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tags/tag1.xml" ContentType="application/vnd.openxmlformats-officedocument.presentationml.tags+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87"/>
  </p:notesMasterIdLst>
  <p:handoutMasterIdLst>
    <p:handoutMasterId r:id="rId88"/>
  </p:handoutMasterIdLst>
  <p:sldIdLst>
    <p:sldId id="3517" r:id="rId2"/>
    <p:sldId id="3518" r:id="rId3"/>
    <p:sldId id="3519" r:id="rId4"/>
    <p:sldId id="3520" r:id="rId5"/>
    <p:sldId id="3521" r:id="rId6"/>
    <p:sldId id="3549" r:id="rId7"/>
    <p:sldId id="3550" r:id="rId8"/>
    <p:sldId id="3531" r:id="rId9"/>
    <p:sldId id="3337" r:id="rId10"/>
    <p:sldId id="3340" r:id="rId11"/>
    <p:sldId id="3341" r:id="rId12"/>
    <p:sldId id="3342" r:id="rId13"/>
    <p:sldId id="3343" r:id="rId14"/>
    <p:sldId id="3344" r:id="rId15"/>
    <p:sldId id="3489" r:id="rId16"/>
    <p:sldId id="3490" r:id="rId17"/>
    <p:sldId id="3283" r:id="rId18"/>
    <p:sldId id="3527" r:id="rId19"/>
    <p:sldId id="2949" r:id="rId20"/>
    <p:sldId id="3532" r:id="rId21"/>
    <p:sldId id="3528" r:id="rId22"/>
    <p:sldId id="3534" r:id="rId23"/>
    <p:sldId id="3535" r:id="rId24"/>
    <p:sldId id="3465" r:id="rId25"/>
    <p:sldId id="3322" r:id="rId26"/>
    <p:sldId id="3536" r:id="rId27"/>
    <p:sldId id="3538" r:id="rId28"/>
    <p:sldId id="3529" r:id="rId29"/>
    <p:sldId id="3539" r:id="rId30"/>
    <p:sldId id="3540" r:id="rId31"/>
    <p:sldId id="3541" r:id="rId32"/>
    <p:sldId id="3543" r:id="rId33"/>
    <p:sldId id="3545" r:id="rId34"/>
    <p:sldId id="3544" r:id="rId35"/>
    <p:sldId id="3546" r:id="rId36"/>
    <p:sldId id="3547" r:id="rId37"/>
    <p:sldId id="3433" r:id="rId38"/>
    <p:sldId id="3312" r:id="rId39"/>
    <p:sldId id="3457" r:id="rId40"/>
    <p:sldId id="3459" r:id="rId41"/>
    <p:sldId id="3468" r:id="rId42"/>
    <p:sldId id="3462" r:id="rId43"/>
    <p:sldId id="3552" r:id="rId44"/>
    <p:sldId id="3315" r:id="rId45"/>
    <p:sldId id="3316" r:id="rId46"/>
    <p:sldId id="3317" r:id="rId47"/>
    <p:sldId id="3318" r:id="rId48"/>
    <p:sldId id="3319" r:id="rId49"/>
    <p:sldId id="3277" r:id="rId50"/>
    <p:sldId id="3127" r:id="rId51"/>
    <p:sldId id="3128" r:id="rId52"/>
    <p:sldId id="2934" r:id="rId53"/>
    <p:sldId id="3522" r:id="rId54"/>
    <p:sldId id="3523" r:id="rId55"/>
    <p:sldId id="3524" r:id="rId56"/>
    <p:sldId id="3525" r:id="rId57"/>
    <p:sldId id="3389" r:id="rId58"/>
    <p:sldId id="3415" r:id="rId59"/>
    <p:sldId id="3286" r:id="rId60"/>
    <p:sldId id="1687" r:id="rId61"/>
    <p:sldId id="3365" r:id="rId62"/>
    <p:sldId id="3366" r:id="rId63"/>
    <p:sldId id="2977" r:id="rId64"/>
    <p:sldId id="2432" r:id="rId65"/>
    <p:sldId id="2685" r:id="rId66"/>
    <p:sldId id="2091" r:id="rId67"/>
    <p:sldId id="3351" r:id="rId68"/>
    <p:sldId id="2185" r:id="rId69"/>
    <p:sldId id="3368" r:id="rId70"/>
    <p:sldId id="3369" r:id="rId71"/>
    <p:sldId id="3515" r:id="rId72"/>
    <p:sldId id="3516" r:id="rId73"/>
    <p:sldId id="3330" r:id="rId74"/>
    <p:sldId id="3331" r:id="rId75"/>
    <p:sldId id="3333" r:id="rId76"/>
    <p:sldId id="3335" r:id="rId77"/>
    <p:sldId id="3469" r:id="rId78"/>
    <p:sldId id="1693" r:id="rId79"/>
    <p:sldId id="3364" r:id="rId80"/>
    <p:sldId id="3530" r:id="rId81"/>
    <p:sldId id="3471" r:id="rId82"/>
    <p:sldId id="3553" r:id="rId83"/>
    <p:sldId id="1618" r:id="rId84"/>
    <p:sldId id="3390" r:id="rId85"/>
    <p:sldId id="1136" r:id="rId86"/>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7299"/>
    <a:srgbClr val="225A7A"/>
    <a:srgbClr val="3691C4"/>
    <a:srgbClr val="3333CC"/>
    <a:srgbClr val="28688C"/>
    <a:srgbClr val="E5F1F7"/>
    <a:srgbClr val="4B9FCD"/>
    <a:srgbClr val="D0DCE2"/>
    <a:srgbClr val="C9D6D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88" d="100"/>
          <a:sy n="88" d="100"/>
        </p:scale>
        <p:origin x="-402" y="-102"/>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94" d="100"/>
          <a:sy n="94" d="100"/>
        </p:scale>
        <p:origin x="-2898" y="-90"/>
      </p:cViewPr>
      <p:guideLst>
        <p:guide orient="horz" pos="2924"/>
        <p:guide pos="2205"/>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5/16/2013</a:t>
            </a:fld>
            <a:endParaRPr lang="en-US"/>
          </a:p>
        </p:txBody>
      </p:sp>
      <p:sp>
        <p:nvSpPr>
          <p:cNvPr id="229380" name="Rectangle 1028"/>
          <p:cNvSpPr>
            <a:spLocks noGrp="1" noChangeArrowheads="1"/>
          </p:cNvSpPr>
          <p:nvPr>
            <p:ph type="ftr" sz="quarter" idx="2"/>
          </p:nvPr>
        </p:nvSpPr>
        <p:spPr bwMode="auto">
          <a:xfrm>
            <a:off x="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240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70025" y="581025"/>
            <a:ext cx="4056063" cy="3041650"/>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1500" y="3819525"/>
            <a:ext cx="5856288" cy="5148263"/>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48013" y="9037638"/>
            <a:ext cx="704850" cy="244475"/>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14</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DD73BAAD-E25D-4A7A-967C-856DB53F7BEB}" type="slidenum">
              <a:rPr lang="en-US" smtClean="0">
                <a:latin typeface="Arial" pitchFamily="34" charset="0"/>
              </a:rPr>
              <a:pPr defTabSz="928787"/>
              <a:t>15</a:t>
            </a:fld>
            <a:endParaRPr lang="en-US" dirty="0" smtClean="0">
              <a:latin typeface="Arial" pitchFamily="34" charset="0"/>
            </a:endParaRPr>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74A56C55-F864-4A70-9A17-70AAD82A715F}" type="slidenum">
              <a:rPr lang="en-US" smtClean="0">
                <a:latin typeface="Arial" pitchFamily="34" charset="0"/>
              </a:rPr>
              <a:pPr defTabSz="928787"/>
              <a:t>16</a:t>
            </a:fld>
            <a:endParaRPr lang="en-US" dirty="0" smtClean="0">
              <a:latin typeface="Arial" pitchFamily="34" charset="0"/>
            </a:endParaRPr>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17</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18</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48013" y="9034319"/>
            <a:ext cx="704850" cy="247794"/>
          </a:xfrm>
          <a:noFill/>
        </p:spPr>
        <p:txBody>
          <a:bodyPr/>
          <a:lstStyle/>
          <a:p>
            <a:fld id="{E188F4B9-AFA1-4FA4-B0F5-782B95A74519}" type="slidenum">
              <a:rPr lang="en-US" smtClean="0">
                <a:cs typeface="Arial" charset="0"/>
              </a:rPr>
              <a:pPr/>
              <a:t>19</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noChangeArrowheads="1"/>
          </p:cNvSpPr>
          <p:nvPr>
            <p:ph type="sldNum" sz="quarter" idx="5"/>
          </p:nvPr>
        </p:nvSpPr>
        <p:spPr/>
        <p:txBody>
          <a:bodyPr/>
          <a:lstStyle/>
          <a:p>
            <a:pPr>
              <a:defRPr/>
            </a:pPr>
            <a:fld id="{25B4A323-6E86-4FCC-85A7-7ECD6CF239D5}" type="slidenum">
              <a:rPr lang="en-US" smtClean="0"/>
              <a:pPr>
                <a:defRPr/>
              </a:pPr>
              <a:t>2</a:t>
            </a:fld>
            <a:endParaRPr lang="en-US"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148013" y="9034463"/>
            <a:ext cx="704850" cy="247650"/>
          </a:xfrm>
        </p:spPr>
        <p:txBody>
          <a:bodyPr/>
          <a:lstStyle/>
          <a:p>
            <a:pPr>
              <a:defRPr/>
            </a:pPr>
            <a:fld id="{AED8072F-0E08-458F-BF88-90F48070855D}" type="slidenum">
              <a:rPr lang="en-US"/>
              <a:pPr>
                <a:defRPr/>
              </a:pPr>
              <a:t>20</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21</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22</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23</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24</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25</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148013" y="9034463"/>
            <a:ext cx="704850" cy="247650"/>
          </a:xfrm>
        </p:spPr>
        <p:txBody>
          <a:bodyPr/>
          <a:lstStyle/>
          <a:p>
            <a:pPr>
              <a:defRPr/>
            </a:pPr>
            <a:fld id="{AED8072F-0E08-458F-BF88-90F48070855D}" type="slidenum">
              <a:rPr lang="en-US"/>
              <a:pPr>
                <a:defRPr/>
              </a:pPr>
              <a:t>26</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27</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61488FDF-B10F-4D0A-9F87-BD966162DAB6}" type="slidenum">
              <a:rPr lang="en-US" sz="1000"/>
              <a:pPr algn="ctr" defTabSz="931863"/>
              <a:t>28</a:t>
            </a:fld>
            <a:endParaRPr lang="en-US" sz="10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29</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3</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sldNum" sz="quarter" idx="5"/>
          </p:nvPr>
        </p:nvSpPr>
        <p:spPr>
          <a:noFill/>
        </p:spPr>
        <p:txBody>
          <a:bodyPr/>
          <a:lstStyle/>
          <a:p>
            <a:fld id="{2901C3E9-54A0-4826-9DC2-5AA80C9A51A5}" type="slidenum">
              <a:rPr lang="en-US" smtClean="0">
                <a:latin typeface="Arial" pitchFamily="34" charset="0"/>
              </a:rPr>
              <a:pPr/>
              <a:t>30</a:t>
            </a:fld>
            <a:endParaRPr lang="en-US" smtClean="0">
              <a:latin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txBox="1">
            <a:spLocks noGrp="1" noChangeArrowheads="1"/>
          </p:cNvSpPr>
          <p:nvPr/>
        </p:nvSpPr>
        <p:spPr bwMode="auto">
          <a:xfrm>
            <a:off x="3148649" y="9034803"/>
            <a:ext cx="703573" cy="247312"/>
          </a:xfrm>
          <a:prstGeom prst="rect">
            <a:avLst/>
          </a:prstGeom>
          <a:noFill/>
          <a:ln w="9525">
            <a:noFill/>
            <a:miter lim="800000"/>
            <a:headEnd/>
            <a:tailEnd/>
          </a:ln>
        </p:spPr>
        <p:txBody>
          <a:bodyPr lIns="45882" tIns="46494" rIns="45882" bIns="46494" anchor="b">
            <a:spAutoFit/>
          </a:bodyPr>
          <a:lstStyle/>
          <a:p>
            <a:pPr algn="ctr" defTabSz="930372"/>
            <a:fld id="{AB275E44-52B2-4EE5-8A34-47AF351C1B8D}" type="slidenum">
              <a:rPr lang="en-US" sz="1000"/>
              <a:pPr algn="ctr" defTabSz="930372"/>
              <a:t>31</a:t>
            </a:fld>
            <a:endParaRPr lang="en-US" sz="1000" dirty="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36</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37</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38</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148013" y="9034463"/>
            <a:ext cx="704850" cy="247650"/>
          </a:xfrm>
        </p:spPr>
        <p:txBody>
          <a:bodyPr/>
          <a:lstStyle/>
          <a:p>
            <a:pPr>
              <a:defRPr/>
            </a:pPr>
            <a:fld id="{B70BCC09-4ABA-4E3E-8ED2-5282800C71F0}" type="slidenum">
              <a:rPr lang="en-US" smtClean="0"/>
              <a:pPr>
                <a:defRPr/>
              </a:pPr>
              <a:t>41</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42</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43</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sldNum" sz="quarter" idx="5"/>
          </p:nvPr>
        </p:nvSpPr>
        <p:spPr>
          <a:noFill/>
        </p:spPr>
        <p:txBody>
          <a:bodyPr/>
          <a:lstStyle/>
          <a:p>
            <a:fld id="{7E96528B-1495-4529-95AD-39D4E56FDBAB}" type="slidenum">
              <a:rPr lang="en-US" smtClean="0"/>
              <a:pPr/>
              <a:t>4</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44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45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46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2" tIns="46494" rIns="45882" bIns="46494" anchor="b">
            <a:spAutoFit/>
          </a:bodyPr>
          <a:lstStyle/>
          <a:p>
            <a:pPr algn="ctr" defTabSz="930275"/>
            <a:fld id="{159FE8EA-C6CA-4B7C-A2A0-C1C179F36AEA}" type="slidenum">
              <a:rPr lang="en-US" sz="1000"/>
              <a:pPr algn="ctr" defTabSz="930275"/>
              <a:t>48</a:t>
            </a:fld>
            <a:endParaRPr lang="en-US" sz="1000"/>
          </a:p>
        </p:txBody>
      </p:sp>
      <p:sp>
        <p:nvSpPr>
          <p:cNvPr id="80899"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defRPr/>
            </a:pPr>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9147EEA4-1C7C-4C10-AE99-ECAAB11F4287}" type="slidenum">
              <a:rPr lang="en-US" sz="1000"/>
              <a:pPr algn="ctr" defTabSz="930275"/>
              <a:t>50</a:t>
            </a:fld>
            <a:endParaRPr lang="en-US" sz="1000"/>
          </a:p>
        </p:txBody>
      </p:sp>
      <p:sp>
        <p:nvSpPr>
          <p:cNvPr id="272387"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buNone/>
              <a:defRPr/>
            </a:pPr>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D20C7C8D-0074-4941-8AE0-563E09955F80}" type="slidenum">
              <a:rPr lang="en-US" sz="1000"/>
              <a:pPr algn="ctr" defTabSz="930275"/>
              <a:t>51</a:t>
            </a:fld>
            <a:endParaRPr lang="en-US" sz="1000"/>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3"/>
          <p:cNvSpPr>
            <a:spLocks noGrp="1" noChangeArrowheads="1"/>
          </p:cNvSpPr>
          <p:nvPr>
            <p:ph type="sldNum" sz="quarter" idx="5"/>
          </p:nvPr>
        </p:nvSpPr>
        <p:spPr/>
        <p:txBody>
          <a:bodyPr/>
          <a:lstStyle/>
          <a:p>
            <a:pPr>
              <a:defRPr/>
            </a:pPr>
            <a:fld id="{C648A442-6509-4029-9674-B030FA2A056F}" type="slidenum">
              <a:rPr lang="en-US" smtClean="0"/>
              <a:pPr>
                <a:defRPr/>
              </a:pPr>
              <a:t>52</a:t>
            </a:fld>
            <a:endParaRPr lang="en-US" smtClean="0"/>
          </a:p>
        </p:txBody>
      </p:sp>
      <p:sp>
        <p:nvSpPr>
          <p:cNvPr id="274435" name="Rectangle 4"/>
          <p:cNvSpPr>
            <a:spLocks noGrp="1" noRot="1" noChangeAspect="1" noChangeArrowheads="1" noTextEdit="1"/>
          </p:cNvSpPr>
          <p:nvPr>
            <p:ph type="sldImg"/>
          </p:nvPr>
        </p:nvSpPr>
        <p:spPr>
          <a:ln/>
        </p:spPr>
      </p:sp>
      <p:sp>
        <p:nvSpPr>
          <p:cNvPr id="274436"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53</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a:noFill/>
        </p:spPr>
        <p:txBody>
          <a:bodyPr/>
          <a:lstStyle/>
          <a:p>
            <a:fld id="{C2B87433-92C2-4965-B2BF-65DB8A8013BF}" type="slidenum">
              <a:rPr lang="en-US" smtClean="0"/>
              <a:pPr/>
              <a:t>5</a:t>
            </a:fld>
            <a:endParaRPr lang="en-US"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914" tIns="46527" rIns="45914" bIns="46527" anchor="b">
            <a:spAutoFit/>
          </a:bodyPr>
          <a:lstStyle/>
          <a:p>
            <a:pPr algn="ctr"/>
            <a:fld id="{ECB28993-AF64-42C9-8474-B3CB83825417}" type="slidenum">
              <a:rPr lang="en-US" sz="1000">
                <a:solidFill>
                  <a:srgbClr val="000000"/>
                </a:solidFill>
                <a:latin typeface="Times New Roman" pitchFamily="18" charset="0"/>
              </a:rPr>
              <a:pPr algn="ctr"/>
              <a:t>57</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148013" y="9034463"/>
            <a:ext cx="704850" cy="247650"/>
          </a:xfrm>
        </p:spPr>
        <p:txBody>
          <a:bodyPr/>
          <a:lstStyle/>
          <a:p>
            <a:pPr>
              <a:defRPr/>
            </a:pPr>
            <a:fld id="{ECA2118D-97E9-47A6-8843-4A77375CEADF}" type="slidenum">
              <a:rPr lang="en-US" smtClean="0">
                <a:solidFill>
                  <a:srgbClr val="000000"/>
                </a:solidFill>
              </a:rPr>
              <a:pPr>
                <a:defRPr/>
              </a:pPr>
              <a:t>58</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94D6715D-20C5-4CAF-9327-F535070B0F0A}" type="slidenum">
              <a:rPr lang="en-US" sz="1000"/>
              <a:pPr algn="ctr" defTabSz="930275"/>
              <a:t>59</a:t>
            </a:fld>
            <a:endParaRPr lang="en-US" sz="100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60</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148013" y="9034463"/>
            <a:ext cx="704850" cy="247650"/>
          </a:xfrm>
        </p:spPr>
        <p:txBody>
          <a:bodyPr/>
          <a:lstStyle/>
          <a:p>
            <a:pPr defTabSz="928626">
              <a:defRPr/>
            </a:pPr>
            <a:fld id="{5858BD08-603D-48F8-9A20-C039EB7A66EE}" type="slidenum">
              <a:rPr lang="en-US" smtClean="0">
                <a:solidFill>
                  <a:srgbClr val="000000"/>
                </a:solidFill>
              </a:rPr>
              <a:pPr defTabSz="928626">
                <a:defRPr/>
              </a:pPr>
              <a:t>61</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sldNum" sz="quarter" idx="5"/>
          </p:nvPr>
        </p:nvSpPr>
        <p:spPr/>
        <p:txBody>
          <a:bodyPr/>
          <a:lstStyle/>
          <a:p>
            <a:pPr>
              <a:defRPr/>
            </a:pPr>
            <a:fld id="{7BA0F53B-08EA-4073-80AE-4E886F043ACC}" type="slidenum">
              <a:rPr lang="en-US" smtClean="0"/>
              <a:pPr>
                <a:defRPr/>
              </a:pPr>
              <a:t>63</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80B93877-0C9D-4CAD-84B4-15CDCD63F2DF}" type="slidenum">
              <a:rPr lang="en-US" sz="1000"/>
              <a:pPr algn="ctr" defTabSz="930275"/>
              <a:t>6</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66</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148013" y="9034464"/>
            <a:ext cx="704850" cy="247650"/>
          </a:xfrm>
          <a:prstGeom prst="rect">
            <a:avLst/>
          </a:prstGeom>
          <a:noFill/>
          <a:ln w="9525">
            <a:noFill/>
            <a:miter lim="800000"/>
            <a:headEnd/>
            <a:tailEnd/>
          </a:ln>
        </p:spPr>
        <p:txBody>
          <a:bodyPr lIns="45874" tIns="46487" rIns="45874" bIns="46487" anchor="b">
            <a:spAutoFit/>
          </a:bodyPr>
          <a:lstStyle/>
          <a:p>
            <a:pPr algn="ctr" defTabSz="930117"/>
            <a:fld id="{10D51B6F-E5CE-42ED-829B-9910A1E4B827}" type="slidenum">
              <a:rPr lang="en-US" sz="1000">
                <a:solidFill>
                  <a:srgbClr val="000000"/>
                </a:solidFill>
              </a:rPr>
              <a:pPr algn="ctr" defTabSz="930117"/>
              <a:t>67</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2B874BA-7C20-4EC0-9559-D2292A54BB51}" type="slidenum">
              <a:rPr lang="en-US" smtClean="0"/>
              <a:pPr>
                <a:defRPr/>
              </a:pPr>
              <a:t>68</a:t>
            </a:fld>
            <a:endParaRPr lang="en-US" smtClean="0"/>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sldNum" sz="quarter" idx="5"/>
          </p:nvPr>
        </p:nvSpPr>
        <p:spPr>
          <a:xfrm>
            <a:off x="3148013" y="9034464"/>
            <a:ext cx="704850" cy="247650"/>
          </a:xfrm>
        </p:spPr>
        <p:txBody>
          <a:bodyPr/>
          <a:lstStyle/>
          <a:p>
            <a:pPr defTabSz="928531">
              <a:defRPr/>
            </a:pPr>
            <a:fld id="{997B1A37-7284-48D3-AB21-085E11E2C639}" type="slidenum">
              <a:rPr lang="en-US" smtClean="0">
                <a:solidFill>
                  <a:srgbClr val="000000"/>
                </a:solidFill>
              </a:rPr>
              <a:pPr defTabSz="928531">
                <a:defRPr/>
              </a:pPr>
              <a:t>69</a:t>
            </a:fld>
            <a:endParaRPr lang="en-US" dirty="0" smtClean="0">
              <a:solidFill>
                <a:srgbClr val="000000"/>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149603" y="9032877"/>
            <a:ext cx="701675" cy="24923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70</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71</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72</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73</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74</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75</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0" y="9034803"/>
            <a:ext cx="703573" cy="247312"/>
          </a:xfrm>
          <a:prstGeom prst="rect">
            <a:avLst/>
          </a:prstGeom>
          <a:noFill/>
          <a:ln w="9525">
            <a:noFill/>
            <a:miter lim="800000"/>
            <a:headEnd/>
            <a:tailEnd/>
          </a:ln>
        </p:spPr>
        <p:txBody>
          <a:bodyPr lIns="45882" tIns="46494" rIns="45882" bIns="46494" anchor="b">
            <a:spAutoFit/>
          </a:bodyPr>
          <a:lstStyle/>
          <a:p>
            <a:pPr algn="ctr" defTabSz="928787"/>
            <a:fld id="{0D384969-57EF-47F2-8E1F-3213D4760988}" type="slidenum">
              <a:rPr lang="en-US" sz="1000"/>
              <a:pPr algn="ctr" defTabSz="928787"/>
              <a:t>7</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76</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78</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80</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81</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148013" y="9034319"/>
            <a:ext cx="704850" cy="247794"/>
          </a:xfrm>
          <a:noFill/>
        </p:spPr>
        <p:txBody>
          <a:bodyPr/>
          <a:lstStyle/>
          <a:p>
            <a:fld id="{097542F4-A6BB-4CB6-9D13-328A87C7B8DC}" type="slidenum">
              <a:rPr lang="en-US" smtClean="0"/>
              <a:pPr/>
              <a:t>82</a:t>
            </a:fld>
            <a:endParaRPr lang="en-US"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146425" y="9034463"/>
            <a:ext cx="708025" cy="247650"/>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83</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148013" y="9034463"/>
            <a:ext cx="704850" cy="247650"/>
          </a:xfrm>
        </p:spPr>
        <p:txBody>
          <a:bodyPr/>
          <a:lstStyle/>
          <a:p>
            <a:pPr>
              <a:defRPr/>
            </a:pPr>
            <a:fld id="{7FF981F9-8331-43C1-8622-D2EDB409ECCC}" type="slidenum">
              <a:rPr lang="en-US" smtClean="0"/>
              <a:pPr>
                <a:defRPr/>
              </a:pPr>
              <a:t>84</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85</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8</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7" tIns="46499" rIns="45887" bIns="46499" anchor="b">
            <a:spAutoFit/>
          </a:bodyPr>
          <a:lstStyle/>
          <a:p>
            <a:pPr algn="ctr" defTabSz="930275"/>
            <a:fld id="{8A9D9E5E-FFD0-4C26-9FBA-DF28A7728F06}" type="slidenum">
              <a:rPr lang="en-US" sz="1000"/>
              <a:pPr algn="ctr" defTabSz="930275"/>
              <a:t>9</a:t>
            </a:fld>
            <a:endParaRPr lang="en-US" sz="100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4" cstate="print"/>
          <a:srcRect t="4605"/>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5" cstate="print"/>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hyperlink" Target="http://www.bls.gov/ces/home.htm" TargetMode="External"/><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hyperlink" Target="http://www.bls.gov/ces/home.htm" TargetMode="External"/><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hyperlink" Target="http://www.bls.gov/ces/home.htm" TargetMode="External"/><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hyperlink" Target="http://www.bls.gov/data/" TargetMode="External"/><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hyperlink" Target="http://www.bls.gov/data/" TargetMode="External"/><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oleObject" Target="../embeddings/oleObject10.bin"/><Relationship Id="rId4" Type="http://schemas.openxmlformats.org/officeDocument/2006/relationships/hyperlink" Target="http://research.stlouisfed.org/fred2/series/WASCUR"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hyperlink" Target="http://research.stlouisfed.org/fred2/series/WASCUR" TargetMode="External"/><Relationship Id="rId4" Type="http://schemas.openxmlformats.org/officeDocument/2006/relationships/oleObject" Target="../embeddings/oleObject1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oleObject" Target="../embeddings/oleObject12.bin"/><Relationship Id="rId4" Type="http://schemas.openxmlformats.org/officeDocument/2006/relationships/hyperlink" Target="http://www.bls.gov/mls/"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oleObject" Target="../embeddings/oleObject13.bin"/><Relationship Id="rId4" Type="http://schemas.openxmlformats.org/officeDocument/2006/relationships/hyperlink" Target="http://www.bls.gov/data/"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oleObject" Target="../embeddings/oleObject14.bin"/><Relationship Id="rId4" Type="http://schemas.openxmlformats.org/officeDocument/2006/relationships/hyperlink" Target="http://www.bls.gov/data/"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20.jpeg"/><Relationship Id="rId5" Type="http://schemas.openxmlformats.org/officeDocument/2006/relationships/oleObject" Target="../embeddings/oleObject15.bin"/><Relationship Id="rId4" Type="http://schemas.openxmlformats.org/officeDocument/2006/relationships/hyperlink" Target="http://data.bls.gov/"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hyperlink" Target="http://data.bls.gov/" TargetMode="External"/><Relationship Id="rId4" Type="http://schemas.openxmlformats.org/officeDocument/2006/relationships/oleObject" Target="../embeddings/oleObject16.bin"/></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oleObject" Target="../embeddings/oleObject17.bin"/><Relationship Id="rId4" Type="http://schemas.openxmlformats.org/officeDocument/2006/relationships/hyperlink" Target="http://www.bls.gov/mls/"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oleObject" Target="../embeddings/oleObject18.bin"/><Relationship Id="rId4" Type="http://schemas.openxmlformats.org/officeDocument/2006/relationships/hyperlink" Target="http://www.bls.gov/news.release/empsit.a.htm"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19.vml"/><Relationship Id="rId5" Type="http://schemas.openxmlformats.org/officeDocument/2006/relationships/oleObject" Target="../embeddings/oleObject19.bin"/><Relationship Id="rId4" Type="http://schemas.openxmlformats.org/officeDocument/2006/relationships/hyperlink" Target="http://www.bls.gov/news.release/empsit.a.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hyperlink" Target="http://www.bls.gov/web/empsit/cpseea38.htm" TargetMode="External"/><Relationship Id="rId4" Type="http://schemas.openxmlformats.org/officeDocument/2006/relationships/oleObject" Target="../embeddings/oleObject20.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2.xml"/><Relationship Id="rId1" Type="http://schemas.openxmlformats.org/officeDocument/2006/relationships/vmlDrawing" Target="../drawings/vmlDrawing21.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2.xml"/><Relationship Id="rId1" Type="http://schemas.openxmlformats.org/officeDocument/2006/relationships/vmlDrawing" Target="../drawings/vmlDrawing22.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2.xml"/><Relationship Id="rId1" Type="http://schemas.openxmlformats.org/officeDocument/2006/relationships/vmlDrawing" Target="../drawings/vmlDrawing23.v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2.xml"/><Relationship Id="rId1" Type="http://schemas.openxmlformats.org/officeDocument/2006/relationships/vmlDrawing" Target="../drawings/vmlDrawing24.v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25.vml"/><Relationship Id="rId4" Type="http://schemas.openxmlformats.org/officeDocument/2006/relationships/oleObject" Target="../embeddings/oleObject25.bin"/></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26.vml"/><Relationship Id="rId4" Type="http://schemas.openxmlformats.org/officeDocument/2006/relationships/oleObject" Target="../embeddings/oleObject26.bin"/></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27.vml"/><Relationship Id="rId4" Type="http://schemas.openxmlformats.org/officeDocument/2006/relationships/oleObject" Target="../embeddings/oleObject27.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28.vml"/><Relationship Id="rId4" Type="http://schemas.openxmlformats.org/officeDocument/2006/relationships/oleObject" Target="../embeddings/oleObject28.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oleObject" Target="../embeddings/oleObject29.bin"/><Relationship Id="rId4" Type="http://schemas.openxmlformats.org/officeDocument/2006/relationships/hyperlink" Target="http://data.bls.gov/"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30.vml"/><Relationship Id="rId4" Type="http://schemas.openxmlformats.org/officeDocument/2006/relationships/oleObject" Target="../embeddings/oleObject30.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31.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31.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32.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32.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33.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33.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hyperlink" Target="http://www.ism.ws/ismreport/mfgrob.cfm" TargetMode="External"/><Relationship Id="rId4" Type="http://schemas.openxmlformats.org/officeDocument/2006/relationships/oleObject" Target="../embeddings/oleObject34.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35.vml"/><Relationship Id="rId5" Type="http://schemas.openxmlformats.org/officeDocument/2006/relationships/hyperlink" Target="http://www.census.gov/manufacturing/m3/" TargetMode="External"/><Relationship Id="rId4" Type="http://schemas.openxmlformats.org/officeDocument/2006/relationships/oleObject" Target="../embeddings/oleObject35.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vmlDrawing" Target="../drawings/vmlDrawing36.vml"/><Relationship Id="rId5" Type="http://schemas.openxmlformats.org/officeDocument/2006/relationships/hyperlink" Target="http://www.ism.ws/ismreport/nonmfgrob.cfm" TargetMode="External"/><Relationship Id="rId4" Type="http://schemas.openxmlformats.org/officeDocument/2006/relationships/oleObject" Target="../embeddings/oleObject36.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hyperlink" Target="http://www.abiworld.org/AM/AMTemplate.cfm?Section=Home&amp;TEMPLATE=/CM/ContentDisplay.cfm&amp;CONTENTID=61633" TargetMode="External"/><Relationship Id="rId4" Type="http://schemas.openxmlformats.org/officeDocument/2006/relationships/oleObject" Target="../embeddings/oleObject37.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hyperlink" Target="http://www.bls.gov/news.release/cewbd.t08.htm" TargetMode="External"/><Relationship Id="rId4" Type="http://schemas.openxmlformats.org/officeDocument/2006/relationships/oleObject" Target="../embeddings/oleObject38.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39.vml"/><Relationship Id="rId4" Type="http://schemas.openxmlformats.org/officeDocument/2006/relationships/oleObject" Target="../embeddings/oleObject39.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mlDrawing" Target="../drawings/vmlDrawing40.vml"/><Relationship Id="rId4" Type="http://schemas.openxmlformats.org/officeDocument/2006/relationships/oleObject" Target="../embeddings/oleObject40.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6.xml"/><Relationship Id="rId1" Type="http://schemas.openxmlformats.org/officeDocument/2006/relationships/vmlDrawing" Target="../drawings/vmlDrawing41.v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42.vml"/><Relationship Id="rId4" Type="http://schemas.openxmlformats.org/officeDocument/2006/relationships/oleObject" Target="../embeddings/oleObject42.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vmlDrawing" Target="../drawings/vmlDrawing43.vml"/><Relationship Id="rId4" Type="http://schemas.openxmlformats.org/officeDocument/2006/relationships/oleObject" Target="../embeddings/oleObject43.bin"/></Relationships>
</file>

<file path=ppt/slides/_rels/slide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vmlDrawing" Target="../drawings/vmlDrawing44.vml"/><Relationship Id="rId4" Type="http://schemas.openxmlformats.org/officeDocument/2006/relationships/oleObject" Target="../embeddings/oleObject44.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vmlDrawing" Target="../drawings/vmlDrawing45.vml"/><Relationship Id="rId4" Type="http://schemas.openxmlformats.org/officeDocument/2006/relationships/oleObject" Target="../embeddings/oleObject45.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46.vml"/><Relationship Id="rId4" Type="http://schemas.openxmlformats.org/officeDocument/2006/relationships/oleObject" Target="../embeddings/oleObject46.bin"/></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12.xml"/><Relationship Id="rId1" Type="http://schemas.openxmlformats.org/officeDocument/2006/relationships/vmlDrawing" Target="../drawings/vmlDrawing47.v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48.vml"/><Relationship Id="rId4" Type="http://schemas.openxmlformats.org/officeDocument/2006/relationships/oleObject" Target="../embeddings/oleObject48.bin"/></Relationships>
</file>

<file path=ppt/slides/_rels/slide6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vmlDrawing" Target="../drawings/vmlDrawing49.vml"/><Relationship Id="rId4" Type="http://schemas.openxmlformats.org/officeDocument/2006/relationships/oleObject" Target="../embeddings/oleObject49.bin"/></Relationships>
</file>

<file path=ppt/slides/_rels/slide6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vmlDrawing" Target="../drawings/vmlDrawing50.vml"/><Relationship Id="rId4" Type="http://schemas.openxmlformats.org/officeDocument/2006/relationships/oleObject" Target="../embeddings/oleObject50.bin"/></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51.vml"/><Relationship Id="rId5" Type="http://schemas.openxmlformats.org/officeDocument/2006/relationships/oleObject" Target="../embeddings/oleObject51.bin"/><Relationship Id="rId4" Type="http://schemas.openxmlformats.org/officeDocument/2006/relationships/notesSlide" Target="../notesSlides/notesSlide64.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vmlDrawing" Target="../drawings/vmlDrawing52.vml"/><Relationship Id="rId4" Type="http://schemas.openxmlformats.org/officeDocument/2006/relationships/oleObject" Target="../embeddings/oleObject52.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vmlDrawing" Target="../drawings/vmlDrawing53.vml"/><Relationship Id="rId4" Type="http://schemas.openxmlformats.org/officeDocument/2006/relationships/oleObject" Target="../embeddings/oleObject53.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vmlDrawing" Target="../drawings/vmlDrawing54.vml"/><Relationship Id="rId4" Type="http://schemas.openxmlformats.org/officeDocument/2006/relationships/oleObject" Target="../embeddings/oleObject54.bin"/></Relationships>
</file>

<file path=ppt/slides/_rels/slide7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8.xml"/><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7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vmlDrawing" Target="../drawings/vmlDrawing55.vml"/><Relationship Id="rId4" Type="http://schemas.openxmlformats.org/officeDocument/2006/relationships/oleObject" Target="../embeddings/oleObject55.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vmlDrawing" Target="../drawings/vmlDrawing56.vml"/><Relationship Id="rId4" Type="http://schemas.openxmlformats.org/officeDocument/2006/relationships/oleObject" Target="../embeddings/oleObject56.bin"/></Relationships>
</file>

<file path=ppt/slides/_rels/slide7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vmlDrawing" Target="../drawings/vmlDrawing57.vml"/><Relationship Id="rId4" Type="http://schemas.openxmlformats.org/officeDocument/2006/relationships/oleObject" Target="../embeddings/oleObject57.bin"/></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vmlDrawing" Target="../drawings/vmlDrawing58.vml"/><Relationship Id="rId5" Type="http://schemas.openxmlformats.org/officeDocument/2006/relationships/oleObject" Target="../embeddings/oleObject58.bin"/><Relationship Id="rId4" Type="http://schemas.openxmlformats.org/officeDocument/2006/relationships/hyperlink" Target="http://www.federalreserve.gov/releases/h15/data.htm" TargetMode="Externa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vmlDrawing" Target="../drawings/vmlDrawing59.vml"/><Relationship Id="rId4" Type="http://schemas.openxmlformats.org/officeDocument/2006/relationships/oleObject" Target="../embeddings/oleObject59.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vmlDrawing" Target="../drawings/vmlDrawing60.vml"/><Relationship Id="rId4" Type="http://schemas.openxmlformats.org/officeDocument/2006/relationships/oleObject" Target="../embeddings/oleObject60.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7.xml"/><Relationship Id="rId1" Type="http://schemas.openxmlformats.org/officeDocument/2006/relationships/vmlDrawing" Target="../drawings/vmlDrawing61.vml"/><Relationship Id="rId4" Type="http://schemas.openxmlformats.org/officeDocument/2006/relationships/oleObject" Target="../embeddings/oleObject61.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vmlDrawing" Target="../drawings/vmlDrawing62.vml"/><Relationship Id="rId4" Type="http://schemas.openxmlformats.org/officeDocument/2006/relationships/oleObject" Target="../embeddings/oleObject62.bin"/></Relationships>
</file>

<file path=ppt/slides/_rels/slide85.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089714"/>
            <a:ext cx="9104313" cy="2054409"/>
          </a:xfrm>
          <a:ln/>
        </p:spPr>
        <p:txBody>
          <a:bodyPr/>
          <a:lstStyle/>
          <a:p>
            <a:r>
              <a:rPr lang="en-US" dirty="0" smtClean="0"/>
              <a:t>Moving Beyond the                 Great Recession:</a:t>
            </a:r>
            <a:r>
              <a:rPr lang="en-US" sz="3200" i="1" dirty="0" smtClean="0"/>
              <a:t>  </a:t>
            </a:r>
            <a:br>
              <a:rPr lang="en-US" sz="3200" i="1" dirty="0" smtClean="0"/>
            </a:br>
            <a:r>
              <a:rPr lang="en-US" sz="3200" i="1" dirty="0" smtClean="0"/>
              <a:t>Recovery, Uncertainty and Implications for</a:t>
            </a:r>
            <a:br>
              <a:rPr lang="en-US" sz="3200" i="1" dirty="0" smtClean="0"/>
            </a:br>
            <a:r>
              <a:rPr lang="en-US" sz="3200" i="1" dirty="0" smtClean="0"/>
              <a:t> Workers Comp &amp; P/C Insurance Markets</a:t>
            </a:r>
            <a:endParaRPr lang="en-US" i="1" dirty="0">
              <a:solidFill>
                <a:srgbClr val="C00000"/>
              </a:solidFill>
            </a:endParaRPr>
          </a:p>
        </p:txBody>
      </p:sp>
      <p:sp>
        <p:nvSpPr>
          <p:cNvPr id="94211" name="Rectangle 3"/>
          <p:cNvSpPr>
            <a:spLocks noGrp="1" noChangeArrowheads="1"/>
          </p:cNvSpPr>
          <p:nvPr>
            <p:ph type="subTitle" idx="1"/>
          </p:nvPr>
        </p:nvSpPr>
        <p:spPr>
          <a:xfrm>
            <a:off x="-80394" y="4134850"/>
            <a:ext cx="9234435" cy="1794337"/>
          </a:xfrm>
        </p:spPr>
        <p:txBody>
          <a:bodyPr/>
          <a:lstStyle/>
          <a:p>
            <a:pPr>
              <a:lnSpc>
                <a:spcPct val="80000"/>
              </a:lnSpc>
            </a:pPr>
            <a:r>
              <a:rPr lang="en-US" sz="2800" dirty="0" smtClean="0"/>
              <a:t>National Council on Compensation Insurance</a:t>
            </a:r>
          </a:p>
          <a:p>
            <a:pPr>
              <a:lnSpc>
                <a:spcPct val="80000"/>
              </a:lnSpc>
            </a:pPr>
            <a:r>
              <a:rPr lang="en-US" sz="2800" dirty="0" smtClean="0"/>
              <a:t>Annual Issues Symposium</a:t>
            </a:r>
          </a:p>
          <a:p>
            <a:pPr>
              <a:lnSpc>
                <a:spcPct val="80000"/>
              </a:lnSpc>
            </a:pPr>
            <a:r>
              <a:rPr lang="en-US" sz="2800" dirty="0" smtClean="0"/>
              <a:t>Orlando, FL</a:t>
            </a:r>
          </a:p>
          <a:p>
            <a:pPr>
              <a:lnSpc>
                <a:spcPct val="80000"/>
              </a:lnSpc>
            </a:pPr>
            <a:r>
              <a:rPr lang="en-US" sz="2800" dirty="0" smtClean="0"/>
              <a:t>May 16, 2013</a:t>
            </a:r>
            <a:endParaRPr lang="en-US" sz="2800" i="1" dirty="0">
              <a:solidFill>
                <a:srgbClr val="C00000"/>
              </a:solidFill>
            </a:endParaRP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79388" y="1397000"/>
          <a:ext cx="8775700" cy="4087813"/>
        </p:xfrm>
        <a:graphic>
          <a:graphicData uri="http://schemas.openxmlformats.org/presentationml/2006/ole">
            <p:oleObj spid="_x0000_s14338050"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Apr. 2013 (Thousands</a:t>
            </a:r>
            <a:r>
              <a:rPr lang="en-US" sz="1600" b="1" dirty="0">
                <a:solidFill>
                  <a:srgbClr val="225A7A"/>
                </a:solidFill>
              </a:rPr>
              <a:t>)</a:t>
            </a: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6.74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2" name="AutoShape 5"/>
          <p:cNvSpPr>
            <a:spLocks noChangeArrowheads="1"/>
          </p:cNvSpPr>
          <p:nvPr/>
        </p:nvSpPr>
        <p:spPr bwMode="blackWhite">
          <a:xfrm>
            <a:off x="1015006" y="3943702"/>
            <a:ext cx="2082156" cy="841375"/>
          </a:xfrm>
          <a:prstGeom prst="wedgeRectCallout">
            <a:avLst>
              <a:gd name="adj1" fmla="val 57781"/>
              <a:gd name="adj2" fmla="val -68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Monthly Losses in   Dec. 08–Mar. 09 Were the Largest in the </a:t>
            </a:r>
            <a:br>
              <a:rPr lang="en-US" sz="1400" b="1" dirty="0">
                <a:solidFill>
                  <a:schemeClr val="bg1"/>
                </a:solidFill>
              </a:rPr>
            </a:br>
            <a:r>
              <a:rPr lang="en-US" sz="1400" b="1" dirty="0">
                <a:solidFill>
                  <a:schemeClr val="bg1"/>
                </a:solidFill>
              </a:rPr>
              <a:t>Post-WW II Period</a:t>
            </a:r>
          </a:p>
        </p:txBody>
      </p:sp>
      <p:sp>
        <p:nvSpPr>
          <p:cNvPr id="14" name="AutoShape 7"/>
          <p:cNvSpPr>
            <a:spLocks noChangeArrowheads="1"/>
          </p:cNvSpPr>
          <p:nvPr/>
        </p:nvSpPr>
        <p:spPr bwMode="blackWhite">
          <a:xfrm>
            <a:off x="6931742" y="3124355"/>
            <a:ext cx="1927072" cy="936368"/>
          </a:xfrm>
          <a:prstGeom prst="wedgeRectCallout">
            <a:avLst>
              <a:gd name="adj1" fmla="val 44190"/>
              <a:gd name="adj2" fmla="val -1110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176,000 </a:t>
            </a:r>
            <a:r>
              <a:rPr lang="en-US" sz="1400" b="1" dirty="0">
                <a:cs typeface="+mn-cs"/>
              </a:rPr>
              <a:t>private sector jobs were created in </a:t>
            </a:r>
            <a:r>
              <a:rPr lang="en-US" sz="1400" b="1" dirty="0" smtClean="0">
                <a:cs typeface="+mn-cs"/>
              </a:rPr>
              <a:t>April</a:t>
            </a:r>
          </a:p>
          <a:p>
            <a:pPr algn="ctr" eaLnBrk="0" hangingPunct="0">
              <a:lnSpc>
                <a:spcPct val="90000"/>
              </a:lnSpc>
              <a:spcBef>
                <a:spcPct val="50000"/>
              </a:spcBef>
              <a:buClr>
                <a:schemeClr val="bg1"/>
              </a:buClr>
              <a:buFont typeface="Wingdings" pitchFamily="2" charset="2"/>
              <a:buNone/>
              <a:defRPr/>
            </a:pPr>
            <a:r>
              <a:rPr lang="en-US" sz="1400" b="1" i="1" dirty="0" smtClean="0">
                <a:cs typeface="+mn-cs"/>
              </a:rPr>
              <a:t>YTD 2013: 813,000</a:t>
            </a:r>
            <a:endParaRPr lang="en-US" sz="1400" b="1" i="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10</a:t>
            </a:fld>
            <a:endParaRPr lang="en-US"/>
          </a:p>
        </p:txBody>
      </p:sp>
      <p:sp>
        <p:nvSpPr>
          <p:cNvPr id="13" name="Text Box 17"/>
          <p:cNvSpPr txBox="1">
            <a:spLocks noChangeArrowheads="1"/>
          </p:cNvSpPr>
          <p:nvPr/>
        </p:nvSpPr>
        <p:spPr bwMode="auto">
          <a:xfrm>
            <a:off x="4857135" y="3628103"/>
            <a:ext cx="1818968" cy="95410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p>
          <a:p>
            <a:pPr algn="ctr">
              <a:defRPr/>
            </a:pPr>
            <a:r>
              <a:rPr lang="en-US" sz="1400" b="1" dirty="0" smtClean="0">
                <a:solidFill>
                  <a:schemeClr val="bg1"/>
                </a:solidFill>
              </a:rPr>
              <a:t>2012: 2.247 Mill</a:t>
            </a:r>
          </a:p>
          <a:p>
            <a:pPr algn="ctr">
              <a:defRPr/>
            </a:pPr>
            <a:r>
              <a:rPr lang="en-US" sz="1400" b="1" dirty="0" smtClean="0">
                <a:solidFill>
                  <a:schemeClr val="bg1"/>
                </a:solidFill>
              </a:rPr>
              <a:t>2011: 2.420 Mill</a:t>
            </a:r>
          </a:p>
          <a:p>
            <a:pPr algn="ctr">
              <a:defRPr/>
            </a:pPr>
            <a:r>
              <a:rPr lang="en-US" sz="1400" b="1" dirty="0" smtClean="0">
                <a:solidFill>
                  <a:schemeClr val="bg1"/>
                </a:solidFill>
              </a:rPr>
              <a:t>2010: 1.235 Mill</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17987" y="1397000"/>
          <a:ext cx="8837101" cy="4087813"/>
        </p:xfrm>
        <a:graphic>
          <a:graphicData uri="http://schemas.openxmlformats.org/presentationml/2006/ole">
            <p:oleObj spid="_x0000_s14339074"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Employment: Dec. 2007—Apr.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December 2007 </a:t>
            </a:r>
            <a:r>
              <a:rPr lang="en-US" sz="1600" b="1" dirty="0">
                <a:solidFill>
                  <a:srgbClr val="225A7A"/>
                </a:solidFill>
              </a:rPr>
              <a:t>through </a:t>
            </a:r>
            <a:r>
              <a:rPr lang="en-US" sz="1600" b="1" dirty="0" smtClean="0">
                <a:solidFill>
                  <a:srgbClr val="225A7A"/>
                </a:solidFill>
              </a:rPr>
              <a:t>April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2" name="AutoShape 5"/>
          <p:cNvSpPr>
            <a:spLocks noChangeArrowheads="1"/>
          </p:cNvSpPr>
          <p:nvPr/>
        </p:nvSpPr>
        <p:spPr bwMode="blackWhite">
          <a:xfrm>
            <a:off x="3795960" y="2925098"/>
            <a:ext cx="2197100" cy="727586"/>
          </a:xfrm>
          <a:prstGeom prst="wedgeRectCallout">
            <a:avLst>
              <a:gd name="adj1" fmla="val -33408"/>
              <a:gd name="adj2" fmla="val 16719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Cumulative job losses peaked at 8.765 million in February 2010</a:t>
            </a:r>
            <a:endParaRPr lang="en-US" sz="1400" b="1" dirty="0">
              <a:solidFill>
                <a:schemeClr val="bg1"/>
              </a:solidFill>
            </a:endParaRPr>
          </a:p>
        </p:txBody>
      </p:sp>
      <p:sp>
        <p:nvSpPr>
          <p:cNvPr id="14" name="AutoShape 7"/>
          <p:cNvSpPr>
            <a:spLocks noChangeArrowheads="1"/>
          </p:cNvSpPr>
          <p:nvPr/>
        </p:nvSpPr>
        <p:spPr bwMode="blackWhite">
          <a:xfrm>
            <a:off x="6136196" y="1328529"/>
            <a:ext cx="2151531" cy="685800"/>
          </a:xfrm>
          <a:prstGeom prst="wedgeRectCallout">
            <a:avLst>
              <a:gd name="adj1" fmla="val 70268"/>
              <a:gd name="adj2" fmla="val 5963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Cumulative job losses as of </a:t>
            </a:r>
            <a:r>
              <a:rPr lang="en-US" sz="1400" b="1" dirty="0" smtClean="0"/>
              <a:t>Apr.</a:t>
            </a:r>
            <a:r>
              <a:rPr lang="en-US" sz="1400" b="1" dirty="0" smtClean="0">
                <a:cs typeface="+mn-cs"/>
              </a:rPr>
              <a:t> 2013 totaled 1.985 million</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11</a:t>
            </a:fld>
            <a:endParaRPr lang="en-US"/>
          </a:p>
        </p:txBody>
      </p:sp>
      <p:cxnSp>
        <p:nvCxnSpPr>
          <p:cNvPr id="13" name="Straight Connector 12"/>
          <p:cNvCxnSpPr/>
          <p:nvPr/>
        </p:nvCxnSpPr>
        <p:spPr>
          <a:xfrm flipV="1">
            <a:off x="969682" y="2733368"/>
            <a:ext cx="7830189" cy="127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AutoShape 7"/>
          <p:cNvSpPr>
            <a:spLocks noChangeArrowheads="1"/>
          </p:cNvSpPr>
          <p:nvPr/>
        </p:nvSpPr>
        <p:spPr bwMode="blackWhite">
          <a:xfrm>
            <a:off x="974698" y="3500284"/>
            <a:ext cx="1458788" cy="1454450"/>
          </a:xfrm>
          <a:prstGeom prst="wedgeRectCallout">
            <a:avLst>
              <a:gd name="adj1" fmla="val 54255"/>
              <a:gd name="adj2" fmla="val -4034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All of the jobs “lost” since President Obama took office in Jan. 2009 have been recouped</a:t>
            </a:r>
            <a:endParaRPr lang="en-US" sz="1400" b="1" dirty="0">
              <a:cs typeface="+mn-cs"/>
            </a:endParaRPr>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6.74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500"/>
                            </p:stCondLst>
                            <p:childTnLst>
                              <p:par>
                                <p:cTn id="13" presetID="22" presetClass="entr" presetSubtype="2" fill="hold" grpId="0" nodeType="after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par>
                          <p:cTn id="16" fill="hold">
                            <p:stCondLst>
                              <p:cond delay="2500"/>
                            </p:stCondLst>
                            <p:childTnLst>
                              <p:par>
                                <p:cTn id="17" presetID="23" presetClass="entr" presetSubtype="16" fill="hold" grpId="0" nodeType="after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0" y="1438736"/>
          <a:ext cx="8748713" cy="4194175"/>
        </p:xfrm>
        <a:graphic>
          <a:graphicData uri="http://schemas.openxmlformats.org/presentationml/2006/ole">
            <p:oleObj spid="_x0000_s14340098" name="Chart" r:id="rId4" imgW="8582143" imgH="4114884" progId="MSGraph.Chart.8">
              <p:embed followColorScheme="full"/>
            </p:oleObj>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Sector Employment: Jan. 2010—Apr.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April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4" name="AutoShape 7"/>
          <p:cNvSpPr>
            <a:spLocks noChangeArrowheads="1"/>
          </p:cNvSpPr>
          <p:nvPr/>
        </p:nvSpPr>
        <p:spPr bwMode="blackWhite">
          <a:xfrm>
            <a:off x="5531511" y="3403129"/>
            <a:ext cx="2521107" cy="1006640"/>
          </a:xfrm>
          <a:prstGeom prst="wedgeRectCallout">
            <a:avLst>
              <a:gd name="adj1" fmla="val 61269"/>
              <a:gd name="adj2" fmla="val -7539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gains through Apr</a:t>
            </a:r>
            <a:r>
              <a:rPr lang="en-US" b="1" dirty="0" smtClean="0"/>
              <a:t>.</a:t>
            </a:r>
            <a:r>
              <a:rPr lang="en-US" b="1" dirty="0" smtClean="0">
                <a:cs typeface="+mn-cs"/>
              </a:rPr>
              <a:t> 2013 totaled 6.74 million</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12</a:t>
            </a:fld>
            <a:endParaRPr lang="en-US"/>
          </a:p>
        </p:txBody>
      </p:sp>
      <p:sp>
        <p:nvSpPr>
          <p:cNvPr id="18" name="Text Box 17"/>
          <p:cNvSpPr txBox="1">
            <a:spLocks noChangeArrowheads="1"/>
          </p:cNvSpPr>
          <p:nvPr/>
        </p:nvSpPr>
        <p:spPr bwMode="auto">
          <a:xfrm>
            <a:off x="1266191" y="1622325"/>
            <a:ext cx="3276317" cy="120032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Job gains and pay increases have added more than $600 billion to payrolls since Jan. 2010</a:t>
            </a:r>
          </a:p>
        </p:txBody>
      </p:sp>
      <p:sp>
        <p:nvSpPr>
          <p:cNvPr id="13" name="Rectangle 7"/>
          <p:cNvSpPr>
            <a:spLocks noChangeArrowheads="1"/>
          </p:cNvSpPr>
          <p:nvPr/>
        </p:nvSpPr>
        <p:spPr bwMode="blackWhite">
          <a:xfrm>
            <a:off x="806450" y="5606844"/>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6.74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18384" y="1382252"/>
          <a:ext cx="8775700" cy="4087813"/>
        </p:xfrm>
        <a:graphic>
          <a:graphicData uri="http://schemas.openxmlformats.org/presentationml/2006/ole">
            <p:oleObj spid="_x0000_s14341122" name="Chart" r:id="rId4" imgW="8582143" imgH="4114884" progId="MSGraph.Chart.8">
              <p:embed followColorScheme="full"/>
            </p:oleObj>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a:t>
            </a:r>
            <a:r>
              <a:rPr lang="en-US" sz="3000" b="1" kern="0" dirty="0" smtClean="0">
                <a:solidFill>
                  <a:srgbClr val="225A7A"/>
                </a:solidFill>
                <a:ea typeface="+mj-ea"/>
                <a:cs typeface="+mj-cs"/>
              </a:rPr>
              <a:t>Government Employment: Jan. 2010—Apr.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Apr.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a:t>
            </a:r>
            <a:r>
              <a:rPr lang="en-US" sz="1100" dirty="0" smtClean="0"/>
              <a:t>Statistics </a:t>
            </a:r>
            <a:r>
              <a:rPr lang="en-US" sz="1100" dirty="0" smtClean="0">
                <a:hlinkClick r:id="rId5"/>
              </a:rPr>
              <a:t>http://www.bls.gov/data/#employment</a:t>
            </a:r>
            <a:r>
              <a:rPr lang="en-US" sz="1100" dirty="0" smtClean="0"/>
              <a:t>; </a:t>
            </a:r>
            <a:r>
              <a:rPr lang="en-US" sz="1100" dirty="0"/>
              <a:t>Insurance Information Institute</a:t>
            </a:r>
          </a:p>
        </p:txBody>
      </p:sp>
      <p:sp>
        <p:nvSpPr>
          <p:cNvPr id="14" name="AutoShape 7"/>
          <p:cNvSpPr>
            <a:spLocks noChangeArrowheads="1"/>
          </p:cNvSpPr>
          <p:nvPr/>
        </p:nvSpPr>
        <p:spPr bwMode="blackWhite">
          <a:xfrm>
            <a:off x="5545407" y="3185657"/>
            <a:ext cx="2492478" cy="899651"/>
          </a:xfrm>
          <a:prstGeom prst="wedgeRectCallout">
            <a:avLst>
              <a:gd name="adj1" fmla="val 65693"/>
              <a:gd name="adj2" fmla="val 4625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a:t>
            </a:r>
            <a:r>
              <a:rPr lang="en-US" b="1" i="1" dirty="0" smtClean="0">
                <a:cs typeface="+mn-cs"/>
              </a:rPr>
              <a:t>losses</a:t>
            </a:r>
            <a:r>
              <a:rPr lang="en-US" b="1" dirty="0" smtClean="0">
                <a:cs typeface="+mn-cs"/>
              </a:rPr>
              <a:t> through Apr. 2013 totaled 636,000</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13</a:t>
            </a:fld>
            <a:endParaRPr lang="en-US"/>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Governments at All Levels are Under Severe Fiscal Strain As Tax Receipts Plunged and Pension Obligations Soared During the Financial Crisis: Sequestration Will Add to this Toll</a:t>
            </a:r>
            <a:endParaRPr lang="en-US" b="1" dirty="0">
              <a:solidFill>
                <a:srgbClr val="FFFFFF"/>
              </a:solidFill>
            </a:endParaRPr>
          </a:p>
        </p:txBody>
      </p:sp>
      <p:sp>
        <p:nvSpPr>
          <p:cNvPr id="18" name="Text Box 17"/>
          <p:cNvSpPr txBox="1">
            <a:spLocks noChangeArrowheads="1"/>
          </p:cNvSpPr>
          <p:nvPr/>
        </p:nvSpPr>
        <p:spPr bwMode="auto">
          <a:xfrm>
            <a:off x="4935789" y="1091387"/>
            <a:ext cx="3500286"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Government at all levels has shed more than 600,000 jobs since Jan. 2010 even as private employers created 6.74 million jobs, though losses may now be ending. </a:t>
            </a:r>
          </a:p>
        </p:txBody>
      </p:sp>
      <p:sp>
        <p:nvSpPr>
          <p:cNvPr id="12" name="AutoShape 5"/>
          <p:cNvSpPr>
            <a:spLocks noChangeArrowheads="1"/>
          </p:cNvSpPr>
          <p:nvPr/>
        </p:nvSpPr>
        <p:spPr bwMode="blackWhite">
          <a:xfrm>
            <a:off x="757096" y="3756586"/>
            <a:ext cx="1661653" cy="1066800"/>
          </a:xfrm>
          <a:prstGeom prst="wedgeRectCallout">
            <a:avLst>
              <a:gd name="adj1" fmla="val 4834"/>
              <a:gd name="adj2" fmla="val -909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Temporary Census hiring distorted 2010 figures</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7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14</a:t>
            </a:fld>
            <a:endParaRPr lang="en-US" smtClean="0"/>
          </a:p>
        </p:txBody>
      </p:sp>
      <p:sp>
        <p:nvSpPr>
          <p:cNvPr id="51206" name="Rectangle 2"/>
          <p:cNvSpPr>
            <a:spLocks noGrp="1" noChangeArrowheads="1"/>
          </p:cNvSpPr>
          <p:nvPr>
            <p:ph type="title"/>
          </p:nvPr>
        </p:nvSpPr>
        <p:spPr/>
        <p:txBody>
          <a:bodyPr/>
          <a:lstStyle/>
          <a:p>
            <a:r>
              <a:rPr lang="en-US" dirty="0" smtClean="0"/>
              <a:t>Net Change in Government Employment: Jan. 2010—Apr. 2013*</a:t>
            </a:r>
          </a:p>
        </p:txBody>
      </p:sp>
      <p:graphicFrame>
        <p:nvGraphicFramePr>
          <p:cNvPr id="51202" name="Object 2"/>
          <p:cNvGraphicFramePr>
            <a:graphicFrameLocks/>
          </p:cNvGraphicFramePr>
          <p:nvPr/>
        </p:nvGraphicFramePr>
        <p:xfrm>
          <a:off x="302291" y="2040907"/>
          <a:ext cx="8493125" cy="4343400"/>
        </p:xfrm>
        <a:graphic>
          <a:graphicData uri="http://schemas.openxmlformats.org/presentationml/2006/ole">
            <p:oleObj spid="_x0000_s14342146" name="Chart" r:id="rId4" imgW="8439184" imgH="4324276" progId="MSGraph.Chart.8">
              <p:embed followColorScheme="full"/>
            </p:oleObj>
          </a:graphicData>
        </a:graphic>
      </p:graphicFrame>
      <p:sp>
        <p:nvSpPr>
          <p:cNvPr id="51209"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0" name="AutoShape 6"/>
          <p:cNvSpPr>
            <a:spLocks noChangeArrowheads="1"/>
          </p:cNvSpPr>
          <p:nvPr/>
        </p:nvSpPr>
        <p:spPr bwMode="blackWhite">
          <a:xfrm>
            <a:off x="5176683" y="3451123"/>
            <a:ext cx="3746090" cy="2123766"/>
          </a:xfrm>
          <a:prstGeom prst="wedgeRectCallout">
            <a:avLst>
              <a:gd name="adj1" fmla="val -74872"/>
              <a:gd name="adj2" fmla="val -376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Local government employment shrank by 480,000 from Jan. 2010 through Apr. 2013, accounting for 65% of all government job losses, negatively impacting WC exposures for those cities and counties that insure privately</a:t>
            </a:r>
            <a:endParaRPr lang="en-US" b="1" dirty="0">
              <a:solidFill>
                <a:schemeClr val="bg1"/>
              </a:solidFill>
              <a:cs typeface="+mn-cs"/>
            </a:endParaRPr>
          </a:p>
        </p:txBody>
      </p:sp>
      <p:sp>
        <p:nvSpPr>
          <p:cNvPr id="11" name="Rectangle 6"/>
          <p:cNvSpPr>
            <a:spLocks noChangeArrowheads="1"/>
          </p:cNvSpPr>
          <p:nvPr/>
        </p:nvSpPr>
        <p:spPr bwMode="auto">
          <a:xfrm>
            <a:off x="-201613" y="642909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*Cumulative change from prior month; Base employment date is Dec. 2009.</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US Bureau of Labor </a:t>
            </a:r>
            <a:r>
              <a:rPr lang="en-US" sz="1100" dirty="0" smtClean="0"/>
              <a:t>Statistics </a:t>
            </a:r>
            <a:r>
              <a:rPr lang="en-US" sz="1100" dirty="0" smtClean="0">
                <a:hlinkClick r:id="rId5"/>
              </a:rPr>
              <a:t>http://www.bls.gov/data/#employment</a:t>
            </a:r>
            <a:r>
              <a:rPr lang="en-US" sz="1100" dirty="0" smtClean="0"/>
              <a:t>; </a:t>
            </a:r>
            <a:r>
              <a:rPr lang="en-US" sz="1100" dirty="0"/>
              <a:t>Insurance Information Institute</a:t>
            </a:r>
          </a:p>
        </p:txBody>
      </p:sp>
      <p:sp>
        <p:nvSpPr>
          <p:cNvPr id="12" name="AutoShape 6"/>
          <p:cNvSpPr>
            <a:spLocks noChangeArrowheads="1"/>
          </p:cNvSpPr>
          <p:nvPr/>
        </p:nvSpPr>
        <p:spPr bwMode="blackWhite">
          <a:xfrm>
            <a:off x="2172989" y="1179870"/>
            <a:ext cx="4434287" cy="1037299"/>
          </a:xfrm>
          <a:prstGeom prst="wedgeRectCallout">
            <a:avLst>
              <a:gd name="adj1" fmla="val 38544"/>
              <a:gd name="adj2" fmla="val 661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State government employment fell by 1.9% since the end of 2009 while Federal employment is down by 2.1%</a:t>
            </a:r>
            <a:endParaRPr lang="en-US"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16BFD0CA-3F02-42B9-87BC-E4EC077AF4CB}" type="slidenum">
              <a:rPr lang="en-US" smtClean="0">
                <a:latin typeface="Arial" pitchFamily="34" charset="0"/>
              </a:rPr>
              <a:pPr/>
              <a:t>15</a:t>
            </a:fld>
            <a:endParaRPr lang="en-US" smtClean="0">
              <a:latin typeface="Arial" pitchFamily="34" charset="0"/>
            </a:endParaRPr>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smtClean="0">
                <a:latin typeface="Arial" pitchFamily="34" charset="0"/>
              </a:rPr>
              <a:t>Unemployment Rates by State, March 2013:</a:t>
            </a:r>
            <a:br>
              <a:rPr lang="en-US" sz="2600" smtClean="0">
                <a:latin typeface="Arial" pitchFamily="34" charset="0"/>
              </a:rPr>
            </a:br>
            <a:r>
              <a:rPr lang="en-US" sz="2600" smtClean="0">
                <a:latin typeface="Arial" pitchFamily="34" charset="0"/>
              </a:rPr>
              <a:t>Highest 25 States*</a:t>
            </a:r>
          </a:p>
        </p:txBody>
      </p:sp>
      <p:graphicFrame>
        <p:nvGraphicFramePr>
          <p:cNvPr id="1026" name="Object 3"/>
          <p:cNvGraphicFramePr>
            <a:graphicFrameLocks noChangeAspect="1"/>
          </p:cNvGraphicFramePr>
          <p:nvPr>
            <p:ph idx="4294967295"/>
          </p:nvPr>
        </p:nvGraphicFramePr>
        <p:xfrm>
          <a:off x="9525" y="1200150"/>
          <a:ext cx="9144000" cy="5410200"/>
        </p:xfrm>
        <a:graphic>
          <a:graphicData uri="http://schemas.openxmlformats.org/presentationml/2006/ole">
            <p:oleObj spid="_x0000_s17527810" name="Chart" r:id="rId4" imgW="8820048" imgH="4572135" progId="MSGraph.Chart.8">
              <p:embed followColorScheme="full"/>
            </p:oleObj>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*Provisional figures for March 2013, seasonally adjusted.</a:t>
            </a:r>
          </a:p>
          <a:p>
            <a:pPr eaLnBrk="0" hangingPunct="0">
              <a:lnSpc>
                <a:spcPct val="70000"/>
              </a:lnSpc>
              <a:spcBef>
                <a:spcPct val="50000"/>
              </a:spcBef>
              <a:buClr>
                <a:srgbClr val="FF3300"/>
              </a:buClr>
              <a:buFont typeface="Wingdings" pitchFamily="2" charset="2"/>
              <a:buNone/>
            </a:pPr>
            <a:r>
              <a:rPr lang="en-US" sz="1100"/>
              <a:t>Sources:  US Bureau of Labor Statistics; Insurance Information Institute.		</a:t>
            </a:r>
          </a:p>
        </p:txBody>
      </p:sp>
      <p:sp>
        <p:nvSpPr>
          <p:cNvPr id="2173958" name="AutoShape 6"/>
          <p:cNvSpPr>
            <a:spLocks noChangeArrowheads="1"/>
          </p:cNvSpPr>
          <p:nvPr/>
        </p:nvSpPr>
        <p:spPr bwMode="blackWhite">
          <a:xfrm>
            <a:off x="4953000" y="1157288"/>
            <a:ext cx="3581400" cy="1357312"/>
          </a:xfrm>
          <a:prstGeom prst="wedgeRectCallout">
            <a:avLst>
              <a:gd name="adj1" fmla="val -73263"/>
              <a:gd name="adj2" fmla="val 438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400" b="1" dirty="0">
                <a:solidFill>
                  <a:schemeClr val="bg1"/>
                </a:solidFill>
                <a:latin typeface="Arial" charset="0"/>
              </a:rPr>
              <a:t>In March, 26 states and the District of Columbia had over-the-month unemployment rate decreases, 7 states had increases, and 17 states had no change.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7B846738-F080-4279-ABFC-2C1E73131DB4}" type="slidenum">
              <a:rPr lang="en-US" smtClean="0">
                <a:latin typeface="Arial" pitchFamily="34" charset="0"/>
              </a:rPr>
              <a:pPr/>
              <a:t>16</a:t>
            </a:fld>
            <a:endParaRPr lang="en-US" smtClean="0">
              <a:latin typeface="Arial" pitchFamily="34" charset="0"/>
            </a:endParaRPr>
          </a:p>
        </p:txBody>
      </p:sp>
      <p:graphicFrame>
        <p:nvGraphicFramePr>
          <p:cNvPr id="2050" name="Object 3"/>
          <p:cNvGraphicFramePr>
            <a:graphicFrameLocks noChangeAspect="1"/>
          </p:cNvGraphicFramePr>
          <p:nvPr>
            <p:ph idx="4294967295"/>
          </p:nvPr>
        </p:nvGraphicFramePr>
        <p:xfrm>
          <a:off x="0" y="1465263"/>
          <a:ext cx="9144000" cy="5410200"/>
        </p:xfrm>
        <a:graphic>
          <a:graphicData uri="http://schemas.openxmlformats.org/presentationml/2006/ole">
            <p:oleObj spid="_x0000_s17528834" name="Chart" r:id="rId4" imgW="8820048" imgH="4572135"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Unemployment Rates by State, March 2013: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r>
              <a:rPr lang="en-US" sz="1100"/>
              <a:t>*Provisional figures for March 2013, seasonally adjusted.</a:t>
            </a:r>
          </a:p>
          <a:p>
            <a:r>
              <a:rPr lang="en-US" sz="1100"/>
              <a:t>Sources:  US Bureau of Labor Statistics; Insurance Information Institute.	</a:t>
            </a:r>
          </a:p>
        </p:txBody>
      </p:sp>
      <p:sp>
        <p:nvSpPr>
          <p:cNvPr id="7" name="AutoShape 6"/>
          <p:cNvSpPr>
            <a:spLocks noChangeArrowheads="1"/>
          </p:cNvSpPr>
          <p:nvPr/>
        </p:nvSpPr>
        <p:spPr bwMode="blackWhite">
          <a:xfrm>
            <a:off x="5067300" y="1255713"/>
            <a:ext cx="3495675" cy="1287462"/>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400" b="1" dirty="0">
                <a:solidFill>
                  <a:schemeClr val="bg1"/>
                </a:solidFill>
                <a:latin typeface="Arial" charset="0"/>
              </a:rPr>
              <a:t>In March, 26 states and the District of Columbia had over-the-month unemployment rate decreases, 7 states had increases, and 17 states had no change.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17</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ChangeAspect="1"/>
          </p:cNvGraphicFramePr>
          <p:nvPr>
            <p:ph type="chart" idx="4294967295"/>
          </p:nvPr>
        </p:nvGraphicFramePr>
        <p:xfrm>
          <a:off x="315913" y="1843088"/>
          <a:ext cx="8562975" cy="4445000"/>
        </p:xfrm>
        <a:graphic>
          <a:graphicData uri="http://schemas.openxmlformats.org/presentationml/2006/ole">
            <p:oleObj spid="_x0000_s13588482" name="Chart" r:id="rId4" imgW="8239041" imgH="4276724" progId="MSGraph.Chart.8">
              <p:embed followColorScheme="full"/>
            </p:oleObj>
          </a:graphicData>
        </a:graphic>
      </p:graphicFrame>
      <p:sp>
        <p:nvSpPr>
          <p:cNvPr id="7073797" name="AutoShape 5"/>
          <p:cNvSpPr>
            <a:spLocks noChangeArrowheads="1"/>
          </p:cNvSpPr>
          <p:nvPr/>
        </p:nvSpPr>
        <p:spPr bwMode="blackWhite">
          <a:xfrm>
            <a:off x="1063714" y="1481803"/>
            <a:ext cx="1664738" cy="2485514"/>
          </a:xfrm>
          <a:prstGeom prst="wedgeRectCallout">
            <a:avLst>
              <a:gd name="adj1" fmla="val 103657"/>
              <a:gd name="adj2" fmla="val -256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workers comp’s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(5/13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2398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2014:Q4F</a:t>
            </a:r>
            <a:r>
              <a:rPr lang="en-US" sz="1600" b="1" dirty="0">
                <a:solidFill>
                  <a:srgbClr val="225A7A"/>
                </a:solidFill>
              </a:rPr>
              <a:t>*</a:t>
            </a:r>
          </a:p>
        </p:txBody>
      </p:sp>
      <p:sp>
        <p:nvSpPr>
          <p:cNvPr id="12" name="AutoShape 7"/>
          <p:cNvSpPr>
            <a:spLocks noChangeArrowheads="1"/>
          </p:cNvSpPr>
          <p:nvPr/>
        </p:nvSpPr>
        <p:spPr bwMode="blackWhite">
          <a:xfrm>
            <a:off x="3710520" y="3905501"/>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slightly downwards. Optimistic scenarios put the unemployment as low as 6.6% by Q4 of </a:t>
            </a:r>
            <a:r>
              <a:rPr lang="en-US" sz="1400" b="1" i="1" u="sng" dirty="0" smtClean="0">
                <a:cs typeface="+mn-cs"/>
              </a:rPr>
              <a:t>next</a:t>
            </a:r>
            <a:r>
              <a:rPr lang="en-US" sz="1400" b="1" i="1" dirty="0" smtClean="0">
                <a:cs typeface="+mn-cs"/>
              </a:rPr>
              <a:t> </a:t>
            </a:r>
            <a:r>
              <a:rPr lang="en-US" sz="1400" b="1" dirty="0" smtClean="0">
                <a:cs typeface="+mn-cs"/>
              </a:rPr>
              <a:t>year.</a:t>
            </a:r>
            <a:endParaRPr lang="en-US" sz="1400" b="1" dirty="0">
              <a:cs typeface="+mn-cs"/>
            </a:endParaRPr>
          </a:p>
        </p:txBody>
      </p:sp>
      <p:sp>
        <p:nvSpPr>
          <p:cNvPr id="13" name="AutoShape 5"/>
          <p:cNvSpPr>
            <a:spLocks noChangeArrowheads="1"/>
          </p:cNvSpPr>
          <p:nvPr/>
        </p:nvSpPr>
        <p:spPr bwMode="blackWhite">
          <a:xfrm>
            <a:off x="6450678" y="1534495"/>
            <a:ext cx="2178050" cy="1066800"/>
          </a:xfrm>
          <a:prstGeom prst="wedgeRectCallout">
            <a:avLst>
              <a:gd name="adj1" fmla="val 20519"/>
              <a:gd name="adj2" fmla="val 1025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slightly downwards </a:t>
            </a:r>
            <a:r>
              <a:rPr lang="en-US" sz="1600" b="1" dirty="0">
                <a:solidFill>
                  <a:schemeClr val="bg1"/>
                </a:solidFill>
                <a:cs typeface="+mn-cs"/>
              </a:rPr>
              <a:t>for </a:t>
            </a:r>
            <a:r>
              <a:rPr lang="en-US" sz="1600" b="1" dirty="0" smtClean="0">
                <a:solidFill>
                  <a:schemeClr val="bg1"/>
                </a:solidFill>
                <a:cs typeface="+mn-cs"/>
              </a:rPr>
              <a:t>2013/14</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18</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2005–2013:Q1</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86785"/>
          <a:ext cx="8536081" cy="4838700"/>
        </p:xfrm>
        <a:graphic>
          <a:graphicData uri="http://schemas.openxmlformats.org/presentationml/2006/ole">
            <p:oleObj spid="_x0000_s18078722" name="Chart" r:id="rId5" imgW="8343967" imgH="4381555" progId="MSGraph.Chart.8">
              <p:embed followColorScheme="full"/>
            </p:oleObj>
          </a:graphicData>
        </a:graphic>
      </p:graphicFrame>
      <p:sp>
        <p:nvSpPr>
          <p:cNvPr id="10" name="AutoShape 14"/>
          <p:cNvSpPr>
            <a:spLocks noChangeArrowheads="1"/>
          </p:cNvSpPr>
          <p:nvPr/>
        </p:nvSpPr>
        <p:spPr bwMode="blackWhite">
          <a:xfrm>
            <a:off x="1430594" y="2220756"/>
            <a:ext cx="2182456" cy="611188"/>
          </a:xfrm>
          <a:prstGeom prst="wedgeRectCallout">
            <a:avLst>
              <a:gd name="adj1" fmla="val 70520"/>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132438" y="1489673"/>
            <a:ext cx="2328908" cy="1091293"/>
          </a:xfrm>
          <a:prstGeom prst="wedgeRectCallout">
            <a:avLst>
              <a:gd name="adj1" fmla="val 97729"/>
              <a:gd name="adj2" fmla="val -9197"/>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2013:Q4) </a:t>
            </a:r>
            <a:r>
              <a:rPr lang="en-US" b="1" dirty="0">
                <a:solidFill>
                  <a:schemeClr val="bg1"/>
                </a:solidFill>
              </a:rPr>
              <a:t>was </a:t>
            </a:r>
            <a:r>
              <a:rPr lang="en-US" b="1" dirty="0" smtClean="0">
                <a:solidFill>
                  <a:schemeClr val="bg1"/>
                </a:solidFill>
              </a:rPr>
              <a:t>$7.01 trillion</a:t>
            </a:r>
            <a:r>
              <a:rPr lang="en-US" b="1" dirty="0">
                <a:solidFill>
                  <a:schemeClr val="bg1"/>
                </a:solidFill>
              </a:rPr>
              <a:t>, a new </a:t>
            </a:r>
            <a:r>
              <a:rPr lang="en-US" b="1" dirty="0" smtClean="0">
                <a:solidFill>
                  <a:schemeClr val="bg1"/>
                </a:solidFill>
              </a:rPr>
              <a:t>peak--$762B above 2009 trough</a:t>
            </a:r>
            <a:endParaRPr lang="en-US" b="1" dirty="0">
              <a:solidFill>
                <a:schemeClr val="bg1"/>
              </a:solidFill>
            </a:endParaRPr>
          </a:p>
        </p:txBody>
      </p:sp>
      <p:sp>
        <p:nvSpPr>
          <p:cNvPr id="12" name="AutoShape 14"/>
          <p:cNvSpPr>
            <a:spLocks noChangeArrowheads="1"/>
          </p:cNvSpPr>
          <p:nvPr/>
        </p:nvSpPr>
        <p:spPr bwMode="blackWhite">
          <a:xfrm>
            <a:off x="2632594" y="4228788"/>
            <a:ext cx="2419350" cy="876300"/>
          </a:xfrm>
          <a:prstGeom prst="wedgeRectCallout">
            <a:avLst>
              <a:gd name="adj1" fmla="val 74707"/>
              <a:gd name="adj2" fmla="val -11686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12.2% above their 2009 trough and up 2.7%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nvGraphicFramePr>
        <p:xfrm>
          <a:off x="444500" y="1336263"/>
          <a:ext cx="8401050" cy="4191000"/>
        </p:xfrm>
        <a:graphic>
          <a:graphicData uri="http://schemas.openxmlformats.org/presentationml/2006/ole">
            <p:oleObj spid="_x0000_s7619586" name="Chart" r:id="rId4" imgW="8401100" imgH="3581479" progId="MSGraph.Chart.8">
              <p:embed followColorScheme="full"/>
            </p:oleObj>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19</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1990-2012</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2012 are I.I.I</a:t>
            </a:r>
            <a:r>
              <a:rPr lang="en-US" sz="1100" dirty="0"/>
              <a:t>. </a:t>
            </a:r>
            <a:r>
              <a:rPr lang="en-US" sz="1100" dirty="0" smtClean="0"/>
              <a:t>estimate based YTD 2012 </a:t>
            </a:r>
            <a:r>
              <a:rPr lang="en-US" sz="1100" dirty="0" err="1" smtClean="0"/>
              <a:t>actuals</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5"/>
              </a:rPr>
              <a:t>http://research.stlouisfed.org/fred2/series/WASCUR</a:t>
            </a:r>
            <a:r>
              <a:rPr lang="en-US" sz="1100" dirty="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a:t>
            </a:r>
            <a:r>
              <a:rPr lang="en-US" b="1" dirty="0">
                <a:solidFill>
                  <a:srgbClr val="FFFFFF"/>
                </a:solidFill>
              </a:rPr>
              <a:t>I</a:t>
            </a:r>
            <a:r>
              <a:rPr lang="en-US" b="1" dirty="0" smtClean="0">
                <a:solidFill>
                  <a:srgbClr val="FFFFFF"/>
                </a:solidFill>
              </a:rPr>
              <a:t>ncreases Pushed </a:t>
            </a:r>
            <a:r>
              <a:rPr lang="en-US" b="1" dirty="0">
                <a:solidFill>
                  <a:srgbClr val="FFFFFF"/>
                </a:solidFill>
              </a:rPr>
              <a:t>WC NWP </a:t>
            </a:r>
            <a:r>
              <a:rPr lang="en-US" b="1" dirty="0" smtClean="0">
                <a:solidFill>
                  <a:srgbClr val="FFFFFF"/>
                </a:solidFill>
              </a:rPr>
              <a:t>Up by 9.0% </a:t>
            </a:r>
            <a:r>
              <a:rPr lang="en-US" b="1" dirty="0">
                <a:solidFill>
                  <a:srgbClr val="FFFFFF"/>
                </a:solidFill>
              </a:rPr>
              <a:t>in </a:t>
            </a:r>
            <a:r>
              <a:rPr lang="en-US" b="1" dirty="0" smtClean="0">
                <a:solidFill>
                  <a:srgbClr val="FFFFFF"/>
                </a:solidFill>
              </a:rPr>
              <a:t>2012 and 8.0% in 2011 (First Gain Since 2005)</a:t>
            </a:r>
            <a:endParaRPr lang="en-US" b="1" dirty="0">
              <a:solidFill>
                <a:srgbClr val="FFFFFF"/>
              </a:solidFill>
            </a:endParaRPr>
          </a:p>
        </p:txBody>
      </p:sp>
      <p:sp>
        <p:nvSpPr>
          <p:cNvPr id="14346" name="Text Box 7"/>
          <p:cNvSpPr txBox="1">
            <a:spLocks noChangeArrowheads="1"/>
          </p:cNvSpPr>
          <p:nvPr/>
        </p:nvSpPr>
        <p:spPr bwMode="auto">
          <a:xfrm>
            <a:off x="1298575"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7/90-3/91</a:t>
            </a:r>
          </a:p>
        </p:txBody>
      </p:sp>
      <p:sp>
        <p:nvSpPr>
          <p:cNvPr id="14347" name="Text Box 10"/>
          <p:cNvSpPr txBox="1">
            <a:spLocks noChangeArrowheads="1"/>
          </p:cNvSpPr>
          <p:nvPr/>
        </p:nvSpPr>
        <p:spPr bwMode="auto">
          <a:xfrm>
            <a:off x="4450029"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89063"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693632"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686053"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513666"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59913"/>
              <a:gd name="adj2" fmla="val -5222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4956437" y="3459678"/>
            <a:ext cx="1882775" cy="1366837"/>
          </a:xfrm>
          <a:prstGeom prst="wedgeRectCallout">
            <a:avLst>
              <a:gd name="adj1" fmla="val 80187"/>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
        <p:nvSpPr>
          <p:cNvPr id="19" name="AutoShape 7"/>
          <p:cNvSpPr>
            <a:spLocks noChangeArrowheads="1"/>
          </p:cNvSpPr>
          <p:nvPr/>
        </p:nvSpPr>
        <p:spPr bwMode="blackWhite">
          <a:xfrm>
            <a:off x="6961251" y="2330249"/>
            <a:ext cx="1061877" cy="722672"/>
          </a:xfrm>
          <a:prstGeom prst="wedgeRectCallout">
            <a:avLst>
              <a:gd name="adj1" fmla="val 54296"/>
              <a:gd name="adj2" fmla="val 724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+9% in 2012</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11817">
                                            <p:oleChartEl type="series" lvl="1"/>
                                          </p:spTgt>
                                        </p:tgtEl>
                                        <p:attrNameLst>
                                          <p:attrName>style.visibility</p:attrName>
                                        </p:attrNameLst>
                                      </p:cBhvr>
                                      <p:to>
                                        <p:strVal val="visible"/>
                                      </p:to>
                                    </p:set>
                                    <p:animEffect transition="in" filter="wipe(left)">
                                      <p:cBhvr>
                                        <p:cTn id="7" dur="1000"/>
                                        <p:tgtEl>
                                          <p:spTgt spid="191181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11817">
                                            <p:oleChartEl type="series" lvl="2"/>
                                          </p:spTgt>
                                        </p:tgtEl>
                                        <p:attrNameLst>
                                          <p:attrName>style.visibility</p:attrName>
                                        </p:attrNameLst>
                                      </p:cBhvr>
                                      <p:to>
                                        <p:strVal val="visible"/>
                                      </p:to>
                                    </p:set>
                                    <p:animEffect transition="in" filter="wipe(left)">
                                      <p:cBhvr>
                                        <p:cTn id="11" dur="1000"/>
                                        <p:tgtEl>
                                          <p:spTgt spid="1911817">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4000"/>
                            </p:stCondLst>
                            <p:childTnLst>
                              <p:par>
                                <p:cTn id="18" presetID="22" presetClass="entr" presetSubtype="2" fill="hold" grpId="0"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par>
                          <p:cTn id="21" fill="hold">
                            <p:stCondLst>
                              <p:cond delay="5500"/>
                            </p:stCondLst>
                            <p:childTnLst>
                              <p:par>
                                <p:cTn id="22" presetID="22" presetClass="entr" presetSubtype="8" fill="hold" grpId="0"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p:stCondLst>
                              <p:cond delay="6500"/>
                            </p:stCondLst>
                            <p:childTnLst>
                              <p:par>
                                <p:cTn id="26" presetID="22" presetClass="entr" presetSubtype="4" fill="hold" grpId="0" nodeType="afterEffect">
                                  <p:stCondLst>
                                    <p:cond delay="70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105"/>
          <p:cNvSpPr>
            <a:spLocks noGrp="1" noChangeArrowheads="1"/>
          </p:cNvSpPr>
          <p:nvPr>
            <p:ph type="dt" sz="quarter" idx="10"/>
          </p:nvPr>
        </p:nvSpPr>
        <p:spPr/>
        <p:txBody>
          <a:bodyPr/>
          <a:lstStyle/>
          <a:p>
            <a:pPr>
              <a:defRPr/>
            </a:pPr>
            <a:r>
              <a:rPr lang="en-US" smtClean="0"/>
              <a:t>12/01/09 - 9pm</a:t>
            </a:r>
            <a:endParaRPr lang="en-US" dirty="0" smtClean="0"/>
          </a:p>
        </p:txBody>
      </p:sp>
      <p:sp>
        <p:nvSpPr>
          <p:cNvPr id="111620" name="Rectangle 110"/>
          <p:cNvSpPr>
            <a:spLocks noGrp="1" noChangeArrowheads="1"/>
          </p:cNvSpPr>
          <p:nvPr>
            <p:ph type="sldNum" sz="quarter" idx="12"/>
          </p:nvPr>
        </p:nvSpPr>
        <p:spPr/>
        <p:txBody>
          <a:bodyPr/>
          <a:lstStyle/>
          <a:p>
            <a:pPr>
              <a:defRPr/>
            </a:pPr>
            <a:fld id="{C6564F6D-3537-42E3-93D8-5E8788895A84}" type="slidenum">
              <a:rPr lang="en-US" smtClean="0"/>
              <a:pPr>
                <a:defRPr/>
              </a:pPr>
              <a:t>2</a:t>
            </a:fld>
            <a:endParaRPr lang="en-US" smtClean="0"/>
          </a:p>
        </p:txBody>
      </p:sp>
      <p:sp>
        <p:nvSpPr>
          <p:cNvPr id="95237" name="Rectangle 2"/>
          <p:cNvSpPr>
            <a:spLocks noGrp="1" noChangeArrowheads="1"/>
          </p:cNvSpPr>
          <p:nvPr>
            <p:ph type="title"/>
          </p:nvPr>
        </p:nvSpPr>
        <p:spPr/>
        <p:txBody>
          <a:bodyPr/>
          <a:lstStyle/>
          <a:p>
            <a:r>
              <a:rPr lang="en-US" dirty="0" smtClean="0"/>
              <a:t>Presentation Outline</a:t>
            </a:r>
          </a:p>
        </p:txBody>
      </p:sp>
      <p:sp>
        <p:nvSpPr>
          <p:cNvPr id="1922051" name="Rectangle 3"/>
          <p:cNvSpPr>
            <a:spLocks noGrp="1" noChangeArrowheads="1"/>
          </p:cNvSpPr>
          <p:nvPr>
            <p:ph type="body" idx="1"/>
          </p:nvPr>
        </p:nvSpPr>
        <p:spPr>
          <a:xfrm>
            <a:off x="295275" y="1202701"/>
            <a:ext cx="8594725" cy="4652963"/>
          </a:xfrm>
        </p:spPr>
        <p:txBody>
          <a:bodyPr/>
          <a:lstStyle/>
          <a:p>
            <a:pPr>
              <a:lnSpc>
                <a:spcPts val="1400"/>
              </a:lnSpc>
              <a:spcBef>
                <a:spcPct val="50000"/>
              </a:spcBef>
            </a:pPr>
            <a:r>
              <a:rPr lang="en-US" sz="1800" b="1" dirty="0" smtClean="0"/>
              <a:t>U.S. Economic Overview and Outlook</a:t>
            </a:r>
          </a:p>
          <a:p>
            <a:pPr lvl="1">
              <a:lnSpc>
                <a:spcPts val="1400"/>
              </a:lnSpc>
            </a:pPr>
            <a:r>
              <a:rPr lang="en-US" sz="1600" b="1" dirty="0" smtClean="0"/>
              <a:t>Summary and Consequences and Predictions for P/C Insurance</a:t>
            </a:r>
          </a:p>
          <a:p>
            <a:pPr lvl="1">
              <a:lnSpc>
                <a:spcPts val="1400"/>
              </a:lnSpc>
            </a:pPr>
            <a:r>
              <a:rPr lang="en-US" sz="1600" b="1" dirty="0" smtClean="0"/>
              <a:t>Labor  Market “Deep Dive”</a:t>
            </a:r>
          </a:p>
          <a:p>
            <a:pPr lvl="1">
              <a:lnSpc>
                <a:spcPts val="1400"/>
              </a:lnSpc>
            </a:pPr>
            <a:r>
              <a:rPr lang="en-US" sz="1600" b="1" dirty="0" smtClean="0"/>
              <a:t>Labor Force (Non) Participation: Shrinkage Continues</a:t>
            </a:r>
          </a:p>
          <a:p>
            <a:pPr lvl="1">
              <a:lnSpc>
                <a:spcPts val="1400"/>
              </a:lnSpc>
            </a:pPr>
            <a:r>
              <a:rPr lang="en-US" sz="1600" b="1" dirty="0" smtClean="0"/>
              <a:t>Social Security Disability vs. WC: Which Is Better for Workers?</a:t>
            </a:r>
            <a:endParaRPr lang="en-US" sz="1400" b="1" dirty="0" smtClean="0"/>
          </a:p>
          <a:p>
            <a:pPr lvl="1">
              <a:lnSpc>
                <a:spcPts val="1400"/>
              </a:lnSpc>
            </a:pPr>
            <a:r>
              <a:rPr lang="en-US" sz="1600" b="1" dirty="0" smtClean="0"/>
              <a:t>Economy as a Growth Engine for P/C Insurers</a:t>
            </a:r>
            <a:endParaRPr lang="en-US" sz="1800" b="1" dirty="0" smtClean="0"/>
          </a:p>
          <a:p>
            <a:pPr>
              <a:lnSpc>
                <a:spcPts val="1400"/>
              </a:lnSpc>
              <a:spcBef>
                <a:spcPct val="50000"/>
              </a:spcBef>
            </a:pPr>
            <a:r>
              <a:rPr lang="en-US" sz="1800" b="1" dirty="0" smtClean="0"/>
              <a:t>Summary of P/C Financial Performance</a:t>
            </a:r>
          </a:p>
          <a:p>
            <a:pPr lvl="1">
              <a:lnSpc>
                <a:spcPts val="1400"/>
              </a:lnSpc>
            </a:pPr>
            <a:r>
              <a:rPr lang="en-US" sz="1600" b="1" dirty="0" smtClean="0"/>
              <a:t>Profits and Profitability</a:t>
            </a:r>
            <a:endParaRPr lang="en-US" sz="1800" b="1" dirty="0" smtClean="0"/>
          </a:p>
          <a:p>
            <a:pPr>
              <a:lnSpc>
                <a:spcPts val="1400"/>
              </a:lnSpc>
              <a:spcBef>
                <a:spcPct val="50000"/>
              </a:spcBef>
            </a:pPr>
            <a:r>
              <a:rPr lang="en-US" sz="1800" b="1" dirty="0" smtClean="0"/>
              <a:t>Where Will the Market Go From Here?</a:t>
            </a:r>
          </a:p>
          <a:p>
            <a:pPr lvl="1">
              <a:lnSpc>
                <a:spcPts val="1400"/>
              </a:lnSpc>
            </a:pPr>
            <a:r>
              <a:rPr lang="en-US" sz="1600" b="1" dirty="0" smtClean="0"/>
              <a:t>Underwriting Loss Trends</a:t>
            </a:r>
          </a:p>
          <a:p>
            <a:pPr lvl="1">
              <a:lnSpc>
                <a:spcPts val="1400"/>
              </a:lnSpc>
            </a:pPr>
            <a:r>
              <a:rPr lang="en-US" sz="1600" b="1" dirty="0" smtClean="0"/>
              <a:t>Capital/Capacity</a:t>
            </a:r>
          </a:p>
          <a:p>
            <a:pPr lvl="1">
              <a:lnSpc>
                <a:spcPts val="1400"/>
              </a:lnSpc>
            </a:pPr>
            <a:r>
              <a:rPr lang="en-US" sz="1600" b="1" dirty="0" smtClean="0"/>
              <a:t>Reinsurance Markets</a:t>
            </a:r>
          </a:p>
          <a:p>
            <a:pPr lvl="1">
              <a:lnSpc>
                <a:spcPts val="1400"/>
              </a:lnSpc>
            </a:pPr>
            <a:r>
              <a:rPr lang="en-US" sz="1600" b="1" dirty="0" smtClean="0"/>
              <a:t>Pricing Discipline</a:t>
            </a:r>
            <a:endParaRPr lang="en-US" sz="1800" b="1" dirty="0" smtClean="0"/>
          </a:p>
          <a:p>
            <a:pPr>
              <a:lnSpc>
                <a:spcPts val="1400"/>
              </a:lnSpc>
              <a:spcBef>
                <a:spcPct val="50000"/>
              </a:spcBef>
            </a:pPr>
            <a:r>
              <a:rPr lang="en-US" sz="1800" b="1" dirty="0" smtClean="0"/>
              <a:t>Other Contributing Factors to Industry Financial Performance</a:t>
            </a:r>
          </a:p>
          <a:p>
            <a:pPr lvl="1">
              <a:lnSpc>
                <a:spcPts val="1400"/>
              </a:lnSpc>
            </a:pPr>
            <a:r>
              <a:rPr lang="en-US" sz="1600" b="1" dirty="0" smtClean="0"/>
              <a:t>Investment Environment</a:t>
            </a:r>
          </a:p>
          <a:p>
            <a:pPr lvl="1">
              <a:lnSpc>
                <a:spcPts val="1400"/>
              </a:lnSpc>
            </a:pPr>
            <a:r>
              <a:rPr lang="en-US" sz="1600" b="1" dirty="0" smtClean="0"/>
              <a:t>Inflation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22051">
                                            <p:txEl>
                                              <p:pRg st="8" end="8"/>
                                            </p:txEl>
                                          </p:spTgt>
                                        </p:tgtEl>
                                        <p:attrNameLst>
                                          <p:attrName>style.visibility</p:attrName>
                                        </p:attrNameLst>
                                      </p:cBhvr>
                                      <p:to>
                                        <p:strVal val="visible"/>
                                      </p:to>
                                    </p:set>
                                    <p:animEffect transition="in" filter="wipe(left)">
                                      <p:cBhvr>
                                        <p:cTn id="35" dur="500"/>
                                        <p:tgtEl>
                                          <p:spTgt spid="1922051">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22051">
                                            <p:txEl>
                                              <p:pRg st="9" end="9"/>
                                            </p:txEl>
                                          </p:spTgt>
                                        </p:tgtEl>
                                        <p:attrNameLst>
                                          <p:attrName>style.visibility</p:attrName>
                                        </p:attrNameLst>
                                      </p:cBhvr>
                                      <p:to>
                                        <p:strVal val="visible"/>
                                      </p:to>
                                    </p:set>
                                    <p:animEffect transition="in" filter="wipe(left)">
                                      <p:cBhvr>
                                        <p:cTn id="38" dur="500"/>
                                        <p:tgtEl>
                                          <p:spTgt spid="1922051">
                                            <p:txEl>
                                              <p:pRg st="9" end="9"/>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922051">
                                            <p:txEl>
                                              <p:pRg st="10" end="10"/>
                                            </p:txEl>
                                          </p:spTgt>
                                        </p:tgtEl>
                                        <p:attrNameLst>
                                          <p:attrName>style.visibility</p:attrName>
                                        </p:attrNameLst>
                                      </p:cBhvr>
                                      <p:to>
                                        <p:strVal val="visible"/>
                                      </p:to>
                                    </p:set>
                                    <p:animEffect transition="in" filter="wipe(left)">
                                      <p:cBhvr>
                                        <p:cTn id="41" dur="500"/>
                                        <p:tgtEl>
                                          <p:spTgt spid="1922051">
                                            <p:txEl>
                                              <p:pRg st="10" end="10"/>
                                            </p:tx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922051">
                                            <p:txEl>
                                              <p:pRg st="11" end="11"/>
                                            </p:txEl>
                                          </p:spTgt>
                                        </p:tgtEl>
                                        <p:attrNameLst>
                                          <p:attrName>style.visibility</p:attrName>
                                        </p:attrNameLst>
                                      </p:cBhvr>
                                      <p:to>
                                        <p:strVal val="visible"/>
                                      </p:to>
                                    </p:set>
                                    <p:animEffect transition="in" filter="wipe(left)">
                                      <p:cBhvr>
                                        <p:cTn id="44" dur="500"/>
                                        <p:tgtEl>
                                          <p:spTgt spid="1922051">
                                            <p:txEl>
                                              <p:pRg st="11" end="11"/>
                                            </p:tx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922051">
                                            <p:txEl>
                                              <p:pRg st="12" end="12"/>
                                            </p:txEl>
                                          </p:spTgt>
                                        </p:tgtEl>
                                        <p:attrNameLst>
                                          <p:attrName>style.visibility</p:attrName>
                                        </p:attrNameLst>
                                      </p:cBhvr>
                                      <p:to>
                                        <p:strVal val="visible"/>
                                      </p:to>
                                    </p:set>
                                    <p:animEffect transition="in" filter="wipe(left)">
                                      <p:cBhvr>
                                        <p:cTn id="47" dur="500"/>
                                        <p:tgtEl>
                                          <p:spTgt spid="1922051">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22051">
                                            <p:txEl>
                                              <p:pRg st="13" end="13"/>
                                            </p:txEl>
                                          </p:spTgt>
                                        </p:tgtEl>
                                        <p:attrNameLst>
                                          <p:attrName>style.visibility</p:attrName>
                                        </p:attrNameLst>
                                      </p:cBhvr>
                                      <p:to>
                                        <p:strVal val="visible"/>
                                      </p:to>
                                    </p:set>
                                    <p:animEffect transition="in" filter="wipe(left)">
                                      <p:cBhvr>
                                        <p:cTn id="52" dur="500"/>
                                        <p:tgtEl>
                                          <p:spTgt spid="1922051">
                                            <p:txEl>
                                              <p:pRg st="13" end="13"/>
                                            </p:tx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922051">
                                            <p:txEl>
                                              <p:pRg st="14" end="14"/>
                                            </p:txEl>
                                          </p:spTgt>
                                        </p:tgtEl>
                                        <p:attrNameLst>
                                          <p:attrName>style.visibility</p:attrName>
                                        </p:attrNameLst>
                                      </p:cBhvr>
                                      <p:to>
                                        <p:strVal val="visible"/>
                                      </p:to>
                                    </p:set>
                                    <p:animEffect transition="in" filter="wipe(left)">
                                      <p:cBhvr>
                                        <p:cTn id="55" dur="500"/>
                                        <p:tgtEl>
                                          <p:spTgt spid="1922051">
                                            <p:txEl>
                                              <p:pRg st="14" end="14"/>
                                            </p:txEl>
                                          </p:spTgt>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922051">
                                            <p:txEl>
                                              <p:pRg st="15" end="15"/>
                                            </p:txEl>
                                          </p:spTgt>
                                        </p:tgtEl>
                                        <p:attrNameLst>
                                          <p:attrName>style.visibility</p:attrName>
                                        </p:attrNameLst>
                                      </p:cBhvr>
                                      <p:to>
                                        <p:strVal val="visible"/>
                                      </p:to>
                                    </p:set>
                                    <p:animEffect transition="in" filter="wipe(left)">
                                      <p:cBhvr>
                                        <p:cTn id="58" dur="500"/>
                                        <p:tgtEl>
                                          <p:spTgt spid="1922051">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20</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POSITIVE LABOR MARKET DEVELOPMENTS</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077218"/>
          </a:xfrm>
          <a:prstGeom prst="rect">
            <a:avLst/>
          </a:prstGeom>
          <a:noFill/>
          <a:ln w="9525">
            <a:noFill/>
            <a:miter lim="800000"/>
            <a:headEnd/>
            <a:tailEnd/>
          </a:ln>
        </p:spPr>
        <p:txBody>
          <a:bodyPr>
            <a:spAutoFit/>
          </a:bodyPr>
          <a:lstStyle/>
          <a:p>
            <a:pPr algn="ctr"/>
            <a:r>
              <a:rPr lang="en-US" sz="3200" b="1" dirty="0" smtClean="0">
                <a:solidFill>
                  <a:srgbClr val="225A7A"/>
                </a:solidFill>
              </a:rPr>
              <a:t>Key Factors Driving Workers Compensation Exposure</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20</a:t>
            </a:fld>
            <a:endParaRPr lang="en-US"/>
          </a:p>
        </p:txBody>
      </p:sp>
    </p:spTree>
  </p:cSld>
  <p:clrMapOvr>
    <a:masterClrMapping/>
  </p:clrMapOvr>
  <p:transition>
    <p:zoom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21</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sz="3200" dirty="0" smtClean="0"/>
              <a:t>Mass Layoff Announcements,</a:t>
            </a:r>
            <a:br>
              <a:rPr lang="en-US" sz="3200" dirty="0" smtClean="0"/>
            </a:br>
            <a:r>
              <a:rPr lang="en-US" sz="3200" dirty="0" smtClean="0"/>
              <a:t>Jan. 2002—March 2013</a:t>
            </a:r>
            <a:r>
              <a:rPr lang="en-US" dirty="0" smtClean="0"/>
              <a:t>*</a:t>
            </a:r>
          </a:p>
        </p:txBody>
      </p:sp>
      <p:sp>
        <p:nvSpPr>
          <p:cNvPr id="11271" name="Text Box 5"/>
          <p:cNvSpPr txBox="1">
            <a:spLocks noChangeArrowheads="1"/>
          </p:cNvSpPr>
          <p:nvPr/>
        </p:nvSpPr>
        <p:spPr bwMode="auto">
          <a:xfrm>
            <a:off x="-58992" y="6133060"/>
            <a:ext cx="8724900" cy="79868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a:t>
            </a:r>
            <a:endParaRPr lang="en-US" sz="1100" dirty="0"/>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a:t>
            </a:r>
            <a:r>
              <a:rPr lang="en-US" sz="1100" dirty="0" smtClean="0"/>
              <a:t>Statistics at </a:t>
            </a:r>
            <a:r>
              <a:rPr lang="en-US" sz="1100" dirty="0" smtClean="0">
                <a:hlinkClick r:id="rId4"/>
              </a:rPr>
              <a:t>http://www.bls.gov/mls/</a:t>
            </a:r>
            <a:r>
              <a:rPr lang="en-US" sz="1100" dirty="0" smtClean="0"/>
              <a:t>;   </a:t>
            </a: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377825" y="1371805"/>
          <a:ext cx="8343900" cy="4838700"/>
        </p:xfrm>
        <a:graphic>
          <a:graphicData uri="http://schemas.openxmlformats.org/presentationml/2006/ole">
            <p:oleObj spid="_x0000_s18079746" name="Chart" r:id="rId5" imgW="8343967" imgH="4381555" progId="MSGraph.Chart.8">
              <p:embed followColorScheme="full"/>
            </p:oleObj>
          </a:graphicData>
        </a:graphic>
      </p:graphicFrame>
      <p:sp>
        <p:nvSpPr>
          <p:cNvPr id="8" name="AutoShape 7"/>
          <p:cNvSpPr>
            <a:spLocks noChangeArrowheads="1"/>
          </p:cNvSpPr>
          <p:nvPr/>
        </p:nvSpPr>
        <p:spPr bwMode="blackWhite">
          <a:xfrm>
            <a:off x="1340033" y="1666564"/>
            <a:ext cx="2804274" cy="1268361"/>
          </a:xfrm>
          <a:prstGeom prst="wedgeRectCallout">
            <a:avLst>
              <a:gd name="adj1" fmla="val 106658"/>
              <a:gd name="adj2" fmla="val -671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Mass layoff announcements peaked at more than 3,000 per month in Feb. 2009</a:t>
            </a:r>
            <a:endParaRPr lang="en-US" b="1" dirty="0">
              <a:solidFill>
                <a:schemeClr val="bg1"/>
              </a:solidFill>
              <a:latin typeface="Arial" pitchFamily="34" charset="0"/>
            </a:endParaRPr>
          </a:p>
        </p:txBody>
      </p:sp>
      <p:sp>
        <p:nvSpPr>
          <p:cNvPr id="10" name="AutoShape 6"/>
          <p:cNvSpPr>
            <a:spLocks noChangeArrowheads="1"/>
          </p:cNvSpPr>
          <p:nvPr/>
        </p:nvSpPr>
        <p:spPr bwMode="blackWhite">
          <a:xfrm>
            <a:off x="6567948" y="1917290"/>
            <a:ext cx="2359743" cy="1268363"/>
          </a:xfrm>
          <a:prstGeom prst="wedgeRectCallout">
            <a:avLst>
              <a:gd name="adj1" fmla="val 37742"/>
              <a:gd name="adj2" fmla="val 1308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There were 1,337 mass layoffs announced in March 2013, similar to pre-crisis levels</a:t>
            </a:r>
            <a:endParaRPr lang="en-US" sz="1600" b="1" dirty="0">
              <a:solidFill>
                <a:schemeClr val="bg1"/>
              </a:solidFill>
            </a:endParaRPr>
          </a:p>
        </p:txBody>
      </p:sp>
      <p:cxnSp>
        <p:nvCxnSpPr>
          <p:cNvPr id="12" name="Straight Connector 11"/>
          <p:cNvCxnSpPr/>
          <p:nvPr/>
        </p:nvCxnSpPr>
        <p:spPr>
          <a:xfrm flipV="1">
            <a:off x="1155291" y="4537588"/>
            <a:ext cx="7492179" cy="1475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22</a:t>
            </a:fld>
            <a:endParaRPr lang="en-US" sz="900"/>
          </a:p>
        </p:txBody>
      </p:sp>
      <p:sp>
        <p:nvSpPr>
          <p:cNvPr id="11270" name="Rectangle 7"/>
          <p:cNvSpPr>
            <a:spLocks noGrp="1" noChangeArrowheads="1"/>
          </p:cNvSpPr>
          <p:nvPr>
            <p:ph type="title" idx="4294967295"/>
          </p:nvPr>
        </p:nvSpPr>
        <p:spPr>
          <a:xfrm>
            <a:off x="103236" y="102934"/>
            <a:ext cx="7400925" cy="860425"/>
          </a:xfrm>
        </p:spPr>
        <p:txBody>
          <a:bodyPr/>
          <a:lstStyle/>
          <a:p>
            <a:r>
              <a:rPr lang="en-US" sz="3200" dirty="0" smtClean="0"/>
              <a:t>Average Weekly Hours of All Private Workers, Mar. 2006—Apr. 2013</a:t>
            </a:r>
            <a:endParaRPr lang="en-US" dirty="0" smtClean="0"/>
          </a:p>
        </p:txBody>
      </p:sp>
      <p:sp>
        <p:nvSpPr>
          <p:cNvPr id="11271" name="Text Box 5"/>
          <p:cNvSpPr txBox="1">
            <a:spLocks noChangeArrowheads="1"/>
          </p:cNvSpPr>
          <p:nvPr/>
        </p:nvSpPr>
        <p:spPr bwMode="auto">
          <a:xfrm>
            <a:off x="-58992" y="6133060"/>
            <a:ext cx="8724900" cy="79868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a:t>
            </a:r>
            <a:r>
              <a:rPr lang="en-US" sz="1100" dirty="0" smtClean="0"/>
              <a:t>Statistics at  </a:t>
            </a:r>
            <a:r>
              <a:rPr lang="en-US" sz="1100" dirty="0" smtClean="0">
                <a:hlinkClick r:id="rId4"/>
              </a:rPr>
              <a:t>http://www.bls.gov/data/#employment</a:t>
            </a:r>
            <a:r>
              <a:rPr lang="en-US" sz="1100" dirty="0" smtClean="0"/>
              <a:t>;   </a:t>
            </a: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377825" y="1371805"/>
          <a:ext cx="8343900" cy="4838700"/>
        </p:xfrm>
        <a:graphic>
          <a:graphicData uri="http://schemas.openxmlformats.org/presentationml/2006/ole">
            <p:oleObj spid="_x0000_s18255874" name="Chart" r:id="rId5" imgW="8343967" imgH="4381555" progId="MSGraph.Chart.8">
              <p:embed followColorScheme="full"/>
            </p:oleObj>
          </a:graphicData>
        </a:graphic>
      </p:graphicFrame>
      <p:sp>
        <p:nvSpPr>
          <p:cNvPr id="8" name="AutoShape 7"/>
          <p:cNvSpPr>
            <a:spLocks noChangeArrowheads="1"/>
          </p:cNvSpPr>
          <p:nvPr/>
        </p:nvSpPr>
        <p:spPr bwMode="blackWhite">
          <a:xfrm>
            <a:off x="5766627" y="3918152"/>
            <a:ext cx="2831691" cy="1533836"/>
          </a:xfrm>
          <a:prstGeom prst="wedgeRectCallout">
            <a:avLst>
              <a:gd name="adj1" fmla="val 40120"/>
              <a:gd name="adj2" fmla="val -10691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Hours worked totaled 34.4 per week in April, just shy of the 34.6 hours typically worked before the “Great Recession”</a:t>
            </a:r>
            <a:endParaRPr lang="en-US" b="1" dirty="0">
              <a:solidFill>
                <a:schemeClr val="bg1"/>
              </a:solidFill>
              <a:latin typeface="Arial" pitchFamily="34" charset="0"/>
            </a:endParaRPr>
          </a:p>
        </p:txBody>
      </p:sp>
      <p:sp>
        <p:nvSpPr>
          <p:cNvPr id="10" name="AutoShape 6"/>
          <p:cNvSpPr>
            <a:spLocks noChangeArrowheads="1"/>
          </p:cNvSpPr>
          <p:nvPr/>
        </p:nvSpPr>
        <p:spPr bwMode="blackWhite">
          <a:xfrm>
            <a:off x="1091388" y="3113212"/>
            <a:ext cx="2182761" cy="1458787"/>
          </a:xfrm>
          <a:prstGeom prst="wedgeRectCallout">
            <a:avLst>
              <a:gd name="adj1" fmla="val 75854"/>
              <a:gd name="adj2" fmla="val -3128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Hours worked plunged during the recession, impacting payroll exposures</a:t>
            </a:r>
            <a:endParaRPr lang="en-US" b="1" dirty="0">
              <a:solidFill>
                <a:schemeClr val="bg1"/>
              </a:solidFill>
            </a:endParaRPr>
          </a:p>
        </p:txBody>
      </p:sp>
      <p:sp>
        <p:nvSpPr>
          <p:cNvPr id="14" name="Rectangle 7"/>
          <p:cNvSpPr>
            <a:spLocks noChangeArrowheads="1"/>
          </p:cNvSpPr>
          <p:nvPr/>
        </p:nvSpPr>
        <p:spPr bwMode="black">
          <a:xfrm>
            <a:off x="235974" y="1128881"/>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(Hours Worked)</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23</a:t>
            </a:fld>
            <a:endParaRPr lang="en-US" sz="900"/>
          </a:p>
        </p:txBody>
      </p:sp>
      <p:sp>
        <p:nvSpPr>
          <p:cNvPr id="11270" name="Rectangle 7"/>
          <p:cNvSpPr>
            <a:spLocks noGrp="1" noChangeArrowheads="1"/>
          </p:cNvSpPr>
          <p:nvPr>
            <p:ph type="title" idx="4294967295"/>
          </p:nvPr>
        </p:nvSpPr>
        <p:spPr>
          <a:xfrm>
            <a:off x="103236" y="102934"/>
            <a:ext cx="7400925" cy="860425"/>
          </a:xfrm>
        </p:spPr>
        <p:txBody>
          <a:bodyPr/>
          <a:lstStyle/>
          <a:p>
            <a:r>
              <a:rPr lang="en-US" sz="3200" dirty="0" smtClean="0"/>
              <a:t>Average Hourly Wage of All Private Workers, Mar. 2006—Apr. 2013</a:t>
            </a:r>
            <a:endParaRPr lang="en-US" dirty="0" smtClean="0"/>
          </a:p>
        </p:txBody>
      </p:sp>
      <p:sp>
        <p:nvSpPr>
          <p:cNvPr id="11271" name="Text Box 5"/>
          <p:cNvSpPr txBox="1">
            <a:spLocks noChangeArrowheads="1"/>
          </p:cNvSpPr>
          <p:nvPr/>
        </p:nvSpPr>
        <p:spPr bwMode="auto">
          <a:xfrm>
            <a:off x="-58992" y="6133060"/>
            <a:ext cx="8724900" cy="79868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a:t>
            </a:r>
            <a:r>
              <a:rPr lang="en-US" sz="1100" dirty="0" smtClean="0"/>
              <a:t>Statistics at  </a:t>
            </a:r>
            <a:r>
              <a:rPr lang="en-US" sz="1100" dirty="0" smtClean="0">
                <a:hlinkClick r:id="rId4"/>
              </a:rPr>
              <a:t>http://www.bls.gov/data/#employment</a:t>
            </a:r>
            <a:r>
              <a:rPr lang="en-US" sz="1100" dirty="0" smtClean="0"/>
              <a:t>;   </a:t>
            </a: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377825" y="1371805"/>
          <a:ext cx="8343900" cy="4838700"/>
        </p:xfrm>
        <a:graphic>
          <a:graphicData uri="http://schemas.openxmlformats.org/presentationml/2006/ole">
            <p:oleObj spid="_x0000_s18256898" name="Chart" r:id="rId5" imgW="8343967" imgH="4381555" progId="MSGraph.Chart.8">
              <p:embed followColorScheme="full"/>
            </p:oleObj>
          </a:graphicData>
        </a:graphic>
      </p:graphicFrame>
      <p:sp>
        <p:nvSpPr>
          <p:cNvPr id="8" name="AutoShape 7"/>
          <p:cNvSpPr>
            <a:spLocks noChangeArrowheads="1"/>
          </p:cNvSpPr>
          <p:nvPr/>
        </p:nvSpPr>
        <p:spPr bwMode="blackWhite">
          <a:xfrm>
            <a:off x="5535561" y="3726426"/>
            <a:ext cx="2949679" cy="1430589"/>
          </a:xfrm>
          <a:prstGeom prst="wedgeRectCallout">
            <a:avLst>
              <a:gd name="adj1" fmla="val 51825"/>
              <a:gd name="adj2" fmla="val -1420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The average hourly wage was $23.87 in Apr. 2013, up 12.3% from $21.25 when the recession began in Dec. 2007</a:t>
            </a:r>
            <a:endParaRPr lang="en-US" b="1" dirty="0">
              <a:solidFill>
                <a:schemeClr val="bg1"/>
              </a:solidFill>
              <a:latin typeface="Arial" pitchFamily="34" charset="0"/>
            </a:endParaRPr>
          </a:p>
        </p:txBody>
      </p:sp>
      <p:sp>
        <p:nvSpPr>
          <p:cNvPr id="10" name="AutoShape 6"/>
          <p:cNvSpPr>
            <a:spLocks noChangeArrowheads="1"/>
          </p:cNvSpPr>
          <p:nvPr/>
        </p:nvSpPr>
        <p:spPr bwMode="blackWhite">
          <a:xfrm>
            <a:off x="1519085" y="4415985"/>
            <a:ext cx="2551471" cy="1075330"/>
          </a:xfrm>
          <a:prstGeom prst="wedgeRectCallout">
            <a:avLst>
              <a:gd name="adj1" fmla="val 22876"/>
              <a:gd name="adj2" fmla="val -1177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Wage gains continued during the recession, despite massive job losses</a:t>
            </a:r>
            <a:endParaRPr lang="en-US" b="1" dirty="0">
              <a:solidFill>
                <a:schemeClr val="bg1"/>
              </a:solidFill>
            </a:endParaRPr>
          </a:p>
        </p:txBody>
      </p:sp>
      <p:sp>
        <p:nvSpPr>
          <p:cNvPr id="11" name="Rectangle 7"/>
          <p:cNvSpPr>
            <a:spLocks noChangeArrowheads="1"/>
          </p:cNvSpPr>
          <p:nvPr/>
        </p:nvSpPr>
        <p:spPr bwMode="black">
          <a:xfrm>
            <a:off x="280219" y="118787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(Hourly Wage)</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24</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2010—April 2013</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221226" y="1563529"/>
          <a:ext cx="8500499" cy="4838700"/>
        </p:xfrm>
        <a:graphic>
          <a:graphicData uri="http://schemas.openxmlformats.org/presentationml/2006/ole">
            <p:oleObj spid="_x0000_s15778818" name="Chart" r:id="rId5" imgW="8343967" imgH="4381555" progId="MSGraph.Chart.8">
              <p:embed followColorScheme="full"/>
            </p:oleObj>
          </a:graphicData>
        </a:graphic>
      </p:graphicFrame>
      <p:sp>
        <p:nvSpPr>
          <p:cNvPr id="8" name="AutoShape 7"/>
          <p:cNvSpPr>
            <a:spLocks noChangeArrowheads="1"/>
          </p:cNvSpPr>
          <p:nvPr/>
        </p:nvSpPr>
        <p:spPr bwMode="blackWhite">
          <a:xfrm>
            <a:off x="963558" y="1494504"/>
            <a:ext cx="2974264" cy="2118849"/>
          </a:xfrm>
          <a:prstGeom prst="wedgeRectCallout">
            <a:avLst>
              <a:gd name="adj1" fmla="val 193640"/>
              <a:gd name="adj2" fmla="val -38439"/>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Oil and gas extraction employment is up 23.1% since Jan. 2010 as the energy sector booms.  Domestic energy production is essential to any robust economic recovery in the US.</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6" cstate="print"/>
          <a:stretch>
            <a:fillRect/>
          </a:stretch>
        </p:blipFill>
        <p:spPr>
          <a:xfrm>
            <a:off x="5466436" y="3576677"/>
            <a:ext cx="2792660" cy="1863162"/>
          </a:xfrm>
          <a:prstGeom prst="rect">
            <a:avLst/>
          </a:prstGeom>
          <a:ln w="19050">
            <a:solidFill>
              <a:schemeClr val="accent1"/>
            </a:solid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25</a:t>
            </a:fld>
            <a:endParaRPr lang="en-US" sz="900"/>
          </a:p>
        </p:txBody>
      </p:sp>
      <p:sp>
        <p:nvSpPr>
          <p:cNvPr id="11270" name="Rectangle 7"/>
          <p:cNvSpPr>
            <a:spLocks noGrp="1" noChangeArrowheads="1"/>
          </p:cNvSpPr>
          <p:nvPr>
            <p:ph type="title" idx="4294967295"/>
          </p:nvPr>
        </p:nvSpPr>
        <p:spPr>
          <a:xfrm>
            <a:off x="450850" y="93101"/>
            <a:ext cx="7400925" cy="860425"/>
          </a:xfrm>
        </p:spPr>
        <p:txBody>
          <a:bodyPr/>
          <a:lstStyle/>
          <a:p>
            <a:r>
              <a:rPr lang="en-US" sz="3200" dirty="0" smtClean="0"/>
              <a:t>Manufacturing Employment,</a:t>
            </a:r>
            <a:br>
              <a:rPr lang="en-US" sz="3200" dirty="0" smtClean="0"/>
            </a:br>
            <a:r>
              <a:rPr lang="en-US" sz="3200" dirty="0" smtClean="0"/>
              <a:t>Jan. 2010—April 2013</a:t>
            </a:r>
            <a:r>
              <a:rPr lang="en-US" dirty="0" smtClean="0"/>
              <a:t>*</a:t>
            </a:r>
          </a:p>
        </p:txBody>
      </p:sp>
      <p:graphicFrame>
        <p:nvGraphicFramePr>
          <p:cNvPr id="11266" name="Object 8"/>
          <p:cNvGraphicFramePr>
            <a:graphicFrameLocks noChangeAspect="1"/>
          </p:cNvGraphicFramePr>
          <p:nvPr/>
        </p:nvGraphicFramePr>
        <p:xfrm>
          <a:off x="211394" y="1548785"/>
          <a:ext cx="8500499" cy="4838700"/>
        </p:xfrm>
        <a:graphic>
          <a:graphicData uri="http://schemas.openxmlformats.org/presentationml/2006/ole">
            <p:oleObj spid="_x0000_s14057474" name="Chart" r:id="rId4" imgW="8343967" imgH="4381555" progId="MSGraph.Chart.8">
              <p:embed followColorScheme="full"/>
            </p:oleObj>
          </a:graphicData>
        </a:graphic>
      </p:graphicFrame>
      <p:sp>
        <p:nvSpPr>
          <p:cNvPr id="8" name="AutoShape 7"/>
          <p:cNvSpPr>
            <a:spLocks noChangeArrowheads="1"/>
          </p:cNvSpPr>
          <p:nvPr/>
        </p:nvSpPr>
        <p:spPr bwMode="blackWhite">
          <a:xfrm>
            <a:off x="1717300" y="1171768"/>
            <a:ext cx="4400097" cy="1474839"/>
          </a:xfrm>
          <a:prstGeom prst="wedgeRectCallout">
            <a:avLst>
              <a:gd name="adj1" fmla="val 103970"/>
              <a:gd name="adj2" fmla="val 342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Manufacturing employment is up by more than 500,000 or 4.6% since Jan. 2010—a surprising source of strength in the economy. Employment in the sector is close to a multi-year high.</a:t>
            </a:r>
            <a:endParaRPr lang="en-US" b="1" dirty="0">
              <a:solidFill>
                <a:schemeClr val="bg1"/>
              </a:solidFill>
              <a:latin typeface="Arial" pitchFamily="34" charset="0"/>
            </a:endParaRPr>
          </a:p>
        </p:txBody>
      </p:sp>
      <p:sp>
        <p:nvSpPr>
          <p:cNvPr id="1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5"/>
              </a:rPr>
              <a:t>http://data.bls.gov</a:t>
            </a:r>
            <a:r>
              <a:rPr lang="en-US" sz="1100" dirty="0" smtClean="0"/>
              <a:t>; Insurance Information Institute.</a:t>
            </a:r>
            <a:endParaRPr lang="en-US" sz="1100" dirty="0"/>
          </a:p>
        </p:txBody>
      </p:sp>
      <p:sp>
        <p:nvSpPr>
          <p:cNvPr id="13"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26</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ADVERSE LONG-TERM</a:t>
            </a:r>
          </a:p>
          <a:p>
            <a:pPr algn="ctr">
              <a:lnSpc>
                <a:spcPct val="85000"/>
              </a:lnSpc>
              <a:spcBef>
                <a:spcPct val="25000"/>
              </a:spcBef>
              <a:defRPr/>
            </a:pPr>
            <a:r>
              <a:rPr lang="en-US" sz="2800" b="1" dirty="0" smtClean="0">
                <a:solidFill>
                  <a:schemeClr val="bg1"/>
                </a:solidFill>
              </a:rPr>
              <a:t>LABOR MARKET DEVELOPMENTS</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569660"/>
          </a:xfrm>
          <a:prstGeom prst="rect">
            <a:avLst/>
          </a:prstGeom>
          <a:noFill/>
          <a:ln w="9525">
            <a:noFill/>
            <a:miter lim="800000"/>
            <a:headEnd/>
            <a:tailEnd/>
          </a:ln>
        </p:spPr>
        <p:txBody>
          <a:bodyPr>
            <a:spAutoFit/>
          </a:bodyPr>
          <a:lstStyle/>
          <a:p>
            <a:pPr algn="ctr"/>
            <a:r>
              <a:rPr lang="en-US" sz="3200" b="1" dirty="0" smtClean="0">
                <a:solidFill>
                  <a:srgbClr val="225A7A"/>
                </a:solidFill>
              </a:rPr>
              <a:t>Key Factors Harming Workers Compensation Exposure and the Overall Economy</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26</a:t>
            </a:fld>
            <a:endParaRPr lang="en-US"/>
          </a:p>
        </p:txBody>
      </p:sp>
    </p:spTree>
  </p:cSld>
  <p:clrMapOvr>
    <a:masterClrMapping/>
  </p:clrMapOvr>
  <p:transition>
    <p:zoom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27</a:t>
            </a:fld>
            <a:endParaRPr lang="en-US" sz="900"/>
          </a:p>
        </p:txBody>
      </p:sp>
      <p:sp>
        <p:nvSpPr>
          <p:cNvPr id="11270" name="Rectangle 7"/>
          <p:cNvSpPr>
            <a:spLocks noGrp="1" noChangeArrowheads="1"/>
          </p:cNvSpPr>
          <p:nvPr>
            <p:ph type="title" idx="4294967295"/>
          </p:nvPr>
        </p:nvSpPr>
        <p:spPr>
          <a:xfrm>
            <a:off x="450850" y="93101"/>
            <a:ext cx="7400925" cy="860425"/>
          </a:xfrm>
        </p:spPr>
        <p:txBody>
          <a:bodyPr/>
          <a:lstStyle/>
          <a:p>
            <a:r>
              <a:rPr lang="en-US" sz="3200" dirty="0" smtClean="0"/>
              <a:t>Labor Force Participation Rate,</a:t>
            </a:r>
            <a:br>
              <a:rPr lang="en-US" sz="3200" dirty="0" smtClean="0"/>
            </a:br>
            <a:r>
              <a:rPr lang="en-US" sz="3200" dirty="0" smtClean="0"/>
              <a:t>Jan. 2002—Apr. 2013</a:t>
            </a:r>
            <a:r>
              <a:rPr lang="en-US" dirty="0" smtClean="0"/>
              <a:t>*</a:t>
            </a:r>
          </a:p>
        </p:txBody>
      </p:sp>
      <p:sp>
        <p:nvSpPr>
          <p:cNvPr id="11271" name="Text Box 5"/>
          <p:cNvSpPr txBox="1">
            <a:spLocks noChangeArrowheads="1"/>
          </p:cNvSpPr>
          <p:nvPr/>
        </p:nvSpPr>
        <p:spPr bwMode="auto">
          <a:xfrm>
            <a:off x="-58992" y="6133060"/>
            <a:ext cx="8724900" cy="79868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*Defined as the percentage of working age persons in the population who are employed or actively seeking work.</a:t>
            </a:r>
            <a:endParaRPr lang="en-US" sz="1100" dirty="0"/>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a:t>
            </a:r>
            <a:r>
              <a:rPr lang="en-US" sz="1100" dirty="0" smtClean="0"/>
              <a:t>Statistics at </a:t>
            </a:r>
            <a:r>
              <a:rPr lang="en-US" sz="1100" dirty="0" smtClean="0">
                <a:hlinkClick r:id="rId4"/>
              </a:rPr>
              <a:t>http://www.bls.gov/mls/</a:t>
            </a:r>
            <a:r>
              <a:rPr lang="en-US" sz="1100" dirty="0" smtClean="0"/>
              <a:t>;   </a:t>
            </a: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377825" y="1371805"/>
          <a:ext cx="8343900" cy="4838700"/>
        </p:xfrm>
        <a:graphic>
          <a:graphicData uri="http://schemas.openxmlformats.org/presentationml/2006/ole">
            <p:oleObj spid="_x0000_s18260994" name="Chart" r:id="rId5" imgW="8343967" imgH="4381555" progId="MSGraph.Chart.8">
              <p:embed followColorScheme="full"/>
            </p:oleObj>
          </a:graphicData>
        </a:graphic>
      </p:graphicFrame>
      <p:sp>
        <p:nvSpPr>
          <p:cNvPr id="8" name="AutoShape 7"/>
          <p:cNvSpPr>
            <a:spLocks noChangeArrowheads="1"/>
          </p:cNvSpPr>
          <p:nvPr/>
        </p:nvSpPr>
        <p:spPr bwMode="blackWhite">
          <a:xfrm>
            <a:off x="1708734" y="3642852"/>
            <a:ext cx="2804274" cy="1268361"/>
          </a:xfrm>
          <a:prstGeom prst="wedgeRectCallout">
            <a:avLst>
              <a:gd name="adj1" fmla="val 168015"/>
              <a:gd name="adj2" fmla="val 165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Large numbers of people are exiting (or not returning to the labor force)</a:t>
            </a:r>
            <a:endParaRPr lang="en-US" b="1" dirty="0">
              <a:solidFill>
                <a:schemeClr val="bg1"/>
              </a:solidFill>
              <a:latin typeface="Arial" pitchFamily="34" charset="0"/>
            </a:endParaRPr>
          </a:p>
        </p:txBody>
      </p:sp>
      <p:sp>
        <p:nvSpPr>
          <p:cNvPr id="10" name="AutoShape 6"/>
          <p:cNvSpPr>
            <a:spLocks noChangeArrowheads="1"/>
          </p:cNvSpPr>
          <p:nvPr/>
        </p:nvSpPr>
        <p:spPr bwMode="blackWhite">
          <a:xfrm>
            <a:off x="6622027" y="1771109"/>
            <a:ext cx="2315498" cy="1252309"/>
          </a:xfrm>
          <a:prstGeom prst="wedgeRectCallout">
            <a:avLst>
              <a:gd name="adj1" fmla="val 37396"/>
              <a:gd name="adj2" fmla="val 1542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Labor force participation continues to shrink despite a falling unemployment rate</a:t>
            </a:r>
            <a:endParaRPr lang="en-US" sz="1600" b="1" dirty="0">
              <a:solidFill>
                <a:schemeClr val="bg1"/>
              </a:solidFill>
            </a:endParaRPr>
          </a:p>
        </p:txBody>
      </p:sp>
      <p:sp>
        <p:nvSpPr>
          <p:cNvPr id="11"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Labor Force Participation as a % of Population</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02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02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2EFA083-5568-40FF-82F8-39BE79243992}" type="slidenum">
              <a:rPr lang="en-US" sz="900"/>
              <a:pPr algn="r" eaLnBrk="0" hangingPunct="0">
                <a:lnSpc>
                  <a:spcPct val="85000"/>
                </a:lnSpc>
                <a:spcBef>
                  <a:spcPct val="20000"/>
                </a:spcBef>
              </a:pPr>
              <a:t>28</a:t>
            </a:fld>
            <a:endParaRPr lang="en-US" sz="900"/>
          </a:p>
        </p:txBody>
      </p:sp>
      <p:sp>
        <p:nvSpPr>
          <p:cNvPr id="1031" name="Text Box 5"/>
          <p:cNvSpPr txBox="1">
            <a:spLocks noChangeArrowheads="1"/>
          </p:cNvSpPr>
          <p:nvPr/>
        </p:nvSpPr>
        <p:spPr bwMode="auto">
          <a:xfrm>
            <a:off x="0" y="638941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Notes: Recessions indicated by gray shaded columns. Data are seasonally adjusted.</a:t>
            </a:r>
          </a:p>
          <a:p>
            <a:pPr eaLnBrk="0" hangingPunct="0">
              <a:lnSpc>
                <a:spcPct val="85000"/>
              </a:lnSpc>
              <a:spcBef>
                <a:spcPct val="25000"/>
              </a:spcBef>
              <a:buClr>
                <a:schemeClr val="accent2"/>
              </a:buClr>
              <a:buFont typeface="Wingdings" pitchFamily="2" charset="2"/>
              <a:buNone/>
            </a:pPr>
            <a:r>
              <a:rPr lang="en-US" sz="1100" dirty="0"/>
              <a:t>Sources: Bureau of Labor </a:t>
            </a:r>
            <a:r>
              <a:rPr lang="en-US" sz="1100" dirty="0" smtClean="0"/>
              <a:t>Statistics </a:t>
            </a:r>
            <a:r>
              <a:rPr lang="en-US" sz="1100" dirty="0" smtClean="0">
                <a:hlinkClick r:id="rId4"/>
              </a:rPr>
              <a:t>http://www.bls.gov/news.release/empsit.a.htm</a:t>
            </a:r>
            <a:r>
              <a:rPr lang="en-US" sz="1100" dirty="0" smtClean="0"/>
              <a:t> ; NBER </a:t>
            </a:r>
            <a:r>
              <a:rPr lang="en-US" sz="1100" dirty="0"/>
              <a:t>(recession dates</a:t>
            </a:r>
            <a:r>
              <a:rPr lang="en-US" sz="1100" dirty="0" smtClean="0"/>
              <a:t>); Ins. Info. Inst.</a:t>
            </a:r>
            <a:endParaRPr lang="en-US" sz="1100" dirty="0"/>
          </a:p>
        </p:txBody>
      </p:sp>
      <p:graphicFrame>
        <p:nvGraphicFramePr>
          <p:cNvPr id="1026" name="Object 8"/>
          <p:cNvGraphicFramePr>
            <a:graphicFrameLocks noChangeAspect="1"/>
          </p:cNvGraphicFramePr>
          <p:nvPr/>
        </p:nvGraphicFramePr>
        <p:xfrm>
          <a:off x="406400" y="1143000"/>
          <a:ext cx="8343900" cy="4730750"/>
        </p:xfrm>
        <a:graphic>
          <a:graphicData uri="http://schemas.openxmlformats.org/presentationml/2006/ole">
            <p:oleObj spid="_x0000_s18080770" name="Chart" r:id="rId5" imgW="8343967" imgH="4381555" progId="MSGraph.Chart.8">
              <p:embed followColorScheme="full"/>
            </p:oleObj>
          </a:graphicData>
        </a:graphic>
      </p:graphicFrame>
      <p:sp>
        <p:nvSpPr>
          <p:cNvPr id="8" name="Rectangle 6"/>
          <p:cNvSpPr>
            <a:spLocks noChangeArrowheads="1"/>
          </p:cNvSpPr>
          <p:nvPr/>
        </p:nvSpPr>
        <p:spPr bwMode="blackWhite">
          <a:xfrm>
            <a:off x="466725" y="5734050"/>
            <a:ext cx="8448675" cy="5683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In recent good times, the number of discouraged workers ranged from 200,000-400,000 (1995-2000) or from 300,000-500,000 (2002-2007).</a:t>
            </a:r>
          </a:p>
        </p:txBody>
      </p:sp>
      <p:sp>
        <p:nvSpPr>
          <p:cNvPr id="12" name="AutoShape 7"/>
          <p:cNvSpPr>
            <a:spLocks noChangeArrowheads="1"/>
          </p:cNvSpPr>
          <p:nvPr/>
        </p:nvSpPr>
        <p:spPr bwMode="blackWhite">
          <a:xfrm>
            <a:off x="7187385" y="3574022"/>
            <a:ext cx="1563324" cy="1288026"/>
          </a:xfrm>
          <a:prstGeom prst="wedgeRectCallout">
            <a:avLst>
              <a:gd name="adj1" fmla="val 36985"/>
              <a:gd name="adj2" fmla="val -8465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There were 835,000 discouraged workers in Apr. 2013</a:t>
            </a:r>
            <a:endParaRPr lang="en-US" sz="1600" b="1" dirty="0">
              <a:solidFill>
                <a:srgbClr val="FFFFFF"/>
              </a:solidFill>
              <a:latin typeface="Arial" charset="0"/>
              <a:cs typeface="Arial" charset="0"/>
            </a:endParaRPr>
          </a:p>
        </p:txBody>
      </p:sp>
      <p:sp>
        <p:nvSpPr>
          <p:cNvPr id="13" name="Rectangle 8"/>
          <p:cNvSpPr>
            <a:spLocks noChangeArrowheads="1"/>
          </p:cNvSpPr>
          <p:nvPr/>
        </p:nvSpPr>
        <p:spPr bwMode="black">
          <a:xfrm>
            <a:off x="185431" y="102316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4" name="Text Box 17"/>
          <p:cNvSpPr txBox="1">
            <a:spLocks noChangeArrowheads="1"/>
          </p:cNvSpPr>
          <p:nvPr/>
        </p:nvSpPr>
        <p:spPr bwMode="auto">
          <a:xfrm>
            <a:off x="1251439" y="1548579"/>
            <a:ext cx="3276317"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“Discouraged Workers” are people who have searched for work for so long in vain that they actually stop searching and drop out of the labor force</a:t>
            </a:r>
          </a:p>
        </p:txBody>
      </p:sp>
      <p:sp>
        <p:nvSpPr>
          <p:cNvPr id="15" name="Rectangle 7"/>
          <p:cNvSpPr txBox="1">
            <a:spLocks noChangeArrowheads="1"/>
          </p:cNvSpPr>
          <p:nvPr/>
        </p:nvSpPr>
        <p:spPr bwMode="black">
          <a:xfrm>
            <a:off x="342698" y="83269"/>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225A7A"/>
                </a:solidFill>
                <a:effectLst/>
                <a:uLnTx/>
                <a:uFillTx/>
                <a:latin typeface="Arial" charset="0"/>
                <a:ea typeface="+mj-ea"/>
                <a:cs typeface="+mj-cs"/>
              </a:rPr>
              <a:t>Number of “Discouraged Workers,”</a:t>
            </a:r>
            <a:br>
              <a:rPr kumimoji="0" lang="en-US" sz="3200" b="1" i="0" u="none" strike="noStrike" kern="0" cap="none" spc="0" normalizeH="0" baseline="0" noProof="0" dirty="0" smtClean="0">
                <a:ln>
                  <a:noFill/>
                </a:ln>
                <a:solidFill>
                  <a:srgbClr val="225A7A"/>
                </a:solidFill>
                <a:effectLst/>
                <a:uLnTx/>
                <a:uFillTx/>
                <a:latin typeface="Arial" charset="0"/>
                <a:ea typeface="+mj-ea"/>
                <a:cs typeface="+mj-cs"/>
              </a:rPr>
            </a:br>
            <a:r>
              <a:rPr kumimoji="0" lang="en-US" sz="3200" b="1" i="0" u="none" strike="noStrike" kern="0" cap="none" spc="0" normalizeH="0" baseline="0" noProof="0" dirty="0" smtClean="0">
                <a:ln>
                  <a:noFill/>
                </a:ln>
                <a:solidFill>
                  <a:srgbClr val="225A7A"/>
                </a:solidFill>
                <a:effectLst/>
                <a:uLnTx/>
                <a:uFillTx/>
                <a:latin typeface="Arial" charset="0"/>
                <a:ea typeface="+mj-ea"/>
                <a:cs typeface="+mj-cs"/>
              </a:rPr>
              <a:t>Jan. 2002—April 2013</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6" name="AutoShape 7"/>
          <p:cNvSpPr>
            <a:spLocks noChangeArrowheads="1"/>
          </p:cNvSpPr>
          <p:nvPr/>
        </p:nvSpPr>
        <p:spPr bwMode="blackWhite">
          <a:xfrm>
            <a:off x="4727246" y="1533832"/>
            <a:ext cx="2140594" cy="1145460"/>
          </a:xfrm>
          <a:prstGeom prst="wedgeRectCallout">
            <a:avLst>
              <a:gd name="adj1" fmla="val 75045"/>
              <a:gd name="adj2" fmla="val 271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Large numbers of people are exiting (or not returning to) the labor force  </a:t>
            </a:r>
            <a:endParaRPr lang="en-US" sz="1600" b="1" dirty="0">
              <a:solidFill>
                <a:schemeClr val="bg1"/>
              </a:solidFill>
              <a:latin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par>
                          <p:cTn id="13" fill="hold">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16"/>
                                        </p:tgtEl>
                                        <p:attrNameLst>
                                          <p:attrName>style.visibility</p:attrName>
                                        </p:attrNameLst>
                                      </p:cBhvr>
                                      <p:to>
                                        <p:strVal val="visible"/>
                                      </p:to>
                                    </p:set>
                                    <p:animEffect transition="in" filter="wipe(right)">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29</a:t>
            </a:fld>
            <a:endParaRPr lang="en-US" smtClean="0"/>
          </a:p>
        </p:txBody>
      </p:sp>
      <p:sp>
        <p:nvSpPr>
          <p:cNvPr id="51206" name="Rectangle 2"/>
          <p:cNvSpPr>
            <a:spLocks noGrp="1" noChangeArrowheads="1"/>
          </p:cNvSpPr>
          <p:nvPr>
            <p:ph type="title"/>
          </p:nvPr>
        </p:nvSpPr>
        <p:spPr/>
        <p:txBody>
          <a:bodyPr/>
          <a:lstStyle/>
          <a:p>
            <a:r>
              <a:rPr lang="en-US" dirty="0" smtClean="0"/>
              <a:t>Change in Number of Discouraged Workers: Apr. 2012 vs. Apr. 2013</a:t>
            </a:r>
          </a:p>
        </p:txBody>
      </p:sp>
      <p:sp>
        <p:nvSpPr>
          <p:cNvPr id="51207" name="Rectangle 4"/>
          <p:cNvSpPr>
            <a:spLocks noChangeArrowheads="1"/>
          </p:cNvSpPr>
          <p:nvPr/>
        </p:nvSpPr>
        <p:spPr bwMode="auto">
          <a:xfrm>
            <a:off x="0" y="6203205"/>
            <a:ext cx="9191625"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US Bureau of Labor Statistics at </a:t>
            </a:r>
            <a:r>
              <a:rPr lang="en-US" sz="1100" dirty="0" smtClean="0">
                <a:hlinkClick r:id="rId4"/>
              </a:rPr>
              <a:t>http://www.bls.gov/news.release/empsit.a.htm</a:t>
            </a:r>
            <a:r>
              <a:rPr lang="en-US" sz="1100" dirty="0" smtClean="0"/>
              <a:t>;  </a:t>
            </a:r>
            <a:r>
              <a:rPr lang="en-US" sz="1100" dirty="0"/>
              <a:t>Insurance Information </a:t>
            </a:r>
            <a:r>
              <a:rPr lang="en-US" sz="1100" dirty="0" smtClean="0"/>
              <a:t>Institute.</a:t>
            </a:r>
            <a:endParaRPr lang="en-US" sz="1100" dirty="0"/>
          </a:p>
        </p:txBody>
      </p:sp>
      <p:graphicFrame>
        <p:nvGraphicFramePr>
          <p:cNvPr id="51202" name="Object 2"/>
          <p:cNvGraphicFramePr>
            <a:graphicFrameLocks/>
          </p:cNvGraphicFramePr>
          <p:nvPr/>
        </p:nvGraphicFramePr>
        <p:xfrm>
          <a:off x="184304" y="1637792"/>
          <a:ext cx="8493125" cy="4343400"/>
        </p:xfrm>
        <a:graphic>
          <a:graphicData uri="http://schemas.openxmlformats.org/presentationml/2006/ole">
            <p:oleObj spid="_x0000_s18263042" name="Chart" r:id="rId5" imgW="8439184" imgH="4324276" progId="MSGraph.Chart.8">
              <p:embed followColorScheme="full"/>
            </p:oleObj>
          </a:graphicData>
        </a:graphic>
      </p:graphicFrame>
      <p:sp>
        <p:nvSpPr>
          <p:cNvPr id="2057222" name="AutoShape 6"/>
          <p:cNvSpPr>
            <a:spLocks noChangeArrowheads="1"/>
          </p:cNvSpPr>
          <p:nvPr/>
        </p:nvSpPr>
        <p:spPr bwMode="blackWhite">
          <a:xfrm>
            <a:off x="4296697" y="2399071"/>
            <a:ext cx="2019954" cy="1101214"/>
          </a:xfrm>
          <a:prstGeom prst="wedgeRectCallout">
            <a:avLst>
              <a:gd name="adj1" fmla="val -87377"/>
              <a:gd name="adj2" fmla="val 786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Young workers are becoming less discouraged faster than older workers</a:t>
            </a:r>
            <a:endParaRPr lang="en-US" sz="1600" b="1" dirty="0">
              <a:solidFill>
                <a:schemeClr val="bg1"/>
              </a:solidFill>
              <a:cs typeface="+mn-cs"/>
            </a:endParaRPr>
          </a:p>
        </p:txBody>
      </p:sp>
      <p:sp>
        <p:nvSpPr>
          <p:cNvPr id="51209" name="Rectangle 7"/>
          <p:cNvSpPr>
            <a:spLocks noChangeArrowheads="1"/>
          </p:cNvSpPr>
          <p:nvPr/>
        </p:nvSpPr>
        <p:spPr bwMode="black">
          <a:xfrm>
            <a:off x="308334" y="1296031"/>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(Percent Change)</a:t>
            </a:r>
            <a:endParaRPr lang="en-US" sz="1600" b="1" dirty="0">
              <a:solidFill>
                <a:srgbClr val="225A7A"/>
              </a:solidFill>
            </a:endParaRPr>
          </a:p>
        </p:txBody>
      </p:sp>
      <p:sp>
        <p:nvSpPr>
          <p:cNvPr id="16" name="TextBox 15"/>
          <p:cNvSpPr txBox="1"/>
          <p:nvPr/>
        </p:nvSpPr>
        <p:spPr>
          <a:xfrm>
            <a:off x="3883742" y="5997678"/>
            <a:ext cx="766916" cy="369332"/>
          </a:xfrm>
          <a:prstGeom prst="rect">
            <a:avLst/>
          </a:prstGeom>
          <a:noFill/>
        </p:spPr>
        <p:txBody>
          <a:bodyPr wrap="square" rtlCol="0">
            <a:spAutoFit/>
          </a:bodyPr>
          <a:lstStyle/>
          <a:p>
            <a:pPr algn="ctr"/>
            <a:r>
              <a:rPr lang="en-US" b="1" u="sng" dirty="0" smtClean="0"/>
              <a:t>AGE</a:t>
            </a:r>
            <a:endParaRPr lang="en-US" b="1" u="sng" dirty="0"/>
          </a:p>
        </p:txBody>
      </p:sp>
      <p:sp>
        <p:nvSpPr>
          <p:cNvPr id="17" name="TextBox 16"/>
          <p:cNvSpPr txBox="1"/>
          <p:nvPr/>
        </p:nvSpPr>
        <p:spPr>
          <a:xfrm>
            <a:off x="7216878" y="5973098"/>
            <a:ext cx="1248696" cy="369332"/>
          </a:xfrm>
          <a:prstGeom prst="rect">
            <a:avLst/>
          </a:prstGeom>
          <a:noFill/>
        </p:spPr>
        <p:txBody>
          <a:bodyPr wrap="square" rtlCol="0">
            <a:spAutoFit/>
          </a:bodyPr>
          <a:lstStyle/>
          <a:p>
            <a:pPr algn="ctr"/>
            <a:r>
              <a:rPr lang="en-US" b="1" u="sng" dirty="0" smtClean="0"/>
              <a:t>GENDER</a:t>
            </a:r>
            <a:endParaRPr lang="en-US" b="1" u="sng" dirty="0"/>
          </a:p>
        </p:txBody>
      </p:sp>
      <p:sp>
        <p:nvSpPr>
          <p:cNvPr id="18" name="AutoShape 7"/>
          <p:cNvSpPr>
            <a:spLocks noChangeArrowheads="1"/>
          </p:cNvSpPr>
          <p:nvPr/>
        </p:nvSpPr>
        <p:spPr bwMode="blackWhite">
          <a:xfrm>
            <a:off x="1524000" y="2349909"/>
            <a:ext cx="1622322" cy="1425678"/>
          </a:xfrm>
          <a:prstGeom prst="wedgeRectCallout">
            <a:avLst>
              <a:gd name="adj1" fmla="val -72106"/>
              <a:gd name="adj2" fmla="val 3327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The number of discouraged workers fell by 133,000 over the past year to 835,000, a decline of 13.7%</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7133878" y="3298722"/>
            <a:ext cx="1715154" cy="1101214"/>
          </a:xfrm>
          <a:prstGeom prst="wedgeRectCallout">
            <a:avLst>
              <a:gd name="adj1" fmla="val -52331"/>
              <a:gd name="adj2" fmla="val 759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Men are less discouraged about their job prospects</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2" fill="hold" grpId="0" nodeType="afterEffect">
                                  <p:stCondLst>
                                    <p:cond delay="1000"/>
                                  </p:stCondLst>
                                  <p:childTnLst>
                                    <p:set>
                                      <p:cBhvr>
                                        <p:cTn id="10" dur="1" fill="hold">
                                          <p:stCondLst>
                                            <p:cond delay="0"/>
                                          </p:stCondLst>
                                        </p:cTn>
                                        <p:tgtEl>
                                          <p:spTgt spid="2057222"/>
                                        </p:tgtEl>
                                        <p:attrNameLst>
                                          <p:attrName>style.visibility</p:attrName>
                                        </p:attrNameLst>
                                      </p:cBhvr>
                                      <p:to>
                                        <p:strVal val="visible"/>
                                      </p:to>
                                    </p:set>
                                    <p:animEffect transition="in" filter="wipe(right)">
                                      <p:cBhvr>
                                        <p:cTn id="11" dur="500"/>
                                        <p:tgtEl>
                                          <p:spTgt spid="2057222"/>
                                        </p:tgtEl>
                                      </p:cBhvr>
                                    </p:animEffect>
                                  </p:childTnLst>
                                </p:cTn>
                              </p:par>
                            </p:childTnLst>
                          </p:cTn>
                        </p:par>
                        <p:par>
                          <p:cTn id="12" fill="hold">
                            <p:stCondLst>
                              <p:cond delay="2000"/>
                            </p:stCondLst>
                            <p:childTnLst>
                              <p:par>
                                <p:cTn id="13" presetID="22" presetClass="entr" presetSubtype="2" fill="hold" grpId="0" nodeType="afterEffect">
                                  <p:stCondLst>
                                    <p:cond delay="100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222"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3</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17935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Economics 2013:</a:t>
            </a:r>
          </a:p>
          <a:p>
            <a:pPr algn="ctr" defTabSz="114300">
              <a:lnSpc>
                <a:spcPct val="95000"/>
              </a:lnSpc>
              <a:spcBef>
                <a:spcPct val="25000"/>
              </a:spcBef>
            </a:pPr>
            <a:r>
              <a:rPr lang="en-US" sz="4800" b="1" dirty="0" smtClean="0">
                <a:solidFill>
                  <a:srgbClr val="FFFFFF"/>
                </a:solidFill>
              </a:rPr>
              <a:t>US Economy is Stabilizing</a:t>
            </a:r>
          </a:p>
        </p:txBody>
      </p:sp>
      <p:sp>
        <p:nvSpPr>
          <p:cNvPr id="1924103" name="Rectangle 7"/>
          <p:cNvSpPr>
            <a:spLocks noChangeArrowheads="1"/>
          </p:cNvSpPr>
          <p:nvPr/>
        </p:nvSpPr>
        <p:spPr bwMode="auto">
          <a:xfrm>
            <a:off x="506413" y="3878356"/>
            <a:ext cx="8185150" cy="1588127"/>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2013 Will Build on 2012 as Only the Second Year of Solid Grow Since the Great Recession</a:t>
            </a:r>
            <a:endParaRPr lang="en-US" sz="3600" b="1" dirty="0">
              <a:solidFill>
                <a:srgbClr val="225A7A"/>
              </a:solidFill>
            </a:endParaRPr>
          </a:p>
        </p:txBody>
      </p:sp>
      <p:sp>
        <p:nvSpPr>
          <p:cNvPr id="7" name="Rectangle 7"/>
          <p:cNvSpPr>
            <a:spLocks noChangeArrowheads="1"/>
          </p:cNvSpPr>
          <p:nvPr/>
        </p:nvSpPr>
        <p:spPr bwMode="auto">
          <a:xfrm>
            <a:off x="538163" y="5443070"/>
            <a:ext cx="8185150" cy="10895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C00000"/>
                </a:solidFill>
              </a:rPr>
              <a:t>Enormous Consequences for        P/C Insurers</a:t>
            </a:r>
            <a:endParaRPr lang="en-US" sz="3600" b="1" i="1" dirty="0">
              <a:solidFill>
                <a:srgbClr val="C0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24103"/>
                                        </p:tgtEl>
                                        <p:attrNameLst>
                                          <p:attrName>style.visibility</p:attrName>
                                        </p:attrNameLst>
                                      </p:cBhvr>
                                      <p:to>
                                        <p:strVal val="visible"/>
                                      </p:to>
                                    </p:set>
                                    <p:animEffect transition="in" filter="barn(outVertical)">
                                      <p:cBhvr>
                                        <p:cTn id="10" dur="1000"/>
                                        <p:tgtEl>
                                          <p:spTgt spid="1924103"/>
                                        </p:tgtEl>
                                      </p:cBhvr>
                                    </p:animEffect>
                                  </p:childTnLst>
                                </p:cTn>
                              </p:par>
                            </p:childTnLst>
                          </p:cTn>
                        </p:par>
                        <p:par>
                          <p:cTn id="11" fill="hold">
                            <p:stCondLst>
                              <p:cond delay="13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P spid="1924103"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ADE0F892-EEE8-456C-8858-11090AA56839}" type="slidenum">
              <a:rPr lang="en-US" smtClean="0">
                <a:latin typeface="Arial" pitchFamily="34" charset="0"/>
              </a:rPr>
              <a:pPr/>
              <a:t>30</a:t>
            </a:fld>
            <a:endParaRPr lang="en-US" smtClean="0">
              <a:latin typeface="Arial" pitchFamily="34" charset="0"/>
            </a:endParaRPr>
          </a:p>
        </p:txBody>
      </p:sp>
      <p:sp>
        <p:nvSpPr>
          <p:cNvPr id="819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8197" name="Rectangle 3"/>
          <p:cNvSpPr>
            <a:spLocks noGrp="1" noChangeArrowheads="1"/>
          </p:cNvSpPr>
          <p:nvPr>
            <p:ph type="title"/>
          </p:nvPr>
        </p:nvSpPr>
        <p:spPr/>
        <p:txBody>
          <a:bodyPr/>
          <a:lstStyle/>
          <a:p>
            <a:r>
              <a:rPr lang="en-US" dirty="0" smtClean="0">
                <a:latin typeface="Arial" pitchFamily="34" charset="0"/>
              </a:rPr>
              <a:t>Discouraged Workers by Gender</a:t>
            </a:r>
            <a:br>
              <a:rPr lang="en-US" dirty="0" smtClean="0">
                <a:latin typeface="Arial" pitchFamily="34" charset="0"/>
              </a:rPr>
            </a:br>
            <a:r>
              <a:rPr lang="en-US" dirty="0" smtClean="0">
                <a:latin typeface="Arial" pitchFamily="34" charset="0"/>
              </a:rPr>
              <a:t>(as of April 2013)</a:t>
            </a:r>
          </a:p>
        </p:txBody>
      </p:sp>
      <p:graphicFrame>
        <p:nvGraphicFramePr>
          <p:cNvPr id="6151176" name="Object 8"/>
          <p:cNvGraphicFramePr>
            <a:graphicFrameLocks noGrp="1"/>
          </p:cNvGraphicFramePr>
          <p:nvPr>
            <p:ph idx="4294967295"/>
          </p:nvPr>
        </p:nvGraphicFramePr>
        <p:xfrm>
          <a:off x="2606961" y="1778698"/>
          <a:ext cx="5207000" cy="4216400"/>
        </p:xfrm>
        <a:graphic>
          <a:graphicData uri="http://schemas.openxmlformats.org/presentationml/2006/ole">
            <p:oleObj spid="_x0000_s18264066" name="Chart" r:id="rId4" imgW="5210192" imgH="4219445" progId="MSGraph.Chart.8">
              <p:embed followColorScheme="full"/>
            </p:oleObj>
          </a:graphicData>
        </a:graphic>
      </p:graphicFrame>
      <p:sp>
        <p:nvSpPr>
          <p:cNvPr id="8198"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a:t>
            </a:r>
            <a:r>
              <a:rPr lang="en-US" sz="1100" dirty="0" smtClean="0"/>
              <a:t>:  Bureau of Labor Statistics: at </a:t>
            </a:r>
            <a:r>
              <a:rPr lang="en-US" sz="1100" dirty="0" smtClean="0">
                <a:hlinkClick r:id="rId5"/>
              </a:rPr>
              <a:t>http://www.bls.gov/web/empsit/cpseea38.htm</a:t>
            </a:r>
            <a:r>
              <a:rPr lang="en-US" sz="1100" dirty="0" smtClean="0"/>
              <a:t>; Insurance Information Institute.</a:t>
            </a:r>
            <a:endParaRPr lang="en-US" sz="1100" dirty="0"/>
          </a:p>
        </p:txBody>
      </p:sp>
      <p:sp>
        <p:nvSpPr>
          <p:cNvPr id="2006022" name="Rectangle 6"/>
          <p:cNvSpPr>
            <a:spLocks noChangeArrowheads="1"/>
          </p:cNvSpPr>
          <p:nvPr/>
        </p:nvSpPr>
        <p:spPr bwMode="blackWhite">
          <a:xfrm>
            <a:off x="669750" y="1182634"/>
            <a:ext cx="7734300" cy="42510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The overwhelming of discouraged workers are male, for a variety of reasons</a:t>
            </a:r>
            <a:endParaRPr lang="en-US" sz="1600" b="1" dirty="0">
              <a:solidFill>
                <a:srgbClr val="FFFFFF"/>
              </a:solidFill>
            </a:endParaRPr>
          </a:p>
        </p:txBody>
      </p:sp>
      <p:sp>
        <p:nvSpPr>
          <p:cNvPr id="8202" name="Rectangle 7"/>
          <p:cNvSpPr>
            <a:spLocks noChangeArrowheads="1"/>
          </p:cNvSpPr>
          <p:nvPr/>
        </p:nvSpPr>
        <p:spPr bwMode="gray">
          <a:xfrm>
            <a:off x="1668026" y="2149487"/>
            <a:ext cx="1984410" cy="235449"/>
          </a:xfrm>
          <a:prstGeom prst="rect">
            <a:avLst/>
          </a:prstGeom>
          <a:noFill/>
          <a:ln w="9525">
            <a:noFill/>
            <a:miter lim="800000"/>
            <a:headEnd/>
            <a:tailEnd/>
          </a:ln>
        </p:spPr>
        <p:txBody>
          <a:bodyPr wrap="square" lIns="0" tIns="0" rIns="0" bIns="0" anchor="ctr">
            <a:spAutoFit/>
          </a:bodyPr>
          <a:lstStyle/>
          <a:p>
            <a:pPr>
              <a:lnSpc>
                <a:spcPct val="85000"/>
              </a:lnSpc>
            </a:pPr>
            <a:r>
              <a:rPr lang="en-US" dirty="0" smtClean="0"/>
              <a:t>Female = 339,000</a:t>
            </a:r>
            <a:endParaRPr lang="en-US" dirty="0"/>
          </a:p>
        </p:txBody>
      </p:sp>
      <p:sp>
        <p:nvSpPr>
          <p:cNvPr id="11" name="Rectangle 7"/>
          <p:cNvSpPr>
            <a:spLocks noChangeArrowheads="1"/>
          </p:cNvSpPr>
          <p:nvPr/>
        </p:nvSpPr>
        <p:spPr bwMode="gray">
          <a:xfrm>
            <a:off x="7017238" y="2050679"/>
            <a:ext cx="1651000" cy="235449"/>
          </a:xfrm>
          <a:prstGeom prst="rect">
            <a:avLst/>
          </a:prstGeom>
          <a:noFill/>
          <a:ln w="9525">
            <a:noFill/>
            <a:miter lim="800000"/>
            <a:headEnd/>
            <a:tailEnd/>
          </a:ln>
        </p:spPr>
        <p:txBody>
          <a:bodyPr lIns="0" tIns="0" rIns="0" bIns="0" anchor="ctr">
            <a:spAutoFit/>
          </a:bodyPr>
          <a:lstStyle/>
          <a:p>
            <a:pPr>
              <a:lnSpc>
                <a:spcPct val="85000"/>
              </a:lnSpc>
            </a:pPr>
            <a:r>
              <a:rPr lang="en-US" dirty="0" smtClean="0"/>
              <a:t>Male = 496,000</a:t>
            </a:r>
            <a:endParaRPr lang="en-US" dirty="0"/>
          </a:p>
        </p:txBody>
      </p:sp>
      <p:sp>
        <p:nvSpPr>
          <p:cNvPr id="12" name="Text Box 17"/>
          <p:cNvSpPr txBox="1">
            <a:spLocks noChangeArrowheads="1"/>
          </p:cNvSpPr>
          <p:nvPr/>
        </p:nvSpPr>
        <p:spPr bwMode="auto">
          <a:xfrm>
            <a:off x="150725" y="2879994"/>
            <a:ext cx="3014506" cy="3046988"/>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rPr>
              <a:t>Reasons for Lower Female </a:t>
            </a:r>
            <a:r>
              <a:rPr lang="en-US" sz="1600" b="1" u="sng" dirty="0" smtClean="0">
                <a:solidFill>
                  <a:schemeClr val="bg1"/>
                </a:solidFill>
              </a:rPr>
              <a:t>Discouragement Rate</a:t>
            </a:r>
          </a:p>
          <a:p>
            <a:pPr algn="ctr">
              <a:defRPr/>
            </a:pPr>
            <a:endParaRPr lang="en-US" sz="1600" b="1" u="sng" dirty="0" smtClean="0">
              <a:solidFill>
                <a:schemeClr val="bg1"/>
              </a:solidFill>
            </a:endParaRPr>
          </a:p>
          <a:p>
            <a:pPr algn="ctr">
              <a:buFont typeface="Arial" pitchFamily="34" charset="0"/>
              <a:buChar char="•"/>
              <a:defRPr/>
            </a:pPr>
            <a:r>
              <a:rPr lang="en-US" sz="1600" b="1" i="1" dirty="0" smtClean="0">
                <a:solidFill>
                  <a:schemeClr val="bg1"/>
                </a:solidFill>
              </a:rPr>
              <a:t>Less likely to work in heavily impacted industries such as construction</a:t>
            </a:r>
          </a:p>
          <a:p>
            <a:pPr algn="ctr">
              <a:buFont typeface="Arial" pitchFamily="34" charset="0"/>
              <a:buChar char="•"/>
              <a:defRPr/>
            </a:pPr>
            <a:endParaRPr lang="en-US" sz="1600" b="1" i="1" dirty="0" smtClean="0">
              <a:solidFill>
                <a:schemeClr val="bg1"/>
              </a:solidFill>
            </a:endParaRPr>
          </a:p>
          <a:p>
            <a:pPr algn="ctr">
              <a:buFont typeface="Arial" pitchFamily="34" charset="0"/>
              <a:buChar char="•"/>
              <a:defRPr/>
            </a:pPr>
            <a:r>
              <a:rPr lang="en-US" sz="1600" b="1" i="1" dirty="0" smtClean="0">
                <a:solidFill>
                  <a:schemeClr val="bg1"/>
                </a:solidFill>
              </a:rPr>
              <a:t>More likely to retrain</a:t>
            </a:r>
          </a:p>
          <a:p>
            <a:pPr algn="ctr">
              <a:buFont typeface="Arial" pitchFamily="34" charset="0"/>
              <a:buChar char="•"/>
              <a:defRPr/>
            </a:pPr>
            <a:endParaRPr lang="en-US" sz="1600" b="1" i="1" dirty="0" smtClean="0">
              <a:solidFill>
                <a:schemeClr val="bg1"/>
              </a:solidFill>
            </a:endParaRPr>
          </a:p>
          <a:p>
            <a:pPr algn="ctr">
              <a:buFont typeface="Arial" pitchFamily="34" charset="0"/>
              <a:buChar char="•"/>
              <a:defRPr/>
            </a:pPr>
            <a:r>
              <a:rPr lang="en-US" sz="1600" b="1" i="1" dirty="0" smtClean="0">
                <a:solidFill>
                  <a:schemeClr val="bg1"/>
                </a:solidFill>
              </a:rPr>
              <a:t>More likely to retrain quickly</a:t>
            </a:r>
          </a:p>
          <a:p>
            <a:pPr algn="ctr">
              <a:buFont typeface="Arial" pitchFamily="34" charset="0"/>
              <a:buChar char="•"/>
              <a:defRPr/>
            </a:pPr>
            <a:endParaRPr lang="en-US" sz="1600" b="1" i="1" dirty="0" smtClean="0">
              <a:solidFill>
                <a:schemeClr val="bg1"/>
              </a:solidFill>
            </a:endParaRPr>
          </a:p>
          <a:p>
            <a:pPr algn="ctr">
              <a:buFont typeface="Arial" pitchFamily="34" charset="0"/>
              <a:buChar char="•"/>
              <a:defRPr/>
            </a:pPr>
            <a:r>
              <a:rPr lang="en-US" sz="1600" b="1" i="1" dirty="0" smtClean="0">
                <a:solidFill>
                  <a:schemeClr val="bg1"/>
                </a:solidFill>
              </a:rPr>
              <a:t>Better educated</a:t>
            </a:r>
          </a:p>
        </p:txBody>
      </p:sp>
      <p:sp>
        <p:nvSpPr>
          <p:cNvPr id="13" name="Rectangle 7"/>
          <p:cNvSpPr>
            <a:spLocks noChangeArrowheads="1"/>
          </p:cNvSpPr>
          <p:nvPr/>
        </p:nvSpPr>
        <p:spPr bwMode="gray">
          <a:xfrm>
            <a:off x="4483616" y="6096647"/>
            <a:ext cx="1984410" cy="235449"/>
          </a:xfrm>
          <a:prstGeom prst="rect">
            <a:avLst/>
          </a:prstGeom>
          <a:noFill/>
          <a:ln w="9525">
            <a:noFill/>
            <a:miter lim="800000"/>
            <a:headEnd/>
            <a:tailEnd/>
          </a:ln>
        </p:spPr>
        <p:txBody>
          <a:bodyPr wrap="square" lIns="0" tIns="0" rIns="0" bIns="0" anchor="ctr">
            <a:spAutoFit/>
          </a:bodyPr>
          <a:lstStyle/>
          <a:p>
            <a:pPr algn="ctr">
              <a:lnSpc>
                <a:spcPct val="85000"/>
              </a:lnSpc>
            </a:pPr>
            <a:r>
              <a:rPr lang="en-US" b="1" dirty="0" smtClean="0"/>
              <a:t>TOTAL = 835,000</a:t>
            </a:r>
            <a:endParaRPr lang="en-US"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630186" y="1749322"/>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Social Security Disability: Explosive Growth</a:t>
            </a:r>
          </a:p>
        </p:txBody>
      </p:sp>
      <p:sp>
        <p:nvSpPr>
          <p:cNvPr id="3789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3789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A724D50-FB4F-402E-A85E-27A32B8E6CC3}" type="slidenum">
              <a:rPr lang="en-US" sz="900">
                <a:solidFill>
                  <a:schemeClr val="bg1"/>
                </a:solidFill>
              </a:rPr>
              <a:pPr algn="r" eaLnBrk="0" hangingPunct="0">
                <a:lnSpc>
                  <a:spcPct val="85000"/>
                </a:lnSpc>
                <a:spcBef>
                  <a:spcPct val="20000"/>
                </a:spcBef>
              </a:pPr>
              <a:t>31</a:t>
            </a:fld>
            <a:endParaRPr lang="en-US" sz="900">
              <a:solidFill>
                <a:schemeClr val="bg1"/>
              </a:solidFill>
            </a:endParaRPr>
          </a:p>
        </p:txBody>
      </p:sp>
      <p:sp>
        <p:nvSpPr>
          <p:cNvPr id="5" name="TextBox 5"/>
          <p:cNvSpPr txBox="1">
            <a:spLocks noChangeArrowheads="1"/>
          </p:cNvSpPr>
          <p:nvPr/>
        </p:nvSpPr>
        <p:spPr bwMode="auto">
          <a:xfrm>
            <a:off x="275303" y="4145013"/>
            <a:ext cx="8868697" cy="2062103"/>
          </a:xfrm>
          <a:prstGeom prst="rect">
            <a:avLst/>
          </a:prstGeom>
          <a:noFill/>
          <a:ln w="9525">
            <a:noFill/>
            <a:miter lim="800000"/>
            <a:headEnd/>
            <a:tailEnd/>
          </a:ln>
        </p:spPr>
        <p:txBody>
          <a:bodyPr wrap="square">
            <a:spAutoFit/>
          </a:bodyPr>
          <a:lstStyle/>
          <a:p>
            <a:pPr algn="ctr"/>
            <a:r>
              <a:rPr lang="en-US" sz="3200" b="1" dirty="0" smtClean="0">
                <a:solidFill>
                  <a:srgbClr val="225A7A"/>
                </a:solidFill>
              </a:rPr>
              <a:t>Growth in this System Is Harming the Economy, Contributing to Fiscal Imbalances</a:t>
            </a:r>
          </a:p>
          <a:p>
            <a:pPr algn="ctr"/>
            <a:endParaRPr lang="en-US" sz="3200" b="1" dirty="0" smtClean="0">
              <a:solidFill>
                <a:srgbClr val="225A7A"/>
              </a:solidFill>
            </a:endParaRPr>
          </a:p>
          <a:p>
            <a:pPr algn="ctr"/>
            <a:r>
              <a:rPr lang="en-US" sz="3200" b="1" dirty="0" smtClean="0">
                <a:solidFill>
                  <a:srgbClr val="225A7A"/>
                </a:solidFill>
              </a:rPr>
              <a:t> </a:t>
            </a:r>
            <a:r>
              <a:rPr lang="en-US" sz="3200" b="1" i="1" dirty="0" smtClean="0">
                <a:solidFill>
                  <a:srgbClr val="FF0000"/>
                </a:solidFill>
              </a:rPr>
              <a:t>Could Learn a Thing or Two from WC</a:t>
            </a:r>
            <a:endParaRPr lang="en-US" sz="3200" b="1" i="1" dirty="0">
              <a:solidFill>
                <a:srgbClr val="FF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57316" y="139445"/>
            <a:ext cx="7384026" cy="727075"/>
          </a:xfrm>
        </p:spPr>
        <p:txBody>
          <a:bodyPr anchor="t" anchorCtr="1"/>
          <a:lstStyle/>
          <a:p>
            <a:pPr>
              <a:lnSpc>
                <a:spcPct val="85000"/>
              </a:lnSpc>
            </a:pPr>
            <a:r>
              <a:rPr lang="en-US" sz="2800" dirty="0" smtClean="0"/>
              <a:t>Number of Social Security</a:t>
            </a:r>
            <a:br>
              <a:rPr lang="en-US" sz="2800" dirty="0" smtClean="0"/>
            </a:br>
            <a:r>
              <a:rPr lang="en-US" sz="2800" dirty="0" smtClean="0"/>
              <a:t>Disability Income Recipients, 1990-2015P*</a:t>
            </a:r>
          </a:p>
        </p:txBody>
      </p:sp>
      <p:graphicFrame>
        <p:nvGraphicFramePr>
          <p:cNvPr id="1026" name="Object 2"/>
          <p:cNvGraphicFramePr>
            <a:graphicFrameLocks noChangeAspect="1"/>
          </p:cNvGraphicFramePr>
          <p:nvPr>
            <p:ph type="chart" idx="1"/>
          </p:nvPr>
        </p:nvGraphicFramePr>
        <p:xfrm>
          <a:off x="242888" y="1084315"/>
          <a:ext cx="8505825" cy="4791075"/>
        </p:xfrm>
        <a:graphic>
          <a:graphicData uri="http://schemas.openxmlformats.org/presentationml/2006/ole">
            <p:oleObj spid="_x0000_s18265090" name="Chart" r:id="rId3" imgW="8591584" imgH="4838704" progId="MSGraph.Chart.8">
              <p:embed followColorScheme="full"/>
            </p:oleObj>
          </a:graphicData>
        </a:graphic>
      </p:graphicFrame>
      <p:sp>
        <p:nvSpPr>
          <p:cNvPr id="1028" name="Rectangle 4"/>
          <p:cNvSpPr>
            <a:spLocks noChangeArrowheads="1"/>
          </p:cNvSpPr>
          <p:nvPr/>
        </p:nvSpPr>
        <p:spPr bwMode="auto">
          <a:xfrm>
            <a:off x="25004" y="6412579"/>
            <a:ext cx="3629199" cy="431529"/>
          </a:xfrm>
          <a:prstGeom prst="rect">
            <a:avLst/>
          </a:prstGeom>
          <a:noFill/>
          <a:ln w="9525">
            <a:noFill/>
            <a:miter lim="800000"/>
            <a:headEnd/>
            <a:tailEnd/>
          </a:ln>
        </p:spPr>
        <p:txBody>
          <a:bodyPr wrap="none" lIns="92075" tIns="46038" rIns="92075" bIns="46038">
            <a:spAutoFit/>
          </a:bodyPr>
          <a:lstStyle/>
          <a:p>
            <a:pPr eaLnBrk="0" hangingPunct="0"/>
            <a:r>
              <a:rPr lang="en-US" sz="1100" dirty="0" smtClean="0"/>
              <a:t>*End </a:t>
            </a:r>
            <a:r>
              <a:rPr lang="en-US" sz="1100" dirty="0"/>
              <a:t>of year. </a:t>
            </a:r>
            <a:r>
              <a:rPr lang="en-US" sz="1100" dirty="0" smtClean="0"/>
              <a:t>Does not include </a:t>
            </a:r>
            <a:r>
              <a:rPr lang="en-US" sz="1100" dirty="0"/>
              <a:t>children or widows</a:t>
            </a:r>
            <a:r>
              <a:rPr lang="en-US" sz="1100" dirty="0" smtClean="0"/>
              <a:t>.</a:t>
            </a:r>
          </a:p>
          <a:p>
            <a:pPr eaLnBrk="0" hangingPunct="0"/>
            <a:r>
              <a:rPr lang="en-US" sz="1100" dirty="0" smtClean="0"/>
              <a:t>Source</a:t>
            </a:r>
            <a:r>
              <a:rPr lang="en-US" sz="1100" dirty="0"/>
              <a:t>: Social Security Trustees Report, 2012, p. 131</a:t>
            </a:r>
          </a:p>
        </p:txBody>
      </p:sp>
      <p:sp>
        <p:nvSpPr>
          <p:cNvPr id="1029" name="Text Box 6"/>
          <p:cNvSpPr txBox="1">
            <a:spLocks noChangeArrowheads="1"/>
          </p:cNvSpPr>
          <p:nvPr/>
        </p:nvSpPr>
        <p:spPr bwMode="auto">
          <a:xfrm>
            <a:off x="3146323" y="1128610"/>
            <a:ext cx="3293806" cy="400752"/>
          </a:xfrm>
          <a:prstGeom prst="rect">
            <a:avLst/>
          </a:prstGeom>
          <a:noFill/>
          <a:ln w="9525">
            <a:noFill/>
            <a:miter lim="800000"/>
            <a:headEnd/>
            <a:tailEnd/>
          </a:ln>
        </p:spPr>
        <p:txBody>
          <a:bodyPr wrap="square" lIns="92075" tIns="46038" rIns="92075" bIns="46038">
            <a:spAutoFit/>
          </a:bodyPr>
          <a:lstStyle/>
          <a:p>
            <a:pPr algn="ctr" eaLnBrk="0" hangingPunct="0">
              <a:spcBef>
                <a:spcPct val="50000"/>
              </a:spcBef>
              <a:buClr>
                <a:srgbClr val="FF3300"/>
              </a:buClr>
              <a:buFont typeface="Wingdings" pitchFamily="2" charset="2"/>
              <a:buNone/>
            </a:pPr>
            <a:r>
              <a:rPr lang="en-US" sz="2000" b="1" dirty="0" smtClean="0">
                <a:solidFill>
                  <a:srgbClr val="2B7299"/>
                </a:solidFill>
              </a:rPr>
              <a:t>Millions of Recipients</a:t>
            </a:r>
            <a:endParaRPr lang="en-US" sz="2000" b="1" dirty="0">
              <a:solidFill>
                <a:srgbClr val="2B7299"/>
              </a:solidFill>
            </a:endParaRPr>
          </a:p>
        </p:txBody>
      </p:sp>
      <p:sp>
        <p:nvSpPr>
          <p:cNvPr id="1030" name="Line 7"/>
          <p:cNvSpPr>
            <a:spLocks noChangeShapeType="1"/>
          </p:cNvSpPr>
          <p:nvPr/>
        </p:nvSpPr>
        <p:spPr bwMode="auto">
          <a:xfrm flipV="1">
            <a:off x="1066800" y="1511300"/>
            <a:ext cx="7848600" cy="2743200"/>
          </a:xfrm>
          <a:prstGeom prst="line">
            <a:avLst/>
          </a:prstGeom>
          <a:noFill/>
          <a:ln w="38100">
            <a:noFill/>
            <a:prstDash val="sysDot"/>
            <a:round/>
            <a:headEnd type="oval" w="med" len="med"/>
            <a:tailEnd type="oval" w="med" len="med"/>
          </a:ln>
        </p:spPr>
        <p:txBody>
          <a:bodyPr lIns="92075" tIns="46038" rIns="92075" bIns="46038">
            <a:spAutoFit/>
          </a:bodyPr>
          <a:lstStyle/>
          <a:p>
            <a:endParaRPr lang="en-US"/>
          </a:p>
        </p:txBody>
      </p:sp>
      <p:sp>
        <p:nvSpPr>
          <p:cNvPr id="8" name="Rectangle 6"/>
          <p:cNvSpPr>
            <a:spLocks noChangeArrowheads="1"/>
          </p:cNvSpPr>
          <p:nvPr/>
        </p:nvSpPr>
        <p:spPr bwMode="blackWhite">
          <a:xfrm>
            <a:off x="1160206" y="5771533"/>
            <a:ext cx="7108723" cy="64892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80000"/>
              </a:lnSpc>
              <a:spcBef>
                <a:spcPct val="50000"/>
              </a:spcBef>
            </a:pPr>
            <a:r>
              <a:rPr lang="en-US" sz="1600" b="1" dirty="0" smtClean="0">
                <a:solidFill>
                  <a:schemeClr val="bg1"/>
                </a:solidFill>
              </a:rPr>
              <a:t>Growth in the Number SSDI Recipients is Growing Rapidly Pace and Seems Impervious to Improvements in the Labor Market—Both Are Suggestive of  Fraud and Abuse.  </a:t>
            </a:r>
            <a:endParaRPr lang="en-US" sz="1600" b="1" dirty="0">
              <a:solidFill>
                <a:schemeClr val="bg1"/>
              </a:solidFill>
            </a:endParaRPr>
          </a:p>
        </p:txBody>
      </p:sp>
      <p:sp>
        <p:nvSpPr>
          <p:cNvPr id="9" name="AutoShape 6"/>
          <p:cNvSpPr>
            <a:spLocks noChangeArrowheads="1"/>
          </p:cNvSpPr>
          <p:nvPr/>
        </p:nvSpPr>
        <p:spPr bwMode="blackWhite">
          <a:xfrm>
            <a:off x="1052052" y="1524001"/>
            <a:ext cx="3362632" cy="1514168"/>
          </a:xfrm>
          <a:prstGeom prst="wedgeRectCallout">
            <a:avLst>
              <a:gd name="adj1" fmla="val 145216"/>
              <a:gd name="adj2" fmla="val -4865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Between 1995 and 2012, the number of  workers claiming disability increased by 112% while the number of workers in the US overall increased by just 13.9% - an 8 fold difference</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76200" y="228600"/>
            <a:ext cx="7708900" cy="727075"/>
          </a:xfrm>
        </p:spPr>
        <p:txBody>
          <a:bodyPr anchor="t" anchorCtr="1"/>
          <a:lstStyle/>
          <a:p>
            <a:pPr>
              <a:lnSpc>
                <a:spcPct val="85000"/>
              </a:lnSpc>
            </a:pPr>
            <a:r>
              <a:rPr lang="en-US" sz="2400" dirty="0" smtClean="0"/>
              <a:t>Percent of the Civilian Non-Institutional Population that Received SS Disability Income, 1995-2011</a:t>
            </a:r>
          </a:p>
        </p:txBody>
      </p:sp>
      <p:graphicFrame>
        <p:nvGraphicFramePr>
          <p:cNvPr id="3074" name="Object 2"/>
          <p:cNvGraphicFramePr>
            <a:graphicFrameLocks noChangeAspect="1"/>
          </p:cNvGraphicFramePr>
          <p:nvPr>
            <p:ph type="chart" idx="1"/>
          </p:nvPr>
        </p:nvGraphicFramePr>
        <p:xfrm>
          <a:off x="228600" y="923925"/>
          <a:ext cx="8505825" cy="4791075"/>
        </p:xfrm>
        <a:graphic>
          <a:graphicData uri="http://schemas.openxmlformats.org/presentationml/2006/ole">
            <p:oleObj spid="_x0000_s18267138" name="Chart" r:id="rId3" imgW="8591584" imgH="4838704" progId="MSGraph.Chart.8">
              <p:embed followColorScheme="full"/>
            </p:oleObj>
          </a:graphicData>
        </a:graphic>
      </p:graphicFrame>
      <p:sp>
        <p:nvSpPr>
          <p:cNvPr id="3076" name="Rectangle 4"/>
          <p:cNvSpPr>
            <a:spLocks noChangeArrowheads="1"/>
          </p:cNvSpPr>
          <p:nvPr/>
        </p:nvSpPr>
        <p:spPr bwMode="auto">
          <a:xfrm>
            <a:off x="546100" y="6442075"/>
            <a:ext cx="5932488"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Social Security Trustees Report, 2012, p. 131; U.S. Bureau of Labor Statistics; I.I.I.</a:t>
            </a:r>
          </a:p>
        </p:txBody>
      </p:sp>
      <p:sp>
        <p:nvSpPr>
          <p:cNvPr id="3077" name="Line 7"/>
          <p:cNvSpPr>
            <a:spLocks noChangeShapeType="1"/>
          </p:cNvSpPr>
          <p:nvPr/>
        </p:nvSpPr>
        <p:spPr bwMode="auto">
          <a:xfrm flipV="1">
            <a:off x="1066800" y="1511300"/>
            <a:ext cx="7848600" cy="2743200"/>
          </a:xfrm>
          <a:prstGeom prst="line">
            <a:avLst/>
          </a:prstGeom>
          <a:noFill/>
          <a:ln w="38100">
            <a:noFill/>
            <a:prstDash val="sysDot"/>
            <a:round/>
            <a:headEnd type="oval" w="med" len="med"/>
            <a:tailEnd type="oval" w="med" len="med"/>
          </a:ln>
        </p:spPr>
        <p:txBody>
          <a:bodyPr lIns="92075" tIns="46038" rIns="92075" bIns="46038">
            <a:spAutoFit/>
          </a:bodyPr>
          <a:lstStyle/>
          <a:p>
            <a:endParaRPr lang="en-US"/>
          </a:p>
        </p:txBody>
      </p:sp>
      <p:sp>
        <p:nvSpPr>
          <p:cNvPr id="8" name="Rectangle 6"/>
          <p:cNvSpPr>
            <a:spLocks noChangeArrowheads="1"/>
          </p:cNvSpPr>
          <p:nvPr/>
        </p:nvSpPr>
        <p:spPr bwMode="blackWhite">
          <a:xfrm>
            <a:off x="533400" y="5715001"/>
            <a:ext cx="8382000" cy="52848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80000"/>
              </a:lnSpc>
              <a:spcBef>
                <a:spcPct val="50000"/>
              </a:spcBef>
            </a:pPr>
            <a:r>
              <a:rPr lang="en-US" sz="1600" b="1" dirty="0" smtClean="0">
                <a:solidFill>
                  <a:schemeClr val="bg1"/>
                </a:solidFill>
              </a:rPr>
              <a:t>The Share of the Population Receiving SSDI Benefits Has Increased Dramatically</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47650" y="198438"/>
            <a:ext cx="7708900" cy="727075"/>
          </a:xfrm>
        </p:spPr>
        <p:txBody>
          <a:bodyPr anchor="t" anchorCtr="1"/>
          <a:lstStyle/>
          <a:p>
            <a:pPr>
              <a:lnSpc>
                <a:spcPct val="85000"/>
              </a:lnSpc>
            </a:pPr>
            <a:r>
              <a:rPr lang="en-US" sz="2800" smtClean="0"/>
              <a:t>Number* Receiving SS Disability Income, 1990-2012</a:t>
            </a:r>
          </a:p>
        </p:txBody>
      </p:sp>
      <p:graphicFrame>
        <p:nvGraphicFramePr>
          <p:cNvPr id="2050" name="Object 2"/>
          <p:cNvGraphicFramePr>
            <a:graphicFrameLocks noChangeAspect="1"/>
          </p:cNvGraphicFramePr>
          <p:nvPr>
            <p:ph type="chart" idx="1"/>
          </p:nvPr>
        </p:nvGraphicFramePr>
        <p:xfrm>
          <a:off x="242888" y="1133475"/>
          <a:ext cx="8505825" cy="4791075"/>
        </p:xfrm>
        <a:graphic>
          <a:graphicData uri="http://schemas.openxmlformats.org/presentationml/2006/ole">
            <p:oleObj spid="_x0000_s18266114" name="Chart" r:id="rId3" imgW="8591584" imgH="4838704" progId="MSGraph.Chart.8">
              <p:embed followColorScheme="full"/>
            </p:oleObj>
          </a:graphicData>
        </a:graphic>
      </p:graphicFrame>
      <p:sp>
        <p:nvSpPr>
          <p:cNvPr id="2053" name="Text Box 6"/>
          <p:cNvSpPr txBox="1">
            <a:spLocks noChangeArrowheads="1"/>
          </p:cNvSpPr>
          <p:nvPr/>
        </p:nvSpPr>
        <p:spPr bwMode="auto">
          <a:xfrm>
            <a:off x="0" y="1030288"/>
            <a:ext cx="1981200" cy="307975"/>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400" b="1"/>
              <a:t>Millions</a:t>
            </a:r>
          </a:p>
        </p:txBody>
      </p:sp>
      <p:sp>
        <p:nvSpPr>
          <p:cNvPr id="2054" name="Line 7"/>
          <p:cNvSpPr>
            <a:spLocks noChangeShapeType="1"/>
          </p:cNvSpPr>
          <p:nvPr/>
        </p:nvSpPr>
        <p:spPr bwMode="auto">
          <a:xfrm flipV="1">
            <a:off x="1066800" y="1511300"/>
            <a:ext cx="7848600" cy="2743200"/>
          </a:xfrm>
          <a:prstGeom prst="line">
            <a:avLst/>
          </a:prstGeom>
          <a:noFill/>
          <a:ln w="38100">
            <a:noFill/>
            <a:prstDash val="sysDot"/>
            <a:round/>
            <a:headEnd type="oval" w="med" len="med"/>
            <a:tailEnd type="oval" w="med" len="med"/>
          </a:ln>
        </p:spPr>
        <p:txBody>
          <a:bodyPr lIns="92075" tIns="46038" rIns="92075" bIns="46038">
            <a:spAutoFit/>
          </a:bodyPr>
          <a:lstStyle/>
          <a:p>
            <a:endParaRPr lang="en-US"/>
          </a:p>
        </p:txBody>
      </p:sp>
      <p:sp>
        <p:nvSpPr>
          <p:cNvPr id="8" name="Rectangle 6"/>
          <p:cNvSpPr>
            <a:spLocks noChangeArrowheads="1"/>
          </p:cNvSpPr>
          <p:nvPr/>
        </p:nvSpPr>
        <p:spPr bwMode="blackWhite">
          <a:xfrm>
            <a:off x="533400" y="5867400"/>
            <a:ext cx="8382000" cy="5746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80000"/>
              </a:lnSpc>
              <a:spcBef>
                <a:spcPct val="50000"/>
              </a:spcBef>
            </a:pPr>
            <a:r>
              <a:rPr lang="en-US" sz="1600" b="1" dirty="0">
                <a:solidFill>
                  <a:schemeClr val="bg1"/>
                </a:solidFill>
              </a:rPr>
              <a:t>As </a:t>
            </a:r>
            <a:r>
              <a:rPr lang="en-US" sz="1600" b="1" dirty="0" smtClean="0">
                <a:solidFill>
                  <a:schemeClr val="bg1"/>
                </a:solidFill>
              </a:rPr>
              <a:t>More Women Worked Long Enough </a:t>
            </a:r>
            <a:r>
              <a:rPr lang="en-US" sz="1600" b="1" dirty="0">
                <a:solidFill>
                  <a:schemeClr val="bg1"/>
                </a:solidFill>
              </a:rPr>
              <a:t>to </a:t>
            </a:r>
            <a:r>
              <a:rPr lang="en-US" sz="1600" b="1" dirty="0" smtClean="0">
                <a:solidFill>
                  <a:schemeClr val="bg1"/>
                </a:solidFill>
              </a:rPr>
              <a:t>Become SSDI Eligible, More Qualified </a:t>
            </a:r>
            <a:r>
              <a:rPr lang="en-US" sz="1600" b="1" dirty="0">
                <a:solidFill>
                  <a:schemeClr val="bg1"/>
                </a:solidFill>
              </a:rPr>
              <a:t>for SSDI </a:t>
            </a:r>
            <a:r>
              <a:rPr lang="en-US" sz="1600" b="1" dirty="0" smtClean="0">
                <a:solidFill>
                  <a:schemeClr val="bg1"/>
                </a:solidFill>
              </a:rPr>
              <a:t>When They Became Totally Disabled</a:t>
            </a:r>
            <a:r>
              <a:rPr lang="en-US" sz="1600" b="1" dirty="0">
                <a:solidFill>
                  <a:schemeClr val="bg1"/>
                </a:solidFill>
              </a:rPr>
              <a:t>.</a:t>
            </a:r>
          </a:p>
        </p:txBody>
      </p:sp>
      <p:sp>
        <p:nvSpPr>
          <p:cNvPr id="9" name="Rectangle 6"/>
          <p:cNvSpPr>
            <a:spLocks noChangeArrowheads="1"/>
          </p:cNvSpPr>
          <p:nvPr/>
        </p:nvSpPr>
        <p:spPr bwMode="blackWhite">
          <a:xfrm>
            <a:off x="762000" y="1828800"/>
            <a:ext cx="4191000" cy="1295400"/>
          </a:xfrm>
          <a:prstGeom prst="rect">
            <a:avLst/>
          </a:prstGeom>
          <a:solidFill>
            <a:schemeClr val="accent1"/>
          </a:solidFill>
          <a:ln w="12700" algn="ctr">
            <a:noFill/>
            <a:miter lim="800000"/>
            <a:headEnd/>
            <a:tailEnd/>
          </a:ln>
        </p:spPr>
        <p:txBody>
          <a:bodyPr bIns="64008" anchor="ctr"/>
          <a:lstStyle/>
          <a:p>
            <a:pPr algn="ctr" eaLnBrk="0" hangingPunct="0">
              <a:lnSpc>
                <a:spcPct val="80000"/>
              </a:lnSpc>
              <a:spcBef>
                <a:spcPct val="50000"/>
              </a:spcBef>
            </a:pPr>
            <a:r>
              <a:rPr lang="en-US" b="1">
                <a:solidFill>
                  <a:schemeClr val="bg1"/>
                </a:solidFill>
              </a:rPr>
              <a:t>At year-end1979 there were 1 million more male SSDI recipients than female recipients. By year-end 2012 the gap was 375,000 (4.60 million men vs. 4.22 million women).</a:t>
            </a:r>
          </a:p>
        </p:txBody>
      </p:sp>
      <p:sp>
        <p:nvSpPr>
          <p:cNvPr id="10" name="Rectangle 4"/>
          <p:cNvSpPr>
            <a:spLocks noChangeArrowheads="1"/>
          </p:cNvSpPr>
          <p:nvPr/>
        </p:nvSpPr>
        <p:spPr bwMode="auto">
          <a:xfrm>
            <a:off x="25004" y="6412579"/>
            <a:ext cx="3629199" cy="431529"/>
          </a:xfrm>
          <a:prstGeom prst="rect">
            <a:avLst/>
          </a:prstGeom>
          <a:noFill/>
          <a:ln w="9525">
            <a:noFill/>
            <a:miter lim="800000"/>
            <a:headEnd/>
            <a:tailEnd/>
          </a:ln>
        </p:spPr>
        <p:txBody>
          <a:bodyPr wrap="none" lIns="92075" tIns="46038" rIns="92075" bIns="46038">
            <a:spAutoFit/>
          </a:bodyPr>
          <a:lstStyle/>
          <a:p>
            <a:pPr eaLnBrk="0" hangingPunct="0"/>
            <a:r>
              <a:rPr lang="en-US" sz="1100" dirty="0" smtClean="0"/>
              <a:t>*End </a:t>
            </a:r>
            <a:r>
              <a:rPr lang="en-US" sz="1100" dirty="0"/>
              <a:t>of year. </a:t>
            </a:r>
            <a:r>
              <a:rPr lang="en-US" sz="1100" dirty="0" smtClean="0"/>
              <a:t>Does not include </a:t>
            </a:r>
            <a:r>
              <a:rPr lang="en-US" sz="1100" dirty="0"/>
              <a:t>children or widows</a:t>
            </a:r>
            <a:r>
              <a:rPr lang="en-US" sz="1100" dirty="0" smtClean="0"/>
              <a:t>.</a:t>
            </a:r>
          </a:p>
          <a:p>
            <a:pPr eaLnBrk="0" hangingPunct="0"/>
            <a:r>
              <a:rPr lang="en-US" sz="1100" dirty="0" smtClean="0"/>
              <a:t>Source</a:t>
            </a:r>
            <a:r>
              <a:rPr lang="en-US" sz="1100" dirty="0"/>
              <a:t>: Social Security Trustees Report, 2012, p. 131</a:t>
            </a:r>
          </a:p>
        </p:txBody>
      </p:sp>
      <p:sp>
        <p:nvSpPr>
          <p:cNvPr id="11" name="AutoShape 6"/>
          <p:cNvSpPr>
            <a:spLocks noChangeArrowheads="1"/>
          </p:cNvSpPr>
          <p:nvPr/>
        </p:nvSpPr>
        <p:spPr bwMode="blackWhite">
          <a:xfrm>
            <a:off x="6784258" y="3746089"/>
            <a:ext cx="2094271" cy="1042220"/>
          </a:xfrm>
          <a:prstGeom prst="wedgeRectCallout">
            <a:avLst>
              <a:gd name="adj1" fmla="val 31530"/>
              <a:gd name="adj2" fmla="val -1760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The number of women claiming SSDI now rivals that of men</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2" fill="hold" grpId="0" nodeType="afterEffect">
                                  <p:stCondLst>
                                    <p:cond delay="100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9" y="132736"/>
            <a:ext cx="6745339" cy="727075"/>
          </a:xfrm>
        </p:spPr>
        <p:txBody>
          <a:bodyPr anchor="t" anchorCtr="1"/>
          <a:lstStyle/>
          <a:p>
            <a:pPr>
              <a:lnSpc>
                <a:spcPct val="85000"/>
              </a:lnSpc>
            </a:pPr>
            <a:r>
              <a:rPr lang="en-US" dirty="0" smtClean="0"/>
              <a:t>Disability Prevalence Rates</a:t>
            </a:r>
            <a:br>
              <a:rPr lang="en-US" dirty="0" smtClean="0"/>
            </a:br>
            <a:r>
              <a:rPr lang="en-US" dirty="0" smtClean="0"/>
              <a:t>(Age-Sex-Adjusted), 1995-2012P</a:t>
            </a:r>
          </a:p>
        </p:txBody>
      </p:sp>
      <p:graphicFrame>
        <p:nvGraphicFramePr>
          <p:cNvPr id="4098" name="Object 2"/>
          <p:cNvGraphicFramePr>
            <a:graphicFrameLocks noChangeAspect="1"/>
          </p:cNvGraphicFramePr>
          <p:nvPr>
            <p:ph type="chart" idx="1"/>
          </p:nvPr>
        </p:nvGraphicFramePr>
        <p:xfrm>
          <a:off x="237563" y="1858297"/>
          <a:ext cx="8501062" cy="4486275"/>
        </p:xfrm>
        <a:graphic>
          <a:graphicData uri="http://schemas.openxmlformats.org/presentationml/2006/ole">
            <p:oleObj spid="_x0000_s18268162" name="Chart" r:id="rId3" imgW="8591584" imgH="4533938" progId="MSGraph.Chart.8">
              <p:embed followColorScheme="full"/>
            </p:oleObj>
          </a:graphicData>
        </a:graphic>
      </p:graphicFrame>
      <p:sp>
        <p:nvSpPr>
          <p:cNvPr id="4100" name="Rectangle 4"/>
          <p:cNvSpPr>
            <a:spLocks noChangeArrowheads="1"/>
          </p:cNvSpPr>
          <p:nvPr/>
        </p:nvSpPr>
        <p:spPr bwMode="auto">
          <a:xfrm>
            <a:off x="116413" y="6319683"/>
            <a:ext cx="8683467" cy="431529"/>
          </a:xfrm>
          <a:prstGeom prst="rect">
            <a:avLst/>
          </a:prstGeom>
          <a:noFill/>
          <a:ln w="9525">
            <a:noFill/>
            <a:miter lim="800000"/>
            <a:headEnd/>
            <a:tailEnd/>
          </a:ln>
        </p:spPr>
        <p:txBody>
          <a:bodyPr wrap="none" lIns="92075" tIns="46038" rIns="92075" bIns="46038">
            <a:spAutoFit/>
          </a:bodyPr>
          <a:lstStyle/>
          <a:p>
            <a:pPr eaLnBrk="0" hangingPunct="0"/>
            <a:r>
              <a:rPr lang="en-US" sz="1100" dirty="0" smtClean="0"/>
              <a:t>*The Disability Prevalence Rate is the number of disabled-worker beneficiaries as a percentage of the number insured for SSDI benefits.</a:t>
            </a:r>
          </a:p>
          <a:p>
            <a:pPr eaLnBrk="0" hangingPunct="0"/>
            <a:r>
              <a:rPr lang="en-US" sz="1100" dirty="0" smtClean="0"/>
              <a:t>Sources</a:t>
            </a:r>
            <a:r>
              <a:rPr lang="en-US" sz="1100" dirty="0"/>
              <a:t>: Social Security Trustees Report, 2012, p. 131 and 133.</a:t>
            </a:r>
          </a:p>
        </p:txBody>
      </p:sp>
      <p:sp>
        <p:nvSpPr>
          <p:cNvPr id="4101" name="Line 7"/>
          <p:cNvSpPr>
            <a:spLocks noChangeShapeType="1"/>
          </p:cNvSpPr>
          <p:nvPr/>
        </p:nvSpPr>
        <p:spPr bwMode="auto">
          <a:xfrm flipV="1">
            <a:off x="1066800" y="1511300"/>
            <a:ext cx="7848600" cy="2743200"/>
          </a:xfrm>
          <a:prstGeom prst="line">
            <a:avLst/>
          </a:prstGeom>
          <a:noFill/>
          <a:ln w="38100">
            <a:noFill/>
            <a:prstDash val="sysDot"/>
            <a:round/>
            <a:headEnd type="oval" w="med" len="med"/>
            <a:tailEnd type="oval" w="med" len="med"/>
          </a:ln>
        </p:spPr>
        <p:txBody>
          <a:bodyPr lIns="92075" tIns="46038" rIns="92075" bIns="46038">
            <a:spAutoFit/>
          </a:bodyPr>
          <a:lstStyle/>
          <a:p>
            <a:endParaRPr lang="en-US"/>
          </a:p>
        </p:txBody>
      </p:sp>
      <p:sp>
        <p:nvSpPr>
          <p:cNvPr id="7" name="Rectangle 6"/>
          <p:cNvSpPr>
            <a:spLocks noChangeArrowheads="1"/>
          </p:cNvSpPr>
          <p:nvPr/>
        </p:nvSpPr>
        <p:spPr bwMode="blackWhite">
          <a:xfrm>
            <a:off x="2615389" y="1179872"/>
            <a:ext cx="3834575" cy="2074605"/>
          </a:xfrm>
          <a:prstGeom prst="rect">
            <a:avLst/>
          </a:prstGeom>
          <a:solidFill>
            <a:srgbClr val="225A7A"/>
          </a:solidFill>
          <a:ln w="12700" algn="ctr">
            <a:solidFill>
              <a:srgbClr val="225A7A"/>
            </a:solidFill>
            <a:miter lim="800000"/>
            <a:headEnd/>
            <a:tailEnd/>
          </a:ln>
        </p:spPr>
        <p:txBody>
          <a:bodyPr bIns="64008" anchor="ctr"/>
          <a:lstStyle/>
          <a:p>
            <a:pPr algn="ctr" eaLnBrk="0" hangingPunct="0">
              <a:lnSpc>
                <a:spcPct val="80000"/>
              </a:lnSpc>
              <a:spcBef>
                <a:spcPct val="50000"/>
              </a:spcBef>
            </a:pPr>
            <a:r>
              <a:rPr lang="en-US" sz="1600" b="1" dirty="0" smtClean="0">
                <a:solidFill>
                  <a:schemeClr val="bg1"/>
                </a:solidFill>
              </a:rPr>
              <a:t>Reasons for Increasing Disability </a:t>
            </a:r>
            <a:r>
              <a:rPr lang="en-US" sz="1600" b="1" u="sng" dirty="0">
                <a:solidFill>
                  <a:schemeClr val="bg1"/>
                </a:solidFill>
              </a:rPr>
              <a:t>Prevalence Rate</a:t>
            </a:r>
            <a:r>
              <a:rPr lang="en-US" sz="1600" b="1" u="sng" dirty="0" smtClean="0">
                <a:solidFill>
                  <a:schemeClr val="bg1"/>
                </a:solidFill>
              </a:rPr>
              <a:t>:</a:t>
            </a:r>
          </a:p>
          <a:p>
            <a:pPr eaLnBrk="0" hangingPunct="0">
              <a:lnSpc>
                <a:spcPct val="80000"/>
              </a:lnSpc>
              <a:spcBef>
                <a:spcPct val="50000"/>
              </a:spcBef>
            </a:pPr>
            <a:r>
              <a:rPr lang="en-US" sz="1600" b="1" dirty="0">
                <a:solidFill>
                  <a:schemeClr val="bg1"/>
                </a:solidFill>
              </a:rPr>
              <a:t/>
            </a:r>
            <a:br>
              <a:rPr lang="en-US" sz="1600" b="1" dirty="0">
                <a:solidFill>
                  <a:schemeClr val="bg1"/>
                </a:solidFill>
              </a:rPr>
            </a:br>
            <a:r>
              <a:rPr lang="en-US" sz="1600" b="1" dirty="0" smtClean="0">
                <a:solidFill>
                  <a:schemeClr val="bg1"/>
                </a:solidFill>
              </a:rPr>
              <a:t>-Termination rates have declined</a:t>
            </a:r>
          </a:p>
          <a:p>
            <a:pPr eaLnBrk="0" hangingPunct="0">
              <a:lnSpc>
                <a:spcPct val="80000"/>
              </a:lnSpc>
              <a:spcBef>
                <a:spcPct val="50000"/>
              </a:spcBef>
            </a:pPr>
            <a:r>
              <a:rPr lang="en-US" sz="1600" b="1" dirty="0" smtClean="0">
                <a:solidFill>
                  <a:schemeClr val="bg1"/>
                </a:solidFill>
              </a:rPr>
              <a:t>-Incidence rate at younger ages     increased relative to older ages</a:t>
            </a:r>
          </a:p>
          <a:p>
            <a:pPr eaLnBrk="0" hangingPunct="0">
              <a:lnSpc>
                <a:spcPct val="80000"/>
              </a:lnSpc>
              <a:spcBef>
                <a:spcPct val="50000"/>
              </a:spcBef>
            </a:pPr>
            <a:r>
              <a:rPr lang="en-US" sz="1600" b="1" dirty="0" smtClean="0">
                <a:solidFill>
                  <a:schemeClr val="bg1"/>
                </a:solidFill>
              </a:rPr>
              <a:t>-Incidence rates for women increased sharply compared with men</a:t>
            </a:r>
            <a:endParaRPr lang="en-US" sz="1600" b="1" dirty="0">
              <a:solidFill>
                <a:schemeClr val="bg1"/>
              </a:solidFill>
            </a:endParaRPr>
          </a:p>
        </p:txBody>
      </p:sp>
      <p:sp>
        <p:nvSpPr>
          <p:cNvPr id="4104" name="TextBox 8"/>
          <p:cNvSpPr txBox="1">
            <a:spLocks noChangeArrowheads="1"/>
          </p:cNvSpPr>
          <p:nvPr/>
        </p:nvSpPr>
        <p:spPr bwMode="auto">
          <a:xfrm>
            <a:off x="162232" y="1354394"/>
            <a:ext cx="1981200" cy="523875"/>
          </a:xfrm>
          <a:prstGeom prst="rect">
            <a:avLst/>
          </a:prstGeom>
          <a:noFill/>
          <a:ln w="9525">
            <a:noFill/>
            <a:miter lim="800000"/>
            <a:headEnd/>
            <a:tailEnd/>
          </a:ln>
        </p:spPr>
        <p:txBody>
          <a:bodyPr>
            <a:spAutoFit/>
          </a:bodyPr>
          <a:lstStyle/>
          <a:p>
            <a:r>
              <a:rPr lang="en-US" sz="1400" b="1" dirty="0">
                <a:solidFill>
                  <a:srgbClr val="2B7299"/>
                </a:solidFill>
              </a:rPr>
              <a:t>Rate per thousand persons insured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36</a:t>
            </a:fld>
            <a:endParaRPr lang="en-US" smtClean="0"/>
          </a:p>
        </p:txBody>
      </p:sp>
      <p:sp>
        <p:nvSpPr>
          <p:cNvPr id="51206" name="Rectangle 2"/>
          <p:cNvSpPr>
            <a:spLocks noGrp="1" noChangeArrowheads="1"/>
          </p:cNvSpPr>
          <p:nvPr>
            <p:ph type="title"/>
          </p:nvPr>
        </p:nvSpPr>
        <p:spPr>
          <a:xfrm>
            <a:off x="70336" y="90488"/>
            <a:ext cx="7988440" cy="860425"/>
          </a:xfrm>
        </p:spPr>
        <p:txBody>
          <a:bodyPr/>
          <a:lstStyle/>
          <a:p>
            <a:pPr>
              <a:lnSpc>
                <a:spcPct val="100000"/>
              </a:lnSpc>
            </a:pPr>
            <a:r>
              <a:rPr lang="en-US" sz="2600" dirty="0" smtClean="0"/>
              <a:t>Workers Compensation Does a </a:t>
            </a:r>
            <a:r>
              <a:rPr lang="en-US" sz="2600" u="sng" dirty="0" smtClean="0"/>
              <a:t>Much</a:t>
            </a:r>
            <a:r>
              <a:rPr lang="en-US" sz="2600" dirty="0" smtClean="0"/>
              <a:t> Better     Job of Returning People to Work/Life than SSDI</a:t>
            </a:r>
          </a:p>
        </p:txBody>
      </p:sp>
      <p:graphicFrame>
        <p:nvGraphicFramePr>
          <p:cNvPr id="51202" name="Object 2"/>
          <p:cNvGraphicFramePr>
            <a:graphicFrameLocks/>
          </p:cNvGraphicFramePr>
          <p:nvPr/>
        </p:nvGraphicFramePr>
        <p:xfrm>
          <a:off x="261666" y="1971600"/>
          <a:ext cx="8616863" cy="4343400"/>
        </p:xfrm>
        <a:graphic>
          <a:graphicData uri="http://schemas.openxmlformats.org/presentationml/2006/ole">
            <p:oleObj spid="_x0000_s18269186" name="Chart" r:id="rId4" imgW="8458327" imgH="4333784" progId="MSGraph.Chart.8">
              <p:embed followColorScheme="full"/>
            </p:oleObj>
          </a:graphicData>
        </a:graphic>
      </p:graphicFrame>
      <p:sp>
        <p:nvSpPr>
          <p:cNvPr id="51209" name="Rectangle 7"/>
          <p:cNvSpPr>
            <a:spLocks noChangeArrowheads="1"/>
          </p:cNvSpPr>
          <p:nvPr/>
        </p:nvSpPr>
        <p:spPr bwMode="black">
          <a:xfrm>
            <a:off x="171115" y="1327355"/>
            <a:ext cx="2542588"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Change in Claim Frequency</a:t>
            </a:r>
            <a:endParaRPr lang="en-US" sz="1600" b="1" dirty="0">
              <a:solidFill>
                <a:srgbClr val="225A7A"/>
              </a:solidFill>
            </a:endParaRPr>
          </a:p>
        </p:txBody>
      </p:sp>
      <p:sp>
        <p:nvSpPr>
          <p:cNvPr id="10" name="AutoShape 6"/>
          <p:cNvSpPr>
            <a:spLocks noChangeArrowheads="1"/>
          </p:cNvSpPr>
          <p:nvPr/>
        </p:nvSpPr>
        <p:spPr bwMode="blackWhite">
          <a:xfrm>
            <a:off x="3952568" y="1091380"/>
            <a:ext cx="3537994" cy="1150375"/>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Since 1996, WC lost-time claim frequency is down by more than 50% while SSDI claim frequency is up nearly 30%</a:t>
            </a:r>
            <a:endParaRPr lang="en-US" b="1" dirty="0">
              <a:solidFill>
                <a:schemeClr val="bg1"/>
              </a:solidFill>
              <a:cs typeface="+mn-cs"/>
            </a:endParaRPr>
          </a:p>
        </p:txBody>
      </p:sp>
      <p:sp>
        <p:nvSpPr>
          <p:cNvPr id="11" name="Rectangle 4"/>
          <p:cNvSpPr>
            <a:spLocks noChangeArrowheads="1"/>
          </p:cNvSpPr>
          <p:nvPr/>
        </p:nvSpPr>
        <p:spPr bwMode="auto">
          <a:xfrm>
            <a:off x="39328" y="6378391"/>
            <a:ext cx="6333465" cy="431529"/>
          </a:xfrm>
          <a:prstGeom prst="rect">
            <a:avLst/>
          </a:prstGeom>
          <a:noFill/>
          <a:ln w="9525">
            <a:noFill/>
            <a:miter lim="800000"/>
            <a:headEnd/>
            <a:tailEnd/>
          </a:ln>
        </p:spPr>
        <p:txBody>
          <a:bodyPr wrap="none" lIns="92075" tIns="46038" rIns="92075" bIns="46038">
            <a:spAutoFit/>
          </a:bodyPr>
          <a:lstStyle/>
          <a:p>
            <a:pPr eaLnBrk="0" hangingPunct="0"/>
            <a:r>
              <a:rPr lang="en-US" sz="1100" dirty="0" smtClean="0"/>
              <a:t>*Workers comp data are for lost-time claims only.</a:t>
            </a:r>
          </a:p>
          <a:p>
            <a:pPr eaLnBrk="0" hangingPunct="0"/>
            <a:r>
              <a:rPr lang="en-US" sz="1100" dirty="0" smtClean="0"/>
              <a:t>Sources: Insurance Information Institute from Social </a:t>
            </a:r>
            <a:r>
              <a:rPr lang="en-US" sz="1100" dirty="0"/>
              <a:t>Security Trustees Report, 2012, p. </a:t>
            </a:r>
            <a:r>
              <a:rPr lang="en-US" sz="1100" dirty="0" smtClean="0"/>
              <a:t>131; NCCI.</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37</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35279" y="4927193"/>
            <a:ext cx="8189259"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38</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5/13; </a:t>
            </a:r>
            <a:r>
              <a:rPr lang="en-US" sz="1100" dirty="0"/>
              <a:t>Insurance Information Institute.</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4047234" name="Chart" r:id="rId4" imgW="8534451" imgH="3771782" progId="MSGraph.Chart.8">
              <p:embed followColorScheme="full"/>
            </p:oleObj>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Demand for Insurance Continues To Be Impacted by Sluggish Economic Conditions, but the Benefits of Even Slow Growth Will Compound and Gradually Benefit 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640511" y="3267636"/>
            <a:ext cx="2102689" cy="1415116"/>
          </a:xfrm>
          <a:prstGeom prst="wedgeRectCallout">
            <a:avLst>
              <a:gd name="adj1" fmla="val 56719"/>
              <a:gd name="adj2" fmla="val -645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 Economic toll of credit crunch, housing slump, labor market contraction </a:t>
            </a:r>
            <a:r>
              <a:rPr lang="en-US" sz="1400" b="1" dirty="0" smtClean="0">
                <a:solidFill>
                  <a:schemeClr val="bg1"/>
                </a:solidFill>
              </a:rPr>
              <a:t>was severe</a:t>
            </a:r>
            <a:endParaRPr lang="en-US" sz="1400" b="1" dirty="0">
              <a:solidFill>
                <a:schemeClr val="bg1"/>
              </a:solidFill>
            </a:endParaRPr>
          </a:p>
        </p:txBody>
      </p:sp>
      <p:sp>
        <p:nvSpPr>
          <p:cNvPr id="1926154" name="AutoShape 10"/>
          <p:cNvSpPr>
            <a:spLocks noChangeArrowheads="1"/>
          </p:cNvSpPr>
          <p:nvPr/>
        </p:nvSpPr>
        <p:spPr bwMode="blackWhite">
          <a:xfrm>
            <a:off x="2459258" y="1090613"/>
            <a:ext cx="1980008" cy="900419"/>
          </a:xfrm>
          <a:prstGeom prst="wedgeRectCallout">
            <a:avLst>
              <a:gd name="adj1" fmla="val 14732"/>
              <a:gd name="adj2" fmla="val 156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6238563" y="3598601"/>
            <a:ext cx="2153266" cy="1091381"/>
          </a:xfrm>
          <a:prstGeom prst="wedgeRectCallout">
            <a:avLst>
              <a:gd name="adj1" fmla="val 6151"/>
              <a:gd name="adj2" fmla="val -905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2013 is expected to see   uneven growth, then gradually accelerate throughout the year and into 2014</a:t>
            </a:r>
            <a:endParaRPr lang="en-US" sz="1400" b="1" dirty="0">
              <a:solidFill>
                <a:schemeClr val="bg1"/>
              </a:solidFill>
            </a:endParaRPr>
          </a:p>
        </p:txBody>
      </p:sp>
      <p:sp>
        <p:nvSpPr>
          <p:cNvPr id="15" name="Rectangle 7"/>
          <p:cNvSpPr>
            <a:spLocks noChangeArrowheads="1"/>
          </p:cNvSpPr>
          <p:nvPr/>
        </p:nvSpPr>
        <p:spPr bwMode="grayWhite">
          <a:xfrm>
            <a:off x="3274142" y="2951163"/>
            <a:ext cx="929148" cy="1804987"/>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44250" y="73025"/>
            <a:ext cx="7875639"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Federal Spending as a Share of State GDP: Vulnerability to Sequestration Varies</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176976"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smtClean="0"/>
              <a:t>Pew Center on the States (2012)  </a:t>
            </a:r>
            <a:r>
              <a:rPr lang="en-US" sz="1050" i="1" dirty="0" smtClean="0"/>
              <a:t>Impact of the Fiscal Cliff on the States</a:t>
            </a:r>
            <a:r>
              <a:rPr lang="en-US" sz="1050" dirty="0" smtClean="0"/>
              <a:t>; Wells Fargo; Insurance </a:t>
            </a:r>
            <a:r>
              <a:rPr lang="en-US" sz="1050" dirty="0"/>
              <a:t>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39</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15753218" name="Picture 2"/>
          <p:cNvPicPr>
            <a:picLocks noChangeAspect="1" noChangeArrowheads="1"/>
          </p:cNvPicPr>
          <p:nvPr/>
        </p:nvPicPr>
        <p:blipFill>
          <a:blip r:embed="rId3" cstate="print"/>
          <a:srcRect/>
          <a:stretch>
            <a:fillRect/>
          </a:stretch>
        </p:blipFill>
        <p:spPr bwMode="auto">
          <a:xfrm>
            <a:off x="-1" y="1392854"/>
            <a:ext cx="8731045" cy="4950790"/>
          </a:xfrm>
          <a:prstGeom prst="rect">
            <a:avLst/>
          </a:prstGeom>
          <a:noFill/>
          <a:ln w="9525">
            <a:noFill/>
            <a:miter lim="800000"/>
            <a:headEnd/>
            <a:tailEnd/>
          </a:ln>
        </p:spPr>
      </p:pic>
      <p:sp>
        <p:nvSpPr>
          <p:cNvPr id="10" name="AutoShape 6"/>
          <p:cNvSpPr>
            <a:spLocks noChangeArrowheads="1"/>
          </p:cNvSpPr>
          <p:nvPr/>
        </p:nvSpPr>
        <p:spPr bwMode="blackWhite">
          <a:xfrm>
            <a:off x="5208636" y="1162202"/>
            <a:ext cx="2140976" cy="961563"/>
          </a:xfrm>
          <a:prstGeom prst="wedgeRectCallout">
            <a:avLst>
              <a:gd name="adj1" fmla="val 49355"/>
              <a:gd name="adj2" fmla="val 1180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NY has relatively little exposure to sequester cuts</a:t>
            </a:r>
            <a:endParaRPr lang="en-US" sz="1600" b="1" dirty="0">
              <a:solidFill>
                <a:schemeClr val="bg1"/>
              </a:solidFill>
              <a:latin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105"/>
          <p:cNvSpPr>
            <a:spLocks noGrp="1" noChangeArrowheads="1"/>
          </p:cNvSpPr>
          <p:nvPr>
            <p:ph type="dt" sz="quarter" idx="10"/>
          </p:nvPr>
        </p:nvSpPr>
        <p:spPr>
          <a:noFill/>
        </p:spPr>
        <p:txBody>
          <a:bodyPr/>
          <a:lstStyle/>
          <a:p>
            <a:r>
              <a:rPr lang="en-US" smtClean="0"/>
              <a:t>12/01/09 - 9pm</a:t>
            </a:r>
          </a:p>
        </p:txBody>
      </p:sp>
      <p:sp>
        <p:nvSpPr>
          <p:cNvPr id="9728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97284" name="Rectangle 110"/>
          <p:cNvSpPr>
            <a:spLocks noGrp="1" noChangeArrowheads="1"/>
          </p:cNvSpPr>
          <p:nvPr>
            <p:ph type="sldNum" sz="quarter" idx="12"/>
          </p:nvPr>
        </p:nvSpPr>
        <p:spPr>
          <a:noFill/>
        </p:spPr>
        <p:txBody>
          <a:bodyPr/>
          <a:lstStyle/>
          <a:p>
            <a:fld id="{137FB000-2E2B-4BDB-975C-B9C3E40A0F71}" type="slidenum">
              <a:rPr lang="en-US" smtClean="0"/>
              <a:pPr/>
              <a:t>4</a:t>
            </a:fld>
            <a:endParaRPr lang="en-US" smtClean="0"/>
          </a:p>
        </p:txBody>
      </p:sp>
      <p:sp>
        <p:nvSpPr>
          <p:cNvPr id="97285" name="Rectangle 2"/>
          <p:cNvSpPr>
            <a:spLocks noGrp="1" noChangeArrowheads="1"/>
          </p:cNvSpPr>
          <p:nvPr>
            <p:ph type="title"/>
          </p:nvPr>
        </p:nvSpPr>
        <p:spPr>
          <a:xfrm>
            <a:off x="76200" y="28575"/>
            <a:ext cx="7667625" cy="860425"/>
          </a:xfrm>
        </p:spPr>
        <p:txBody>
          <a:bodyPr/>
          <a:lstStyle/>
          <a:p>
            <a:r>
              <a:rPr lang="en-US" dirty="0" smtClean="0"/>
              <a:t>Economic Outlook for 2013</a:t>
            </a:r>
          </a:p>
        </p:txBody>
      </p:sp>
      <p:sp>
        <p:nvSpPr>
          <p:cNvPr id="1922051" name="Rectangle 3"/>
          <p:cNvSpPr>
            <a:spLocks noGrp="1" noChangeArrowheads="1"/>
          </p:cNvSpPr>
          <p:nvPr>
            <p:ph type="body" idx="1"/>
          </p:nvPr>
        </p:nvSpPr>
        <p:spPr>
          <a:xfrm>
            <a:off x="238125" y="1086116"/>
            <a:ext cx="8905875" cy="4652963"/>
          </a:xfrm>
        </p:spPr>
        <p:txBody>
          <a:bodyPr/>
          <a:lstStyle/>
          <a:p>
            <a:pPr>
              <a:lnSpc>
                <a:spcPct val="65000"/>
              </a:lnSpc>
              <a:spcBef>
                <a:spcPct val="50000"/>
              </a:spcBef>
            </a:pPr>
            <a:r>
              <a:rPr lang="en-US" sz="1800" b="1" dirty="0" smtClean="0"/>
              <a:t>Economic Growth Remains Modest but Accelerates by late 2013/14</a:t>
            </a:r>
          </a:p>
          <a:p>
            <a:pPr lvl="1">
              <a:lnSpc>
                <a:spcPct val="65000"/>
              </a:lnSpc>
            </a:pPr>
            <a:r>
              <a:rPr lang="en-US" sz="1600" dirty="0" smtClean="0"/>
              <a:t>No Recession</a:t>
            </a:r>
          </a:p>
          <a:p>
            <a:pPr lvl="1">
              <a:lnSpc>
                <a:spcPct val="65000"/>
              </a:lnSpc>
            </a:pPr>
            <a:r>
              <a:rPr lang="en-US" sz="1600" dirty="0" smtClean="0"/>
              <a:t>Enormous regional differences persist</a:t>
            </a:r>
          </a:p>
          <a:p>
            <a:pPr lvl="1">
              <a:lnSpc>
                <a:spcPct val="65000"/>
              </a:lnSpc>
            </a:pPr>
            <a:r>
              <a:rPr lang="en-US" sz="1600" dirty="0" smtClean="0"/>
              <a:t>Economic wounds are increasingly self-inflicted (e.g., Sequestration)</a:t>
            </a:r>
          </a:p>
          <a:p>
            <a:pPr lvl="1">
              <a:lnSpc>
                <a:spcPct val="65000"/>
              </a:lnSpc>
            </a:pPr>
            <a:r>
              <a:rPr lang="en-US" sz="1600" dirty="0" smtClean="0"/>
              <a:t>Modest wage and salary growth continue; Hours worked stable </a:t>
            </a:r>
          </a:p>
          <a:p>
            <a:pPr>
              <a:lnSpc>
                <a:spcPct val="65000"/>
              </a:lnSpc>
              <a:spcBef>
                <a:spcPct val="50000"/>
              </a:spcBef>
            </a:pPr>
            <a:r>
              <a:rPr lang="en-US" sz="1800" b="1" dirty="0" smtClean="0"/>
              <a:t>Consumer Confidence Remains Reasonably Strong</a:t>
            </a:r>
          </a:p>
          <a:p>
            <a:pPr>
              <a:lnSpc>
                <a:spcPct val="65000"/>
              </a:lnSpc>
              <a:spcBef>
                <a:spcPct val="50000"/>
              </a:spcBef>
            </a:pPr>
            <a:r>
              <a:rPr lang="en-US" sz="1800" b="1" dirty="0" smtClean="0"/>
              <a:t>Consumer Spending/Investment Will Continue to Expand</a:t>
            </a:r>
          </a:p>
          <a:p>
            <a:pPr>
              <a:lnSpc>
                <a:spcPct val="65000"/>
              </a:lnSpc>
              <a:spcBef>
                <a:spcPct val="50000"/>
              </a:spcBef>
            </a:pPr>
            <a:r>
              <a:rPr lang="en-US" sz="1800" b="1" dirty="0" smtClean="0"/>
              <a:t>Consumer and Business Lending Continue to Expand</a:t>
            </a:r>
          </a:p>
          <a:p>
            <a:pPr>
              <a:lnSpc>
                <a:spcPct val="65000"/>
              </a:lnSpc>
              <a:spcBef>
                <a:spcPct val="50000"/>
              </a:spcBef>
            </a:pPr>
            <a:r>
              <a:rPr lang="en-US" sz="1800" b="1" dirty="0" smtClean="0"/>
              <a:t>Housing Market Continues to Improve</a:t>
            </a:r>
          </a:p>
          <a:p>
            <a:pPr lvl="1">
              <a:lnSpc>
                <a:spcPct val="65000"/>
              </a:lnSpc>
            </a:pPr>
            <a:r>
              <a:rPr lang="en-US" sz="1600" dirty="0" smtClean="0"/>
              <a:t>Principal driver of construction activity</a:t>
            </a:r>
          </a:p>
          <a:p>
            <a:pPr>
              <a:lnSpc>
                <a:spcPct val="65000"/>
              </a:lnSpc>
              <a:spcBef>
                <a:spcPct val="50000"/>
              </a:spcBef>
            </a:pPr>
            <a:r>
              <a:rPr lang="en-US" sz="1800" b="1" dirty="0" smtClean="0"/>
              <a:t>Inflation Remains Tame </a:t>
            </a:r>
          </a:p>
          <a:p>
            <a:pPr lvl="1">
              <a:lnSpc>
                <a:spcPct val="65000"/>
              </a:lnSpc>
            </a:pPr>
            <a:r>
              <a:rPr lang="en-US" sz="1600" dirty="0" smtClean="0"/>
              <a:t>Less pressure on claims severity</a:t>
            </a:r>
          </a:p>
          <a:p>
            <a:pPr>
              <a:lnSpc>
                <a:spcPct val="65000"/>
              </a:lnSpc>
              <a:spcBef>
                <a:spcPct val="50000"/>
              </a:spcBef>
            </a:pPr>
            <a:r>
              <a:rPr lang="en-US" sz="1800" b="1" dirty="0" smtClean="0"/>
              <a:t>Private Sector Hiring Remains Consistently Positive</a:t>
            </a:r>
          </a:p>
          <a:p>
            <a:pPr lvl="1">
              <a:lnSpc>
                <a:spcPct val="65000"/>
              </a:lnSpc>
            </a:pPr>
            <a:r>
              <a:rPr lang="en-US" sz="1600" dirty="0" smtClean="0"/>
              <a:t>Unemployment approaches 7% by year’s end</a:t>
            </a:r>
          </a:p>
          <a:p>
            <a:pPr lvl="1">
              <a:lnSpc>
                <a:spcPct val="65000"/>
              </a:lnSpc>
            </a:pPr>
            <a:r>
              <a:rPr lang="en-US" sz="1600" dirty="0" smtClean="0"/>
              <a:t>Fed’s 6.5% unemployment target is hit in mid-2014</a:t>
            </a:r>
          </a:p>
          <a:p>
            <a:pPr>
              <a:lnSpc>
                <a:spcPct val="65000"/>
              </a:lnSpc>
              <a:spcBef>
                <a:spcPct val="50000"/>
              </a:spcBef>
            </a:pPr>
            <a:r>
              <a:rPr lang="en-US" sz="1800" b="1" dirty="0" smtClean="0"/>
              <a:t>Issues in Europe, China Do Not Derail US Recovery</a:t>
            </a:r>
          </a:p>
          <a:p>
            <a:pPr>
              <a:lnSpc>
                <a:spcPct val="65000"/>
              </a:lnSpc>
              <a:spcBef>
                <a:spcPct val="50000"/>
              </a:spcBef>
            </a:pPr>
            <a:r>
              <a:rPr lang="en-US" sz="1800" b="1" dirty="0" smtClean="0"/>
              <a:t>Soft Landing in China</a:t>
            </a:r>
            <a:endParaRPr lang="en-US" sz="1800" b="1" i="1" dirty="0" smtClean="0">
              <a:solidFill>
                <a:srgbClr val="FF0000"/>
              </a:solidFill>
            </a:endParaRPr>
          </a:p>
          <a:p>
            <a:pPr>
              <a:lnSpc>
                <a:spcPct val="65000"/>
              </a:lnSpc>
              <a:spcBef>
                <a:spcPct val="50000"/>
              </a:spcBef>
            </a:pPr>
            <a:r>
              <a:rPr lang="en-US" sz="1800" b="1" dirty="0" smtClean="0"/>
              <a:t>Interest Rates Remain Low by Historical Standards; Edge Up by Year’s End</a:t>
            </a:r>
          </a:p>
          <a:p>
            <a:pPr>
              <a:lnSpc>
                <a:spcPct val="65000"/>
              </a:lnSpc>
              <a:spcBef>
                <a:spcPct val="50000"/>
              </a:spcBef>
            </a:pPr>
            <a:r>
              <a:rPr lang="en-US" sz="1800" b="1" dirty="0" smtClean="0"/>
              <a:t>Stock and Bond Markets More Stable, Less Volatile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animEffect transition="in" filter="wipe(left)">
                                      <p:cBhvr>
                                        <p:cTn id="39" dur="500"/>
                                        <p:tgtEl>
                                          <p:spTgt spid="1922051">
                                            <p:txEl>
                                              <p:pRg st="8" end="8"/>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922051">
                                            <p:txEl>
                                              <p:pRg st="9" end="9"/>
                                            </p:txEl>
                                          </p:spTgt>
                                        </p:tgtEl>
                                        <p:attrNameLst>
                                          <p:attrName>style.visibility</p:attrName>
                                        </p:attrNameLst>
                                      </p:cBhvr>
                                      <p:to>
                                        <p:strVal val="visible"/>
                                      </p:to>
                                    </p:set>
                                    <p:animEffect transition="in" filter="wipe(left)">
                                      <p:cBhvr>
                                        <p:cTn id="42" dur="500"/>
                                        <p:tgtEl>
                                          <p:spTgt spid="1922051">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22051">
                                            <p:txEl>
                                              <p:pRg st="10" end="10"/>
                                            </p:txEl>
                                          </p:spTgt>
                                        </p:tgtEl>
                                        <p:attrNameLst>
                                          <p:attrName>style.visibility</p:attrName>
                                        </p:attrNameLst>
                                      </p:cBhvr>
                                      <p:to>
                                        <p:strVal val="visible"/>
                                      </p:to>
                                    </p:set>
                                    <p:animEffect transition="in" filter="wipe(left)">
                                      <p:cBhvr>
                                        <p:cTn id="47" dur="500"/>
                                        <p:tgtEl>
                                          <p:spTgt spid="1922051">
                                            <p:txEl>
                                              <p:pRg st="10" end="10"/>
                                            </p:tx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922051">
                                            <p:txEl>
                                              <p:pRg st="11" end="11"/>
                                            </p:txEl>
                                          </p:spTgt>
                                        </p:tgtEl>
                                        <p:attrNameLst>
                                          <p:attrName>style.visibility</p:attrName>
                                        </p:attrNameLst>
                                      </p:cBhvr>
                                      <p:to>
                                        <p:strVal val="visible"/>
                                      </p:to>
                                    </p:set>
                                    <p:animEffect transition="in" filter="wipe(left)">
                                      <p:cBhvr>
                                        <p:cTn id="50" dur="500"/>
                                        <p:tgtEl>
                                          <p:spTgt spid="1922051">
                                            <p:txEl>
                                              <p:pRg st="11" end="1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922051">
                                            <p:txEl>
                                              <p:pRg st="12" end="12"/>
                                            </p:txEl>
                                          </p:spTgt>
                                        </p:tgtEl>
                                        <p:attrNameLst>
                                          <p:attrName>style.visibility</p:attrName>
                                        </p:attrNameLst>
                                      </p:cBhvr>
                                      <p:to>
                                        <p:strVal val="visible"/>
                                      </p:to>
                                    </p:set>
                                    <p:animEffect transition="in" filter="wipe(left)">
                                      <p:cBhvr>
                                        <p:cTn id="55" dur="500"/>
                                        <p:tgtEl>
                                          <p:spTgt spid="1922051">
                                            <p:txEl>
                                              <p:pRg st="12" end="12"/>
                                            </p:txEl>
                                          </p:spTgt>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922051">
                                            <p:txEl>
                                              <p:pRg st="13" end="13"/>
                                            </p:txEl>
                                          </p:spTgt>
                                        </p:tgtEl>
                                        <p:attrNameLst>
                                          <p:attrName>style.visibility</p:attrName>
                                        </p:attrNameLst>
                                      </p:cBhvr>
                                      <p:to>
                                        <p:strVal val="visible"/>
                                      </p:to>
                                    </p:set>
                                    <p:animEffect transition="in" filter="wipe(left)">
                                      <p:cBhvr>
                                        <p:cTn id="58" dur="500"/>
                                        <p:tgtEl>
                                          <p:spTgt spid="1922051">
                                            <p:txEl>
                                              <p:pRg st="13" end="13"/>
                                            </p:txEl>
                                          </p:spTgt>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922051">
                                            <p:txEl>
                                              <p:pRg st="14" end="14"/>
                                            </p:txEl>
                                          </p:spTgt>
                                        </p:tgtEl>
                                        <p:attrNameLst>
                                          <p:attrName>style.visibility</p:attrName>
                                        </p:attrNameLst>
                                      </p:cBhvr>
                                      <p:to>
                                        <p:strVal val="visible"/>
                                      </p:to>
                                    </p:set>
                                    <p:animEffect transition="in" filter="wipe(left)">
                                      <p:cBhvr>
                                        <p:cTn id="61" dur="500"/>
                                        <p:tgtEl>
                                          <p:spTgt spid="1922051">
                                            <p:txEl>
                                              <p:pRg st="14" end="1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922051">
                                            <p:txEl>
                                              <p:pRg st="15" end="15"/>
                                            </p:txEl>
                                          </p:spTgt>
                                        </p:tgtEl>
                                        <p:attrNameLst>
                                          <p:attrName>style.visibility</p:attrName>
                                        </p:attrNameLst>
                                      </p:cBhvr>
                                      <p:to>
                                        <p:strVal val="visible"/>
                                      </p:to>
                                    </p:set>
                                    <p:animEffect transition="in" filter="wipe(left)">
                                      <p:cBhvr>
                                        <p:cTn id="66" dur="500"/>
                                        <p:tgtEl>
                                          <p:spTgt spid="1922051">
                                            <p:txEl>
                                              <p:pRg st="15" end="1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922051">
                                            <p:txEl>
                                              <p:pRg st="16" end="16"/>
                                            </p:txEl>
                                          </p:spTgt>
                                        </p:tgtEl>
                                        <p:attrNameLst>
                                          <p:attrName>style.visibility</p:attrName>
                                        </p:attrNameLst>
                                      </p:cBhvr>
                                      <p:to>
                                        <p:strVal val="visible"/>
                                      </p:to>
                                    </p:set>
                                    <p:animEffect transition="in" filter="wipe(left)">
                                      <p:cBhvr>
                                        <p:cTn id="71" dur="500"/>
                                        <p:tgtEl>
                                          <p:spTgt spid="1922051">
                                            <p:txEl>
                                              <p:pRg st="16" end="16"/>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922051">
                                            <p:txEl>
                                              <p:pRg st="17" end="17"/>
                                            </p:txEl>
                                          </p:spTgt>
                                        </p:tgtEl>
                                        <p:attrNameLst>
                                          <p:attrName>style.visibility</p:attrName>
                                        </p:attrNameLst>
                                      </p:cBhvr>
                                      <p:to>
                                        <p:strVal val="visible"/>
                                      </p:to>
                                    </p:set>
                                    <p:animEffect transition="in" filter="wipe(left)">
                                      <p:cBhvr>
                                        <p:cTn id="76" dur="500"/>
                                        <p:tgtEl>
                                          <p:spTgt spid="1922051">
                                            <p:txEl>
                                              <p:pRg st="17" end="1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922051">
                                            <p:txEl>
                                              <p:pRg st="18" end="18"/>
                                            </p:txEl>
                                          </p:spTgt>
                                        </p:tgtEl>
                                        <p:attrNameLst>
                                          <p:attrName>style.visibility</p:attrName>
                                        </p:attrNameLst>
                                      </p:cBhvr>
                                      <p:to>
                                        <p:strVal val="visible"/>
                                      </p:to>
                                    </p:set>
                                    <p:animEffect transition="in" filter="wipe(left)">
                                      <p:cBhvr>
                                        <p:cTn id="81" dur="500"/>
                                        <p:tgtEl>
                                          <p:spTgt spid="1922051">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79388" y="1377336"/>
          <a:ext cx="8775700" cy="4087813"/>
        </p:xfrm>
        <a:graphic>
          <a:graphicData uri="http://schemas.openxmlformats.org/presentationml/2006/ole">
            <p:oleObj spid="_x0000_s15772674"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Consumer Sentiment Survey </a:t>
            </a:r>
            <a:r>
              <a:rPr lang="en-US" sz="2400" b="1" i="1" kern="0" dirty="0" smtClean="0">
                <a:solidFill>
                  <a:srgbClr val="225A7A"/>
                </a:solidFill>
                <a:ea typeface="+mj-ea"/>
                <a:cs typeface="+mj-cs"/>
              </a:rPr>
              <a:t>(1966 = 100)</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April 2013</a:t>
            </a:r>
            <a:endParaRPr lang="en-US" sz="1600" b="1" dirty="0">
              <a:solidFill>
                <a:srgbClr val="225A7A"/>
              </a:solidFill>
            </a:endParaRPr>
          </a:p>
        </p:txBody>
      </p:sp>
      <p:sp>
        <p:nvSpPr>
          <p:cNvPr id="10" name="Rectangle 7"/>
          <p:cNvSpPr>
            <a:spLocks noChangeArrowheads="1"/>
          </p:cNvSpPr>
          <p:nvPr/>
        </p:nvSpPr>
        <p:spPr bwMode="blackWhite">
          <a:xfrm>
            <a:off x="510988" y="5562600"/>
            <a:ext cx="7975787"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Consumer confidence has been low for years amid high unemployment, falling home prices and other factors adversely impact consumers, but improved substantially in late 2011 and in 2012</a:t>
            </a:r>
            <a:endParaRPr lang="en-US" b="1" dirty="0">
              <a:solidFill>
                <a:srgbClr val="FFFFFF"/>
              </a:solidFill>
            </a:endParaRPr>
          </a:p>
        </p:txBody>
      </p:sp>
      <p:sp>
        <p:nvSpPr>
          <p:cNvPr id="74758"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University of Michigan; </a:t>
            </a:r>
            <a:r>
              <a:rPr lang="en-US" sz="1100" dirty="0"/>
              <a:t>Insurance Information Institute</a:t>
            </a:r>
          </a:p>
        </p:txBody>
      </p:sp>
      <p:sp>
        <p:nvSpPr>
          <p:cNvPr id="12" name="AutoShape 5"/>
          <p:cNvSpPr>
            <a:spLocks noChangeArrowheads="1"/>
          </p:cNvSpPr>
          <p:nvPr/>
        </p:nvSpPr>
        <p:spPr bwMode="blackWhite">
          <a:xfrm>
            <a:off x="5501148" y="3382297"/>
            <a:ext cx="2708140" cy="1244375"/>
          </a:xfrm>
          <a:prstGeom prst="wedgeRectCallout">
            <a:avLst>
              <a:gd name="adj1" fmla="val 69408"/>
              <a:gd name="adj2" fmla="val -6017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consumers has remained fairly strong despite tax hike, federal budget concerns until April</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40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41</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nvGraphicFramePr>
        <p:xfrm>
          <a:off x="216566" y="1122824"/>
          <a:ext cx="8656637" cy="4314825"/>
        </p:xfrm>
        <a:graphic>
          <a:graphicData uri="http://schemas.openxmlformats.org/presentationml/2006/ole">
            <p:oleObj spid="_x0000_s16031746" name="Chart" r:id="rId4" imgW="7839024" imgH="4095701" progId="MSGraph.Chart.8">
              <p:embed followColorScheme="full"/>
            </p:oleObj>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(5/13 and 3/13);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457200" y="5513388"/>
            <a:ext cx="84486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Homeowners </a:t>
            </a:r>
            <a:r>
              <a:rPr lang="en-US" b="1" dirty="0">
                <a:solidFill>
                  <a:srgbClr val="FFFFFF"/>
                </a:solidFill>
              </a:rPr>
              <a:t>Insurers </a:t>
            </a:r>
            <a:r>
              <a:rPr lang="en-US" b="1" dirty="0" smtClean="0">
                <a:solidFill>
                  <a:srgbClr val="FFFFFF"/>
                </a:solidFill>
              </a:rPr>
              <a:t>Are Starting to See Meaningful Exposure Growth for the First Time Since 2005.   </a:t>
            </a:r>
            <a:r>
              <a:rPr lang="en-US" b="1" dirty="0">
                <a:solidFill>
                  <a:srgbClr val="FFFFFF"/>
                </a:solidFill>
              </a:rPr>
              <a:t>Commercial Insurers with Construction Risk Exposure, </a:t>
            </a:r>
            <a:r>
              <a:rPr lang="en-US" b="1" dirty="0" smtClean="0">
                <a:solidFill>
                  <a:srgbClr val="FFFFFF"/>
                </a:solidFill>
              </a:rPr>
              <a:t>Surety;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4782"/>
              <a:gd name="adj2" fmla="val 452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525729" y="1111045"/>
            <a:ext cx="3195483" cy="1101213"/>
          </a:xfrm>
          <a:prstGeom prst="wedgeRectCallout">
            <a:avLst>
              <a:gd name="adj1" fmla="val -3749"/>
              <a:gd name="adj2" fmla="val 13385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are stimulating new home construction for the first time in years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42</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Construction Employment,</a:t>
            </a:r>
            <a:br>
              <a:rPr lang="en-US" sz="3200" dirty="0" smtClean="0"/>
            </a:br>
            <a:r>
              <a:rPr lang="en-US" sz="3200" dirty="0" smtClean="0"/>
              <a:t>Jan. 2010—April 2013</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245808" y="1327560"/>
          <a:ext cx="8500499" cy="4838700"/>
        </p:xfrm>
        <a:graphic>
          <a:graphicData uri="http://schemas.openxmlformats.org/presentationml/2006/ole">
            <p:oleObj spid="_x0000_s15775746" name="Chart" r:id="rId5" imgW="8343967" imgH="4381555" progId="MSGraph.Chart.8">
              <p:embed followColorScheme="full"/>
            </p:oleObj>
          </a:graphicData>
        </a:graphic>
      </p:graphicFrame>
      <p:sp>
        <p:nvSpPr>
          <p:cNvPr id="8" name="AutoShape 7"/>
          <p:cNvSpPr>
            <a:spLocks noChangeArrowheads="1"/>
          </p:cNvSpPr>
          <p:nvPr/>
        </p:nvSpPr>
        <p:spPr bwMode="blackWhite">
          <a:xfrm>
            <a:off x="1932038" y="1219200"/>
            <a:ext cx="3947649" cy="1582995"/>
          </a:xfrm>
          <a:prstGeom prst="wedgeRectCallout">
            <a:avLst>
              <a:gd name="adj1" fmla="val 110139"/>
              <a:gd name="adj2" fmla="val -107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Construction  employment growth accelerated in the second half of 2012.  Stronger growth in this key sector is possible in 2013.  Construction is a key driver of workers comp exposure growth.</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43</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Construction Employment, </a:t>
            </a:r>
            <a:br>
              <a:rPr lang="en-US" dirty="0" smtClean="0"/>
            </a:br>
            <a:r>
              <a:rPr lang="en-US" dirty="0" smtClean="0"/>
              <a:t>Jan. 2003–Apr. 2013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nvGraphicFramePr>
        <p:xfrm>
          <a:off x="463550" y="1248694"/>
          <a:ext cx="8404225" cy="4666226"/>
        </p:xfrm>
        <a:graphic>
          <a:graphicData uri="http://schemas.openxmlformats.org/presentationml/2006/ole">
            <p:oleObj spid="_x0000_s18272258" name="Chart" r:id="rId4" imgW="8343967" imgH="4381555" progId="MSGraph.Chart.8">
              <p:embed followColorScheme="full"/>
            </p:oleObj>
          </a:graphicData>
        </a:graphic>
      </p:graphicFrame>
      <p:sp>
        <p:nvSpPr>
          <p:cNvPr id="9" name="AutoShape 38"/>
          <p:cNvSpPr>
            <a:spLocks noChangeArrowheads="1"/>
          </p:cNvSpPr>
          <p:nvPr/>
        </p:nvSpPr>
        <p:spPr bwMode="blackWhite">
          <a:xfrm>
            <a:off x="1219200" y="4191000"/>
            <a:ext cx="2838450" cy="809625"/>
          </a:xfrm>
          <a:prstGeom prst="wedgeRectCallout">
            <a:avLst>
              <a:gd name="adj1" fmla="val 79894"/>
              <a:gd name="adj2" fmla="val -14340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5400000">
            <a:off x="7913120" y="3971002"/>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Could Be a Growth Leader in 2013 and 2014 as the Housing Market and Private Investment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5725141" y="2487561"/>
            <a:ext cx="1570394" cy="1626011"/>
          </a:xfrm>
          <a:prstGeom prst="wedgeRectCallout">
            <a:avLst>
              <a:gd name="adj1" fmla="val 15634"/>
              <a:gd name="adj2" fmla="val 880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43</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6690"/>
              <a:gd name="adj2" fmla="val 1810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Apr. 2013 totaled 5.79 million, an increase of 355,000 jobs or 6.5% from the Jan. 2011 trough</a:t>
            </a:r>
            <a:endParaRPr lang="en-US" sz="12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44</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March 2013 vs. March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4050306" name="Chart" r:id="rId4" imgW="8534400" imgH="3772022" progId="MSGraph.Chart.8">
              <p:embed followColorScheme="full"/>
            </p:oleObj>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But Growth Is Entirely in the Private Sector as State/Local Government Budget Woes Continue</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081569" y="3797424"/>
            <a:ext cx="2656417" cy="914398"/>
          </a:xfrm>
          <a:prstGeom prst="wedgeRectCallout">
            <a:avLst>
              <a:gd name="adj1" fmla="val 54785"/>
              <a:gd name="adj2" fmla="val -904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the residential segment but down in nonresidential </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+9.8%</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-5.4%</a:t>
            </a:r>
            <a:endParaRPr lang="en-US" sz="2400" b="1" u="sng" dirty="0">
              <a:solidFill>
                <a:srgbClr val="225A7A"/>
              </a:solidFill>
            </a:endParaRPr>
          </a:p>
        </p:txBody>
      </p:sp>
      <p:sp>
        <p:nvSpPr>
          <p:cNvPr id="12" name="AutoShape 9"/>
          <p:cNvSpPr>
            <a:spLocks noChangeArrowheads="1"/>
          </p:cNvSpPr>
          <p:nvPr/>
        </p:nvSpPr>
        <p:spPr bwMode="blackWhite">
          <a:xfrm>
            <a:off x="4838606" y="2031888"/>
            <a:ext cx="2030261" cy="914398"/>
          </a:xfrm>
          <a:prstGeom prst="wedgeRectCallout">
            <a:avLst>
              <a:gd name="adj1" fmla="val 34335"/>
              <a:gd name="adj2" fmla="val 1183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remains depressed</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45</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Mar. 2013 vs. Mar. 2012*</a:t>
            </a:r>
          </a:p>
        </p:txBody>
      </p:sp>
      <p:graphicFrame>
        <p:nvGraphicFramePr>
          <p:cNvPr id="66562" name="Object 4"/>
          <p:cNvGraphicFramePr>
            <a:graphicFrameLocks noChangeAspect="1"/>
          </p:cNvGraphicFramePr>
          <p:nvPr/>
        </p:nvGraphicFramePr>
        <p:xfrm>
          <a:off x="0" y="1830023"/>
          <a:ext cx="8867775" cy="3771900"/>
        </p:xfrm>
        <a:graphic>
          <a:graphicData uri="http://schemas.openxmlformats.org/presentationml/2006/ole">
            <p:oleObj spid="_x0000_s14051330" name="Chart" r:id="rId4" imgW="8534400" imgH="3772022" progId="MSGraph.Chart.8">
              <p:embed followColorScheme="full"/>
            </p:oleObj>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Some  Segments, Including the Key Residential Construction Sector, But Weakening in Early 2013</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376515" y="1052052"/>
            <a:ext cx="7275872" cy="997974"/>
          </a:xfrm>
          <a:prstGeom prst="wedgeRectCallout">
            <a:avLst>
              <a:gd name="adj1" fmla="val -35224"/>
              <a:gd name="adj2" fmla="val 8507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Residential Construction, Lodging, Office, and Transportation industries, Private sector construction activity is mixed up across many segments after plunging during the “Great Recession.”  Most segments expanded in 2012 but weakened in Q1:2013. </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46</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Mar. 2013 vs. Mar.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4052354" name="Chart" r:id="rId4" imgW="8534400" imgH="3772022" progId="MSGraph.Chart.8">
              <p:embed followColorScheme="full"/>
            </p:oleObj>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Down in Many  Segments as State and Local Budgets Remain Under Stress; Improvement Possible in 2013.</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288023" y="1291664"/>
            <a:ext cx="3716596" cy="914398"/>
          </a:xfrm>
          <a:prstGeom prst="wedgeRectCallout">
            <a:avLst>
              <a:gd name="adj1" fmla="val -1287"/>
              <a:gd name="adj2" fmla="val 1122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down substantially in most segments, a situation that will likely persist, dragging on public entity risk exposures</a:t>
            </a:r>
            <a:endParaRPr lang="en-US" sz="1400" b="1" dirty="0">
              <a:solidFill>
                <a:schemeClr val="bg1"/>
              </a:solidFill>
            </a:endParaRPr>
          </a:p>
        </p:txBody>
      </p:sp>
      <p:sp>
        <p:nvSpPr>
          <p:cNvPr id="10" name="AutoShape 7"/>
          <p:cNvSpPr>
            <a:spLocks noChangeArrowheads="1"/>
          </p:cNvSpPr>
          <p:nvPr/>
        </p:nvSpPr>
        <p:spPr bwMode="blackWhite">
          <a:xfrm>
            <a:off x="6985820" y="1189701"/>
            <a:ext cx="2040192" cy="816080"/>
          </a:xfrm>
          <a:prstGeom prst="wedgeRectCallout">
            <a:avLst>
              <a:gd name="adj1" fmla="val -58721"/>
              <a:gd name="adj2" fmla="val 8445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Transportation and Power projects lead public sector construction</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03236" y="1397000"/>
          <a:ext cx="8775700" cy="4087813"/>
        </p:xfrm>
        <a:graphic>
          <a:graphicData uri="http://schemas.openxmlformats.org/presentationml/2006/ole">
            <p:oleObj spid="_x0000_s14053378"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April 2013</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39 of the 40 months from Jan. 2010 through Apr. 2013.  The expectation is that this will continue. </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5"/>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3175819" y="3942735"/>
            <a:ext cx="3551610" cy="629265"/>
          </a:xfrm>
          <a:prstGeom prst="wedgeRectCallout">
            <a:avLst>
              <a:gd name="adj1" fmla="val 97556"/>
              <a:gd name="adj2" fmla="val -2876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activity continues to expand, albeit modestly</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47</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15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15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E24857-1607-4C84-A737-1A1C81FA0E9F}" type="slidenum">
              <a:rPr lang="en-US" sz="900"/>
              <a:pPr algn="r" eaLnBrk="0" hangingPunct="0">
                <a:lnSpc>
                  <a:spcPct val="85000"/>
                </a:lnSpc>
                <a:spcBef>
                  <a:spcPct val="20000"/>
                </a:spcBef>
              </a:pPr>
              <a:t>48</a:t>
            </a:fld>
            <a:endParaRPr lang="en-US" sz="900"/>
          </a:p>
        </p:txBody>
      </p:sp>
      <p:graphicFrame>
        <p:nvGraphicFramePr>
          <p:cNvPr id="21506" name="Object 3"/>
          <p:cNvGraphicFramePr>
            <a:graphicFrameLocks/>
          </p:cNvGraphicFramePr>
          <p:nvPr/>
        </p:nvGraphicFramePr>
        <p:xfrm>
          <a:off x="336177" y="1047750"/>
          <a:ext cx="8598274" cy="4343400"/>
        </p:xfrm>
        <a:graphic>
          <a:graphicData uri="http://schemas.openxmlformats.org/presentationml/2006/ole">
            <p:oleObj spid="_x0000_s14054402" name="Chart" r:id="rId4" imgW="8286784" imgH="4010053" progId="MSGraph.Chart.8">
              <p:embed followColorScheme="full"/>
            </p:oleObj>
          </a:graphicData>
        </a:graphic>
      </p:graphicFrame>
      <p:sp>
        <p:nvSpPr>
          <p:cNvPr id="21510" name="Rectangle 2"/>
          <p:cNvSpPr>
            <a:spLocks noGrp="1" noChangeArrowheads="1"/>
          </p:cNvSpPr>
          <p:nvPr>
            <p:ph type="title" idx="4294967295"/>
          </p:nvPr>
        </p:nvSpPr>
        <p:spPr>
          <a:xfrm>
            <a:off x="523875" y="131950"/>
            <a:ext cx="7219950" cy="860425"/>
          </a:xfrm>
        </p:spPr>
        <p:txBody>
          <a:bodyPr/>
          <a:lstStyle/>
          <a:p>
            <a:r>
              <a:rPr lang="en-US" dirty="0" smtClean="0"/>
              <a:t>Dollar Value* of Manufacturers’ Shipments </a:t>
            </a:r>
            <a:r>
              <a:rPr lang="en-US" sz="2000" dirty="0" smtClean="0"/>
              <a:t>Monthly, Jan. 1992—Mar. 2013</a:t>
            </a:r>
          </a:p>
        </p:txBody>
      </p:sp>
      <p:sp>
        <p:nvSpPr>
          <p:cNvPr id="21511"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5"/>
              </a:rPr>
              <a:t>http://www.census.gov/manufacturing/m3/</a:t>
            </a:r>
            <a:r>
              <a:rPr lang="en-US" sz="1100" dirty="0" smtClean="0"/>
              <a:t> </a:t>
            </a:r>
            <a:endParaRPr lang="en-US" sz="1100" dirty="0"/>
          </a:p>
        </p:txBody>
      </p:sp>
      <p:sp>
        <p:nvSpPr>
          <p:cNvPr id="2129925" name="Rectangle 5"/>
          <p:cNvSpPr>
            <a:spLocks noChangeArrowheads="1"/>
          </p:cNvSpPr>
          <p:nvPr/>
        </p:nvSpPr>
        <p:spPr bwMode="blackWhite">
          <a:xfrm>
            <a:off x="140778" y="5366678"/>
            <a:ext cx="8885238" cy="100853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chemeClr val="bg1"/>
                </a:solidFill>
              </a:rPr>
              <a:t>Monthly shipments are nearly back to peak (in July 2008, </a:t>
            </a:r>
            <a:r>
              <a:rPr lang="en-US" sz="1600" b="1" dirty="0" smtClean="0">
                <a:solidFill>
                  <a:schemeClr val="bg1"/>
                </a:solidFill>
              </a:rPr>
              <a:t>8 </a:t>
            </a:r>
            <a:r>
              <a:rPr lang="en-US" sz="1600" b="1" dirty="0">
                <a:solidFill>
                  <a:schemeClr val="bg1"/>
                </a:solidFill>
              </a:rPr>
              <a:t>months into the recession). Trough in May 2009. Growth from trough to </a:t>
            </a:r>
            <a:r>
              <a:rPr lang="en-US" sz="1600" b="1" dirty="0" smtClean="0">
                <a:solidFill>
                  <a:schemeClr val="bg1"/>
                </a:solidFill>
              </a:rPr>
              <a:t>Mar. 2013 </a:t>
            </a:r>
            <a:r>
              <a:rPr lang="en-US" sz="1600" b="1" dirty="0">
                <a:solidFill>
                  <a:schemeClr val="bg1"/>
                </a:solidFill>
              </a:rPr>
              <a:t>was </a:t>
            </a:r>
            <a:r>
              <a:rPr lang="en-US" sz="1600" b="1" dirty="0" smtClean="0">
                <a:solidFill>
                  <a:schemeClr val="bg1"/>
                </a:solidFill>
              </a:rPr>
              <a:t>30%.  Manufacturing is an energy intensive activity and growth leads to gains in many commercial exposures: WC, Commercial Auto, Marine, Property and Various Liability Coverages</a:t>
            </a:r>
            <a:endParaRPr lang="en-US" sz="1600" b="1" dirty="0">
              <a:solidFill>
                <a:srgbClr val="FFFFFF"/>
              </a:solidFill>
            </a:endParaRPr>
          </a:p>
        </p:txBody>
      </p:sp>
      <p:sp>
        <p:nvSpPr>
          <p:cNvPr id="10" name="AutoShape 5"/>
          <p:cNvSpPr>
            <a:spLocks noChangeArrowheads="1"/>
          </p:cNvSpPr>
          <p:nvPr/>
        </p:nvSpPr>
        <p:spPr bwMode="blackWhite">
          <a:xfrm>
            <a:off x="2056245" y="1130709"/>
            <a:ext cx="3837176" cy="1504336"/>
          </a:xfrm>
          <a:prstGeom prst="wedgeRectCallout">
            <a:avLst>
              <a:gd name="adj1" fmla="val 121792"/>
              <a:gd name="adj2" fmla="val -2303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value of Manufacturing Shipments in Mar. 2013 were up 30% to $481.8B from its May 2009 trough.  March figure is now  0.7% below its previous record high in July 2008.</a:t>
            </a:r>
            <a:endParaRPr lang="en-US" sz="1600" b="1" dirty="0">
              <a:solidFill>
                <a:schemeClr val="bg1"/>
              </a:solidFill>
            </a:endParaRPr>
          </a:p>
        </p:txBody>
      </p:sp>
      <p:sp>
        <p:nvSpPr>
          <p:cNvPr id="11" name="Rectangle 8"/>
          <p:cNvSpPr>
            <a:spLocks noChangeArrowheads="1"/>
          </p:cNvSpPr>
          <p:nvPr/>
        </p:nvSpPr>
        <p:spPr bwMode="black">
          <a:xfrm>
            <a:off x="347663" y="111946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48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79388" y="1397000"/>
          <a:ext cx="8775700" cy="4087813"/>
        </p:xfrm>
        <a:graphic>
          <a:graphicData uri="http://schemas.openxmlformats.org/presentationml/2006/ole">
            <p:oleObj spid="_x0000_s13583362"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Non-Manufacturing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April 2013</a:t>
            </a:r>
            <a:endParaRPr lang="en-US" sz="1600" b="1" dirty="0">
              <a:solidFill>
                <a:srgbClr val="225A7A"/>
              </a:solidFill>
            </a:endParaRPr>
          </a:p>
        </p:txBody>
      </p:sp>
      <p:sp>
        <p:nvSpPr>
          <p:cNvPr id="10" name="Rectangle 7"/>
          <p:cNvSpPr>
            <a:spLocks noChangeArrowheads="1"/>
          </p:cNvSpPr>
          <p:nvPr/>
        </p:nvSpPr>
        <p:spPr bwMode="blackWhite">
          <a:xfrm>
            <a:off x="860239" y="5562600"/>
            <a:ext cx="7544174"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Non-manufacturing industries have been expanding and adding jobs.  The question is whether this will continue. </a:t>
            </a:r>
            <a:endParaRPr lang="en-US" b="1" dirty="0">
              <a:solidFill>
                <a:srgbClr val="FFFFFF"/>
              </a:solidFill>
            </a:endParaRPr>
          </a:p>
        </p:txBody>
      </p:sp>
      <p:sp>
        <p:nvSpPr>
          <p:cNvPr id="74758" name="Rectangle 6"/>
          <p:cNvSpPr>
            <a:spLocks noChangeArrowheads="1"/>
          </p:cNvSpPr>
          <p:nvPr/>
        </p:nvSpPr>
        <p:spPr bwMode="auto">
          <a:xfrm>
            <a:off x="-201613" y="6615303"/>
            <a:ext cx="8942201"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5"/>
              </a:rPr>
              <a:t>http://www.ism.ws/ismreport/nonmfgrob.cfm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473679" y="3597556"/>
            <a:ext cx="2831250" cy="1014785"/>
          </a:xfrm>
          <a:prstGeom prst="wedgeRectCallout">
            <a:avLst>
              <a:gd name="adj1" fmla="val 96667"/>
              <a:gd name="adj2" fmla="val -418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non-manufacturers is stable and remains expansionary in 2013</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49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105"/>
          <p:cNvSpPr>
            <a:spLocks noGrp="1" noChangeArrowheads="1"/>
          </p:cNvSpPr>
          <p:nvPr>
            <p:ph type="dt" sz="quarter" idx="10"/>
          </p:nvPr>
        </p:nvSpPr>
        <p:spPr>
          <a:noFill/>
        </p:spPr>
        <p:txBody>
          <a:bodyPr/>
          <a:lstStyle/>
          <a:p>
            <a:r>
              <a:rPr lang="en-US" smtClean="0"/>
              <a:t>12/01/09 - 9pm</a:t>
            </a:r>
          </a:p>
        </p:txBody>
      </p:sp>
      <p:sp>
        <p:nvSpPr>
          <p:cNvPr id="98307"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98308" name="Rectangle 110"/>
          <p:cNvSpPr>
            <a:spLocks noGrp="1" noChangeArrowheads="1"/>
          </p:cNvSpPr>
          <p:nvPr>
            <p:ph type="sldNum" sz="quarter" idx="12"/>
          </p:nvPr>
        </p:nvSpPr>
        <p:spPr>
          <a:noFill/>
        </p:spPr>
        <p:txBody>
          <a:bodyPr/>
          <a:lstStyle/>
          <a:p>
            <a:fld id="{35C89BDC-9D09-4EAA-BB57-25DCAEEAFE03}" type="slidenum">
              <a:rPr lang="en-US" smtClean="0"/>
              <a:pPr/>
              <a:t>5</a:t>
            </a:fld>
            <a:endParaRPr lang="en-US" smtClean="0"/>
          </a:p>
        </p:txBody>
      </p:sp>
      <p:sp>
        <p:nvSpPr>
          <p:cNvPr id="1922051" name="Rectangle 3"/>
          <p:cNvSpPr>
            <a:spLocks noGrp="1" noChangeArrowheads="1"/>
          </p:cNvSpPr>
          <p:nvPr>
            <p:ph type="body" idx="1"/>
          </p:nvPr>
        </p:nvSpPr>
        <p:spPr>
          <a:xfrm>
            <a:off x="238125" y="1045509"/>
            <a:ext cx="8715375" cy="4652963"/>
          </a:xfrm>
        </p:spPr>
        <p:txBody>
          <a:bodyPr/>
          <a:lstStyle/>
          <a:p>
            <a:pPr>
              <a:lnSpc>
                <a:spcPts val="1400"/>
              </a:lnSpc>
              <a:spcBef>
                <a:spcPct val="50000"/>
              </a:spcBef>
            </a:pPr>
            <a:r>
              <a:rPr lang="en-US" sz="1800" b="1" dirty="0" smtClean="0"/>
              <a:t>P/C Insurance Exposures Grow Robustly</a:t>
            </a:r>
          </a:p>
          <a:p>
            <a:pPr lvl="1">
              <a:lnSpc>
                <a:spcPts val="1400"/>
              </a:lnSpc>
            </a:pPr>
            <a:r>
              <a:rPr lang="en-US" sz="1600" dirty="0" smtClean="0"/>
              <a:t>Personal and commercial exposure growth is certain in 2013; Strongest since 2004</a:t>
            </a:r>
          </a:p>
          <a:p>
            <a:pPr lvl="1">
              <a:lnSpc>
                <a:spcPts val="1400"/>
              </a:lnSpc>
            </a:pPr>
            <a:r>
              <a:rPr lang="en-US" sz="1600" dirty="0" smtClean="0"/>
              <a:t>But restoration of destroyed exposure will take until mid-decade</a:t>
            </a:r>
            <a:endParaRPr lang="en-US" sz="1600" b="1" dirty="0" smtClean="0"/>
          </a:p>
          <a:p>
            <a:pPr>
              <a:lnSpc>
                <a:spcPts val="1400"/>
              </a:lnSpc>
              <a:spcBef>
                <a:spcPct val="50000"/>
              </a:spcBef>
            </a:pPr>
            <a:r>
              <a:rPr lang="en-US" sz="1800" b="1" dirty="0" smtClean="0"/>
              <a:t>P/C Industry Growth in 2013 Will Be Strongest Since 2004</a:t>
            </a:r>
          </a:p>
          <a:p>
            <a:pPr lvl="1">
              <a:lnSpc>
                <a:spcPts val="1400"/>
              </a:lnSpc>
            </a:pPr>
            <a:r>
              <a:rPr lang="en-US" sz="1600" dirty="0" smtClean="0"/>
              <a:t>Growth likely to exceed A.M. Best projection of +4.5% for 2013</a:t>
            </a:r>
          </a:p>
          <a:p>
            <a:pPr lvl="1">
              <a:lnSpc>
                <a:spcPts val="1400"/>
              </a:lnSpc>
            </a:pPr>
            <a:r>
              <a:rPr lang="en-US" sz="1600" dirty="0" smtClean="0"/>
              <a:t>Positive pricing trends continue</a:t>
            </a:r>
          </a:p>
          <a:p>
            <a:pPr>
              <a:lnSpc>
                <a:spcPts val="1400"/>
              </a:lnSpc>
              <a:spcBef>
                <a:spcPct val="50000"/>
              </a:spcBef>
            </a:pPr>
            <a:r>
              <a:rPr lang="en-US" sz="1800" b="1" dirty="0" smtClean="0"/>
              <a:t>Underwriting Fundamentals Improve Modestly</a:t>
            </a:r>
          </a:p>
          <a:p>
            <a:pPr lvl="1">
              <a:lnSpc>
                <a:spcPts val="1400"/>
              </a:lnSpc>
            </a:pPr>
            <a:r>
              <a:rPr lang="en-US" sz="1600" dirty="0" smtClean="0"/>
              <a:t>Rate, reforms help key lines; Possibility of reduced prior-year loss reserves in some lines</a:t>
            </a:r>
          </a:p>
          <a:p>
            <a:pPr>
              <a:lnSpc>
                <a:spcPts val="1400"/>
              </a:lnSpc>
              <a:spcBef>
                <a:spcPct val="50000"/>
              </a:spcBef>
            </a:pPr>
            <a:r>
              <a:rPr lang="en-US" sz="1800" b="1" dirty="0" smtClean="0"/>
              <a:t>Increasing Private Sector Hiring Will Drive Payrolls/WC Exposures</a:t>
            </a:r>
          </a:p>
          <a:p>
            <a:pPr lvl="1">
              <a:lnSpc>
                <a:spcPts val="1400"/>
              </a:lnSpc>
            </a:pPr>
            <a:r>
              <a:rPr lang="en-US" sz="1600" dirty="0" smtClean="0"/>
              <a:t>Wage growth is also positive and could modestly accelerate</a:t>
            </a:r>
          </a:p>
          <a:p>
            <a:pPr lvl="1">
              <a:lnSpc>
                <a:spcPts val="1400"/>
              </a:lnSpc>
            </a:pPr>
            <a:r>
              <a:rPr lang="en-US" sz="1600" dirty="0" smtClean="0"/>
              <a:t>WC remains the fastest growing P/C line for 3</a:t>
            </a:r>
            <a:r>
              <a:rPr lang="en-US" sz="1600" baseline="30000" dirty="0" smtClean="0"/>
              <a:t>rd</a:t>
            </a:r>
            <a:r>
              <a:rPr lang="en-US" sz="1600" dirty="0" smtClean="0"/>
              <a:t> straight year</a:t>
            </a:r>
          </a:p>
          <a:p>
            <a:pPr>
              <a:lnSpc>
                <a:spcPts val="1400"/>
              </a:lnSpc>
              <a:spcBef>
                <a:spcPct val="50000"/>
              </a:spcBef>
            </a:pPr>
            <a:r>
              <a:rPr lang="en-US" sz="1800" b="1" dirty="0" smtClean="0"/>
              <a:t>Increase in Demand for Commercial Insurance Could Strengthen in 2013</a:t>
            </a:r>
          </a:p>
          <a:p>
            <a:pPr lvl="1">
              <a:lnSpc>
                <a:spcPts val="1400"/>
              </a:lnSpc>
            </a:pPr>
            <a:r>
              <a:rPr lang="en-US" sz="1400" dirty="0" smtClean="0"/>
              <a:t>Includes workers comp, property, marine, many liability coverages</a:t>
            </a:r>
            <a:endParaRPr lang="en-US" sz="1800" i="1" dirty="0" smtClean="0"/>
          </a:p>
          <a:p>
            <a:pPr>
              <a:lnSpc>
                <a:spcPts val="1400"/>
              </a:lnSpc>
              <a:spcBef>
                <a:spcPct val="50000"/>
              </a:spcBef>
            </a:pPr>
            <a:r>
              <a:rPr lang="en-US" sz="1800" b="1" dirty="0" smtClean="0"/>
              <a:t>Industry Capacity Hits a New Records in 2013 (Barring Meg-CAT)</a:t>
            </a:r>
          </a:p>
          <a:p>
            <a:pPr>
              <a:lnSpc>
                <a:spcPts val="1400"/>
              </a:lnSpc>
              <a:spcBef>
                <a:spcPct val="50000"/>
              </a:spcBef>
            </a:pPr>
            <a:r>
              <a:rPr lang="en-US" sz="1800" b="1" dirty="0" smtClean="0"/>
              <a:t>Investment Environment Is/Remains Much More Favorable</a:t>
            </a:r>
          </a:p>
          <a:p>
            <a:pPr lvl="1">
              <a:lnSpc>
                <a:spcPts val="1400"/>
              </a:lnSpc>
            </a:pPr>
            <a:r>
              <a:rPr lang="en-US" sz="1600" dirty="0" smtClean="0"/>
              <a:t>Return of realized capital gains as a profit driver</a:t>
            </a:r>
          </a:p>
          <a:p>
            <a:pPr lvl="1">
              <a:lnSpc>
                <a:spcPts val="1400"/>
              </a:lnSpc>
            </a:pPr>
            <a:r>
              <a:rPr lang="en-US" sz="1600" dirty="0" smtClean="0"/>
              <a:t>Interest rates remain low; Some upward pressure if economic strength surprises or Fed eases on QE3 program late in 2013</a:t>
            </a:r>
            <a:endParaRPr lang="en-US" sz="2000" b="1" dirty="0" smtClean="0"/>
          </a:p>
          <a:p>
            <a:pPr>
              <a:lnSpc>
                <a:spcPts val="1400"/>
              </a:lnSpc>
            </a:pPr>
            <a:r>
              <a:rPr lang="en-US" sz="1800" b="1" dirty="0" smtClean="0"/>
              <a:t>TRIA Debate is Accelerated in the Wake of Boston Marathon Bomb Attacks</a:t>
            </a:r>
            <a:endParaRPr lang="en-US" b="1" dirty="0" smtClean="0"/>
          </a:p>
        </p:txBody>
      </p:sp>
      <p:sp>
        <p:nvSpPr>
          <p:cNvPr id="8" name="Rectangle 2"/>
          <p:cNvSpPr txBox="1">
            <a:spLocks noChangeArrowheads="1"/>
          </p:cNvSpPr>
          <p:nvPr/>
        </p:nvSpPr>
        <p:spPr bwMode="black">
          <a:xfrm>
            <a:off x="94129" y="26894"/>
            <a:ext cx="7667625"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Insurance Industry</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Predictions for 2013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922051">
                                            <p:txEl>
                                              <p:pRg st="10" end="10"/>
                                            </p:txEl>
                                          </p:spTgt>
                                        </p:tgtEl>
                                        <p:attrNameLst>
                                          <p:attrName>style.visibility</p:attrName>
                                        </p:attrNameLst>
                                      </p:cBhvr>
                                      <p:to>
                                        <p:strVal val="visible"/>
                                      </p:to>
                                    </p:set>
                                    <p:animEffect transition="in" filter="wipe(left)">
                                      <p:cBhvr>
                                        <p:cTn id="43" dur="500"/>
                                        <p:tgtEl>
                                          <p:spTgt spid="1922051">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922051">
                                            <p:txEl>
                                              <p:pRg st="11" end="11"/>
                                            </p:txEl>
                                          </p:spTgt>
                                        </p:tgtEl>
                                        <p:attrNameLst>
                                          <p:attrName>style.visibility</p:attrName>
                                        </p:attrNameLst>
                                      </p:cBhvr>
                                      <p:to>
                                        <p:strVal val="visible"/>
                                      </p:to>
                                    </p:set>
                                    <p:animEffect transition="in" filter="wipe(left)">
                                      <p:cBhvr>
                                        <p:cTn id="48" dur="500"/>
                                        <p:tgtEl>
                                          <p:spTgt spid="1922051">
                                            <p:txEl>
                                              <p:pRg st="11" end="11"/>
                                            </p:tx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922051">
                                            <p:txEl>
                                              <p:pRg st="12" end="12"/>
                                            </p:txEl>
                                          </p:spTgt>
                                        </p:tgtEl>
                                        <p:attrNameLst>
                                          <p:attrName>style.visibility</p:attrName>
                                        </p:attrNameLst>
                                      </p:cBhvr>
                                      <p:to>
                                        <p:strVal val="visible"/>
                                      </p:to>
                                    </p:set>
                                    <p:animEffect transition="in" filter="wipe(left)">
                                      <p:cBhvr>
                                        <p:cTn id="51" dur="500"/>
                                        <p:tgtEl>
                                          <p:spTgt spid="1922051">
                                            <p:txEl>
                                              <p:pRg st="12" end="1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922051">
                                            <p:txEl>
                                              <p:pRg st="13" end="13"/>
                                            </p:txEl>
                                          </p:spTgt>
                                        </p:tgtEl>
                                        <p:attrNameLst>
                                          <p:attrName>style.visibility</p:attrName>
                                        </p:attrNameLst>
                                      </p:cBhvr>
                                      <p:to>
                                        <p:strVal val="visible"/>
                                      </p:to>
                                    </p:set>
                                    <p:animEffect transition="in" filter="wipe(left)">
                                      <p:cBhvr>
                                        <p:cTn id="56" dur="500"/>
                                        <p:tgtEl>
                                          <p:spTgt spid="1922051">
                                            <p:txEl>
                                              <p:pRg st="13" end="1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922051">
                                            <p:txEl>
                                              <p:pRg st="14" end="14"/>
                                            </p:txEl>
                                          </p:spTgt>
                                        </p:tgtEl>
                                        <p:attrNameLst>
                                          <p:attrName>style.visibility</p:attrName>
                                        </p:attrNameLst>
                                      </p:cBhvr>
                                      <p:to>
                                        <p:strVal val="visible"/>
                                      </p:to>
                                    </p:set>
                                    <p:animEffect transition="in" filter="wipe(left)">
                                      <p:cBhvr>
                                        <p:cTn id="61" dur="500"/>
                                        <p:tgtEl>
                                          <p:spTgt spid="1922051">
                                            <p:txEl>
                                              <p:pRg st="14" end="14"/>
                                            </p:tx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922051">
                                            <p:txEl>
                                              <p:pRg st="15" end="15"/>
                                            </p:txEl>
                                          </p:spTgt>
                                        </p:tgtEl>
                                        <p:attrNameLst>
                                          <p:attrName>style.visibility</p:attrName>
                                        </p:attrNameLst>
                                      </p:cBhvr>
                                      <p:to>
                                        <p:strVal val="visible"/>
                                      </p:to>
                                    </p:set>
                                    <p:animEffect transition="in" filter="wipe(left)">
                                      <p:cBhvr>
                                        <p:cTn id="64" dur="500"/>
                                        <p:tgtEl>
                                          <p:spTgt spid="1922051">
                                            <p:txEl>
                                              <p:pRg st="15" end="15"/>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922051">
                                            <p:txEl>
                                              <p:pRg st="16" end="16"/>
                                            </p:txEl>
                                          </p:spTgt>
                                        </p:tgtEl>
                                        <p:attrNameLst>
                                          <p:attrName>style.visibility</p:attrName>
                                        </p:attrNameLst>
                                      </p:cBhvr>
                                      <p:to>
                                        <p:strVal val="visible"/>
                                      </p:to>
                                    </p:set>
                                    <p:animEffect transition="in" filter="wipe(left)">
                                      <p:cBhvr>
                                        <p:cTn id="69" dur="500"/>
                                        <p:tgtEl>
                                          <p:spTgt spid="1922051">
                                            <p:txEl>
                                              <p:pRg st="16" end="16"/>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922051">
                                            <p:txEl>
                                              <p:pRg st="17" end="17"/>
                                            </p:txEl>
                                          </p:spTgt>
                                        </p:tgtEl>
                                        <p:attrNameLst>
                                          <p:attrName>style.visibility</p:attrName>
                                        </p:attrNameLst>
                                      </p:cBhvr>
                                      <p:to>
                                        <p:strVal val="visible"/>
                                      </p:to>
                                    </p:set>
                                    <p:animEffect transition="in" filter="wipe(left)">
                                      <p:cBhvr>
                                        <p:cTn id="74" dur="500"/>
                                        <p:tgtEl>
                                          <p:spTgt spid="1922051">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16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16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DAFAB0-A100-48A5-95CF-E593971FCB37}" type="slidenum">
              <a:rPr lang="en-US" sz="900"/>
              <a:pPr algn="r" eaLnBrk="0" hangingPunct="0">
                <a:lnSpc>
                  <a:spcPct val="85000"/>
                </a:lnSpc>
                <a:spcBef>
                  <a:spcPct val="20000"/>
                </a:spcBef>
              </a:pPr>
              <a:t>50</a:t>
            </a:fld>
            <a:endParaRPr lang="en-US" sz="900"/>
          </a:p>
        </p:txBody>
      </p:sp>
      <p:graphicFrame>
        <p:nvGraphicFramePr>
          <p:cNvPr id="71682" name="Object 3"/>
          <p:cNvGraphicFramePr>
            <a:graphicFrameLocks/>
          </p:cNvGraphicFramePr>
          <p:nvPr/>
        </p:nvGraphicFramePr>
        <p:xfrm>
          <a:off x="277159" y="1408128"/>
          <a:ext cx="8585200" cy="4367213"/>
        </p:xfrm>
        <a:graphic>
          <a:graphicData uri="http://schemas.openxmlformats.org/presentationml/2006/ole">
            <p:oleObj spid="_x0000_s11316226" name="Chart" r:id="rId4" imgW="8582143" imgH="3952775" progId="MSGraph.Chart.8">
              <p:embed followColorScheme="full"/>
            </p:oleObj>
          </a:graphicData>
        </a:graphic>
      </p:graphicFrame>
      <p:sp>
        <p:nvSpPr>
          <p:cNvPr id="71686" name="Rectangle 2"/>
          <p:cNvSpPr>
            <a:spLocks noGrp="1" noChangeArrowheads="1"/>
          </p:cNvSpPr>
          <p:nvPr>
            <p:ph type="title" idx="4294967295"/>
          </p:nvPr>
        </p:nvSpPr>
        <p:spPr/>
        <p:txBody>
          <a:bodyPr/>
          <a:lstStyle/>
          <a:p>
            <a:r>
              <a:rPr lang="en-US" dirty="0" smtClean="0"/>
              <a:t>Business Bankruptcy Filings,</a:t>
            </a:r>
            <a:br>
              <a:rPr lang="en-US" dirty="0" smtClean="0"/>
            </a:br>
            <a:r>
              <a:rPr lang="en-US" dirty="0" smtClean="0"/>
              <a:t>1980-2012:Q3</a:t>
            </a:r>
          </a:p>
        </p:txBody>
      </p:sp>
      <p:sp>
        <p:nvSpPr>
          <p:cNvPr id="71687" name="Rectangle 4"/>
          <p:cNvSpPr>
            <a:spLocks noChangeArrowheads="1"/>
          </p:cNvSpPr>
          <p:nvPr/>
        </p:nvSpPr>
        <p:spPr bwMode="auto">
          <a:xfrm>
            <a:off x="0" y="6161342"/>
            <a:ext cx="8601075" cy="7556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American Bankruptcy Institute at </a:t>
            </a:r>
            <a:r>
              <a:rPr lang="en-US" sz="1100" dirty="0">
                <a:hlinkClick r:id="rId5"/>
              </a:rPr>
              <a:t>http://www.abiworld.org/AM/AMTemplate.cfm?Section=Home&amp;TEMPLATE=/</a:t>
            </a:r>
            <a:r>
              <a:rPr lang="en-US" sz="1100" dirty="0" smtClean="0">
                <a:hlinkClick r:id="rId5"/>
              </a:rPr>
              <a:t>CM/ContentDisplay.cfm&amp;CONTENTID=61633</a:t>
            </a:r>
            <a:r>
              <a:rPr lang="en-US" sz="1100" dirty="0" smtClean="0"/>
              <a:t>;  </a:t>
            </a:r>
            <a:r>
              <a:rPr lang="en-US" sz="1100" dirty="0"/>
              <a:t>Insurance Information Institute</a:t>
            </a:r>
          </a:p>
        </p:txBody>
      </p:sp>
      <p:sp>
        <p:nvSpPr>
          <p:cNvPr id="2129925" name="Rectangle 5"/>
          <p:cNvSpPr>
            <a:spLocks noChangeArrowheads="1"/>
          </p:cNvSpPr>
          <p:nvPr/>
        </p:nvSpPr>
        <p:spPr bwMode="blackWhite">
          <a:xfrm>
            <a:off x="352425" y="5705370"/>
            <a:ext cx="8466138" cy="5873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Significant Exposure Implications for All Commercial Lines as         Business Bankruptcies Begin to Decline</a:t>
            </a:r>
          </a:p>
        </p:txBody>
      </p:sp>
      <p:sp>
        <p:nvSpPr>
          <p:cNvPr id="2129926" name="AutoShape 6"/>
          <p:cNvSpPr>
            <a:spLocks noChangeArrowheads="1"/>
          </p:cNvSpPr>
          <p:nvPr/>
        </p:nvSpPr>
        <p:spPr bwMode="blackWhite">
          <a:xfrm>
            <a:off x="2246526" y="3864077"/>
            <a:ext cx="4313331" cy="1072228"/>
          </a:xfrm>
          <a:prstGeom prst="wedgeRectCallout">
            <a:avLst>
              <a:gd name="adj1" fmla="val 94386"/>
              <a:gd name="adj2" fmla="val 416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2011 </a:t>
            </a:r>
            <a:r>
              <a:rPr lang="en-US" sz="1400" b="1" dirty="0">
                <a:solidFill>
                  <a:schemeClr val="bg1"/>
                </a:solidFill>
              </a:rPr>
              <a:t>bankruptcies totaled </a:t>
            </a:r>
            <a:r>
              <a:rPr lang="en-US" sz="1400" b="1" dirty="0" smtClean="0">
                <a:solidFill>
                  <a:schemeClr val="bg1"/>
                </a:solidFill>
              </a:rPr>
              <a:t>47,806, </a:t>
            </a:r>
            <a:r>
              <a:rPr lang="en-US" sz="1400" b="1" dirty="0">
                <a:solidFill>
                  <a:schemeClr val="bg1"/>
                </a:solidFill>
              </a:rPr>
              <a:t>down </a:t>
            </a:r>
            <a:r>
              <a:rPr lang="en-US" sz="1400" b="1" dirty="0" smtClean="0">
                <a:solidFill>
                  <a:schemeClr val="bg1"/>
                </a:solidFill>
              </a:rPr>
              <a:t>15.1% </a:t>
            </a:r>
            <a:r>
              <a:rPr lang="en-US" sz="1400" b="1" dirty="0">
                <a:solidFill>
                  <a:schemeClr val="bg1"/>
                </a:solidFill>
              </a:rPr>
              <a:t>from </a:t>
            </a:r>
            <a:r>
              <a:rPr lang="en-US" sz="1400" b="1" dirty="0" smtClean="0">
                <a:solidFill>
                  <a:schemeClr val="bg1"/>
                </a:solidFill>
              </a:rPr>
              <a:t>56,282 </a:t>
            </a:r>
            <a:r>
              <a:rPr lang="en-US" sz="1400" b="1" dirty="0">
                <a:solidFill>
                  <a:schemeClr val="bg1"/>
                </a:solidFill>
              </a:rPr>
              <a:t>in </a:t>
            </a:r>
            <a:r>
              <a:rPr lang="en-US" sz="1400" b="1" dirty="0" smtClean="0">
                <a:solidFill>
                  <a:schemeClr val="bg1"/>
                </a:solidFill>
              </a:rPr>
              <a:t>2010—the second consecutive year of decline.  Business bankruptcies more than tripled during the financial crisis. Through Q3:2012, filings were down 15.8% vs. Q3:2011</a:t>
            </a:r>
            <a:endParaRPr lang="en-US" sz="1400" b="1" i="1" dirty="0">
              <a:solidFill>
                <a:schemeClr val="bg1"/>
              </a:solidFill>
              <a:cs typeface="+mn-cs"/>
            </a:endParaRPr>
          </a:p>
        </p:txBody>
      </p:sp>
      <p:grpSp>
        <p:nvGrpSpPr>
          <p:cNvPr id="2" name="Group 7"/>
          <p:cNvGrpSpPr>
            <a:grpSpLocks/>
          </p:cNvGrpSpPr>
          <p:nvPr/>
        </p:nvGrpSpPr>
        <p:grpSpPr bwMode="auto">
          <a:xfrm>
            <a:off x="5441642" y="1105514"/>
            <a:ext cx="2184401" cy="1708150"/>
            <a:chOff x="3853" y="1106"/>
            <a:chExt cx="1376" cy="1076"/>
          </a:xfrm>
        </p:grpSpPr>
        <p:sp>
          <p:nvSpPr>
            <p:cNvPr id="71691" name="Rectangle 8"/>
            <p:cNvSpPr>
              <a:spLocks noChangeArrowheads="1"/>
            </p:cNvSpPr>
            <p:nvPr/>
          </p:nvSpPr>
          <p:spPr bwMode="blackWhite">
            <a:xfrm>
              <a:off x="3853" y="1168"/>
              <a:ext cx="1375" cy="101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71692" name="Rectangle 9"/>
            <p:cNvSpPr>
              <a:spLocks noChangeArrowheads="1"/>
            </p:cNvSpPr>
            <p:nvPr/>
          </p:nvSpPr>
          <p:spPr bwMode="blackWhite">
            <a:xfrm>
              <a:off x="3853" y="1106"/>
              <a:ext cx="1375" cy="313"/>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0000"/>
                </a:lnSpc>
                <a:spcBef>
                  <a:spcPct val="25000"/>
                </a:spcBef>
              </a:pPr>
              <a:r>
                <a:rPr lang="en-US" sz="1400" b="1">
                  <a:solidFill>
                    <a:srgbClr val="FFFFFF"/>
                  </a:solidFill>
                </a:rPr>
                <a:t>% Change Surrounding Recessions</a:t>
              </a:r>
            </a:p>
          </p:txBody>
        </p:sp>
        <p:sp>
          <p:nvSpPr>
            <p:cNvPr id="71693" name="Rectangle 10"/>
            <p:cNvSpPr>
              <a:spLocks noChangeArrowheads="1"/>
            </p:cNvSpPr>
            <p:nvPr/>
          </p:nvSpPr>
          <p:spPr bwMode="auto">
            <a:xfrm>
              <a:off x="3889" y="1452"/>
              <a:ext cx="1340" cy="723"/>
            </a:xfrm>
            <a:prstGeom prst="rect">
              <a:avLst/>
            </a:prstGeom>
            <a:noFill/>
            <a:ln w="9525" algn="ctr">
              <a:noFill/>
              <a:miter lim="800000"/>
              <a:headEnd/>
              <a:tailEnd/>
            </a:ln>
          </p:spPr>
          <p:txBody>
            <a:bodyPr lIns="45720" rIns="45720">
              <a:spAutoFit/>
            </a:bodyPr>
            <a:lstStyle/>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1980-82 	58.6%</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1980-87 	88.7%</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1990-91 	10.3%</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2000-01 	13.0%</a:t>
              </a:r>
            </a:p>
            <a:p>
              <a:pPr marL="168275" eaLnBrk="0" hangingPunct="0">
                <a:lnSpc>
                  <a:spcPct val="90000"/>
                </a:lnSpc>
                <a:spcBef>
                  <a:spcPct val="10000"/>
                </a:spcBef>
                <a:buClr>
                  <a:schemeClr val="accent2"/>
                </a:buClr>
                <a:buFont typeface="Wingdings" pitchFamily="2" charset="2"/>
                <a:buNone/>
                <a:tabLst>
                  <a:tab pos="1493838" algn="dec"/>
                </a:tabLst>
              </a:pPr>
              <a:r>
                <a:rPr lang="en-US" sz="1400" b="1" dirty="0">
                  <a:solidFill>
                    <a:schemeClr val="folHlink"/>
                  </a:solidFill>
                </a:rPr>
                <a:t>2006-09 	208.9%*</a:t>
              </a:r>
            </a:p>
          </p:txBody>
        </p:sp>
      </p:gr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50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9926"/>
                                        </p:tgtEl>
                                        <p:attrNameLst>
                                          <p:attrName>style.visibility</p:attrName>
                                        </p:attrNameLst>
                                      </p:cBhvr>
                                      <p:to>
                                        <p:strVal val="visible"/>
                                      </p:to>
                                    </p:set>
                                    <p:animEffect transition="in" filter="wipe(right)">
                                      <p:cBhvr>
                                        <p:cTn id="7" dur="500"/>
                                        <p:tgtEl>
                                          <p:spTgt spid="2129926"/>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9925"/>
                                        </p:tgtEl>
                                        <p:attrNameLst>
                                          <p:attrName>style.visibility</p:attrName>
                                        </p:attrNameLst>
                                      </p:cBhvr>
                                      <p:to>
                                        <p:strVal val="visible"/>
                                      </p:to>
                                    </p:set>
                                    <p:anim calcmode="lin" valueType="num">
                                      <p:cBhvr>
                                        <p:cTn id="11" dur="500" fill="hold"/>
                                        <p:tgtEl>
                                          <p:spTgt spid="2129925"/>
                                        </p:tgtEl>
                                        <p:attrNameLst>
                                          <p:attrName>ppt_w</p:attrName>
                                        </p:attrNameLst>
                                      </p:cBhvr>
                                      <p:tavLst>
                                        <p:tav tm="0">
                                          <p:val>
                                            <p:fltVal val="0"/>
                                          </p:val>
                                        </p:tav>
                                        <p:tav tm="100000">
                                          <p:val>
                                            <p:strVal val="#ppt_w"/>
                                          </p:val>
                                        </p:tav>
                                      </p:tavLst>
                                    </p:anim>
                                    <p:anim calcmode="lin" valueType="num">
                                      <p:cBhvr>
                                        <p:cTn id="12" dur="500" fill="hold"/>
                                        <p:tgtEl>
                                          <p:spTgt spid="2129925"/>
                                        </p:tgtEl>
                                        <p:attrNameLst>
                                          <p:attrName>ppt_h</p:attrName>
                                        </p:attrNameLst>
                                      </p:cBhvr>
                                      <p:tavLst>
                                        <p:tav tm="0">
                                          <p:val>
                                            <p:fltVal val="0"/>
                                          </p:val>
                                        </p:tav>
                                        <p:tav tm="100000">
                                          <p:val>
                                            <p:strVal val="#ppt_h"/>
                                          </p:val>
                                        </p:tav>
                                      </p:tavLst>
                                    </p:anim>
                                    <p:animEffect transition="in" filter="fade">
                                      <p:cBhvr>
                                        <p:cTn id="13"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212992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27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27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DE8C7ADC-6D8B-4E56-A788-BDB2FE360861}" type="slidenum">
              <a:rPr lang="en-US" sz="900"/>
              <a:pPr algn="r" eaLnBrk="0" hangingPunct="0">
                <a:lnSpc>
                  <a:spcPct val="85000"/>
                </a:lnSpc>
                <a:spcBef>
                  <a:spcPct val="20000"/>
                </a:spcBef>
              </a:pPr>
              <a:t>51</a:t>
            </a:fld>
            <a:endParaRPr lang="en-US" sz="900"/>
          </a:p>
        </p:txBody>
      </p:sp>
      <p:sp>
        <p:nvSpPr>
          <p:cNvPr id="72710" name="Rectangle 2"/>
          <p:cNvSpPr>
            <a:spLocks noGrp="1" noChangeArrowheads="1"/>
          </p:cNvSpPr>
          <p:nvPr>
            <p:ph type="title" idx="4294967295"/>
          </p:nvPr>
        </p:nvSpPr>
        <p:spPr/>
        <p:txBody>
          <a:bodyPr/>
          <a:lstStyle/>
          <a:p>
            <a:r>
              <a:rPr lang="en-US" dirty="0" smtClean="0"/>
              <a:t>Private Sector Business Starts,</a:t>
            </a:r>
            <a:br>
              <a:rPr lang="en-US" dirty="0" smtClean="0"/>
            </a:br>
            <a:r>
              <a:rPr lang="en-US" dirty="0" smtClean="0"/>
              <a:t> 1993:Q2 – 2012:Q3*</a:t>
            </a:r>
          </a:p>
        </p:txBody>
      </p:sp>
      <p:graphicFrame>
        <p:nvGraphicFramePr>
          <p:cNvPr id="72706" name="Object 3"/>
          <p:cNvGraphicFramePr>
            <a:graphicFrameLocks/>
          </p:cNvGraphicFramePr>
          <p:nvPr>
            <p:ph idx="4294967295"/>
          </p:nvPr>
        </p:nvGraphicFramePr>
        <p:xfrm>
          <a:off x="251209" y="1516063"/>
          <a:ext cx="8651491" cy="3983037"/>
        </p:xfrm>
        <a:graphic>
          <a:graphicData uri="http://schemas.openxmlformats.org/presentationml/2006/ole">
            <p:oleObj spid="_x0000_s11317250" name="Chart" r:id="rId4" imgW="8582143" imgH="3981414" progId="MSGraph.Chart.8">
              <p:embed followColorScheme="full"/>
            </p:oleObj>
          </a:graphicData>
        </a:graphic>
      </p:graphicFrame>
      <p:sp>
        <p:nvSpPr>
          <p:cNvPr id="2127876" name="Rectangle 4"/>
          <p:cNvSpPr>
            <a:spLocks noChangeArrowheads="1"/>
          </p:cNvSpPr>
          <p:nvPr/>
        </p:nvSpPr>
        <p:spPr bwMode="blackWhite">
          <a:xfrm>
            <a:off x="874059" y="5537200"/>
            <a:ext cx="7664823" cy="8098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Business Starts Were Down Nearly 20% in the Recession, </a:t>
            </a:r>
            <a:br>
              <a:rPr lang="en-US" b="1" dirty="0">
                <a:solidFill>
                  <a:srgbClr val="FFFFFF"/>
                </a:solidFill>
              </a:rPr>
            </a:br>
            <a:r>
              <a:rPr lang="en-US" b="1" dirty="0">
                <a:solidFill>
                  <a:srgbClr val="FFFFFF"/>
                </a:solidFill>
              </a:rPr>
              <a:t>Holding Back Most Types of Commercial Insurance </a:t>
            </a:r>
            <a:r>
              <a:rPr lang="en-US" b="1" dirty="0" smtClean="0">
                <a:solidFill>
                  <a:srgbClr val="FFFFFF"/>
                </a:solidFill>
              </a:rPr>
              <a:t>Exposure, But Are Recovering Slowly</a:t>
            </a:r>
            <a:endParaRPr lang="en-US" b="1" dirty="0">
              <a:solidFill>
                <a:srgbClr val="FFFFFF"/>
              </a:solidFill>
            </a:endParaRPr>
          </a:p>
        </p:txBody>
      </p:sp>
      <p:sp>
        <p:nvSpPr>
          <p:cNvPr id="72712" name="Rectangle 5"/>
          <p:cNvSpPr>
            <a:spLocks noChangeArrowheads="1"/>
          </p:cNvSpPr>
          <p:nvPr/>
        </p:nvSpPr>
        <p:spPr bwMode="auto">
          <a:xfrm>
            <a:off x="-255494" y="6416304"/>
            <a:ext cx="9399494"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Data through </a:t>
            </a:r>
            <a:r>
              <a:rPr lang="en-US" sz="1100" dirty="0" smtClean="0"/>
              <a:t>Sep. 30, 2012 </a:t>
            </a:r>
            <a:r>
              <a:rPr lang="en-US" sz="1100" dirty="0"/>
              <a:t>are the latest available as of </a:t>
            </a:r>
            <a:r>
              <a:rPr lang="en-US" sz="1100" dirty="0" smtClean="0"/>
              <a:t>May 13, 2013; </a:t>
            </a:r>
            <a:r>
              <a:rPr lang="en-US" sz="1100" dirty="0"/>
              <a:t>Seasonally </a:t>
            </a:r>
            <a:r>
              <a:rPr lang="en-US" sz="1100" dirty="0" smtClean="0"/>
              <a:t>adjusted.  </a:t>
            </a:r>
            <a:endParaRPr lang="en-US" sz="1100" dirty="0"/>
          </a:p>
          <a:p>
            <a:pPr eaLnBrk="0" hangingPunct="0">
              <a:lnSpc>
                <a:spcPct val="85000"/>
              </a:lnSpc>
              <a:spcBef>
                <a:spcPct val="25000"/>
              </a:spcBef>
              <a:buClr>
                <a:schemeClr val="accent2"/>
              </a:buClr>
              <a:buFont typeface="Wingdings" pitchFamily="2" charset="2"/>
              <a:buNone/>
            </a:pPr>
            <a:r>
              <a:rPr lang="en-US" sz="1100" dirty="0"/>
              <a:t>Source: Bureau of Labor Statistics, </a:t>
            </a:r>
            <a:r>
              <a:rPr lang="en-US" sz="1100" dirty="0">
                <a:hlinkClick r:id="rId5"/>
              </a:rPr>
              <a:t>http://www.bls.gov/news.release/cewbd.t08.htm</a:t>
            </a:r>
            <a:r>
              <a:rPr lang="en-US" sz="1100" dirty="0"/>
              <a:t>.  </a:t>
            </a:r>
          </a:p>
        </p:txBody>
      </p:sp>
      <p:sp>
        <p:nvSpPr>
          <p:cNvPr id="72713" name="Rectangle 6"/>
          <p:cNvSpPr>
            <a:spLocks noChangeArrowheads="1"/>
          </p:cNvSpPr>
          <p:nvPr/>
        </p:nvSpPr>
        <p:spPr bwMode="black">
          <a:xfrm>
            <a:off x="3222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2127879" name="AutoShape 7"/>
          <p:cNvSpPr>
            <a:spLocks noChangeArrowheads="1"/>
          </p:cNvSpPr>
          <p:nvPr/>
        </p:nvSpPr>
        <p:spPr bwMode="blackWhite">
          <a:xfrm>
            <a:off x="2270927" y="3697793"/>
            <a:ext cx="4410092" cy="1228167"/>
          </a:xfrm>
          <a:prstGeom prst="wedgeRectCallout">
            <a:avLst>
              <a:gd name="adj1" fmla="val 94209"/>
              <a:gd name="adj2" fmla="val 262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Business starts were up an estimated 2.8% in 2012 to 769,000 following a 2.2% to 748,000 in 2011. Start-ups could accelerate in 2013.</a:t>
            </a:r>
            <a:endParaRPr lang="en-US" b="1" dirty="0">
              <a:solidFill>
                <a:schemeClr val="bg1"/>
              </a:solidFill>
              <a:cs typeface="+mn-cs"/>
            </a:endParaRPr>
          </a:p>
        </p:txBody>
      </p:sp>
      <p:sp>
        <p:nvSpPr>
          <p:cNvPr id="11" name="AutoShape 7"/>
          <p:cNvSpPr>
            <a:spLocks noChangeArrowheads="1"/>
          </p:cNvSpPr>
          <p:nvPr/>
        </p:nvSpPr>
        <p:spPr bwMode="blackWhite">
          <a:xfrm>
            <a:off x="7311843" y="1123915"/>
            <a:ext cx="1440272" cy="137812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buFont typeface="Wingdings" pitchFamily="2" charset="2"/>
              <a:buNone/>
              <a:defRPr/>
            </a:pPr>
            <a:r>
              <a:rPr lang="en-US" sz="1200" b="1" u="sng" dirty="0">
                <a:solidFill>
                  <a:schemeClr val="bg1"/>
                </a:solidFill>
                <a:cs typeface="+mn-cs"/>
              </a:rPr>
              <a:t>Business Starts</a:t>
            </a:r>
            <a:r>
              <a:rPr lang="en-US" sz="1200" b="1" dirty="0">
                <a:solidFill>
                  <a:schemeClr val="bg1"/>
                </a:solidFill>
                <a:cs typeface="+mn-cs"/>
              </a:rPr>
              <a:t/>
            </a:r>
            <a:br>
              <a:rPr lang="en-US" sz="1200" b="1" dirty="0">
                <a:solidFill>
                  <a:schemeClr val="bg1"/>
                </a:solidFill>
                <a:cs typeface="+mn-cs"/>
              </a:rPr>
            </a:br>
            <a:r>
              <a:rPr lang="en-US" sz="1200" b="1" dirty="0">
                <a:solidFill>
                  <a:schemeClr val="bg1"/>
                </a:solidFill>
                <a:cs typeface="+mn-cs"/>
              </a:rPr>
              <a:t>2006:  872,000</a:t>
            </a:r>
            <a:br>
              <a:rPr lang="en-US" sz="1200" b="1" dirty="0">
                <a:solidFill>
                  <a:schemeClr val="bg1"/>
                </a:solidFill>
                <a:cs typeface="+mn-cs"/>
              </a:rPr>
            </a:br>
            <a:r>
              <a:rPr lang="en-US" sz="1200" b="1" dirty="0">
                <a:solidFill>
                  <a:schemeClr val="bg1"/>
                </a:solidFill>
                <a:cs typeface="+mn-cs"/>
              </a:rPr>
              <a:t>2007:  843,000</a:t>
            </a:r>
            <a:br>
              <a:rPr lang="en-US" sz="1200" b="1" dirty="0">
                <a:solidFill>
                  <a:schemeClr val="bg1"/>
                </a:solidFill>
                <a:cs typeface="+mn-cs"/>
              </a:rPr>
            </a:br>
            <a:r>
              <a:rPr lang="en-US" sz="1200" b="1" dirty="0">
                <a:solidFill>
                  <a:schemeClr val="bg1"/>
                </a:solidFill>
                <a:cs typeface="+mn-cs"/>
              </a:rPr>
              <a:t>2008:  790,000</a:t>
            </a:r>
            <a:br>
              <a:rPr lang="en-US" sz="1200" b="1" dirty="0">
                <a:solidFill>
                  <a:schemeClr val="bg1"/>
                </a:solidFill>
                <a:cs typeface="+mn-cs"/>
              </a:rPr>
            </a:br>
            <a:r>
              <a:rPr lang="en-US" sz="1200" b="1" dirty="0">
                <a:solidFill>
                  <a:schemeClr val="bg1"/>
                </a:solidFill>
                <a:cs typeface="+mn-cs"/>
              </a:rPr>
              <a:t>2009:  </a:t>
            </a:r>
            <a:r>
              <a:rPr lang="en-US" sz="1200" b="1" dirty="0" smtClean="0">
                <a:solidFill>
                  <a:schemeClr val="bg1"/>
                </a:solidFill>
                <a:cs typeface="+mn-cs"/>
              </a:rPr>
              <a:t>697,000   2010:  742,000   2011:  748,000 2012E: 769,000*</a:t>
            </a: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51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7879"/>
                                        </p:tgtEl>
                                        <p:attrNameLst>
                                          <p:attrName>style.visibility</p:attrName>
                                        </p:attrNameLst>
                                      </p:cBhvr>
                                      <p:to>
                                        <p:strVal val="visible"/>
                                      </p:to>
                                    </p:set>
                                    <p:animEffect transition="in" filter="wipe(right)">
                                      <p:cBhvr>
                                        <p:cTn id="7" dur="500"/>
                                        <p:tgtEl>
                                          <p:spTgt spid="2127879"/>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2127876"/>
                                        </p:tgtEl>
                                        <p:attrNameLst>
                                          <p:attrName>style.visibility</p:attrName>
                                        </p:attrNameLst>
                                      </p:cBhvr>
                                      <p:to>
                                        <p:strVal val="visible"/>
                                      </p:to>
                                    </p:set>
                                    <p:anim calcmode="lin" valueType="num">
                                      <p:cBhvr>
                                        <p:cTn id="11" dur="500" fill="hold"/>
                                        <p:tgtEl>
                                          <p:spTgt spid="2127876"/>
                                        </p:tgtEl>
                                        <p:attrNameLst>
                                          <p:attrName>ppt_w</p:attrName>
                                        </p:attrNameLst>
                                      </p:cBhvr>
                                      <p:tavLst>
                                        <p:tav tm="0">
                                          <p:val>
                                            <p:fltVal val="0"/>
                                          </p:val>
                                        </p:tav>
                                        <p:tav tm="100000">
                                          <p:val>
                                            <p:strVal val="#ppt_w"/>
                                          </p:val>
                                        </p:tav>
                                      </p:tavLst>
                                    </p:anim>
                                    <p:anim calcmode="lin" valueType="num">
                                      <p:cBhvr>
                                        <p:cTn id="12" dur="500" fill="hold"/>
                                        <p:tgtEl>
                                          <p:spTgt spid="2127876"/>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7876" grpId="0" animBg="1"/>
      <p:bldP spid="2127879" grpId="0" animBg="1"/>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105"/>
          <p:cNvSpPr>
            <a:spLocks noGrp="1" noChangeArrowheads="1"/>
          </p:cNvSpPr>
          <p:nvPr>
            <p:ph type="dt" sz="quarter" idx="10"/>
          </p:nvPr>
        </p:nvSpPr>
        <p:spPr/>
        <p:txBody>
          <a:bodyPr/>
          <a:lstStyle/>
          <a:p>
            <a:pPr>
              <a:defRPr/>
            </a:pPr>
            <a:r>
              <a:rPr lang="en-US" smtClean="0"/>
              <a:t>12/01/09 - 9pm</a:t>
            </a:r>
          </a:p>
        </p:txBody>
      </p:sp>
      <p:sp>
        <p:nvSpPr>
          <p:cNvPr id="167940" name="Rectangle 110"/>
          <p:cNvSpPr>
            <a:spLocks noGrp="1" noChangeArrowheads="1"/>
          </p:cNvSpPr>
          <p:nvPr>
            <p:ph type="sldNum" sz="quarter" idx="12"/>
          </p:nvPr>
        </p:nvSpPr>
        <p:spPr/>
        <p:txBody>
          <a:bodyPr/>
          <a:lstStyle/>
          <a:p>
            <a:pPr>
              <a:defRPr/>
            </a:pPr>
            <a:fld id="{6D036CE7-FA77-4EF8-9AD2-54EB57285A32}" type="slidenum">
              <a:rPr lang="en-US" smtClean="0"/>
              <a:pPr>
                <a:defRPr/>
              </a:pPr>
              <a:t>52</a:t>
            </a:fld>
            <a:endParaRPr lang="en-US" smtClean="0"/>
          </a:p>
        </p:txBody>
      </p:sp>
      <p:sp>
        <p:nvSpPr>
          <p:cNvPr id="153605" name="Rectangle 2"/>
          <p:cNvSpPr>
            <a:spLocks noGrp="1" noChangeArrowheads="1"/>
          </p:cNvSpPr>
          <p:nvPr>
            <p:ph type="title"/>
          </p:nvPr>
        </p:nvSpPr>
        <p:spPr/>
        <p:txBody>
          <a:bodyPr/>
          <a:lstStyle/>
          <a:p>
            <a:r>
              <a:rPr lang="en-US" dirty="0" smtClean="0"/>
              <a:t>12 Industries for the Next 10 Years: Insurance Solutions Needed</a:t>
            </a:r>
          </a:p>
        </p:txBody>
      </p:sp>
      <p:sp>
        <p:nvSpPr>
          <p:cNvPr id="1960963" name="Rectangle 3"/>
          <p:cNvSpPr>
            <a:spLocks noChangeArrowheads="1"/>
          </p:cNvSpPr>
          <p:nvPr/>
        </p:nvSpPr>
        <p:spPr bwMode="blackWhite">
          <a:xfrm>
            <a:off x="1879600" y="59436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Export-Oriented Industries</a:t>
            </a:r>
          </a:p>
        </p:txBody>
      </p:sp>
      <p:sp>
        <p:nvSpPr>
          <p:cNvPr id="1960964" name="Rectangle 4"/>
          <p:cNvSpPr>
            <a:spLocks noChangeArrowheads="1"/>
          </p:cNvSpPr>
          <p:nvPr/>
        </p:nvSpPr>
        <p:spPr bwMode="blackWhite">
          <a:xfrm>
            <a:off x="1879600" y="1731963"/>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Health Sciences</a:t>
            </a:r>
          </a:p>
        </p:txBody>
      </p:sp>
      <p:sp>
        <p:nvSpPr>
          <p:cNvPr id="1960965" name="Rectangle 5"/>
          <p:cNvSpPr>
            <a:spLocks noChangeArrowheads="1"/>
          </p:cNvSpPr>
          <p:nvPr/>
        </p:nvSpPr>
        <p:spPr bwMode="blackWhite">
          <a:xfrm>
            <a:off x="1879600" y="12588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Health Care</a:t>
            </a:r>
          </a:p>
        </p:txBody>
      </p:sp>
      <p:sp>
        <p:nvSpPr>
          <p:cNvPr id="1960966" name="Rectangle 6"/>
          <p:cNvSpPr>
            <a:spLocks noChangeArrowheads="1"/>
          </p:cNvSpPr>
          <p:nvPr/>
        </p:nvSpPr>
        <p:spPr bwMode="blackWhite">
          <a:xfrm>
            <a:off x="1879600" y="22113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Energy (Traditional)</a:t>
            </a:r>
          </a:p>
        </p:txBody>
      </p:sp>
      <p:sp>
        <p:nvSpPr>
          <p:cNvPr id="1960967" name="Rectangle 7"/>
          <p:cNvSpPr>
            <a:spLocks noChangeArrowheads="1"/>
          </p:cNvSpPr>
          <p:nvPr/>
        </p:nvSpPr>
        <p:spPr bwMode="blackWhite">
          <a:xfrm>
            <a:off x="1879600" y="26797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Alternative Energy</a:t>
            </a:r>
          </a:p>
        </p:txBody>
      </p:sp>
      <p:sp>
        <p:nvSpPr>
          <p:cNvPr id="1960968" name="Rectangle 8"/>
          <p:cNvSpPr>
            <a:spLocks noChangeArrowheads="1"/>
          </p:cNvSpPr>
          <p:nvPr/>
        </p:nvSpPr>
        <p:spPr bwMode="blackWhite">
          <a:xfrm>
            <a:off x="1879600" y="31369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Petrochemical</a:t>
            </a:r>
            <a:endParaRPr lang="en-US" sz="2000" b="1" dirty="0">
              <a:solidFill>
                <a:schemeClr val="bg1"/>
              </a:solidFill>
              <a:cs typeface="+mn-cs"/>
            </a:endParaRPr>
          </a:p>
        </p:txBody>
      </p:sp>
      <p:sp>
        <p:nvSpPr>
          <p:cNvPr id="1960969" name="Rectangle 9"/>
          <p:cNvSpPr>
            <a:spLocks noChangeArrowheads="1"/>
          </p:cNvSpPr>
          <p:nvPr/>
        </p:nvSpPr>
        <p:spPr bwMode="blackWhite">
          <a:xfrm>
            <a:off x="1879600" y="3590925"/>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Agriculture</a:t>
            </a:r>
            <a:endParaRPr lang="en-US" sz="2000" b="1" dirty="0">
              <a:solidFill>
                <a:schemeClr val="bg1"/>
              </a:solidFill>
              <a:cs typeface="+mn-cs"/>
            </a:endParaRPr>
          </a:p>
        </p:txBody>
      </p:sp>
      <p:sp>
        <p:nvSpPr>
          <p:cNvPr id="1960970" name="Rectangle 10"/>
          <p:cNvSpPr>
            <a:spLocks noChangeArrowheads="1"/>
          </p:cNvSpPr>
          <p:nvPr/>
        </p:nvSpPr>
        <p:spPr bwMode="blackWhite">
          <a:xfrm>
            <a:off x="1919941" y="405923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Natural Resources</a:t>
            </a:r>
            <a:endParaRPr lang="en-US" sz="2000" b="1" dirty="0">
              <a:solidFill>
                <a:schemeClr val="bg1"/>
              </a:solidFill>
              <a:cs typeface="+mn-cs"/>
            </a:endParaRPr>
          </a:p>
        </p:txBody>
      </p:sp>
      <p:sp>
        <p:nvSpPr>
          <p:cNvPr id="1960971" name="Rectangle 11"/>
          <p:cNvSpPr>
            <a:spLocks noChangeArrowheads="1"/>
          </p:cNvSpPr>
          <p:nvPr/>
        </p:nvSpPr>
        <p:spPr bwMode="blackWhite">
          <a:xfrm>
            <a:off x="1879600" y="45275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Technology (incl. Biotechnology)</a:t>
            </a:r>
          </a:p>
        </p:txBody>
      </p:sp>
      <p:sp>
        <p:nvSpPr>
          <p:cNvPr id="1960972" name="Rectangle 12"/>
          <p:cNvSpPr>
            <a:spLocks noChangeArrowheads="1"/>
          </p:cNvSpPr>
          <p:nvPr/>
        </p:nvSpPr>
        <p:spPr bwMode="blackWhite">
          <a:xfrm>
            <a:off x="1879600" y="50101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Light Manufacturing</a:t>
            </a:r>
          </a:p>
        </p:txBody>
      </p:sp>
      <p:sp>
        <p:nvSpPr>
          <p:cNvPr id="1960973" name="Rectangle 13"/>
          <p:cNvSpPr>
            <a:spLocks noChangeArrowheads="1"/>
          </p:cNvSpPr>
          <p:nvPr/>
        </p:nvSpPr>
        <p:spPr bwMode="blackWhite">
          <a:xfrm>
            <a:off x="1879600" y="54800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err="1" smtClean="0">
                <a:solidFill>
                  <a:schemeClr val="bg1"/>
                </a:solidFill>
                <a:cs typeface="+mn-cs"/>
              </a:rPr>
              <a:t>Insourced</a:t>
            </a:r>
            <a:r>
              <a:rPr lang="en-US" sz="2000" b="1" dirty="0" smtClean="0">
                <a:solidFill>
                  <a:schemeClr val="bg1"/>
                </a:solidFill>
                <a:cs typeface="+mn-cs"/>
              </a:rPr>
              <a:t> Manufacturing</a:t>
            </a:r>
            <a:endParaRPr lang="en-US" sz="2000" b="1" dirty="0">
              <a:solidFill>
                <a:schemeClr val="bg1"/>
              </a:solidFill>
              <a:cs typeface="+mn-cs"/>
            </a:endParaRPr>
          </a:p>
        </p:txBody>
      </p:sp>
      <p:sp>
        <p:nvSpPr>
          <p:cNvPr id="17" name="AutoShape 7"/>
          <p:cNvSpPr>
            <a:spLocks noChangeArrowheads="1"/>
          </p:cNvSpPr>
          <p:nvPr/>
        </p:nvSpPr>
        <p:spPr bwMode="blackWhite">
          <a:xfrm>
            <a:off x="7531100" y="2446337"/>
            <a:ext cx="1420813" cy="2448391"/>
          </a:xfrm>
          <a:prstGeom prst="wedgeRectCallout">
            <a:avLst>
              <a:gd name="adj1" fmla="val -59218"/>
              <a:gd name="adj2" fmla="val -894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Many industries are poised for growth, </a:t>
            </a:r>
            <a:r>
              <a:rPr lang="en-US" sz="1400" b="1" dirty="0" smtClean="0">
                <a:cs typeface="+mn-cs"/>
              </a:rPr>
              <a:t>though insurers’ ability to capitalize on these industries varies widely</a:t>
            </a:r>
            <a:endParaRPr lang="en-US" sz="1400" b="1" dirty="0">
              <a:cs typeface="+mn-cs"/>
            </a:endParaRPr>
          </a:p>
        </p:txBody>
      </p:sp>
      <p:sp>
        <p:nvSpPr>
          <p:cNvPr id="18" name="Rectangle 3"/>
          <p:cNvSpPr>
            <a:spLocks noChangeArrowheads="1"/>
          </p:cNvSpPr>
          <p:nvPr/>
        </p:nvSpPr>
        <p:spPr bwMode="blackWhite">
          <a:xfrm>
            <a:off x="1870636" y="6391834"/>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Shipping (Rail, Marine, </a:t>
            </a:r>
            <a:r>
              <a:rPr lang="en-US" sz="2000" b="1" dirty="0" smtClean="0">
                <a:solidFill>
                  <a:schemeClr val="bg1"/>
                </a:solidFill>
                <a:cs typeface="+mn-cs"/>
              </a:rPr>
              <a:t>Trucking, Pipelines)</a:t>
            </a:r>
            <a:endParaRPr lang="en-US" sz="20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60965"/>
                                        </p:tgtEl>
                                        <p:attrNameLst>
                                          <p:attrName>style.visibility</p:attrName>
                                        </p:attrNameLst>
                                      </p:cBhvr>
                                      <p:to>
                                        <p:strVal val="visible"/>
                                      </p:to>
                                    </p:set>
                                    <p:anim calcmode="lin" valueType="num">
                                      <p:cBhvr>
                                        <p:cTn id="7" dur="500" fill="hold"/>
                                        <p:tgtEl>
                                          <p:spTgt spid="1960965"/>
                                        </p:tgtEl>
                                        <p:attrNameLst>
                                          <p:attrName>ppt_w</p:attrName>
                                        </p:attrNameLst>
                                      </p:cBhvr>
                                      <p:tavLst>
                                        <p:tav tm="0">
                                          <p:val>
                                            <p:fltVal val="0"/>
                                          </p:val>
                                        </p:tav>
                                        <p:tav tm="100000">
                                          <p:val>
                                            <p:strVal val="#ppt_w"/>
                                          </p:val>
                                        </p:tav>
                                      </p:tavLst>
                                    </p:anim>
                                    <p:anim calcmode="lin" valueType="num">
                                      <p:cBhvr>
                                        <p:cTn id="8" dur="500" fill="hold"/>
                                        <p:tgtEl>
                                          <p:spTgt spid="19609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1960964"/>
                                        </p:tgtEl>
                                        <p:attrNameLst>
                                          <p:attrName>style.visibility</p:attrName>
                                        </p:attrNameLst>
                                      </p:cBhvr>
                                      <p:to>
                                        <p:strVal val="visible"/>
                                      </p:to>
                                    </p:set>
                                    <p:anim calcmode="lin" valueType="num">
                                      <p:cBhvr>
                                        <p:cTn id="12" dur="500" fill="hold"/>
                                        <p:tgtEl>
                                          <p:spTgt spid="1960964"/>
                                        </p:tgtEl>
                                        <p:attrNameLst>
                                          <p:attrName>ppt_w</p:attrName>
                                        </p:attrNameLst>
                                      </p:cBhvr>
                                      <p:tavLst>
                                        <p:tav tm="0">
                                          <p:val>
                                            <p:fltVal val="0"/>
                                          </p:val>
                                        </p:tav>
                                        <p:tav tm="100000">
                                          <p:val>
                                            <p:strVal val="#ppt_w"/>
                                          </p:val>
                                        </p:tav>
                                      </p:tavLst>
                                    </p:anim>
                                    <p:anim calcmode="lin" valueType="num">
                                      <p:cBhvr>
                                        <p:cTn id="13" dur="500" fill="hold"/>
                                        <p:tgtEl>
                                          <p:spTgt spid="1960964"/>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500"/>
                                  </p:stCondLst>
                                  <p:childTnLst>
                                    <p:set>
                                      <p:cBhvr>
                                        <p:cTn id="16" dur="1" fill="hold">
                                          <p:stCondLst>
                                            <p:cond delay="0"/>
                                          </p:stCondLst>
                                        </p:cTn>
                                        <p:tgtEl>
                                          <p:spTgt spid="1960966"/>
                                        </p:tgtEl>
                                        <p:attrNameLst>
                                          <p:attrName>style.visibility</p:attrName>
                                        </p:attrNameLst>
                                      </p:cBhvr>
                                      <p:to>
                                        <p:strVal val="visible"/>
                                      </p:to>
                                    </p:set>
                                    <p:anim calcmode="lin" valueType="num">
                                      <p:cBhvr>
                                        <p:cTn id="17" dur="500" fill="hold"/>
                                        <p:tgtEl>
                                          <p:spTgt spid="1960966"/>
                                        </p:tgtEl>
                                        <p:attrNameLst>
                                          <p:attrName>ppt_w</p:attrName>
                                        </p:attrNameLst>
                                      </p:cBhvr>
                                      <p:tavLst>
                                        <p:tav tm="0">
                                          <p:val>
                                            <p:fltVal val="0"/>
                                          </p:val>
                                        </p:tav>
                                        <p:tav tm="100000">
                                          <p:val>
                                            <p:strVal val="#ppt_w"/>
                                          </p:val>
                                        </p:tav>
                                      </p:tavLst>
                                    </p:anim>
                                    <p:anim calcmode="lin" valueType="num">
                                      <p:cBhvr>
                                        <p:cTn id="18" dur="500" fill="hold"/>
                                        <p:tgtEl>
                                          <p:spTgt spid="196096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0" nodeType="afterEffect">
                                  <p:stCondLst>
                                    <p:cond delay="500"/>
                                  </p:stCondLst>
                                  <p:childTnLst>
                                    <p:set>
                                      <p:cBhvr>
                                        <p:cTn id="21" dur="1" fill="hold">
                                          <p:stCondLst>
                                            <p:cond delay="0"/>
                                          </p:stCondLst>
                                        </p:cTn>
                                        <p:tgtEl>
                                          <p:spTgt spid="1960967"/>
                                        </p:tgtEl>
                                        <p:attrNameLst>
                                          <p:attrName>style.visibility</p:attrName>
                                        </p:attrNameLst>
                                      </p:cBhvr>
                                      <p:to>
                                        <p:strVal val="visible"/>
                                      </p:to>
                                    </p:set>
                                    <p:anim calcmode="lin" valueType="num">
                                      <p:cBhvr>
                                        <p:cTn id="22" dur="500" fill="hold"/>
                                        <p:tgtEl>
                                          <p:spTgt spid="1960967"/>
                                        </p:tgtEl>
                                        <p:attrNameLst>
                                          <p:attrName>ppt_w</p:attrName>
                                        </p:attrNameLst>
                                      </p:cBhvr>
                                      <p:tavLst>
                                        <p:tav tm="0">
                                          <p:val>
                                            <p:fltVal val="0"/>
                                          </p:val>
                                        </p:tav>
                                        <p:tav tm="100000">
                                          <p:val>
                                            <p:strVal val="#ppt_w"/>
                                          </p:val>
                                        </p:tav>
                                      </p:tavLst>
                                    </p:anim>
                                    <p:anim calcmode="lin" valueType="num">
                                      <p:cBhvr>
                                        <p:cTn id="23" dur="500" fill="hold"/>
                                        <p:tgtEl>
                                          <p:spTgt spid="1960967"/>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0" nodeType="afterEffect">
                                  <p:stCondLst>
                                    <p:cond delay="500"/>
                                  </p:stCondLst>
                                  <p:childTnLst>
                                    <p:set>
                                      <p:cBhvr>
                                        <p:cTn id="26" dur="1" fill="hold">
                                          <p:stCondLst>
                                            <p:cond delay="0"/>
                                          </p:stCondLst>
                                        </p:cTn>
                                        <p:tgtEl>
                                          <p:spTgt spid="1960968"/>
                                        </p:tgtEl>
                                        <p:attrNameLst>
                                          <p:attrName>style.visibility</p:attrName>
                                        </p:attrNameLst>
                                      </p:cBhvr>
                                      <p:to>
                                        <p:strVal val="visible"/>
                                      </p:to>
                                    </p:set>
                                    <p:anim calcmode="lin" valueType="num">
                                      <p:cBhvr>
                                        <p:cTn id="27" dur="500" fill="hold"/>
                                        <p:tgtEl>
                                          <p:spTgt spid="1960968"/>
                                        </p:tgtEl>
                                        <p:attrNameLst>
                                          <p:attrName>ppt_w</p:attrName>
                                        </p:attrNameLst>
                                      </p:cBhvr>
                                      <p:tavLst>
                                        <p:tav tm="0">
                                          <p:val>
                                            <p:fltVal val="0"/>
                                          </p:val>
                                        </p:tav>
                                        <p:tav tm="100000">
                                          <p:val>
                                            <p:strVal val="#ppt_w"/>
                                          </p:val>
                                        </p:tav>
                                      </p:tavLst>
                                    </p:anim>
                                    <p:anim calcmode="lin" valueType="num">
                                      <p:cBhvr>
                                        <p:cTn id="28" dur="500" fill="hold"/>
                                        <p:tgtEl>
                                          <p:spTgt spid="1960968"/>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3" presetClass="entr" presetSubtype="16" fill="hold" grpId="0" nodeType="afterEffect">
                                  <p:stCondLst>
                                    <p:cond delay="500"/>
                                  </p:stCondLst>
                                  <p:childTnLst>
                                    <p:set>
                                      <p:cBhvr>
                                        <p:cTn id="31" dur="1" fill="hold">
                                          <p:stCondLst>
                                            <p:cond delay="0"/>
                                          </p:stCondLst>
                                        </p:cTn>
                                        <p:tgtEl>
                                          <p:spTgt spid="1960969"/>
                                        </p:tgtEl>
                                        <p:attrNameLst>
                                          <p:attrName>style.visibility</p:attrName>
                                        </p:attrNameLst>
                                      </p:cBhvr>
                                      <p:to>
                                        <p:strVal val="visible"/>
                                      </p:to>
                                    </p:set>
                                    <p:anim calcmode="lin" valueType="num">
                                      <p:cBhvr>
                                        <p:cTn id="32" dur="500" fill="hold"/>
                                        <p:tgtEl>
                                          <p:spTgt spid="1960969"/>
                                        </p:tgtEl>
                                        <p:attrNameLst>
                                          <p:attrName>ppt_w</p:attrName>
                                        </p:attrNameLst>
                                      </p:cBhvr>
                                      <p:tavLst>
                                        <p:tav tm="0">
                                          <p:val>
                                            <p:fltVal val="0"/>
                                          </p:val>
                                        </p:tav>
                                        <p:tav tm="100000">
                                          <p:val>
                                            <p:strVal val="#ppt_w"/>
                                          </p:val>
                                        </p:tav>
                                      </p:tavLst>
                                    </p:anim>
                                    <p:anim calcmode="lin" valueType="num">
                                      <p:cBhvr>
                                        <p:cTn id="33" dur="500" fill="hold"/>
                                        <p:tgtEl>
                                          <p:spTgt spid="1960969"/>
                                        </p:tgtEl>
                                        <p:attrNameLst>
                                          <p:attrName>ppt_h</p:attrName>
                                        </p:attrNameLst>
                                      </p:cBhvr>
                                      <p:tavLst>
                                        <p:tav tm="0">
                                          <p:val>
                                            <p:fltVal val="0"/>
                                          </p:val>
                                        </p:tav>
                                        <p:tav tm="100000">
                                          <p:val>
                                            <p:strVal val="#ppt_h"/>
                                          </p:val>
                                        </p:tav>
                                      </p:tavLst>
                                    </p:anim>
                                  </p:childTnLst>
                                </p:cTn>
                              </p:par>
                            </p:childTnLst>
                          </p:cTn>
                        </p:par>
                        <p:par>
                          <p:cTn id="34" fill="hold">
                            <p:stCondLst>
                              <p:cond delay="5500"/>
                            </p:stCondLst>
                            <p:childTnLst>
                              <p:par>
                                <p:cTn id="35" presetID="23" presetClass="entr" presetSubtype="16" fill="hold" grpId="0" nodeType="afterEffect">
                                  <p:stCondLst>
                                    <p:cond delay="500"/>
                                  </p:stCondLst>
                                  <p:childTnLst>
                                    <p:set>
                                      <p:cBhvr>
                                        <p:cTn id="36" dur="1" fill="hold">
                                          <p:stCondLst>
                                            <p:cond delay="0"/>
                                          </p:stCondLst>
                                        </p:cTn>
                                        <p:tgtEl>
                                          <p:spTgt spid="1960970"/>
                                        </p:tgtEl>
                                        <p:attrNameLst>
                                          <p:attrName>style.visibility</p:attrName>
                                        </p:attrNameLst>
                                      </p:cBhvr>
                                      <p:to>
                                        <p:strVal val="visible"/>
                                      </p:to>
                                    </p:set>
                                    <p:anim calcmode="lin" valueType="num">
                                      <p:cBhvr>
                                        <p:cTn id="37" dur="500" fill="hold"/>
                                        <p:tgtEl>
                                          <p:spTgt spid="1960970"/>
                                        </p:tgtEl>
                                        <p:attrNameLst>
                                          <p:attrName>ppt_w</p:attrName>
                                        </p:attrNameLst>
                                      </p:cBhvr>
                                      <p:tavLst>
                                        <p:tav tm="0">
                                          <p:val>
                                            <p:fltVal val="0"/>
                                          </p:val>
                                        </p:tav>
                                        <p:tav tm="100000">
                                          <p:val>
                                            <p:strVal val="#ppt_w"/>
                                          </p:val>
                                        </p:tav>
                                      </p:tavLst>
                                    </p:anim>
                                    <p:anim calcmode="lin" valueType="num">
                                      <p:cBhvr>
                                        <p:cTn id="38" dur="500" fill="hold"/>
                                        <p:tgtEl>
                                          <p:spTgt spid="1960970"/>
                                        </p:tgtEl>
                                        <p:attrNameLst>
                                          <p:attrName>ppt_h</p:attrName>
                                        </p:attrNameLst>
                                      </p:cBhvr>
                                      <p:tavLst>
                                        <p:tav tm="0">
                                          <p:val>
                                            <p:fltVal val="0"/>
                                          </p:val>
                                        </p:tav>
                                        <p:tav tm="100000">
                                          <p:val>
                                            <p:strVal val="#ppt_h"/>
                                          </p:val>
                                        </p:tav>
                                      </p:tavLst>
                                    </p:anim>
                                  </p:childTnLst>
                                </p:cTn>
                              </p:par>
                            </p:childTnLst>
                          </p:cTn>
                        </p:par>
                        <p:par>
                          <p:cTn id="39" fill="hold">
                            <p:stCondLst>
                              <p:cond delay="6500"/>
                            </p:stCondLst>
                            <p:childTnLst>
                              <p:par>
                                <p:cTn id="40" presetID="23" presetClass="entr" presetSubtype="16" fill="hold" grpId="0" nodeType="afterEffect">
                                  <p:stCondLst>
                                    <p:cond delay="500"/>
                                  </p:stCondLst>
                                  <p:childTnLst>
                                    <p:set>
                                      <p:cBhvr>
                                        <p:cTn id="41" dur="1" fill="hold">
                                          <p:stCondLst>
                                            <p:cond delay="0"/>
                                          </p:stCondLst>
                                        </p:cTn>
                                        <p:tgtEl>
                                          <p:spTgt spid="1960971"/>
                                        </p:tgtEl>
                                        <p:attrNameLst>
                                          <p:attrName>style.visibility</p:attrName>
                                        </p:attrNameLst>
                                      </p:cBhvr>
                                      <p:to>
                                        <p:strVal val="visible"/>
                                      </p:to>
                                    </p:set>
                                    <p:anim calcmode="lin" valueType="num">
                                      <p:cBhvr>
                                        <p:cTn id="42" dur="500" fill="hold"/>
                                        <p:tgtEl>
                                          <p:spTgt spid="1960971"/>
                                        </p:tgtEl>
                                        <p:attrNameLst>
                                          <p:attrName>ppt_w</p:attrName>
                                        </p:attrNameLst>
                                      </p:cBhvr>
                                      <p:tavLst>
                                        <p:tav tm="0">
                                          <p:val>
                                            <p:fltVal val="0"/>
                                          </p:val>
                                        </p:tav>
                                        <p:tav tm="100000">
                                          <p:val>
                                            <p:strVal val="#ppt_w"/>
                                          </p:val>
                                        </p:tav>
                                      </p:tavLst>
                                    </p:anim>
                                    <p:anim calcmode="lin" valueType="num">
                                      <p:cBhvr>
                                        <p:cTn id="43" dur="500" fill="hold"/>
                                        <p:tgtEl>
                                          <p:spTgt spid="1960971"/>
                                        </p:tgtEl>
                                        <p:attrNameLst>
                                          <p:attrName>ppt_h</p:attrName>
                                        </p:attrNameLst>
                                      </p:cBhvr>
                                      <p:tavLst>
                                        <p:tav tm="0">
                                          <p:val>
                                            <p:fltVal val="0"/>
                                          </p:val>
                                        </p:tav>
                                        <p:tav tm="100000">
                                          <p:val>
                                            <p:strVal val="#ppt_h"/>
                                          </p:val>
                                        </p:tav>
                                      </p:tavLst>
                                    </p:anim>
                                  </p:childTnLst>
                                </p:cTn>
                              </p:par>
                            </p:childTnLst>
                          </p:cTn>
                        </p:par>
                        <p:par>
                          <p:cTn id="44" fill="hold">
                            <p:stCondLst>
                              <p:cond delay="7500"/>
                            </p:stCondLst>
                            <p:childTnLst>
                              <p:par>
                                <p:cTn id="45" presetID="23" presetClass="entr" presetSubtype="16" fill="hold" grpId="0" nodeType="afterEffect">
                                  <p:stCondLst>
                                    <p:cond delay="500"/>
                                  </p:stCondLst>
                                  <p:childTnLst>
                                    <p:set>
                                      <p:cBhvr>
                                        <p:cTn id="46" dur="1" fill="hold">
                                          <p:stCondLst>
                                            <p:cond delay="0"/>
                                          </p:stCondLst>
                                        </p:cTn>
                                        <p:tgtEl>
                                          <p:spTgt spid="1960972"/>
                                        </p:tgtEl>
                                        <p:attrNameLst>
                                          <p:attrName>style.visibility</p:attrName>
                                        </p:attrNameLst>
                                      </p:cBhvr>
                                      <p:to>
                                        <p:strVal val="visible"/>
                                      </p:to>
                                    </p:set>
                                    <p:anim calcmode="lin" valueType="num">
                                      <p:cBhvr>
                                        <p:cTn id="47" dur="500" fill="hold"/>
                                        <p:tgtEl>
                                          <p:spTgt spid="1960972"/>
                                        </p:tgtEl>
                                        <p:attrNameLst>
                                          <p:attrName>ppt_w</p:attrName>
                                        </p:attrNameLst>
                                      </p:cBhvr>
                                      <p:tavLst>
                                        <p:tav tm="0">
                                          <p:val>
                                            <p:fltVal val="0"/>
                                          </p:val>
                                        </p:tav>
                                        <p:tav tm="100000">
                                          <p:val>
                                            <p:strVal val="#ppt_w"/>
                                          </p:val>
                                        </p:tav>
                                      </p:tavLst>
                                    </p:anim>
                                    <p:anim calcmode="lin" valueType="num">
                                      <p:cBhvr>
                                        <p:cTn id="48" dur="500" fill="hold"/>
                                        <p:tgtEl>
                                          <p:spTgt spid="1960972"/>
                                        </p:tgtEl>
                                        <p:attrNameLst>
                                          <p:attrName>ppt_h</p:attrName>
                                        </p:attrNameLst>
                                      </p:cBhvr>
                                      <p:tavLst>
                                        <p:tav tm="0">
                                          <p:val>
                                            <p:fltVal val="0"/>
                                          </p:val>
                                        </p:tav>
                                        <p:tav tm="100000">
                                          <p:val>
                                            <p:strVal val="#ppt_h"/>
                                          </p:val>
                                        </p:tav>
                                      </p:tavLst>
                                    </p:anim>
                                  </p:childTnLst>
                                </p:cTn>
                              </p:par>
                            </p:childTnLst>
                          </p:cTn>
                        </p:par>
                        <p:par>
                          <p:cTn id="49" fill="hold">
                            <p:stCondLst>
                              <p:cond delay="8500"/>
                            </p:stCondLst>
                            <p:childTnLst>
                              <p:par>
                                <p:cTn id="50" presetID="23" presetClass="entr" presetSubtype="16" fill="hold" grpId="0" nodeType="afterEffect">
                                  <p:stCondLst>
                                    <p:cond delay="500"/>
                                  </p:stCondLst>
                                  <p:childTnLst>
                                    <p:set>
                                      <p:cBhvr>
                                        <p:cTn id="51" dur="1" fill="hold">
                                          <p:stCondLst>
                                            <p:cond delay="0"/>
                                          </p:stCondLst>
                                        </p:cTn>
                                        <p:tgtEl>
                                          <p:spTgt spid="1960973"/>
                                        </p:tgtEl>
                                        <p:attrNameLst>
                                          <p:attrName>style.visibility</p:attrName>
                                        </p:attrNameLst>
                                      </p:cBhvr>
                                      <p:to>
                                        <p:strVal val="visible"/>
                                      </p:to>
                                    </p:set>
                                    <p:anim calcmode="lin" valueType="num">
                                      <p:cBhvr>
                                        <p:cTn id="52" dur="500" fill="hold"/>
                                        <p:tgtEl>
                                          <p:spTgt spid="1960973"/>
                                        </p:tgtEl>
                                        <p:attrNameLst>
                                          <p:attrName>ppt_w</p:attrName>
                                        </p:attrNameLst>
                                      </p:cBhvr>
                                      <p:tavLst>
                                        <p:tav tm="0">
                                          <p:val>
                                            <p:fltVal val="0"/>
                                          </p:val>
                                        </p:tav>
                                        <p:tav tm="100000">
                                          <p:val>
                                            <p:strVal val="#ppt_w"/>
                                          </p:val>
                                        </p:tav>
                                      </p:tavLst>
                                    </p:anim>
                                    <p:anim calcmode="lin" valueType="num">
                                      <p:cBhvr>
                                        <p:cTn id="53" dur="500" fill="hold"/>
                                        <p:tgtEl>
                                          <p:spTgt spid="1960973"/>
                                        </p:tgtEl>
                                        <p:attrNameLst>
                                          <p:attrName>ppt_h</p:attrName>
                                        </p:attrNameLst>
                                      </p:cBhvr>
                                      <p:tavLst>
                                        <p:tav tm="0">
                                          <p:val>
                                            <p:fltVal val="0"/>
                                          </p:val>
                                        </p:tav>
                                        <p:tav tm="100000">
                                          <p:val>
                                            <p:strVal val="#ppt_h"/>
                                          </p:val>
                                        </p:tav>
                                      </p:tavLst>
                                    </p:anim>
                                  </p:childTnLst>
                                </p:cTn>
                              </p:par>
                            </p:childTnLst>
                          </p:cTn>
                        </p:par>
                        <p:par>
                          <p:cTn id="54" fill="hold">
                            <p:stCondLst>
                              <p:cond delay="9500"/>
                            </p:stCondLst>
                            <p:childTnLst>
                              <p:par>
                                <p:cTn id="55" presetID="23" presetClass="entr" presetSubtype="16" fill="hold" grpId="0" nodeType="afterEffect">
                                  <p:stCondLst>
                                    <p:cond delay="0"/>
                                  </p:stCondLst>
                                  <p:childTnLst>
                                    <p:set>
                                      <p:cBhvr>
                                        <p:cTn id="56" dur="1" fill="hold">
                                          <p:stCondLst>
                                            <p:cond delay="0"/>
                                          </p:stCondLst>
                                        </p:cTn>
                                        <p:tgtEl>
                                          <p:spTgt spid="1960963"/>
                                        </p:tgtEl>
                                        <p:attrNameLst>
                                          <p:attrName>style.visibility</p:attrName>
                                        </p:attrNameLst>
                                      </p:cBhvr>
                                      <p:to>
                                        <p:strVal val="visible"/>
                                      </p:to>
                                    </p:set>
                                    <p:anim calcmode="lin" valueType="num">
                                      <p:cBhvr>
                                        <p:cTn id="57" dur="500" fill="hold"/>
                                        <p:tgtEl>
                                          <p:spTgt spid="1960963"/>
                                        </p:tgtEl>
                                        <p:attrNameLst>
                                          <p:attrName>ppt_w</p:attrName>
                                        </p:attrNameLst>
                                      </p:cBhvr>
                                      <p:tavLst>
                                        <p:tav tm="0">
                                          <p:val>
                                            <p:fltVal val="0"/>
                                          </p:val>
                                        </p:tav>
                                        <p:tav tm="100000">
                                          <p:val>
                                            <p:strVal val="#ppt_w"/>
                                          </p:val>
                                        </p:tav>
                                      </p:tavLst>
                                    </p:anim>
                                    <p:anim calcmode="lin" valueType="num">
                                      <p:cBhvr>
                                        <p:cTn id="58" dur="500" fill="hold"/>
                                        <p:tgtEl>
                                          <p:spTgt spid="1960963"/>
                                        </p:tgtEl>
                                        <p:attrNameLst>
                                          <p:attrName>ppt_h</p:attrName>
                                        </p:attrNameLst>
                                      </p:cBhvr>
                                      <p:tavLst>
                                        <p:tav tm="0">
                                          <p:val>
                                            <p:fltVal val="0"/>
                                          </p:val>
                                        </p:tav>
                                        <p:tav tm="100000">
                                          <p:val>
                                            <p:strVal val="#ppt_h"/>
                                          </p:val>
                                        </p:tav>
                                      </p:tavLst>
                                    </p:anim>
                                  </p:childTnLst>
                                </p:cTn>
                              </p:par>
                            </p:childTnLst>
                          </p:cTn>
                        </p:par>
                        <p:par>
                          <p:cTn id="59" fill="hold">
                            <p:stCondLst>
                              <p:cond delay="10000"/>
                            </p:stCondLst>
                            <p:childTnLst>
                              <p:par>
                                <p:cTn id="60" presetID="2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childTnLst>
                                </p:cTn>
                              </p:par>
                            </p:childTnLst>
                          </p:cTn>
                        </p:par>
                        <p:par>
                          <p:cTn id="64" fill="hold">
                            <p:stCondLst>
                              <p:cond delay="10500"/>
                            </p:stCondLst>
                            <p:childTnLst>
                              <p:par>
                                <p:cTn id="65" presetID="2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963" grpId="0" animBg="1"/>
      <p:bldP spid="1960964" grpId="0" animBg="1"/>
      <p:bldP spid="1960965" grpId="0" animBg="1"/>
      <p:bldP spid="1960966" grpId="0" animBg="1"/>
      <p:bldP spid="1960967" grpId="0" animBg="1"/>
      <p:bldP spid="1960968" grpId="0" animBg="1"/>
      <p:bldP spid="1960969" grpId="0" animBg="1"/>
      <p:bldP spid="1960970" grpId="0" animBg="1"/>
      <p:bldP spid="1960971" grpId="0" animBg="1"/>
      <p:bldP spid="1960972" grpId="0" animBg="1"/>
      <p:bldP spid="1960973" grpId="0" animBg="1"/>
      <p:bldP spid="17" grpId="0" animBg="1"/>
      <p:bldP spid="18"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53</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latin typeface="Arial" charset="0"/>
                <a:cs typeface="Arial" charset="0"/>
              </a:rPr>
              <a:t>P/C Insurance Industry Financial Overview</a:t>
            </a:r>
          </a:p>
        </p:txBody>
      </p:sp>
      <p:sp>
        <p:nvSpPr>
          <p:cNvPr id="2152456" name="Rectangle 8"/>
          <p:cNvSpPr>
            <a:spLocks noChangeArrowheads="1"/>
          </p:cNvSpPr>
          <p:nvPr/>
        </p:nvSpPr>
        <p:spPr bwMode="auto">
          <a:xfrm>
            <a:off x="820271" y="4160838"/>
            <a:ext cx="7396069"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a:solidFill>
                  <a:srgbClr val="225A7A"/>
                </a:solidFill>
                <a:latin typeface="Arial" charset="0"/>
                <a:cs typeface="Arial" charset="0"/>
              </a:rPr>
              <a:t>Profit Recovery </a:t>
            </a:r>
            <a:r>
              <a:rPr lang="en-US" sz="4000" b="1" dirty="0" smtClean="0">
                <a:solidFill>
                  <a:srgbClr val="225A7A"/>
                </a:solidFill>
              </a:rPr>
              <a:t>in 2012 After High CAT Losses; Ultimate Impact of Sandy Still Unclear</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228600" y="90488"/>
            <a:ext cx="7400925" cy="860425"/>
          </a:xfrm>
        </p:spPr>
        <p:txBody>
          <a:bodyPr/>
          <a:lstStyle/>
          <a:p>
            <a:r>
              <a:rPr lang="en-US" dirty="0" smtClean="0"/>
              <a:t>P/C Net Income After Taxes</a:t>
            </a:r>
            <a:br>
              <a:rPr lang="en-US" dirty="0" smtClean="0"/>
            </a:br>
            <a:r>
              <a:rPr lang="en-US" dirty="0" smtClean="0"/>
              <a:t>1991–2012 ($ Millions)</a:t>
            </a:r>
          </a:p>
        </p:txBody>
      </p:sp>
      <p:graphicFrame>
        <p:nvGraphicFramePr>
          <p:cNvPr id="6832131" name="Object 3"/>
          <p:cNvGraphicFramePr>
            <a:graphicFrameLocks/>
          </p:cNvGraphicFramePr>
          <p:nvPr>
            <p:ph type="chart" idx="4294967295"/>
          </p:nvPr>
        </p:nvGraphicFramePr>
        <p:xfrm>
          <a:off x="206375" y="1314450"/>
          <a:ext cx="8701088" cy="5049838"/>
        </p:xfrm>
        <a:graphic>
          <a:graphicData uri="http://schemas.openxmlformats.org/presentationml/2006/ole">
            <p:oleObj spid="_x0000_s17966082" name="Chart" r:id="rId4" imgW="8715311" imgH="5057745" progId="MSGraph.Chart.8">
              <p:embed followColorScheme="full"/>
            </p:oleObj>
          </a:graphicData>
        </a:graphic>
      </p:graphicFrame>
      <p:sp>
        <p:nvSpPr>
          <p:cNvPr id="1028" name="Text Box 5"/>
          <p:cNvSpPr txBox="1">
            <a:spLocks noChangeArrowheads="1"/>
          </p:cNvSpPr>
          <p:nvPr/>
        </p:nvSpPr>
        <p:spPr bwMode="auto">
          <a:xfrm>
            <a:off x="1104901" y="1306980"/>
            <a:ext cx="2159409" cy="1813446"/>
          </a:xfrm>
          <a:prstGeom prst="rect">
            <a:avLst/>
          </a:prstGeom>
          <a:solidFill>
            <a:schemeClr val="bg1"/>
          </a:solidFill>
          <a:ln w="9525">
            <a:noFill/>
            <a:miter lim="800000"/>
            <a:headEnd/>
            <a:tailEnd/>
          </a:ln>
        </p:spPr>
        <p:txBody>
          <a:bodyPr wrap="square" lIns="92075" tIns="46038" rIns="92075" bIns="46038">
            <a:spAutoFit/>
          </a:bodyPr>
          <a:lstStyle/>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2005 ROE*= 9.6%</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2006 ROE = 12.7%</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2007 ROE = 10.9%</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2008 ROE = </a:t>
            </a:r>
            <a:r>
              <a:rPr lang="en-US" sz="1300" dirty="0" smtClean="0">
                <a:solidFill>
                  <a:srgbClr val="000000"/>
                </a:solidFill>
                <a:latin typeface="Arial" charset="0"/>
                <a:cs typeface="Arial" charset="0"/>
              </a:rPr>
              <a:t>0.1%</a:t>
            </a:r>
            <a:endParaRPr lang="en-US" sz="1300" dirty="0">
              <a:solidFill>
                <a:srgbClr val="000000"/>
              </a:solidFill>
              <a:latin typeface="Arial" charset="0"/>
              <a:cs typeface="Arial" charset="0"/>
            </a:endParaRP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2009 </a:t>
            </a:r>
            <a:r>
              <a:rPr lang="en-US" sz="1300" dirty="0" smtClean="0">
                <a:solidFill>
                  <a:srgbClr val="000000"/>
                </a:solidFill>
                <a:latin typeface="Arial" charset="0"/>
                <a:cs typeface="Arial" charset="0"/>
              </a:rPr>
              <a:t>ROE </a:t>
            </a:r>
            <a:r>
              <a:rPr lang="en-US" sz="1300" dirty="0">
                <a:solidFill>
                  <a:srgbClr val="000000"/>
                </a:solidFill>
                <a:latin typeface="Arial" charset="0"/>
                <a:cs typeface="Arial" charset="0"/>
              </a:rPr>
              <a:t>= </a:t>
            </a:r>
            <a:r>
              <a:rPr lang="en-US" sz="1300" dirty="0" smtClean="0">
                <a:solidFill>
                  <a:srgbClr val="000000"/>
                </a:solidFill>
                <a:latin typeface="Arial" charset="0"/>
                <a:cs typeface="Arial" charset="0"/>
              </a:rPr>
              <a:t>5.0%</a:t>
            </a:r>
            <a:endParaRPr lang="en-US" sz="1300" dirty="0">
              <a:solidFill>
                <a:srgbClr val="000000"/>
              </a:solidFill>
              <a:latin typeface="Arial" charset="0"/>
              <a:cs typeface="Arial" charset="0"/>
            </a:endParaRP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2010 </a:t>
            </a:r>
            <a:r>
              <a:rPr lang="en-US" sz="1300" dirty="0" smtClean="0">
                <a:solidFill>
                  <a:srgbClr val="000000"/>
                </a:solidFill>
                <a:latin typeface="Arial" charset="0"/>
                <a:cs typeface="Arial" charset="0"/>
              </a:rPr>
              <a:t>ROE </a:t>
            </a:r>
            <a:r>
              <a:rPr lang="en-US" sz="1300" dirty="0">
                <a:solidFill>
                  <a:srgbClr val="000000"/>
                </a:solidFill>
                <a:latin typeface="Arial" charset="0"/>
                <a:cs typeface="Arial" charset="0"/>
              </a:rPr>
              <a:t>= </a:t>
            </a:r>
            <a:r>
              <a:rPr lang="en-US" sz="1300" dirty="0" smtClean="0">
                <a:solidFill>
                  <a:srgbClr val="000000"/>
                </a:solidFill>
                <a:cs typeface="Arial" charset="0"/>
              </a:rPr>
              <a:t>6</a:t>
            </a:r>
            <a:r>
              <a:rPr lang="en-US" sz="1300" dirty="0" smtClean="0">
                <a:solidFill>
                  <a:srgbClr val="000000"/>
                </a:solidFill>
                <a:latin typeface="Arial" charset="0"/>
                <a:cs typeface="Arial" charset="0"/>
              </a:rPr>
              <a:t>.6%</a:t>
            </a:r>
            <a:endParaRPr lang="en-US" sz="1300" dirty="0">
              <a:solidFill>
                <a:srgbClr val="000000"/>
              </a:solidFill>
              <a:latin typeface="Arial" charset="0"/>
              <a:cs typeface="Arial" charset="0"/>
            </a:endParaRP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smtClean="0">
                <a:solidFill>
                  <a:srgbClr val="000000"/>
                </a:solidFill>
                <a:latin typeface="Arial" charset="0"/>
                <a:cs typeface="Arial" charset="0"/>
              </a:rPr>
              <a:t>2011 ROAS</a:t>
            </a:r>
            <a:r>
              <a:rPr lang="en-US" sz="1300" baseline="30000" dirty="0" smtClean="0">
                <a:solidFill>
                  <a:srgbClr val="000000"/>
                </a:solidFill>
                <a:latin typeface="Arial" charset="0"/>
                <a:cs typeface="Arial" charset="0"/>
              </a:rPr>
              <a:t>1</a:t>
            </a:r>
            <a:r>
              <a:rPr lang="en-US" sz="1300" dirty="0" smtClean="0">
                <a:solidFill>
                  <a:srgbClr val="000000"/>
                </a:solidFill>
                <a:latin typeface="Arial" charset="0"/>
                <a:cs typeface="Arial" charset="0"/>
              </a:rPr>
              <a:t> </a:t>
            </a:r>
            <a:r>
              <a:rPr lang="en-US" sz="1300" dirty="0">
                <a:solidFill>
                  <a:srgbClr val="000000"/>
                </a:solidFill>
                <a:latin typeface="Arial" charset="0"/>
                <a:cs typeface="Arial" charset="0"/>
              </a:rPr>
              <a:t>= </a:t>
            </a:r>
            <a:r>
              <a:rPr lang="en-US" sz="1300" dirty="0" smtClean="0">
                <a:solidFill>
                  <a:srgbClr val="000000"/>
                </a:solidFill>
                <a:latin typeface="Arial" charset="0"/>
                <a:cs typeface="Arial" charset="0"/>
              </a:rPr>
              <a:t>3.5%</a:t>
            </a:r>
          </a:p>
          <a:p>
            <a:pPr marL="198438" indent="-198438" eaLnBrk="0" hangingPunct="0">
              <a:lnSpc>
                <a:spcPct val="90000"/>
              </a:lnSpc>
              <a:spcBef>
                <a:spcPct val="20000"/>
              </a:spcBef>
              <a:buClr>
                <a:srgbClr val="FF6801"/>
              </a:buClr>
              <a:buFont typeface="Wingdings" pitchFamily="2" charset="2"/>
              <a:buChar char="n"/>
            </a:pPr>
            <a:r>
              <a:rPr lang="en-US" sz="1300" dirty="0" smtClean="0">
                <a:solidFill>
                  <a:srgbClr val="000000"/>
                </a:solidFill>
              </a:rPr>
              <a:t>2012 ROAS</a:t>
            </a:r>
            <a:r>
              <a:rPr lang="en-US" sz="1300" baseline="30000" dirty="0" smtClean="0">
                <a:solidFill>
                  <a:srgbClr val="000000"/>
                </a:solidFill>
              </a:rPr>
              <a:t>1</a:t>
            </a:r>
            <a:r>
              <a:rPr lang="en-US" sz="1300" dirty="0" smtClean="0">
                <a:solidFill>
                  <a:srgbClr val="000000"/>
                </a:solidFill>
              </a:rPr>
              <a:t> = 5.9%</a:t>
            </a:r>
            <a:endParaRPr lang="en-US" sz="1300" dirty="0">
              <a:solidFill>
                <a:srgbClr val="000000"/>
              </a:solidFill>
              <a:latin typeface="Arial" charset="0"/>
              <a:cs typeface="Arial" charset="0"/>
            </a:endParaRPr>
          </a:p>
        </p:txBody>
      </p:sp>
      <p:sp>
        <p:nvSpPr>
          <p:cNvPr id="9" name="AutoShape 6"/>
          <p:cNvSpPr>
            <a:spLocks noChangeArrowheads="1"/>
          </p:cNvSpPr>
          <p:nvPr/>
        </p:nvSpPr>
        <p:spPr bwMode="blackWhite">
          <a:xfrm>
            <a:off x="3224982" y="1188116"/>
            <a:ext cx="2526890" cy="1063471"/>
          </a:xfrm>
          <a:prstGeom prst="wedgeRectCallout">
            <a:avLst>
              <a:gd name="adj1" fmla="val 160911"/>
              <a:gd name="adj2" fmla="val 302311"/>
            </a:avLst>
          </a:prstGeom>
          <a:gradFill rotWithShape="1">
            <a:gsLst>
              <a:gs pos="0">
                <a:schemeClr val="accent1">
                  <a:alpha val="45000"/>
                </a:schemeClr>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P-C Industry </a:t>
            </a:r>
            <a:r>
              <a:rPr lang="en-US" sz="1400" b="1" dirty="0" smtClean="0">
                <a:solidFill>
                  <a:srgbClr val="FFFFFF"/>
                </a:solidFill>
                <a:latin typeface="Arial" charset="0"/>
                <a:cs typeface="Arial" charset="0"/>
              </a:rPr>
              <a:t>2012:Q3 profits wer</a:t>
            </a:r>
            <a:r>
              <a:rPr lang="en-US" sz="1400" b="1" dirty="0" smtClean="0">
                <a:solidFill>
                  <a:srgbClr val="FFFFFF"/>
                </a:solidFill>
              </a:rPr>
              <a:t>e up 222% from 2011:Q3,</a:t>
            </a:r>
            <a:r>
              <a:rPr lang="en-US" sz="1400" b="1" dirty="0" smtClean="0">
                <a:solidFill>
                  <a:srgbClr val="FFFFFF"/>
                </a:solidFill>
                <a:latin typeface="Arial" charset="0"/>
                <a:cs typeface="Arial" charset="0"/>
              </a:rPr>
              <a:t> due primarily to </a:t>
            </a:r>
            <a:r>
              <a:rPr lang="en-US" sz="1400" b="1" dirty="0" smtClean="0">
                <a:solidFill>
                  <a:srgbClr val="FFFFFF"/>
                </a:solidFill>
              </a:rPr>
              <a:t>lower</a:t>
            </a:r>
            <a:r>
              <a:rPr lang="en-US" sz="1400" b="1" dirty="0" smtClean="0">
                <a:solidFill>
                  <a:srgbClr val="FFFFFF"/>
                </a:solidFill>
                <a:latin typeface="Arial" charset="0"/>
                <a:cs typeface="Arial" charset="0"/>
              </a:rPr>
              <a:t> catastrophe losses</a:t>
            </a:r>
            <a:endParaRPr lang="en-US" sz="1400" b="1" dirty="0">
              <a:solidFill>
                <a:srgbClr val="FFFFFF"/>
              </a:solidFill>
              <a:latin typeface="Arial" charset="0"/>
              <a:cs typeface="Arial" charset="0"/>
            </a:endParaRPr>
          </a:p>
        </p:txBody>
      </p:sp>
      <p:sp>
        <p:nvSpPr>
          <p:cNvPr id="1030" name="Rectangle 5"/>
          <p:cNvSpPr>
            <a:spLocks noChangeArrowheads="1"/>
          </p:cNvSpPr>
          <p:nvPr/>
        </p:nvSpPr>
        <p:spPr bwMode="auto">
          <a:xfrm>
            <a:off x="0" y="6249988"/>
            <a:ext cx="8610600" cy="608012"/>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ROE figures are GAAP; </a:t>
            </a:r>
            <a:r>
              <a:rPr lang="en-US" sz="1100" baseline="30000" dirty="0">
                <a:solidFill>
                  <a:srgbClr val="000000"/>
                </a:solidFill>
                <a:latin typeface="Arial" charset="0"/>
                <a:cs typeface="Arial" charset="0"/>
              </a:rPr>
              <a:t>1</a:t>
            </a:r>
            <a:r>
              <a:rPr lang="en-US" sz="1100" dirty="0">
                <a:solidFill>
                  <a:srgbClr val="000000"/>
                </a:solidFill>
                <a:latin typeface="Arial" charset="0"/>
                <a:cs typeface="Arial" charset="0"/>
              </a:rPr>
              <a:t>Return on avg. surplus.  Excluding Mortgage &amp; Financial Guaranty insurers yields a </a:t>
            </a:r>
            <a:r>
              <a:rPr lang="en-US" sz="1100" dirty="0" smtClean="0">
                <a:solidFill>
                  <a:srgbClr val="000000"/>
                </a:solidFill>
                <a:latin typeface="Arial" charset="0"/>
                <a:cs typeface="Arial" charset="0"/>
              </a:rPr>
              <a:t>6.2% ROAS in 2012, 4.7% </a:t>
            </a:r>
            <a:r>
              <a:rPr lang="en-US" sz="1100" dirty="0">
                <a:solidFill>
                  <a:srgbClr val="000000"/>
                </a:solidFill>
                <a:latin typeface="Arial" charset="0"/>
                <a:cs typeface="Arial" charset="0"/>
              </a:rPr>
              <a:t>ROAS for </a:t>
            </a:r>
            <a:r>
              <a:rPr lang="en-US" sz="1100" dirty="0" smtClean="0">
                <a:solidFill>
                  <a:srgbClr val="000000"/>
                </a:solidFill>
                <a:latin typeface="Arial" charset="0"/>
                <a:cs typeface="Arial" charset="0"/>
              </a:rPr>
              <a:t>2011, 7.6% </a:t>
            </a:r>
            <a:r>
              <a:rPr lang="en-US" sz="1100" dirty="0">
                <a:solidFill>
                  <a:srgbClr val="000000"/>
                </a:solidFill>
                <a:latin typeface="Arial" charset="0"/>
                <a:cs typeface="Arial" charset="0"/>
              </a:rPr>
              <a:t>for 2010 and 7.4% for 2009.</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ISO, Insurance Information Institute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2012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 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2012 combined ratio including M&amp;FG insurers is 103.2, 2011 combined ratio including M&amp;FG insurers is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ISO data.</a:t>
            </a:r>
          </a:p>
        </p:txBody>
      </p:sp>
      <p:graphicFrame>
        <p:nvGraphicFramePr>
          <p:cNvPr id="2050" name="Object 2"/>
          <p:cNvGraphicFramePr>
            <a:graphicFrameLocks/>
          </p:cNvGraphicFramePr>
          <p:nvPr/>
        </p:nvGraphicFramePr>
        <p:xfrm>
          <a:off x="292100" y="1549400"/>
          <a:ext cx="8597900" cy="3937000"/>
        </p:xfrm>
        <a:graphic>
          <a:graphicData uri="http://schemas.openxmlformats.org/presentationml/2006/ole">
            <p:oleObj spid="_x0000_s17967106" name="Chart" r:id="rId4" imgW="8601126" imgH="3933742" progId="MSGraph.Chart.8">
              <p:embed followColorScheme="full"/>
            </p:oleObj>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848131" y="1182781"/>
            <a:ext cx="5261547"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403170" y="3878826"/>
            <a:ext cx="1779295" cy="813097"/>
          </a:xfrm>
          <a:prstGeom prst="wedgeRectCallout">
            <a:avLst>
              <a:gd name="adj1" fmla="val 83847"/>
              <a:gd name="adj2" fmla="val 497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Catastrophes and lower investment income pulled down ROE in 2012</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29496" y="1192306"/>
          <a:ext cx="8915400" cy="5889625"/>
        </p:xfrm>
        <a:graphic>
          <a:graphicData uri="http://schemas.openxmlformats.org/presentationml/2006/ole">
            <p:oleObj spid="_x0000_s17968130" name="Chart" r:id="rId3" imgW="8258301" imgH="5515013" progId="MSGraph.Chart.8">
              <p:embed followColorScheme="full"/>
            </p:oleObj>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Profitability Peaks &amp; Troughs in the P/C Insurance Industry, 1975 – 2013F*</a:t>
            </a:r>
          </a:p>
        </p:txBody>
      </p:sp>
      <p:sp>
        <p:nvSpPr>
          <p:cNvPr id="5547012" name="Rectangle 4"/>
          <p:cNvSpPr>
            <a:spLocks noChangeArrowheads="1"/>
          </p:cNvSpPr>
          <p:nvPr/>
        </p:nvSpPr>
        <p:spPr bwMode="auto">
          <a:xfrm>
            <a:off x="0" y="6165850"/>
            <a:ext cx="9144000" cy="646113"/>
          </a:xfrm>
          <a:prstGeom prst="rect">
            <a:avLst/>
          </a:prstGeom>
          <a:noFill/>
          <a:ln w="9525">
            <a:noFill/>
            <a:miter lim="800000"/>
            <a:headEnd/>
            <a:tailEnd/>
          </a:ln>
        </p:spPr>
        <p:txBody>
          <a:bodyPr lIns="92075" tIns="46038" rIns="92075" bIns="46038">
            <a:spAutoFit/>
          </a:bodyPr>
          <a:lstStyle/>
          <a:p>
            <a:pPr fontAlgn="base">
              <a:spcBef>
                <a:spcPct val="0"/>
              </a:spcBef>
              <a:spcAft>
                <a:spcPct val="0"/>
              </a:spcAft>
            </a:pPr>
            <a:r>
              <a:rPr lang="en-US" sz="1200" b="1" dirty="0">
                <a:solidFill>
                  <a:srgbClr val="000000"/>
                </a:solidFill>
                <a:latin typeface="Arial" charset="0"/>
                <a:cs typeface="Arial" charset="0"/>
              </a:rPr>
              <a:t>*Profitability =  P/C insurer </a:t>
            </a:r>
            <a:r>
              <a:rPr lang="en-US" sz="1200" b="1" dirty="0" smtClean="0">
                <a:solidFill>
                  <a:srgbClr val="000000"/>
                </a:solidFill>
                <a:latin typeface="Arial" charset="0"/>
                <a:cs typeface="Arial" charset="0"/>
              </a:rPr>
              <a:t>ROEs. </a:t>
            </a:r>
            <a:r>
              <a:rPr lang="en-US" sz="1200" b="1" dirty="0">
                <a:solidFill>
                  <a:srgbClr val="000000"/>
                </a:solidFill>
                <a:latin typeface="Arial" charset="0"/>
                <a:cs typeface="Arial" charset="0"/>
              </a:rPr>
              <a:t>2011 figure is an estimate based on </a:t>
            </a:r>
            <a:r>
              <a:rPr lang="en-US" sz="1200" b="1" dirty="0" smtClean="0">
                <a:solidFill>
                  <a:srgbClr val="000000"/>
                </a:solidFill>
                <a:latin typeface="Arial" charset="0"/>
                <a:cs typeface="Arial" charset="0"/>
              </a:rPr>
              <a:t>ROAS data</a:t>
            </a:r>
            <a:r>
              <a:rPr lang="en-US" sz="1200" b="1" dirty="0">
                <a:solidFill>
                  <a:srgbClr val="000000"/>
                </a:solidFill>
                <a:latin typeface="Arial" charset="0"/>
                <a:cs typeface="Arial" charset="0"/>
              </a:rPr>
              <a:t>.  Note:  Data for </a:t>
            </a:r>
            <a:r>
              <a:rPr lang="en-US" sz="1200" b="1" dirty="0" smtClean="0">
                <a:solidFill>
                  <a:srgbClr val="000000"/>
                </a:solidFill>
                <a:latin typeface="Arial" charset="0"/>
                <a:cs typeface="Arial" charset="0"/>
              </a:rPr>
              <a:t>2008-2013 </a:t>
            </a:r>
            <a:r>
              <a:rPr lang="en-US" sz="1200" b="1" dirty="0">
                <a:solidFill>
                  <a:srgbClr val="000000"/>
                </a:solidFill>
                <a:latin typeface="Arial" charset="0"/>
                <a:cs typeface="Arial" charset="0"/>
              </a:rPr>
              <a:t>exclude mortgage and financial guaranty insurers</a:t>
            </a:r>
            <a:r>
              <a:rPr lang="en-US" sz="1200" b="1" dirty="0" smtClean="0">
                <a:solidFill>
                  <a:srgbClr val="000000"/>
                </a:solidFill>
                <a:latin typeface="Arial" charset="0"/>
                <a:cs typeface="Arial" charset="0"/>
              </a:rPr>
              <a:t>.  </a:t>
            </a:r>
            <a:r>
              <a:rPr lang="en-US" sz="1200" b="1" dirty="0" smtClean="0">
                <a:solidFill>
                  <a:srgbClr val="000000"/>
                </a:solidFill>
              </a:rPr>
              <a:t>2012:Q3 ROA</a:t>
            </a:r>
            <a:r>
              <a:rPr lang="en-US" sz="1200" b="1" dirty="0" smtClean="0">
                <a:solidFill>
                  <a:srgbClr val="000000"/>
                </a:solidFill>
                <a:latin typeface="Arial" charset="0"/>
                <a:cs typeface="Arial" charset="0"/>
              </a:rPr>
              <a:t>S = 6.2% including M&amp;FG.</a:t>
            </a:r>
            <a:endParaRPr lang="en-US" sz="1200" b="1" dirty="0">
              <a:solidFill>
                <a:srgbClr val="000000"/>
              </a:solidFill>
              <a:latin typeface="Arial" charset="0"/>
              <a:cs typeface="Arial" charset="0"/>
            </a:endParaRPr>
          </a:p>
          <a:p>
            <a:pPr fontAlgn="base">
              <a:spcBef>
                <a:spcPct val="0"/>
              </a:spcBef>
              <a:spcAft>
                <a:spcPct val="0"/>
              </a:spcAft>
            </a:pPr>
            <a:r>
              <a:rPr lang="en-US" sz="1200" b="1" dirty="0">
                <a:solidFill>
                  <a:srgbClr val="000000"/>
                </a:solidFill>
                <a:latin typeface="Arial" charset="0"/>
                <a:cs typeface="Arial" charset="0"/>
              </a:rPr>
              <a:t>Source:  Insurance Information Institute; NAIC, ISO, A.M. Best.</a:t>
            </a:r>
          </a:p>
        </p:txBody>
      </p:sp>
      <p:sp>
        <p:nvSpPr>
          <p:cNvPr id="5547013" name="Oval 5"/>
          <p:cNvSpPr>
            <a:spLocks noChangeArrowheads="1"/>
          </p:cNvSpPr>
          <p:nvPr/>
        </p:nvSpPr>
        <p:spPr bwMode="auto">
          <a:xfrm>
            <a:off x="1145101" y="2084388"/>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5" name="AutoShape 7"/>
          <p:cNvSpPr>
            <a:spLocks noChangeArrowheads="1"/>
          </p:cNvSpPr>
          <p:nvPr/>
        </p:nvSpPr>
        <p:spPr bwMode="auto">
          <a:xfrm>
            <a:off x="1762125" y="1587500"/>
            <a:ext cx="1425575" cy="381000"/>
          </a:xfrm>
          <a:prstGeom prst="wedgeRectCallout">
            <a:avLst>
              <a:gd name="adj1" fmla="val -71569"/>
              <a:gd name="adj2" fmla="val 7125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1977:19.0%</a:t>
            </a:r>
            <a:endParaRPr lang="en-US" sz="1200">
              <a:solidFill>
                <a:srgbClr val="000000"/>
              </a:solidFill>
              <a:latin typeface="Arial" charset="0"/>
              <a:cs typeface="Arial" charset="0"/>
            </a:endParaRPr>
          </a:p>
        </p:txBody>
      </p:sp>
      <p:sp>
        <p:nvSpPr>
          <p:cNvPr id="5547016" name="Oval 8"/>
          <p:cNvSpPr>
            <a:spLocks noChangeArrowheads="1"/>
          </p:cNvSpPr>
          <p:nvPr/>
        </p:nvSpPr>
        <p:spPr bwMode="auto">
          <a:xfrm>
            <a:off x="3169628" y="2286000"/>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7" name="Oval 9"/>
          <p:cNvSpPr>
            <a:spLocks noChangeArrowheads="1"/>
          </p:cNvSpPr>
          <p:nvPr/>
        </p:nvSpPr>
        <p:spPr bwMode="auto">
          <a:xfrm>
            <a:off x="5222524" y="3094345"/>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8" name="Oval 10"/>
          <p:cNvSpPr>
            <a:spLocks noChangeArrowheads="1"/>
          </p:cNvSpPr>
          <p:nvPr/>
        </p:nvSpPr>
        <p:spPr bwMode="auto">
          <a:xfrm>
            <a:off x="7062428" y="2897788"/>
            <a:ext cx="303213"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9" name="AutoShape 11"/>
          <p:cNvSpPr>
            <a:spLocks noChangeArrowheads="1"/>
          </p:cNvSpPr>
          <p:nvPr/>
        </p:nvSpPr>
        <p:spPr bwMode="auto">
          <a:xfrm>
            <a:off x="3825059" y="1619864"/>
            <a:ext cx="1479550" cy="381000"/>
          </a:xfrm>
          <a:prstGeom prst="wedgeRectCallout">
            <a:avLst>
              <a:gd name="adj1" fmla="val -71569"/>
              <a:gd name="adj2" fmla="val 11750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1987:17.3%</a:t>
            </a:r>
            <a:endParaRPr lang="en-US" sz="1200">
              <a:solidFill>
                <a:srgbClr val="000000"/>
              </a:solidFill>
              <a:latin typeface="Arial" charset="0"/>
              <a:cs typeface="Arial" charset="0"/>
            </a:endParaRPr>
          </a:p>
        </p:txBody>
      </p:sp>
      <p:sp>
        <p:nvSpPr>
          <p:cNvPr id="5547020" name="AutoShape 12"/>
          <p:cNvSpPr>
            <a:spLocks noChangeArrowheads="1"/>
          </p:cNvSpPr>
          <p:nvPr/>
        </p:nvSpPr>
        <p:spPr bwMode="auto">
          <a:xfrm>
            <a:off x="4369467" y="2214563"/>
            <a:ext cx="1677987" cy="381000"/>
          </a:xfrm>
          <a:prstGeom prst="wedgeRectCallout">
            <a:avLst>
              <a:gd name="adj1" fmla="val 17047"/>
              <a:gd name="adj2" fmla="val 170659"/>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1997:11.6%</a:t>
            </a:r>
            <a:endParaRPr lang="en-US" sz="1200">
              <a:solidFill>
                <a:srgbClr val="000000"/>
              </a:solidFill>
              <a:latin typeface="Arial" charset="0"/>
              <a:cs typeface="Arial" charset="0"/>
            </a:endParaRPr>
          </a:p>
        </p:txBody>
      </p:sp>
      <p:sp>
        <p:nvSpPr>
          <p:cNvPr id="5547021" name="AutoShape 13"/>
          <p:cNvSpPr>
            <a:spLocks noChangeArrowheads="1"/>
          </p:cNvSpPr>
          <p:nvPr/>
        </p:nvSpPr>
        <p:spPr bwMode="auto">
          <a:xfrm>
            <a:off x="6520120" y="2020581"/>
            <a:ext cx="1422400" cy="381000"/>
          </a:xfrm>
          <a:prstGeom prst="wedgeRectCallout">
            <a:avLst>
              <a:gd name="adj1" fmla="val 11108"/>
              <a:gd name="adj2" fmla="val 173456"/>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000000"/>
                </a:solidFill>
                <a:latin typeface="Arial" charset="0"/>
                <a:cs typeface="Arial" charset="0"/>
              </a:rPr>
              <a:t>2006:12.7%</a:t>
            </a:r>
            <a:endParaRPr lang="en-US" sz="1200" dirty="0">
              <a:solidFill>
                <a:srgbClr val="000000"/>
              </a:solidFill>
              <a:latin typeface="Arial" charset="0"/>
              <a:cs typeface="Arial" charset="0"/>
            </a:endParaRPr>
          </a:p>
        </p:txBody>
      </p:sp>
      <p:sp>
        <p:nvSpPr>
          <p:cNvPr id="5547022" name="Rectangle 14"/>
          <p:cNvSpPr>
            <a:spLocks noChangeArrowheads="1"/>
          </p:cNvSpPr>
          <p:nvPr/>
        </p:nvSpPr>
        <p:spPr bwMode="auto">
          <a:xfrm>
            <a:off x="762000" y="4572000"/>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546815" y="4616656"/>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4" name="Rectangle 16"/>
          <p:cNvSpPr>
            <a:spLocks noChangeArrowheads="1"/>
          </p:cNvSpPr>
          <p:nvPr/>
        </p:nvSpPr>
        <p:spPr bwMode="auto">
          <a:xfrm>
            <a:off x="4182198" y="4250404"/>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5" name="Rectangle 17"/>
          <p:cNvSpPr>
            <a:spLocks noChangeArrowheads="1"/>
          </p:cNvSpPr>
          <p:nvPr/>
        </p:nvSpPr>
        <p:spPr bwMode="auto">
          <a:xfrm>
            <a:off x="6013818" y="4992639"/>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6" name="AutoShape 18"/>
          <p:cNvSpPr>
            <a:spLocks noChangeArrowheads="1"/>
          </p:cNvSpPr>
          <p:nvPr/>
        </p:nvSpPr>
        <p:spPr bwMode="auto">
          <a:xfrm>
            <a:off x="2890022" y="5351463"/>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1984: 1.8%</a:t>
            </a:r>
            <a:endParaRPr lang="en-US" sz="1200">
              <a:solidFill>
                <a:srgbClr val="000000"/>
              </a:solidFill>
              <a:latin typeface="Arial" charset="0"/>
              <a:cs typeface="Arial" charset="0"/>
            </a:endParaRPr>
          </a:p>
        </p:txBody>
      </p:sp>
      <p:sp>
        <p:nvSpPr>
          <p:cNvPr id="5547027" name="AutoShape 19"/>
          <p:cNvSpPr>
            <a:spLocks noChangeArrowheads="1"/>
          </p:cNvSpPr>
          <p:nvPr/>
        </p:nvSpPr>
        <p:spPr bwMode="auto">
          <a:xfrm>
            <a:off x="4574052" y="5338763"/>
            <a:ext cx="1447800" cy="381000"/>
          </a:xfrm>
          <a:prstGeom prst="wedgeRectCallout">
            <a:avLst>
              <a:gd name="adj1" fmla="val -52523"/>
              <a:gd name="adj2" fmla="val -225000"/>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1992: 4.5%</a:t>
            </a:r>
            <a:endParaRPr lang="en-US" sz="1200">
              <a:solidFill>
                <a:srgbClr val="000000"/>
              </a:solidFill>
              <a:latin typeface="Arial" charset="0"/>
              <a:cs typeface="Arial" charset="0"/>
            </a:endParaRPr>
          </a:p>
        </p:txBody>
      </p:sp>
      <p:sp>
        <p:nvSpPr>
          <p:cNvPr id="5547028" name="AutoShape 20"/>
          <p:cNvSpPr>
            <a:spLocks noChangeArrowheads="1"/>
          </p:cNvSpPr>
          <p:nvPr/>
        </p:nvSpPr>
        <p:spPr bwMode="auto">
          <a:xfrm>
            <a:off x="6663311" y="5324475"/>
            <a:ext cx="1600200" cy="381000"/>
          </a:xfrm>
          <a:prstGeom prst="wedgeRectCallout">
            <a:avLst>
              <a:gd name="adj1" fmla="val -68056"/>
              <a:gd name="adj2" fmla="val -81667"/>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000000"/>
                </a:solidFill>
                <a:latin typeface="Arial" charset="0"/>
                <a:cs typeface="Arial" charset="0"/>
              </a:rPr>
              <a:t>2001: -1.2%</a:t>
            </a:r>
            <a:endParaRPr lang="en-US" sz="1200" dirty="0">
              <a:solidFill>
                <a:srgbClr val="000000"/>
              </a:solidFill>
              <a:latin typeface="Arial" charset="0"/>
              <a:cs typeface="Arial" charset="0"/>
            </a:endParaRPr>
          </a:p>
        </p:txBody>
      </p:sp>
      <p:sp>
        <p:nvSpPr>
          <p:cNvPr id="5547029" name="AutoShape 21"/>
          <p:cNvSpPr>
            <a:spLocks noChangeArrowheads="1"/>
          </p:cNvSpPr>
          <p:nvPr/>
        </p:nvSpPr>
        <p:spPr bwMode="auto">
          <a:xfrm rot="511939">
            <a:off x="1550971" y="2055975"/>
            <a:ext cx="1603197" cy="612775"/>
          </a:xfrm>
          <a:prstGeom prst="rightArrow">
            <a:avLst>
              <a:gd name="adj1" fmla="val 50000"/>
              <a:gd name="adj2" fmla="val 93113"/>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0" name="AutoShape 22"/>
          <p:cNvSpPr>
            <a:spLocks noChangeArrowheads="1"/>
          </p:cNvSpPr>
          <p:nvPr/>
        </p:nvSpPr>
        <p:spPr bwMode="auto">
          <a:xfrm rot="937132">
            <a:off x="3583836" y="2652227"/>
            <a:ext cx="1711988" cy="612775"/>
          </a:xfrm>
          <a:prstGeom prst="rightArrow">
            <a:avLst>
              <a:gd name="adj1" fmla="val 50000"/>
              <a:gd name="adj2" fmla="val 92991"/>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1" name="AutoShape 23"/>
          <p:cNvSpPr>
            <a:spLocks noChangeArrowheads="1"/>
          </p:cNvSpPr>
          <p:nvPr/>
        </p:nvSpPr>
        <p:spPr bwMode="auto">
          <a:xfrm>
            <a:off x="5585908" y="2874963"/>
            <a:ext cx="1449073" cy="612775"/>
          </a:xfrm>
          <a:prstGeom prst="rightArrow">
            <a:avLst>
              <a:gd name="adj1" fmla="val 50000"/>
              <a:gd name="adj2" fmla="val 83048"/>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smtClean="0">
                <a:solidFill>
                  <a:srgbClr val="FFFFFF"/>
                </a:solidFill>
                <a:latin typeface="Arial" charset="0"/>
                <a:cs typeface="Arial" charset="0"/>
              </a:rPr>
              <a:t>9 Years</a:t>
            </a:r>
            <a:endParaRPr lang="en-US" sz="1400" b="1" dirty="0">
              <a:solidFill>
                <a:srgbClr val="FFFFFF"/>
              </a:solidFill>
              <a:latin typeface="Arial" charset="0"/>
              <a:cs typeface="Arial" charset="0"/>
            </a:endParaRPr>
          </a:p>
        </p:txBody>
      </p:sp>
      <p:sp>
        <p:nvSpPr>
          <p:cNvPr id="25" name="Oval 10"/>
          <p:cNvSpPr>
            <a:spLocks noChangeArrowheads="1"/>
          </p:cNvSpPr>
          <p:nvPr/>
        </p:nvSpPr>
        <p:spPr bwMode="auto">
          <a:xfrm>
            <a:off x="8014772" y="4074860"/>
            <a:ext cx="244325" cy="609600"/>
          </a:xfrm>
          <a:prstGeom prst="ellipse">
            <a:avLst/>
          </a:prstGeom>
          <a:noFill/>
          <a:ln w="38100">
            <a:solidFill>
              <a:srgbClr val="2B7299"/>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26" name="AutoShape 13"/>
          <p:cNvSpPr>
            <a:spLocks noChangeArrowheads="1"/>
          </p:cNvSpPr>
          <p:nvPr/>
        </p:nvSpPr>
        <p:spPr bwMode="auto">
          <a:xfrm>
            <a:off x="6784257" y="4499168"/>
            <a:ext cx="942171" cy="668338"/>
          </a:xfrm>
          <a:prstGeom prst="wedgeRectCallout">
            <a:avLst>
              <a:gd name="adj1" fmla="val 73582"/>
              <a:gd name="adj2" fmla="val -42706"/>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2012: 5.9%</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5621338" y="1117600"/>
            <a:ext cx="3254375" cy="646113"/>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a:solidFill>
                  <a:srgbClr val="FFFFFF"/>
                </a:solidFill>
                <a:latin typeface="Arial" charset="0"/>
                <a:cs typeface="Arial" charset="0"/>
              </a:rPr>
              <a:t>History suggests next ROE peak will be in 2016-2017</a:t>
            </a: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ROE</a:t>
            </a:r>
          </a:p>
        </p:txBody>
      </p:sp>
      <p:sp>
        <p:nvSpPr>
          <p:cNvPr id="28" name="AutoShape 6"/>
          <p:cNvSpPr>
            <a:spLocks noChangeArrowheads="1"/>
          </p:cNvSpPr>
          <p:nvPr/>
        </p:nvSpPr>
        <p:spPr bwMode="auto">
          <a:xfrm>
            <a:off x="941388" y="5316538"/>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1975: 2.4%</a:t>
            </a:r>
            <a:endParaRPr lang="en-US" sz="1200">
              <a:solidFill>
                <a:srgbClr val="000000"/>
              </a:solidFill>
              <a:latin typeface="Arial" charset="0"/>
              <a:cs typeface="Arial" charset="0"/>
            </a:endParaRPr>
          </a:p>
        </p:txBody>
      </p:sp>
      <p:sp>
        <p:nvSpPr>
          <p:cNvPr id="29" name="AutoShape 8"/>
          <p:cNvSpPr>
            <a:spLocks noChangeArrowheads="1"/>
          </p:cNvSpPr>
          <p:nvPr/>
        </p:nvSpPr>
        <p:spPr bwMode="blackWhite">
          <a:xfrm>
            <a:off x="7954297" y="2934368"/>
            <a:ext cx="1189703" cy="659324"/>
          </a:xfrm>
          <a:prstGeom prst="wedgeRectCallout">
            <a:avLst>
              <a:gd name="adj1" fmla="val 10087"/>
              <a:gd name="adj2" fmla="val 10055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2013F: 6.2%</a:t>
            </a:r>
            <a:endParaRPr lang="en-US" b="1" dirty="0">
              <a:solidFill>
                <a:srgbClr val="FFFFFF"/>
              </a:solidFill>
              <a:latin typeface="Arial" pitchFamily="34" charset="0"/>
              <a:cs typeface="Arial" pitchFamily="34" charset="0"/>
            </a:endParaRPr>
          </a:p>
        </p:txBody>
      </p:sp>
      <p:sp>
        <p:nvSpPr>
          <p:cNvPr id="30" name="Oval 10"/>
          <p:cNvSpPr>
            <a:spLocks noChangeArrowheads="1"/>
          </p:cNvSpPr>
          <p:nvPr/>
        </p:nvSpPr>
        <p:spPr bwMode="auto">
          <a:xfrm>
            <a:off x="8476880" y="3833980"/>
            <a:ext cx="303213" cy="609600"/>
          </a:xfrm>
          <a:prstGeom prst="ellipse">
            <a:avLst/>
          </a:prstGeom>
          <a:noFill/>
          <a:ln w="38100">
            <a:solidFill>
              <a:srgbClr val="FFC0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547011"/>
                                        </p:tgtEl>
                                        <p:attrNameLst>
                                          <p:attrName>style.visibility</p:attrName>
                                        </p:attrNameLst>
                                      </p:cBhvr>
                                      <p:to>
                                        <p:strVal val="visible"/>
                                      </p:to>
                                    </p:set>
                                    <p:anim calcmode="lin" valueType="num">
                                      <p:cBhvr additive="base">
                                        <p:cTn id="7" dur="500" fill="hold"/>
                                        <p:tgtEl>
                                          <p:spTgt spid="5547011"/>
                                        </p:tgtEl>
                                        <p:attrNameLst>
                                          <p:attrName>ppt_x</p:attrName>
                                        </p:attrNameLst>
                                      </p:cBhvr>
                                      <p:tavLst>
                                        <p:tav tm="0">
                                          <p:val>
                                            <p:strVal val="#ppt_x"/>
                                          </p:val>
                                        </p:tav>
                                        <p:tav tm="100000">
                                          <p:val>
                                            <p:strVal val="#ppt_x"/>
                                          </p:val>
                                        </p:tav>
                                      </p:tavLst>
                                    </p:anim>
                                    <p:anim calcmode="lin" valueType="num">
                                      <p:cBhvr additive="base">
                                        <p:cTn id="8" dur="500" fill="hold"/>
                                        <p:tgtEl>
                                          <p:spTgt spid="55470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547012"/>
                                        </p:tgtEl>
                                        <p:attrNameLst>
                                          <p:attrName>style.visibility</p:attrName>
                                        </p:attrNameLst>
                                      </p:cBhvr>
                                      <p:to>
                                        <p:strVal val="visible"/>
                                      </p:to>
                                    </p:set>
                                    <p:anim calcmode="lin" valueType="num">
                                      <p:cBhvr additive="base">
                                        <p:cTn id="12" dur="500" fill="hold"/>
                                        <p:tgtEl>
                                          <p:spTgt spid="5547012"/>
                                        </p:tgtEl>
                                        <p:attrNameLst>
                                          <p:attrName>ppt_x</p:attrName>
                                        </p:attrNameLst>
                                      </p:cBhvr>
                                      <p:tavLst>
                                        <p:tav tm="0">
                                          <p:val>
                                            <p:strVal val="1+#ppt_w/2"/>
                                          </p:val>
                                        </p:tav>
                                        <p:tav tm="100000">
                                          <p:val>
                                            <p:strVal val="#ppt_x"/>
                                          </p:val>
                                        </p:tav>
                                      </p:tavLst>
                                    </p:anim>
                                    <p:anim calcmode="lin" valueType="num">
                                      <p:cBhvr additive="base">
                                        <p:cTn id="13" dur="500" fill="hold"/>
                                        <p:tgtEl>
                                          <p:spTgt spid="55470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7" presetClass="entr" presetSubtype="4" fill="hold" grpId="0" nodeType="afterEffect">
                                  <p:stCondLst>
                                    <p:cond delay="1000"/>
                                  </p:stCondLst>
                                  <p:childTnLst>
                                    <p:set>
                                      <p:cBhvr>
                                        <p:cTn id="16" dur="1" fill="hold">
                                          <p:stCondLst>
                                            <p:cond delay="0"/>
                                          </p:stCondLst>
                                        </p:cTn>
                                        <p:tgtEl>
                                          <p:spTgt spid="5547013"/>
                                        </p:tgtEl>
                                        <p:attrNameLst>
                                          <p:attrName>style.visibility</p:attrName>
                                        </p:attrNameLst>
                                      </p:cBhvr>
                                      <p:to>
                                        <p:strVal val="visible"/>
                                      </p:to>
                                    </p:set>
                                    <p:anim calcmode="lin" valueType="num">
                                      <p:cBhvr>
                                        <p:cTn id="17" dur="500" fill="hold"/>
                                        <p:tgtEl>
                                          <p:spTgt spid="5547013"/>
                                        </p:tgtEl>
                                        <p:attrNameLst>
                                          <p:attrName>ppt_x</p:attrName>
                                        </p:attrNameLst>
                                      </p:cBhvr>
                                      <p:tavLst>
                                        <p:tav tm="0">
                                          <p:val>
                                            <p:strVal val="#ppt_x"/>
                                          </p:val>
                                        </p:tav>
                                        <p:tav tm="100000">
                                          <p:val>
                                            <p:strVal val="#ppt_x"/>
                                          </p:val>
                                        </p:tav>
                                      </p:tavLst>
                                    </p:anim>
                                    <p:anim calcmode="lin" valueType="num">
                                      <p:cBhvr>
                                        <p:cTn id="18" dur="500" fill="hold"/>
                                        <p:tgtEl>
                                          <p:spTgt spid="5547013"/>
                                        </p:tgtEl>
                                        <p:attrNameLst>
                                          <p:attrName>ppt_y</p:attrName>
                                        </p:attrNameLst>
                                      </p:cBhvr>
                                      <p:tavLst>
                                        <p:tav tm="0">
                                          <p:val>
                                            <p:strVal val="#ppt_y+#ppt_h/2"/>
                                          </p:val>
                                        </p:tav>
                                        <p:tav tm="100000">
                                          <p:val>
                                            <p:strVal val="#ppt_y"/>
                                          </p:val>
                                        </p:tav>
                                      </p:tavLst>
                                    </p:anim>
                                    <p:anim calcmode="lin" valueType="num">
                                      <p:cBhvr>
                                        <p:cTn id="19" dur="500" fill="hold"/>
                                        <p:tgtEl>
                                          <p:spTgt spid="5547013"/>
                                        </p:tgtEl>
                                        <p:attrNameLst>
                                          <p:attrName>ppt_w</p:attrName>
                                        </p:attrNameLst>
                                      </p:cBhvr>
                                      <p:tavLst>
                                        <p:tav tm="0">
                                          <p:val>
                                            <p:strVal val="#ppt_w"/>
                                          </p:val>
                                        </p:tav>
                                        <p:tav tm="100000">
                                          <p:val>
                                            <p:strVal val="#ppt_w"/>
                                          </p:val>
                                        </p:tav>
                                      </p:tavLst>
                                    </p:anim>
                                    <p:anim calcmode="lin" valueType="num">
                                      <p:cBhvr>
                                        <p:cTn id="20" dur="500" fill="hold"/>
                                        <p:tgtEl>
                                          <p:spTgt spid="5547013"/>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5547015"/>
                                        </p:tgtEl>
                                        <p:attrNameLst>
                                          <p:attrName>style.visibility</p:attrName>
                                        </p:attrNameLst>
                                      </p:cBhvr>
                                      <p:to>
                                        <p:strVal val="visible"/>
                                      </p:to>
                                    </p:set>
                                    <p:anim calcmode="lin" valueType="num">
                                      <p:cBhvr additive="base">
                                        <p:cTn id="24" dur="500" fill="hold"/>
                                        <p:tgtEl>
                                          <p:spTgt spid="5547015"/>
                                        </p:tgtEl>
                                        <p:attrNameLst>
                                          <p:attrName>ppt_x</p:attrName>
                                        </p:attrNameLst>
                                      </p:cBhvr>
                                      <p:tavLst>
                                        <p:tav tm="0">
                                          <p:val>
                                            <p:strVal val="0-#ppt_w/2"/>
                                          </p:val>
                                        </p:tav>
                                        <p:tav tm="100000">
                                          <p:val>
                                            <p:strVal val="#ppt_x"/>
                                          </p:val>
                                        </p:tav>
                                      </p:tavLst>
                                    </p:anim>
                                    <p:anim calcmode="lin" valueType="num">
                                      <p:cBhvr additive="base">
                                        <p:cTn id="25" dur="500" fill="hold"/>
                                        <p:tgtEl>
                                          <p:spTgt spid="5547015"/>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17" presetClass="entr" presetSubtype="4" fill="hold" grpId="0" nodeType="afterEffect">
                                  <p:stCondLst>
                                    <p:cond delay="0"/>
                                  </p:stCondLst>
                                  <p:childTnLst>
                                    <p:set>
                                      <p:cBhvr>
                                        <p:cTn id="28" dur="1" fill="hold">
                                          <p:stCondLst>
                                            <p:cond delay="0"/>
                                          </p:stCondLst>
                                        </p:cTn>
                                        <p:tgtEl>
                                          <p:spTgt spid="5547016"/>
                                        </p:tgtEl>
                                        <p:attrNameLst>
                                          <p:attrName>style.visibility</p:attrName>
                                        </p:attrNameLst>
                                      </p:cBhvr>
                                      <p:to>
                                        <p:strVal val="visible"/>
                                      </p:to>
                                    </p:set>
                                    <p:anim calcmode="lin" valueType="num">
                                      <p:cBhvr>
                                        <p:cTn id="29" dur="500" fill="hold"/>
                                        <p:tgtEl>
                                          <p:spTgt spid="5547016"/>
                                        </p:tgtEl>
                                        <p:attrNameLst>
                                          <p:attrName>ppt_x</p:attrName>
                                        </p:attrNameLst>
                                      </p:cBhvr>
                                      <p:tavLst>
                                        <p:tav tm="0">
                                          <p:val>
                                            <p:strVal val="#ppt_x"/>
                                          </p:val>
                                        </p:tav>
                                        <p:tav tm="100000">
                                          <p:val>
                                            <p:strVal val="#ppt_x"/>
                                          </p:val>
                                        </p:tav>
                                      </p:tavLst>
                                    </p:anim>
                                    <p:anim calcmode="lin" valueType="num">
                                      <p:cBhvr>
                                        <p:cTn id="30" dur="500" fill="hold"/>
                                        <p:tgtEl>
                                          <p:spTgt spid="5547016"/>
                                        </p:tgtEl>
                                        <p:attrNameLst>
                                          <p:attrName>ppt_y</p:attrName>
                                        </p:attrNameLst>
                                      </p:cBhvr>
                                      <p:tavLst>
                                        <p:tav tm="0">
                                          <p:val>
                                            <p:strVal val="#ppt_y+#ppt_h/2"/>
                                          </p:val>
                                        </p:tav>
                                        <p:tav tm="100000">
                                          <p:val>
                                            <p:strVal val="#ppt_y"/>
                                          </p:val>
                                        </p:tav>
                                      </p:tavLst>
                                    </p:anim>
                                    <p:anim calcmode="lin" valueType="num">
                                      <p:cBhvr>
                                        <p:cTn id="31" dur="500" fill="hold"/>
                                        <p:tgtEl>
                                          <p:spTgt spid="5547016"/>
                                        </p:tgtEl>
                                        <p:attrNameLst>
                                          <p:attrName>ppt_w</p:attrName>
                                        </p:attrNameLst>
                                      </p:cBhvr>
                                      <p:tavLst>
                                        <p:tav tm="0">
                                          <p:val>
                                            <p:strVal val="#ppt_w"/>
                                          </p:val>
                                        </p:tav>
                                        <p:tav tm="100000">
                                          <p:val>
                                            <p:strVal val="#ppt_w"/>
                                          </p:val>
                                        </p:tav>
                                      </p:tavLst>
                                    </p:anim>
                                    <p:anim calcmode="lin" valueType="num">
                                      <p:cBhvr>
                                        <p:cTn id="32" dur="500" fill="hold"/>
                                        <p:tgtEl>
                                          <p:spTgt spid="5547016"/>
                                        </p:tgtEl>
                                        <p:attrNameLst>
                                          <p:attrName>ppt_h</p:attrName>
                                        </p:attrNameLst>
                                      </p:cBhvr>
                                      <p:tavLst>
                                        <p:tav tm="0">
                                          <p:val>
                                            <p:fltVal val="0"/>
                                          </p:val>
                                        </p:tav>
                                        <p:tav tm="100000">
                                          <p:val>
                                            <p:strVal val="#ppt_h"/>
                                          </p:val>
                                        </p:tav>
                                      </p:tavLst>
                                    </p:anim>
                                  </p:childTnLst>
                                </p:cTn>
                              </p:par>
                            </p:childTnLst>
                          </p:cTn>
                        </p:par>
                        <p:par>
                          <p:cTn id="33" fill="hold">
                            <p:stCondLst>
                              <p:cond delay="3500"/>
                            </p:stCondLst>
                            <p:childTnLst>
                              <p:par>
                                <p:cTn id="34" presetID="2" presetClass="entr" presetSubtype="8" fill="hold" grpId="0" nodeType="afterEffect">
                                  <p:stCondLst>
                                    <p:cond delay="0"/>
                                  </p:stCondLst>
                                  <p:childTnLst>
                                    <p:set>
                                      <p:cBhvr>
                                        <p:cTn id="35" dur="1" fill="hold">
                                          <p:stCondLst>
                                            <p:cond delay="0"/>
                                          </p:stCondLst>
                                        </p:cTn>
                                        <p:tgtEl>
                                          <p:spTgt spid="5547019"/>
                                        </p:tgtEl>
                                        <p:attrNameLst>
                                          <p:attrName>style.visibility</p:attrName>
                                        </p:attrNameLst>
                                      </p:cBhvr>
                                      <p:to>
                                        <p:strVal val="visible"/>
                                      </p:to>
                                    </p:set>
                                    <p:anim calcmode="lin" valueType="num">
                                      <p:cBhvr additive="base">
                                        <p:cTn id="36" dur="500" fill="hold"/>
                                        <p:tgtEl>
                                          <p:spTgt spid="5547019"/>
                                        </p:tgtEl>
                                        <p:attrNameLst>
                                          <p:attrName>ppt_x</p:attrName>
                                        </p:attrNameLst>
                                      </p:cBhvr>
                                      <p:tavLst>
                                        <p:tav tm="0">
                                          <p:val>
                                            <p:strVal val="0-#ppt_w/2"/>
                                          </p:val>
                                        </p:tav>
                                        <p:tav tm="100000">
                                          <p:val>
                                            <p:strVal val="#ppt_x"/>
                                          </p:val>
                                        </p:tav>
                                      </p:tavLst>
                                    </p:anim>
                                    <p:anim calcmode="lin" valueType="num">
                                      <p:cBhvr additive="base">
                                        <p:cTn id="37" dur="500" fill="hold"/>
                                        <p:tgtEl>
                                          <p:spTgt spid="5547019"/>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17" presetClass="entr" presetSubtype="4" fill="hold" grpId="0" nodeType="afterEffect">
                                  <p:stCondLst>
                                    <p:cond delay="0"/>
                                  </p:stCondLst>
                                  <p:childTnLst>
                                    <p:set>
                                      <p:cBhvr>
                                        <p:cTn id="40" dur="1" fill="hold">
                                          <p:stCondLst>
                                            <p:cond delay="0"/>
                                          </p:stCondLst>
                                        </p:cTn>
                                        <p:tgtEl>
                                          <p:spTgt spid="5547017"/>
                                        </p:tgtEl>
                                        <p:attrNameLst>
                                          <p:attrName>style.visibility</p:attrName>
                                        </p:attrNameLst>
                                      </p:cBhvr>
                                      <p:to>
                                        <p:strVal val="visible"/>
                                      </p:to>
                                    </p:set>
                                    <p:anim calcmode="lin" valueType="num">
                                      <p:cBhvr>
                                        <p:cTn id="41" dur="500" fill="hold"/>
                                        <p:tgtEl>
                                          <p:spTgt spid="5547017"/>
                                        </p:tgtEl>
                                        <p:attrNameLst>
                                          <p:attrName>ppt_x</p:attrName>
                                        </p:attrNameLst>
                                      </p:cBhvr>
                                      <p:tavLst>
                                        <p:tav tm="0">
                                          <p:val>
                                            <p:strVal val="#ppt_x"/>
                                          </p:val>
                                        </p:tav>
                                        <p:tav tm="100000">
                                          <p:val>
                                            <p:strVal val="#ppt_x"/>
                                          </p:val>
                                        </p:tav>
                                      </p:tavLst>
                                    </p:anim>
                                    <p:anim calcmode="lin" valueType="num">
                                      <p:cBhvr>
                                        <p:cTn id="42" dur="500" fill="hold"/>
                                        <p:tgtEl>
                                          <p:spTgt spid="5547017"/>
                                        </p:tgtEl>
                                        <p:attrNameLst>
                                          <p:attrName>ppt_y</p:attrName>
                                        </p:attrNameLst>
                                      </p:cBhvr>
                                      <p:tavLst>
                                        <p:tav tm="0">
                                          <p:val>
                                            <p:strVal val="#ppt_y+#ppt_h/2"/>
                                          </p:val>
                                        </p:tav>
                                        <p:tav tm="100000">
                                          <p:val>
                                            <p:strVal val="#ppt_y"/>
                                          </p:val>
                                        </p:tav>
                                      </p:tavLst>
                                    </p:anim>
                                    <p:anim calcmode="lin" valueType="num">
                                      <p:cBhvr>
                                        <p:cTn id="43" dur="500" fill="hold"/>
                                        <p:tgtEl>
                                          <p:spTgt spid="5547017"/>
                                        </p:tgtEl>
                                        <p:attrNameLst>
                                          <p:attrName>ppt_w</p:attrName>
                                        </p:attrNameLst>
                                      </p:cBhvr>
                                      <p:tavLst>
                                        <p:tav tm="0">
                                          <p:val>
                                            <p:strVal val="#ppt_w"/>
                                          </p:val>
                                        </p:tav>
                                        <p:tav tm="100000">
                                          <p:val>
                                            <p:strVal val="#ppt_w"/>
                                          </p:val>
                                        </p:tav>
                                      </p:tavLst>
                                    </p:anim>
                                    <p:anim calcmode="lin" valueType="num">
                                      <p:cBhvr>
                                        <p:cTn id="44" dur="500" fill="hold"/>
                                        <p:tgtEl>
                                          <p:spTgt spid="5547017"/>
                                        </p:tgtEl>
                                        <p:attrNameLst>
                                          <p:attrName>ppt_h</p:attrName>
                                        </p:attrNameLst>
                                      </p:cBhvr>
                                      <p:tavLst>
                                        <p:tav tm="0">
                                          <p:val>
                                            <p:fltVal val="0"/>
                                          </p:val>
                                        </p:tav>
                                        <p:tav tm="100000">
                                          <p:val>
                                            <p:strVal val="#ppt_h"/>
                                          </p:val>
                                        </p:tav>
                                      </p:tavLst>
                                    </p:anim>
                                  </p:childTnLst>
                                </p:cTn>
                              </p:par>
                            </p:childTnLst>
                          </p:cTn>
                        </p:par>
                        <p:par>
                          <p:cTn id="45" fill="hold">
                            <p:stCondLst>
                              <p:cond delay="4500"/>
                            </p:stCondLst>
                            <p:childTnLst>
                              <p:par>
                                <p:cTn id="46" presetID="2" presetClass="entr" presetSubtype="8" fill="hold" grpId="0" nodeType="afterEffect">
                                  <p:stCondLst>
                                    <p:cond delay="0"/>
                                  </p:stCondLst>
                                  <p:childTnLst>
                                    <p:set>
                                      <p:cBhvr>
                                        <p:cTn id="47" dur="1" fill="hold">
                                          <p:stCondLst>
                                            <p:cond delay="0"/>
                                          </p:stCondLst>
                                        </p:cTn>
                                        <p:tgtEl>
                                          <p:spTgt spid="5547020"/>
                                        </p:tgtEl>
                                        <p:attrNameLst>
                                          <p:attrName>style.visibility</p:attrName>
                                        </p:attrNameLst>
                                      </p:cBhvr>
                                      <p:to>
                                        <p:strVal val="visible"/>
                                      </p:to>
                                    </p:set>
                                    <p:anim calcmode="lin" valueType="num">
                                      <p:cBhvr additive="base">
                                        <p:cTn id="48" dur="500" fill="hold"/>
                                        <p:tgtEl>
                                          <p:spTgt spid="5547020"/>
                                        </p:tgtEl>
                                        <p:attrNameLst>
                                          <p:attrName>ppt_x</p:attrName>
                                        </p:attrNameLst>
                                      </p:cBhvr>
                                      <p:tavLst>
                                        <p:tav tm="0">
                                          <p:val>
                                            <p:strVal val="0-#ppt_w/2"/>
                                          </p:val>
                                        </p:tav>
                                        <p:tav tm="100000">
                                          <p:val>
                                            <p:strVal val="#ppt_x"/>
                                          </p:val>
                                        </p:tav>
                                      </p:tavLst>
                                    </p:anim>
                                    <p:anim calcmode="lin" valueType="num">
                                      <p:cBhvr additive="base">
                                        <p:cTn id="49" dur="500" fill="hold"/>
                                        <p:tgtEl>
                                          <p:spTgt spid="5547020"/>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7" presetClass="entr" presetSubtype="4" fill="hold" grpId="0" nodeType="afterEffect">
                                  <p:stCondLst>
                                    <p:cond delay="0"/>
                                  </p:stCondLst>
                                  <p:childTnLst>
                                    <p:set>
                                      <p:cBhvr>
                                        <p:cTn id="52" dur="1" fill="hold">
                                          <p:stCondLst>
                                            <p:cond delay="0"/>
                                          </p:stCondLst>
                                        </p:cTn>
                                        <p:tgtEl>
                                          <p:spTgt spid="5547018"/>
                                        </p:tgtEl>
                                        <p:attrNameLst>
                                          <p:attrName>style.visibility</p:attrName>
                                        </p:attrNameLst>
                                      </p:cBhvr>
                                      <p:to>
                                        <p:strVal val="visible"/>
                                      </p:to>
                                    </p:set>
                                    <p:anim calcmode="lin" valueType="num">
                                      <p:cBhvr>
                                        <p:cTn id="53" dur="500" fill="hold"/>
                                        <p:tgtEl>
                                          <p:spTgt spid="5547018"/>
                                        </p:tgtEl>
                                        <p:attrNameLst>
                                          <p:attrName>ppt_x</p:attrName>
                                        </p:attrNameLst>
                                      </p:cBhvr>
                                      <p:tavLst>
                                        <p:tav tm="0">
                                          <p:val>
                                            <p:strVal val="#ppt_x"/>
                                          </p:val>
                                        </p:tav>
                                        <p:tav tm="100000">
                                          <p:val>
                                            <p:strVal val="#ppt_x"/>
                                          </p:val>
                                        </p:tav>
                                      </p:tavLst>
                                    </p:anim>
                                    <p:anim calcmode="lin" valueType="num">
                                      <p:cBhvr>
                                        <p:cTn id="54" dur="500" fill="hold"/>
                                        <p:tgtEl>
                                          <p:spTgt spid="5547018"/>
                                        </p:tgtEl>
                                        <p:attrNameLst>
                                          <p:attrName>ppt_y</p:attrName>
                                        </p:attrNameLst>
                                      </p:cBhvr>
                                      <p:tavLst>
                                        <p:tav tm="0">
                                          <p:val>
                                            <p:strVal val="#ppt_y+#ppt_h/2"/>
                                          </p:val>
                                        </p:tav>
                                        <p:tav tm="100000">
                                          <p:val>
                                            <p:strVal val="#ppt_y"/>
                                          </p:val>
                                        </p:tav>
                                      </p:tavLst>
                                    </p:anim>
                                    <p:anim calcmode="lin" valueType="num">
                                      <p:cBhvr>
                                        <p:cTn id="55" dur="500" fill="hold"/>
                                        <p:tgtEl>
                                          <p:spTgt spid="5547018"/>
                                        </p:tgtEl>
                                        <p:attrNameLst>
                                          <p:attrName>ppt_w</p:attrName>
                                        </p:attrNameLst>
                                      </p:cBhvr>
                                      <p:tavLst>
                                        <p:tav tm="0">
                                          <p:val>
                                            <p:strVal val="#ppt_w"/>
                                          </p:val>
                                        </p:tav>
                                        <p:tav tm="100000">
                                          <p:val>
                                            <p:strVal val="#ppt_w"/>
                                          </p:val>
                                        </p:tav>
                                      </p:tavLst>
                                    </p:anim>
                                    <p:anim calcmode="lin" valueType="num">
                                      <p:cBhvr>
                                        <p:cTn id="56" dur="500" fill="hold"/>
                                        <p:tgtEl>
                                          <p:spTgt spid="5547018"/>
                                        </p:tgtEl>
                                        <p:attrNameLst>
                                          <p:attrName>ppt_h</p:attrName>
                                        </p:attrNameLst>
                                      </p:cBhvr>
                                      <p:tavLst>
                                        <p:tav tm="0">
                                          <p:val>
                                            <p:fltVal val="0"/>
                                          </p:val>
                                        </p:tav>
                                        <p:tav tm="100000">
                                          <p:val>
                                            <p:strVal val="#ppt_h"/>
                                          </p:val>
                                        </p:tav>
                                      </p:tavLst>
                                    </p:anim>
                                  </p:childTnLst>
                                </p:cTn>
                              </p:par>
                            </p:childTnLst>
                          </p:cTn>
                        </p:par>
                        <p:par>
                          <p:cTn id="57" fill="hold">
                            <p:stCondLst>
                              <p:cond delay="5500"/>
                            </p:stCondLst>
                            <p:childTnLst>
                              <p:par>
                                <p:cTn id="58" presetID="2" presetClass="entr" presetSubtype="8" fill="hold" grpId="0" nodeType="afterEffect">
                                  <p:stCondLst>
                                    <p:cond delay="0"/>
                                  </p:stCondLst>
                                  <p:childTnLst>
                                    <p:set>
                                      <p:cBhvr>
                                        <p:cTn id="59" dur="1" fill="hold">
                                          <p:stCondLst>
                                            <p:cond delay="0"/>
                                          </p:stCondLst>
                                        </p:cTn>
                                        <p:tgtEl>
                                          <p:spTgt spid="5547021"/>
                                        </p:tgtEl>
                                        <p:attrNameLst>
                                          <p:attrName>style.visibility</p:attrName>
                                        </p:attrNameLst>
                                      </p:cBhvr>
                                      <p:to>
                                        <p:strVal val="visible"/>
                                      </p:to>
                                    </p:set>
                                    <p:anim calcmode="lin" valueType="num">
                                      <p:cBhvr additive="base">
                                        <p:cTn id="60" dur="500" fill="hold"/>
                                        <p:tgtEl>
                                          <p:spTgt spid="5547021"/>
                                        </p:tgtEl>
                                        <p:attrNameLst>
                                          <p:attrName>ppt_x</p:attrName>
                                        </p:attrNameLst>
                                      </p:cBhvr>
                                      <p:tavLst>
                                        <p:tav tm="0">
                                          <p:val>
                                            <p:strVal val="0-#ppt_w/2"/>
                                          </p:val>
                                        </p:tav>
                                        <p:tav tm="100000">
                                          <p:val>
                                            <p:strVal val="#ppt_x"/>
                                          </p:val>
                                        </p:tav>
                                      </p:tavLst>
                                    </p:anim>
                                    <p:anim calcmode="lin" valueType="num">
                                      <p:cBhvr additive="base">
                                        <p:cTn id="61" dur="500" fill="hold"/>
                                        <p:tgtEl>
                                          <p:spTgt spid="5547021"/>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547022"/>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childTnLst>
                                    <p:set>
                                      <p:cBhvr>
                                        <p:cTn id="68" dur="1" fill="hold">
                                          <p:stCondLst>
                                            <p:cond delay="0"/>
                                          </p:stCondLst>
                                        </p:cTn>
                                        <p:tgtEl>
                                          <p:spTgt spid="5547023"/>
                                        </p:tgtEl>
                                        <p:attrNameLst>
                                          <p:attrName>style.visibility</p:attrName>
                                        </p:attrNameLst>
                                      </p:cBhvr>
                                      <p:to>
                                        <p:strVal val="visible"/>
                                      </p:to>
                                    </p:set>
                                  </p:childTnLst>
                                </p:cTn>
                              </p:par>
                            </p:childTnLst>
                          </p:cTn>
                        </p:par>
                        <p:par>
                          <p:cTn id="69" fill="hold">
                            <p:stCondLst>
                              <p:cond delay="0"/>
                            </p:stCondLst>
                            <p:childTnLst>
                              <p:par>
                                <p:cTn id="70" presetID="2" presetClass="entr" presetSubtype="8" fill="hold" grpId="0" nodeType="afterEffect">
                                  <p:stCondLst>
                                    <p:cond delay="0"/>
                                  </p:stCondLst>
                                  <p:childTnLst>
                                    <p:set>
                                      <p:cBhvr>
                                        <p:cTn id="71" dur="1" fill="hold">
                                          <p:stCondLst>
                                            <p:cond delay="0"/>
                                          </p:stCondLst>
                                        </p:cTn>
                                        <p:tgtEl>
                                          <p:spTgt spid="5547026"/>
                                        </p:tgtEl>
                                        <p:attrNameLst>
                                          <p:attrName>style.visibility</p:attrName>
                                        </p:attrNameLst>
                                      </p:cBhvr>
                                      <p:to>
                                        <p:strVal val="visible"/>
                                      </p:to>
                                    </p:set>
                                    <p:anim calcmode="lin" valueType="num">
                                      <p:cBhvr additive="base">
                                        <p:cTn id="72" dur="500" fill="hold"/>
                                        <p:tgtEl>
                                          <p:spTgt spid="5547026"/>
                                        </p:tgtEl>
                                        <p:attrNameLst>
                                          <p:attrName>ppt_x</p:attrName>
                                        </p:attrNameLst>
                                      </p:cBhvr>
                                      <p:tavLst>
                                        <p:tav tm="0">
                                          <p:val>
                                            <p:strVal val="0-#ppt_w/2"/>
                                          </p:val>
                                        </p:tav>
                                        <p:tav tm="100000">
                                          <p:val>
                                            <p:strVal val="#ppt_x"/>
                                          </p:val>
                                        </p:tav>
                                      </p:tavLst>
                                    </p:anim>
                                    <p:anim calcmode="lin" valueType="num">
                                      <p:cBhvr additive="base">
                                        <p:cTn id="73" dur="500" fill="hold"/>
                                        <p:tgtEl>
                                          <p:spTgt spid="5547026"/>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1" presetClass="entr" presetSubtype="0" fill="hold" grpId="0" nodeType="afterEffect">
                                  <p:stCondLst>
                                    <p:cond delay="0"/>
                                  </p:stCondLst>
                                  <p:childTnLst>
                                    <p:set>
                                      <p:cBhvr>
                                        <p:cTn id="76" dur="1" fill="hold">
                                          <p:stCondLst>
                                            <p:cond delay="0"/>
                                          </p:stCondLst>
                                        </p:cTn>
                                        <p:tgtEl>
                                          <p:spTgt spid="5547024"/>
                                        </p:tgtEl>
                                        <p:attrNameLst>
                                          <p:attrName>style.visibility</p:attrName>
                                        </p:attrNameLst>
                                      </p:cBhvr>
                                      <p:to>
                                        <p:strVal val="visible"/>
                                      </p:to>
                                    </p:set>
                                  </p:childTnLst>
                                </p:cTn>
                              </p:par>
                            </p:childTnLst>
                          </p:cTn>
                        </p:par>
                        <p:par>
                          <p:cTn id="77" fill="hold">
                            <p:stCondLst>
                              <p:cond delay="500"/>
                            </p:stCondLst>
                            <p:childTnLst>
                              <p:par>
                                <p:cTn id="78" presetID="2" presetClass="entr" presetSubtype="8" fill="hold" grpId="0" nodeType="afterEffect">
                                  <p:stCondLst>
                                    <p:cond delay="0"/>
                                  </p:stCondLst>
                                  <p:childTnLst>
                                    <p:set>
                                      <p:cBhvr>
                                        <p:cTn id="79" dur="1" fill="hold">
                                          <p:stCondLst>
                                            <p:cond delay="0"/>
                                          </p:stCondLst>
                                        </p:cTn>
                                        <p:tgtEl>
                                          <p:spTgt spid="5547027"/>
                                        </p:tgtEl>
                                        <p:attrNameLst>
                                          <p:attrName>style.visibility</p:attrName>
                                        </p:attrNameLst>
                                      </p:cBhvr>
                                      <p:to>
                                        <p:strVal val="visible"/>
                                      </p:to>
                                    </p:set>
                                    <p:anim calcmode="lin" valueType="num">
                                      <p:cBhvr additive="base">
                                        <p:cTn id="80" dur="500" fill="hold"/>
                                        <p:tgtEl>
                                          <p:spTgt spid="5547027"/>
                                        </p:tgtEl>
                                        <p:attrNameLst>
                                          <p:attrName>ppt_x</p:attrName>
                                        </p:attrNameLst>
                                      </p:cBhvr>
                                      <p:tavLst>
                                        <p:tav tm="0">
                                          <p:val>
                                            <p:strVal val="0-#ppt_w/2"/>
                                          </p:val>
                                        </p:tav>
                                        <p:tav tm="100000">
                                          <p:val>
                                            <p:strVal val="#ppt_x"/>
                                          </p:val>
                                        </p:tav>
                                      </p:tavLst>
                                    </p:anim>
                                    <p:anim calcmode="lin" valueType="num">
                                      <p:cBhvr additive="base">
                                        <p:cTn id="81" dur="500" fill="hold"/>
                                        <p:tgtEl>
                                          <p:spTgt spid="5547027"/>
                                        </p:tgtEl>
                                        <p:attrNameLst>
                                          <p:attrName>ppt_y</p:attrName>
                                        </p:attrNameLst>
                                      </p:cBhvr>
                                      <p:tavLst>
                                        <p:tav tm="0">
                                          <p:val>
                                            <p:strVal val="#ppt_y"/>
                                          </p:val>
                                        </p:tav>
                                        <p:tav tm="100000">
                                          <p:val>
                                            <p:strVal val="#ppt_y"/>
                                          </p:val>
                                        </p:tav>
                                      </p:tavLst>
                                    </p:anim>
                                  </p:childTnLst>
                                </p:cTn>
                              </p:par>
                            </p:childTnLst>
                          </p:cTn>
                        </p:par>
                        <p:par>
                          <p:cTn id="82" fill="hold">
                            <p:stCondLst>
                              <p:cond delay="1000"/>
                            </p:stCondLst>
                            <p:childTnLst>
                              <p:par>
                                <p:cTn id="83" presetID="1" presetClass="entr" presetSubtype="0" fill="hold" grpId="0" nodeType="afterEffect">
                                  <p:stCondLst>
                                    <p:cond delay="0"/>
                                  </p:stCondLst>
                                  <p:childTnLst>
                                    <p:set>
                                      <p:cBhvr>
                                        <p:cTn id="84" dur="1" fill="hold">
                                          <p:stCondLst>
                                            <p:cond delay="0"/>
                                          </p:stCondLst>
                                        </p:cTn>
                                        <p:tgtEl>
                                          <p:spTgt spid="5547025"/>
                                        </p:tgtEl>
                                        <p:attrNameLst>
                                          <p:attrName>style.visibility</p:attrName>
                                        </p:attrNameLst>
                                      </p:cBhvr>
                                      <p:to>
                                        <p:strVal val="visible"/>
                                      </p:to>
                                    </p:set>
                                  </p:childTnLst>
                                </p:cTn>
                              </p:par>
                            </p:childTnLst>
                          </p:cTn>
                        </p:par>
                        <p:par>
                          <p:cTn id="85" fill="hold">
                            <p:stCondLst>
                              <p:cond delay="1000"/>
                            </p:stCondLst>
                            <p:childTnLst>
                              <p:par>
                                <p:cTn id="86" presetID="2" presetClass="entr" presetSubtype="8" fill="hold" grpId="0" nodeType="afterEffect">
                                  <p:stCondLst>
                                    <p:cond delay="1000"/>
                                  </p:stCondLst>
                                  <p:childTnLst>
                                    <p:set>
                                      <p:cBhvr>
                                        <p:cTn id="87" dur="1" fill="hold">
                                          <p:stCondLst>
                                            <p:cond delay="0"/>
                                          </p:stCondLst>
                                        </p:cTn>
                                        <p:tgtEl>
                                          <p:spTgt spid="5547028"/>
                                        </p:tgtEl>
                                        <p:attrNameLst>
                                          <p:attrName>style.visibility</p:attrName>
                                        </p:attrNameLst>
                                      </p:cBhvr>
                                      <p:to>
                                        <p:strVal val="visible"/>
                                      </p:to>
                                    </p:set>
                                    <p:anim calcmode="lin" valueType="num">
                                      <p:cBhvr additive="base">
                                        <p:cTn id="88" dur="500" fill="hold"/>
                                        <p:tgtEl>
                                          <p:spTgt spid="5547028"/>
                                        </p:tgtEl>
                                        <p:attrNameLst>
                                          <p:attrName>ppt_x</p:attrName>
                                        </p:attrNameLst>
                                      </p:cBhvr>
                                      <p:tavLst>
                                        <p:tav tm="0">
                                          <p:val>
                                            <p:strVal val="0-#ppt_w/2"/>
                                          </p:val>
                                        </p:tav>
                                        <p:tav tm="100000">
                                          <p:val>
                                            <p:strVal val="#ppt_x"/>
                                          </p:val>
                                        </p:tav>
                                      </p:tavLst>
                                    </p:anim>
                                    <p:anim calcmode="lin" valueType="num">
                                      <p:cBhvr additive="base">
                                        <p:cTn id="89" dur="500" fill="hold"/>
                                        <p:tgtEl>
                                          <p:spTgt spid="5547028"/>
                                        </p:tgtEl>
                                        <p:attrNameLst>
                                          <p:attrName>ppt_y</p:attrName>
                                        </p:attrNameLst>
                                      </p:cBhvr>
                                      <p:tavLst>
                                        <p:tav tm="0">
                                          <p:val>
                                            <p:strVal val="#ppt_y"/>
                                          </p:val>
                                        </p:tav>
                                        <p:tav tm="100000">
                                          <p:val>
                                            <p:strVal val="#ppt_y"/>
                                          </p:val>
                                        </p:tav>
                                      </p:tavLst>
                                    </p:anim>
                                  </p:childTnLst>
                                </p:cTn>
                              </p:par>
                            </p:childTnLst>
                          </p:cTn>
                        </p:par>
                        <p:par>
                          <p:cTn id="90" fill="hold">
                            <p:stCondLst>
                              <p:cond delay="2500"/>
                            </p:stCondLst>
                            <p:childTnLst>
                              <p:par>
                                <p:cTn id="91" presetID="2" presetClass="entr" presetSubtype="4" fill="hold" grpId="0" nodeType="afterEffect">
                                  <p:stCondLst>
                                    <p:cond delay="0"/>
                                  </p:stCondLst>
                                  <p:childTnLst>
                                    <p:set>
                                      <p:cBhvr>
                                        <p:cTn id="92" dur="1" fill="hold">
                                          <p:stCondLst>
                                            <p:cond delay="0"/>
                                          </p:stCondLst>
                                        </p:cTn>
                                        <p:tgtEl>
                                          <p:spTgt spid="5547029"/>
                                        </p:tgtEl>
                                        <p:attrNameLst>
                                          <p:attrName>style.visibility</p:attrName>
                                        </p:attrNameLst>
                                      </p:cBhvr>
                                      <p:to>
                                        <p:strVal val="visible"/>
                                      </p:to>
                                    </p:set>
                                    <p:anim calcmode="lin" valueType="num">
                                      <p:cBhvr additive="base">
                                        <p:cTn id="93" dur="500" fill="hold"/>
                                        <p:tgtEl>
                                          <p:spTgt spid="5547029"/>
                                        </p:tgtEl>
                                        <p:attrNameLst>
                                          <p:attrName>ppt_x</p:attrName>
                                        </p:attrNameLst>
                                      </p:cBhvr>
                                      <p:tavLst>
                                        <p:tav tm="0">
                                          <p:val>
                                            <p:strVal val="#ppt_x"/>
                                          </p:val>
                                        </p:tav>
                                        <p:tav tm="100000">
                                          <p:val>
                                            <p:strVal val="#ppt_x"/>
                                          </p:val>
                                        </p:tav>
                                      </p:tavLst>
                                    </p:anim>
                                    <p:anim calcmode="lin" valueType="num">
                                      <p:cBhvr additive="base">
                                        <p:cTn id="94" dur="500" fill="hold"/>
                                        <p:tgtEl>
                                          <p:spTgt spid="5547029"/>
                                        </p:tgtEl>
                                        <p:attrNameLst>
                                          <p:attrName>ppt_y</p:attrName>
                                        </p:attrNameLst>
                                      </p:cBhvr>
                                      <p:tavLst>
                                        <p:tav tm="0">
                                          <p:val>
                                            <p:strVal val="1+#ppt_h/2"/>
                                          </p:val>
                                        </p:tav>
                                        <p:tav tm="100000">
                                          <p:val>
                                            <p:strVal val="#ppt_y"/>
                                          </p:val>
                                        </p:tav>
                                      </p:tavLst>
                                    </p:anim>
                                  </p:childTnLst>
                                </p:cTn>
                              </p:par>
                            </p:childTnLst>
                          </p:cTn>
                        </p:par>
                        <p:par>
                          <p:cTn id="95" fill="hold">
                            <p:stCondLst>
                              <p:cond delay="3000"/>
                            </p:stCondLst>
                            <p:childTnLst>
                              <p:par>
                                <p:cTn id="96" presetID="2" presetClass="entr" presetSubtype="4" fill="hold" grpId="0" nodeType="afterEffect">
                                  <p:stCondLst>
                                    <p:cond delay="0"/>
                                  </p:stCondLst>
                                  <p:childTnLst>
                                    <p:set>
                                      <p:cBhvr>
                                        <p:cTn id="97" dur="1" fill="hold">
                                          <p:stCondLst>
                                            <p:cond delay="0"/>
                                          </p:stCondLst>
                                        </p:cTn>
                                        <p:tgtEl>
                                          <p:spTgt spid="5547030"/>
                                        </p:tgtEl>
                                        <p:attrNameLst>
                                          <p:attrName>style.visibility</p:attrName>
                                        </p:attrNameLst>
                                      </p:cBhvr>
                                      <p:to>
                                        <p:strVal val="visible"/>
                                      </p:to>
                                    </p:set>
                                    <p:anim calcmode="lin" valueType="num">
                                      <p:cBhvr additive="base">
                                        <p:cTn id="98" dur="500" fill="hold"/>
                                        <p:tgtEl>
                                          <p:spTgt spid="5547030"/>
                                        </p:tgtEl>
                                        <p:attrNameLst>
                                          <p:attrName>ppt_x</p:attrName>
                                        </p:attrNameLst>
                                      </p:cBhvr>
                                      <p:tavLst>
                                        <p:tav tm="0">
                                          <p:val>
                                            <p:strVal val="#ppt_x"/>
                                          </p:val>
                                        </p:tav>
                                        <p:tav tm="100000">
                                          <p:val>
                                            <p:strVal val="#ppt_x"/>
                                          </p:val>
                                        </p:tav>
                                      </p:tavLst>
                                    </p:anim>
                                    <p:anim calcmode="lin" valueType="num">
                                      <p:cBhvr additive="base">
                                        <p:cTn id="99" dur="500" fill="hold"/>
                                        <p:tgtEl>
                                          <p:spTgt spid="5547030"/>
                                        </p:tgtEl>
                                        <p:attrNameLst>
                                          <p:attrName>ppt_y</p:attrName>
                                        </p:attrNameLst>
                                      </p:cBhvr>
                                      <p:tavLst>
                                        <p:tav tm="0">
                                          <p:val>
                                            <p:strVal val="1+#ppt_h/2"/>
                                          </p:val>
                                        </p:tav>
                                        <p:tav tm="100000">
                                          <p:val>
                                            <p:strVal val="#ppt_y"/>
                                          </p:val>
                                        </p:tav>
                                      </p:tavLst>
                                    </p:anim>
                                  </p:childTnLst>
                                </p:cTn>
                              </p:par>
                            </p:childTnLst>
                          </p:cTn>
                        </p:par>
                        <p:par>
                          <p:cTn id="100" fill="hold">
                            <p:stCondLst>
                              <p:cond delay="3500"/>
                            </p:stCondLst>
                            <p:childTnLst>
                              <p:par>
                                <p:cTn id="101" presetID="2" presetClass="entr" presetSubtype="4" fill="hold" grpId="0" nodeType="afterEffect">
                                  <p:stCondLst>
                                    <p:cond delay="0"/>
                                  </p:stCondLst>
                                  <p:childTnLst>
                                    <p:set>
                                      <p:cBhvr>
                                        <p:cTn id="102" dur="1" fill="hold">
                                          <p:stCondLst>
                                            <p:cond delay="0"/>
                                          </p:stCondLst>
                                        </p:cTn>
                                        <p:tgtEl>
                                          <p:spTgt spid="5547031"/>
                                        </p:tgtEl>
                                        <p:attrNameLst>
                                          <p:attrName>style.visibility</p:attrName>
                                        </p:attrNameLst>
                                      </p:cBhvr>
                                      <p:to>
                                        <p:strVal val="visible"/>
                                      </p:to>
                                    </p:set>
                                    <p:anim calcmode="lin" valueType="num">
                                      <p:cBhvr additive="base">
                                        <p:cTn id="103" dur="500" fill="hold"/>
                                        <p:tgtEl>
                                          <p:spTgt spid="5547031"/>
                                        </p:tgtEl>
                                        <p:attrNameLst>
                                          <p:attrName>ppt_x</p:attrName>
                                        </p:attrNameLst>
                                      </p:cBhvr>
                                      <p:tavLst>
                                        <p:tav tm="0">
                                          <p:val>
                                            <p:strVal val="#ppt_x"/>
                                          </p:val>
                                        </p:tav>
                                        <p:tav tm="100000">
                                          <p:val>
                                            <p:strVal val="#ppt_x"/>
                                          </p:val>
                                        </p:tav>
                                      </p:tavLst>
                                    </p:anim>
                                    <p:anim calcmode="lin" valueType="num">
                                      <p:cBhvr additive="base">
                                        <p:cTn id="104" dur="500" fill="hold"/>
                                        <p:tgtEl>
                                          <p:spTgt spid="5547031"/>
                                        </p:tgtEl>
                                        <p:attrNameLst>
                                          <p:attrName>ppt_y</p:attrName>
                                        </p:attrNameLst>
                                      </p:cBhvr>
                                      <p:tavLst>
                                        <p:tav tm="0">
                                          <p:val>
                                            <p:strVal val="1+#ppt_h/2"/>
                                          </p:val>
                                        </p:tav>
                                        <p:tav tm="100000">
                                          <p:val>
                                            <p:strVal val="#ppt_y"/>
                                          </p:val>
                                        </p:tav>
                                      </p:tavLst>
                                    </p:anim>
                                  </p:childTnLst>
                                </p:cTn>
                              </p:par>
                            </p:childTnLst>
                          </p:cTn>
                        </p:par>
                        <p:par>
                          <p:cTn id="105" fill="hold">
                            <p:stCondLst>
                              <p:cond delay="4000"/>
                            </p:stCondLst>
                            <p:childTnLst>
                              <p:par>
                                <p:cTn id="106" presetID="17" presetClass="entr" presetSubtype="4" fill="hold" grpId="0" nodeType="afterEffect">
                                  <p:stCondLst>
                                    <p:cond delay="0"/>
                                  </p:stCondLst>
                                  <p:childTnLst>
                                    <p:set>
                                      <p:cBhvr>
                                        <p:cTn id="107" dur="1" fill="hold">
                                          <p:stCondLst>
                                            <p:cond delay="0"/>
                                          </p:stCondLst>
                                        </p:cTn>
                                        <p:tgtEl>
                                          <p:spTgt spid="25"/>
                                        </p:tgtEl>
                                        <p:attrNameLst>
                                          <p:attrName>style.visibility</p:attrName>
                                        </p:attrNameLst>
                                      </p:cBhvr>
                                      <p:to>
                                        <p:strVal val="visible"/>
                                      </p:to>
                                    </p:set>
                                    <p:anim calcmode="lin" valueType="num">
                                      <p:cBhvr>
                                        <p:cTn id="108" dur="500" fill="hold"/>
                                        <p:tgtEl>
                                          <p:spTgt spid="25"/>
                                        </p:tgtEl>
                                        <p:attrNameLst>
                                          <p:attrName>ppt_x</p:attrName>
                                        </p:attrNameLst>
                                      </p:cBhvr>
                                      <p:tavLst>
                                        <p:tav tm="0">
                                          <p:val>
                                            <p:strVal val="#ppt_x"/>
                                          </p:val>
                                        </p:tav>
                                        <p:tav tm="100000">
                                          <p:val>
                                            <p:strVal val="#ppt_x"/>
                                          </p:val>
                                        </p:tav>
                                      </p:tavLst>
                                    </p:anim>
                                    <p:anim calcmode="lin" valueType="num">
                                      <p:cBhvr>
                                        <p:cTn id="109" dur="500" fill="hold"/>
                                        <p:tgtEl>
                                          <p:spTgt spid="25"/>
                                        </p:tgtEl>
                                        <p:attrNameLst>
                                          <p:attrName>ppt_y</p:attrName>
                                        </p:attrNameLst>
                                      </p:cBhvr>
                                      <p:tavLst>
                                        <p:tav tm="0">
                                          <p:val>
                                            <p:strVal val="#ppt_y+#ppt_h/2"/>
                                          </p:val>
                                        </p:tav>
                                        <p:tav tm="100000">
                                          <p:val>
                                            <p:strVal val="#ppt_y"/>
                                          </p:val>
                                        </p:tav>
                                      </p:tavLst>
                                    </p:anim>
                                    <p:anim calcmode="lin" valueType="num">
                                      <p:cBhvr>
                                        <p:cTn id="110" dur="500" fill="hold"/>
                                        <p:tgtEl>
                                          <p:spTgt spid="25"/>
                                        </p:tgtEl>
                                        <p:attrNameLst>
                                          <p:attrName>ppt_w</p:attrName>
                                        </p:attrNameLst>
                                      </p:cBhvr>
                                      <p:tavLst>
                                        <p:tav tm="0">
                                          <p:val>
                                            <p:strVal val="#ppt_w"/>
                                          </p:val>
                                        </p:tav>
                                        <p:tav tm="100000">
                                          <p:val>
                                            <p:strVal val="#ppt_w"/>
                                          </p:val>
                                        </p:tav>
                                      </p:tavLst>
                                    </p:anim>
                                    <p:anim calcmode="lin" valueType="num">
                                      <p:cBhvr>
                                        <p:cTn id="111" dur="500" fill="hold"/>
                                        <p:tgtEl>
                                          <p:spTgt spid="25"/>
                                        </p:tgtEl>
                                        <p:attrNameLst>
                                          <p:attrName>ppt_h</p:attrName>
                                        </p:attrNameLst>
                                      </p:cBhvr>
                                      <p:tavLst>
                                        <p:tav tm="0">
                                          <p:val>
                                            <p:fltVal val="0"/>
                                          </p:val>
                                        </p:tav>
                                        <p:tav tm="100000">
                                          <p:val>
                                            <p:strVal val="#ppt_h"/>
                                          </p:val>
                                        </p:tav>
                                      </p:tavLst>
                                    </p:anim>
                                  </p:childTnLst>
                                </p:cTn>
                              </p:par>
                            </p:childTnLst>
                          </p:cTn>
                        </p:par>
                        <p:par>
                          <p:cTn id="112" fill="hold">
                            <p:stCondLst>
                              <p:cond delay="4500"/>
                            </p:stCondLst>
                            <p:childTnLst>
                              <p:par>
                                <p:cTn id="113" presetID="2" presetClass="entr" presetSubtype="8" fill="hold" grpId="0" nodeType="after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additive="base">
                                        <p:cTn id="115" dur="500" fill="hold"/>
                                        <p:tgtEl>
                                          <p:spTgt spid="26"/>
                                        </p:tgtEl>
                                        <p:attrNameLst>
                                          <p:attrName>ppt_x</p:attrName>
                                        </p:attrNameLst>
                                      </p:cBhvr>
                                      <p:tavLst>
                                        <p:tav tm="0">
                                          <p:val>
                                            <p:strVal val="0-#ppt_w/2"/>
                                          </p:val>
                                        </p:tav>
                                        <p:tav tm="100000">
                                          <p:val>
                                            <p:strVal val="#ppt_x"/>
                                          </p:val>
                                        </p:tav>
                                      </p:tavLst>
                                    </p:anim>
                                    <p:anim calcmode="lin" valueType="num">
                                      <p:cBhvr additive="base">
                                        <p:cTn id="116" dur="500" fill="hold"/>
                                        <p:tgtEl>
                                          <p:spTgt spid="26"/>
                                        </p:tgtEl>
                                        <p:attrNameLst>
                                          <p:attrName>ppt_y</p:attrName>
                                        </p:attrNameLst>
                                      </p:cBhvr>
                                      <p:tavLst>
                                        <p:tav tm="0">
                                          <p:val>
                                            <p:strVal val="#ppt_y"/>
                                          </p:val>
                                        </p:tav>
                                        <p:tav tm="100000">
                                          <p:val>
                                            <p:strVal val="#ppt_y"/>
                                          </p:val>
                                        </p:tav>
                                      </p:tavLst>
                                    </p:anim>
                                  </p:childTnLst>
                                </p:cTn>
                              </p:par>
                            </p:childTnLst>
                          </p:cTn>
                        </p:par>
                        <p:par>
                          <p:cTn id="117" fill="hold">
                            <p:stCondLst>
                              <p:cond delay="5000"/>
                            </p:stCondLst>
                            <p:childTnLst>
                              <p:par>
                                <p:cTn id="118" presetID="2" presetClass="entr" presetSubtype="8" fill="hold" grpId="0" nodeType="afterEffect">
                                  <p:stCondLst>
                                    <p:cond delay="1000"/>
                                  </p:stCondLst>
                                  <p:childTnLst>
                                    <p:set>
                                      <p:cBhvr>
                                        <p:cTn id="119" dur="1" fill="hold">
                                          <p:stCondLst>
                                            <p:cond delay="0"/>
                                          </p:stCondLst>
                                        </p:cTn>
                                        <p:tgtEl>
                                          <p:spTgt spid="28"/>
                                        </p:tgtEl>
                                        <p:attrNameLst>
                                          <p:attrName>style.visibility</p:attrName>
                                        </p:attrNameLst>
                                      </p:cBhvr>
                                      <p:to>
                                        <p:strVal val="visible"/>
                                      </p:to>
                                    </p:set>
                                    <p:anim calcmode="lin" valueType="num">
                                      <p:cBhvr additive="base">
                                        <p:cTn id="120" dur="500" fill="hold"/>
                                        <p:tgtEl>
                                          <p:spTgt spid="28"/>
                                        </p:tgtEl>
                                        <p:attrNameLst>
                                          <p:attrName>ppt_x</p:attrName>
                                        </p:attrNameLst>
                                      </p:cBhvr>
                                      <p:tavLst>
                                        <p:tav tm="0">
                                          <p:val>
                                            <p:strVal val="0-#ppt_w/2"/>
                                          </p:val>
                                        </p:tav>
                                        <p:tav tm="100000">
                                          <p:val>
                                            <p:strVal val="#ppt_x"/>
                                          </p:val>
                                        </p:tav>
                                      </p:tavLst>
                                    </p:anim>
                                    <p:anim calcmode="lin" valueType="num">
                                      <p:cBhvr additive="base">
                                        <p:cTn id="121" dur="500" fill="hold"/>
                                        <p:tgtEl>
                                          <p:spTgt spid="28"/>
                                        </p:tgtEl>
                                        <p:attrNameLst>
                                          <p:attrName>ppt_y</p:attrName>
                                        </p:attrNameLst>
                                      </p:cBhvr>
                                      <p:tavLst>
                                        <p:tav tm="0">
                                          <p:val>
                                            <p:strVal val="#ppt_y"/>
                                          </p:val>
                                        </p:tav>
                                        <p:tav tm="100000">
                                          <p:val>
                                            <p:strVal val="#ppt_y"/>
                                          </p:val>
                                        </p:tav>
                                      </p:tavLst>
                                    </p:anim>
                                  </p:childTnLst>
                                </p:cTn>
                              </p:par>
                            </p:childTnLst>
                          </p:cTn>
                        </p:par>
                        <p:par>
                          <p:cTn id="122" fill="hold">
                            <p:stCondLst>
                              <p:cond delay="6500"/>
                            </p:stCondLst>
                            <p:childTnLst>
                              <p:par>
                                <p:cTn id="123" presetID="22" presetClass="entr" presetSubtype="4" fill="hold" grpId="0" nodeType="afterEffect">
                                  <p:stCondLst>
                                    <p:cond delay="700"/>
                                  </p:stCondLst>
                                  <p:childTnLst>
                                    <p:set>
                                      <p:cBhvr>
                                        <p:cTn id="124" dur="1" fill="hold">
                                          <p:stCondLst>
                                            <p:cond delay="0"/>
                                          </p:stCondLst>
                                        </p:cTn>
                                        <p:tgtEl>
                                          <p:spTgt spid="29"/>
                                        </p:tgtEl>
                                        <p:attrNameLst>
                                          <p:attrName>style.visibility</p:attrName>
                                        </p:attrNameLst>
                                      </p:cBhvr>
                                      <p:to>
                                        <p:strVal val="visible"/>
                                      </p:to>
                                    </p:set>
                                    <p:animEffect transition="in" filter="wipe(down)">
                                      <p:cBhvr>
                                        <p:cTn id="125" dur="500"/>
                                        <p:tgtEl>
                                          <p:spTgt spid="29"/>
                                        </p:tgtEl>
                                      </p:cBhvr>
                                    </p:animEffect>
                                  </p:childTnLst>
                                </p:cTn>
                              </p:par>
                            </p:childTnLst>
                          </p:cTn>
                        </p:par>
                        <p:par>
                          <p:cTn id="126" fill="hold">
                            <p:stCondLst>
                              <p:cond delay="7700"/>
                            </p:stCondLst>
                            <p:childTnLst>
                              <p:par>
                                <p:cTn id="127" presetID="17" presetClass="entr" presetSubtype="4" fill="hold" grpId="0" nodeType="afterEffect">
                                  <p:stCondLst>
                                    <p:cond delay="0"/>
                                  </p:stCondLst>
                                  <p:childTnLst>
                                    <p:set>
                                      <p:cBhvr>
                                        <p:cTn id="128" dur="1" fill="hold">
                                          <p:stCondLst>
                                            <p:cond delay="0"/>
                                          </p:stCondLst>
                                        </p:cTn>
                                        <p:tgtEl>
                                          <p:spTgt spid="30"/>
                                        </p:tgtEl>
                                        <p:attrNameLst>
                                          <p:attrName>style.visibility</p:attrName>
                                        </p:attrNameLst>
                                      </p:cBhvr>
                                      <p:to>
                                        <p:strVal val="visible"/>
                                      </p:to>
                                    </p:set>
                                    <p:anim calcmode="lin" valueType="num">
                                      <p:cBhvr>
                                        <p:cTn id="129" dur="500" fill="hold"/>
                                        <p:tgtEl>
                                          <p:spTgt spid="30"/>
                                        </p:tgtEl>
                                        <p:attrNameLst>
                                          <p:attrName>ppt_x</p:attrName>
                                        </p:attrNameLst>
                                      </p:cBhvr>
                                      <p:tavLst>
                                        <p:tav tm="0">
                                          <p:val>
                                            <p:strVal val="#ppt_x"/>
                                          </p:val>
                                        </p:tav>
                                        <p:tav tm="100000">
                                          <p:val>
                                            <p:strVal val="#ppt_x"/>
                                          </p:val>
                                        </p:tav>
                                      </p:tavLst>
                                    </p:anim>
                                    <p:anim calcmode="lin" valueType="num">
                                      <p:cBhvr>
                                        <p:cTn id="130" dur="500" fill="hold"/>
                                        <p:tgtEl>
                                          <p:spTgt spid="30"/>
                                        </p:tgtEl>
                                        <p:attrNameLst>
                                          <p:attrName>ppt_y</p:attrName>
                                        </p:attrNameLst>
                                      </p:cBhvr>
                                      <p:tavLst>
                                        <p:tav tm="0">
                                          <p:val>
                                            <p:strVal val="#ppt_y+#ppt_h/2"/>
                                          </p:val>
                                        </p:tav>
                                        <p:tav tm="100000">
                                          <p:val>
                                            <p:strVal val="#ppt_y"/>
                                          </p:val>
                                        </p:tav>
                                      </p:tavLst>
                                    </p:anim>
                                    <p:anim calcmode="lin" valueType="num">
                                      <p:cBhvr>
                                        <p:cTn id="131" dur="500" fill="hold"/>
                                        <p:tgtEl>
                                          <p:spTgt spid="30"/>
                                        </p:tgtEl>
                                        <p:attrNameLst>
                                          <p:attrName>ppt_w</p:attrName>
                                        </p:attrNameLst>
                                      </p:cBhvr>
                                      <p:tavLst>
                                        <p:tav tm="0">
                                          <p:val>
                                            <p:strVal val="#ppt_w"/>
                                          </p:val>
                                        </p:tav>
                                        <p:tav tm="100000">
                                          <p:val>
                                            <p:strVal val="#ppt_w"/>
                                          </p:val>
                                        </p:tav>
                                      </p:tavLst>
                                    </p:anim>
                                    <p:anim calcmode="lin" valueType="num">
                                      <p:cBhvr>
                                        <p:cTn id="132"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7011" grpId="0" autoUpdateAnimBg="0"/>
      <p:bldP spid="5547012" grpId="0" autoUpdateAnimBg="0"/>
      <p:bldP spid="5547013" grpId="0" animBg="1"/>
      <p:bldP spid="5547015" grpId="0" animBg="1" autoUpdateAnimBg="0"/>
      <p:bldP spid="5547016" grpId="0" animBg="1"/>
      <p:bldP spid="5547017" grpId="0" animBg="1"/>
      <p:bldP spid="5547018" grpId="0" animBg="1"/>
      <p:bldP spid="5547019" grpId="0" animBg="1" autoUpdateAnimBg="0"/>
      <p:bldP spid="5547020" grpId="0" animBg="1" autoUpdateAnimBg="0"/>
      <p:bldP spid="5547021" grpId="0" animBg="1" autoUpdateAnimBg="0"/>
      <p:bldP spid="5547022" grpId="0" animBg="1"/>
      <p:bldP spid="5547023" grpId="0" animBg="1"/>
      <p:bldP spid="5547024" grpId="0" animBg="1"/>
      <p:bldP spid="5547025" grpId="0" animBg="1"/>
      <p:bldP spid="5547026" grpId="0" animBg="1" autoUpdateAnimBg="0"/>
      <p:bldP spid="5547027" grpId="0" animBg="1" autoUpdateAnimBg="0"/>
      <p:bldP spid="5547028" grpId="0" animBg="1" autoUpdateAnimBg="0"/>
      <p:bldP spid="5547029" grpId="0" animBg="1"/>
      <p:bldP spid="5547030" grpId="0" animBg="1"/>
      <p:bldP spid="5547031" grpId="0" animBg="1"/>
      <p:bldP spid="25" grpId="0" animBg="1"/>
      <p:bldP spid="26" grpId="0" animBg="1" autoUpdateAnimBg="0"/>
      <p:bldP spid="28" grpId="0" animBg="1" autoUpdateAnimBg="0"/>
      <p:bldP spid="29" grpId="0" animBg="1"/>
      <p:bldP spid="3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57</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nvGraphicFramePr>
        <p:xfrm>
          <a:off x="215900" y="1368425"/>
          <a:ext cx="8686800" cy="3475038"/>
        </p:xfrm>
        <a:graphic>
          <a:graphicData uri="http://schemas.openxmlformats.org/presentationml/2006/ole">
            <p:oleObj spid="_x0000_s14963714" name="Chart" r:id="rId4" imgW="8543899" imgH="3552866" progId="MSGraph.Chart.8">
              <p:embed followColorScheme="full"/>
            </p:oleObj>
          </a:graphicData>
        </a:graphic>
      </p:graphicFrame>
      <p:sp>
        <p:nvSpPr>
          <p:cNvPr id="1929222" name="Rectangle 3"/>
          <p:cNvSpPr>
            <a:spLocks noGrp="1" noChangeArrowheads="1"/>
          </p:cNvSpPr>
          <p:nvPr>
            <p:ph type="title" idx="4294967295"/>
          </p:nvPr>
        </p:nvSpPr>
        <p:spPr/>
        <p:txBody>
          <a:bodyPr/>
          <a:lstStyle/>
          <a:p>
            <a:r>
              <a:rPr lang="en-US" smtClean="0"/>
              <a:t>US Insured Catastrophe Losses</a:t>
            </a:r>
          </a:p>
        </p:txBody>
      </p:sp>
      <p:sp>
        <p:nvSpPr>
          <p:cNvPr id="1929223" name="Rectangle 4"/>
          <p:cNvSpPr>
            <a:spLocks noChangeArrowheads="1"/>
          </p:cNvSpPr>
          <p:nvPr/>
        </p:nvSpPr>
        <p:spPr bwMode="auto">
          <a:xfrm>
            <a:off x="0" y="5686425"/>
            <a:ext cx="8394700" cy="1171575"/>
          </a:xfrm>
          <a:prstGeom prst="rect">
            <a:avLst/>
          </a:prstGeom>
          <a:noFill/>
          <a:ln w="9525" algn="ctr">
            <a:noFill/>
            <a:miter lim="800000"/>
            <a:headEnd/>
            <a:tailEnd/>
          </a:ln>
        </p:spPr>
        <p:txBody>
          <a:bodyPr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10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10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10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10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10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57084"/>
            <a:ext cx="6778939" cy="1089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2012 Was the 3</a:t>
            </a:r>
            <a:r>
              <a:rPr lang="en-US" sz="2000" b="1" baseline="30000" dirty="0" smtClean="0">
                <a:solidFill>
                  <a:srgbClr val="FFFFFF"/>
                </a:solidFill>
              </a:rPr>
              <a:t>rd</a:t>
            </a:r>
            <a:r>
              <a:rPr lang="en-US" sz="2000" b="1" dirty="0" smtClean="0">
                <a:solidFill>
                  <a:srgbClr val="FFFFFF"/>
                </a:solidFill>
              </a:rPr>
              <a:t> Highest Year on Record for Insured Losses in US History on An Inflation-Adjusted Basis.  </a:t>
            </a:r>
            <a:r>
              <a:rPr lang="en-US" sz="2000" b="1" dirty="0">
                <a:solidFill>
                  <a:srgbClr val="FFFFFF"/>
                </a:solidFill>
              </a:rPr>
              <a:t>2011 </a:t>
            </a:r>
            <a:r>
              <a:rPr lang="en-US" sz="2000" b="1" dirty="0" smtClean="0">
                <a:solidFill>
                  <a:srgbClr val="FFFFFF"/>
                </a:solidFill>
              </a:rPr>
              <a:t>Losses Were </a:t>
            </a:r>
            <a:r>
              <a:rPr lang="en-US" sz="2000" b="1" dirty="0">
                <a:solidFill>
                  <a:srgbClr val="FFFFFF"/>
                </a:solidFill>
              </a:rPr>
              <a:t>the </a:t>
            </a:r>
            <a:r>
              <a:rPr lang="en-US" sz="2000" b="1" dirty="0" smtClean="0">
                <a:solidFill>
                  <a:srgbClr val="FFFFFF"/>
                </a:solidFill>
              </a:rPr>
              <a:t>6</a:t>
            </a:r>
            <a:r>
              <a:rPr lang="en-US" sz="2000" b="1" baseline="30000" dirty="0" smtClean="0">
                <a:solidFill>
                  <a:srgbClr val="FFFFFF"/>
                </a:solidFill>
              </a:rPr>
              <a:t>th</a:t>
            </a:r>
            <a:r>
              <a:rPr lang="en-US" sz="2000" b="1" dirty="0" smtClean="0">
                <a:solidFill>
                  <a:srgbClr val="FFFFFF"/>
                </a:solidFill>
              </a:rPr>
              <a:t> Highest.</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37296"/>
              <a:gd name="adj2" fmla="val 7096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likely the third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4918307"/>
            <a:ext cx="1717675" cy="1004887"/>
          </a:xfrm>
          <a:prstGeom prst="wedgeRectCallout">
            <a:avLst>
              <a:gd name="adj1" fmla="val 16476"/>
              <a:gd name="adj2" fmla="val -6718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a:solidFill>
                  <a:srgbClr val="FFFFFF"/>
                </a:solidFill>
                <a:latin typeface="Arial" pitchFamily="34" charset="0"/>
                <a:cs typeface="Arial" pitchFamily="34" charset="0"/>
              </a:rPr>
              <a:t>Record Tornado Losses Caused 2011 CAT Losses to Surge</a:t>
            </a:r>
          </a:p>
        </p:txBody>
      </p:sp>
      <p:sp>
        <p:nvSpPr>
          <p:cNvPr id="1929227" name="Rectangle 9"/>
          <p:cNvSpPr>
            <a:spLocks noChangeArrowheads="1"/>
          </p:cNvSpPr>
          <p:nvPr/>
        </p:nvSpPr>
        <p:spPr bwMode="black">
          <a:xfrm>
            <a:off x="302692"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2012 </a:t>
            </a:r>
            <a:r>
              <a:rPr lang="en-US" sz="1600" b="1" dirty="0">
                <a:solidFill>
                  <a:srgbClr val="225A7A"/>
                </a:solidFill>
              </a:rPr>
              <a:t>Dollars)</a:t>
            </a: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57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58</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2012*</a:t>
            </a:r>
          </a:p>
        </p:txBody>
      </p:sp>
      <p:sp>
        <p:nvSpPr>
          <p:cNvPr id="32775" name="Rectangle 3"/>
          <p:cNvSpPr>
            <a:spLocks noChangeArrowheads="1"/>
          </p:cNvSpPr>
          <p:nvPr/>
        </p:nvSpPr>
        <p:spPr bwMode="auto">
          <a:xfrm>
            <a:off x="0" y="6289975"/>
            <a:ext cx="8888413" cy="6124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p:oleObj spid="_x0000_s15199234" name="Chart" r:id="rId4" imgW="8572512" imgH="3743439" progId="MSGraph.Chart.8">
              <p:embed followColorScheme="full"/>
            </p:oleObj>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7.20*</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The BIG Question:</a:t>
            </a:r>
            <a:br>
              <a:rPr lang="en-US" sz="4200" dirty="0" smtClean="0">
                <a:solidFill>
                  <a:schemeClr val="bg1"/>
                </a:solidFill>
              </a:rPr>
            </a:br>
            <a:r>
              <a:rPr lang="en-US" sz="4200" dirty="0" smtClean="0">
                <a:solidFill>
                  <a:schemeClr val="bg1"/>
                </a:solidFill>
              </a:rPr>
              <a:t>Where Is the Market Heading?</a:t>
            </a:r>
          </a:p>
        </p:txBody>
      </p:sp>
      <p:sp>
        <p:nvSpPr>
          <p:cNvPr id="12697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2698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657B434-7756-45A0-BD1A-D97CC23C5CEF}" type="slidenum">
              <a:rPr lang="en-US" sz="900">
                <a:solidFill>
                  <a:schemeClr val="bg1"/>
                </a:solidFill>
              </a:rPr>
              <a:pPr algn="r" eaLnBrk="0" hangingPunct="0">
                <a:lnSpc>
                  <a:spcPct val="85000"/>
                </a:lnSpc>
                <a:spcBef>
                  <a:spcPct val="20000"/>
                </a:spcBef>
              </a:pPr>
              <a:t>59</a:t>
            </a:fld>
            <a:endParaRPr lang="en-US" sz="900">
              <a:solidFill>
                <a:schemeClr val="bg1"/>
              </a:solidFill>
            </a:endParaRPr>
          </a:p>
        </p:txBody>
      </p:sp>
      <p:pic>
        <p:nvPicPr>
          <p:cNvPr id="12698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310584" y="3885334"/>
            <a:ext cx="8458199" cy="1086451"/>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Catastrophes and Other Factors Are Pressuring Insurance Markets</a:t>
            </a:r>
            <a:endParaRPr lang="en-US" sz="38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59</a:t>
            </a:fld>
            <a:endParaRPr lang="en-US"/>
          </a:p>
        </p:txBody>
      </p:sp>
      <p:sp>
        <p:nvSpPr>
          <p:cNvPr id="9" name="Rectangle 6"/>
          <p:cNvSpPr>
            <a:spLocks noChangeArrowheads="1"/>
          </p:cNvSpPr>
          <p:nvPr/>
        </p:nvSpPr>
        <p:spPr bwMode="auto">
          <a:xfrm>
            <a:off x="206477" y="5011108"/>
            <a:ext cx="8672051" cy="1583510"/>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i="1" dirty="0" smtClean="0">
                <a:solidFill>
                  <a:srgbClr val="FF0000"/>
                </a:solidFill>
              </a:rPr>
              <a:t>New Factor: Record Low Interest Rates Are Contributing to Underwriting and Pricing Pressures</a:t>
            </a:r>
            <a:endParaRPr lang="en-US" sz="3800" b="1" i="1" dirty="0">
              <a:solidFill>
                <a:srgbClr val="FF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par>
                                <p:cTn id="11" presetID="16" presetClass="entr" presetSubtype="37" fill="hold" grpId="0" nodeType="withEffect">
                                  <p:stCondLst>
                                    <p:cond delay="300"/>
                                  </p:stCondLst>
                                  <p:childTnLst>
                                    <p:set>
                                      <p:cBhvr>
                                        <p:cTn id="12" dur="1" fill="hold">
                                          <p:stCondLst>
                                            <p:cond delay="0"/>
                                          </p:stCondLst>
                                        </p:cTn>
                                        <p:tgtEl>
                                          <p:spTgt spid="9"/>
                                        </p:tgtEl>
                                        <p:attrNameLst>
                                          <p:attrName>style.visibility</p:attrName>
                                        </p:attrNameLst>
                                      </p:cBhvr>
                                      <p:to>
                                        <p:strVal val="visible"/>
                                      </p:to>
                                    </p:set>
                                    <p:animEffect transition="in" filter="barn(outVertical)">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Terrorism Update</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6</a:t>
            </a:fld>
            <a:endParaRPr lang="en-US" sz="900">
              <a:solidFill>
                <a:schemeClr val="bg1"/>
              </a:solidFill>
            </a:endParaRPr>
          </a:p>
        </p:txBody>
      </p:sp>
      <p:pic>
        <p:nvPicPr>
          <p:cNvPr id="10240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501448" y="4195043"/>
            <a:ext cx="8185355" cy="2080570"/>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Boston Marathon Bombings Underscore the Need for Extension of the Terrorism Risk Insurance Program</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UNDERWRITING</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60</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55945" y="3998298"/>
            <a:ext cx="7832725" cy="2462213"/>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Underwriting Results in 2012 Improved Despite High Catastrophe Losses</a:t>
            </a:r>
          </a:p>
          <a:p>
            <a:pPr marL="292100" indent="-292100" algn="ctr" eaLnBrk="0" hangingPunct="0">
              <a:lnSpc>
                <a:spcPct val="90000"/>
              </a:lnSpc>
              <a:spcBef>
                <a:spcPct val="25000"/>
              </a:spcBef>
              <a:buClr>
                <a:schemeClr val="accent2"/>
              </a:buClr>
              <a:buFont typeface="Wingdings" pitchFamily="2" charset="2"/>
              <a:buNone/>
            </a:pPr>
            <a:r>
              <a:rPr lang="en-US" sz="4000" b="1" i="1" dirty="0" smtClean="0">
                <a:solidFill>
                  <a:srgbClr val="FF0000"/>
                </a:solidFill>
              </a:rPr>
              <a:t>WC Was One Reason Why</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61</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2001–2012*</a:t>
            </a:r>
          </a:p>
        </p:txBody>
      </p:sp>
      <p:sp>
        <p:nvSpPr>
          <p:cNvPr id="37895" name="Rectangle 3"/>
          <p:cNvSpPr>
            <a:spLocks noChangeArrowheads="1"/>
          </p:cNvSpPr>
          <p:nvPr/>
        </p:nvSpPr>
        <p:spPr bwMode="auto">
          <a:xfrm>
            <a:off x="-50240" y="6439514"/>
            <a:ext cx="8915400" cy="438582"/>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2012.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nvGraphicFramePr>
        <p:xfrm>
          <a:off x="174625" y="2743200"/>
          <a:ext cx="8577263" cy="3614738"/>
        </p:xfrm>
        <a:graphic>
          <a:graphicData uri="http://schemas.openxmlformats.org/presentationml/2006/ole">
            <p:oleObj spid="_x0000_s14586882" name="Chart" r:id="rId4" imgW="8534451" imgH="3628987" progId="MSGraph.Chart.8">
              <p:embed followColorScheme="full"/>
            </p:oleObj>
          </a:graphicData>
        </a:graphic>
      </p:graphicFrame>
      <p:sp>
        <p:nvSpPr>
          <p:cNvPr id="4451334" name="AutoShape 6"/>
          <p:cNvSpPr>
            <a:spLocks noChangeArrowheads="1"/>
          </p:cNvSpPr>
          <p:nvPr/>
        </p:nvSpPr>
        <p:spPr bwMode="blackWhite">
          <a:xfrm>
            <a:off x="3811692" y="3208861"/>
            <a:ext cx="1406525" cy="895350"/>
          </a:xfrm>
          <a:prstGeom prst="wedgeRectCallout">
            <a:avLst>
              <a:gd name="adj1" fmla="val -4599"/>
              <a:gd name="adj2" fmla="val 199853"/>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5043575" y="1435606"/>
            <a:ext cx="1198563" cy="1228725"/>
          </a:xfrm>
          <a:prstGeom prst="wedgeRectCallout">
            <a:avLst>
              <a:gd name="adj1" fmla="val -34368"/>
              <a:gd name="adj2" fmla="val 267044"/>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403475" y="1370013"/>
            <a:ext cx="1709738" cy="895350"/>
          </a:xfrm>
          <a:prstGeom prst="wedgeRectCallout">
            <a:avLst>
              <a:gd name="adj1" fmla="val 25223"/>
              <a:gd name="adj2" fmla="val 317941"/>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6214423" y="1595642"/>
            <a:ext cx="1116013" cy="1206500"/>
          </a:xfrm>
          <a:prstGeom prst="wedgeRectCallout">
            <a:avLst>
              <a:gd name="adj1" fmla="val -22370"/>
              <a:gd name="adj2" fmla="val 238120"/>
            </a:avLst>
          </a:prstGeom>
          <a:solidFill>
            <a:srgbClr val="FF00FF"/>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AutoShape 9"/>
          <p:cNvSpPr>
            <a:spLocks noChangeArrowheads="1"/>
          </p:cNvSpPr>
          <p:nvPr/>
        </p:nvSpPr>
        <p:spPr bwMode="blackWhite">
          <a:xfrm>
            <a:off x="6787365" y="2916788"/>
            <a:ext cx="1038225" cy="1119188"/>
          </a:xfrm>
          <a:prstGeom prst="wedgeRectCallout">
            <a:avLst>
              <a:gd name="adj1" fmla="val -24274"/>
              <a:gd name="adj2" fmla="val 106624"/>
            </a:avLst>
          </a:prstGeom>
          <a:solidFill>
            <a:srgbClr val="0070C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AutoShape 9"/>
          <p:cNvSpPr>
            <a:spLocks noChangeArrowheads="1"/>
          </p:cNvSpPr>
          <p:nvPr/>
        </p:nvSpPr>
        <p:spPr bwMode="blackWhite">
          <a:xfrm>
            <a:off x="7388798" y="1152605"/>
            <a:ext cx="1101725" cy="1654175"/>
          </a:xfrm>
          <a:prstGeom prst="wedgeRectCallout">
            <a:avLst>
              <a:gd name="adj1" fmla="val 993"/>
              <a:gd name="adj2" fmla="val 127710"/>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AutoShape 9"/>
          <p:cNvSpPr>
            <a:spLocks noChangeArrowheads="1"/>
          </p:cNvSpPr>
          <p:nvPr/>
        </p:nvSpPr>
        <p:spPr bwMode="blackWhite">
          <a:xfrm>
            <a:off x="5425692" y="3607585"/>
            <a:ext cx="1316038" cy="571500"/>
          </a:xfrm>
          <a:prstGeom prst="wedgeRectCallout">
            <a:avLst>
              <a:gd name="adj1" fmla="val -21832"/>
              <a:gd name="adj2" fmla="val 118708"/>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AutoShape 9"/>
          <p:cNvSpPr>
            <a:spLocks noChangeArrowheads="1"/>
          </p:cNvSpPr>
          <p:nvPr/>
        </p:nvSpPr>
        <p:spPr bwMode="blackWhite">
          <a:xfrm>
            <a:off x="8158611" y="3259394"/>
            <a:ext cx="915740" cy="1031253"/>
          </a:xfrm>
          <a:prstGeom prst="wedgeRectCallout">
            <a:avLst>
              <a:gd name="adj1" fmla="val -23076"/>
              <a:gd name="adj2" fmla="val 69996"/>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Lower</a:t>
            </a:r>
            <a:r>
              <a:rPr lang="en-US" sz="1400" b="1" dirty="0" smtClean="0">
                <a:solidFill>
                  <a:srgbClr val="FFFFFF"/>
                </a:solidFill>
                <a:latin typeface="Arial" charset="0"/>
                <a:cs typeface="Arial" charset="0"/>
              </a:rPr>
              <a:t> </a:t>
            </a:r>
            <a:r>
              <a:rPr lang="en-US" sz="1400" b="1" dirty="0">
                <a:solidFill>
                  <a:srgbClr val="FFFFFF"/>
                </a:solidFill>
                <a:latin typeface="Arial" charset="0"/>
                <a:cs typeface="Arial" charset="0"/>
              </a:rPr>
              <a:t>CAT </a:t>
            </a:r>
            <a:r>
              <a:rPr lang="en-US" sz="1400" b="1" dirty="0" smtClean="0">
                <a:solidFill>
                  <a:srgbClr val="FFFFFF"/>
                </a:solidFill>
                <a:latin typeface="Arial" charset="0"/>
                <a:cs typeface="Arial" charset="0"/>
              </a:rPr>
              <a:t>Losses Before Sandy</a:t>
            </a:r>
            <a:endParaRPr lang="en-US" sz="14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4"/>
                                        </p:tgtEl>
                                        <p:attrNameLst>
                                          <p:attrName>style.visibility</p:attrName>
                                        </p:attrNameLst>
                                      </p:cBhvr>
                                      <p:to>
                                        <p:strVal val="visible"/>
                                      </p:to>
                                    </p:set>
                                    <p:animEffect transition="in" filter="wipe(down)">
                                      <p:cBhvr>
                                        <p:cTn id="15" dur="500"/>
                                        <p:tgtEl>
                                          <p:spTgt spid="4451334"/>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4451336"/>
                                        </p:tgtEl>
                                        <p:attrNameLst>
                                          <p:attrName>style.visibility</p:attrName>
                                        </p:attrNameLst>
                                      </p:cBhvr>
                                      <p:to>
                                        <p:strVal val="visible"/>
                                      </p:to>
                                    </p:set>
                                    <p:animEffect transition="in" filter="wipe(down)">
                                      <p:cBhvr>
                                        <p:cTn id="19" dur="500"/>
                                        <p:tgtEl>
                                          <p:spTgt spid="4451336"/>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4" grpId="0" animBg="1"/>
      <p:bldP spid="4451335" grpId="0" animBg="1"/>
      <p:bldP spid="4451336" grpId="0" animBg="1"/>
      <p:bldP spid="13" grpId="0" animBg="1"/>
      <p:bldP spid="3" grpId="0" animBg="1"/>
      <p:bldP spid="14" grpId="0" animBg="1"/>
      <p:bldP spid="15" grpId="0" animBg="1"/>
      <p:bldP spid="16" grpId="0" animBg="1"/>
      <p:bldP spid="1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idx="4294967295"/>
          </p:nvPr>
        </p:nvSpPr>
        <p:spPr>
          <a:xfrm>
            <a:off x="219620" y="90488"/>
            <a:ext cx="7400925" cy="860425"/>
          </a:xfrm>
        </p:spPr>
        <p:txBody>
          <a:bodyPr/>
          <a:lstStyle/>
          <a:p>
            <a:r>
              <a:rPr lang="en-US" dirty="0" smtClean="0"/>
              <a:t>Underwriting Gain (Loss)</a:t>
            </a:r>
            <a:br>
              <a:rPr lang="en-US" dirty="0" smtClean="0"/>
            </a:br>
            <a:r>
              <a:rPr lang="en-US" dirty="0" smtClean="0"/>
              <a:t>1975–2012*</a:t>
            </a:r>
          </a:p>
        </p:txBody>
      </p:sp>
      <p:sp>
        <p:nvSpPr>
          <p:cNvPr id="38916" name="Rectangle 3"/>
          <p:cNvSpPr>
            <a:spLocks noChangeArrowheads="1"/>
          </p:cNvSpPr>
          <p:nvPr/>
        </p:nvSpPr>
        <p:spPr bwMode="auto">
          <a:xfrm>
            <a:off x="0" y="6389410"/>
            <a:ext cx="75692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Includes mortgage and financial guaranty insurers in all </a:t>
            </a:r>
            <a:r>
              <a:rPr lang="en-US" sz="1100" dirty="0" smtClean="0">
                <a:solidFill>
                  <a:srgbClr val="000000"/>
                </a:solidFill>
                <a:latin typeface="Arial" charset="0"/>
                <a:cs typeface="Arial" charset="0"/>
              </a:rPr>
              <a:t>years.</a:t>
            </a: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ISO; Insurance Information Institute.</a:t>
            </a:r>
          </a:p>
        </p:txBody>
      </p:sp>
      <p:sp>
        <p:nvSpPr>
          <p:cNvPr id="254980" name="Rectangle 4"/>
          <p:cNvSpPr>
            <a:spLocks noChangeArrowheads="1"/>
          </p:cNvSpPr>
          <p:nvPr/>
        </p:nvSpPr>
        <p:spPr bwMode="blackWhite">
          <a:xfrm>
            <a:off x="342900" y="5518150"/>
            <a:ext cx="8458200" cy="6715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Large Underwriting Losses Are </a:t>
            </a:r>
            <a:r>
              <a:rPr lang="en-US" b="1" i="1">
                <a:solidFill>
                  <a:srgbClr val="FFFFFF"/>
                </a:solidFill>
                <a:latin typeface="Arial" charset="0"/>
                <a:cs typeface="Arial" charset="0"/>
              </a:rPr>
              <a:t>NOT</a:t>
            </a:r>
            <a:r>
              <a:rPr lang="en-US" b="1">
                <a:solidFill>
                  <a:srgbClr val="FFFFFF"/>
                </a:solidFill>
                <a:latin typeface="Arial" charset="0"/>
                <a:cs typeface="Arial" charset="0"/>
              </a:rPr>
              <a:t> Sustainable </a:t>
            </a:r>
            <a:br>
              <a:rPr lang="en-US" b="1">
                <a:solidFill>
                  <a:srgbClr val="FFFFFF"/>
                </a:solidFill>
                <a:latin typeface="Arial" charset="0"/>
                <a:cs typeface="Arial" charset="0"/>
              </a:rPr>
            </a:br>
            <a:r>
              <a:rPr lang="en-US" b="1">
                <a:solidFill>
                  <a:srgbClr val="FFFFFF"/>
                </a:solidFill>
                <a:latin typeface="Arial" charset="0"/>
                <a:cs typeface="Arial" charset="0"/>
              </a:rPr>
              <a:t>in Current Investment Environment</a:t>
            </a:r>
          </a:p>
        </p:txBody>
      </p:sp>
      <p:graphicFrame>
        <p:nvGraphicFramePr>
          <p:cNvPr id="38914" name="Object 5"/>
          <p:cNvGraphicFramePr>
            <a:graphicFrameLocks noChangeAspect="1"/>
          </p:cNvGraphicFramePr>
          <p:nvPr/>
        </p:nvGraphicFramePr>
        <p:xfrm>
          <a:off x="352425" y="1300163"/>
          <a:ext cx="8478838" cy="4167187"/>
        </p:xfrm>
        <a:graphic>
          <a:graphicData uri="http://schemas.openxmlformats.org/presentationml/2006/ole">
            <p:oleObj spid="_x0000_s14587906" name="Chart" r:id="rId4" imgW="8581960" imgH="4219602" progId="MSGraph.Chart.8">
              <p:embed followColorScheme="full"/>
            </p:oleObj>
          </a:graphicData>
        </a:graphic>
      </p:graphicFrame>
      <p:sp>
        <p:nvSpPr>
          <p:cNvPr id="254983" name="AutoShape 7"/>
          <p:cNvSpPr>
            <a:spLocks noChangeArrowheads="1"/>
          </p:cNvSpPr>
          <p:nvPr/>
        </p:nvSpPr>
        <p:spPr bwMode="blackWhite">
          <a:xfrm>
            <a:off x="1962150" y="1397000"/>
            <a:ext cx="1836738" cy="1016000"/>
          </a:xfrm>
          <a:prstGeom prst="wedgeRectCallout">
            <a:avLst>
              <a:gd name="adj1" fmla="val 242999"/>
              <a:gd name="adj2" fmla="val 6831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Cumulative underwriting deficit from 1975 through </a:t>
            </a:r>
            <a:r>
              <a:rPr lang="en-US" sz="1400" b="1" dirty="0" smtClean="0">
                <a:solidFill>
                  <a:srgbClr val="FFFFFF"/>
                </a:solidFill>
                <a:latin typeface="Arial" charset="0"/>
                <a:cs typeface="Arial" charset="0"/>
              </a:rPr>
              <a:t>2012 </a:t>
            </a:r>
            <a:r>
              <a:rPr lang="en-US" sz="1400" b="1" dirty="0">
                <a:solidFill>
                  <a:srgbClr val="FFFFFF"/>
                </a:solidFill>
                <a:latin typeface="Arial" charset="0"/>
                <a:cs typeface="Arial" charset="0"/>
              </a:rPr>
              <a:t>is </a:t>
            </a:r>
            <a:r>
              <a:rPr lang="en-US" sz="1400" b="1" dirty="0" smtClean="0">
                <a:solidFill>
                  <a:srgbClr val="FFFFFF"/>
                </a:solidFill>
                <a:latin typeface="Arial" charset="0"/>
                <a:cs typeface="Arial" charset="0"/>
              </a:rPr>
              <a:t>$510B</a:t>
            </a:r>
            <a:endParaRPr lang="en-US" sz="1400" b="1" dirty="0">
              <a:solidFill>
                <a:srgbClr val="FFFFFF"/>
              </a:solidFill>
              <a:latin typeface="Arial" charset="0"/>
              <a:cs typeface="Arial" charset="0"/>
            </a:endParaRPr>
          </a:p>
        </p:txBody>
      </p:sp>
      <p:sp>
        <p:nvSpPr>
          <p:cNvPr id="38920" name="Rectangle 8"/>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 Billions)</a:t>
            </a:r>
          </a:p>
        </p:txBody>
      </p:sp>
      <p:sp>
        <p:nvSpPr>
          <p:cNvPr id="9" name="AutoShape 7"/>
          <p:cNvSpPr>
            <a:spLocks noChangeArrowheads="1"/>
          </p:cNvSpPr>
          <p:nvPr/>
        </p:nvSpPr>
        <p:spPr bwMode="blackWhite">
          <a:xfrm>
            <a:off x="7639665" y="1327355"/>
            <a:ext cx="1356493" cy="1071717"/>
          </a:xfrm>
          <a:prstGeom prst="wedgeRectCallout">
            <a:avLst>
              <a:gd name="adj1" fmla="val 15918"/>
              <a:gd name="adj2" fmla="val 9886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Underwriting losses </a:t>
            </a:r>
            <a:r>
              <a:rPr lang="en-US" sz="1400" b="1" dirty="0" smtClean="0">
                <a:solidFill>
                  <a:srgbClr val="FFFFFF"/>
                </a:solidFill>
                <a:latin typeface="Arial" charset="0"/>
                <a:cs typeface="Arial" charset="0"/>
              </a:rPr>
              <a:t>in 2012 </a:t>
            </a:r>
            <a:r>
              <a:rPr lang="en-US" sz="1400" b="1" dirty="0" smtClean="0">
                <a:solidFill>
                  <a:srgbClr val="FFFFFF"/>
                </a:solidFill>
                <a:cs typeface="Arial" charset="0"/>
              </a:rPr>
              <a:t>totaled</a:t>
            </a:r>
            <a:r>
              <a:rPr lang="en-US" sz="1400" b="1" dirty="0" smtClean="0">
                <a:solidFill>
                  <a:srgbClr val="FFFFFF"/>
                </a:solidFill>
                <a:latin typeface="Arial" charset="0"/>
                <a:cs typeface="Arial" charset="0"/>
              </a:rPr>
              <a:t> $16.7B</a:t>
            </a:r>
            <a:endParaRPr lang="en-US" sz="1400" b="1" dirty="0">
              <a:solidFill>
                <a:srgbClr val="FFFFFF"/>
              </a:solidFill>
              <a:latin typeface="Arial" charset="0"/>
              <a:cs typeface="Arial" charset="0"/>
            </a:endParaRPr>
          </a:p>
        </p:txBody>
      </p:sp>
      <p:sp>
        <p:nvSpPr>
          <p:cNvPr id="10" name="AutoShape 7"/>
          <p:cNvSpPr>
            <a:spLocks noChangeArrowheads="1"/>
          </p:cNvSpPr>
          <p:nvPr/>
        </p:nvSpPr>
        <p:spPr bwMode="blackWhite">
          <a:xfrm>
            <a:off x="6656439" y="3903405"/>
            <a:ext cx="1493224" cy="1120878"/>
          </a:xfrm>
          <a:prstGeom prst="wedgeRectCallout">
            <a:avLst>
              <a:gd name="adj1" fmla="val 57824"/>
              <a:gd name="adj2" fmla="val -390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High cat losses in 2011 led to the highest underwriting loss since 2002</a:t>
            </a:r>
            <a:endParaRPr lang="en-US" sz="14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54983"/>
                                        </p:tgtEl>
                                        <p:attrNameLst>
                                          <p:attrName>style.visibility</p:attrName>
                                        </p:attrNameLst>
                                      </p:cBhvr>
                                      <p:to>
                                        <p:strVal val="visible"/>
                                      </p:to>
                                    </p:set>
                                    <p:animEffect transition="in" filter="wipe(up)">
                                      <p:cBhvr>
                                        <p:cTn id="7" dur="500"/>
                                        <p:tgtEl>
                                          <p:spTgt spid="254983"/>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54980"/>
                                        </p:tgtEl>
                                        <p:attrNameLst>
                                          <p:attrName>style.visibility</p:attrName>
                                        </p:attrNameLst>
                                      </p:cBhvr>
                                      <p:to>
                                        <p:strVal val="visible"/>
                                      </p:to>
                                    </p:set>
                                    <p:anim calcmode="lin" valueType="num">
                                      <p:cBhvr>
                                        <p:cTn id="11" dur="500" fill="hold"/>
                                        <p:tgtEl>
                                          <p:spTgt spid="254980"/>
                                        </p:tgtEl>
                                        <p:attrNameLst>
                                          <p:attrName>ppt_w</p:attrName>
                                        </p:attrNameLst>
                                      </p:cBhvr>
                                      <p:tavLst>
                                        <p:tav tm="0">
                                          <p:val>
                                            <p:fltVal val="0"/>
                                          </p:val>
                                        </p:tav>
                                        <p:tav tm="100000">
                                          <p:val>
                                            <p:strVal val="#ppt_w"/>
                                          </p:val>
                                        </p:tav>
                                      </p:tavLst>
                                    </p:anim>
                                    <p:anim calcmode="lin" valueType="num">
                                      <p:cBhvr>
                                        <p:cTn id="12" dur="500" fill="hold"/>
                                        <p:tgtEl>
                                          <p:spTgt spid="254980"/>
                                        </p:tgtEl>
                                        <p:attrNameLst>
                                          <p:attrName>ppt_h</p:attrName>
                                        </p:attrNameLst>
                                      </p:cBhvr>
                                      <p:tavLst>
                                        <p:tav tm="0">
                                          <p:val>
                                            <p:fltVal val="0"/>
                                          </p:val>
                                        </p:tav>
                                        <p:tav tm="100000">
                                          <p:val>
                                            <p:strVal val="#ppt_h"/>
                                          </p:val>
                                        </p:tav>
                                      </p:tavLst>
                                    </p:anim>
                                    <p:animEffect transition="in" filter="fade">
                                      <p:cBhvr>
                                        <p:cTn id="13" dur="500"/>
                                        <p:tgtEl>
                                          <p:spTgt spid="254980"/>
                                        </p:tgtEl>
                                      </p:cBhvr>
                                    </p:animEffect>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3600"/>
                            </p:stCondLst>
                            <p:childTnLst>
                              <p:par>
                                <p:cTn id="19" presetID="22" presetClass="entr" presetSubtype="1" fill="hold" grpId="0" nodeType="afterEffect">
                                  <p:stCondLst>
                                    <p:cond delay="70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254983" grpId="0" animBg="1"/>
      <p:bldP spid="9" grpId="0" animBg="1"/>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5"/>
          <p:cNvSpPr>
            <a:spLocks noGrp="1" noChangeArrowheads="1"/>
          </p:cNvSpPr>
          <p:nvPr>
            <p:ph type="dt" sz="quarter" idx="10"/>
          </p:nvPr>
        </p:nvSpPr>
        <p:spPr/>
        <p:txBody>
          <a:bodyPr/>
          <a:lstStyle/>
          <a:p>
            <a:pPr>
              <a:defRPr/>
            </a:pPr>
            <a:r>
              <a:rPr lang="en-US" smtClean="0"/>
              <a:t>12/01/09 - 9pm</a:t>
            </a:r>
          </a:p>
        </p:txBody>
      </p:sp>
      <p:sp>
        <p:nvSpPr>
          <p:cNvPr id="26629" name="Rectangle 110"/>
          <p:cNvSpPr>
            <a:spLocks noGrp="1" noChangeArrowheads="1"/>
          </p:cNvSpPr>
          <p:nvPr>
            <p:ph type="sldNum" sz="quarter" idx="12"/>
          </p:nvPr>
        </p:nvSpPr>
        <p:spPr/>
        <p:txBody>
          <a:bodyPr/>
          <a:lstStyle/>
          <a:p>
            <a:pPr>
              <a:defRPr/>
            </a:pPr>
            <a:fld id="{5B3AF996-08F5-4A6D-8486-5760B8BCF5DE}" type="slidenum">
              <a:rPr lang="en-US" smtClean="0"/>
              <a:pPr>
                <a:defRPr/>
              </a:pPr>
              <a:t>63</a:t>
            </a:fld>
            <a:endParaRPr lang="en-US" smtClean="0"/>
          </a:p>
        </p:txBody>
      </p:sp>
      <p:graphicFrame>
        <p:nvGraphicFramePr>
          <p:cNvPr id="40962" name="Object 2"/>
          <p:cNvGraphicFramePr>
            <a:graphicFrameLocks noChangeAspect="1"/>
          </p:cNvGraphicFramePr>
          <p:nvPr/>
        </p:nvGraphicFramePr>
        <p:xfrm>
          <a:off x="188913" y="1281113"/>
          <a:ext cx="8597900" cy="3924300"/>
        </p:xfrm>
        <a:graphic>
          <a:graphicData uri="http://schemas.openxmlformats.org/presentationml/2006/ole">
            <p:oleObj spid="_x0000_s7906306" name="Chart" r:id="rId4" imgW="8601024" imgH="3933862" progId="MSGraph.Chart.8">
              <p:embed followColorScheme="full"/>
            </p:oleObj>
          </a:graphicData>
        </a:graphic>
      </p:graphicFrame>
      <p:sp>
        <p:nvSpPr>
          <p:cNvPr id="40966" name="Rectangle 3"/>
          <p:cNvSpPr>
            <a:spLocks noGrp="1" noChangeArrowheads="1"/>
          </p:cNvSpPr>
          <p:nvPr>
            <p:ph type="title"/>
          </p:nvPr>
        </p:nvSpPr>
        <p:spPr/>
        <p:txBody>
          <a:bodyPr/>
          <a:lstStyle/>
          <a:p>
            <a:r>
              <a:rPr lang="en-US" dirty="0" smtClean="0"/>
              <a:t>P/C Reserve Development, 1992–2013F</a:t>
            </a:r>
          </a:p>
        </p:txBody>
      </p:sp>
      <p:sp>
        <p:nvSpPr>
          <p:cNvPr id="2110469" name="Rectangle 5"/>
          <p:cNvSpPr>
            <a:spLocks noChangeArrowheads="1"/>
          </p:cNvSpPr>
          <p:nvPr/>
        </p:nvSpPr>
        <p:spPr bwMode="blackWhite">
          <a:xfrm>
            <a:off x="1741020" y="5147422"/>
            <a:ext cx="5802780" cy="89030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a:lnSpc>
                <a:spcPct val="95000"/>
              </a:lnSpc>
              <a:spcBef>
                <a:spcPct val="25000"/>
              </a:spcBef>
            </a:pPr>
            <a:r>
              <a:rPr lang="en-US" b="1" dirty="0">
                <a:solidFill>
                  <a:srgbClr val="FFFFFF"/>
                </a:solidFill>
              </a:rPr>
              <a:t>Reserve Releases </a:t>
            </a:r>
            <a:r>
              <a:rPr lang="en-US" b="1" dirty="0" smtClean="0">
                <a:solidFill>
                  <a:srgbClr val="FFFFFF"/>
                </a:solidFill>
              </a:rPr>
              <a:t>Remained </a:t>
            </a:r>
            <a:r>
              <a:rPr lang="en-US" b="1" dirty="0">
                <a:solidFill>
                  <a:srgbClr val="FFFFFF"/>
                </a:solidFill>
              </a:rPr>
              <a:t>Strong in 2010 But </a:t>
            </a:r>
            <a:r>
              <a:rPr lang="en-US" b="1" dirty="0" smtClean="0">
                <a:solidFill>
                  <a:srgbClr val="FFFFFF"/>
                </a:solidFill>
              </a:rPr>
              <a:t>Tapered </a:t>
            </a:r>
            <a:r>
              <a:rPr lang="en-US" b="1" dirty="0">
                <a:solidFill>
                  <a:srgbClr val="FFFFFF"/>
                </a:solidFill>
              </a:rPr>
              <a:t>Off in </a:t>
            </a:r>
            <a:r>
              <a:rPr lang="en-US" b="1" dirty="0" smtClean="0">
                <a:solidFill>
                  <a:srgbClr val="FFFFFF"/>
                </a:solidFill>
              </a:rPr>
              <a:t>2011.  Releases Are Expected to Further Diminish in 2012 and 2103</a:t>
            </a:r>
            <a:endParaRPr lang="en-US" b="1" dirty="0">
              <a:solidFill>
                <a:srgbClr val="FFFFFF"/>
              </a:solidFill>
            </a:endParaRPr>
          </a:p>
        </p:txBody>
      </p:sp>
      <p:sp>
        <p:nvSpPr>
          <p:cNvPr id="40968" name="Rectangle 7"/>
          <p:cNvSpPr>
            <a:spLocks noChangeArrowheads="1"/>
          </p:cNvSpPr>
          <p:nvPr/>
        </p:nvSpPr>
        <p:spPr bwMode="auto">
          <a:xfrm>
            <a:off x="0" y="6107113"/>
            <a:ext cx="8636000" cy="75088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Note: 2005 reserve development excludes a $6 billion loss portfolio transfer between American Re and Munich Re. Including this transaction, total prior year adverse development in 2005 was $7 billion. The data from 2000 and subsequent years excludes development from financial guaranty and mortgage insurance. </a:t>
            </a:r>
          </a:p>
          <a:p>
            <a:pPr eaLnBrk="0" hangingPunct="0">
              <a:lnSpc>
                <a:spcPct val="85000"/>
              </a:lnSpc>
              <a:spcBef>
                <a:spcPct val="25000"/>
              </a:spcBef>
              <a:buClr>
                <a:schemeClr val="accent2"/>
              </a:buClr>
              <a:buFont typeface="Wingdings" pitchFamily="2" charset="2"/>
              <a:buNone/>
            </a:pPr>
            <a:r>
              <a:rPr lang="en-US" sz="1100"/>
              <a:t>Sources: Barclays Capital; A.M. Best.   </a:t>
            </a:r>
          </a:p>
        </p:txBody>
      </p:sp>
      <p:sp>
        <p:nvSpPr>
          <p:cNvPr id="9" name="AutoShape 4"/>
          <p:cNvSpPr>
            <a:spLocks noChangeArrowheads="1"/>
          </p:cNvSpPr>
          <p:nvPr/>
        </p:nvSpPr>
        <p:spPr bwMode="blackWhite">
          <a:xfrm>
            <a:off x="5727700" y="1089025"/>
            <a:ext cx="2206625" cy="1519238"/>
          </a:xfrm>
          <a:prstGeom prst="wedgeRectCallout">
            <a:avLst>
              <a:gd name="adj1" fmla="val 11078"/>
              <a:gd name="adj2" fmla="val -303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Prior year reserve releases totaled $8.8 billion in the first half of 2010, up from $7.1 billion in the first half of 2009</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0469"/>
                                        </p:tgtEl>
                                        <p:attrNameLst>
                                          <p:attrName>style.visibility</p:attrName>
                                        </p:attrNameLst>
                                      </p:cBhvr>
                                      <p:to>
                                        <p:strVal val="visible"/>
                                      </p:to>
                                    </p:set>
                                    <p:anim calcmode="lin" valueType="num">
                                      <p:cBhvr>
                                        <p:cTn id="7" dur="500" fill="hold"/>
                                        <p:tgtEl>
                                          <p:spTgt spid="2110469"/>
                                        </p:tgtEl>
                                        <p:attrNameLst>
                                          <p:attrName>ppt_w</p:attrName>
                                        </p:attrNameLst>
                                      </p:cBhvr>
                                      <p:tavLst>
                                        <p:tav tm="0">
                                          <p:val>
                                            <p:fltVal val="0"/>
                                          </p:val>
                                        </p:tav>
                                        <p:tav tm="100000">
                                          <p:val>
                                            <p:strVal val="#ppt_w"/>
                                          </p:val>
                                        </p:tav>
                                      </p:tavLst>
                                    </p:anim>
                                    <p:anim calcmode="lin" valueType="num">
                                      <p:cBhvr>
                                        <p:cTn id="8" dur="500" fill="hold"/>
                                        <p:tgtEl>
                                          <p:spTgt spid="2110469"/>
                                        </p:tgtEl>
                                        <p:attrNameLst>
                                          <p:attrName>ppt_h</p:attrName>
                                        </p:attrNameLst>
                                      </p:cBhvr>
                                      <p:tavLst>
                                        <p:tav tm="0">
                                          <p:val>
                                            <p:fltVal val="0"/>
                                          </p:val>
                                        </p:tav>
                                        <p:tav tm="100000">
                                          <p:val>
                                            <p:strVal val="#ppt_h"/>
                                          </p:val>
                                        </p:tav>
                                      </p:tavLst>
                                    </p:anim>
                                    <p:animEffect transition="in" filter="fade">
                                      <p:cBhvr>
                                        <p:cTn id="9" dur="500"/>
                                        <p:tgtEl>
                                          <p:spTgt spid="2110469"/>
                                        </p:tgtEl>
                                      </p:cBhvr>
                                    </p:animEffect>
                                  </p:childTnLst>
                                </p:cTn>
                              </p:par>
                            </p:childTnLst>
                          </p:cTn>
                        </p:par>
                        <p:par>
                          <p:cTn id="10" fill="hold">
                            <p:stCondLst>
                              <p:cond delay="1000"/>
                            </p:stCondLst>
                            <p:childTnLst>
                              <p:par>
                                <p:cTn id="11" presetID="22" presetClass="entr" presetSubtype="2"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wipe(righ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0469" grpId="0" animBg="1"/>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ChangeAspect="1"/>
          </p:cNvGraphicFramePr>
          <p:nvPr>
            <p:ph type="chart" idx="1"/>
          </p:nvPr>
        </p:nvGraphicFramePr>
        <p:xfrm>
          <a:off x="193675" y="1619250"/>
          <a:ext cx="8791575" cy="4892675"/>
        </p:xfrm>
        <a:graphic>
          <a:graphicData uri="http://schemas.openxmlformats.org/presentationml/2006/ole">
            <p:oleObj spid="_x0000_s2070530" name="Chart" r:id="rId3" imgW="8353320" imgH="4648256" progId="MSGraph.Chart.8">
              <p:embed followColorScheme="full"/>
            </p:oleObj>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(1990-2011); Conning (2012-2015F) </a:t>
            </a:r>
            <a:r>
              <a:rPr lang="en-US" sz="1200" dirty="0"/>
              <a:t>Insurance Information Institute</a:t>
            </a:r>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1990-2015F*</a:t>
            </a:r>
            <a:endParaRPr lang="en-US" dirty="0"/>
          </a:p>
        </p:txBody>
      </p:sp>
      <p:sp>
        <p:nvSpPr>
          <p:cNvPr id="5" name="AutoShape 13"/>
          <p:cNvSpPr>
            <a:spLocks noChangeArrowheads="1"/>
          </p:cNvSpPr>
          <p:nvPr/>
        </p:nvSpPr>
        <p:spPr bwMode="blackWhite">
          <a:xfrm>
            <a:off x="5715001" y="1312607"/>
            <a:ext cx="2635623" cy="1624925"/>
          </a:xfrm>
          <a:prstGeom prst="wedgeRectCallout">
            <a:avLst>
              <a:gd name="adj1" fmla="val 37004"/>
              <a:gd name="adj2" fmla="val 114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is expected to improve as improvement in pricing environment persists</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64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1994–2012P</a:t>
            </a:r>
            <a:endParaRPr lang="en-US" baseline="30000" dirty="0" smtClean="0"/>
          </a:p>
        </p:txBody>
      </p:sp>
      <p:graphicFrame>
        <p:nvGraphicFramePr>
          <p:cNvPr id="53250" name="Object 3"/>
          <p:cNvGraphicFramePr>
            <a:graphicFrameLocks/>
          </p:cNvGraphicFramePr>
          <p:nvPr/>
        </p:nvGraphicFramePr>
        <p:xfrm>
          <a:off x="337933" y="1371600"/>
          <a:ext cx="8451850" cy="3879850"/>
        </p:xfrm>
        <a:graphic>
          <a:graphicData uri="http://schemas.openxmlformats.org/presentationml/2006/ole">
            <p:oleObj spid="_x0000_s5267458" name="Chart" r:id="rId4" imgW="8419996" imgH="3657600" progId="MSGraph.Chart.8">
              <p:embed followColorScheme="full"/>
            </p:oleObj>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2011-2012.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(1994-2010); NCCI (2011-2012P);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SURPLUS/CAPITAL/CAPACITY</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66</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96888" y="4216400"/>
            <a:ext cx="8001000" cy="10895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How Will Large Catastrophe Losses Impact Capacity?</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67</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19620" y="90488"/>
            <a:ext cx="7400925" cy="860425"/>
          </a:xfrm>
        </p:spPr>
        <p:txBody>
          <a:bodyPr/>
          <a:lstStyle/>
          <a:p>
            <a:r>
              <a:rPr lang="en-US" dirty="0" smtClean="0"/>
              <a:t>Policyholder Surplus, </a:t>
            </a:r>
            <a:br>
              <a:rPr lang="en-US" dirty="0" smtClean="0"/>
            </a:br>
            <a:r>
              <a:rPr lang="en-US" dirty="0" smtClean="0"/>
              <a:t>2006:Q4–2012:Q4</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Rectangle 4"/>
          <p:cNvSpPr>
            <a:spLocks noChangeArrowheads="1"/>
          </p:cNvSpPr>
          <p:nvPr/>
        </p:nvSpPr>
        <p:spPr bwMode="black">
          <a:xfrm>
            <a:off x="40341" y="1292225"/>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nvGraphicFramePr>
        <p:xfrm>
          <a:off x="120650" y="1667529"/>
          <a:ext cx="8915400" cy="3362325"/>
        </p:xfrm>
        <a:graphic>
          <a:graphicData uri="http://schemas.openxmlformats.org/presentationml/2006/ole">
            <p:oleObj spid="_x0000_s14558210" name="Chart" r:id="rId4" imgW="8772538" imgH="3305067" progId="MSGraph.Chart.8">
              <p:embed followColorScheme="full"/>
            </p:oleObj>
          </a:graphicData>
        </a:graphic>
      </p:graphicFrame>
      <p:sp>
        <p:nvSpPr>
          <p:cNvPr id="7200776" name="AutoShape 8"/>
          <p:cNvSpPr>
            <a:spLocks noChangeArrowheads="1"/>
          </p:cNvSpPr>
          <p:nvPr/>
        </p:nvSpPr>
        <p:spPr bwMode="blackWhite">
          <a:xfrm>
            <a:off x="2018321" y="1219613"/>
            <a:ext cx="2563812" cy="568325"/>
          </a:xfrm>
          <a:prstGeom prst="wedgeRectCallout">
            <a:avLst>
              <a:gd name="adj1" fmla="val -51726"/>
              <a:gd name="adj2" fmla="val 20188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AutoShape 8"/>
          <p:cNvSpPr>
            <a:spLocks noChangeArrowheads="1"/>
          </p:cNvSpPr>
          <p:nvPr/>
        </p:nvSpPr>
        <p:spPr bwMode="blackWhite">
          <a:xfrm>
            <a:off x="5782236" y="3469340"/>
            <a:ext cx="2568389" cy="1075765"/>
          </a:xfrm>
          <a:prstGeom prst="wedgeRectCallout">
            <a:avLst>
              <a:gd name="adj1" fmla="val 64708"/>
              <a:gd name="adj2" fmla="val -104673"/>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12/31/12 was </a:t>
            </a:r>
            <a:r>
              <a:rPr lang="en-US" sz="1400" b="1" dirty="0" smtClean="0">
                <a:solidFill>
                  <a:srgbClr val="000000"/>
                </a:solidFill>
              </a:rPr>
              <a:t>up</a:t>
            </a:r>
            <a:r>
              <a:rPr lang="en-US" sz="1400" b="1" dirty="0" smtClean="0">
                <a:solidFill>
                  <a:srgbClr val="000000"/>
                </a:solidFill>
                <a:latin typeface="Arial" charset="0"/>
                <a:cs typeface="Arial" charset="0"/>
              </a:rPr>
              <a:t> $16.2B or 2.8% from the previous record high of $570.7B set as of 3/31/12.</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71245" y="5369642"/>
            <a:ext cx="3112729" cy="954107"/>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a:solidFill>
                  <a:srgbClr val="000000"/>
                </a:solidFill>
                <a:latin typeface="Arial" charset="0"/>
                <a:cs typeface="Arial" charset="0"/>
              </a:rPr>
              <a:t>*Includes $22.5B of paid-in capital from a holding company parent for one insurer’s investment in a non-insurance business in early 2010.</a:t>
            </a:r>
          </a:p>
        </p:txBody>
      </p:sp>
      <p:sp>
        <p:nvSpPr>
          <p:cNvPr id="18" name="AutoShape 7"/>
          <p:cNvSpPr>
            <a:spLocks noChangeArrowheads="1"/>
          </p:cNvSpPr>
          <p:nvPr/>
        </p:nvSpPr>
        <p:spPr bwMode="blackWhite">
          <a:xfrm>
            <a:off x="859021" y="3687097"/>
            <a:ext cx="2208644" cy="97339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300" b="1" dirty="0">
                <a:solidFill>
                  <a:srgbClr val="FFFFFF"/>
                </a:solidFill>
                <a:latin typeface="Arial" charset="0"/>
                <a:cs typeface="Arial" charset="0"/>
              </a:rPr>
              <a:t>The Industry now has $1 of surplus for every $</a:t>
            </a:r>
            <a:r>
              <a:rPr lang="en-US" sz="1300" b="1" dirty="0" smtClean="0">
                <a:solidFill>
                  <a:srgbClr val="FFFFFF"/>
                </a:solidFill>
                <a:latin typeface="Arial" charset="0"/>
                <a:cs typeface="Arial" charset="0"/>
              </a:rPr>
              <a:t>0.80 </a:t>
            </a:r>
            <a:r>
              <a:rPr lang="en-US" sz="1300" b="1" dirty="0">
                <a:solidFill>
                  <a:srgbClr val="FFFFFF"/>
                </a:solidFill>
                <a:latin typeface="Arial" charset="0"/>
                <a:cs typeface="Arial" charset="0"/>
              </a:rPr>
              <a:t>of </a:t>
            </a:r>
            <a:r>
              <a:rPr lang="en-US" sz="1300" b="1" dirty="0" smtClean="0">
                <a:solidFill>
                  <a:srgbClr val="FFFFFF"/>
                </a:solidFill>
                <a:latin typeface="Arial" charset="0"/>
                <a:cs typeface="Arial" charset="0"/>
              </a:rPr>
              <a:t>NPW, close to the </a:t>
            </a:r>
            <a:r>
              <a:rPr lang="en-US" sz="1300" b="1" dirty="0">
                <a:solidFill>
                  <a:srgbClr val="FFFFFF"/>
                </a:solidFill>
                <a:latin typeface="Arial" charset="0"/>
                <a:cs typeface="Arial" charset="0"/>
              </a:rPr>
              <a:t>strongest claims-paying status in its history.</a:t>
            </a:r>
          </a:p>
        </p:txBody>
      </p:sp>
      <p:sp>
        <p:nvSpPr>
          <p:cNvPr id="19" name="AutoShape 8"/>
          <p:cNvSpPr>
            <a:spLocks noChangeArrowheads="1"/>
          </p:cNvSpPr>
          <p:nvPr/>
        </p:nvSpPr>
        <p:spPr bwMode="blackWhite">
          <a:xfrm>
            <a:off x="5641518" y="1077046"/>
            <a:ext cx="2563812" cy="568325"/>
          </a:xfrm>
          <a:prstGeom prst="wedgeRectCallout">
            <a:avLst>
              <a:gd name="adj1" fmla="val 13087"/>
              <a:gd name="adj2" fmla="val 1499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270087"/>
            <a:ext cx="5449819" cy="125627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The P/C Insurance Industry Both Entered and Emerged from the 2012 Hurricane Season Very Strong Financially.  </a:t>
            </a:r>
            <a:endParaRPr lang="en-US" sz="20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4.  RENEWED PRICING DISCIPLINE</a:t>
            </a:r>
          </a:p>
        </p:txBody>
      </p:sp>
      <p:sp>
        <p:nvSpPr>
          <p:cNvPr id="13926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926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0DF5528-D873-4B97-B06C-DF790C142467}" type="slidenum">
              <a:rPr lang="en-US" sz="900">
                <a:solidFill>
                  <a:schemeClr val="bg1"/>
                </a:solidFill>
              </a:rPr>
              <a:pPr algn="r" eaLnBrk="0" hangingPunct="0">
                <a:lnSpc>
                  <a:spcPct val="85000"/>
                </a:lnSpc>
                <a:spcBef>
                  <a:spcPct val="20000"/>
                </a:spcBef>
              </a:pPr>
              <a:t>68</a:t>
            </a:fld>
            <a:endParaRPr lang="en-US" sz="900">
              <a:solidFill>
                <a:schemeClr val="bg1"/>
              </a:solidFill>
            </a:endParaRPr>
          </a:p>
        </p:txBody>
      </p:sp>
      <p:pic>
        <p:nvPicPr>
          <p:cNvPr id="13926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7513" y="4322763"/>
            <a:ext cx="8061325" cy="120015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Evidence </a:t>
            </a:r>
            <a:r>
              <a:rPr lang="en-US" sz="4000" b="1" dirty="0">
                <a:solidFill>
                  <a:srgbClr val="225A7A"/>
                </a:solidFill>
              </a:rPr>
              <a:t>of a Broad and Sustained Shift in </a:t>
            </a:r>
            <a:r>
              <a:rPr lang="en-US" sz="4000" b="1" dirty="0" smtClean="0">
                <a:solidFill>
                  <a:srgbClr val="225A7A"/>
                </a:solidFill>
              </a:rPr>
              <a:t>Pricing</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68</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434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14341" name="Rectangle 110"/>
          <p:cNvSpPr>
            <a:spLocks noGrp="1" noChangeArrowheads="1"/>
          </p:cNvSpPr>
          <p:nvPr>
            <p:ph type="sldNum" sz="quarter" idx="12"/>
          </p:nvPr>
        </p:nvSpPr>
        <p:spPr/>
        <p:txBody>
          <a:bodyPr/>
          <a:lstStyle/>
          <a:p>
            <a:pPr>
              <a:defRPr/>
            </a:pPr>
            <a:fld id="{A82D960B-4B6D-4DE5-A81E-59F2507CF766}" type="slidenum">
              <a:rPr lang="en-US" smtClean="0">
                <a:solidFill>
                  <a:srgbClr val="000000"/>
                </a:solidFill>
              </a:rPr>
              <a:pPr>
                <a:defRPr/>
              </a:pPr>
              <a:t>69</a:t>
            </a:fld>
            <a:endParaRPr lang="en-US" smtClean="0">
              <a:solidFill>
                <a:srgbClr val="000000"/>
              </a:solidFill>
            </a:endParaRPr>
          </a:p>
        </p:txBody>
      </p:sp>
      <p:sp>
        <p:nvSpPr>
          <p:cNvPr id="54278" name="Rectangle 6"/>
          <p:cNvSpPr>
            <a:spLocks noChangeArrowheads="1"/>
          </p:cNvSpPr>
          <p:nvPr/>
        </p:nvSpPr>
        <p:spPr bwMode="auto">
          <a:xfrm>
            <a:off x="1685925" y="1836738"/>
            <a:ext cx="708025"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79" name="Rectangle 15"/>
          <p:cNvSpPr>
            <a:spLocks noChangeArrowheads="1"/>
          </p:cNvSpPr>
          <p:nvPr/>
        </p:nvSpPr>
        <p:spPr bwMode="auto">
          <a:xfrm>
            <a:off x="3365500" y="1836738"/>
            <a:ext cx="709613"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80" name="Rectangle 16"/>
          <p:cNvSpPr>
            <a:spLocks noChangeArrowheads="1"/>
          </p:cNvSpPr>
          <p:nvPr/>
        </p:nvSpPr>
        <p:spPr bwMode="auto">
          <a:xfrm>
            <a:off x="6462713" y="1836738"/>
            <a:ext cx="744537"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graphicFrame>
        <p:nvGraphicFramePr>
          <p:cNvPr id="54274" name="Object 2"/>
          <p:cNvGraphicFramePr>
            <a:graphicFrameLocks/>
          </p:cNvGraphicFramePr>
          <p:nvPr/>
        </p:nvGraphicFramePr>
        <p:xfrm>
          <a:off x="316250" y="1735138"/>
          <a:ext cx="8683625" cy="4532312"/>
        </p:xfrm>
        <a:graphic>
          <a:graphicData uri="http://schemas.openxmlformats.org/presentationml/2006/ole">
            <p:oleObj spid="_x0000_s14590978" name="Chart" r:id="rId4" imgW="8601126" imgH="4533804" progId="MSGraph.Chart.8">
              <p:embed followColorScheme="full"/>
            </p:oleObj>
          </a:graphicData>
        </a:graphic>
      </p:graphicFrame>
      <p:sp>
        <p:nvSpPr>
          <p:cNvPr id="54281" name="Rectangle 3"/>
          <p:cNvSpPr>
            <a:spLocks noGrp="1" noChangeArrowheads="1"/>
          </p:cNvSpPr>
          <p:nvPr>
            <p:ph type="title"/>
          </p:nvPr>
        </p:nvSpPr>
        <p:spPr>
          <a:xfrm>
            <a:off x="235386" y="90488"/>
            <a:ext cx="7400925" cy="860425"/>
          </a:xfrm>
        </p:spPr>
        <p:txBody>
          <a:bodyPr/>
          <a:lstStyle/>
          <a:p>
            <a:r>
              <a:rPr lang="en-US" dirty="0" smtClean="0"/>
              <a:t>Net Premium Growth: Annual Change, </a:t>
            </a:r>
            <a:br>
              <a:rPr lang="en-US" dirty="0" smtClean="0"/>
            </a:br>
            <a:r>
              <a:rPr lang="en-US" dirty="0" smtClean="0"/>
              <a:t>1971—2012</a:t>
            </a:r>
          </a:p>
        </p:txBody>
      </p:sp>
      <p:sp>
        <p:nvSpPr>
          <p:cNvPr id="5428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t>
            </a:r>
          </a:p>
        </p:txBody>
      </p:sp>
      <p:sp>
        <p:nvSpPr>
          <p:cNvPr id="54283" name="Text Box 10"/>
          <p:cNvSpPr txBox="1">
            <a:spLocks noChangeArrowheads="1"/>
          </p:cNvSpPr>
          <p:nvPr/>
        </p:nvSpPr>
        <p:spPr bwMode="auto">
          <a:xfrm>
            <a:off x="144938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1975-78</a:t>
            </a:r>
          </a:p>
        </p:txBody>
      </p:sp>
      <p:sp>
        <p:nvSpPr>
          <p:cNvPr id="54284" name="Text Box 11"/>
          <p:cNvSpPr txBox="1">
            <a:spLocks noChangeArrowheads="1"/>
          </p:cNvSpPr>
          <p:nvPr/>
        </p:nvSpPr>
        <p:spPr bwMode="auto">
          <a:xfrm>
            <a:off x="317023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1984-87</a:t>
            </a:r>
          </a:p>
        </p:txBody>
      </p:sp>
      <p:sp>
        <p:nvSpPr>
          <p:cNvPr id="54285" name="Text Box 12"/>
          <p:cNvSpPr txBox="1">
            <a:spLocks noChangeArrowheads="1"/>
          </p:cNvSpPr>
          <p:nvPr/>
        </p:nvSpPr>
        <p:spPr bwMode="auto">
          <a:xfrm>
            <a:off x="6308725"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2000-03</a:t>
            </a:r>
          </a:p>
        </p:txBody>
      </p:sp>
      <p:sp>
        <p:nvSpPr>
          <p:cNvPr id="54286" name="Rectangle 13"/>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eaLnBrk="0" fontAlgn="base" hangingPunct="0">
              <a:lnSpc>
                <a:spcPct val="90000"/>
              </a:lnSpc>
              <a:spcBef>
                <a:spcPct val="0"/>
              </a:spcBef>
              <a:spcAft>
                <a:spcPct val="0"/>
              </a:spcAft>
              <a:buClr>
                <a:srgbClr val="FF6801"/>
              </a:buClr>
              <a:buFont typeface="Wingdings" pitchFamily="2" charset="2"/>
              <a:buNone/>
            </a:pPr>
            <a:r>
              <a:rPr lang="en-US" sz="1100" dirty="0" smtClean="0">
                <a:solidFill>
                  <a:srgbClr val="000000"/>
                </a:solidFill>
                <a:latin typeface="Arial" charset="0"/>
                <a:cs typeface="Arial" charset="0"/>
              </a:rPr>
              <a:t> </a:t>
            </a:r>
            <a:endParaRPr lang="en-US" sz="1100" dirty="0">
              <a:solidFill>
                <a:srgbClr val="000000"/>
              </a:solidFill>
              <a:latin typeface="Arial" charset="0"/>
              <a:cs typeface="Arial" charset="0"/>
            </a:endParaRP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Shaded areas denote “hard market” periods</a:t>
            </a: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(historical and forecast), ISO, Insurance Information Institute.</a:t>
            </a:r>
          </a:p>
        </p:txBody>
      </p:sp>
      <p:sp>
        <p:nvSpPr>
          <p:cNvPr id="2034702" name="AutoShape 14"/>
          <p:cNvSpPr>
            <a:spLocks noChangeArrowheads="1"/>
          </p:cNvSpPr>
          <p:nvPr/>
        </p:nvSpPr>
        <p:spPr bwMode="blackWhite">
          <a:xfrm>
            <a:off x="5451475" y="1925638"/>
            <a:ext cx="2711450" cy="1046162"/>
          </a:xfrm>
          <a:prstGeom prst="wedgeRectCallout">
            <a:avLst>
              <a:gd name="adj1" fmla="val 45208"/>
              <a:gd name="adj2" fmla="val 2562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8001000" y="3039129"/>
            <a:ext cx="1062225" cy="1103312"/>
          </a:xfrm>
          <a:prstGeom prst="wedgeRectCallout">
            <a:avLst>
              <a:gd name="adj1" fmla="val 20102"/>
              <a:gd name="adj2" fmla="val 983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2012 </a:t>
            </a:r>
            <a:r>
              <a:rPr lang="en-US" sz="1400" b="1" dirty="0">
                <a:solidFill>
                  <a:srgbClr val="FFFFFF"/>
                </a:solidFill>
                <a:latin typeface="Arial" pitchFamily="34" charset="0"/>
                <a:cs typeface="Arial" charset="0"/>
              </a:rPr>
              <a:t>growth was </a:t>
            </a:r>
            <a:r>
              <a:rPr lang="en-US" sz="1400" b="1" dirty="0" smtClean="0">
                <a:solidFill>
                  <a:srgbClr val="FFFFFF"/>
                </a:solidFill>
                <a:latin typeface="Arial" pitchFamily="34" charset="0"/>
                <a:cs typeface="Arial" charset="0"/>
              </a:rPr>
              <a:t>+</a:t>
            </a:r>
            <a:r>
              <a:rPr lang="en-US" sz="1400" b="1" dirty="0" smtClean="0">
                <a:solidFill>
                  <a:srgbClr val="FFFFFF"/>
                </a:solidFill>
                <a:latin typeface="Arial" pitchFamily="34" charset="0"/>
              </a:rPr>
              <a:t>4.3</a:t>
            </a:r>
            <a:r>
              <a:rPr lang="en-US" sz="1400" b="1" dirty="0" smtClean="0">
                <a:solidFill>
                  <a:srgbClr val="FFFFFF"/>
                </a:solidFill>
                <a:latin typeface="Arial" pitchFamily="34" charset="0"/>
                <a:cs typeface="Arial" charset="0"/>
              </a:rPr>
              <a:t>%</a:t>
            </a:r>
            <a:endParaRPr lang="en-US" sz="1600" b="1" dirty="0">
              <a:solidFill>
                <a:srgbClr val="FFFFFF"/>
              </a:solidFill>
              <a:latin typeface="Arial" pitchFamily="34"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7</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4652963"/>
          </a:xfrm>
        </p:spPr>
        <p:txBody>
          <a:bodyPr/>
          <a:lstStyle/>
          <a:p>
            <a:pPr>
              <a:lnSpc>
                <a:spcPts val="2200"/>
              </a:lnSpc>
              <a:spcBef>
                <a:spcPct val="50000"/>
              </a:spcBef>
            </a:pPr>
            <a:r>
              <a:rPr lang="en-US" b="1" dirty="0" smtClean="0"/>
              <a:t>Boston Marathon Bombing Should Help Focus Attention in Congress on TRIA</a:t>
            </a:r>
          </a:p>
          <a:p>
            <a:pPr lvl="1">
              <a:lnSpc>
                <a:spcPts val="2200"/>
              </a:lnSpc>
            </a:pPr>
            <a:r>
              <a:rPr lang="en-US" sz="2000" b="1" dirty="0" smtClean="0"/>
              <a:t>Act expires 12/31/14</a:t>
            </a:r>
          </a:p>
          <a:p>
            <a:pPr lvl="1">
              <a:lnSpc>
                <a:spcPts val="2200"/>
              </a:lnSpc>
            </a:pPr>
            <a:r>
              <a:rPr lang="en-US" sz="2000" b="1" dirty="0" smtClean="0"/>
              <a:t>Numerous headwinds</a:t>
            </a:r>
          </a:p>
          <a:p>
            <a:pPr>
              <a:lnSpc>
                <a:spcPts val="2200"/>
              </a:lnSpc>
            </a:pPr>
            <a:r>
              <a:rPr lang="en-US" b="1" dirty="0" smtClean="0"/>
              <a:t>Exclusionary Language Will				                Be Inserted for Renewals 		                      Occurring After 1/1/14</a:t>
            </a:r>
          </a:p>
          <a:p>
            <a:pPr>
              <a:lnSpc>
                <a:spcPts val="2200"/>
              </a:lnSpc>
            </a:pPr>
            <a:r>
              <a:rPr lang="en-US" b="1" dirty="0" smtClean="0"/>
              <a:t>Boston Marathon Issues</a:t>
            </a:r>
          </a:p>
          <a:p>
            <a:pPr lvl="1">
              <a:lnSpc>
                <a:spcPts val="2200"/>
              </a:lnSpc>
            </a:pPr>
            <a:r>
              <a:rPr lang="en-US" sz="2000" b="1" dirty="0" smtClean="0"/>
              <a:t>Property and BI losses not large but could breach $5 mill threshold for certification under TRIPRA</a:t>
            </a:r>
          </a:p>
          <a:p>
            <a:pPr lvl="1">
              <a:lnSpc>
                <a:spcPts val="2200"/>
              </a:lnSpc>
            </a:pPr>
            <a:r>
              <a:rPr lang="en-US" sz="2000" b="1" dirty="0" smtClean="0"/>
              <a:t>Certification issue is generating press; No deadline to certify</a:t>
            </a:r>
          </a:p>
          <a:p>
            <a:pPr lvl="1">
              <a:lnSpc>
                <a:spcPts val="2200"/>
              </a:lnSpc>
            </a:pPr>
            <a:r>
              <a:rPr lang="en-US" sz="2000" b="1" dirty="0" smtClean="0"/>
              <a:t>Disincentive to certify?</a:t>
            </a:r>
          </a:p>
          <a:p>
            <a:pPr lvl="1">
              <a:lnSpc>
                <a:spcPts val="2200"/>
              </a:lnSpc>
            </a:pPr>
            <a:r>
              <a:rPr lang="en-US" sz="2000" b="1" dirty="0" smtClean="0"/>
              <a:t> Few of the impacted business had terror coverage</a:t>
            </a:r>
          </a:p>
          <a:p>
            <a:pPr lvl="1">
              <a:lnSpc>
                <a:spcPts val="2200"/>
              </a:lnSpc>
            </a:pPr>
            <a:r>
              <a:rPr lang="en-US" sz="2000" b="1" dirty="0" smtClean="0"/>
              <a:t>Longer-term: Litigation issues (e.g., race organizers)</a:t>
            </a:r>
          </a:p>
        </p:txBody>
      </p:sp>
      <p:pic>
        <p:nvPicPr>
          <p:cNvPr id="8" name="Picture 2" descr="https://encrypted-tbn2.gstatic.com/images?q=tbn:ANd9GcQfqqhtgVzWHg55s3CP8jWjGvO9LFIe3JLBHB3WNJuck3beKU4k_w"/>
          <p:cNvPicPr>
            <a:picLocks noChangeAspect="1" noChangeArrowheads="1"/>
          </p:cNvPicPr>
          <p:nvPr/>
        </p:nvPicPr>
        <p:blipFill>
          <a:blip r:embed="rId3" cstate="print"/>
          <a:srcRect/>
          <a:stretch>
            <a:fillRect/>
          </a:stretch>
        </p:blipFill>
        <p:spPr bwMode="auto">
          <a:xfrm>
            <a:off x="4699407" y="1410755"/>
            <a:ext cx="3962813" cy="295687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922051">
                                            <p:txEl>
                                              <p:pRg st="8" end="8"/>
                                            </p:txEl>
                                          </p:spTgt>
                                        </p:tgtEl>
                                        <p:attrNameLst>
                                          <p:attrName>style.visibility</p:attrName>
                                        </p:attrNameLst>
                                      </p:cBhvr>
                                      <p:to>
                                        <p:strVal val="visible"/>
                                      </p:to>
                                    </p:set>
                                    <p:animEffect transition="in" filter="wipe(left)">
                                      <p:cBhvr>
                                        <p:cTn id="35" dur="500"/>
                                        <p:tgtEl>
                                          <p:spTgt spid="1922051">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22051">
                                            <p:txEl>
                                              <p:pRg st="9" end="9"/>
                                            </p:txEl>
                                          </p:spTgt>
                                        </p:tgtEl>
                                        <p:attrNameLst>
                                          <p:attrName>style.visibility</p:attrName>
                                        </p:attrNameLst>
                                      </p:cBhvr>
                                      <p:to>
                                        <p:strVal val="visible"/>
                                      </p:to>
                                    </p:set>
                                    <p:animEffect transition="in" filter="wipe(left)">
                                      <p:cBhvr>
                                        <p:cTn id="38"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70</a:t>
            </a:fld>
            <a:endParaRPr lang="en-US" sz="900" smtClean="0">
              <a:solidFill>
                <a:srgbClr val="000000"/>
              </a:solidFill>
              <a:latin typeface="Arial" charset="0"/>
              <a:cs typeface="Arial" charset="0"/>
            </a:endParaRPr>
          </a:p>
        </p:txBody>
      </p:sp>
      <p:sp>
        <p:nvSpPr>
          <p:cNvPr id="8198" name="Rectangle 2"/>
          <p:cNvSpPr>
            <a:spLocks noGrp="1" noChangeArrowheads="1"/>
          </p:cNvSpPr>
          <p:nvPr>
            <p:ph type="title" idx="4294967295"/>
          </p:nvPr>
        </p:nvSpPr>
        <p:spPr>
          <a:xfrm>
            <a:off x="218639" y="0"/>
            <a:ext cx="7559675" cy="1003300"/>
          </a:xfrm>
        </p:spPr>
        <p:txBody>
          <a:bodyPr/>
          <a:lstStyle/>
          <a:p>
            <a:r>
              <a:rPr lang="en-US" smtClean="0"/>
              <a:t>P/C Net Premiums Written: % Change, Quarter vs. Year-Prior Quarter</a:t>
            </a:r>
          </a:p>
        </p:txBody>
      </p:sp>
      <p:sp>
        <p:nvSpPr>
          <p:cNvPr id="8199" name="Rectangle 4"/>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smtClean="0">
                <a:solidFill>
                  <a:srgbClr val="000000"/>
                </a:solidFill>
                <a:latin typeface="Arial" charset="0"/>
                <a:cs typeface="Arial" charset="0"/>
              </a:rPr>
              <a:t>Sources: ISO, Insurance Information Institute. </a:t>
            </a:r>
          </a:p>
        </p:txBody>
      </p:sp>
      <p:sp>
        <p:nvSpPr>
          <p:cNvPr id="1938437" name="Rectangle 5"/>
          <p:cNvSpPr>
            <a:spLocks noChangeArrowheads="1"/>
          </p:cNvSpPr>
          <p:nvPr/>
        </p:nvSpPr>
        <p:spPr bwMode="blackWhite">
          <a:xfrm>
            <a:off x="444500" y="567055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Sustained Growth in </a:t>
            </a:r>
            <a:r>
              <a:rPr lang="en-US" sz="2000" b="1" dirty="0" smtClean="0">
                <a:solidFill>
                  <a:srgbClr val="FFFFFF"/>
                </a:solidFill>
                <a:latin typeface="Arial" charset="0"/>
                <a:cs typeface="Arial" charset="0"/>
              </a:rPr>
              <a:t> Written Premiums</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(vs. the same quarter, prior year) Will Continue through 2013</a:t>
            </a:r>
          </a:p>
        </p:txBody>
      </p:sp>
      <p:graphicFrame>
        <p:nvGraphicFramePr>
          <p:cNvPr id="8194" name="Object 7"/>
          <p:cNvGraphicFramePr>
            <a:graphicFrameLocks noChangeAspect="1"/>
          </p:cNvGraphicFramePr>
          <p:nvPr/>
        </p:nvGraphicFramePr>
        <p:xfrm>
          <a:off x="317500" y="1285875"/>
          <a:ext cx="8499475" cy="4286250"/>
        </p:xfrm>
        <a:graphic>
          <a:graphicData uri="http://schemas.openxmlformats.org/presentationml/2006/ole">
            <p:oleObj spid="_x0000_s14592002" name="Chart" r:id="rId5" imgW="8296363" imgH="3762334" progId="MSGraph.Chart.8">
              <p:embed followColorScheme="full"/>
            </p:oleObj>
          </a:graphicData>
        </a:graphic>
      </p:graphicFrame>
      <p:sp>
        <p:nvSpPr>
          <p:cNvPr id="9" name="AutoShape 14"/>
          <p:cNvSpPr>
            <a:spLocks noChangeArrowheads="1"/>
          </p:cNvSpPr>
          <p:nvPr/>
        </p:nvSpPr>
        <p:spPr bwMode="blackWhite">
          <a:xfrm>
            <a:off x="5823257" y="1281881"/>
            <a:ext cx="2495550" cy="1181100"/>
          </a:xfrm>
          <a:prstGeom prst="wedgeRectCallout">
            <a:avLst>
              <a:gd name="adj1" fmla="val 58151"/>
              <a:gd name="adj2" fmla="val 7990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Premium growth in Q3 2012 was up 5.1% over Q3 2011, the strongest growth since Q4 2006</a:t>
            </a:r>
            <a:endParaRPr lang="en-US" sz="1600" b="1" dirty="0" smtClean="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71</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17814530"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367157"/>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*Data are preliminary as of 5/1/13 and do not yet fully reflect the impact of state-run pools and plans. </a:t>
            </a:r>
          </a:p>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72</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4763" y="1792288"/>
          <a:ext cx="9132887" cy="4719637"/>
        </p:xfrm>
        <a:graphic>
          <a:graphicData uri="http://schemas.openxmlformats.org/presentationml/2006/ole">
            <p:oleObj spid="_x0000_s17815554" name="Chart" r:id="rId4" imgW="8810600" imgH="4552970"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27000" y="6367157"/>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*Data are preliminary as of 5/1/13 and do not yet fully reflect the impact of state-run pools and plans. </a:t>
            </a:r>
          </a:p>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LC.; Insurance Information Institute.		</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73</a:t>
            </a:fld>
            <a:endParaRPr lang="en-US" smtClean="0"/>
          </a:p>
        </p:txBody>
      </p:sp>
      <p:sp>
        <p:nvSpPr>
          <p:cNvPr id="100358" name="Rectangle 3"/>
          <p:cNvSpPr>
            <a:spLocks noGrp="1" noChangeArrowheads="1"/>
          </p:cNvSpPr>
          <p:nvPr>
            <p:ph type="title"/>
          </p:nvPr>
        </p:nvSpPr>
        <p:spPr/>
        <p:txBody>
          <a:bodyPr/>
          <a:lstStyle/>
          <a:p>
            <a:r>
              <a:rPr lang="en-US" dirty="0" smtClean="0"/>
              <a:t>Average Commercial Rate Change,</a:t>
            </a:r>
            <a:br>
              <a:rPr lang="en-US" dirty="0" smtClean="0"/>
            </a:br>
            <a:r>
              <a:rPr lang="en-US" dirty="0" smtClean="0"/>
              <a:t>All Lines, (1Q:2004–1Q:2013)</a:t>
            </a:r>
          </a:p>
        </p:txBody>
      </p:sp>
      <p:graphicFrame>
        <p:nvGraphicFramePr>
          <p:cNvPr id="7200771" name="Object 2"/>
          <p:cNvGraphicFramePr>
            <a:graphicFrameLocks noGrp="1" noChangeAspect="1"/>
          </p:cNvGraphicFramePr>
          <p:nvPr>
            <p:ph type="chart" idx="4294967295"/>
            <p:extLst>
              <p:ext uri="{D42A27DB-BD31-4B8C-83A1-F6EECF244321}">
                <p14:modId xmlns="" xmlns:p14="http://schemas.microsoft.com/office/powerpoint/2010/main" val="2967979953"/>
              </p:ext>
            </p:extLst>
          </p:nvPr>
        </p:nvGraphicFramePr>
        <p:xfrm>
          <a:off x="44244" y="1633077"/>
          <a:ext cx="8699500" cy="4843463"/>
        </p:xfrm>
        <a:graphic>
          <a:graphicData uri="http://schemas.openxmlformats.org/presentationml/2006/ole">
            <p:oleObj spid="_x0000_s14331906" name="Chart" r:id="rId4" imgW="8572512" imgH="4772156" progId="MSGraph.Chart.8">
              <p:embed followColorScheme="full"/>
            </p:oleObj>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397254" y="5182508"/>
            <a:ext cx="1879600" cy="419100"/>
          </a:xfrm>
          <a:prstGeom prst="wedgeRectCallout">
            <a:avLst>
              <a:gd name="adj1" fmla="val 22377"/>
              <a:gd name="adj2" fmla="val -327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3229897" y="1210796"/>
            <a:ext cx="3018437" cy="927100"/>
          </a:xfrm>
          <a:prstGeom prst="wedgeRectCallout">
            <a:avLst>
              <a:gd name="adj1" fmla="val 120901"/>
              <a:gd name="adj2" fmla="val 2430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Q1:2013 was positive for the 8</a:t>
            </a:r>
            <a:r>
              <a:rPr lang="en-US" sz="1400" b="1" baseline="30000" dirty="0" smtClean="0">
                <a:solidFill>
                  <a:schemeClr val="bg1"/>
                </a:solidFill>
              </a:rPr>
              <a:t>th</a:t>
            </a:r>
            <a:r>
              <a:rPr lang="en-US" sz="1400" b="1" dirty="0" smtClean="0">
                <a:solidFill>
                  <a:schemeClr val="bg1"/>
                </a:solidFill>
              </a:rPr>
              <a:t> consecutive quarter. Gains are likely to continue through 2013.</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6836934" y="4361653"/>
            <a:ext cx="1951038" cy="1075297"/>
          </a:xfrm>
          <a:prstGeom prst="wedgeRectCallout">
            <a:avLst>
              <a:gd name="adj1" fmla="val -32562"/>
              <a:gd name="adj2" fmla="val -1525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74</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2013:Q1</a:t>
            </a:r>
          </a:p>
        </p:txBody>
      </p:sp>
      <p:sp>
        <p:nvSpPr>
          <p:cNvPr id="140294" name="Rectangle 4"/>
          <p:cNvSpPr>
            <a:spLocks noChangeArrowheads="1"/>
          </p:cNvSpPr>
          <p:nvPr/>
        </p:nvSpPr>
        <p:spPr bwMode="auto">
          <a:xfrm>
            <a:off x="-188913" y="6475390"/>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324459"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13904"/>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17684481" name="Picture 1"/>
          <p:cNvPicPr>
            <a:picLocks noChangeAspect="1" noChangeArrowheads="1"/>
          </p:cNvPicPr>
          <p:nvPr/>
        </p:nvPicPr>
        <p:blipFill>
          <a:blip r:embed="rId3" cstate="print"/>
          <a:srcRect/>
          <a:stretch>
            <a:fillRect/>
          </a:stretch>
        </p:blipFill>
        <p:spPr bwMode="auto">
          <a:xfrm>
            <a:off x="146873" y="1348115"/>
            <a:ext cx="8820145" cy="5153763"/>
          </a:xfrm>
          <a:prstGeom prst="rect">
            <a:avLst/>
          </a:prstGeom>
          <a:noFill/>
          <a:ln w="9525">
            <a:noFill/>
            <a:miter lim="800000"/>
            <a:headEnd/>
            <a:tailEnd/>
          </a:ln>
        </p:spPr>
      </p:pic>
      <p:sp>
        <p:nvSpPr>
          <p:cNvPr id="16" name="AutoShape 6"/>
          <p:cNvSpPr>
            <a:spLocks noChangeArrowheads="1"/>
          </p:cNvSpPr>
          <p:nvPr/>
        </p:nvSpPr>
        <p:spPr bwMode="blackWhite">
          <a:xfrm>
            <a:off x="6190433" y="1445342"/>
            <a:ext cx="2658599" cy="1571261"/>
          </a:xfrm>
          <a:prstGeom prst="wedgeRectCallout">
            <a:avLst>
              <a:gd name="adj1" fmla="val 43480"/>
              <a:gd name="adj2" fmla="val 10691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Pricing turned positive in Q3:2011, the first increase in nearly 8 years; Q1:2013 renewals were up 5.2%, the largest increase since late 2003; Some insurers posted stronger numbers.</a:t>
            </a:r>
            <a:endParaRPr lang="en-US" sz="1400" b="1" dirty="0">
              <a:solidFill>
                <a:schemeClr val="bg1"/>
              </a:solidFill>
              <a:latin typeface="Arial" pitchFamily="34" charset="0"/>
              <a:cs typeface="+mn-cs"/>
            </a:endParaRPr>
          </a:p>
        </p:txBody>
      </p:sp>
      <p:sp>
        <p:nvSpPr>
          <p:cNvPr id="17" name="AutoShape 6"/>
          <p:cNvSpPr>
            <a:spLocks noChangeArrowheads="1"/>
          </p:cNvSpPr>
          <p:nvPr/>
        </p:nvSpPr>
        <p:spPr bwMode="blackWhite">
          <a:xfrm>
            <a:off x="4746602" y="3451824"/>
            <a:ext cx="1395269" cy="658813"/>
          </a:xfrm>
          <a:prstGeom prst="wedgeRectCallout">
            <a:avLst>
              <a:gd name="adj1" fmla="val -44068"/>
              <a:gd name="adj2" fmla="val 9883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
        <p:nvSpPr>
          <p:cNvPr id="21" name="AutoShape 6"/>
          <p:cNvSpPr>
            <a:spLocks noChangeArrowheads="1"/>
          </p:cNvSpPr>
          <p:nvPr/>
        </p:nvSpPr>
        <p:spPr bwMode="blackWhite">
          <a:xfrm>
            <a:off x="2862311" y="2348800"/>
            <a:ext cx="1771650" cy="1104900"/>
          </a:xfrm>
          <a:prstGeom prst="wedgeRectCallout">
            <a:avLst>
              <a:gd name="adj1" fmla="val -15517"/>
              <a:gd name="adj2" fmla="val 1478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24" name="AutoShape 7"/>
          <p:cNvSpPr>
            <a:spLocks noChangeArrowheads="1"/>
          </p:cNvSpPr>
          <p:nvPr/>
        </p:nvSpPr>
        <p:spPr bwMode="blackWhite">
          <a:xfrm>
            <a:off x="2662869" y="1451180"/>
            <a:ext cx="1819275" cy="666750"/>
          </a:xfrm>
          <a:prstGeom prst="wedgeRectCallout">
            <a:avLst>
              <a:gd name="adj1" fmla="val -86711"/>
              <a:gd name="adj2" fmla="val 2589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26" name="AutoShape 7"/>
          <p:cNvSpPr>
            <a:spLocks noChangeArrowheads="1"/>
          </p:cNvSpPr>
          <p:nvPr/>
        </p:nvSpPr>
        <p:spPr bwMode="blackWhite">
          <a:xfrm>
            <a:off x="1460090" y="5365340"/>
            <a:ext cx="1924050" cy="666750"/>
          </a:xfrm>
          <a:prstGeom prst="wedgeRectCallout">
            <a:avLst>
              <a:gd name="adj1" fmla="val 153465"/>
              <a:gd name="adj2" fmla="val 1594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pic>
        <p:nvPicPr>
          <p:cNvPr id="17684482" name="Picture 2"/>
          <p:cNvPicPr>
            <a:picLocks noChangeAspect="1" noChangeArrowheads="1"/>
          </p:cNvPicPr>
          <p:nvPr/>
        </p:nvPicPr>
        <p:blipFill>
          <a:blip r:embed="rId4" cstate="print"/>
          <a:srcRect/>
          <a:stretch>
            <a:fillRect/>
          </a:stretch>
        </p:blipFill>
        <p:spPr bwMode="auto">
          <a:xfrm>
            <a:off x="5119073" y="5899509"/>
            <a:ext cx="3743325" cy="1619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par>
                          <p:cTn id="16" fill="hold">
                            <p:stCondLst>
                              <p:cond delay="4500"/>
                            </p:stCondLst>
                            <p:childTnLst>
                              <p:par>
                                <p:cTn id="17" presetID="22" presetClass="entr" presetSubtype="4" fill="hold" grpId="0" nodeType="afterEffect">
                                  <p:stCondLst>
                                    <p:cond delay="70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p:stCondLst>
                              <p:cond delay="5700"/>
                            </p:stCondLst>
                            <p:childTnLst>
                              <p:par>
                                <p:cTn id="21" presetID="22" presetClass="entr" presetSubtype="4" fill="hold" grpId="0" nodeType="afterEffect">
                                  <p:stCondLst>
                                    <p:cond delay="70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1" grpId="0" animBg="1"/>
      <p:bldP spid="24" grpId="0" animBg="1"/>
      <p:bldP spid="2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75</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Line: 1999:Q4 to 2013:Q1</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sp>
        <p:nvSpPr>
          <p:cNvPr id="14" name="Rectangle 4"/>
          <p:cNvSpPr>
            <a:spLocks noChangeArrowheads="1"/>
          </p:cNvSpPr>
          <p:nvPr/>
        </p:nvSpPr>
        <p:spPr bwMode="auto">
          <a:xfrm>
            <a:off x="-188913" y="6602413"/>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0" name="Rectangle 4"/>
          <p:cNvSpPr>
            <a:spLocks noChangeArrowheads="1"/>
          </p:cNvSpPr>
          <p:nvPr/>
        </p:nvSpPr>
        <p:spPr bwMode="auto">
          <a:xfrm>
            <a:off x="-191727"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17680385" name="Picture 1"/>
          <p:cNvPicPr>
            <a:picLocks noChangeAspect="1" noChangeArrowheads="1"/>
          </p:cNvPicPr>
          <p:nvPr/>
        </p:nvPicPr>
        <p:blipFill>
          <a:blip r:embed="rId3" cstate="print"/>
          <a:srcRect/>
          <a:stretch>
            <a:fillRect/>
          </a:stretch>
        </p:blipFill>
        <p:spPr bwMode="auto">
          <a:xfrm>
            <a:off x="0" y="1474839"/>
            <a:ext cx="8967019" cy="4929188"/>
          </a:xfrm>
          <a:prstGeom prst="rect">
            <a:avLst/>
          </a:prstGeom>
          <a:noFill/>
          <a:ln w="9525">
            <a:noFill/>
            <a:miter lim="800000"/>
            <a:headEnd/>
            <a:tailEnd/>
          </a:ln>
        </p:spPr>
      </p:pic>
      <p:sp>
        <p:nvSpPr>
          <p:cNvPr id="15" name="AutoShape 6"/>
          <p:cNvSpPr>
            <a:spLocks noChangeArrowheads="1"/>
          </p:cNvSpPr>
          <p:nvPr/>
        </p:nvSpPr>
        <p:spPr bwMode="blackWhite">
          <a:xfrm>
            <a:off x="3067665" y="4665410"/>
            <a:ext cx="3028335" cy="688258"/>
          </a:xfrm>
          <a:prstGeom prst="wedgeRectCallout">
            <a:avLst>
              <a:gd name="adj1" fmla="val 123895"/>
              <a:gd name="adj2" fmla="val -1198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WC rate levels are rising and are now back to where they were in late 2008 and shortly after 9/11</a:t>
            </a:r>
            <a:endParaRPr lang="en-US" sz="1400" b="1" dirty="0">
              <a:solidFill>
                <a:schemeClr val="bg1"/>
              </a:solidFill>
              <a:latin typeface="Arial" pitchFamily="34" charset="0"/>
            </a:endParaRPr>
          </a:p>
        </p:txBody>
      </p:sp>
      <p:cxnSp>
        <p:nvCxnSpPr>
          <p:cNvPr id="16" name="Straight Connector 15"/>
          <p:cNvCxnSpPr/>
          <p:nvPr/>
        </p:nvCxnSpPr>
        <p:spPr>
          <a:xfrm flipV="1">
            <a:off x="398206" y="3991901"/>
            <a:ext cx="8568808" cy="4915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76</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2013:Q1</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103242" y="5338919"/>
            <a:ext cx="8922774"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Renewed </a:t>
            </a:r>
            <a:r>
              <a:rPr lang="en-US" b="1" dirty="0" smtClean="0">
                <a:solidFill>
                  <a:srgbClr val="FFFFFF"/>
                </a:solidFill>
                <a:latin typeface="Arial" charset="0"/>
                <a:cs typeface="Arial" charset="0"/>
              </a:rPr>
              <a:t>Uniformly Upward </a:t>
            </a:r>
            <a:r>
              <a:rPr lang="en-US" b="1" dirty="0">
                <a:solidFill>
                  <a:srgbClr val="FFFFFF"/>
                </a:solidFill>
                <a:latin typeface="Arial" charset="0"/>
                <a:cs typeface="Arial" charset="0"/>
              </a:rPr>
              <a:t>in </a:t>
            </a:r>
            <a:r>
              <a:rPr lang="en-US" b="1" dirty="0" smtClean="0">
                <a:solidFill>
                  <a:srgbClr val="FFFFFF"/>
                </a:solidFill>
                <a:latin typeface="Arial" charset="0"/>
                <a:cs typeface="Arial" charset="0"/>
              </a:rPr>
              <a:t>Q1:2013 for the 8th Consecutive Quarter; Property Lines &amp; </a:t>
            </a:r>
            <a:r>
              <a:rPr lang="en-US" b="1" dirty="0">
                <a:solidFill>
                  <a:srgbClr val="FFFFFF"/>
                </a:solidFill>
                <a:latin typeface="Arial" charset="0"/>
                <a:cs typeface="Arial" charset="0"/>
              </a:rPr>
              <a:t>Workers </a:t>
            </a:r>
            <a:r>
              <a:rPr lang="en-US" b="1" dirty="0" smtClean="0">
                <a:solidFill>
                  <a:srgbClr val="FFFFFF"/>
                </a:solidFill>
                <a:latin typeface="Arial" charset="0"/>
                <a:cs typeface="Arial" charset="0"/>
              </a:rPr>
              <a:t>Comp Leading the Way; Cat Losses and Low Interest Rates Provide Momentum Going Forward</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nvGraphicFramePr>
        <p:xfrm>
          <a:off x="407988" y="1585816"/>
          <a:ext cx="8296275" cy="3752850"/>
        </p:xfrm>
        <a:graphic>
          <a:graphicData uri="http://schemas.openxmlformats.org/presentationml/2006/ole">
            <p:oleObj spid="_x0000_s14332930" name="Chart" r:id="rId4" imgW="8305811" imgH="3762334" progId="MSGraph.Chart.8">
              <p:embed followColorScheme="full"/>
            </p:oleObj>
          </a:graphicData>
        </a:graphic>
      </p:graphicFrame>
      <p:sp>
        <p:nvSpPr>
          <p:cNvPr id="10" name="AutoShape 8"/>
          <p:cNvSpPr>
            <a:spLocks noChangeArrowheads="1"/>
          </p:cNvSpPr>
          <p:nvPr/>
        </p:nvSpPr>
        <p:spPr bwMode="blackWhite">
          <a:xfrm>
            <a:off x="3908322" y="1122307"/>
            <a:ext cx="2624779" cy="1276910"/>
          </a:xfrm>
          <a:prstGeom prst="wedgeRectCallout">
            <a:avLst>
              <a:gd name="adj1" fmla="val 104202"/>
              <a:gd name="adj2" fmla="val 140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Workers Comp rate increases are large than any other line, followed by Property lines</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Workers Comp Rate Changes,</a:t>
            </a:r>
            <a:br>
              <a:rPr lang="en-US" dirty="0" smtClean="0"/>
            </a:br>
            <a:r>
              <a:rPr lang="en-US" dirty="0" smtClean="0"/>
              <a:t>2008:Q4 – 2013:Q1</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Council of Insurance Agents and Brokers; 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16275458" name="Chart" r:id="rId4" imgW="8581960" imgH="4219602" progId="MSGraph.Chart.8">
              <p:embed followColorScheme="full"/>
            </p:oleObj>
          </a:graphicData>
        </a:graphic>
      </p:graphicFrame>
      <p:sp>
        <p:nvSpPr>
          <p:cNvPr id="225286" name="AutoShape 6"/>
          <p:cNvSpPr>
            <a:spLocks noChangeArrowheads="1"/>
          </p:cNvSpPr>
          <p:nvPr/>
        </p:nvSpPr>
        <p:spPr bwMode="blackWhite">
          <a:xfrm>
            <a:off x="4245423" y="1114940"/>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a:t>
            </a:r>
            <a:r>
              <a:rPr lang="en-US" sz="1600" b="1" dirty="0">
                <a:solidFill>
                  <a:schemeClr val="bg1"/>
                </a:solidFill>
              </a:rPr>
              <a:t>rate </a:t>
            </a:r>
            <a:r>
              <a:rPr lang="en-US" sz="1600" b="1" dirty="0" smtClean="0">
                <a:solidFill>
                  <a:schemeClr val="bg1"/>
                </a:solidFill>
              </a:rPr>
              <a:t>changes have been positive for 7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162231"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78</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78</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2000–2012</a:t>
            </a:r>
            <a:r>
              <a:rPr lang="en-US" baseline="30000" dirty="0" smtClean="0"/>
              <a:t>1</a:t>
            </a:r>
          </a:p>
        </p:txBody>
      </p:sp>
      <p:graphicFrame>
        <p:nvGraphicFramePr>
          <p:cNvPr id="58370" name="Object 3"/>
          <p:cNvGraphicFramePr>
            <a:graphicFrameLocks/>
          </p:cNvGraphicFramePr>
          <p:nvPr/>
        </p:nvGraphicFramePr>
        <p:xfrm>
          <a:off x="225893" y="1518584"/>
          <a:ext cx="8451850" cy="3663950"/>
        </p:xfrm>
        <a:graphic>
          <a:graphicData uri="http://schemas.openxmlformats.org/presentationml/2006/ole">
            <p:oleObj spid="_x0000_s14585858" name="Chart" r:id="rId4" imgW="8429714" imgH="3638435" progId="MSGraph.Chart.8">
              <p:embed followColorScheme="full"/>
            </p:oleObj>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Fell in 2012 Due to Persistently Low Interest Rates, Putting Additional Pressure on (Re) Insurance Pricing</a:t>
            </a:r>
            <a:endParaRPr lang="en-US"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a:t>
            </a:r>
            <a:r>
              <a:rPr lang="en-US" sz="1100" dirty="0" smtClean="0"/>
              <a:t>interest and </a:t>
            </a:r>
            <a:r>
              <a:rPr lang="en-US" sz="1100" dirty="0"/>
              <a:t>stock </a:t>
            </a:r>
            <a:r>
              <a:rPr lang="en-US" sz="1100" dirty="0" smtClean="0"/>
              <a:t>dividends..</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4267202" y="3490452"/>
            <a:ext cx="3271540" cy="1022554"/>
          </a:xfrm>
          <a:prstGeom prst="wedgeRectCallout">
            <a:avLst>
              <a:gd name="adj1" fmla="val 70573"/>
              <a:gd name="adj2" fmla="val -3432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in 2012 were running 13% below their 2007 pre-crisis peak</a:t>
            </a:r>
            <a:endParaRPr lang="en-US"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8</a:t>
            </a:fld>
            <a:endParaRPr lang="en-US" sz="900">
              <a:solidFill>
                <a:schemeClr val="bg1"/>
              </a:solidFill>
            </a:endParaRPr>
          </a:p>
        </p:txBody>
      </p:sp>
      <p:pic>
        <p:nvPicPr>
          <p:cNvPr id="15462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a:solidFill>
                  <a:srgbClr val="FFFFFF"/>
                </a:solidFill>
              </a:rPr>
              <a:t>Labor Market </a:t>
            </a:r>
            <a:r>
              <a:rPr lang="en-US" sz="4000" b="1" dirty="0" smtClean="0">
                <a:solidFill>
                  <a:srgbClr val="FFFFFF"/>
                </a:solidFill>
              </a:rPr>
              <a:t>Trends</a:t>
            </a:r>
            <a:endParaRPr lang="en-US" sz="4000" b="1" i="1" dirty="0">
              <a:solidFill>
                <a:srgbClr val="FFFFFF"/>
              </a:solidFill>
            </a:endParaRPr>
          </a:p>
        </p:txBody>
      </p:sp>
      <p:sp>
        <p:nvSpPr>
          <p:cNvPr id="1940487" name="Rectangle 7"/>
          <p:cNvSpPr>
            <a:spLocks noChangeArrowheads="1"/>
          </p:cNvSpPr>
          <p:nvPr/>
        </p:nvSpPr>
        <p:spPr bwMode="auto">
          <a:xfrm>
            <a:off x="228600" y="3993896"/>
            <a:ext cx="8601075" cy="590931"/>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Labor Market Is Showing Signs of Life</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a:t>
            </a:fld>
            <a:endParaRPr lang="en-US"/>
          </a:p>
        </p:txBody>
      </p:sp>
      <p:sp>
        <p:nvSpPr>
          <p:cNvPr id="9" name="Rectangle 7"/>
          <p:cNvSpPr>
            <a:spLocks noChangeArrowheads="1"/>
          </p:cNvSpPr>
          <p:nvPr/>
        </p:nvSpPr>
        <p:spPr bwMode="auto">
          <a:xfrm>
            <a:off x="159779" y="5060669"/>
            <a:ext cx="8601075" cy="10895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C00000"/>
                </a:solidFill>
              </a:rPr>
              <a:t>Workers Comp Is the Principal Beneficiary of Improving Job Outlook</a:t>
            </a:r>
            <a:endParaRPr lang="en-US" sz="3600" b="1" i="1" dirty="0">
              <a:solidFill>
                <a:srgbClr val="C0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par>
                                <p:cTn id="11" presetID="16" presetClass="entr" presetSubtype="37" fill="hold" grpId="0" nodeType="withEffect">
                                  <p:stCondLst>
                                    <p:cond delay="300"/>
                                  </p:stCondLst>
                                  <p:childTnLst>
                                    <p:set>
                                      <p:cBhvr>
                                        <p:cTn id="12" dur="1" fill="hold">
                                          <p:stCondLst>
                                            <p:cond delay="0"/>
                                          </p:stCondLst>
                                        </p:cTn>
                                        <p:tgtEl>
                                          <p:spTgt spid="9"/>
                                        </p:tgtEl>
                                        <p:attrNameLst>
                                          <p:attrName>style.visibility</p:attrName>
                                        </p:attrNameLst>
                                      </p:cBhvr>
                                      <p:to>
                                        <p:strVal val="visible"/>
                                      </p:to>
                                    </p:set>
                                    <p:animEffect transition="in" filter="barn(outVertical)">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P spid="9"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80</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U.S. 10-Year Treasury Note Yields:</a:t>
            </a:r>
            <a:br>
              <a:rPr lang="en-US" dirty="0" smtClean="0"/>
            </a:br>
            <a:r>
              <a:rPr lang="en-US" dirty="0" smtClean="0"/>
              <a:t>A Long Downward Trend, 1990–2013*</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Apr. 2013.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nvGraphicFramePr>
        <p:xfrm>
          <a:off x="463550" y="977900"/>
          <a:ext cx="8404225" cy="4838700"/>
        </p:xfrm>
        <a:graphic>
          <a:graphicData uri="http://schemas.openxmlformats.org/presentationml/2006/ole">
            <p:oleObj spid="_x0000_s18081794" name="Chart" r:id="rId5" imgW="8343967" imgH="4381555" progId="MSGraph.Chart.8">
              <p:embed followColorScheme="full"/>
            </p:oleObj>
          </a:graphicData>
        </a:graphic>
      </p:graphicFrame>
      <p:sp>
        <p:nvSpPr>
          <p:cNvPr id="9" name="AutoShape 38"/>
          <p:cNvSpPr>
            <a:spLocks noChangeArrowheads="1"/>
          </p:cNvSpPr>
          <p:nvPr/>
        </p:nvSpPr>
        <p:spPr bwMode="blackWhite">
          <a:xfrm>
            <a:off x="1181100" y="4191000"/>
            <a:ext cx="2876550" cy="809625"/>
          </a:xfrm>
          <a:prstGeom prst="wedgeRectCallout">
            <a:avLst>
              <a:gd name="adj1" fmla="val 76476"/>
              <a:gd name="adj2" fmla="val -1373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a:t>
            </a:r>
            <a:r>
              <a:rPr lang="en-US" sz="1400" b="1" dirty="0" smtClean="0">
                <a:solidFill>
                  <a:schemeClr val="bg1"/>
                </a:solidFill>
              </a:rPr>
              <a:t>for a full decade</a:t>
            </a:r>
            <a:r>
              <a:rPr lang="en-US" sz="1400" b="1" dirty="0">
                <a:solidFill>
                  <a:schemeClr val="bg1"/>
                </a:solidFill>
              </a:rPr>
              <a:t>. </a:t>
            </a:r>
          </a:p>
        </p:txBody>
      </p:sp>
      <p:sp>
        <p:nvSpPr>
          <p:cNvPr id="10" name="Oval 8"/>
          <p:cNvSpPr>
            <a:spLocks noChangeArrowheads="1"/>
          </p:cNvSpPr>
          <p:nvPr/>
        </p:nvSpPr>
        <p:spPr bwMode="auto">
          <a:xfrm rot="-5400000">
            <a:off x="7330869" y="3527320"/>
            <a:ext cx="1704975" cy="176212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6619875" y="1685925"/>
            <a:ext cx="2238375" cy="942975"/>
          </a:xfrm>
          <a:prstGeom prst="wedgeRectCallout">
            <a:avLst>
              <a:gd name="adj1" fmla="val 35410"/>
              <a:gd name="adj2" fmla="val 26475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a:t>
            </a:r>
            <a:r>
              <a:rPr lang="en-US" sz="1400" b="1" dirty="0" smtClean="0">
                <a:solidFill>
                  <a:schemeClr val="bg1"/>
                </a:solidFill>
              </a:rPr>
              <a:t>recently plunged to all time record lows</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80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81</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Maturity of Bonds Held by US  P/C Insurers, 2006—2011*</a:t>
            </a:r>
          </a:p>
        </p:txBody>
      </p:sp>
      <p:graphicFrame>
        <p:nvGraphicFramePr>
          <p:cNvPr id="39938" name="Object 3"/>
          <p:cNvGraphicFramePr>
            <a:graphicFrameLocks noChangeAspect="1"/>
          </p:cNvGraphicFramePr>
          <p:nvPr/>
        </p:nvGraphicFramePr>
        <p:xfrm>
          <a:off x="258548" y="2190923"/>
          <a:ext cx="8445500" cy="3497262"/>
        </p:xfrm>
        <a:graphic>
          <a:graphicData uri="http://schemas.openxmlformats.org/presentationml/2006/ole">
            <p:oleObj spid="_x0000_s16277506" name="Chart" r:id="rId4" imgW="8543899" imgH="3533700" progId="MSGraph.Chart.8">
              <p:embed followColorScheme="full"/>
            </p:oleObj>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*Year-end figures. Latest available.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Insurance Information Institute </a:t>
            </a:r>
            <a:r>
              <a:rPr lang="en-US" sz="1100" dirty="0" smtClean="0"/>
              <a:t>calculations based on A.M. Best data.</a:t>
            </a:r>
            <a:endParaRPr lang="en-US" sz="1100" dirty="0"/>
          </a:p>
        </p:txBody>
      </p:sp>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Maturity (Years)</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Falling Average Maturity (and Duration) of the P/C Industry’s Bond Portfolio is Contributing </a:t>
            </a:r>
            <a:r>
              <a:rPr lang="en-US" b="1" smtClean="0">
                <a:solidFill>
                  <a:srgbClr val="FFFFFF"/>
                </a:solidFill>
              </a:rPr>
              <a:t>to the </a:t>
            </a:r>
            <a:r>
              <a:rPr lang="en-US" b="1" dirty="0" smtClean="0">
                <a:solidFill>
                  <a:srgbClr val="FFFFFF"/>
                </a:solidFill>
              </a:rPr>
              <a:t>Drop in Investment Income Along With Lower Yields</a:t>
            </a:r>
            <a:endParaRPr lang="en-US" b="1" dirty="0">
              <a:solidFill>
                <a:srgbClr val="FFFFFF"/>
              </a:solidFill>
            </a:endParaRPr>
          </a:p>
        </p:txBody>
      </p:sp>
      <p:sp>
        <p:nvSpPr>
          <p:cNvPr id="11" name="AutoShape 8"/>
          <p:cNvSpPr>
            <a:spLocks noChangeArrowheads="1"/>
          </p:cNvSpPr>
          <p:nvPr/>
        </p:nvSpPr>
        <p:spPr bwMode="blackWhite">
          <a:xfrm>
            <a:off x="5240592" y="1972238"/>
            <a:ext cx="2703871" cy="820270"/>
          </a:xfrm>
          <a:prstGeom prst="wedgeRectCallout">
            <a:avLst>
              <a:gd name="adj1" fmla="val 49830"/>
              <a:gd name="adj2" fmla="val 1128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The average bond maturity is down by a full year between 2007 and 2011</a:t>
            </a:r>
            <a:endParaRPr lang="en-US" sz="14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81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5402EA37-164F-4528-B37D-2DD978311193}" type="slidenum">
              <a:rPr lang="en-US" smtClean="0"/>
              <a:pPr/>
              <a:t>82</a:t>
            </a:fld>
            <a:endParaRPr lang="en-US" smtClean="0"/>
          </a:p>
        </p:txBody>
      </p:sp>
      <p:sp>
        <p:nvSpPr>
          <p:cNvPr id="1030" name="Rectangle 2"/>
          <p:cNvSpPr>
            <a:spLocks noGrp="1" noChangeArrowheads="1"/>
          </p:cNvSpPr>
          <p:nvPr>
            <p:ph type="title"/>
          </p:nvPr>
        </p:nvSpPr>
        <p:spPr>
          <a:xfrm>
            <a:off x="612775" y="157163"/>
            <a:ext cx="7064375" cy="860425"/>
          </a:xfrm>
        </p:spPr>
        <p:txBody>
          <a:bodyPr/>
          <a:lstStyle/>
          <a:p>
            <a:r>
              <a:rPr lang="en-US" smtClean="0"/>
              <a:t>Distribution of Bond Maturities,</a:t>
            </a:r>
            <a:br>
              <a:rPr lang="en-US" smtClean="0"/>
            </a:br>
            <a:r>
              <a:rPr lang="en-US" smtClean="0"/>
              <a:t>P/C Insurance Industry, 2006-2011</a:t>
            </a:r>
            <a:endParaRPr lang="en-US" sz="2000" smtClean="0"/>
          </a:p>
        </p:txBody>
      </p:sp>
      <p:graphicFrame>
        <p:nvGraphicFramePr>
          <p:cNvPr id="2050" name="Object 3"/>
          <p:cNvGraphicFramePr>
            <a:graphicFrameLocks noChangeAspect="1"/>
          </p:cNvGraphicFramePr>
          <p:nvPr/>
        </p:nvGraphicFramePr>
        <p:xfrm>
          <a:off x="160338" y="1039813"/>
          <a:ext cx="8713787" cy="4478337"/>
        </p:xfrm>
        <a:graphic>
          <a:graphicData uri="http://schemas.openxmlformats.org/presentationml/2006/ole">
            <p:oleObj spid="_x0000_s18340866" name="Chart" r:id="rId4" imgW="8686697" imgH="4467131" progId="MSGraph.Chart.8">
              <p:embed followColorScheme="full"/>
            </p:oleObj>
          </a:graphicData>
        </a:graphic>
      </p:graphicFrame>
      <p:sp>
        <p:nvSpPr>
          <p:cNvPr id="1031"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a:t>
            </a:r>
          </a:p>
        </p:txBody>
      </p:sp>
      <p:sp>
        <p:nvSpPr>
          <p:cNvPr id="1032" name="Rectangle 5"/>
          <p:cNvSpPr>
            <a:spLocks noChangeArrowheads="1"/>
          </p:cNvSpPr>
          <p:nvPr/>
        </p:nvSpPr>
        <p:spPr bwMode="blackWhite">
          <a:xfrm>
            <a:off x="222250" y="5248275"/>
            <a:ext cx="8740775" cy="1104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b="1">
                <a:solidFill>
                  <a:schemeClr val="bg1"/>
                </a:solidFill>
              </a:rPr>
              <a:t>The main shift over these 6 years has been from bonds with 5-10 years of maturity to bonds with 1-5 years of maturity. The industry also slightly trimmed it holdings of bonds in the 10-20-year maturity category</a:t>
            </a:r>
            <a:br>
              <a:rPr lang="en-US" b="1">
                <a:solidFill>
                  <a:schemeClr val="bg1"/>
                </a:solidFill>
              </a:rPr>
            </a:br>
            <a:r>
              <a:rPr lang="en-US" b="1">
                <a:solidFill>
                  <a:schemeClr val="bg1"/>
                </a:solidFill>
              </a:rPr>
              <a:t>and bonds in the longest-maturity category.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50">
                                            <p:oleChartEl type="gridLegend"/>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0">
                                            <p:oleChartEl type="series" lvl="1"/>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0">
                                            <p:oleChartEl type="series" lvl="2"/>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0">
                                            <p:oleChartEl type="series" lvl="3"/>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0">
                                            <p:oleChartEl type="series" lvl="4"/>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0">
                                            <p:oleChartEl type="series" lvl="5"/>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83</a:t>
            </a:fld>
            <a:endParaRPr lang="en-US" sz="900"/>
          </a:p>
        </p:txBody>
      </p:sp>
      <p:graphicFrame>
        <p:nvGraphicFramePr>
          <p:cNvPr id="60418" name="Object 3"/>
          <p:cNvGraphicFramePr>
            <a:graphicFrameLocks/>
          </p:cNvGraphicFramePr>
          <p:nvPr/>
        </p:nvGraphicFramePr>
        <p:xfrm>
          <a:off x="304800" y="1447800"/>
          <a:ext cx="8623300" cy="3771900"/>
        </p:xfrm>
        <a:graphic>
          <a:graphicData uri="http://schemas.openxmlformats.org/presentationml/2006/ole">
            <p:oleObj spid="_x0000_s60418" name="Chart" r:id="rId4" imgW="8620022" imgH="3771782" progId="MSGraph.Chart.8">
              <p:embed followColorScheme="full"/>
            </p:oleObj>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83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84</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1990–2014F</a:t>
            </a:r>
          </a:p>
        </p:txBody>
      </p:sp>
      <p:graphicFrame>
        <p:nvGraphicFramePr>
          <p:cNvPr id="35842" name="Object 3"/>
          <p:cNvGraphicFramePr>
            <a:graphicFrameLocks noChangeAspect="1"/>
          </p:cNvGraphicFramePr>
          <p:nvPr/>
        </p:nvGraphicFramePr>
        <p:xfrm>
          <a:off x="161925" y="1639888"/>
          <a:ext cx="8659813" cy="4008437"/>
        </p:xfrm>
        <a:graphic>
          <a:graphicData uri="http://schemas.openxmlformats.org/presentationml/2006/ole">
            <p:oleObj spid="_x0000_s14964738" name="Chart" r:id="rId4" imgW="8286784" imgH="3819575" progId="MSGraph.Chart.8">
              <p:embed followColorScheme="full"/>
            </p:oleObj>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5/13 </a:t>
            </a:r>
            <a:r>
              <a:rPr lang="en-US" sz="1100" dirty="0"/>
              <a:t>(forecasts). </a:t>
            </a:r>
          </a:p>
        </p:txBody>
      </p:sp>
      <p:sp>
        <p:nvSpPr>
          <p:cNvPr id="1965061" name="Rectangle 5"/>
          <p:cNvSpPr>
            <a:spLocks noChangeArrowheads="1"/>
          </p:cNvSpPr>
          <p:nvPr/>
        </p:nvSpPr>
        <p:spPr bwMode="blackWhite">
          <a:xfrm>
            <a:off x="304800" y="5495925"/>
            <a:ext cx="8524875"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slack in the U.S. economy suggests that </a:t>
            </a:r>
            <a:r>
              <a:rPr lang="en-US" b="1" dirty="0" smtClean="0">
                <a:solidFill>
                  <a:srgbClr val="FFFFFF"/>
                </a:solidFill>
              </a:rPr>
              <a:t>inflationary pressures should remain subdued for an extended period of times.  Energy, health care and </a:t>
            </a:r>
            <a:r>
              <a:rPr lang="en-US" b="1" smtClean="0">
                <a:solidFill>
                  <a:srgbClr val="FFFFFF"/>
                </a:solidFill>
              </a:rPr>
              <a:t>commodity prices, </a:t>
            </a:r>
            <a:r>
              <a:rPr lang="en-US" b="1" dirty="0">
                <a:solidFill>
                  <a:srgbClr val="FFFFFF"/>
                </a:solidFill>
              </a:rPr>
              <a:t>plus U.S. debt burden, remain longer-run concerns</a:t>
            </a: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26268"/>
              <a:gd name="adj2" fmla="val 71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334864" y="1155700"/>
            <a:ext cx="1620223" cy="1600200"/>
          </a:xfrm>
          <a:prstGeom prst="wedgeRectCallout">
            <a:avLst>
              <a:gd name="adj1" fmla="val 3228"/>
              <a:gd name="adj2" fmla="val 9645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remain quite low, allowing the Fed to continue its QE3 program</a:t>
            </a:r>
            <a:endParaRPr lang="en-US" sz="1400" b="1" dirty="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Download at: </a:t>
            </a:r>
            <a:r>
              <a:rPr lang="en-US" sz="3600" b="1" i="1" dirty="0" smtClean="0">
                <a:solidFill>
                  <a:srgbClr val="00B05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85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096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096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8E26AED-119F-4456-85F5-92CA4B421A3F}" type="slidenum">
              <a:rPr lang="en-US" sz="900"/>
              <a:pPr algn="r" eaLnBrk="0" hangingPunct="0">
                <a:lnSpc>
                  <a:spcPct val="85000"/>
                </a:lnSpc>
                <a:spcBef>
                  <a:spcPct val="20000"/>
                </a:spcBef>
              </a:pPr>
              <a:t>9</a:t>
            </a:fld>
            <a:endParaRPr lang="en-US" sz="900"/>
          </a:p>
        </p:txBody>
      </p:sp>
      <p:sp>
        <p:nvSpPr>
          <p:cNvPr id="40966" name="Rectangle 2"/>
          <p:cNvSpPr>
            <a:spLocks noGrp="1" noChangeArrowheads="1"/>
          </p:cNvSpPr>
          <p:nvPr>
            <p:ph type="title" idx="4294967295"/>
          </p:nvPr>
        </p:nvSpPr>
        <p:spPr>
          <a:xfrm>
            <a:off x="142875" y="0"/>
            <a:ext cx="7524750" cy="989013"/>
          </a:xfrm>
        </p:spPr>
        <p:txBody>
          <a:bodyPr/>
          <a:lstStyle/>
          <a:p>
            <a:r>
              <a:rPr lang="en-US" sz="2800" dirty="0" smtClean="0"/>
              <a:t>Unemployment and Underemployment Rates: Stubbornly High in 2012, But Falling</a:t>
            </a:r>
          </a:p>
        </p:txBody>
      </p:sp>
      <p:graphicFrame>
        <p:nvGraphicFramePr>
          <p:cNvPr id="40962" name="Object 2"/>
          <p:cNvGraphicFramePr>
            <a:graphicFrameLocks/>
          </p:cNvGraphicFramePr>
          <p:nvPr>
            <p:ph idx="4294967295"/>
          </p:nvPr>
        </p:nvGraphicFramePr>
        <p:xfrm>
          <a:off x="0" y="1201738"/>
          <a:ext cx="7081837" cy="4867275"/>
        </p:xfrm>
        <a:graphic>
          <a:graphicData uri="http://schemas.openxmlformats.org/presentationml/2006/ole">
            <p:oleObj spid="_x0000_s14334978" name="Chart" r:id="rId4" imgW="7096206" imgH="4876890" progId="MSGraph.Chart.8">
              <p:embed followColorScheme="full"/>
            </p:oleObj>
          </a:graphicData>
        </a:graphic>
      </p:graphicFrame>
      <p:sp>
        <p:nvSpPr>
          <p:cNvPr id="7072775" name="AutoShape 7"/>
          <p:cNvSpPr>
            <a:spLocks noChangeArrowheads="1"/>
          </p:cNvSpPr>
          <p:nvPr/>
        </p:nvSpPr>
        <p:spPr bwMode="blackWhite">
          <a:xfrm>
            <a:off x="7256206" y="2714625"/>
            <a:ext cx="1692532" cy="2988085"/>
          </a:xfrm>
          <a:prstGeom prst="wedgeRectCallout">
            <a:avLst>
              <a:gd name="adj1" fmla="val -64971"/>
              <a:gd name="adj2" fmla="val -1486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stood </a:t>
            </a:r>
            <a:r>
              <a:rPr lang="en-US" sz="1400" b="1" dirty="0" smtClean="0">
                <a:cs typeface="+mn-cs"/>
              </a:rPr>
              <a:t>at 7.5% </a:t>
            </a:r>
            <a:r>
              <a:rPr lang="en-US" sz="1400" b="1" dirty="0">
                <a:cs typeface="+mn-cs"/>
              </a:rPr>
              <a:t>in </a:t>
            </a:r>
            <a:r>
              <a:rPr lang="en-US" sz="1400" b="1" dirty="0" smtClean="0">
                <a:cs typeface="+mn-cs"/>
              </a:rPr>
              <a:t>Apr</a:t>
            </a:r>
            <a:r>
              <a:rPr lang="en-US" sz="1400" b="1" dirty="0" smtClean="0"/>
              <a:t>.</a:t>
            </a:r>
            <a:r>
              <a:rPr lang="en-US" sz="1400" b="1" dirty="0" smtClean="0">
                <a:cs typeface="+mn-cs"/>
              </a:rPr>
              <a:t> 2013—lowest in 4 years.</a:t>
            </a:r>
            <a:endParaRPr lang="en-US" sz="1400" b="1" dirty="0">
              <a:cs typeface="+mn-cs"/>
            </a:endParaRPr>
          </a:p>
          <a:p>
            <a:pPr algn="ctr" eaLnBrk="0" hangingPunct="0">
              <a:lnSpc>
                <a:spcPct val="90000"/>
              </a:lnSpc>
              <a:spcBef>
                <a:spcPct val="50000"/>
              </a:spcBef>
              <a:buClr>
                <a:schemeClr val="bg1"/>
              </a:buClr>
              <a:buFont typeface="Wingdings" pitchFamily="2" charset="2"/>
              <a:buNone/>
              <a:defRPr/>
            </a:pPr>
            <a:r>
              <a:rPr lang="en-US" sz="1400" b="1" dirty="0">
                <a:cs typeface="+mn-cs"/>
              </a:rPr>
              <a:t>Unemployment peaked at 10.1% in October 2009, highest monthly rate since 1983.</a:t>
            </a:r>
          </a:p>
          <a:p>
            <a:pPr algn="ctr" eaLnBrk="0" hangingPunct="0">
              <a:lnSpc>
                <a:spcPct val="90000"/>
              </a:lnSpc>
              <a:spcBef>
                <a:spcPct val="50000"/>
              </a:spcBef>
              <a:buClr>
                <a:schemeClr val="bg1"/>
              </a:buClr>
              <a:buFont typeface="Wingdings" pitchFamily="2" charset="2"/>
              <a:buNone/>
              <a:defRPr/>
            </a:pPr>
            <a:r>
              <a:rPr lang="en-US" sz="1400" b="1" dirty="0">
                <a:cs typeface="+mn-cs"/>
              </a:rPr>
              <a:t>Peak rate in the last 30 years: 10.8% in November - December 1982</a:t>
            </a:r>
          </a:p>
        </p:txBody>
      </p:sp>
      <p:sp>
        <p:nvSpPr>
          <p:cNvPr id="40968"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Insurance Information Institute.</a:t>
            </a:r>
          </a:p>
        </p:txBody>
      </p:sp>
      <p:sp>
        <p:nvSpPr>
          <p:cNvPr id="2094089" name="AutoShape 38"/>
          <p:cNvSpPr>
            <a:spLocks noChangeArrowheads="1"/>
          </p:cNvSpPr>
          <p:nvPr/>
        </p:nvSpPr>
        <p:spPr bwMode="blackWhite">
          <a:xfrm>
            <a:off x="7280275" y="1152525"/>
            <a:ext cx="1639888" cy="1562100"/>
          </a:xfrm>
          <a:prstGeom prst="wedgeRectCallout">
            <a:avLst>
              <a:gd name="adj1" fmla="val -71716"/>
              <a:gd name="adj2" fmla="val 164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13.7% </a:t>
            </a:r>
            <a:r>
              <a:rPr lang="en-US" sz="1400" b="1" dirty="0">
                <a:solidFill>
                  <a:schemeClr val="bg1"/>
                </a:solidFill>
                <a:cs typeface="+mn-cs"/>
              </a:rPr>
              <a:t>in </a:t>
            </a:r>
            <a:r>
              <a:rPr lang="en-US" sz="1400" b="1" dirty="0" smtClean="0">
                <a:solidFill>
                  <a:schemeClr val="bg1"/>
                </a:solidFill>
                <a:cs typeface="+mn-cs"/>
              </a:rPr>
              <a:t>Apr. 2013</a:t>
            </a:r>
            <a:endParaRPr lang="en-US" sz="1400" b="1" dirty="0">
              <a:solidFill>
                <a:schemeClr val="bg1"/>
              </a:solidFill>
              <a:cs typeface="+mn-cs"/>
            </a:endParaRPr>
          </a:p>
        </p:txBody>
      </p:sp>
      <p:sp>
        <p:nvSpPr>
          <p:cNvPr id="40970" name="Rectangle 11"/>
          <p:cNvSpPr>
            <a:spLocks noChangeArrowheads="1"/>
          </p:cNvSpPr>
          <p:nvPr/>
        </p:nvSpPr>
        <p:spPr bwMode="black">
          <a:xfrm>
            <a:off x="223838" y="102870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Apr. 2013, </a:t>
            </a:r>
            <a:r>
              <a:rPr lang="en-US" sz="1600" b="1" dirty="0">
                <a:solidFill>
                  <a:srgbClr val="225A7A"/>
                </a:solidFill>
              </a:rPr>
              <a:t>Seasonally Adjusted (%)</a:t>
            </a:r>
          </a:p>
        </p:txBody>
      </p:sp>
      <p:sp>
        <p:nvSpPr>
          <p:cNvPr id="2" name="AutoShape 38"/>
          <p:cNvSpPr>
            <a:spLocks noChangeArrowheads="1"/>
          </p:cNvSpPr>
          <p:nvPr/>
        </p:nvSpPr>
        <p:spPr bwMode="blackWhite">
          <a:xfrm>
            <a:off x="628914" y="1981200"/>
            <a:ext cx="1271588" cy="942975"/>
          </a:xfrm>
          <a:prstGeom prst="wedgeRectCallout">
            <a:avLst>
              <a:gd name="adj1" fmla="val 10178"/>
              <a:gd name="adj2" fmla="val 2101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Recession ended in November 2001 </a:t>
            </a:r>
          </a:p>
        </p:txBody>
      </p:sp>
      <p:sp>
        <p:nvSpPr>
          <p:cNvPr id="3" name="AutoShape 38"/>
          <p:cNvSpPr>
            <a:spLocks noChangeArrowheads="1"/>
          </p:cNvSpPr>
          <p:nvPr/>
        </p:nvSpPr>
        <p:spPr bwMode="blackWhite">
          <a:xfrm>
            <a:off x="1967990" y="2009775"/>
            <a:ext cx="1550988" cy="923925"/>
          </a:xfrm>
          <a:prstGeom prst="wedgeRectCallout">
            <a:avLst>
              <a:gd name="adj1" fmla="val -34152"/>
              <a:gd name="adj2" fmla="val 18649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Unemployment kept rising for 19 more months</a:t>
            </a:r>
          </a:p>
        </p:txBody>
      </p:sp>
      <p:sp>
        <p:nvSpPr>
          <p:cNvPr id="4" name="AutoShape 38"/>
          <p:cNvSpPr>
            <a:spLocks noChangeArrowheads="1"/>
          </p:cNvSpPr>
          <p:nvPr/>
        </p:nvSpPr>
        <p:spPr bwMode="blackWhite">
          <a:xfrm>
            <a:off x="3555022" y="2028825"/>
            <a:ext cx="1343025" cy="914400"/>
          </a:xfrm>
          <a:prstGeom prst="wedgeRectCallout">
            <a:avLst>
              <a:gd name="adj1" fmla="val 7811"/>
              <a:gd name="adj2" fmla="val 2268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Recession began in December 2007</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Stubbornly high unemployment and </a:t>
            </a:r>
            <a:r>
              <a:rPr lang="en-US" b="1" dirty="0" smtClean="0">
                <a:solidFill>
                  <a:srgbClr val="FFFFFF"/>
                </a:solidFill>
              </a:rPr>
              <a:t>underemployment constrain </a:t>
            </a:r>
            <a:r>
              <a:rPr lang="en-US" b="1" dirty="0">
                <a:solidFill>
                  <a:srgbClr val="FFFFFF"/>
                </a:solidFill>
              </a:rPr>
              <a:t>overall economic </a:t>
            </a:r>
            <a:r>
              <a:rPr lang="en-US" b="1" dirty="0" smtClean="0">
                <a:solidFill>
                  <a:srgbClr val="FFFFFF"/>
                </a:solidFill>
              </a:rPr>
              <a:t>growth, but the job market is now clearly improving</a:t>
            </a:r>
            <a:endParaRPr lang="en-US" b="1" dirty="0">
              <a:solidFill>
                <a:srgbClr val="FFFFFF"/>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7072775"/>
                                        </p:tgtEl>
                                        <p:attrNameLst>
                                          <p:attrName>style.visibility</p:attrName>
                                        </p:attrNameLst>
                                      </p:cBhvr>
                                      <p:to>
                                        <p:strVal val="visible"/>
                                      </p:to>
                                    </p:set>
                                    <p:animEffect transition="in" filter="wipe(right)">
                                      <p:cBhvr>
                                        <p:cTn id="11" dur="500"/>
                                        <p:tgtEl>
                                          <p:spTgt spid="7072775"/>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3000"/>
                            </p:stCondLst>
                            <p:childTnLst>
                              <p:par>
                                <p:cTn id="17" presetID="22" presetClass="entr" presetSubtype="8"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4000"/>
                            </p:stCondLst>
                            <p:childTnLst>
                              <p:par>
                                <p:cTn id="21" presetID="22" presetClass="entr" presetSubtype="8" fill="hold" grpId="0" nodeType="after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5000"/>
                            </p:stCondLst>
                            <p:childTnLst>
                              <p:par>
                                <p:cTn id="25" presetID="23" presetClass="entr" presetSubtype="16" fill="hold" grpId="0" nodeType="afterEffect">
                                  <p:stCondLst>
                                    <p:cond delay="100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2094089" grpId="0" animBg="1"/>
      <p:bldP spid="2" grpId="0" animBg="1"/>
      <p:bldP spid="3" grpId="0" animBg="1"/>
      <p:bldP spid="4"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157006</TotalTime>
  <Words>6990</Words>
  <Application>Microsoft Office PowerPoint</Application>
  <PresentationFormat>On-screen Show (4:3)</PresentationFormat>
  <Paragraphs>862</Paragraphs>
  <Slides>85</Slides>
  <Notes>79</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85</vt:i4>
      </vt:variant>
    </vt:vector>
  </HeadingPairs>
  <TitlesOfParts>
    <vt:vector size="87" baseType="lpstr">
      <vt:lpstr>Default Design</vt:lpstr>
      <vt:lpstr>Chart</vt:lpstr>
      <vt:lpstr>Moving Beyond the                 Great Recession:   Recovery, Uncertainty and Implications for  Workers Comp &amp; P/C Insurance Markets</vt:lpstr>
      <vt:lpstr>Presentation Outline</vt:lpstr>
      <vt:lpstr>Slide 3</vt:lpstr>
      <vt:lpstr>Economic Outlook for 2013</vt:lpstr>
      <vt:lpstr>Slide 5</vt:lpstr>
      <vt:lpstr>Terrorism Update</vt:lpstr>
      <vt:lpstr>Terrorism Risk Insurance Program</vt:lpstr>
      <vt:lpstr>Slide 8</vt:lpstr>
      <vt:lpstr>Unemployment and Underemployment Rates: Stubbornly High in 2012, But Falling</vt:lpstr>
      <vt:lpstr>Slide 10</vt:lpstr>
      <vt:lpstr>Slide 11</vt:lpstr>
      <vt:lpstr>Slide 12</vt:lpstr>
      <vt:lpstr>Slide 13</vt:lpstr>
      <vt:lpstr>Net Change in Government Employment: Jan. 2010—Apr. 2013*</vt:lpstr>
      <vt:lpstr>Unemployment Rates by State, March 2013: Highest 25 States*</vt:lpstr>
      <vt:lpstr>Slide 16</vt:lpstr>
      <vt:lpstr>US Unemployment Rate Forecast</vt:lpstr>
      <vt:lpstr>Nonfarm Payroll (Wages and Salaries): Quarterly, 2005–2013:Q1</vt:lpstr>
      <vt:lpstr>Payroll vs. Workers Comp Net Written Premiums, 1990-2012</vt:lpstr>
      <vt:lpstr>Slide 20</vt:lpstr>
      <vt:lpstr>Mass Layoff Announcements, Jan. 2002—March 2013*</vt:lpstr>
      <vt:lpstr>Average Weekly Hours of All Private Workers, Mar. 2006—Apr. 2013</vt:lpstr>
      <vt:lpstr>Average Hourly Wage of All Private Workers, Mar. 2006—Apr. 2013</vt:lpstr>
      <vt:lpstr>Oil &amp; Gas Extraction Employment, Jan. 2010—April 2013*</vt:lpstr>
      <vt:lpstr>Manufacturing Employment, Jan. 2010—April 2013*</vt:lpstr>
      <vt:lpstr>Slide 26</vt:lpstr>
      <vt:lpstr>Labor Force Participation Rate, Jan. 2002—Apr. 2013*</vt:lpstr>
      <vt:lpstr>Slide 28</vt:lpstr>
      <vt:lpstr>Change in Number of Discouraged Workers: Apr. 2012 vs. Apr. 2013</vt:lpstr>
      <vt:lpstr>Discouraged Workers by Gender (as of April 2013)</vt:lpstr>
      <vt:lpstr>Social Security Disability: Explosive Growth</vt:lpstr>
      <vt:lpstr>Number of Social Security Disability Income Recipients, 1990-2015P*</vt:lpstr>
      <vt:lpstr>Percent of the Civilian Non-Institutional Population that Received SS Disability Income, 1995-2011</vt:lpstr>
      <vt:lpstr>Number* Receiving SS Disability Income, 1990-2012</vt:lpstr>
      <vt:lpstr>Disability Prevalence Rates (Age-Sex-Adjusted), 1995-2012P</vt:lpstr>
      <vt:lpstr>Workers Compensation Does a Much Better     Job of Returning People to Work/Life than SSDI</vt:lpstr>
      <vt:lpstr>The Strength of the Economy Will Influence P/C Insurer Growth Opportunities</vt:lpstr>
      <vt:lpstr>US Real GDP Growth*</vt:lpstr>
      <vt:lpstr>Slide 39</vt:lpstr>
      <vt:lpstr>Slide 40</vt:lpstr>
      <vt:lpstr>New Private Housing Starts, 1990-2019F</vt:lpstr>
      <vt:lpstr>Construction Employment, Jan. 2010—April 2013*</vt:lpstr>
      <vt:lpstr>Construction Employment,  Jan. 2003–Apr. 2013 </vt:lpstr>
      <vt:lpstr>Value of Construction Put in Place,   March 2013 vs. March 2012*</vt:lpstr>
      <vt:lpstr>Value of Private Construction Put in Place, by Segment,  Mar. 2013 vs. Mar. 2012*</vt:lpstr>
      <vt:lpstr>Value of Public Construction Put in Place, by Segment,  Mar. 2013 vs. Mar. 2012*</vt:lpstr>
      <vt:lpstr>Slide 47</vt:lpstr>
      <vt:lpstr>Dollar Value* of Manufacturers’ Shipments Monthly, Jan. 1992—Mar. 2013</vt:lpstr>
      <vt:lpstr>Slide 49</vt:lpstr>
      <vt:lpstr>Business Bankruptcy Filings, 1980-2012:Q3</vt:lpstr>
      <vt:lpstr>Private Sector Business Starts,  1993:Q2 – 2012:Q3*</vt:lpstr>
      <vt:lpstr>12 Industries for the Next 10 Years: Insurance Solutions Needed</vt:lpstr>
      <vt:lpstr>Slide 53</vt:lpstr>
      <vt:lpstr>P/C Net Income After Taxes 1991–2012 ($ Millions)</vt:lpstr>
      <vt:lpstr>A 100 Combined Ratio Isn’t What It Once Was: Investment Impact on ROEs</vt:lpstr>
      <vt:lpstr>Profitability Peaks &amp; Troughs in the P/C Insurance Industry, 1975 – 2013F*</vt:lpstr>
      <vt:lpstr>US Insured Catastrophe Losses</vt:lpstr>
      <vt:lpstr>Combined Ratio Points Associated with Catastrophe Losses: 1960 – 2012*</vt:lpstr>
      <vt:lpstr>The BIG Question: Where Is the Market Heading?</vt:lpstr>
      <vt:lpstr>UNDERWRITING</vt:lpstr>
      <vt:lpstr>P/C Insurance Industry  Combined Ratio, 2001–2012*</vt:lpstr>
      <vt:lpstr>Underwriting Gain (Loss) 1975–2012*</vt:lpstr>
      <vt:lpstr>P/C Reserve Development, 1992–2013F</vt:lpstr>
      <vt:lpstr>Commercial Lines Combined Ratio, 1990-2015F*</vt:lpstr>
      <vt:lpstr>Workers Compensation Combined Ratio: 1994–2012P</vt:lpstr>
      <vt:lpstr>SURPLUS/CAPITAL/CAPACITY</vt:lpstr>
      <vt:lpstr>Policyholder Surplus,  2006:Q4–2012:Q4</vt:lpstr>
      <vt:lpstr>4.  RENEWED PRICING DISCIPLINE</vt:lpstr>
      <vt:lpstr>Net Premium Growth: Annual Change,  1971—2012</vt:lpstr>
      <vt:lpstr>P/C Net Premiums Written: % Change, Quarter vs. Year-Prior Quarter</vt:lpstr>
      <vt:lpstr>Direct Premiums Written: Total P/C Percent Change by State, 2007-2012*</vt:lpstr>
      <vt:lpstr>Direct Premiums Written: Total P/C Percent Change by State, 2007-2012*</vt:lpstr>
      <vt:lpstr>Average Commercial Rate Change, All Lines, (1Q:2004–1Q:2013)</vt:lpstr>
      <vt:lpstr>Change in Commercial Rate Renewals, by Account Size: 1999:Q4 to 2013:Q1</vt:lpstr>
      <vt:lpstr>Cumulative Qtrly. Commercial Rate Changes, by Line: 1999:Q4 to 2013:Q1</vt:lpstr>
      <vt:lpstr>Change in Commercial Rate Renewals, by Line: 2013:Q1</vt:lpstr>
      <vt:lpstr>Workers Comp Rate Changes, 2008:Q4 – 2013:Q1</vt:lpstr>
      <vt:lpstr>INVESTMENTS:  THE NEW REALITY</vt:lpstr>
      <vt:lpstr>Property/Casualty Insurance Industry Investment Income: 2000–20121</vt:lpstr>
      <vt:lpstr>U.S. 10-Year Treasury Note Yields: A Long Downward Trend, 1990–2013*</vt:lpstr>
      <vt:lpstr>Average Maturity of Bonds Held by US  P/C Insurers, 2006—2011*</vt:lpstr>
      <vt:lpstr>Distribution of Bond Maturities, P/C Insurance Industry, 2006-2011</vt:lpstr>
      <vt:lpstr>Slide 83</vt:lpstr>
      <vt:lpstr>Annual Inflation Rates, (CPI-U, %), 1990–2014F</vt:lpstr>
      <vt:lpstr>Slide 85</vt:lpstr>
    </vt:vector>
  </TitlesOfParts>
  <Company>insurance information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Shorna Lewis</cp:lastModifiedBy>
  <cp:revision>3270</cp:revision>
  <dcterms:modified xsi:type="dcterms:W3CDTF">2013-05-16T12:45:29Z</dcterms:modified>
</cp:coreProperties>
</file>