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handoutMasterIdLst>
    <p:handoutMasterId r:id="rId57"/>
  </p:handoutMasterIdLst>
  <p:sldIdLst>
    <p:sldId id="420" r:id="rId2"/>
    <p:sldId id="522" r:id="rId3"/>
    <p:sldId id="659" r:id="rId4"/>
    <p:sldId id="733" r:id="rId5"/>
    <p:sldId id="734" r:id="rId6"/>
    <p:sldId id="664" r:id="rId7"/>
    <p:sldId id="534" r:id="rId8"/>
    <p:sldId id="735" r:id="rId9"/>
    <p:sldId id="762" r:id="rId10"/>
    <p:sldId id="761" r:id="rId11"/>
    <p:sldId id="567" r:id="rId12"/>
    <p:sldId id="666" r:id="rId13"/>
    <p:sldId id="763" r:id="rId14"/>
    <p:sldId id="737" r:id="rId15"/>
    <p:sldId id="738" r:id="rId16"/>
    <p:sldId id="764" r:id="rId17"/>
    <p:sldId id="765" r:id="rId18"/>
    <p:sldId id="766" r:id="rId19"/>
    <p:sldId id="739" r:id="rId20"/>
    <p:sldId id="740" r:id="rId21"/>
    <p:sldId id="697" r:id="rId22"/>
    <p:sldId id="554" r:id="rId23"/>
    <p:sldId id="555" r:id="rId24"/>
    <p:sldId id="548" r:id="rId25"/>
    <p:sldId id="726" r:id="rId26"/>
    <p:sldId id="549" r:id="rId27"/>
    <p:sldId id="753" r:id="rId28"/>
    <p:sldId id="755" r:id="rId29"/>
    <p:sldId id="757" r:id="rId30"/>
    <p:sldId id="759" r:id="rId31"/>
    <p:sldId id="760" r:id="rId32"/>
    <p:sldId id="698" r:id="rId33"/>
    <p:sldId id="699" r:id="rId34"/>
    <p:sldId id="456" r:id="rId35"/>
    <p:sldId id="729" r:id="rId36"/>
    <p:sldId id="725" r:id="rId37"/>
    <p:sldId id="663" r:id="rId38"/>
    <p:sldId id="525" r:id="rId39"/>
    <p:sldId id="730" r:id="rId40"/>
    <p:sldId id="742" r:id="rId41"/>
    <p:sldId id="727" r:id="rId42"/>
    <p:sldId id="728" r:id="rId43"/>
    <p:sldId id="774" r:id="rId44"/>
    <p:sldId id="775" r:id="rId45"/>
    <p:sldId id="531" r:id="rId46"/>
    <p:sldId id="767" r:id="rId47"/>
    <p:sldId id="768" r:id="rId48"/>
    <p:sldId id="769" r:id="rId49"/>
    <p:sldId id="770" r:id="rId50"/>
    <p:sldId id="771" r:id="rId51"/>
    <p:sldId id="772" r:id="rId52"/>
    <p:sldId id="773" r:id="rId53"/>
    <p:sldId id="532" r:id="rId54"/>
    <p:sldId id="311" r:id="rId5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>
        <p:scale>
          <a:sx n="100" d="100"/>
          <a:sy n="100" d="100"/>
        </p:scale>
        <p:origin x="-2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9A233A6E-BA86-443E-B174-013CE5CFF10F}" type="datetimeFigureOut">
              <a:rPr lang="en-US"/>
              <a:pPr>
                <a:defRPr/>
              </a:pPr>
              <a:t>4/19/2013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8B8AFD91-9B38-413C-94A6-486BC4433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5D65FB-D7F7-48AE-80D5-3D039CF27BBD}" type="datetimeFigureOut">
              <a:rPr lang="en-US"/>
              <a:pPr>
                <a:defRPr/>
              </a:pPr>
              <a:t>4/19/2013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DAF0B5-CCDB-46CA-A659-62DC373C83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761CA7-4143-4F00-9ABF-E35135E98186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 txBox="1">
            <a:spLocks noGrp="1" noChangeArrowheads="1"/>
          </p:cNvSpPr>
          <p:nvPr/>
        </p:nvSpPr>
        <p:spPr bwMode="auto">
          <a:xfrm>
            <a:off x="3155950" y="90471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025" tIns="46639" rIns="46025" bIns="46639" anchor="b">
            <a:spAutoFit/>
          </a:bodyPr>
          <a:lstStyle/>
          <a:p>
            <a:pPr algn="ctr" defTabSz="930275"/>
            <a:fld id="{DC82BAE0-7B9C-438F-AD4E-CAE2F3B6820D}" type="slidenum">
              <a:rPr lang="en-US" sz="1000"/>
              <a:pPr algn="ctr" defTabSz="930275"/>
              <a:t>13</a:t>
            </a:fld>
            <a:endParaRPr lang="en-US" sz="10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D3B08B-5A4F-4F62-B557-B53BDA28F34B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70700CB5-B8D5-4420-81E6-1D98B2B26F2C}" type="slidenum">
              <a:rPr lang="en-US" sz="1000"/>
              <a:pPr algn="ctr" defTabSz="930275"/>
              <a:t>16</a:t>
            </a:fld>
            <a:endParaRPr lang="en-US" sz="10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94A2C596-0247-462B-97DC-B746B33841E3}" type="slidenum">
              <a:rPr lang="en-US" sz="1000"/>
              <a:pPr algn="ctr" defTabSz="930275"/>
              <a:t>17</a:t>
            </a:fld>
            <a:endParaRPr lang="en-US" sz="10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66AC85D3-C01D-46F9-8008-4DB71E456C9D}" type="slidenum">
              <a:rPr lang="en-US" sz="1000"/>
              <a:pPr algn="ctr" defTabSz="930275"/>
              <a:t>18</a:t>
            </a:fld>
            <a:endParaRPr lang="en-US" sz="10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>
              <a:defRPr/>
            </a:pPr>
            <a:fld id="{52636E40-D4AF-4200-BFAD-88FBA966D420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>
              <a:defRPr/>
            </a:pPr>
            <a:fld id="{4169166C-D72E-4822-9B8C-DD3E5149BA52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 txBox="1">
            <a:spLocks noGrp="1" noChangeArrowheads="1"/>
          </p:cNvSpPr>
          <p:nvPr/>
        </p:nvSpPr>
        <p:spPr bwMode="auto">
          <a:xfrm>
            <a:off x="3155950" y="90471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025" tIns="46639" rIns="46025" bIns="46639" anchor="b">
            <a:spAutoFit/>
          </a:bodyPr>
          <a:lstStyle/>
          <a:p>
            <a:pPr algn="ctr" defTabSz="930275"/>
            <a:fld id="{E3EC6CDB-6765-4461-BBE3-37435935EEBE}" type="slidenum">
              <a:rPr lang="en-US" sz="1000"/>
              <a:pPr algn="ctr" defTabSz="930275"/>
              <a:t>21</a:t>
            </a:fld>
            <a:endParaRPr lang="en-US" sz="10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88" tIns="46602" rIns="45988" bIns="46602" anchor="b">
            <a:spAutoFit/>
          </a:bodyPr>
          <a:lstStyle/>
          <a:p>
            <a:pPr algn="ctr"/>
            <a:fld id="{E4521BF9-4215-440C-AE30-8E1D694F3FDF}" type="slidenum">
              <a:rPr lang="en-US" sz="1000">
                <a:solidFill>
                  <a:srgbClr val="000000"/>
                </a:solidFill>
                <a:latin typeface="Times New Roman" pitchFamily="18" charset="0"/>
              </a:rPr>
              <a:pPr algn="ctr"/>
              <a:t>22</a:t>
            </a:fld>
            <a:endParaRPr lang="en-US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18E2F9-0A38-45BA-98BC-C0DB706573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>
              <a:defRPr/>
            </a:pPr>
            <a:fld id="{A915D986-F22E-414A-9190-2B51AFF5A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1139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>
              <a:defRPr/>
            </a:pPr>
            <a:fld id="{A227C6FB-8812-4747-890C-95D388B0FC8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163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701675"/>
            <a:ext cx="4645025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416425"/>
            <a:ext cx="5199062" cy="4178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701675"/>
            <a:ext cx="4645025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416425"/>
            <a:ext cx="5199062" cy="4178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701675"/>
            <a:ext cx="4645025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416425"/>
            <a:ext cx="5199062" cy="4178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701675"/>
            <a:ext cx="4645025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416425"/>
            <a:ext cx="5199062" cy="4178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>
              <a:defRPr/>
            </a:pPr>
            <a:fld id="{4D362356-6D6A-41B9-8CBA-C857331C1E0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7283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40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40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E930E9-1565-45AB-8DCF-F2C0CE56FEDE}" type="slidenum">
              <a:rPr lang="en-US" smtClean="0"/>
              <a:pPr>
                <a:defRPr/>
              </a:pPr>
              <a:t>34</a:t>
            </a:fld>
            <a:endParaRPr lang="en-US" dirty="0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 txBox="1">
            <a:spLocks noGrp="1" noChangeArrowheads="1"/>
          </p:cNvSpPr>
          <p:nvPr/>
        </p:nvSpPr>
        <p:spPr bwMode="auto">
          <a:xfrm>
            <a:off x="3155950" y="9045575"/>
            <a:ext cx="7016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016" tIns="46630" rIns="46016" bIns="46630" anchor="b">
            <a:spAutoFit/>
          </a:bodyPr>
          <a:lstStyle/>
          <a:p>
            <a:pPr algn="ctr" defTabSz="930275"/>
            <a:fld id="{E9D4E939-E4EB-468F-AFDB-B083E71BD1F1}" type="slidenum">
              <a:rPr lang="en-US" sz="1000">
                <a:solidFill>
                  <a:srgbClr val="000000"/>
                </a:solidFill>
              </a:rPr>
              <a:pPr algn="ctr" defTabSz="930275"/>
              <a:t>3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 txBox="1">
            <a:spLocks noGrp="1" noChangeArrowheads="1"/>
          </p:cNvSpPr>
          <p:nvPr/>
        </p:nvSpPr>
        <p:spPr bwMode="auto">
          <a:xfrm>
            <a:off x="3155950" y="90471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020" tIns="46634" rIns="46020" bIns="46634" anchor="b">
            <a:spAutoFit/>
          </a:bodyPr>
          <a:lstStyle/>
          <a:p>
            <a:pPr algn="ctr" defTabSz="931863"/>
            <a:fld id="{44C039FD-E08B-4E85-95BE-F8AFE58FE5F9}" type="slidenum">
              <a:rPr lang="en-US" sz="1000"/>
              <a:pPr algn="ctr" defTabSz="931863"/>
              <a:t>35</a:t>
            </a:fld>
            <a:endParaRPr lang="en-US" sz="10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46199" tIns="46199" rIns="46199" bIns="4619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43278E-EF47-431B-AFF6-621FD7CFFE89}" type="slidenum">
              <a:rPr lang="en-US" smtClean="0"/>
              <a:pPr>
                <a:defRPr/>
              </a:pPr>
              <a:t>36</a:t>
            </a:fld>
            <a:endParaRPr lang="en-US" smtClean="0"/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40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 txBox="1">
            <a:spLocks noGrp="1" noChangeArrowheads="1"/>
          </p:cNvSpPr>
          <p:nvPr/>
        </p:nvSpPr>
        <p:spPr bwMode="auto">
          <a:xfrm>
            <a:off x="3152775" y="9047163"/>
            <a:ext cx="708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3" tIns="46495" rIns="45883" bIns="46495" anchor="b">
            <a:spAutoFit/>
          </a:bodyPr>
          <a:lstStyle/>
          <a:p>
            <a:pPr algn="ctr" defTabSz="928688"/>
            <a:fld id="{683FBC05-8A8A-416D-BC6E-6D4756320B72}" type="slidenum">
              <a:rPr lang="en-US" sz="1000"/>
              <a:pPr algn="ctr" defTabSz="928688"/>
              <a:t>39</a:t>
            </a:fld>
            <a:endParaRPr lang="en-US" sz="10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2400" smtClean="0"/>
              <a:t>This shows the drop in Combined Ratio for each line of business that would be needed to maintain a constant ROE, given a 1-percentage-point drop in investment yield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>
              <a:defRPr/>
            </a:pPr>
            <a:fld id="{F559197F-1573-479E-A680-EF78B8A9824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 txBox="1">
            <a:spLocks noGrp="1" noChangeArrowheads="1"/>
          </p:cNvSpPr>
          <p:nvPr/>
        </p:nvSpPr>
        <p:spPr bwMode="auto">
          <a:xfrm>
            <a:off x="3152775" y="9047163"/>
            <a:ext cx="708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64715B9-5B81-46D0-B441-F0F6CB8EFE94}" type="slidenum">
              <a:rPr lang="en-US" sz="1000"/>
              <a:pPr algn="ctr" defTabSz="930275"/>
              <a:t>41</a:t>
            </a:fld>
            <a:endParaRPr lang="en-US" sz="1000"/>
          </a:p>
        </p:txBody>
      </p:sp>
      <p:sp>
        <p:nvSpPr>
          <p:cNvPr id="10752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noFill/>
        </p:spPr>
        <p:txBody>
          <a:bodyPr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en-US" sz="240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 txBox="1">
            <a:spLocks noGrp="1" noChangeArrowheads="1"/>
          </p:cNvSpPr>
          <p:nvPr/>
        </p:nvSpPr>
        <p:spPr bwMode="auto">
          <a:xfrm>
            <a:off x="3152775" y="9047163"/>
            <a:ext cx="708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470B6BF6-F1E9-4E13-8D53-831934AB409D}" type="slidenum">
              <a:rPr lang="en-US" sz="1000"/>
              <a:pPr algn="ctr" defTabSz="930275"/>
              <a:t>42</a:t>
            </a:fld>
            <a:endParaRPr lang="en-US" sz="1000"/>
          </a:p>
        </p:txBody>
      </p:sp>
      <p:sp>
        <p:nvSpPr>
          <p:cNvPr id="10854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noFill/>
        </p:spPr>
        <p:txBody>
          <a:bodyPr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en-US" sz="240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CDD195-31B5-44C4-BD0A-F5FA41E34ABE}" type="slidenum">
              <a:rPr lang="en-US" smtClean="0"/>
              <a:pPr>
                <a:defRPr/>
              </a:pPr>
              <a:t>43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>
              <a:defRPr/>
            </a:pPr>
            <a:fld id="{4AE9DECF-00FE-4576-BECD-E455EE45481B}" type="slidenum">
              <a:rPr lang="en-US" smtClean="0"/>
              <a:pPr>
                <a:defRPr/>
              </a:pPr>
              <a:t>44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5BDE5-92E3-46F0-9DBE-28CB494231C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DBE49FF5-0E4A-4F65-9A0B-8E01BE691992}" type="slidenum">
              <a:rPr lang="en-US" sz="1000"/>
              <a:pPr algn="ctr" defTabSz="931863"/>
              <a:t>46</a:t>
            </a:fld>
            <a:endParaRPr lang="en-US" sz="1000"/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46130" tIns="46130" rIns="46130" bIns="4613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46" tIns="46559" rIns="45946" bIns="46559" anchor="b">
            <a:spAutoFit/>
          </a:bodyPr>
          <a:lstStyle/>
          <a:p>
            <a:pPr algn="ctr" defTabSz="931863"/>
            <a:fld id="{1606C40A-D23C-406C-98FC-D4134A99D585}" type="slidenum">
              <a:rPr lang="en-US" sz="1000"/>
              <a:pPr algn="ctr" defTabSz="931863"/>
              <a:t>47</a:t>
            </a:fld>
            <a:endParaRPr lang="en-US" sz="1000"/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46125" tIns="46125" rIns="46125" bIns="46125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46" tIns="46559" rIns="45946" bIns="46559" anchor="b">
            <a:spAutoFit/>
          </a:bodyPr>
          <a:lstStyle/>
          <a:p>
            <a:pPr algn="ctr" defTabSz="931863"/>
            <a:fld id="{F78D59E7-8588-42DE-92BB-E72740364EB9}" type="slidenum">
              <a:rPr lang="en-US" sz="1000"/>
              <a:pPr algn="ctr" defTabSz="931863"/>
              <a:t>48</a:t>
            </a:fld>
            <a:endParaRPr lang="en-US" sz="1000"/>
          </a:p>
        </p:txBody>
      </p:sp>
      <p:sp>
        <p:nvSpPr>
          <p:cNvPr id="11469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46125" tIns="46125" rIns="46125" bIns="46125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2BCE7109-7F1F-45F3-B313-B28F6CDCCC5D}" type="slidenum">
              <a:rPr lang="en-US" sz="1000"/>
              <a:pPr algn="ctr" defTabSz="931863"/>
              <a:t>49</a:t>
            </a:fld>
            <a:endParaRPr lang="en-US" sz="1000"/>
          </a:p>
        </p:txBody>
      </p:sp>
      <p:sp>
        <p:nvSpPr>
          <p:cNvPr id="11571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46130" tIns="46130" rIns="46130" bIns="4613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D67B4E58-6A77-4730-8E02-D92F04F6629E}" type="slidenum">
              <a:rPr lang="en-US" sz="1000"/>
              <a:pPr algn="ctr" defTabSz="931863"/>
              <a:t>50</a:t>
            </a:fld>
            <a:endParaRPr lang="en-US" sz="1000"/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46130" tIns="46130" rIns="46130" bIns="4613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918EABEC-C92B-4EB0-A5A9-3CE9FC27B96F}" type="slidenum">
              <a:rPr lang="en-US" sz="1000"/>
              <a:pPr algn="ctr" defTabSz="931863"/>
              <a:t>51</a:t>
            </a:fld>
            <a:endParaRPr lang="en-US" sz="1000"/>
          </a:p>
        </p:txBody>
      </p:sp>
      <p:sp>
        <p:nvSpPr>
          <p:cNvPr id="11776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46130" tIns="46130" rIns="46130" bIns="4613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0F3A13-02A4-4518-B0C7-E4A76220AE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B5C217-7AB2-484F-AD36-BC21752BEE5B}" type="slidenum">
              <a:rPr lang="en-US" smtClean="0"/>
              <a:pPr>
                <a:defRPr/>
              </a:pPr>
              <a:t>53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 txBox="1">
            <a:spLocks noGrp="1" noChangeArrowheads="1"/>
          </p:cNvSpPr>
          <p:nvPr/>
        </p:nvSpPr>
        <p:spPr bwMode="auto">
          <a:xfrm>
            <a:off x="3152775" y="9042400"/>
            <a:ext cx="7080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314" tIns="46931" rIns="46314" bIns="46931" anchor="b">
            <a:spAutoFit/>
          </a:bodyPr>
          <a:lstStyle/>
          <a:p>
            <a:pPr algn="ctr" defTabSz="938213"/>
            <a:fld id="{3D45D707-E6AF-4C7F-8780-4DA9A1B9F1D7}" type="slidenum">
              <a:rPr lang="en-US" sz="1000">
                <a:latin typeface="Calibri" pitchFamily="34" charset="0"/>
              </a:rPr>
              <a:pPr algn="ctr" defTabSz="938213"/>
              <a:t>54</a:t>
            </a:fld>
            <a:endParaRPr lang="en-US" sz="1000">
              <a:latin typeface="Calibri" pitchFamily="3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 defTabSz="930019">
              <a:defRPr/>
            </a:pPr>
            <a:fld id="{B95261F6-EE07-463E-8983-FE773BD97771}" type="slidenum">
              <a:rPr lang="en-US" smtClean="0">
                <a:solidFill>
                  <a:srgbClr val="000000"/>
                </a:solidFill>
              </a:rPr>
              <a:pPr defTabSz="930019">
                <a:defRPr/>
              </a:pPr>
              <a:t>5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4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4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 txBox="1">
            <a:spLocks noGrp="1" noChangeArrowheads="1"/>
          </p:cNvSpPr>
          <p:nvPr/>
        </p:nvSpPr>
        <p:spPr bwMode="auto">
          <a:xfrm>
            <a:off x="3152775" y="9047163"/>
            <a:ext cx="708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3" tIns="46495" rIns="45883" bIns="46495" anchor="b">
            <a:spAutoFit/>
          </a:bodyPr>
          <a:lstStyle/>
          <a:p>
            <a:pPr algn="ctr" defTabSz="928688"/>
            <a:fld id="{7235327A-80EF-423B-B700-7CEBC8D0D58A}" type="slidenum">
              <a:rPr lang="en-US" sz="1000"/>
              <a:pPr algn="ctr" defTabSz="928688"/>
              <a:t>10</a:t>
            </a:fld>
            <a:endParaRPr lang="en-US" sz="10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4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43" tIns="46557" rIns="45943" bIns="46557" anchor="b">
            <a:spAutoFit/>
          </a:bodyPr>
          <a:lstStyle/>
          <a:p>
            <a:pPr algn="ctr" defTabSz="928688"/>
            <a:fld id="{58A68BA7-99D9-43BD-941C-1E1358BEAE1A}" type="slidenum">
              <a:rPr lang="en-US" sz="1000">
                <a:solidFill>
                  <a:srgbClr val="000000"/>
                </a:solidFill>
              </a:rPr>
              <a:pPr algn="ctr" defTabSz="928688"/>
              <a:t>12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4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3"/>
          <p:cNvSpPr>
            <a:spLocks noChangeArrowheads="1"/>
          </p:cNvSpPr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1188" descr="Title Page bar_112409_1p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8288"/>
            <a:ext cx="9144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80"/>
          <p:cNvSpPr>
            <a:spLocks noChangeArrowheads="1"/>
          </p:cNvSpPr>
          <p:nvPr userDrawn="1"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118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8" name="Rectangle 108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979738"/>
            <a:ext cx="7772400" cy="649287"/>
          </a:xfrm>
          <a:ln algn="ctr"/>
        </p:spPr>
        <p:txBody>
          <a:bodyPr>
            <a:spAutoFit/>
          </a:bodyPr>
          <a:lstStyle>
            <a:lvl1pPr algn="ctr">
              <a:lnSpc>
                <a:spcPct val="85000"/>
              </a:lnSpc>
              <a:spcBef>
                <a:spcPct val="40000"/>
              </a:spcBef>
              <a:defRPr sz="4300" smtClean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81979" name="Rectangle 108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4867275"/>
            <a:ext cx="7807325" cy="430213"/>
          </a:xfrm>
        </p:spPr>
        <p:txBody>
          <a:bodyPr>
            <a:spAutoFit/>
          </a:bodyPr>
          <a:lstStyle>
            <a:lvl1pPr marL="0" indent="0" algn="ctr">
              <a:lnSpc>
                <a:spcPct val="85000"/>
              </a:lnSpc>
              <a:spcBef>
                <a:spcPct val="25000"/>
              </a:spcBef>
              <a:buFont typeface="Wingdings" pitchFamily="2" charset="2"/>
              <a:buNone/>
              <a:defRPr sz="2600" b="1" smtClean="0">
                <a:solidFill>
                  <a:srgbClr val="225A7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8" name="Rectangle 118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9" name="Rectangle 118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0" name="Rectangle 118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B9C1E00-2519-4253-8770-872F6A6EB6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AC8C1095-5CAD-43D4-AF61-D72F92CF7F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 lIns="91440" rIns="91440" rtlCol="0"/>
          <a:lstStyle/>
          <a:p>
            <a:pPr lvl="0"/>
            <a:endParaRPr lang="en-US" noProof="0" dirty="0" smtClean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340F8C36-5D4B-45B2-B2C6-4B7A89B4D7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0488"/>
            <a:ext cx="7400925" cy="860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647825"/>
            <a:ext cx="8153400" cy="4652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C2B031E8-D481-48CE-905C-DC3E4C6BE7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0" y="303902"/>
            <a:ext cx="6840000" cy="72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87337" y="1438937"/>
            <a:ext cx="8569325" cy="4842000"/>
          </a:xfrm>
        </p:spPr>
        <p:txBody>
          <a:bodyPr/>
          <a:lstStyle>
            <a:lvl1pPr marL="350100" indent="-342900">
              <a:buFont typeface="+mj-lt"/>
              <a:buAutoNum type="arabicPeriod"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48D81960-E1FD-41E3-920E-9505228EDA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427A5623-FC7D-4949-92C7-EEC3CE01D2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024650FE-88EE-48AD-9823-D649F1149D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B56059E8-71D2-4ECF-BFA2-65E7331C3D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C929A81-3C92-4C0A-AF36-8CB3D640D0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3A8B055D-4D39-40CE-B5CC-EE9310C5E3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A297B94-E1FA-41C4-9CD3-4FC18F26E9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rIns="91440"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8FF4DF05-197D-417A-BD7F-8A4B058B75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Rectangle 104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0963" name="Picture 109" descr="Text Page"/>
          <p:cNvPicPr>
            <a:picLocks noChangeAspect="1" noChangeArrowheads="1"/>
          </p:cNvPicPr>
          <p:nvPr/>
        </p:nvPicPr>
        <p:blipFill>
          <a:blip r:embed="rId15" cstate="print"/>
          <a:srcRect t="4605"/>
          <a:stretch>
            <a:fillRect/>
          </a:stretch>
        </p:blipFill>
        <p:spPr bwMode="auto">
          <a:xfrm>
            <a:off x="0" y="0"/>
            <a:ext cx="91440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47825"/>
            <a:ext cx="8153400" cy="4652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5" name="Rectangle 44"/>
          <p:cNvSpPr>
            <a:spLocks noGrp="1" noChangeArrowheads="1"/>
          </p:cNvSpPr>
          <p:nvPr>
            <p:ph type="title"/>
          </p:nvPr>
        </p:nvSpPr>
        <p:spPr bwMode="black">
          <a:xfrm>
            <a:off x="298450" y="90488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0" y="6807200"/>
            <a:ext cx="9144000" cy="50800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0967" name="Picture 10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61288" y="349250"/>
            <a:ext cx="12287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130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134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0E29C96-E9EA-477C-8D60-01A472D22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01" r:id="rId1"/>
    <p:sldLayoutId id="2147487802" r:id="rId2"/>
    <p:sldLayoutId id="2147487803" r:id="rId3"/>
    <p:sldLayoutId id="2147487804" r:id="rId4"/>
    <p:sldLayoutId id="2147487805" r:id="rId5"/>
    <p:sldLayoutId id="2147487806" r:id="rId6"/>
    <p:sldLayoutId id="2147487807" r:id="rId7"/>
    <p:sldLayoutId id="2147487808" r:id="rId8"/>
    <p:sldLayoutId id="2147487809" r:id="rId9"/>
    <p:sldLayoutId id="2147487810" r:id="rId10"/>
    <p:sldLayoutId id="2147487811" r:id="rId11"/>
    <p:sldLayoutId id="2147487812" r:id="rId12"/>
    <p:sldLayoutId id="2147487813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 charset="0"/>
          <a:ea typeface="+mj-ea"/>
          <a:cs typeface="+mj-cs"/>
        </a:defRPr>
      </a:lvl1pPr>
      <a:lvl2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2pPr>
      <a:lvl3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3pPr>
      <a:lvl4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4pPr>
      <a:lvl5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5pPr>
      <a:lvl6pPr marL="4572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6pPr>
      <a:lvl7pPr marL="9144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7pPr>
      <a:lvl8pPr marL="13716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8pPr>
      <a:lvl9pPr marL="18288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9pPr>
    </p:titleStyle>
    <p:bodyStyle>
      <a:lvl1pPr marL="292100" indent="-2921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6350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200">
          <a:solidFill>
            <a:schemeClr val="tx1"/>
          </a:solidFill>
          <a:latin typeface="Arial" charset="0"/>
        </a:defRPr>
      </a:lvl2pPr>
      <a:lvl3pPr marL="9779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Arial" charset="0"/>
        </a:defRPr>
      </a:lvl3pPr>
      <a:lvl4pPr marL="13208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4pPr>
      <a:lvl5pPr marL="1663700" indent="-228600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17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1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1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2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2_annual_summary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2_annual_summary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2_annual_summary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2_annual_summary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2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2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24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25.bin"/><Relationship Id="rId4" Type="http://schemas.openxmlformats.org/officeDocument/2006/relationships/hyperlink" Target="http://www.federalreserve.gov/releases/h15/data.htm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2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2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2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2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30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3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5" Type="http://schemas.openxmlformats.org/officeDocument/2006/relationships/hyperlink" Target="http://www.nada.org/nadadata" TargetMode="External"/><Relationship Id="rId4" Type="http://schemas.openxmlformats.org/officeDocument/2006/relationships/oleObject" Target="../embeddings/oleObject3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33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34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3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36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3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oleObject38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39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0"/>
            <a:ext cx="9104313" cy="1243013"/>
          </a:xfrm>
          <a:ln/>
        </p:spPr>
        <p:txBody>
          <a:bodyPr/>
          <a:lstStyle/>
          <a:p>
            <a:r>
              <a:rPr lang="en-US" sz="4400" dirty="0" err="1"/>
              <a:t>NCIGF</a:t>
            </a:r>
            <a:r>
              <a:rPr lang="en-US" sz="4400" dirty="0"/>
              <a:t> Economic Update:</a:t>
            </a:r>
            <a:br>
              <a:rPr lang="en-US" sz="4400" dirty="0"/>
            </a:br>
            <a:r>
              <a:rPr lang="en-US" sz="4400" dirty="0"/>
              <a:t>Implications for P/C Insurance</a:t>
            </a:r>
            <a:endParaRPr lang="en-US" sz="4400" i="1" dirty="0">
              <a:solidFill>
                <a:srgbClr val="C00000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038600"/>
            <a:ext cx="9144000" cy="14716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National Conference of Insurance Guaranty Funds</a:t>
            </a:r>
            <a:br>
              <a:rPr lang="en-US" sz="2800"/>
            </a:br>
            <a:r>
              <a:rPr lang="en-US" sz="2800"/>
              <a:t>2013 Annual Conference</a:t>
            </a:r>
            <a:br>
              <a:rPr lang="en-US" sz="2800"/>
            </a:br>
            <a:r>
              <a:rPr lang="en-US" sz="2800"/>
              <a:t>Phoenix, AZ </a:t>
            </a:r>
            <a:br>
              <a:rPr lang="en-US" sz="2800"/>
            </a:br>
            <a:r>
              <a:rPr lang="en-US" sz="2800"/>
              <a:t>April 17, 2013</a:t>
            </a:r>
            <a:endParaRPr lang="en-US" sz="2800" i="1">
              <a:solidFill>
                <a:srgbClr val="C00000"/>
              </a:solidFill>
            </a:endParaRPr>
          </a:p>
        </p:txBody>
      </p:sp>
      <p:sp>
        <p:nvSpPr>
          <p:cNvPr id="55300" name="Rectangle 3"/>
          <p:cNvSpPr txBox="1">
            <a:spLocks noChangeArrowheads="1"/>
          </p:cNvSpPr>
          <p:nvPr/>
        </p:nvSpPr>
        <p:spPr bwMode="gray">
          <a:xfrm>
            <a:off x="0" y="5886450"/>
            <a:ext cx="9144000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b="1">
                <a:solidFill>
                  <a:srgbClr val="225A7A"/>
                </a:solidFill>
              </a:rPr>
              <a:t>Steven N. Weisbart, Ph.D., CLU, Senior Vice President &amp; Chief Economist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>
                <a:solidFill>
                  <a:srgbClr val="225A7A"/>
                </a:solidFill>
                <a:sym typeface="Symbol" pitchFamily="18" charset="2"/>
              </a:rPr>
              <a:t>Insurance Information Institute  110 William Street  New York, NY 10038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>
                <a:solidFill>
                  <a:schemeClr val="bg1"/>
                </a:solidFill>
                <a:sym typeface="Symbol" pitchFamily="18" charset="2"/>
              </a:rPr>
              <a:t>Tel: 212.346.5540  Cell: 917.494.5945  stevenw@iii.org  www.iii.org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819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819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8F64DA9-54D9-4D68-B5BE-BB7304C54B54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</a:t>
            </a:fld>
            <a:endParaRPr lang="en-US" sz="900"/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5873750" cy="860425"/>
          </a:xfrm>
        </p:spPr>
        <p:txBody>
          <a:bodyPr/>
          <a:lstStyle/>
          <a:p>
            <a:r>
              <a:rPr lang="en-US" smtClean="0"/>
              <a:t>ROE vs. Equity Cost of Capital:</a:t>
            </a:r>
            <a:br>
              <a:rPr lang="en-US" smtClean="0"/>
            </a:br>
            <a:r>
              <a:rPr lang="en-US" smtClean="0"/>
              <a:t>U.S. P/C Insurance: 1991-2012*</a:t>
            </a:r>
          </a:p>
        </p:txBody>
      </p:sp>
      <p:sp>
        <p:nvSpPr>
          <p:cNvPr id="8199" name="Rectangle 3"/>
          <p:cNvSpPr>
            <a:spLocks noChangeArrowheads="1"/>
          </p:cNvSpPr>
          <p:nvPr/>
        </p:nvSpPr>
        <p:spPr bwMode="auto">
          <a:xfrm>
            <a:off x="0" y="6415088"/>
            <a:ext cx="843597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* 	Return on average surplus in 2008-2012 excluding mortgage and financial guaranty insurers.  2012 figures are III estimates.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	Source: The Geneva Association, Insurance Information Institute</a:t>
            </a:r>
          </a:p>
        </p:txBody>
      </p:sp>
      <p:graphicFrame>
        <p:nvGraphicFramePr>
          <p:cNvPr id="2028548" name="Object 2"/>
          <p:cNvGraphicFramePr>
            <a:graphicFrameLocks/>
          </p:cNvGraphicFramePr>
          <p:nvPr/>
        </p:nvGraphicFramePr>
        <p:xfrm>
          <a:off x="152400" y="1143000"/>
          <a:ext cx="8597900" cy="4648200"/>
        </p:xfrm>
        <a:graphic>
          <a:graphicData uri="http://schemas.openxmlformats.org/presentationml/2006/ole">
            <p:oleObj spid="_x0000_s8194" name="Chart" r:id="rId4" imgW="8601024" imgH="4648225" progId="MSGraph.Chart.8">
              <p:embed followColorScheme="full"/>
            </p:oleObj>
          </a:graphicData>
        </a:graphic>
      </p:graphicFrame>
      <p:sp>
        <p:nvSpPr>
          <p:cNvPr id="2028549" name="Line 5"/>
          <p:cNvSpPr>
            <a:spLocks noChangeShapeType="1"/>
          </p:cNvSpPr>
          <p:nvPr/>
        </p:nvSpPr>
        <p:spPr bwMode="auto">
          <a:xfrm>
            <a:off x="4495800" y="2667000"/>
            <a:ext cx="0" cy="22256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28550" name="Line 6"/>
          <p:cNvSpPr>
            <a:spLocks noChangeShapeType="1"/>
          </p:cNvSpPr>
          <p:nvPr/>
        </p:nvSpPr>
        <p:spPr bwMode="auto">
          <a:xfrm>
            <a:off x="4876800" y="2819400"/>
            <a:ext cx="0" cy="14446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28553" name="Line 9"/>
          <p:cNvSpPr>
            <a:spLocks noChangeShapeType="1"/>
          </p:cNvSpPr>
          <p:nvPr/>
        </p:nvSpPr>
        <p:spPr bwMode="auto">
          <a:xfrm>
            <a:off x="7010400" y="2819400"/>
            <a:ext cx="28575" cy="10318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28555" name="Text Box 8"/>
          <p:cNvSpPr txBox="1">
            <a:spLocks noChangeArrowheads="1"/>
          </p:cNvSpPr>
          <p:nvPr/>
        </p:nvSpPr>
        <p:spPr bwMode="auto">
          <a:xfrm rot="-5400000">
            <a:off x="4228307" y="3696493"/>
            <a:ext cx="717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>
                <a:solidFill>
                  <a:schemeClr val="folHlink"/>
                </a:solidFill>
              </a:rPr>
              <a:t>-13.2 pts</a:t>
            </a:r>
          </a:p>
        </p:txBody>
      </p:sp>
      <p:sp>
        <p:nvSpPr>
          <p:cNvPr id="2028558" name="Text Box 14"/>
          <p:cNvSpPr txBox="1">
            <a:spLocks noChangeArrowheads="1"/>
          </p:cNvSpPr>
          <p:nvPr/>
        </p:nvSpPr>
        <p:spPr bwMode="auto">
          <a:xfrm rot="-5400000">
            <a:off x="4609307" y="3467893"/>
            <a:ext cx="717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>
                <a:solidFill>
                  <a:schemeClr val="folHlink"/>
                </a:solidFill>
              </a:rPr>
              <a:t>-9.0 pts</a:t>
            </a:r>
          </a:p>
        </p:txBody>
      </p:sp>
      <p:sp>
        <p:nvSpPr>
          <p:cNvPr id="2028559" name="Text Box 17"/>
          <p:cNvSpPr txBox="1">
            <a:spLocks noChangeArrowheads="1"/>
          </p:cNvSpPr>
          <p:nvPr/>
        </p:nvSpPr>
        <p:spPr bwMode="auto">
          <a:xfrm rot="-5400000">
            <a:off x="6742907" y="3315493"/>
            <a:ext cx="717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>
                <a:solidFill>
                  <a:schemeClr val="folHlink"/>
                </a:solidFill>
              </a:rPr>
              <a:t>-6.4 pts</a:t>
            </a:r>
          </a:p>
        </p:txBody>
      </p:sp>
      <p:sp>
        <p:nvSpPr>
          <p:cNvPr id="2028561" name="Rectangle 17"/>
          <p:cNvSpPr>
            <a:spLocks noChangeArrowheads="1"/>
          </p:cNvSpPr>
          <p:nvPr/>
        </p:nvSpPr>
        <p:spPr bwMode="blackWhite">
          <a:xfrm>
            <a:off x="457200" y="5791200"/>
            <a:ext cx="8305800" cy="5762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Over the last 22 years, the P/C insurance industry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fell well short of earning its cost of capital in all but 4 years</a:t>
            </a:r>
            <a:endParaRPr lang="pt-BR" b="1">
              <a:solidFill>
                <a:srgbClr val="FFFFFF"/>
              </a:solidFill>
            </a:endParaRPr>
          </a:p>
        </p:txBody>
      </p:sp>
      <p:sp>
        <p:nvSpPr>
          <p:cNvPr id="2028562" name="Rectangle 18"/>
          <p:cNvSpPr>
            <a:spLocks noChangeArrowheads="1"/>
          </p:cNvSpPr>
          <p:nvPr/>
        </p:nvSpPr>
        <p:spPr bwMode="blackWhite">
          <a:xfrm>
            <a:off x="5105400" y="1371600"/>
            <a:ext cx="1828800" cy="8953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From 2003 to 2007 U.S. P/C insurers were on target or better.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028563" name="Rectangle 19"/>
          <p:cNvSpPr>
            <a:spLocks noChangeArrowheads="1"/>
          </p:cNvSpPr>
          <p:nvPr/>
        </p:nvSpPr>
        <p:spPr bwMode="blackWhite">
          <a:xfrm>
            <a:off x="1752600" y="1066800"/>
            <a:ext cx="2270125" cy="9080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u="sng" dirty="0">
                <a:solidFill>
                  <a:schemeClr val="bg1"/>
                </a:solidFill>
              </a:rPr>
              <a:t>The </a:t>
            </a:r>
            <a:r>
              <a:rPr lang="en-US" sz="1400" b="1" i="1" u="sng" dirty="0">
                <a:solidFill>
                  <a:schemeClr val="bg1"/>
                </a:solidFill>
              </a:rPr>
              <a:t>Cost of Capital</a:t>
            </a:r>
            <a:r>
              <a:rPr lang="en-US" sz="1400" b="1" u="sng" dirty="0">
                <a:solidFill>
                  <a:schemeClr val="bg1"/>
                </a:solidFill>
              </a:rPr>
              <a:t>:</a:t>
            </a:r>
            <a:br>
              <a:rPr lang="en-US" sz="1400" b="1" u="sng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the Rate of Return insurers must earn to attract and retain capital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 rot="-5400000">
            <a:off x="7935119" y="3113881"/>
            <a:ext cx="6223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>
                <a:solidFill>
                  <a:schemeClr val="folHlink"/>
                </a:solidFill>
              </a:rPr>
              <a:t>-7.3 pts</a:t>
            </a:r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>
            <a:off x="8153400" y="2590800"/>
            <a:ext cx="12700" cy="12636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 rot="-5400000">
            <a:off x="8239919" y="3113881"/>
            <a:ext cx="6223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>
                <a:solidFill>
                  <a:schemeClr val="folHlink"/>
                </a:solidFill>
              </a:rPr>
              <a:t>-6.9 pts</a:t>
            </a:r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 flipH="1">
            <a:off x="8458200" y="2667000"/>
            <a:ext cx="3175" cy="116046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blackWhite">
          <a:xfrm>
            <a:off x="1295400" y="4114800"/>
            <a:ext cx="2819400" cy="8953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From 1991 to 2002 US P/C Insurers missed earning their cost of capital by an average 6.7 percentage points.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31" name="Rectangle 18"/>
          <p:cNvSpPr>
            <a:spLocks noChangeArrowheads="1"/>
          </p:cNvSpPr>
          <p:nvPr/>
        </p:nvSpPr>
        <p:spPr bwMode="blackWhite">
          <a:xfrm>
            <a:off x="6934200" y="4343400"/>
            <a:ext cx="1905000" cy="7429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From 2008 to 2012 U.S. P/C Insurers fell short again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48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8548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48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28548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202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2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202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2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202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2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28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28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28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28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28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28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000"/>
                            </p:stCondLst>
                            <p:childTnLst>
                              <p:par>
                                <p:cTn id="64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5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40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8548" grpId="0" bld="series" animBg="0"/>
      <p:bldP spid="2028549" grpId="0" animBg="1"/>
      <p:bldP spid="2028550" grpId="0" animBg="1"/>
      <p:bldP spid="2028553" grpId="0" animBg="1"/>
      <p:bldP spid="2028555" grpId="0"/>
      <p:bldP spid="2028558" grpId="0"/>
      <p:bldP spid="2028559" grpId="0"/>
      <p:bldP spid="2028561" grpId="0" animBg="1"/>
      <p:bldP spid="2028562" grpId="0" animBg="1"/>
      <p:bldP spid="2028563" grpId="0" animBg="1"/>
      <p:bldP spid="26" grpId="0"/>
      <p:bldP spid="27" grpId="0" animBg="1"/>
      <p:bldP spid="28" grpId="0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80546" name="Object 2"/>
          <p:cNvGraphicFramePr>
            <a:graphicFrameLocks noChangeAspect="1"/>
          </p:cNvGraphicFramePr>
          <p:nvPr/>
        </p:nvGraphicFramePr>
        <p:xfrm>
          <a:off x="138113" y="1423988"/>
          <a:ext cx="8655050" cy="4200525"/>
        </p:xfrm>
        <a:graphic>
          <a:graphicData uri="http://schemas.openxmlformats.org/presentationml/2006/ole">
            <p:oleObj spid="_x0000_s9218" name="Chart" r:id="rId4" imgW="8610735" imgH="4181349" progId="MSGraph.Chart.8">
              <p:embed followColorScheme="full"/>
            </p:oleObj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US Policyholder Surplus:</a:t>
            </a:r>
            <a:br>
              <a:rPr lang="en-US" smtClean="0"/>
            </a:br>
            <a:r>
              <a:rPr lang="en-US" smtClean="0"/>
              <a:t>1975–2012*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-12700" y="6470650"/>
            <a:ext cx="6651625" cy="465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 As of 9/30/12.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A.M. Best, ISO, Insurance Information Institute.</a:t>
            </a:r>
          </a:p>
        </p:txBody>
      </p:sp>
      <p:sp>
        <p:nvSpPr>
          <p:cNvPr id="230405" name="Text Box 6"/>
          <p:cNvSpPr txBox="1">
            <a:spLocks noChangeArrowheads="1"/>
          </p:cNvSpPr>
          <p:nvPr/>
        </p:nvSpPr>
        <p:spPr bwMode="blackWhite">
          <a:xfrm>
            <a:off x="5722938" y="3775075"/>
            <a:ext cx="3151187" cy="12509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“Surplus” is a measure of underwriting capacity.  It is analogous to “Owners Equity” or “Net Worth” in non-insurance organizations</a:t>
            </a:r>
          </a:p>
        </p:txBody>
      </p:sp>
      <p:sp>
        <p:nvSpPr>
          <p:cNvPr id="9222" name="AutoShape 7"/>
          <p:cNvSpPr>
            <a:spLocks noChangeArrowheads="1"/>
          </p:cNvSpPr>
          <p:nvPr/>
        </p:nvSpPr>
        <p:spPr bwMode="auto">
          <a:xfrm>
            <a:off x="7315200" y="2506663"/>
            <a:ext cx="184150" cy="396875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230408" name="Rectangle 8"/>
          <p:cNvSpPr>
            <a:spLocks noChangeArrowheads="1"/>
          </p:cNvSpPr>
          <p:nvPr/>
        </p:nvSpPr>
        <p:spPr bwMode="blackWhite">
          <a:xfrm>
            <a:off x="404813" y="5500688"/>
            <a:ext cx="8543925" cy="9302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The Industry’s Claims Paying Resources Reached an All-Time Record High as of Q3 2012, Just Before Sandy Struck, A Vivid Demonstration of the Strength</a:t>
            </a:r>
          </a:p>
        </p:txBody>
      </p:sp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1514475" y="1473200"/>
            <a:ext cx="5165725" cy="1435100"/>
          </a:xfrm>
          <a:prstGeom prst="wedgeRectCallout">
            <a:avLst>
              <a:gd name="adj1" fmla="val 82426"/>
              <a:gd name="adj2" fmla="val -1266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Surplus as of 9/30/12 was a record $583.5, up 6.0% from $550.3 of 12/31/11, but still up 33.5% ($146.4B) from the crisis trough of $437.1B at 3/31/09. Pre-crisis peak was $521.8 as of 9/30/07. Surplus as of 9/30/12 was 11.8% above 2007 peak.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6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80546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380546" grpId="0" bld="series"/>
      <p:bldP spid="230405" grpId="0" animBg="1"/>
      <p:bldP spid="230408" grpId="0" animBg="1"/>
      <p:bldP spid="72007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244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10245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797B936C-78D8-49E9-8BEB-E784EAF6ED8F}" type="slidenum">
              <a:rPr lang="en-US" sz="900">
                <a:solidFill>
                  <a:srgbClr val="000000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12</a:t>
            </a:fld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1463" y="128588"/>
            <a:ext cx="6584950" cy="860425"/>
          </a:xfrm>
        </p:spPr>
        <p:txBody>
          <a:bodyPr/>
          <a:lstStyle/>
          <a:p>
            <a:r>
              <a:rPr lang="en-US" smtClean="0"/>
              <a:t>Policyholder Surplus, </a:t>
            </a:r>
            <a:br>
              <a:rPr lang="en-US" smtClean="0"/>
            </a:br>
            <a:r>
              <a:rPr lang="en-US" smtClean="0"/>
              <a:t>2006:Q4–2012:Q3</a:t>
            </a:r>
          </a:p>
        </p:txBody>
      </p:sp>
      <p:sp>
        <p:nvSpPr>
          <p:cNvPr id="10247" name="Rectangle 4"/>
          <p:cNvSpPr>
            <a:spLocks noChangeArrowheads="1"/>
          </p:cNvSpPr>
          <p:nvPr/>
        </p:nvSpPr>
        <p:spPr bwMode="auto">
          <a:xfrm>
            <a:off x="0" y="6454775"/>
            <a:ext cx="20574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ISO; A.M .Best.</a:t>
            </a:r>
          </a:p>
        </p:txBody>
      </p:sp>
      <p:sp>
        <p:nvSpPr>
          <p:cNvPr id="10248" name="Rectangle 4"/>
          <p:cNvSpPr>
            <a:spLocks noChangeArrowheads="1"/>
          </p:cNvSpPr>
          <p:nvPr/>
        </p:nvSpPr>
        <p:spPr bwMode="black">
          <a:xfrm>
            <a:off x="119063" y="1125538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graphicFrame>
        <p:nvGraphicFramePr>
          <p:cNvPr id="10242" name="Object 3"/>
          <p:cNvGraphicFramePr>
            <a:graphicFrameLocks/>
          </p:cNvGraphicFramePr>
          <p:nvPr/>
        </p:nvGraphicFramePr>
        <p:xfrm>
          <a:off x="120650" y="1317625"/>
          <a:ext cx="8915400" cy="4030663"/>
        </p:xfrm>
        <a:graphic>
          <a:graphicData uri="http://schemas.openxmlformats.org/presentationml/2006/ole">
            <p:oleObj spid="_x0000_s10242" name="Chart" r:id="rId4" imgW="8772576" imgH="3305147" progId="MSGraph.Chart.8">
              <p:embed followColorScheme="full"/>
            </p:oleObj>
          </a:graphicData>
        </a:graphic>
      </p:graphicFrame>
      <p:sp>
        <p:nvSpPr>
          <p:cNvPr id="10249" name="Text Box 5"/>
          <p:cNvSpPr txBox="1">
            <a:spLocks noChangeArrowheads="1"/>
          </p:cNvSpPr>
          <p:nvPr/>
        </p:nvSpPr>
        <p:spPr bwMode="auto">
          <a:xfrm>
            <a:off x="5799138" y="5440363"/>
            <a:ext cx="2660650" cy="84455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</a:pPr>
            <a:endParaRPr lang="en-US" sz="1600" b="1" i="1">
              <a:solidFill>
                <a:srgbClr val="FF0000"/>
              </a:solidFill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</a:pPr>
            <a:endParaRPr lang="en-US" sz="1600" b="1">
              <a:solidFill>
                <a:srgbClr val="000000"/>
              </a:solidFill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</a:pPr>
            <a:endParaRPr lang="en-US" sz="1600" b="1" i="1">
              <a:solidFill>
                <a:srgbClr val="339966"/>
              </a:solidFill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blackWhite">
          <a:xfrm>
            <a:off x="7040563" y="3754438"/>
            <a:ext cx="1417637" cy="669925"/>
          </a:xfrm>
          <a:prstGeom prst="wedgeRectCallout">
            <a:avLst>
              <a:gd name="adj1" fmla="val 64708"/>
              <a:gd name="adj2" fmla="val -104671"/>
            </a:avLst>
          </a:prstGeom>
          <a:solidFill>
            <a:srgbClr val="FFCC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/>
              <a:t>Surplus as of 9/30/12 was a new peak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1258888" y="1462088"/>
            <a:ext cx="4129087" cy="879475"/>
          </a:xfrm>
          <a:prstGeom prst="wedgeRectCallout">
            <a:avLst>
              <a:gd name="adj1" fmla="val 43037"/>
              <a:gd name="adj2" fmla="val 26731"/>
            </a:avLst>
          </a:prstGeom>
          <a:solidFill>
            <a:schemeClr val="accent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>
                <a:solidFill>
                  <a:srgbClr val="FFFFFF"/>
                </a:solidFill>
              </a:rPr>
              <a:t>The industry now has $1 of surplus for every $0.80 of NPW, the strongest claims-paying status in its history</a:t>
            </a: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blackWhite">
          <a:xfrm>
            <a:off x="6243638" y="1076325"/>
            <a:ext cx="2271712" cy="568325"/>
          </a:xfrm>
          <a:prstGeom prst="wedgeRectCallout">
            <a:avLst>
              <a:gd name="adj1" fmla="val 15685"/>
              <a:gd name="adj2" fmla="val 15517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Drop due to near-record 2011 CAT losses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54038" y="1517650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smtClean="0">
                <a:solidFill>
                  <a:schemeClr val="bg1"/>
                </a:solidFill>
              </a:rPr>
              <a:t>Impairments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1AC331B-5B53-4731-8C74-83A6AFB07A9D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13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05DFF-CA04-45B8-A2EA-741C126855F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683375" cy="860425"/>
          </a:xfrm>
        </p:spPr>
        <p:txBody>
          <a:bodyPr/>
          <a:lstStyle/>
          <a:p>
            <a:r>
              <a:rPr lang="en-US" smtClean="0"/>
              <a:t>Number of Financially-Impaired</a:t>
            </a:r>
            <a:br>
              <a:rPr lang="en-US" smtClean="0"/>
            </a:br>
            <a:r>
              <a:rPr lang="en-US" smtClean="0"/>
              <a:t>P/C Insurers, 1969–2012</a:t>
            </a:r>
          </a:p>
        </p:txBody>
      </p:sp>
      <p:graphicFrame>
        <p:nvGraphicFramePr>
          <p:cNvPr id="11266" name="Object 3"/>
          <p:cNvGraphicFramePr>
            <a:graphicFrameLocks/>
          </p:cNvGraphicFramePr>
          <p:nvPr>
            <p:ph idx="4294967295"/>
          </p:nvPr>
        </p:nvGraphicFramePr>
        <p:xfrm>
          <a:off x="381000" y="1600200"/>
          <a:ext cx="8566150" cy="4087813"/>
        </p:xfrm>
        <a:graphic>
          <a:graphicData uri="http://schemas.openxmlformats.org/presentationml/2006/ole">
            <p:oleObj spid="_x0000_s11266" name="Chart" r:id="rId4" imgW="8582143" imgH="4095701" progId="MSGraph.Chart.8">
              <p:embed followColorScheme="full"/>
            </p:oleObj>
          </a:graphicData>
        </a:graphic>
      </p:graphicFrame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6156325"/>
            <a:ext cx="81629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/>
            </a:r>
            <a:br>
              <a:rPr lang="en-US" sz="1100">
                <a:solidFill>
                  <a:srgbClr val="000000"/>
                </a:solidFill>
              </a:rPr>
            </a:br>
            <a:endParaRPr lang="en-US" sz="1100">
              <a:solidFill>
                <a:srgbClr val="000000"/>
              </a:solidFill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A.M. Best Special Report “1969-2011 Impairment Review,” June 2012; BestWeek March 25, 2013; The 2012 count is  preliminary.  Insurance Information Institute.</a:t>
            </a: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blackWhite">
          <a:xfrm>
            <a:off x="363538" y="5772150"/>
            <a:ext cx="8437562" cy="6096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The number of financially-impaired insurers varies each year, correlated with the P/C insurance cycle. Peaks occur well into hard markets.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blackWhite">
          <a:xfrm>
            <a:off x="5943600" y="1066800"/>
            <a:ext cx="2971800" cy="1371600"/>
          </a:xfrm>
          <a:prstGeom prst="wedgeRectCallout">
            <a:avLst>
              <a:gd name="adj1" fmla="val 36880"/>
              <a:gd name="adj2" fmla="val 46310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3 small Missouri insurers had problems in 2011 following the May tornado in Joplin.  They were absorbed by a larger insurer and all claims were paid.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387C7E-D0D8-4CBD-BCE1-C4DECC258BE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ltGray">
          <a:xfrm flipH="1" flipV="1">
            <a:off x="762000" y="4648200"/>
            <a:ext cx="2819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ltGray">
          <a:xfrm flipH="1" flipV="1">
            <a:off x="3657600" y="3048000"/>
            <a:ext cx="1828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ltGray">
          <a:xfrm flipH="1" flipV="1">
            <a:off x="5562600" y="4038600"/>
            <a:ext cx="3200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blackWhite">
          <a:xfrm>
            <a:off x="838200" y="1981200"/>
            <a:ext cx="2286000" cy="381000"/>
          </a:xfrm>
          <a:prstGeom prst="wedgeRectCallout">
            <a:avLst>
              <a:gd name="adj1" fmla="val -6870"/>
              <a:gd name="adj2" fmla="val 573810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1969-83 average: 13.4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blackWhite">
          <a:xfrm>
            <a:off x="2971800" y="1066800"/>
            <a:ext cx="2286000" cy="381000"/>
          </a:xfrm>
          <a:prstGeom prst="wedgeRectCallout">
            <a:avLst>
              <a:gd name="adj1" fmla="val 630"/>
              <a:gd name="adj2" fmla="val 486310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1984-93 average: 46.2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blackWhite">
          <a:xfrm>
            <a:off x="7315200" y="2819400"/>
            <a:ext cx="1600200" cy="457200"/>
          </a:xfrm>
          <a:prstGeom prst="wedgeRectCallout">
            <a:avLst>
              <a:gd name="adj1" fmla="val -14847"/>
              <a:gd name="adj2" fmla="val 198810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1994-2011 average: 24.9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4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9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1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3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1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891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33AC9F-E408-4301-B0BF-8B48B6DBE7AB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016750" cy="860425"/>
          </a:xfrm>
        </p:spPr>
        <p:txBody>
          <a:bodyPr/>
          <a:lstStyle/>
          <a:p>
            <a:r>
              <a:rPr lang="en-US" smtClean="0"/>
              <a:t>Financially-Impaired P/C Insurer Rate  vs. Combined Ratio, 1969-2011</a:t>
            </a:r>
          </a:p>
        </p:txBody>
      </p:sp>
      <p:graphicFrame>
        <p:nvGraphicFramePr>
          <p:cNvPr id="1997827" name="Object 2"/>
          <p:cNvGraphicFramePr>
            <a:graphicFrameLocks/>
          </p:cNvGraphicFramePr>
          <p:nvPr>
            <p:ph idx="4294967295"/>
          </p:nvPr>
        </p:nvGraphicFramePr>
        <p:xfrm>
          <a:off x="190500" y="1162050"/>
          <a:ext cx="8826500" cy="4341813"/>
        </p:xfrm>
        <a:graphic>
          <a:graphicData uri="http://schemas.openxmlformats.org/presentationml/2006/ole">
            <p:oleObj spid="_x0000_s12290" name="Chart" r:id="rId4" imgW="8829759" imgH="4343459" progId="MSGraph.Chart.8">
              <p:embed followColorScheme="full"/>
            </p:oleObj>
          </a:graphicData>
        </a:graphic>
      </p:graphicFrame>
      <p:sp>
        <p:nvSpPr>
          <p:cNvPr id="6793222" name="Line 6"/>
          <p:cNvSpPr>
            <a:spLocks noChangeShapeType="1"/>
          </p:cNvSpPr>
          <p:nvPr/>
        </p:nvSpPr>
        <p:spPr bwMode="ltGray">
          <a:xfrm flipH="1" flipV="1">
            <a:off x="1066800" y="3505200"/>
            <a:ext cx="7026275" cy="95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-161925" y="6632575"/>
            <a:ext cx="82486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A.M. Best; Insurance Information Institute</a:t>
            </a:r>
          </a:p>
        </p:txBody>
      </p:sp>
      <p:sp>
        <p:nvSpPr>
          <p:cNvPr id="1997832" name="AutoShape 8"/>
          <p:cNvSpPr>
            <a:spLocks noChangeArrowheads="1"/>
          </p:cNvSpPr>
          <p:nvPr/>
        </p:nvSpPr>
        <p:spPr bwMode="blackWhite">
          <a:xfrm>
            <a:off x="5334000" y="1066800"/>
            <a:ext cx="2746375" cy="563563"/>
          </a:xfrm>
          <a:prstGeom prst="wedgeRectCallout">
            <a:avLst>
              <a:gd name="adj1" fmla="val 44073"/>
              <a:gd name="adj2" fmla="val 34267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2011 impairment rate was 0.91%, up from 0.67% in 2010</a:t>
            </a:r>
          </a:p>
        </p:txBody>
      </p:sp>
      <p:sp>
        <p:nvSpPr>
          <p:cNvPr id="1997833" name="Rectangle 9"/>
          <p:cNvSpPr>
            <a:spLocks noChangeArrowheads="1"/>
          </p:cNvSpPr>
          <p:nvPr/>
        </p:nvSpPr>
        <p:spPr bwMode="blackWhite">
          <a:xfrm>
            <a:off x="354013" y="5405438"/>
            <a:ext cx="8437562" cy="11430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Impairment rates are highly correlated with underwriting performance. 2007 was a record low. The recent increase was not representative of the industry overall; it was associated mainly with problems experienced by Mortgage and Financial Guaranty insurers.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1219200" y="2133600"/>
            <a:ext cx="1676400" cy="457200"/>
          </a:xfrm>
          <a:prstGeom prst="wedgeRectCallout">
            <a:avLst>
              <a:gd name="adj1" fmla="val -32447"/>
              <a:gd name="adj2" fmla="val 22098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average since 1969:</a:t>
            </a:r>
            <a:r>
              <a:rPr lang="en-US" sz="1600" b="1" dirty="0">
                <a:solidFill>
                  <a:schemeClr val="bg1"/>
                </a:solidFill>
              </a:rPr>
              <a:t> 0.82%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27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97827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27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97827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79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9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9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9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9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97827" grpId="0" bld="series"/>
      <p:bldP spid="6793222" grpId="0" animBg="1"/>
      <p:bldP spid="1997832" grpId="0" animBg="1"/>
      <p:bldP spid="1997833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331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331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43FC1919-5042-44B4-8F68-D1960F3AE4FA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16</a:t>
            </a:fld>
            <a:endParaRPr lang="en-US" sz="900"/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010400" cy="860425"/>
          </a:xfrm>
        </p:spPr>
        <p:txBody>
          <a:bodyPr/>
          <a:lstStyle/>
          <a:p>
            <a:r>
              <a:rPr lang="en-US" sz="2800" smtClean="0"/>
              <a:t>Number of Financially-Impaired</a:t>
            </a:r>
            <a:br>
              <a:rPr lang="en-US" sz="2800" smtClean="0"/>
            </a:br>
            <a:r>
              <a:rPr lang="en-US" sz="2800" smtClean="0"/>
              <a:t>P/C Insurers, by Primary LOB, 2010-2011</a:t>
            </a:r>
          </a:p>
        </p:txBody>
      </p:sp>
      <p:graphicFrame>
        <p:nvGraphicFramePr>
          <p:cNvPr id="13314" name="Object 3"/>
          <p:cNvGraphicFramePr>
            <a:graphicFrameLocks noChangeAspect="1"/>
          </p:cNvGraphicFramePr>
          <p:nvPr/>
        </p:nvGraphicFramePr>
        <p:xfrm>
          <a:off x="0" y="1524000"/>
          <a:ext cx="8713788" cy="4191000"/>
        </p:xfrm>
        <a:graphic>
          <a:graphicData uri="http://schemas.openxmlformats.org/presentationml/2006/ole">
            <p:oleObj spid="_x0000_s13314" name="Chart" r:id="rId4" imgW="8543841" imgH="3533721" progId="MSGraph.Chart.8">
              <p:embed followColorScheme="full"/>
            </p:oleObj>
          </a:graphicData>
        </a:graphic>
      </p:graphicFrame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228600" y="6477000"/>
            <a:ext cx="7616825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Source: A.M. Best Special Report “1969-2011 Impairment Review,” June 2012; Insurance Information Institute.</a:t>
            </a:r>
          </a:p>
        </p:txBody>
      </p:sp>
      <p:sp>
        <p:nvSpPr>
          <p:cNvPr id="13320" name="Rectangle 5"/>
          <p:cNvSpPr>
            <a:spLocks noChangeArrowheads="1"/>
          </p:cNvSpPr>
          <p:nvPr/>
        </p:nvSpPr>
        <p:spPr bwMode="black">
          <a:xfrm>
            <a:off x="228600" y="1143000"/>
            <a:ext cx="1676400" cy="44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Number of Insurers</a:t>
            </a:r>
          </a:p>
        </p:txBody>
      </p:sp>
      <p:sp>
        <p:nvSpPr>
          <p:cNvPr id="2116614" name="Rectangle 6"/>
          <p:cNvSpPr>
            <a:spLocks noChangeArrowheads="1"/>
          </p:cNvSpPr>
          <p:nvPr/>
        </p:nvSpPr>
        <p:spPr bwMode="blackWhite">
          <a:xfrm>
            <a:off x="1358900" y="5791200"/>
            <a:ext cx="6816725" cy="5159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FF5F9-3C5B-4C27-A035-3DD62A520CA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6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434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434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EDD9F71-C1C7-4101-8D4E-957582D9DEDA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17</a:t>
            </a:fld>
            <a:endParaRPr lang="en-US" sz="900"/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6764338" cy="860425"/>
          </a:xfrm>
        </p:spPr>
        <p:txBody>
          <a:bodyPr/>
          <a:lstStyle/>
          <a:p>
            <a:r>
              <a:rPr lang="en-US" sz="2800" smtClean="0"/>
              <a:t>Number of Financially-Impaired</a:t>
            </a:r>
            <a:br>
              <a:rPr lang="en-US" sz="2800" smtClean="0"/>
            </a:br>
            <a:r>
              <a:rPr lang="en-US" sz="2800" smtClean="0"/>
              <a:t>P/C Insurers, by Domicile, 2010 &amp; 2011</a:t>
            </a:r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0" y="1524000"/>
          <a:ext cx="8713788" cy="4191000"/>
        </p:xfrm>
        <a:graphic>
          <a:graphicData uri="http://schemas.openxmlformats.org/presentationml/2006/ole">
            <p:oleObj spid="_x0000_s14338" name="Chart" r:id="rId4" imgW="8543841" imgH="3533721" progId="MSGraph.Chart.8">
              <p:embed followColorScheme="full"/>
            </p:oleObj>
          </a:graphicData>
        </a:graphic>
      </p:graphicFrame>
      <p:sp>
        <p:nvSpPr>
          <p:cNvPr id="14343" name="Rectangle 4"/>
          <p:cNvSpPr>
            <a:spLocks noChangeArrowheads="1"/>
          </p:cNvSpPr>
          <p:nvPr/>
        </p:nvSpPr>
        <p:spPr bwMode="auto">
          <a:xfrm>
            <a:off x="228600" y="6477000"/>
            <a:ext cx="7616825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Source: A.M. Best Special Report “1969-2011 Impairment Review,” June 2012; Insurance Information Institute.</a:t>
            </a:r>
          </a:p>
        </p:txBody>
      </p:sp>
      <p:sp>
        <p:nvSpPr>
          <p:cNvPr id="14344" name="Rectangle 5"/>
          <p:cNvSpPr>
            <a:spLocks noChangeArrowheads="1"/>
          </p:cNvSpPr>
          <p:nvPr/>
        </p:nvSpPr>
        <p:spPr bwMode="black">
          <a:xfrm>
            <a:off x="228600" y="1143000"/>
            <a:ext cx="1676400" cy="44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Number of Insurers</a:t>
            </a:r>
          </a:p>
        </p:txBody>
      </p:sp>
      <p:sp>
        <p:nvSpPr>
          <p:cNvPr id="2116614" name="Rectangle 6"/>
          <p:cNvSpPr>
            <a:spLocks noChangeArrowheads="1"/>
          </p:cNvSpPr>
          <p:nvPr/>
        </p:nvSpPr>
        <p:spPr bwMode="blackWhite">
          <a:xfrm>
            <a:off x="1358900" y="5791200"/>
            <a:ext cx="6816725" cy="5159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D4827-469A-450A-9F5D-2A3B7E60242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6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5364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5365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4CF23A26-85C3-4635-9CE7-A6CD5A85138C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18</a:t>
            </a:fld>
            <a:endParaRPr lang="en-US" sz="900"/>
          </a:p>
        </p:txBody>
      </p:sp>
      <p:sp>
        <p:nvSpPr>
          <p:cNvPr id="153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086600" cy="860425"/>
          </a:xfrm>
        </p:spPr>
        <p:txBody>
          <a:bodyPr/>
          <a:lstStyle/>
          <a:p>
            <a:r>
              <a:rPr lang="en-US" sz="2800" smtClean="0"/>
              <a:t>Number of Financially-Impaired P/C Insurers, by Impairment Cause, 2010-11</a:t>
            </a:r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/>
        </p:nvGraphicFramePr>
        <p:xfrm>
          <a:off x="0" y="1524000"/>
          <a:ext cx="8713788" cy="4191000"/>
        </p:xfrm>
        <a:graphic>
          <a:graphicData uri="http://schemas.openxmlformats.org/presentationml/2006/ole">
            <p:oleObj spid="_x0000_s15362" name="Chart" r:id="rId4" imgW="8543841" imgH="3533721" progId="MSGraph.Chart.8">
              <p:embed followColorScheme="full"/>
            </p:oleObj>
          </a:graphicData>
        </a:graphic>
      </p:graphicFrame>
      <p:sp>
        <p:nvSpPr>
          <p:cNvPr id="15367" name="Rectangle 4"/>
          <p:cNvSpPr>
            <a:spLocks noChangeArrowheads="1"/>
          </p:cNvSpPr>
          <p:nvPr/>
        </p:nvSpPr>
        <p:spPr bwMode="auto">
          <a:xfrm>
            <a:off x="228600" y="6332538"/>
            <a:ext cx="761682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*Deficient Loss Reserves/Inadequate Pricing</a:t>
            </a:r>
            <a:br>
              <a:rPr lang="en-US" sz="1100">
                <a:solidFill>
                  <a:srgbClr val="000000"/>
                </a:solidFill>
              </a:rPr>
            </a:br>
            <a:r>
              <a:rPr lang="en-US" sz="1100">
                <a:solidFill>
                  <a:srgbClr val="000000"/>
                </a:solidFill>
              </a:rPr>
              <a:t>Source: A.M. Best Special Report “1969-2011 Impairment Review,” June 2012; Insurance Information Institute.</a:t>
            </a:r>
          </a:p>
        </p:txBody>
      </p:sp>
      <p:sp>
        <p:nvSpPr>
          <p:cNvPr id="15368" name="Rectangle 5"/>
          <p:cNvSpPr>
            <a:spLocks noChangeArrowheads="1"/>
          </p:cNvSpPr>
          <p:nvPr/>
        </p:nvSpPr>
        <p:spPr bwMode="black">
          <a:xfrm>
            <a:off x="228600" y="1143000"/>
            <a:ext cx="1676400" cy="44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Number of Insurers</a:t>
            </a:r>
          </a:p>
        </p:txBody>
      </p:sp>
      <p:sp>
        <p:nvSpPr>
          <p:cNvPr id="2116614" name="Rectangle 6"/>
          <p:cNvSpPr>
            <a:spLocks noChangeArrowheads="1"/>
          </p:cNvSpPr>
          <p:nvPr/>
        </p:nvSpPr>
        <p:spPr bwMode="blackWhite">
          <a:xfrm>
            <a:off x="609600" y="5638800"/>
            <a:ext cx="8153400" cy="5159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347786-742F-4ED2-AA6B-ACE496F3ACD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6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FD6BB-0A36-4909-A029-AADC3E6E332C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16389" name="Freeform 2"/>
          <p:cNvSpPr>
            <a:spLocks/>
          </p:cNvSpPr>
          <p:nvPr/>
        </p:nvSpPr>
        <p:spPr bwMode="gray">
          <a:xfrm>
            <a:off x="4343400" y="2343150"/>
            <a:ext cx="161925" cy="285750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Reasons for US P/C Insurer Impairments, 1969–2011</a:t>
            </a:r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2171700" y="2486025"/>
          <a:ext cx="4486275" cy="3695700"/>
        </p:xfrm>
        <a:graphic>
          <a:graphicData uri="http://schemas.openxmlformats.org/presentationml/2006/ole">
            <p:oleObj spid="_x0000_s16386" name="Chart" r:id="rId4" imgW="4486224" imgH="3695831" progId="MSGraph.Chart.8">
              <p:embed followColorScheme="full"/>
            </p:oleObj>
          </a:graphicData>
        </a:graphic>
      </p:graphicFrame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6392863"/>
            <a:ext cx="8107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							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Source: A.M. Best Special Report “1969-2011 Impairment Review,” June 2012; Insurance Information Institute.</a:t>
            </a:r>
          </a:p>
        </p:txBody>
      </p:sp>
      <p:sp>
        <p:nvSpPr>
          <p:cNvPr id="2006022" name="Rectangle 6"/>
          <p:cNvSpPr>
            <a:spLocks noChangeArrowheads="1"/>
          </p:cNvSpPr>
          <p:nvPr/>
        </p:nvSpPr>
        <p:spPr bwMode="blackWhite">
          <a:xfrm>
            <a:off x="354013" y="1206500"/>
            <a:ext cx="8437562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Historically, deficient loss reserves and inadequate pricing have been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the leading cause of P-C insurer impairments, by far. 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Investment and catastrophe losses have played a much smaller role.</a:t>
            </a:r>
          </a:p>
        </p:txBody>
      </p:sp>
      <p:sp>
        <p:nvSpPr>
          <p:cNvPr id="16393" name="Rectangle 7"/>
          <p:cNvSpPr>
            <a:spLocks noChangeArrowheads="1"/>
          </p:cNvSpPr>
          <p:nvPr/>
        </p:nvSpPr>
        <p:spPr bwMode="gray">
          <a:xfrm>
            <a:off x="6543675" y="3678238"/>
            <a:ext cx="19843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Deficient Loss Reserves/</a:t>
            </a:r>
            <a:br>
              <a:rPr lang="en-US" sz="1400"/>
            </a:br>
            <a:r>
              <a:rPr lang="en-US" sz="1400"/>
              <a:t>Inadequate Pricing</a:t>
            </a:r>
          </a:p>
        </p:txBody>
      </p:sp>
      <p:sp>
        <p:nvSpPr>
          <p:cNvPr id="16394" name="Rectangle 8"/>
          <p:cNvSpPr>
            <a:spLocks noChangeArrowheads="1"/>
          </p:cNvSpPr>
          <p:nvPr/>
        </p:nvSpPr>
        <p:spPr bwMode="gray">
          <a:xfrm>
            <a:off x="4581525" y="2265363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Reinsurance Failure</a:t>
            </a:r>
          </a:p>
        </p:txBody>
      </p:sp>
      <p:sp>
        <p:nvSpPr>
          <p:cNvPr id="16395" name="Rectangle 9"/>
          <p:cNvSpPr>
            <a:spLocks noChangeArrowheads="1"/>
          </p:cNvSpPr>
          <p:nvPr/>
        </p:nvSpPr>
        <p:spPr bwMode="gray">
          <a:xfrm>
            <a:off x="5172075" y="6084888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Rapid Growth</a:t>
            </a:r>
          </a:p>
        </p:txBody>
      </p:sp>
      <p:sp>
        <p:nvSpPr>
          <p:cNvPr id="16396" name="Rectangle 10"/>
          <p:cNvSpPr>
            <a:spLocks noChangeArrowheads="1"/>
          </p:cNvSpPr>
          <p:nvPr/>
        </p:nvSpPr>
        <p:spPr bwMode="gray">
          <a:xfrm>
            <a:off x="2238375" y="5980113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Alleged Fraud</a:t>
            </a:r>
          </a:p>
        </p:txBody>
      </p:sp>
      <p:sp>
        <p:nvSpPr>
          <p:cNvPr id="16397" name="Rectangle 11"/>
          <p:cNvSpPr>
            <a:spLocks noChangeArrowheads="1"/>
          </p:cNvSpPr>
          <p:nvPr/>
        </p:nvSpPr>
        <p:spPr bwMode="gray">
          <a:xfrm>
            <a:off x="1238250" y="5418138"/>
            <a:ext cx="18319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Catastrophe Losses</a:t>
            </a:r>
          </a:p>
        </p:txBody>
      </p:sp>
      <p:sp>
        <p:nvSpPr>
          <p:cNvPr id="16398" name="Rectangle 12"/>
          <p:cNvSpPr>
            <a:spLocks noChangeArrowheads="1"/>
          </p:cNvSpPr>
          <p:nvPr/>
        </p:nvSpPr>
        <p:spPr bwMode="gray">
          <a:xfrm>
            <a:off x="1123950" y="4598988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Affiliate Impairment</a:t>
            </a:r>
          </a:p>
        </p:txBody>
      </p:sp>
      <p:sp>
        <p:nvSpPr>
          <p:cNvPr id="16399" name="Rectangle 13"/>
          <p:cNvSpPr>
            <a:spLocks noChangeArrowheads="1"/>
          </p:cNvSpPr>
          <p:nvPr/>
        </p:nvSpPr>
        <p:spPr bwMode="gray">
          <a:xfrm>
            <a:off x="390525" y="3524250"/>
            <a:ext cx="20955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/>
              <a:t>Investment Problems </a:t>
            </a:r>
            <a:r>
              <a:rPr lang="en-US" sz="1200" i="1"/>
              <a:t>(Overstatement of Assets)</a:t>
            </a:r>
            <a:endParaRPr lang="en-US" sz="1400" i="1"/>
          </a:p>
        </p:txBody>
      </p:sp>
      <p:sp>
        <p:nvSpPr>
          <p:cNvPr id="16400" name="Rectangle 14"/>
          <p:cNvSpPr>
            <a:spLocks noChangeArrowheads="1"/>
          </p:cNvSpPr>
          <p:nvPr/>
        </p:nvSpPr>
        <p:spPr bwMode="gray">
          <a:xfrm>
            <a:off x="2428875" y="2908300"/>
            <a:ext cx="7842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Misc.</a:t>
            </a:r>
          </a:p>
        </p:txBody>
      </p:sp>
      <p:sp>
        <p:nvSpPr>
          <p:cNvPr id="16401" name="Rectangle 15"/>
          <p:cNvSpPr>
            <a:spLocks noChangeArrowheads="1"/>
          </p:cNvSpPr>
          <p:nvPr/>
        </p:nvSpPr>
        <p:spPr bwMode="gray">
          <a:xfrm>
            <a:off x="1685925" y="2465388"/>
            <a:ext cx="20986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Sig. Change in Business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60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6323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97C672A3-D1D7-4C5C-A91C-3E9428920FC7}" type="slidenum">
              <a:rPr lang="en-US" sz="900">
                <a:solidFill>
                  <a:srgbClr val="FFFFFF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609600" y="1752600"/>
            <a:ext cx="7981950" cy="129698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200" b="1">
                <a:solidFill>
                  <a:srgbClr val="FFFFFF"/>
                </a:solidFill>
              </a:rPr>
              <a:t>P/C Insurance Industry Financial Overview</a:t>
            </a: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609600" y="3276600"/>
            <a:ext cx="8001000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4000" b="1">
                <a:solidFill>
                  <a:srgbClr val="225A7A"/>
                </a:solidFill>
              </a:rPr>
              <a:t>Profit Recovery Was Set Back</a:t>
            </a:r>
            <a:br>
              <a:rPr lang="en-US" sz="4000" b="1">
                <a:solidFill>
                  <a:srgbClr val="225A7A"/>
                </a:solidFill>
              </a:rPr>
            </a:br>
            <a:r>
              <a:rPr lang="en-US" sz="4000" b="1">
                <a:solidFill>
                  <a:srgbClr val="225A7A"/>
                </a:solidFill>
              </a:rPr>
              <a:t>in 2011 and 2012</a:t>
            </a:r>
            <a:br>
              <a:rPr lang="en-US" sz="4000" b="1">
                <a:solidFill>
                  <a:srgbClr val="225A7A"/>
                </a:solidFill>
              </a:rPr>
            </a:br>
            <a:r>
              <a:rPr lang="en-US" sz="4000" b="1">
                <a:solidFill>
                  <a:srgbClr val="225A7A"/>
                </a:solidFill>
              </a:rPr>
              <a:t>by High Catastrophe Losses</a:t>
            </a:r>
            <a:br>
              <a:rPr lang="en-US" sz="4000" b="1">
                <a:solidFill>
                  <a:srgbClr val="225A7A"/>
                </a:solidFill>
              </a:rPr>
            </a:br>
            <a:r>
              <a:rPr lang="en-US" sz="4000" b="1">
                <a:solidFill>
                  <a:srgbClr val="225A7A"/>
                </a:solidFill>
              </a:rPr>
              <a:t>and Other Factors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69191-8485-4AC9-885D-BCEE34501CF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4DDF3-1A8F-4314-8D5F-EF5A5476B535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 10 Lines of Business for</a:t>
            </a:r>
            <a:br>
              <a:rPr lang="en-US" smtClean="0"/>
            </a:br>
            <a:r>
              <a:rPr lang="en-US" smtClean="0"/>
              <a:t>US P/C Impaired Insurers, 1991–2011</a:t>
            </a:r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2171700" y="2486025"/>
          <a:ext cx="4486275" cy="3695700"/>
        </p:xfrm>
        <a:graphic>
          <a:graphicData uri="http://schemas.openxmlformats.org/presentationml/2006/ole">
            <p:oleObj spid="_x0000_s17410" name="Chart" r:id="rId4" imgW="4486224" imgH="3695831" progId="MSGraph.Chart.8">
              <p:embed followColorScheme="full"/>
            </p:oleObj>
          </a:graphicData>
        </a:graphic>
      </p:graphicFrame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0" y="6392863"/>
            <a:ext cx="8107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							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Source: A.M. Best Special Report “1969-2011 Impairment Review,” June 2012; Insurance Information Institute.</a:t>
            </a:r>
          </a:p>
        </p:txBody>
      </p:sp>
      <p:sp>
        <p:nvSpPr>
          <p:cNvPr id="2006022" name="Rectangle 6"/>
          <p:cNvSpPr>
            <a:spLocks noChangeArrowheads="1"/>
          </p:cNvSpPr>
          <p:nvPr/>
        </p:nvSpPr>
        <p:spPr bwMode="blackWhite">
          <a:xfrm>
            <a:off x="354013" y="1206500"/>
            <a:ext cx="8437562" cy="8509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Commercial lines of business account for two-thirds of the premium volume of impaired insurers over the past two decades,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but PP Auto is the single largest line among impaired insurers.</a:t>
            </a:r>
          </a:p>
        </p:txBody>
      </p:sp>
      <p:sp>
        <p:nvSpPr>
          <p:cNvPr id="17416" name="Rectangle 7"/>
          <p:cNvSpPr>
            <a:spLocks noChangeArrowheads="1"/>
          </p:cNvSpPr>
          <p:nvPr/>
        </p:nvSpPr>
        <p:spPr bwMode="gray">
          <a:xfrm>
            <a:off x="6221413" y="3136900"/>
            <a:ext cx="1984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Workers Comp</a:t>
            </a:r>
          </a:p>
        </p:txBody>
      </p:sp>
      <p:sp>
        <p:nvSpPr>
          <p:cNvPr id="17417" name="Rectangle 8"/>
          <p:cNvSpPr>
            <a:spLocks noChangeArrowheads="1"/>
          </p:cNvSpPr>
          <p:nvPr/>
        </p:nvSpPr>
        <p:spPr bwMode="gray">
          <a:xfrm>
            <a:off x="2057400" y="2362200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Financial Guaranty</a:t>
            </a:r>
          </a:p>
        </p:txBody>
      </p:sp>
      <p:sp>
        <p:nvSpPr>
          <p:cNvPr id="17418" name="Rectangle 9"/>
          <p:cNvSpPr>
            <a:spLocks noChangeArrowheads="1"/>
          </p:cNvSpPr>
          <p:nvPr/>
        </p:nvSpPr>
        <p:spPr bwMode="gray">
          <a:xfrm>
            <a:off x="6408738" y="5075238"/>
            <a:ext cx="17938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Pvt. Passenger Auto</a:t>
            </a:r>
          </a:p>
        </p:txBody>
      </p:sp>
      <p:sp>
        <p:nvSpPr>
          <p:cNvPr id="17419" name="Rectangle 10"/>
          <p:cNvSpPr>
            <a:spLocks noChangeArrowheads="1"/>
          </p:cNvSpPr>
          <p:nvPr/>
        </p:nvSpPr>
        <p:spPr bwMode="gray">
          <a:xfrm>
            <a:off x="1905000" y="5334000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Homeowners</a:t>
            </a:r>
          </a:p>
        </p:txBody>
      </p:sp>
      <p:sp>
        <p:nvSpPr>
          <p:cNvPr id="17420" name="Rectangle 11"/>
          <p:cNvSpPr>
            <a:spLocks noChangeArrowheads="1"/>
          </p:cNvSpPr>
          <p:nvPr/>
        </p:nvSpPr>
        <p:spPr bwMode="gray">
          <a:xfrm>
            <a:off x="2286000" y="6096000"/>
            <a:ext cx="1831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Commercial Multiperil</a:t>
            </a:r>
          </a:p>
        </p:txBody>
      </p:sp>
      <p:sp>
        <p:nvSpPr>
          <p:cNvPr id="17421" name="Rectangle 12"/>
          <p:cNvSpPr>
            <a:spLocks noChangeArrowheads="1"/>
          </p:cNvSpPr>
          <p:nvPr/>
        </p:nvSpPr>
        <p:spPr bwMode="gray">
          <a:xfrm>
            <a:off x="4953000" y="6019800"/>
            <a:ext cx="2032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Commercial Auto Liability</a:t>
            </a:r>
          </a:p>
        </p:txBody>
      </p:sp>
      <p:sp>
        <p:nvSpPr>
          <p:cNvPr id="17422" name="Rectangle 13"/>
          <p:cNvSpPr>
            <a:spLocks noChangeArrowheads="1"/>
          </p:cNvSpPr>
          <p:nvPr/>
        </p:nvSpPr>
        <p:spPr bwMode="gray">
          <a:xfrm>
            <a:off x="1600200" y="4648200"/>
            <a:ext cx="12573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Other Liability</a:t>
            </a:r>
            <a:endParaRPr lang="en-US" sz="1400" i="1"/>
          </a:p>
        </p:txBody>
      </p:sp>
      <p:sp>
        <p:nvSpPr>
          <p:cNvPr id="17423" name="Rectangle 14"/>
          <p:cNvSpPr>
            <a:spLocks noChangeArrowheads="1"/>
          </p:cNvSpPr>
          <p:nvPr/>
        </p:nvSpPr>
        <p:spPr bwMode="gray">
          <a:xfrm>
            <a:off x="1981200" y="3810000"/>
            <a:ext cx="784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Med Mal</a:t>
            </a:r>
          </a:p>
        </p:txBody>
      </p:sp>
      <p:sp>
        <p:nvSpPr>
          <p:cNvPr id="17424" name="Rectangle 15"/>
          <p:cNvSpPr>
            <a:spLocks noChangeArrowheads="1"/>
          </p:cNvSpPr>
          <p:nvPr/>
        </p:nvSpPr>
        <p:spPr bwMode="gray">
          <a:xfrm>
            <a:off x="2209800" y="3200400"/>
            <a:ext cx="9334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Surety</a:t>
            </a:r>
          </a:p>
        </p:txBody>
      </p:sp>
      <p:sp>
        <p:nvSpPr>
          <p:cNvPr id="17425" name="Rectangle 15"/>
          <p:cNvSpPr>
            <a:spLocks noChangeArrowheads="1"/>
          </p:cNvSpPr>
          <p:nvPr/>
        </p:nvSpPr>
        <p:spPr bwMode="gray">
          <a:xfrm>
            <a:off x="2514600" y="2819400"/>
            <a:ext cx="9350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Title</a:t>
            </a:r>
          </a:p>
        </p:txBody>
      </p:sp>
      <p:sp>
        <p:nvSpPr>
          <p:cNvPr id="17426" name="Rectangle 8"/>
          <p:cNvSpPr>
            <a:spLocks noChangeArrowheads="1"/>
          </p:cNvSpPr>
          <p:nvPr/>
        </p:nvSpPr>
        <p:spPr bwMode="gray">
          <a:xfrm>
            <a:off x="3962400" y="2286000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Unknown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60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54038" y="1517650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smtClean="0">
                <a:solidFill>
                  <a:schemeClr val="bg1"/>
                </a:solidFill>
              </a:rPr>
              <a:t>Catastrophes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DDA91CF-5749-46E3-B11A-F3FD867D7E00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21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5783D-5184-427B-A9A3-3E9F9F0721E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12/01/09 - 9pm</a:t>
            </a:r>
          </a:p>
        </p:txBody>
      </p:sp>
      <p:sp>
        <p:nvSpPr>
          <p:cNvPr id="1843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eSlide – P6466 – The Financial Crisis and the Future of the P/C</a:t>
            </a:r>
          </a:p>
        </p:txBody>
      </p:sp>
      <p:sp>
        <p:nvSpPr>
          <p:cNvPr id="1843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BB96FE1-491C-4306-AB72-420AC7D43E4E}" type="slidenum">
              <a:rPr lang="en-US" sz="900">
                <a:solidFill>
                  <a:srgbClr val="000000"/>
                </a:solidFill>
                <a:latin typeface="Times New Roman" pitchFamily="18" charset="0"/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22</a:t>
            </a:fld>
            <a:endParaRPr lang="en-US" sz="9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15900" y="1368425"/>
          <a:ext cx="8686800" cy="3475038"/>
        </p:xfrm>
        <a:graphic>
          <a:graphicData uri="http://schemas.openxmlformats.org/presentationml/2006/ole">
            <p:oleObj spid="_x0000_s18434" name="Chart" r:id="rId4" imgW="8543841" imgH="3552904" progId="MSGraph.Chart.8">
              <p:embed followColorScheme="full"/>
            </p:oleObj>
          </a:graphicData>
        </a:graphic>
      </p:graphicFrame>
      <p:sp>
        <p:nvSpPr>
          <p:cNvPr id="18438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US Insured Catastrophe Losses</a:t>
            </a:r>
          </a:p>
        </p:txBody>
      </p:sp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0" y="5686425"/>
            <a:ext cx="8394700" cy="1171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10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10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*As of 1/2/13.  Includes $20B gross loss estimate for Hurricane Sandy.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Note: 2001 figure includes $20.3B for 9/11 losses reported through 12/31/01 ($25.9B 2011 dollars). Includes only business and personal property claims, business interruption and auto claims. Non-prop/BI losses = $12.2B ($15.6B in 2011 dollars.) 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Property Claims Service/ISO;  Insurance Information Institute.</a:t>
            </a:r>
          </a:p>
        </p:txBody>
      </p:sp>
      <p:sp>
        <p:nvSpPr>
          <p:cNvPr id="2120710" name="Rectangle 6"/>
          <p:cNvSpPr>
            <a:spLocks noChangeArrowheads="1"/>
          </p:cNvSpPr>
          <p:nvPr/>
        </p:nvSpPr>
        <p:spPr bwMode="blackWhite">
          <a:xfrm>
            <a:off x="206375" y="4857750"/>
            <a:ext cx="6778625" cy="1089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US CAT Losses in 2012 Will Likely Become the 2</a:t>
            </a:r>
            <a:r>
              <a:rPr lang="en-US" b="1" baseline="30000">
                <a:solidFill>
                  <a:srgbClr val="FFFFFF"/>
                </a:solidFill>
              </a:rPr>
              <a:t>nd</a:t>
            </a:r>
            <a:r>
              <a:rPr lang="en-US" b="1">
                <a:solidFill>
                  <a:srgbClr val="FFFFFF"/>
                </a:solidFill>
              </a:rPr>
              <a:t> or 3</a:t>
            </a:r>
            <a:r>
              <a:rPr lang="en-US" b="1" baseline="30000">
                <a:solidFill>
                  <a:srgbClr val="FFFFFF"/>
                </a:solidFill>
              </a:rPr>
              <a:t>rd</a:t>
            </a:r>
            <a:r>
              <a:rPr lang="en-US" b="1">
                <a:solidFill>
                  <a:srgbClr val="FFFFFF"/>
                </a:solidFill>
              </a:rPr>
              <a:t> Highest in US History on An Inflation-Adjusted Basis (Pvt Insured).  2011 Losses Were the 5</a:t>
            </a:r>
            <a:r>
              <a:rPr lang="en-US" b="1" baseline="30000">
                <a:solidFill>
                  <a:srgbClr val="FFFFFF"/>
                </a:solidFill>
              </a:rPr>
              <a:t>th</a:t>
            </a:r>
            <a:r>
              <a:rPr lang="en-US" b="1">
                <a:solidFill>
                  <a:srgbClr val="FFFFFF"/>
                </a:solidFill>
              </a:rPr>
              <a:t> Highest</a:t>
            </a:r>
            <a:endParaRPr lang="en-US" b="1" i="1">
              <a:solidFill>
                <a:srgbClr val="FFFFFF"/>
              </a:solidFill>
            </a:endParaRPr>
          </a:p>
        </p:txBody>
      </p:sp>
      <p:sp>
        <p:nvSpPr>
          <p:cNvPr id="2120711" name="AutoShape 7"/>
          <p:cNvSpPr>
            <a:spLocks noChangeArrowheads="1"/>
          </p:cNvSpPr>
          <p:nvPr/>
        </p:nvSpPr>
        <p:spPr bwMode="blackWhite">
          <a:xfrm>
            <a:off x="6548438" y="1400175"/>
            <a:ext cx="2093912" cy="965200"/>
          </a:xfrm>
          <a:prstGeom prst="wedgeRectCallout">
            <a:avLst>
              <a:gd name="adj1" fmla="val 47686"/>
              <a:gd name="adj2" fmla="val 679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2012  CAT losses were down nearly 50% from 2011 until Sandy struck in late October</a:t>
            </a:r>
          </a:p>
        </p:txBody>
      </p:sp>
      <p:sp>
        <p:nvSpPr>
          <p:cNvPr id="2120712" name="AutoShape 8"/>
          <p:cNvSpPr>
            <a:spLocks noChangeArrowheads="1"/>
          </p:cNvSpPr>
          <p:nvPr/>
        </p:nvSpPr>
        <p:spPr bwMode="blackWhite">
          <a:xfrm>
            <a:off x="7189788" y="4918075"/>
            <a:ext cx="1717675" cy="1004888"/>
          </a:xfrm>
          <a:prstGeom prst="wedgeRectCallout">
            <a:avLst>
              <a:gd name="adj1" fmla="val 16476"/>
              <a:gd name="adj2" fmla="val -6718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Record Tornado Losses Caused 2011 CAT Losses to Surge</a:t>
            </a:r>
          </a:p>
        </p:txBody>
      </p:sp>
      <p:sp>
        <p:nvSpPr>
          <p:cNvPr id="18443" name="Rectangle 9"/>
          <p:cNvSpPr>
            <a:spLocks noChangeArrowheads="1"/>
          </p:cNvSpPr>
          <p:nvPr/>
        </p:nvSpPr>
        <p:spPr bwMode="black">
          <a:xfrm>
            <a:off x="303213" y="11620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Billions, 2012 Dollars)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D2F96-281F-4D49-ACE8-8B6C9193320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grayWhite">
          <a:xfrm>
            <a:off x="4800600" y="1295400"/>
            <a:ext cx="4084638" cy="35052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2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2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2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710" grpId="0" animBg="1"/>
      <p:bldP spid="2120711" grpId="0" animBg="1"/>
      <p:bldP spid="2120712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3"/>
          <p:cNvSpPr txBox="1">
            <a:spLocks noChangeArrowheads="1"/>
          </p:cNvSpPr>
          <p:nvPr/>
        </p:nvSpPr>
        <p:spPr bwMode="auto">
          <a:xfrm rot="-5400000">
            <a:off x="-170656" y="3382169"/>
            <a:ext cx="9604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2B7299"/>
                </a:solidFill>
              </a:rPr>
              <a:t>Number</a:t>
            </a:r>
          </a:p>
        </p:txBody>
      </p:sp>
      <p:sp>
        <p:nvSpPr>
          <p:cNvPr id="59395" name="Rectangle 5"/>
          <p:cNvSpPr>
            <a:spLocks noChangeArrowheads="1"/>
          </p:cNvSpPr>
          <p:nvPr/>
        </p:nvSpPr>
        <p:spPr bwMode="auto">
          <a:xfrm>
            <a:off x="1262063" y="5807075"/>
            <a:ext cx="165100" cy="1524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Rectangle 6"/>
          <p:cNvSpPr>
            <a:spLocks noChangeArrowheads="1"/>
          </p:cNvSpPr>
          <p:nvPr/>
        </p:nvSpPr>
        <p:spPr bwMode="auto">
          <a:xfrm>
            <a:off x="3665538" y="5800725"/>
            <a:ext cx="165100" cy="1524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Rectangle 7"/>
          <p:cNvSpPr>
            <a:spLocks noChangeArrowheads="1"/>
          </p:cNvSpPr>
          <p:nvPr/>
        </p:nvSpPr>
        <p:spPr bwMode="auto">
          <a:xfrm>
            <a:off x="3665538" y="6046788"/>
            <a:ext cx="165100" cy="152400"/>
          </a:xfrm>
          <a:prstGeom prst="rect">
            <a:avLst/>
          </a:prstGeom>
          <a:solidFill>
            <a:srgbClr val="2B72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Rectangle 8"/>
          <p:cNvSpPr>
            <a:spLocks noChangeArrowheads="1"/>
          </p:cNvSpPr>
          <p:nvPr/>
        </p:nvSpPr>
        <p:spPr bwMode="auto">
          <a:xfrm>
            <a:off x="6584950" y="5803900"/>
            <a:ext cx="1651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Text Box 9"/>
          <p:cNvSpPr txBox="1">
            <a:spLocks noChangeArrowheads="1"/>
          </p:cNvSpPr>
          <p:nvPr/>
        </p:nvSpPr>
        <p:spPr bwMode="auto">
          <a:xfrm>
            <a:off x="1450975" y="5757863"/>
            <a:ext cx="1778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Geophysical </a:t>
            </a:r>
          </a:p>
          <a:p>
            <a:r>
              <a:rPr lang="de-DE" sz="1100">
                <a:solidFill>
                  <a:srgbClr val="28688C"/>
                </a:solidFill>
              </a:rPr>
              <a:t>(earthquake, tsunami, </a:t>
            </a:r>
          </a:p>
          <a:p>
            <a:r>
              <a:rPr lang="de-DE" sz="1100">
                <a:solidFill>
                  <a:srgbClr val="28688C"/>
                </a:solidFill>
              </a:rPr>
              <a:t>volcanic activity)</a:t>
            </a:r>
          </a:p>
        </p:txBody>
      </p:sp>
      <p:sp>
        <p:nvSpPr>
          <p:cNvPr id="59400" name="Text Box 10"/>
          <p:cNvSpPr txBox="1">
            <a:spLocks noChangeArrowheads="1"/>
          </p:cNvSpPr>
          <p:nvPr/>
        </p:nvSpPr>
        <p:spPr bwMode="auto">
          <a:xfrm>
            <a:off x="6764338" y="5741988"/>
            <a:ext cx="212407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Climatological </a:t>
            </a:r>
          </a:p>
          <a:p>
            <a:r>
              <a:rPr lang="de-DE" sz="1100">
                <a:solidFill>
                  <a:srgbClr val="28688C"/>
                </a:solidFill>
              </a:rPr>
              <a:t>(temperature extremes, </a:t>
            </a:r>
          </a:p>
          <a:p>
            <a:r>
              <a:rPr lang="de-DE" sz="1100">
                <a:solidFill>
                  <a:srgbClr val="28688C"/>
                </a:solidFill>
              </a:rPr>
              <a:t>drought, wildfire)</a:t>
            </a:r>
          </a:p>
        </p:txBody>
      </p:sp>
      <p:sp>
        <p:nvSpPr>
          <p:cNvPr id="59401" name="Text Box 11"/>
          <p:cNvSpPr txBox="1">
            <a:spLocks noChangeArrowheads="1"/>
          </p:cNvSpPr>
          <p:nvPr/>
        </p:nvSpPr>
        <p:spPr bwMode="auto">
          <a:xfrm>
            <a:off x="3881438" y="5740400"/>
            <a:ext cx="1981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Meteorological (storm)</a:t>
            </a:r>
          </a:p>
        </p:txBody>
      </p:sp>
      <p:sp>
        <p:nvSpPr>
          <p:cNvPr id="59402" name="Text Box 12"/>
          <p:cNvSpPr txBox="1">
            <a:spLocks noChangeArrowheads="1"/>
          </p:cNvSpPr>
          <p:nvPr/>
        </p:nvSpPr>
        <p:spPr bwMode="auto">
          <a:xfrm>
            <a:off x="3884613" y="5989638"/>
            <a:ext cx="31654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Hydrological </a:t>
            </a:r>
          </a:p>
          <a:p>
            <a:r>
              <a:rPr lang="de-DE" sz="1100">
                <a:solidFill>
                  <a:srgbClr val="28688C"/>
                </a:solidFill>
              </a:rPr>
              <a:t>(flood, mass movement)</a:t>
            </a:r>
          </a:p>
        </p:txBody>
      </p:sp>
      <p:sp>
        <p:nvSpPr>
          <p:cNvPr id="59403" name="Title 56"/>
          <p:cNvSpPr>
            <a:spLocks noGrp="1"/>
          </p:cNvSpPr>
          <p:nvPr>
            <p:ph type="title"/>
          </p:nvPr>
        </p:nvSpPr>
        <p:spPr>
          <a:xfrm>
            <a:off x="304800" y="152400"/>
            <a:ext cx="7343775" cy="1328738"/>
          </a:xfrm>
        </p:spPr>
        <p:txBody>
          <a:bodyPr/>
          <a:lstStyle/>
          <a:p>
            <a:r>
              <a:rPr lang="en-US" smtClean="0">
                <a:solidFill>
                  <a:srgbClr val="28688C"/>
                </a:solidFill>
              </a:rPr>
              <a:t>Natural Disasters in the United States, 1980 – 2012</a:t>
            </a:r>
            <a:br>
              <a:rPr lang="en-US" smtClean="0">
                <a:solidFill>
                  <a:srgbClr val="28688C"/>
                </a:solidFill>
              </a:rPr>
            </a:br>
            <a:r>
              <a:rPr lang="en-US" sz="1800" smtClean="0">
                <a:solidFill>
                  <a:srgbClr val="28688C"/>
                </a:solidFill>
              </a:rPr>
              <a:t>Number of Events (Annual Totals 1980 – 2012)</a:t>
            </a:r>
            <a:endParaRPr lang="en-US" smtClean="0">
              <a:solidFill>
                <a:srgbClr val="28688C"/>
              </a:solidFill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6988" y="6391275"/>
            <a:ext cx="28956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MR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NatCat</a:t>
            </a:r>
            <a:r>
              <a:rPr lang="en-US" sz="1000" i="1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SERVICE</a:t>
            </a: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15338" y="6540500"/>
            <a:ext cx="685800" cy="2746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B4B04E2-013E-4112-A0BE-91183D1F97D2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9406" name="Textfeld 41"/>
          <p:cNvSpPr txBox="1">
            <a:spLocks noChangeArrowheads="1"/>
          </p:cNvSpPr>
          <p:nvPr/>
        </p:nvSpPr>
        <p:spPr bwMode="auto">
          <a:xfrm>
            <a:off x="8632825" y="4189413"/>
            <a:ext cx="457200" cy="2460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0" name="Textfeld 40"/>
          <p:cNvSpPr txBox="1"/>
          <p:nvPr/>
        </p:nvSpPr>
        <p:spPr>
          <a:xfrm>
            <a:off x="8623300" y="4570413"/>
            <a:ext cx="457200" cy="24606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000" b="1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59408" name="Textfeld 39"/>
          <p:cNvSpPr txBox="1">
            <a:spLocks noChangeArrowheads="1"/>
          </p:cNvSpPr>
          <p:nvPr/>
        </p:nvSpPr>
        <p:spPr bwMode="auto">
          <a:xfrm>
            <a:off x="8610600" y="4887913"/>
            <a:ext cx="457200" cy="246062"/>
          </a:xfrm>
          <a:prstGeom prst="rect">
            <a:avLst/>
          </a:prstGeom>
          <a:solidFill>
            <a:srgbClr val="92D05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>
                <a:solidFill>
                  <a:schemeClr val="bg1"/>
                </a:solidFill>
              </a:rPr>
              <a:t>121</a:t>
            </a:r>
          </a:p>
        </p:txBody>
      </p:sp>
      <p:sp>
        <p:nvSpPr>
          <p:cNvPr id="59409" name="Textfeld 24"/>
          <p:cNvSpPr txBox="1">
            <a:spLocks noChangeArrowheads="1"/>
          </p:cNvSpPr>
          <p:nvPr/>
        </p:nvSpPr>
        <p:spPr bwMode="auto">
          <a:xfrm>
            <a:off x="8610600" y="5189538"/>
            <a:ext cx="457200" cy="24606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5941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8407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7"/>
          <p:cNvSpPr>
            <a:spLocks noChangeArrowheads="1"/>
          </p:cNvSpPr>
          <p:nvPr/>
        </p:nvSpPr>
        <p:spPr bwMode="blackWhite">
          <a:xfrm>
            <a:off x="6324600" y="1143000"/>
            <a:ext cx="2668588" cy="990600"/>
          </a:xfrm>
          <a:prstGeom prst="wedgeRectCallout">
            <a:avLst>
              <a:gd name="adj1" fmla="val 26812"/>
              <a:gd name="adj2" fmla="val 13619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184 natural disaster events in the US in 2012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blackWhite">
          <a:xfrm>
            <a:off x="2438400" y="2209800"/>
            <a:ext cx="3811588" cy="1066800"/>
          </a:xfrm>
          <a:prstGeom prst="wedgeRectCallout">
            <a:avLst>
              <a:gd name="adj1" fmla="val 67504"/>
              <a:gd name="adj2" fmla="val 6057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over 150 natural disaster events in the US </a:t>
            </a:r>
            <a:r>
              <a:rPr lang="en-US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every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year since 2006. That hadn’t happened in </a:t>
            </a:r>
            <a:r>
              <a:rPr lang="en-US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any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year before.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grayWhite">
          <a:xfrm>
            <a:off x="6858000" y="2209800"/>
            <a:ext cx="1722438" cy="35052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2711B-233F-4DD3-850A-26DAE34C9F2D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858000" cy="860425"/>
          </a:xfrm>
        </p:spPr>
        <p:txBody>
          <a:bodyPr/>
          <a:lstStyle/>
          <a:p>
            <a:r>
              <a:rPr lang="en-US" smtClean="0"/>
              <a:t>The Dozen Most Costly Hurricanes</a:t>
            </a:r>
            <a:br>
              <a:rPr lang="en-US" smtClean="0"/>
            </a:br>
            <a:r>
              <a:rPr lang="en-US" smtClean="0"/>
              <a:t>in U.S. History</a:t>
            </a:r>
          </a:p>
        </p:txBody>
      </p:sp>
      <p:sp>
        <p:nvSpPr>
          <p:cNvPr id="19462" name="Rectangle 3"/>
          <p:cNvSpPr>
            <a:spLocks noChangeArrowheads="1"/>
          </p:cNvSpPr>
          <p:nvPr/>
        </p:nvSpPr>
        <p:spPr bwMode="black">
          <a:xfrm>
            <a:off x="152400" y="1066800"/>
            <a:ext cx="1752600" cy="665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Insured Losses, 2012 Dollars, </a:t>
            </a:r>
            <a:br>
              <a:rPr lang="en-US" sz="1600" b="1">
                <a:solidFill>
                  <a:srgbClr val="225A7A"/>
                </a:solidFill>
              </a:rPr>
            </a:br>
            <a:r>
              <a:rPr lang="en-US" sz="1600" b="1">
                <a:solidFill>
                  <a:srgbClr val="225A7A"/>
                </a:solidFill>
              </a:rPr>
              <a:t>$ Billions</a:t>
            </a:r>
          </a:p>
        </p:txBody>
      </p:sp>
      <p:sp>
        <p:nvSpPr>
          <p:cNvPr id="19463" name="Rectangle 4"/>
          <p:cNvSpPr>
            <a:spLocks noChangeArrowheads="1"/>
          </p:cNvSpPr>
          <p:nvPr/>
        </p:nvSpPr>
        <p:spPr bwMode="auto">
          <a:xfrm>
            <a:off x="0" y="6203950"/>
            <a:ext cx="91440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100">
              <a:solidFill>
                <a:srgbClr val="000000"/>
              </a:solidFill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*Estimate as of 12/09/12 based on estimates of catastrophe modeling firms and reported losses as of 1/12/13. Estimates range up to $25B.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PCS; Insurance Information Institute inflation adjustments to 2012 dollars using the CPI.</a:t>
            </a:r>
          </a:p>
        </p:txBody>
      </p:sp>
      <p:graphicFrame>
        <p:nvGraphicFramePr>
          <p:cNvPr id="19458" name="Object 5"/>
          <p:cNvGraphicFramePr>
            <a:graphicFrameLocks noChangeAspect="1"/>
          </p:cNvGraphicFramePr>
          <p:nvPr/>
        </p:nvGraphicFramePr>
        <p:xfrm>
          <a:off x="179388" y="1828800"/>
          <a:ext cx="8812212" cy="3348038"/>
        </p:xfrm>
        <a:graphic>
          <a:graphicData uri="http://schemas.openxmlformats.org/presentationml/2006/ole">
            <p:oleObj spid="_x0000_s19458" name="Chart" r:id="rId4" imgW="8420033" imgH="3371882" progId="MSGraph.Chart.8">
              <p:embed followColorScheme="full"/>
            </p:oleObj>
          </a:graphicData>
        </a:graphic>
      </p:graphicFrame>
      <p:sp>
        <p:nvSpPr>
          <p:cNvPr id="2067463" name="AutoShape 7"/>
          <p:cNvSpPr>
            <a:spLocks noChangeArrowheads="1"/>
          </p:cNvSpPr>
          <p:nvPr/>
        </p:nvSpPr>
        <p:spPr bwMode="blackWhite">
          <a:xfrm>
            <a:off x="4572000" y="1752600"/>
            <a:ext cx="3124200" cy="914400"/>
          </a:xfrm>
          <a:prstGeom prst="wedgeRectCallout">
            <a:avLst>
              <a:gd name="adj1" fmla="val 34215"/>
              <a:gd name="adj2" fmla="val 12979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</a:rPr>
              <a:t>Sandy will likely become the 3</a:t>
            </a:r>
            <a:r>
              <a:rPr lang="en-US" b="1" baseline="30000" dirty="0">
                <a:solidFill>
                  <a:srgbClr val="FFFFFF"/>
                </a:solidFill>
              </a:rPr>
              <a:t>rd</a:t>
            </a:r>
            <a:r>
              <a:rPr lang="en-US" b="1" dirty="0">
                <a:solidFill>
                  <a:srgbClr val="FFFFFF"/>
                </a:solidFill>
              </a:rPr>
              <a:t> costliest hurricane in US insurance history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990600" y="2438400"/>
            <a:ext cx="2362200" cy="1143000"/>
          </a:xfrm>
          <a:prstGeom prst="wedgeRectCallout">
            <a:avLst>
              <a:gd name="adj1" fmla="val -43090"/>
              <a:gd name="adj2" fmla="val 10065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</a:rPr>
              <a:t>Irene became the 12</a:t>
            </a:r>
            <a:r>
              <a:rPr lang="en-US" b="1" baseline="30000" dirty="0">
                <a:solidFill>
                  <a:srgbClr val="FFFFFF"/>
                </a:solidFill>
              </a:rPr>
              <a:t>th</a:t>
            </a:r>
            <a:r>
              <a:rPr lang="en-US" b="1" dirty="0">
                <a:solidFill>
                  <a:srgbClr val="FFFFFF"/>
                </a:solidFill>
              </a:rPr>
              <a:t> most expensive hurricane in US history</a:t>
            </a:r>
          </a:p>
        </p:txBody>
      </p:sp>
      <p:sp>
        <p:nvSpPr>
          <p:cNvPr id="19466" name="Text Box 17"/>
          <p:cNvSpPr txBox="1">
            <a:spLocks noChangeArrowheads="1"/>
          </p:cNvSpPr>
          <p:nvPr/>
        </p:nvSpPr>
        <p:spPr bwMode="auto">
          <a:xfrm>
            <a:off x="381000" y="5257800"/>
            <a:ext cx="8458200" cy="830263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10 of the 12 most costly hurricanes in insurance history occurred in the past 9 years (2004—2012)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3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DBB0B-7F54-49B9-B3C2-43ED04581786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391400" cy="860425"/>
          </a:xfrm>
        </p:spPr>
        <p:txBody>
          <a:bodyPr/>
          <a:lstStyle/>
          <a:p>
            <a:r>
              <a:rPr lang="en-US" smtClean="0"/>
              <a:t>If They Hit Today, the Dozen Costliest (to Insurers) Hurricanes in U.S. History</a:t>
            </a:r>
          </a:p>
        </p:txBody>
      </p:sp>
      <p:sp>
        <p:nvSpPr>
          <p:cNvPr id="20486" name="Rectangle 3"/>
          <p:cNvSpPr>
            <a:spLocks noChangeArrowheads="1"/>
          </p:cNvSpPr>
          <p:nvPr/>
        </p:nvSpPr>
        <p:spPr bwMode="black">
          <a:xfrm>
            <a:off x="152400" y="1066800"/>
            <a:ext cx="2362200" cy="44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Insured Losses,</a:t>
            </a:r>
            <a:br>
              <a:rPr lang="en-US" sz="1600" b="1">
                <a:solidFill>
                  <a:srgbClr val="225A7A"/>
                </a:solidFill>
              </a:rPr>
            </a:br>
            <a:r>
              <a:rPr lang="en-US" sz="1600" b="1">
                <a:solidFill>
                  <a:srgbClr val="225A7A"/>
                </a:solidFill>
              </a:rPr>
              <a:t>2012 Dollars, $ Billions</a:t>
            </a:r>
          </a:p>
        </p:txBody>
      </p:sp>
      <p:sp>
        <p:nvSpPr>
          <p:cNvPr id="20487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*Estimate as of 12/09/12 based on estimates of catastrophe modeling firms and reported losses as of 1/12/13. Estimates range up to $25B.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Karen Clark &amp; Company, </a:t>
            </a:r>
            <a:r>
              <a:rPr lang="en-US" sz="1100" i="1">
                <a:solidFill>
                  <a:srgbClr val="000000"/>
                </a:solidFill>
              </a:rPr>
              <a:t>Historical Hurricanes that Would Cause $10 Billion or More of Insured LossesToday</a:t>
            </a:r>
            <a:r>
              <a:rPr lang="en-US" sz="1100">
                <a:solidFill>
                  <a:srgbClr val="000000"/>
                </a:solidFill>
              </a:rPr>
              <a:t>, August 2012; I.I.I.</a:t>
            </a:r>
          </a:p>
        </p:txBody>
      </p:sp>
      <p:graphicFrame>
        <p:nvGraphicFramePr>
          <p:cNvPr id="20482" name="Object 5"/>
          <p:cNvGraphicFramePr>
            <a:graphicFrameLocks noChangeAspect="1"/>
          </p:cNvGraphicFramePr>
          <p:nvPr/>
        </p:nvGraphicFramePr>
        <p:xfrm>
          <a:off x="228600" y="1447800"/>
          <a:ext cx="8812213" cy="3810000"/>
        </p:xfrm>
        <a:graphic>
          <a:graphicData uri="http://schemas.openxmlformats.org/presentationml/2006/ole">
            <p:oleObj spid="_x0000_s20482" name="Chart" r:id="rId4" imgW="8420033" imgH="3371882" progId="MSGraph.Chart.8">
              <p:embed followColorScheme="full"/>
            </p:oleObj>
          </a:graphicData>
        </a:graphic>
      </p:graphicFrame>
      <p:sp>
        <p:nvSpPr>
          <p:cNvPr id="20488" name="Text Box 17"/>
          <p:cNvSpPr txBox="1">
            <a:spLocks noChangeArrowheads="1"/>
          </p:cNvSpPr>
          <p:nvPr/>
        </p:nvSpPr>
        <p:spPr bwMode="auto">
          <a:xfrm>
            <a:off x="457200" y="5257800"/>
            <a:ext cx="8458200" cy="923925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When you adjust for the damage prior storms could have done if they occurred today, Hurricane Katrina slips to a tie for 6</a:t>
            </a:r>
            <a:r>
              <a:rPr lang="en-US" b="1" baseline="30000">
                <a:solidFill>
                  <a:schemeClr val="bg1"/>
                </a:solidFill>
              </a:rPr>
              <a:t>th</a:t>
            </a:r>
            <a:r>
              <a:rPr lang="en-US" b="1">
                <a:solidFill>
                  <a:schemeClr val="bg1"/>
                </a:solidFill>
              </a:rPr>
              <a:t> among the most devastating storms.</a:t>
            </a:r>
          </a:p>
        </p:txBody>
      </p:sp>
      <p:sp>
        <p:nvSpPr>
          <p:cNvPr id="20489" name="Text Box 17"/>
          <p:cNvSpPr txBox="1">
            <a:spLocks noChangeArrowheads="1"/>
          </p:cNvSpPr>
          <p:nvPr/>
        </p:nvSpPr>
        <p:spPr bwMode="auto">
          <a:xfrm>
            <a:off x="2590800" y="1143000"/>
            <a:ext cx="5486400" cy="147796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Storms that hit long ago had less property and businesses to damage, so simply adjusting their actual claims for inflation doesn’t capture their destructive power.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Karen Clark’s analysis aims to overcome that.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430213" y="1287463"/>
          <a:ext cx="8736013" cy="4972050"/>
        </p:xfrm>
        <a:graphic>
          <a:graphicData uri="http://schemas.openxmlformats.org/presentationml/2006/ole">
            <p:oleObj spid="_x0000_s21506" name="Chart" r:id="rId3" imgW="8620176" imgH="4905439" progId="MSGraph.Chart.8">
              <p:embed followColorScheme="full"/>
            </p:oleObj>
          </a:graphicData>
        </a:graphic>
      </p:graphicFrame>
      <p:sp>
        <p:nvSpPr>
          <p:cNvPr id="21507" name="Text Box 6"/>
          <p:cNvSpPr txBox="1">
            <a:spLocks noChangeArrowheads="1"/>
          </p:cNvSpPr>
          <p:nvPr/>
        </p:nvSpPr>
        <p:spPr bwMode="blackWhite">
          <a:xfrm>
            <a:off x="6430963" y="1076325"/>
            <a:ext cx="2584450" cy="2994025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>
                <a:solidFill>
                  <a:srgbClr val="FFFFFF"/>
                </a:solidFill>
              </a:rPr>
              <a:t>Hurricane Sandy resulted in an estimated 1.4 million privately insured claims resulting in an estimated $15 to $25 billion in insured losses.   Hurricane Katrina produced 1.74 million claims and $47.6B in losses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(in 2011 $)</a:t>
            </a: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533400" y="152400"/>
            <a:ext cx="529431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dirty="0" err="1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Superstorm</a:t>
            </a:r>
            <a:r>
              <a:rPr lang="en-US" sz="3000" b="1" dirty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 Sandy:</a:t>
            </a:r>
            <a:br>
              <a:rPr lang="en-US" sz="3000" b="1" dirty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</a:br>
            <a:r>
              <a:rPr lang="en-US" sz="3000" b="1" dirty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Number of Claims by Type*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267450"/>
            <a:ext cx="8242300" cy="554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*PCS claim count estimate as of 11/26/12.  Loss estimate 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</a:rPr>
              <a:t>represents high and low end estimates by risk modelers RMS,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</a:rPr>
              <a:t>Eqecat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</a:rPr>
              <a:t> and AIR.  PCS estimate of insured losses as of 11/26/12 $11 billion.  All figures 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xclude losses paid by the NFIP.</a:t>
            </a:r>
          </a:p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PCS; AIR,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Eqecat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, AIR Worldwide; Insurance Information Institute.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F4887-B5AC-4052-94E1-C1CA1023049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250825" y="4856163"/>
            <a:ext cx="3230563" cy="1177925"/>
          </a:xfrm>
          <a:prstGeom prst="wedgeRectCallout">
            <a:avLst>
              <a:gd name="adj1" fmla="val 74222"/>
              <a:gd name="adj2" fmla="val -6364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</a:rPr>
              <a:t>Sandy was a high frequency, (relatively low)  severity event (avg. severity &lt;50% Katrina)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96850"/>
            <a:ext cx="719455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Location of Tornadoes in the US, 2012*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6388100"/>
            <a:ext cx="82423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*Through Dec. 31, 2012.</a:t>
            </a:r>
          </a:p>
          <a:p>
            <a:r>
              <a:rPr lang="en-US" sz="1000">
                <a:solidFill>
                  <a:srgbClr val="000000"/>
                </a:solidFill>
              </a:rPr>
              <a:t>Source: NOAA Storm Prediction Center; </a:t>
            </a:r>
            <a:r>
              <a:rPr lang="en-US" sz="1000">
                <a:solidFill>
                  <a:srgbClr val="000000"/>
                </a:solidFill>
                <a:hlinkClick r:id="rId3"/>
              </a:rPr>
              <a:t>http://www.spc.noaa.gov/climo/online/monthly/2012_annual_summary.html#</a:t>
            </a:r>
            <a:r>
              <a:rPr lang="en-US" sz="1000">
                <a:solidFill>
                  <a:srgbClr val="000000"/>
                </a:solidFill>
              </a:rPr>
              <a:t> </a:t>
            </a:r>
            <a:endParaRPr lang="en-US" sz="1000" i="1">
              <a:solidFill>
                <a:srgbClr val="000000"/>
              </a:solidFill>
            </a:endParaRPr>
          </a:p>
        </p:txBody>
      </p:sp>
      <p:sp>
        <p:nvSpPr>
          <p:cNvPr id="60420" name="TextBox 11"/>
          <p:cNvSpPr txBox="1">
            <a:spLocks noChangeArrowheads="1"/>
          </p:cNvSpPr>
          <p:nvPr/>
        </p:nvSpPr>
        <p:spPr bwMode="auto">
          <a:xfrm>
            <a:off x="8415338" y="655161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0FAA6D0-35C4-4ACE-8944-75034D4E4EDC}" type="slidenum">
              <a:rPr lang="en-US" sz="1000">
                <a:solidFill>
                  <a:srgbClr val="000000"/>
                </a:solidFill>
              </a:rPr>
              <a:pPr algn="r"/>
              <a:t>27</a:t>
            </a:fld>
            <a:endParaRPr lang="en-US" sz="1000">
              <a:solidFill>
                <a:srgbClr val="000000"/>
              </a:solidFill>
            </a:endParaRPr>
          </a:p>
        </p:txBody>
      </p:sp>
      <p:pic>
        <p:nvPicPr>
          <p:cNvPr id="60421" name="Picture 2" descr="http://www.spc.noaa.gov/climo/online/monthly/2012_annual_map_tor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8" y="1092200"/>
            <a:ext cx="7762875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6973888" y="3790950"/>
            <a:ext cx="2111375" cy="1219200"/>
          </a:xfrm>
          <a:prstGeom prst="wedgeRectCallout">
            <a:avLst>
              <a:gd name="adj1" fmla="val -68625"/>
              <a:gd name="adj2" fmla="val -4713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1,119 tornadoes killed 68 people through Dec. 31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1450" y="196850"/>
            <a:ext cx="683895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Location of Large Hail Reports in the US, 2012*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61443" name="TextBox 11"/>
          <p:cNvSpPr txBox="1">
            <a:spLocks noChangeArrowheads="1"/>
          </p:cNvSpPr>
          <p:nvPr/>
        </p:nvSpPr>
        <p:spPr bwMode="auto">
          <a:xfrm>
            <a:off x="8415338" y="655161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BDD50E1-9228-49E3-91FA-02015A870996}" type="slidenum">
              <a:rPr lang="en-US" sz="1000">
                <a:solidFill>
                  <a:srgbClr val="000000"/>
                </a:solidFill>
              </a:rPr>
              <a:pPr algn="r"/>
              <a:t>28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1444" name="Rectangle 3"/>
          <p:cNvSpPr>
            <a:spLocks noChangeArrowheads="1"/>
          </p:cNvSpPr>
          <p:nvPr/>
        </p:nvSpPr>
        <p:spPr bwMode="auto">
          <a:xfrm>
            <a:off x="0" y="6388100"/>
            <a:ext cx="82423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*Through Dec. 31, 2012.</a:t>
            </a:r>
          </a:p>
          <a:p>
            <a:r>
              <a:rPr lang="en-US" sz="1000">
                <a:solidFill>
                  <a:srgbClr val="000000"/>
                </a:solidFill>
              </a:rPr>
              <a:t>Source: NOAA Storm Prediction Center; </a:t>
            </a:r>
            <a:r>
              <a:rPr lang="en-US" sz="1000">
                <a:solidFill>
                  <a:srgbClr val="000000"/>
                </a:solidFill>
                <a:hlinkClick r:id="rId3"/>
              </a:rPr>
              <a:t>http://www.spc.noaa.gov/climo/online/monthly/2012_annual_summary.html#</a:t>
            </a:r>
            <a:r>
              <a:rPr lang="en-US" sz="1000">
                <a:solidFill>
                  <a:srgbClr val="000000"/>
                </a:solidFill>
              </a:rPr>
              <a:t> </a:t>
            </a:r>
            <a:endParaRPr lang="en-US" sz="1000" i="1">
              <a:solidFill>
                <a:srgbClr val="000000"/>
              </a:solidFill>
            </a:endParaRPr>
          </a:p>
        </p:txBody>
      </p:sp>
      <p:pic>
        <p:nvPicPr>
          <p:cNvPr id="61445" name="Picture 2" descr="http://www.spc.noaa.gov/climo/online/monthly/2012_annual_map_hai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160463"/>
            <a:ext cx="7248525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804025" y="2673350"/>
            <a:ext cx="2244725" cy="2295525"/>
          </a:xfrm>
          <a:prstGeom prst="wedgeRectCallout">
            <a:avLst>
              <a:gd name="adj1" fmla="val -67377"/>
              <a:gd name="adj2" fmla="val 712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7,033 “Large Hail” reports through Dec. 31, 2012, causing extensive damage to homes, businesses and vehicles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96850"/>
            <a:ext cx="712470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Location of Wind Damage Reports in the US, 2012*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62467" name="TextBox 11"/>
          <p:cNvSpPr txBox="1">
            <a:spLocks noChangeArrowheads="1"/>
          </p:cNvSpPr>
          <p:nvPr/>
        </p:nvSpPr>
        <p:spPr bwMode="auto">
          <a:xfrm>
            <a:off x="8415338" y="655161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7031A8C-78F9-45F4-99B0-93B8A5A62607}" type="slidenum">
              <a:rPr lang="en-US" sz="1000">
                <a:solidFill>
                  <a:srgbClr val="000000"/>
                </a:solidFill>
              </a:rPr>
              <a:pPr algn="r"/>
              <a:t>29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0" y="6388100"/>
            <a:ext cx="82423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*Through Dec. 31, 2012.</a:t>
            </a:r>
          </a:p>
          <a:p>
            <a:r>
              <a:rPr lang="en-US" sz="1000">
                <a:solidFill>
                  <a:srgbClr val="000000"/>
                </a:solidFill>
              </a:rPr>
              <a:t>Source: NOAA Storm Prediction Center; </a:t>
            </a:r>
            <a:r>
              <a:rPr lang="en-US" sz="1000">
                <a:solidFill>
                  <a:srgbClr val="000000"/>
                </a:solidFill>
                <a:hlinkClick r:id="rId3"/>
              </a:rPr>
              <a:t>http://www.spc.noaa.gov/climo/online/monthly/2012_annual_summary.html#</a:t>
            </a:r>
            <a:r>
              <a:rPr lang="en-US" sz="1000">
                <a:solidFill>
                  <a:srgbClr val="000000"/>
                </a:solidFill>
              </a:rPr>
              <a:t> </a:t>
            </a:r>
            <a:endParaRPr lang="en-US" sz="1000" i="1">
              <a:solidFill>
                <a:srgbClr val="000000"/>
              </a:solidFill>
            </a:endParaRPr>
          </a:p>
        </p:txBody>
      </p:sp>
      <p:pic>
        <p:nvPicPr>
          <p:cNvPr id="62469" name="Picture 2" descr="http://www.spc.noaa.gov/climo/online/monthly/2012_annual_map_win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563" y="1209675"/>
            <a:ext cx="7138987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7"/>
          <p:cNvSpPr>
            <a:spLocks noChangeArrowheads="1"/>
          </p:cNvSpPr>
          <p:nvPr/>
        </p:nvSpPr>
        <p:spPr bwMode="blackWhite">
          <a:xfrm>
            <a:off x="3859213" y="1093788"/>
            <a:ext cx="2470150" cy="582612"/>
          </a:xfrm>
          <a:prstGeom prst="wedgeRectCallout">
            <a:avLst>
              <a:gd name="adj1" fmla="val 27582"/>
              <a:gd name="adj2" fmla="val 230333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Extreme density due to late June </a:t>
            </a:r>
            <a:r>
              <a:rPr lang="en-US" b="1" dirty="0" err="1">
                <a:solidFill>
                  <a:schemeClr val="bg1"/>
                </a:solidFill>
              </a:rPr>
              <a:t>derecho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7123113" y="1504950"/>
            <a:ext cx="1962150" cy="1390650"/>
          </a:xfrm>
          <a:prstGeom prst="wedgeRectCallout">
            <a:avLst>
              <a:gd name="adj1" fmla="val -76063"/>
              <a:gd name="adj2" fmla="val 4399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Hurricane Sandy resulted in a large volume of wind damage reports</a:t>
            </a: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blackWhite">
          <a:xfrm>
            <a:off x="6853238" y="3273425"/>
            <a:ext cx="2244725" cy="1947863"/>
          </a:xfrm>
          <a:prstGeom prst="wedgeRectCallout">
            <a:avLst>
              <a:gd name="adj1" fmla="val -44888"/>
              <a:gd name="adj2" fmla="val -509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14,351 “Wind Damage” reports through Dec. 31, causing extensive damage to </a:t>
            </a:r>
            <a:r>
              <a:rPr lang="en-US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homes and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businesses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2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102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E09AE6B-E832-4149-B67C-55267E15EBDA}" type="slidenum">
              <a:rPr lang="en-US" sz="900">
                <a:solidFill>
                  <a:srgbClr val="000000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</a:t>
            </a:fld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5575" y="0"/>
            <a:ext cx="7332663" cy="1003300"/>
          </a:xfrm>
        </p:spPr>
        <p:txBody>
          <a:bodyPr/>
          <a:lstStyle/>
          <a:p>
            <a:r>
              <a:rPr lang="en-US" sz="2800" smtClean="0"/>
              <a:t>P/C Net Premiums Written: % Change, Quarter vs. Year-Prior Quarter, 2002</a:t>
            </a:r>
            <a:r>
              <a:rPr lang="en-US" sz="2800" smtClean="0">
                <a:cs typeface="Arial" charset="0"/>
              </a:rPr>
              <a:t>–</a:t>
            </a:r>
            <a:r>
              <a:rPr lang="en-US" sz="2800" smtClean="0"/>
              <a:t>2012</a:t>
            </a:r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6575425"/>
            <a:ext cx="7569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ISO; Insurance Information Institute. </a:t>
            </a:r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blackWhite">
          <a:xfrm>
            <a:off x="387350" y="5670550"/>
            <a:ext cx="8447088" cy="8048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Finally! A sustained period (10 quarters) of growth in net premiums written (vs. same quarter, prior year), and strengthening.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317500" y="1285875"/>
          <a:ext cx="8499475" cy="4286250"/>
        </p:xfrm>
        <a:graphic>
          <a:graphicData uri="http://schemas.openxmlformats.org/presentationml/2006/ole">
            <p:oleObj spid="_x0000_s1026" name="Chart" r:id="rId5" imgW="8296224" imgH="3762296" progId="MSGraph.Chart.8">
              <p:embed followColorScheme="full"/>
            </p:oleObj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blackWhite">
          <a:xfrm>
            <a:off x="6184900" y="1223963"/>
            <a:ext cx="2065338" cy="1057275"/>
          </a:xfrm>
          <a:prstGeom prst="wedgeRectCallout">
            <a:avLst>
              <a:gd name="adj1" fmla="val 51972"/>
              <a:gd name="adj2" fmla="val 8270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This upward trend</a:t>
            </a:r>
            <a:br>
              <a:rPr lang="en-US" sz="1400" b="1">
                <a:solidFill>
                  <a:srgbClr val="FFFFFF"/>
                </a:solidFill>
              </a:rPr>
            </a:br>
            <a:r>
              <a:rPr lang="en-US" sz="1400" b="1">
                <a:solidFill>
                  <a:srgbClr val="FFFFFF"/>
                </a:solidFill>
              </a:rPr>
              <a:t>is  likely to continue</a:t>
            </a:r>
            <a:br>
              <a:rPr lang="en-US" sz="1400" b="1">
                <a:solidFill>
                  <a:srgbClr val="FFFFFF"/>
                </a:solidFill>
              </a:rPr>
            </a:br>
            <a:r>
              <a:rPr lang="en-US" sz="1400" b="1">
                <a:solidFill>
                  <a:srgbClr val="FFFFFF"/>
                </a:solidFill>
              </a:rPr>
              <a:t>as the economy’s recovery strengthens</a:t>
            </a: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blackWhite">
          <a:xfrm>
            <a:off x="2438400" y="1135063"/>
            <a:ext cx="1444625" cy="644525"/>
          </a:xfrm>
          <a:prstGeom prst="wedgeRectCallout">
            <a:avLst>
              <a:gd name="adj1" fmla="val -70889"/>
              <a:gd name="adj2" fmla="val 10726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Most recent “hard market”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grayWhite">
          <a:xfrm>
            <a:off x="6878638" y="2663825"/>
            <a:ext cx="1884362" cy="28987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96850"/>
            <a:ext cx="683895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Severe Weather Reports, 2012*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63491" name="TextBox 11"/>
          <p:cNvSpPr txBox="1">
            <a:spLocks noChangeArrowheads="1"/>
          </p:cNvSpPr>
          <p:nvPr/>
        </p:nvSpPr>
        <p:spPr bwMode="auto">
          <a:xfrm>
            <a:off x="8415338" y="655161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4F9DA04-6E7F-456E-8682-7BDA9987B7B9}" type="slidenum">
              <a:rPr lang="en-US" sz="1000">
                <a:solidFill>
                  <a:srgbClr val="000000"/>
                </a:solidFill>
              </a:rPr>
              <a:pPr algn="r"/>
              <a:t>30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0" y="6388100"/>
            <a:ext cx="82423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*Through Dec. 31, 2012.</a:t>
            </a:r>
          </a:p>
          <a:p>
            <a:r>
              <a:rPr lang="en-US" sz="1000">
                <a:solidFill>
                  <a:srgbClr val="000000"/>
                </a:solidFill>
              </a:rPr>
              <a:t>Source: NOAA Storm Prediction Center; </a:t>
            </a:r>
            <a:r>
              <a:rPr lang="en-US" sz="1000">
                <a:solidFill>
                  <a:srgbClr val="000000"/>
                </a:solidFill>
                <a:hlinkClick r:id="rId3"/>
              </a:rPr>
              <a:t>http://www.spc.noaa.gov/climo/online/monthly/2012_annual_summary.html#</a:t>
            </a:r>
            <a:r>
              <a:rPr lang="en-US" sz="1000">
                <a:solidFill>
                  <a:srgbClr val="000000"/>
                </a:solidFill>
              </a:rPr>
              <a:t> </a:t>
            </a:r>
            <a:endParaRPr lang="en-US" sz="1000" i="1">
              <a:solidFill>
                <a:srgbClr val="000000"/>
              </a:solidFill>
            </a:endParaRPr>
          </a:p>
        </p:txBody>
      </p:sp>
      <p:pic>
        <p:nvPicPr>
          <p:cNvPr id="63493" name="Picture 2" descr="http://www.spc.noaa.gov/climo/online/monthly/2012_annual_map_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763" y="1100138"/>
            <a:ext cx="7312025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7108825" y="2501900"/>
            <a:ext cx="1908175" cy="2960688"/>
          </a:xfrm>
          <a:prstGeom prst="wedgeRectCallout">
            <a:avLst>
              <a:gd name="adj1" fmla="val -70204"/>
              <a:gd name="adj2" fmla="val -2898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22,503 severe weather reports through Dec. 31; including 1,119 tornadoes; 7,033 “Large Hail” reports and 14,351 high wind events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035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6EB885-1ADF-4255-8F68-07644E85D959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Combined Ratio Points Associated with Catastrophe Losses: 1960 – 2012*</a:t>
            </a:r>
          </a:p>
        </p:txBody>
      </p:sp>
      <p:sp>
        <p:nvSpPr>
          <p:cNvPr id="22534" name="Rectangle 3"/>
          <p:cNvSpPr>
            <a:spLocks noChangeArrowheads="1"/>
          </p:cNvSpPr>
          <p:nvPr/>
        </p:nvSpPr>
        <p:spPr bwMode="auto">
          <a:xfrm>
            <a:off x="0" y="6289675"/>
            <a:ext cx="88884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Notes: Private carrier losses only.  Excludes loss adjustment expenses and reinsurance reinstatement premiums. Figures are adjusted for losses ultimately paid by foreign insurers and reinsurers.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Source: ISO (1960-2011); A.M. Best (2012E) Insurance Information Institute.				</a:t>
            </a: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71463" y="1301750"/>
          <a:ext cx="8670925" cy="4243388"/>
        </p:xfrm>
        <a:graphic>
          <a:graphicData uri="http://schemas.openxmlformats.org/presentationml/2006/ole">
            <p:oleObj spid="_x0000_s22530" name="Chart" r:id="rId4" imgW="8572433" imgH="3743383" progId="MSGraph.Chart.8">
              <p:embed followColorScheme="full"/>
            </p:oleObj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blackWhite">
          <a:xfrm>
            <a:off x="700088" y="5392738"/>
            <a:ext cx="7834312" cy="64293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The Catastrophe Loss Component of Private Insurer Losses Has Increased Sharply in Recent Decades</a:t>
            </a:r>
            <a:endParaRPr lang="en-US" b="1" i="1">
              <a:solidFill>
                <a:srgbClr val="FFFFFF"/>
              </a:solidFill>
            </a:endParaRP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2789238" y="1063625"/>
            <a:ext cx="2130425" cy="2668588"/>
          </a:xfrm>
          <a:prstGeom prst="wedgeRectCallout">
            <a:avLst>
              <a:gd name="adj1" fmla="val 42806"/>
              <a:gd name="adj2" fmla="val -4505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Avg. CAT  Loss Component of the</a:t>
            </a:r>
            <a:r>
              <a:rPr lang="en-US" sz="1600" b="1" u="sng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Combined Ratio  </a:t>
            </a:r>
            <a:r>
              <a:rPr lang="en-US" sz="1600" b="1" u="sng">
                <a:solidFill>
                  <a:schemeClr val="bg1"/>
                </a:solidFill>
              </a:rPr>
              <a:t> by Decade</a:t>
            </a:r>
          </a:p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1960s: 1.04       1970s: 0.85     1980s: 1.31     1990s: 3.39     2000s: 3.52     2010s: 7.20*</a:t>
            </a:r>
          </a:p>
        </p:txBody>
      </p:sp>
      <p:sp>
        <p:nvSpPr>
          <p:cNvPr id="22537" name="Rectangle 6"/>
          <p:cNvSpPr>
            <a:spLocks noChangeArrowheads="1"/>
          </p:cNvSpPr>
          <p:nvPr/>
        </p:nvSpPr>
        <p:spPr bwMode="black">
          <a:xfrm>
            <a:off x="201613" y="1131888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Combined Ratio Points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5516563" y="1090613"/>
            <a:ext cx="2874962" cy="768350"/>
          </a:xfrm>
          <a:prstGeom prst="wedgeRectCallout">
            <a:avLst>
              <a:gd name="adj1" fmla="val 57755"/>
              <a:gd name="adj2" fmla="val 4080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FFFF"/>
                </a:solidFill>
              </a:rPr>
              <a:t>Catastrophe losses as a share of all losses reached a record high in 2012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5925" y="185738"/>
            <a:ext cx="7385050" cy="860425"/>
          </a:xfrm>
        </p:spPr>
        <p:txBody>
          <a:bodyPr/>
          <a:lstStyle/>
          <a:p>
            <a:r>
              <a:rPr lang="en-US" sz="2600" smtClean="0"/>
              <a:t>P/C Industry Homeowners Claim Frequency, US, 1997-2011</a:t>
            </a:r>
          </a:p>
        </p:txBody>
      </p:sp>
      <p:graphicFrame>
        <p:nvGraphicFramePr>
          <p:cNvPr id="6832131" name="Object 3"/>
          <p:cNvGraphicFramePr>
            <a:graphicFrameLocks/>
          </p:cNvGraphicFramePr>
          <p:nvPr>
            <p:ph type="chart" idx="4294967295"/>
          </p:nvPr>
        </p:nvGraphicFramePr>
        <p:xfrm>
          <a:off x="152400" y="1143000"/>
          <a:ext cx="8716963" cy="5043488"/>
        </p:xfrm>
        <a:graphic>
          <a:graphicData uri="http://schemas.openxmlformats.org/presentationml/2006/ole">
            <p:oleObj spid="_x0000_s23554" name="Chart" r:id="rId4" imgW="8724833" imgH="5048366" progId="MSGraph.Chart.8">
              <p:embed followColorScheme="full"/>
            </p:oleObj>
          </a:graphicData>
        </a:graphic>
      </p:graphicFrame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0" y="6575425"/>
            <a:ext cx="86106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Insurance Research Council, “Trends in Homeowners Insurance Claims,” p.29; Insurance Information Institute</a:t>
            </a: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152400" y="1066800"/>
            <a:ext cx="1552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Claims Paid per 100 Exposures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5925" y="185738"/>
            <a:ext cx="7385050" cy="860425"/>
          </a:xfrm>
        </p:spPr>
        <p:txBody>
          <a:bodyPr/>
          <a:lstStyle/>
          <a:p>
            <a:r>
              <a:rPr lang="en-US" sz="2600" smtClean="0"/>
              <a:t>P/C Industry Homeowners Average Claim Severity, 1997-2011</a:t>
            </a:r>
          </a:p>
        </p:txBody>
      </p:sp>
      <p:graphicFrame>
        <p:nvGraphicFramePr>
          <p:cNvPr id="6832131" name="Object 3"/>
          <p:cNvGraphicFramePr>
            <a:graphicFrameLocks/>
          </p:cNvGraphicFramePr>
          <p:nvPr>
            <p:ph type="chart" idx="4294967295"/>
          </p:nvPr>
        </p:nvGraphicFramePr>
        <p:xfrm>
          <a:off x="134938" y="1219200"/>
          <a:ext cx="8716962" cy="5043488"/>
        </p:xfrm>
        <a:graphic>
          <a:graphicData uri="http://schemas.openxmlformats.org/presentationml/2006/ole">
            <p:oleObj spid="_x0000_s24578" name="Chart" r:id="rId4" imgW="8724833" imgH="5048366" progId="MSGraph.Chart.8">
              <p:embed followColorScheme="full"/>
            </p:oleObj>
          </a:graphicData>
        </a:graphic>
      </p:graphicFrame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0" y="6281738"/>
            <a:ext cx="8610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Insurance Research Council, “Trends in Homeowners Insurance Claims,” p. 29, BLS inflation calculator,</a:t>
            </a:r>
            <a:br>
              <a:rPr lang="en-US" sz="1100"/>
            </a:br>
            <a:r>
              <a:rPr lang="en-US" sz="1100"/>
              <a:t>and Insurance Information Institute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blackWhite">
          <a:xfrm>
            <a:off x="6477000" y="3733800"/>
            <a:ext cx="1828800" cy="885825"/>
          </a:xfrm>
          <a:prstGeom prst="wedgeRectCallout">
            <a:avLst>
              <a:gd name="adj1" fmla="val 55852"/>
              <a:gd name="adj2" fmla="val -139935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HO average claim severity is now three times what it was in 1997.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335213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400" smtClean="0">
                <a:solidFill>
                  <a:schemeClr val="bg1"/>
                </a:solidFill>
              </a:rPr>
              <a:t>Investments: </a:t>
            </a:r>
            <a:br>
              <a:rPr lang="en-US" sz="4400" smtClean="0">
                <a:solidFill>
                  <a:schemeClr val="bg1"/>
                </a:solidFill>
              </a:rPr>
            </a:br>
            <a:r>
              <a:rPr lang="en-US" sz="4400" smtClean="0">
                <a:solidFill>
                  <a:schemeClr val="bg1"/>
                </a:solidFill>
              </a:rPr>
              <a:t>The New Reality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D210258E-0C52-4F07-A35D-FD25C56237B1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34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58813" y="4094163"/>
            <a:ext cx="7832725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>
                <a:solidFill>
                  <a:srgbClr val="225A7A"/>
                </a:solidFill>
              </a:rPr>
              <a:t>Investment Performance is a Key Driver of Profitability</a:t>
            </a:r>
            <a:endParaRPr lang="en-US" sz="4000" b="1" i="1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12/01/09 - 9pm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841E3-9C6A-4941-A9BB-599D5C2A09B0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25604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25605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73688256-5CC3-425C-A65C-36FEBFBD93FC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35</a:t>
            </a:fld>
            <a:endParaRPr lang="en-US" sz="900"/>
          </a:p>
        </p:txBody>
      </p:sp>
      <p:sp>
        <p:nvSpPr>
          <p:cNvPr id="2560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47638"/>
            <a:ext cx="7102475" cy="860425"/>
          </a:xfrm>
        </p:spPr>
        <p:txBody>
          <a:bodyPr/>
          <a:lstStyle/>
          <a:p>
            <a:r>
              <a:rPr lang="en-US" smtClean="0"/>
              <a:t>U.S. Treasury Security Yields*:</a:t>
            </a:r>
            <a:br>
              <a:rPr lang="en-US" smtClean="0"/>
            </a:br>
            <a:r>
              <a:rPr lang="en-US" smtClean="0"/>
              <a:t>A Long Downward Trend, 1990–2013</a:t>
            </a:r>
          </a:p>
        </p:txBody>
      </p:sp>
      <p:sp>
        <p:nvSpPr>
          <p:cNvPr id="25607" name="Text Box 5"/>
          <p:cNvSpPr txBox="1">
            <a:spLocks noChangeArrowheads="1"/>
          </p:cNvSpPr>
          <p:nvPr/>
        </p:nvSpPr>
        <p:spPr bwMode="auto">
          <a:xfrm>
            <a:off x="0" y="6284913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*Monthly, constant maturity, nominal rates, through Feb 2013.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Federal Reserve Bank at </a:t>
            </a:r>
            <a:r>
              <a:rPr lang="en-US" sz="1100">
                <a:hlinkClick r:id="rId4"/>
              </a:rPr>
              <a:t>http://www.federalreserve.gov/releases/h15/data.htm</a:t>
            </a:r>
            <a:r>
              <a:rPr lang="en-US" sz="1100"/>
              <a:t>.  </a:t>
            </a:r>
            <a:br>
              <a:rPr lang="en-US" sz="1100"/>
            </a:br>
            <a:r>
              <a:rPr lang="en-US" sz="1100"/>
              <a:t>National Bureau of Economic Research (recession dates); Insurance Information Institutes.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463550" y="977900"/>
          <a:ext cx="8404225" cy="4838700"/>
        </p:xfrm>
        <a:graphic>
          <a:graphicData uri="http://schemas.openxmlformats.org/presentationml/2006/ole">
            <p:oleObj spid="_x0000_s25602" name="Chart" r:id="rId5" imgW="8343967" imgH="4381555" progId="MSGraph.Chart.8">
              <p:embed followColorScheme="full"/>
            </p:oleObj>
          </a:graphicData>
        </a:graphic>
      </p:graphicFrame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3352800" y="1143000"/>
            <a:ext cx="2876550" cy="809625"/>
          </a:xfrm>
          <a:prstGeom prst="wedgeRectCallout">
            <a:avLst>
              <a:gd name="adj1" fmla="val 16981"/>
              <a:gd name="adj2" fmla="val 20600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Yields on 10-Year U.S. Treasury Notes have been essentially  below 5% for a full decade. </a:t>
            </a:r>
          </a:p>
        </p:txBody>
      </p:sp>
      <p:sp>
        <p:nvSpPr>
          <p:cNvPr id="25609" name="Rectangle 4"/>
          <p:cNvSpPr>
            <a:spLocks noChangeArrowheads="1"/>
          </p:cNvSpPr>
          <p:nvPr/>
        </p:nvSpPr>
        <p:spPr bwMode="blackWhite">
          <a:xfrm>
            <a:off x="447675" y="5667375"/>
            <a:ext cx="8382000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Since roughly 80% of P/C bond/cash investments are in 10-year or shorter durations, most P/C insurer portfolios will have low-yielding bonds for years to come. </a:t>
            </a: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7315200" y="1524000"/>
            <a:ext cx="1704975" cy="942975"/>
          </a:xfrm>
          <a:prstGeom prst="wedgeRectCallout">
            <a:avLst>
              <a:gd name="adj1" fmla="val 37111"/>
              <a:gd name="adj2" fmla="val 24442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U.S. Treasury security yields recently plunged to record lows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946D3A-FF5D-402B-91C1-709CB9F38D9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grayWhite">
          <a:xfrm>
            <a:off x="8229600" y="3657600"/>
            <a:ext cx="685800" cy="19812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20484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2048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2FE37-793D-4B85-9196-2C048CBB09B2}" type="slidenum">
              <a:rPr lang="en-US" smtClean="0"/>
              <a:pPr>
                <a:defRPr/>
              </a:pPr>
              <a:t>36</a:t>
            </a:fld>
            <a:endParaRPr lang="en-US" smtClean="0"/>
          </a:p>
        </p:txBody>
      </p:sp>
      <p:sp>
        <p:nvSpPr>
          <p:cNvPr id="266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157163"/>
            <a:ext cx="7064375" cy="860425"/>
          </a:xfrm>
        </p:spPr>
        <p:txBody>
          <a:bodyPr/>
          <a:lstStyle/>
          <a:p>
            <a:r>
              <a:rPr lang="en-US" smtClean="0"/>
              <a:t>Distribution of Bond Maturities,</a:t>
            </a:r>
            <a:br>
              <a:rPr lang="en-US" smtClean="0"/>
            </a:br>
            <a:r>
              <a:rPr lang="en-US" smtClean="0"/>
              <a:t>P/C Insurance Industry, 2003-2011</a:t>
            </a:r>
            <a:endParaRPr lang="en-US" sz="2000" smtClean="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60338" y="1039813"/>
          <a:ext cx="8713787" cy="4478337"/>
        </p:xfrm>
        <a:graphic>
          <a:graphicData uri="http://schemas.openxmlformats.org/presentationml/2006/ole">
            <p:oleObj spid="_x0000_s26626" name="Chart" r:id="rId4" imgW="8686800" imgH="4467203" progId="MSGraph.Chart.8">
              <p:embed followColorScheme="full"/>
            </p:oleObj>
          </a:graphicData>
        </a:graphic>
      </p:graphicFrame>
      <p:sp>
        <p:nvSpPr>
          <p:cNvPr id="26631" name="Rectangle 4"/>
          <p:cNvSpPr>
            <a:spLocks noChangeArrowheads="1"/>
          </p:cNvSpPr>
          <p:nvPr/>
        </p:nvSpPr>
        <p:spPr bwMode="auto">
          <a:xfrm>
            <a:off x="0" y="6389688"/>
            <a:ext cx="81216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A.M. Best; Insurance Information Institute. </a:t>
            </a:r>
          </a:p>
        </p:txBody>
      </p:sp>
      <p:sp>
        <p:nvSpPr>
          <p:cNvPr id="26632" name="Rectangle 5"/>
          <p:cNvSpPr>
            <a:spLocks noChangeArrowheads="1"/>
          </p:cNvSpPr>
          <p:nvPr/>
        </p:nvSpPr>
        <p:spPr bwMode="blackWhite">
          <a:xfrm>
            <a:off x="222250" y="5248275"/>
            <a:ext cx="8740775" cy="12668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en-US" sz="1600" b="1">
                <a:solidFill>
                  <a:schemeClr val="bg1"/>
                </a:solidFill>
              </a:rPr>
              <a:t>The main shift over these years has been from bonds with longer maturities to bonds with shorter maturities. The industry first trimmed its holdings of over-10-year bonds (from 24.6% in 2003 to 16.9% in 2011) and then trimmed bonds in the 5-10-year category.</a:t>
            </a:r>
            <a:r>
              <a:rPr lang="en-US" sz="1600" b="1">
                <a:solidFill>
                  <a:srgbClr val="FFFFFF"/>
                </a:solidFill>
              </a:rPr>
              <a:t> Falling average maturity of the P/C industry’s bond portfolio is contributing to a drop in investment income along with lower yields.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50" grpId="0" bld="series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Property/Casualty Insurance Industry Investment Gain: 1994–2012F</a:t>
            </a:r>
            <a:r>
              <a:rPr lang="en-US" baseline="30000" smtClean="0"/>
              <a:t>1</a:t>
            </a:r>
          </a:p>
        </p:txBody>
      </p:sp>
      <p:graphicFrame>
        <p:nvGraphicFramePr>
          <p:cNvPr id="27650" name="Object 3"/>
          <p:cNvGraphicFramePr>
            <a:graphicFrameLocks/>
          </p:cNvGraphicFramePr>
          <p:nvPr/>
        </p:nvGraphicFramePr>
        <p:xfrm>
          <a:off x="360363" y="1558925"/>
          <a:ext cx="8451850" cy="3663950"/>
        </p:xfrm>
        <a:graphic>
          <a:graphicData uri="http://schemas.openxmlformats.org/presentationml/2006/ole">
            <p:oleObj spid="_x0000_s27650" name="Chart" r:id="rId4" imgW="8429743" imgH="3638552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84188" y="5127625"/>
            <a:ext cx="8283575" cy="11239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In 2012 (1</a:t>
            </a:r>
            <a:r>
              <a:rPr lang="en-US" b="1" baseline="30000">
                <a:solidFill>
                  <a:srgbClr val="FFFFFF"/>
                </a:solidFill>
              </a:rPr>
              <a:t>st</a:t>
            </a:r>
            <a:r>
              <a:rPr lang="en-US" b="1">
                <a:solidFill>
                  <a:srgbClr val="FFFFFF"/>
                </a:solidFill>
              </a:rPr>
              <a:t> three quarters) both investment income and realized capital gains were lower than in the comparable period in 2011. And because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the Federal Reserve Board aims to keep interest rates exceptionally low through mid-2015, maturing bonds will be re-invested at even lower rates.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6302375"/>
            <a:ext cx="9040813" cy="595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baseline="30000"/>
              <a:t>1</a:t>
            </a:r>
            <a:r>
              <a:rPr lang="en-US" sz="1100"/>
              <a:t>Investment gains consist primarily of interest, stock dividends and realized capital gains and losses.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*2005 figure includes special one-time dividend of $3.2B; 2012F figure is I.I.I. estimate based on annualized actual 2012:Q3 result of $38.089B. Sources: ISO; Insurance Information Institute.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5029200" y="3810000"/>
            <a:ext cx="3021013" cy="779463"/>
          </a:xfrm>
          <a:prstGeom prst="wedgeRectCallout">
            <a:avLst>
              <a:gd name="adj1" fmla="val 68148"/>
              <a:gd name="adj2" fmla="val -2602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Investment gains through 2012:Q3 </a:t>
            </a:r>
            <a:r>
              <a:rPr lang="en-US" sz="1600" b="1">
                <a:solidFill>
                  <a:schemeClr val="bg1"/>
                </a:solidFill>
                <a:latin typeface="Arial" pitchFamily="34" charset="0"/>
                <a:cs typeface="+mn-cs"/>
              </a:rPr>
              <a:t>are about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20% below their pre-crisis peak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ltGray">
          <a:xfrm flipH="1">
            <a:off x="914400" y="2438400"/>
            <a:ext cx="7810500" cy="76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7086600" y="1066800"/>
            <a:ext cx="1344613" cy="838200"/>
          </a:xfrm>
          <a:prstGeom prst="wedgeRectCallout">
            <a:avLst>
              <a:gd name="adj1" fmla="val -54902"/>
              <a:gd name="adj2" fmla="val 108577"/>
            </a:avLst>
          </a:prstGeom>
          <a:solidFill>
            <a:schemeClr val="accent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This trend line should be rising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90488"/>
            <a:ext cx="7550150" cy="860425"/>
          </a:xfrm>
        </p:spPr>
        <p:txBody>
          <a:bodyPr/>
          <a:lstStyle/>
          <a:p>
            <a:r>
              <a:rPr lang="en-US" smtClean="0"/>
              <a:t>A 100 Combined Ratio Isn’t What It</a:t>
            </a:r>
            <a:br>
              <a:rPr lang="en-US" smtClean="0"/>
            </a:br>
            <a:r>
              <a:rPr lang="en-US" smtClean="0"/>
              <a:t>Once Was: Investment Impact on ROEs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Combined Ratio / ROE</a:t>
            </a: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0" y="6262688"/>
            <a:ext cx="86360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>
                <a:solidFill>
                  <a:srgbClr val="000000"/>
                </a:solidFill>
              </a:rPr>
              <a:t>*	 2008 -2012 figures  are return on average surplus and exclude mortgage and financial guaranty insurers. 2012:H1 combined ratio including M&amp;FG insurers is 102.2, ROAS = 5.9%; 2011 combined ratio including M&amp;FG insurers is 108.2, ROAS = 3.5%. </a:t>
            </a:r>
          </a:p>
          <a:p>
            <a:pPr marL="133350" indent="-133350" eaLnBrk="0" hangingPunct="0">
              <a:lnSpc>
                <a:spcPct val="90000"/>
              </a:lnSpc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>
                <a:solidFill>
                  <a:srgbClr val="000000"/>
                </a:solidFill>
              </a:rPr>
              <a:t>	Source: Insurance Information Institute from A.M. Best and ISO data.</a:t>
            </a:r>
          </a:p>
        </p:txBody>
      </p:sp>
      <p:graphicFrame>
        <p:nvGraphicFramePr>
          <p:cNvPr id="28674" name="Object 2"/>
          <p:cNvGraphicFramePr>
            <a:graphicFrameLocks/>
          </p:cNvGraphicFramePr>
          <p:nvPr/>
        </p:nvGraphicFramePr>
        <p:xfrm>
          <a:off x="292100" y="1549400"/>
          <a:ext cx="8597900" cy="3937000"/>
        </p:xfrm>
        <a:graphic>
          <a:graphicData uri="http://schemas.openxmlformats.org/presentationml/2006/ole">
            <p:oleObj spid="_x0000_s28674" name="Chart" r:id="rId4" imgW="8601024" imgH="3933862" progId="MSGraph.Chart.8">
              <p:embed followColorScheme="full"/>
            </p:oleObj>
          </a:graphicData>
        </a:graphic>
      </p:graphicFrame>
      <p:sp>
        <p:nvSpPr>
          <p:cNvPr id="307206" name="Rectangle 6"/>
          <p:cNvSpPr>
            <a:spLocks noChangeArrowheads="1"/>
          </p:cNvSpPr>
          <p:nvPr/>
        </p:nvSpPr>
        <p:spPr bwMode="blackWhite">
          <a:xfrm>
            <a:off x="414338" y="5510213"/>
            <a:ext cx="8312150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Combined Ratios Must Be Lower in Today’s Depressed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Investment Environment to Generate Risk Appropriate ROEs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blackWhite">
          <a:xfrm>
            <a:off x="2847975" y="1182688"/>
            <a:ext cx="5260975" cy="755650"/>
          </a:xfrm>
          <a:prstGeom prst="rect">
            <a:avLst/>
          </a:prstGeom>
          <a:solidFill>
            <a:schemeClr val="tx2"/>
          </a:soli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000000"/>
                </a:solidFill>
              </a:rPr>
              <a:t>A combined ratio of about 100 generates an ROE of ~7.0% in 2012, ~7.5% ROE in 2009/10,</a:t>
            </a:r>
            <a:br>
              <a:rPr lang="en-US" b="1">
                <a:solidFill>
                  <a:srgbClr val="000000"/>
                </a:solidFill>
              </a:rPr>
            </a:br>
            <a:r>
              <a:rPr lang="en-US" b="1">
                <a:solidFill>
                  <a:srgbClr val="000000"/>
                </a:solidFill>
              </a:rPr>
              <a:t>10% in 2005 and 16% in 1979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blackWhite">
          <a:xfrm>
            <a:off x="5432425" y="3943350"/>
            <a:ext cx="1717675" cy="749300"/>
          </a:xfrm>
          <a:prstGeom prst="wedgeRectCallout">
            <a:avLst>
              <a:gd name="adj1" fmla="val 63954"/>
              <a:gd name="adj2" fmla="val 315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u="sng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Year Ago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2011:H1 = 109.4, 2.3% ROE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6" grpId="0" animBg="1"/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2970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2970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58EC891-2A49-4C33-9B58-CD0FD845A730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39</a:t>
            </a:fld>
            <a:endParaRPr lang="en-US" sz="900"/>
          </a:p>
        </p:txBody>
      </p:sp>
      <p:graphicFrame>
        <p:nvGraphicFramePr>
          <p:cNvPr id="29698" name="Object 3"/>
          <p:cNvGraphicFramePr>
            <a:graphicFrameLocks/>
          </p:cNvGraphicFramePr>
          <p:nvPr/>
        </p:nvGraphicFramePr>
        <p:xfrm>
          <a:off x="304800" y="1447800"/>
          <a:ext cx="8623300" cy="3771900"/>
        </p:xfrm>
        <a:graphic>
          <a:graphicData uri="http://schemas.openxmlformats.org/presentationml/2006/ole">
            <p:oleObj spid="_x0000_s29698" name="Chart" r:id="rId4" imgW="8620176" imgH="3772022" progId="MSGraph.Chart.8">
              <p:embed followColorScheme="full"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1050925" y="5410200"/>
            <a:ext cx="69627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Lower Investment Earnings Place a Greater Burden on Underwriting and Pricing Discipline</a:t>
            </a:r>
          </a:p>
        </p:txBody>
      </p:sp>
      <p:sp>
        <p:nvSpPr>
          <p:cNvPr id="29703" name="Rectangle 4"/>
          <p:cNvSpPr>
            <a:spLocks noChangeArrowheads="1"/>
          </p:cNvSpPr>
          <p:nvPr/>
        </p:nvSpPr>
        <p:spPr bwMode="auto">
          <a:xfrm>
            <a:off x="0" y="6203950"/>
            <a:ext cx="75692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*Based on 2008 Invested Assets and Earned Premiums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**US domestic reinsurance only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A.M. Best; Insurance Information Institute.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1750" y="-46038"/>
            <a:ext cx="7400925" cy="860426"/>
          </a:xfrm>
          <a:prstGeom prst="rect">
            <a:avLst/>
          </a:prstGeom>
        </p:spPr>
        <p:txBody>
          <a:bodyPr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2400" b="1" kern="0">
                <a:solidFill>
                  <a:srgbClr val="225A7A"/>
                </a:solidFill>
                <a:ea typeface="+mj-ea"/>
                <a:cs typeface="+mj-cs"/>
              </a:rPr>
              <a:t>Reduction in Combined Ratio Necessary to Offset 1% Decline in Investment Yield to Maintain Constant ROE, by Line*</a:t>
            </a:r>
            <a:endParaRPr lang="en-US" sz="24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9C63B-49C8-4D9F-B1BE-E8BCC5AA3CD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2100" y="152400"/>
            <a:ext cx="7251700" cy="819150"/>
          </a:xfrm>
        </p:spPr>
        <p:txBody>
          <a:bodyPr/>
          <a:lstStyle/>
          <a:p>
            <a:r>
              <a:rPr lang="en-US" smtClean="0"/>
              <a:t>Underwriting is Rarely a Profit Source</a:t>
            </a:r>
            <a:br>
              <a:rPr lang="en-US" smtClean="0"/>
            </a:br>
            <a:r>
              <a:rPr lang="en-US" i="1" smtClean="0"/>
              <a:t>Gain (Loss)* 1975–2012**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6389688"/>
            <a:ext cx="75692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*Includes mortgage and financial guaranty insurers in all years.   **through first three quarters of 2012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A.M. Best; ISO; Insurance Information Institute.</a:t>
            </a:r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blackWhite">
          <a:xfrm>
            <a:off x="342900" y="5518150"/>
            <a:ext cx="8458200" cy="8239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Average yearly underwriting loss in the 2008-2011 low-interest-rate environment? $17.8B. With interest rates this low, large persistent underwriting losses are not a recipe for success.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352425" y="1066800"/>
          <a:ext cx="8478838" cy="4400550"/>
        </p:xfrm>
        <a:graphic>
          <a:graphicData uri="http://schemas.openxmlformats.org/presentationml/2006/ole">
            <p:oleObj spid="_x0000_s2050" name="Chart" r:id="rId4" imgW="8582143" imgH="4219445" progId="MSGraph.Chart.8">
              <p:embed followColorScheme="full"/>
            </p:oleObj>
          </a:graphicData>
        </a:graphic>
      </p:graphicFrame>
      <p:sp>
        <p:nvSpPr>
          <p:cNvPr id="254983" name="AutoShape 7"/>
          <p:cNvSpPr>
            <a:spLocks noChangeArrowheads="1"/>
          </p:cNvSpPr>
          <p:nvPr/>
        </p:nvSpPr>
        <p:spPr bwMode="blackWhite">
          <a:xfrm>
            <a:off x="1962150" y="1397000"/>
            <a:ext cx="2225675" cy="1016000"/>
          </a:xfrm>
          <a:prstGeom prst="wedgeRectCallout">
            <a:avLst>
              <a:gd name="adj1" fmla="val 180061"/>
              <a:gd name="adj2" fmla="val 4895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FFFF"/>
                </a:solidFill>
              </a:rPr>
              <a:t>In historical context, 2006-07 underwriting results were an anomaly</a:t>
            </a: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black">
          <a:xfrm>
            <a:off x="228600" y="114300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$ Billions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7718425" y="1176338"/>
            <a:ext cx="1273175" cy="1330325"/>
          </a:xfrm>
          <a:prstGeom prst="wedgeRectCallout">
            <a:avLst>
              <a:gd name="adj1" fmla="val 12465"/>
              <a:gd name="adj2" fmla="val 7557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</a:rPr>
              <a:t>Net underwriting losses in 1</a:t>
            </a:r>
            <a:r>
              <a:rPr lang="en-US" sz="1400" b="1" baseline="30000" dirty="0">
                <a:solidFill>
                  <a:srgbClr val="FFFFFF"/>
                </a:solidFill>
              </a:rPr>
              <a:t>st</a:t>
            </a:r>
            <a:r>
              <a:rPr lang="en-US" sz="1400" b="1" dirty="0">
                <a:solidFill>
                  <a:srgbClr val="FFFFFF"/>
                </a:solidFill>
              </a:rPr>
              <a:t> 3 </a:t>
            </a:r>
            <a:r>
              <a:rPr lang="en-US" sz="1400" b="1" dirty="0" err="1">
                <a:solidFill>
                  <a:srgbClr val="FFFFFF"/>
                </a:solidFill>
              </a:rPr>
              <a:t>qtrs</a:t>
            </a:r>
            <a:r>
              <a:rPr lang="en-US" sz="1400" b="1" dirty="0">
                <a:solidFill>
                  <a:srgbClr val="FFFFFF"/>
                </a:solidFill>
              </a:rPr>
              <a:t> of  2012 totaled $6.7B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656388" y="3903663"/>
            <a:ext cx="1493837" cy="1239837"/>
          </a:xfrm>
          <a:prstGeom prst="wedgeRectCallout">
            <a:avLst>
              <a:gd name="adj1" fmla="val 57824"/>
              <a:gd name="adj2" fmla="val -3909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</a:rPr>
              <a:t>High cat losses in 2011 led to the worst underwriting year since 2002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1277938" y="4129088"/>
            <a:ext cx="2462212" cy="858837"/>
          </a:xfrm>
          <a:prstGeom prst="wedgeRectCallout">
            <a:avLst>
              <a:gd name="adj1" fmla="val 67730"/>
              <a:gd name="adj2" fmla="val -5390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</a:rPr>
              <a:t>Cumulative underwriting loss since 1975? $500B, averaging $13.2B/year.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8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0" grpId="0" animBg="1"/>
      <p:bldP spid="254983" grpId="0" animBg="1"/>
      <p:bldP spid="9" grpId="0" animBg="1"/>
      <p:bldP spid="10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5539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696BA8E9-6EC9-4B4B-AEB1-5C4161D58E44}" type="slidenum">
              <a:rPr lang="en-US" sz="900">
                <a:solidFill>
                  <a:srgbClr val="FFFFFF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40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1981200"/>
            <a:ext cx="7981950" cy="12954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200" b="1">
                <a:solidFill>
                  <a:srgbClr val="FFFFFF"/>
                </a:solidFill>
              </a:rPr>
              <a:t>Perspectives on</a:t>
            </a:r>
            <a:br>
              <a:rPr lang="en-US" sz="4200" b="1">
                <a:solidFill>
                  <a:srgbClr val="FFFFFF"/>
                </a:solidFill>
              </a:rPr>
            </a:br>
            <a:r>
              <a:rPr lang="en-US" sz="4200" b="1">
                <a:solidFill>
                  <a:srgbClr val="FFFFFF"/>
                </a:solidFill>
              </a:rPr>
              <a:t>Premium Growth </a:t>
            </a: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609600" y="3657600"/>
            <a:ext cx="7842250" cy="1201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4000" b="1">
                <a:solidFill>
                  <a:srgbClr val="225A7A"/>
                </a:solidFill>
              </a:rPr>
              <a:t>Premium Growth Rates</a:t>
            </a:r>
            <a:br>
              <a:rPr lang="en-US" sz="4000" b="1">
                <a:solidFill>
                  <a:srgbClr val="225A7A"/>
                </a:solidFill>
              </a:rPr>
            </a:br>
            <a:r>
              <a:rPr lang="en-US" sz="4000" b="1">
                <a:solidFill>
                  <a:srgbClr val="225A7A"/>
                </a:solidFill>
              </a:rPr>
              <a:t>Vary Tremendously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3A20F-4D6A-46A2-BD54-D8E0005C972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0724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0725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68F332B-DA84-437D-9C9A-397D042402D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41</a:t>
            </a:fld>
            <a:endParaRPr lang="en-US" sz="900"/>
          </a:p>
        </p:txBody>
      </p:sp>
      <p:sp>
        <p:nvSpPr>
          <p:cNvPr id="307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2300" y="0"/>
            <a:ext cx="7150100" cy="914400"/>
          </a:xfrm>
        </p:spPr>
        <p:txBody>
          <a:bodyPr lIns="92075" tIns="46038" rIns="92075" bIns="46038" anchor="b"/>
          <a:lstStyle/>
          <a:p>
            <a:r>
              <a:rPr lang="en-US" smtClean="0"/>
              <a:t>Total P/C Direct Premiums Written: </a:t>
            </a:r>
            <a:br>
              <a:rPr lang="en-US" smtClean="0"/>
            </a:br>
            <a:r>
              <a:rPr lang="en-US" smtClean="0"/>
              <a:t>Percent Change by State, 2006-2011</a:t>
            </a:r>
          </a:p>
        </p:txBody>
      </p:sp>
      <p:graphicFrame>
        <p:nvGraphicFramePr>
          <p:cNvPr id="30722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206500"/>
          <a:ext cx="9144000" cy="5410200"/>
        </p:xfrm>
        <a:graphic>
          <a:graphicData uri="http://schemas.openxmlformats.org/presentationml/2006/ole">
            <p:oleObj spid="_x0000_s30722" name="Chart" r:id="rId4" imgW="8820049" imgH="4572034" progId="MSGraph.Chart.8">
              <p:embed followColorScheme="full"/>
            </p:oleObj>
          </a:graphicData>
        </a:graphic>
      </p:graphicFrame>
      <p:sp>
        <p:nvSpPr>
          <p:cNvPr id="30727" name="Text Box 4"/>
          <p:cNvSpPr txBox="1">
            <a:spLocks noChangeArrowheads="1"/>
          </p:cNvSpPr>
          <p:nvPr/>
        </p:nvSpPr>
        <p:spPr bwMode="auto">
          <a:xfrm>
            <a:off x="381000" y="6400800"/>
            <a:ext cx="8001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 SNL Financial, LLC.; Insurance Information Institute. </a:t>
            </a:r>
            <a:r>
              <a:rPr lang="en-US" sz="1100"/>
              <a:t>	</a:t>
            </a:r>
          </a:p>
        </p:txBody>
      </p:sp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1714500" y="1358900"/>
            <a:ext cx="158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Southeast</a:t>
            </a:r>
          </a:p>
        </p:txBody>
      </p:sp>
      <p:sp>
        <p:nvSpPr>
          <p:cNvPr id="30729" name="Text Box 10"/>
          <p:cNvSpPr txBox="1">
            <a:spLocks noChangeArrowheads="1"/>
          </p:cNvSpPr>
          <p:nvPr/>
        </p:nvSpPr>
        <p:spPr bwMode="auto">
          <a:xfrm>
            <a:off x="4368800" y="1384300"/>
            <a:ext cx="1409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Mid-Atlantic</a:t>
            </a:r>
          </a:p>
        </p:txBody>
      </p:sp>
      <p:sp>
        <p:nvSpPr>
          <p:cNvPr id="30730" name="Text Box 11"/>
          <p:cNvSpPr txBox="1">
            <a:spLocks noChangeArrowheads="1"/>
          </p:cNvSpPr>
          <p:nvPr/>
        </p:nvSpPr>
        <p:spPr bwMode="auto">
          <a:xfrm>
            <a:off x="5943600" y="1371600"/>
            <a:ext cx="168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New England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174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174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879B19C-C80A-4EB6-856F-AA39BA2D6C7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42</a:t>
            </a:fld>
            <a:endParaRPr lang="en-US" sz="900"/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2300" y="0"/>
            <a:ext cx="7150100" cy="914400"/>
          </a:xfrm>
        </p:spPr>
        <p:txBody>
          <a:bodyPr lIns="92075" tIns="46038" rIns="92075" bIns="46038" anchor="b"/>
          <a:lstStyle/>
          <a:p>
            <a:r>
              <a:rPr lang="en-US" smtClean="0"/>
              <a:t>Total P/C Direct Premiums Written: </a:t>
            </a:r>
            <a:br>
              <a:rPr lang="en-US" smtClean="0"/>
            </a:br>
            <a:r>
              <a:rPr lang="en-US" smtClean="0"/>
              <a:t>Percent Change by State, 2006-2011</a:t>
            </a:r>
          </a:p>
        </p:txBody>
      </p:sp>
      <p:graphicFrame>
        <p:nvGraphicFramePr>
          <p:cNvPr id="3174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206500"/>
          <a:ext cx="9144000" cy="5410200"/>
        </p:xfrm>
        <a:graphic>
          <a:graphicData uri="http://schemas.openxmlformats.org/presentationml/2006/ole">
            <p:oleObj spid="_x0000_s31746" name="Chart" r:id="rId4" imgW="8820049" imgH="4572034" progId="MSGraph.Chart.8">
              <p:embed followColorScheme="full"/>
            </p:oleObj>
          </a:graphicData>
        </a:graphic>
      </p:graphicFrame>
      <p:sp>
        <p:nvSpPr>
          <p:cNvPr id="31751" name="Text Box 4"/>
          <p:cNvSpPr txBox="1">
            <a:spLocks noChangeArrowheads="1"/>
          </p:cNvSpPr>
          <p:nvPr/>
        </p:nvSpPr>
        <p:spPr bwMode="auto">
          <a:xfrm>
            <a:off x="533400" y="6400800"/>
            <a:ext cx="7010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 SNL Financial, LLC.; Insurance Information Institute. </a:t>
            </a:r>
            <a:r>
              <a:rPr lang="en-US" sz="1100"/>
              <a:t>		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104900" y="1638300"/>
            <a:ext cx="1308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Southwest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2578100" y="1647825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Mountain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3810000" y="16002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Far West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7086600" y="1676400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Great Plains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5159375" y="1635125"/>
            <a:ext cx="146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Great Lakes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076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307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1F0D2-49FB-4A8D-9147-C60FFEB412FB}" type="slidenum">
              <a:rPr lang="en-US" smtClean="0"/>
              <a:pPr>
                <a:defRPr/>
              </a:pPr>
              <a:t>43</a:t>
            </a:fld>
            <a:endParaRPr lang="en-US" smtClean="0"/>
          </a:p>
        </p:txBody>
      </p:sp>
      <p:graphicFrame>
        <p:nvGraphicFramePr>
          <p:cNvPr id="32770" name="Object 3"/>
          <p:cNvGraphicFramePr>
            <a:graphicFrameLocks/>
          </p:cNvGraphicFramePr>
          <p:nvPr/>
        </p:nvGraphicFramePr>
        <p:xfrm>
          <a:off x="152400" y="1066800"/>
          <a:ext cx="8610600" cy="4248150"/>
        </p:xfrm>
        <a:graphic>
          <a:graphicData uri="http://schemas.openxmlformats.org/presentationml/2006/ole">
            <p:oleObj spid="_x0000_s32770" name="Chart" r:id="rId4" imgW="8610735" imgH="4248085" progId="MSGraph.Chart.8">
              <p:embed followColorScheme="full"/>
            </p:oleObj>
          </a:graphicData>
        </a:graphic>
      </p:graphicFrame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228600" y="5257800"/>
            <a:ext cx="8426450" cy="990600"/>
          </a:xfrm>
          <a:prstGeom prst="wedgeRectCallout">
            <a:avLst>
              <a:gd name="adj1" fmla="val -48179"/>
              <a:gd name="adj2" fmla="val 22191"/>
            </a:avLst>
          </a:prstGeom>
          <a:solidFill>
            <a:schemeClr val="accent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>
                <a:solidFill>
                  <a:schemeClr val="bg1"/>
                </a:solidFill>
                <a:cs typeface="+mn-cs"/>
              </a:rPr>
              <a:t>PP Auto net written premiums are starting to recover from a period of no growth attributable to the weak economy affecting new vehicle sales, car choice, and increased price sensitivity among consumers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32775" name="Rectangle 4"/>
          <p:cNvSpPr>
            <a:spLocks noChangeArrowheads="1"/>
          </p:cNvSpPr>
          <p:nvPr/>
        </p:nvSpPr>
        <p:spPr bwMode="auto">
          <a:xfrm>
            <a:off x="0" y="6430963"/>
            <a:ext cx="81216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en-US" sz="1100"/>
              <a:t>Sources: A.M. Best; NADA, </a:t>
            </a:r>
            <a:r>
              <a:rPr lang="en-US" sz="1100" i="1"/>
              <a:t>State of the Industry Report 2012</a:t>
            </a:r>
            <a:r>
              <a:rPr lang="en-US" sz="1100"/>
              <a:t>, p. 16, at </a:t>
            </a:r>
            <a:r>
              <a:rPr lang="en-US" sz="1100">
                <a:hlinkClick r:id="rId5"/>
              </a:rPr>
              <a:t>www.nada.org/nadadata</a:t>
            </a:r>
            <a:r>
              <a:rPr lang="en-US" sz="1100"/>
              <a:t> citing R. L. Polk; </a:t>
            </a:r>
            <a:br>
              <a:rPr lang="en-US" sz="1100"/>
            </a:br>
            <a:r>
              <a:rPr lang="en-US" sz="1100"/>
              <a:t>Insurance Information Institute. </a:t>
            </a:r>
          </a:p>
        </p:txBody>
      </p:sp>
      <p:sp>
        <p:nvSpPr>
          <p:cNvPr id="3277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6407150" cy="860425"/>
          </a:xfrm>
        </p:spPr>
        <p:txBody>
          <a:bodyPr/>
          <a:lstStyle/>
          <a:p>
            <a:r>
              <a:rPr lang="en-US" smtClean="0"/>
              <a:t>PP Auto NWP vs. # of Vehicles</a:t>
            </a:r>
            <a:br>
              <a:rPr lang="en-US" smtClean="0"/>
            </a:br>
            <a:r>
              <a:rPr lang="en-US" smtClean="0"/>
              <a:t>in Operation, 2001–2011</a:t>
            </a:r>
          </a:p>
        </p:txBody>
      </p:sp>
      <p:sp>
        <p:nvSpPr>
          <p:cNvPr id="32777" name="TextBox 7"/>
          <p:cNvSpPr txBox="1">
            <a:spLocks noChangeArrowheads="1"/>
          </p:cNvSpPr>
          <p:nvPr/>
        </p:nvSpPr>
        <p:spPr bwMode="auto">
          <a:xfrm>
            <a:off x="152400" y="10668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NWP</a:t>
            </a:r>
            <a:br>
              <a:rPr lang="en-US" sz="1400"/>
            </a:br>
            <a:r>
              <a:rPr lang="en-US" sz="1400"/>
              <a:t>$ Billions </a:t>
            </a:r>
          </a:p>
        </p:txBody>
      </p:sp>
      <p:sp>
        <p:nvSpPr>
          <p:cNvPr id="32778" name="TextBox 10"/>
          <p:cNvSpPr txBox="1">
            <a:spLocks noChangeArrowheads="1"/>
          </p:cNvSpPr>
          <p:nvPr/>
        </p:nvSpPr>
        <p:spPr bwMode="auto">
          <a:xfrm>
            <a:off x="8001000" y="1066800"/>
            <a:ext cx="914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/>
              <a:t>Vehicles in Operation (millions)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7172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717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EAA22-ECD2-458A-9D16-59D71A7126AD}" type="slidenum">
              <a:rPr lang="en-US" smtClean="0"/>
              <a:pPr>
                <a:defRPr/>
              </a:pPr>
              <a:t>44</a:t>
            </a:fld>
            <a:endParaRPr lang="en-US" smtClean="0"/>
          </a:p>
        </p:txBody>
      </p:sp>
      <p:sp>
        <p:nvSpPr>
          <p:cNvPr id="337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 Insurance Net Written Premium vs.</a:t>
            </a:r>
            <a:br>
              <a:rPr lang="en-US" smtClean="0"/>
            </a:br>
            <a:r>
              <a:rPr lang="en-US" smtClean="0"/>
              <a:t>No. of Housing Units*, 2000–2011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52400" y="1295400"/>
          <a:ext cx="8713788" cy="4478338"/>
        </p:xfrm>
        <a:graphic>
          <a:graphicData uri="http://schemas.openxmlformats.org/presentationml/2006/ole">
            <p:oleObj spid="_x0000_s33794" name="Chart" r:id="rId4" imgW="8686800" imgH="4467203" progId="MSGraph.Chart.8">
              <p:embed followColorScheme="full"/>
            </p:oleObj>
          </a:graphicData>
        </a:graphic>
      </p:graphicFrame>
      <p:sp>
        <p:nvSpPr>
          <p:cNvPr id="33799" name="Rectangle 4"/>
          <p:cNvSpPr>
            <a:spLocks noChangeArrowheads="1"/>
          </p:cNvSpPr>
          <p:nvPr/>
        </p:nvSpPr>
        <p:spPr bwMode="auto">
          <a:xfrm>
            <a:off x="0" y="6245225"/>
            <a:ext cx="81216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*occupied as of start of year indicated</a:t>
            </a:r>
            <a:br>
              <a:rPr lang="en-US" sz="1100"/>
            </a:br>
            <a:r>
              <a:rPr lang="en-US" sz="1100"/>
              <a:t>Sources: A.M. Best; Insurance Information Institute. </a:t>
            </a:r>
          </a:p>
        </p:txBody>
      </p:sp>
      <p:sp>
        <p:nvSpPr>
          <p:cNvPr id="33800" name="TextBox 7"/>
          <p:cNvSpPr txBox="1">
            <a:spLocks noChangeArrowheads="1"/>
          </p:cNvSpPr>
          <p:nvPr/>
        </p:nvSpPr>
        <p:spPr bwMode="auto">
          <a:xfrm>
            <a:off x="0" y="1295400"/>
            <a:ext cx="1304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$ Billions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228600" y="5791200"/>
            <a:ext cx="8450263" cy="609600"/>
          </a:xfrm>
          <a:prstGeom prst="wedgeRectCallout">
            <a:avLst>
              <a:gd name="adj1" fmla="val -49412"/>
              <a:gd name="adj2" fmla="val 21247"/>
            </a:avLst>
          </a:prstGeom>
          <a:solidFill>
            <a:schemeClr val="accent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>
                <a:solidFill>
                  <a:schemeClr val="bg1"/>
                </a:solidFill>
                <a:cs typeface="+mn-cs"/>
              </a:rPr>
              <a:t>Homeowners insurance NWP continues rising (up 95% 2000-2011) despite very little unit growth in recent years.  Reasons include rate increases, </a:t>
            </a:r>
            <a:r>
              <a:rPr lang="en-US" b="1" dirty="0" err="1">
                <a:solidFill>
                  <a:schemeClr val="bg1"/>
                </a:solidFill>
                <a:cs typeface="+mn-cs"/>
              </a:rPr>
              <a:t>esp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33802" name="TextBox 7"/>
          <p:cNvSpPr txBox="1">
            <a:spLocks noChangeArrowheads="1"/>
          </p:cNvSpPr>
          <p:nvPr/>
        </p:nvSpPr>
        <p:spPr bwMode="auto">
          <a:xfrm>
            <a:off x="7696200" y="990600"/>
            <a:ext cx="13049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Millions of Occupied Units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50" grpId="0" bld="series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70DEBF81-DBCE-4C99-93AE-8AC0F69A503B}" type="slidenum">
              <a:rPr lang="en-US" sz="900">
                <a:solidFill>
                  <a:srgbClr val="FFFFFF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45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200" b="1">
                <a:solidFill>
                  <a:srgbClr val="FFFFFF"/>
                </a:solidFill>
              </a:rPr>
              <a:t>Employment in the P/C Insurance Industry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BD6D08-8A86-4CF2-8EF7-EE0F6F84C35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482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482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5A38511-C49A-4FFE-8968-56D829FB2F0A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46</a:t>
            </a:fld>
            <a:endParaRPr lang="en-US" sz="900"/>
          </a:p>
        </p:txBody>
      </p:sp>
      <p:sp>
        <p:nvSpPr>
          <p:cNvPr id="34822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U.S. Employment in the Direct</a:t>
            </a:r>
            <a:br>
              <a:rPr lang="en-US" smtClean="0"/>
            </a:br>
            <a:r>
              <a:rPr lang="en-US" smtClean="0"/>
              <a:t>P/C Insurance Industry: 1990–2013*</a:t>
            </a:r>
          </a:p>
        </p:txBody>
      </p:sp>
      <p:sp>
        <p:nvSpPr>
          <p:cNvPr id="34823" name="Text Box 5"/>
          <p:cNvSpPr txBox="1">
            <a:spLocks noChangeArrowheads="1"/>
          </p:cNvSpPr>
          <p:nvPr/>
        </p:nvSpPr>
        <p:spPr bwMode="auto">
          <a:xfrm>
            <a:off x="0" y="6207125"/>
            <a:ext cx="8724900" cy="65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*As of January 2013; Seasonally adjusted; Does not include agents &amp; brokers.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Note: Recessions indicated by gray shaded columns.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U.S. Bureau of Labor Statistics;  National Bureau of Economic Research (recession dates); Insurance Information Institute.</a:t>
            </a:r>
          </a:p>
        </p:txBody>
      </p:sp>
      <p:sp>
        <p:nvSpPr>
          <p:cNvPr id="34824" name="Rectangle 6"/>
          <p:cNvSpPr>
            <a:spLocks noChangeArrowheads="1"/>
          </p:cNvSpPr>
          <p:nvPr/>
        </p:nvSpPr>
        <p:spPr bwMode="black">
          <a:xfrm>
            <a:off x="165100" y="1152525"/>
            <a:ext cx="2438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Thousands</a:t>
            </a:r>
          </a:p>
        </p:txBody>
      </p:sp>
      <p:graphicFrame>
        <p:nvGraphicFramePr>
          <p:cNvPr id="34818" name="Object 8"/>
          <p:cNvGraphicFramePr>
            <a:graphicFrameLocks noChangeAspect="1"/>
          </p:cNvGraphicFramePr>
          <p:nvPr/>
        </p:nvGraphicFramePr>
        <p:xfrm>
          <a:off x="377825" y="1416050"/>
          <a:ext cx="8499475" cy="4838700"/>
        </p:xfrm>
        <a:graphic>
          <a:graphicData uri="http://schemas.openxmlformats.org/presentationml/2006/ole">
            <p:oleObj spid="_x0000_s34818" name="Chart" r:id="rId4" imgW="8343967" imgH="4381555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5844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5845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A598BD1-05FE-4BC7-AD0A-BB0E2C60B28C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47</a:t>
            </a:fld>
            <a:endParaRPr lang="en-US" sz="900"/>
          </a:p>
        </p:txBody>
      </p:sp>
      <p:sp>
        <p:nvSpPr>
          <p:cNvPr id="3584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" y="133350"/>
            <a:ext cx="7772400" cy="8382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mtClean="0"/>
              <a:t>U.S. Employment in the Direct</a:t>
            </a:r>
            <a:br>
              <a:rPr lang="en-US" smtClean="0"/>
            </a:br>
            <a:r>
              <a:rPr lang="en-US" smtClean="0"/>
              <a:t>Life Insurance Industry: 1990–2013*</a:t>
            </a:r>
          </a:p>
        </p:txBody>
      </p:sp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0" y="6207125"/>
            <a:ext cx="8724900" cy="65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*As of January 2013; Seasonally adjusted; Does not including agents &amp; brokers.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Note: Recessions indicated by gray shaded columns.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U.S. Bureau of Labor Statistics;  National Bureau of Economic Research (recession dates); Insurance Information Institute.</a:t>
            </a:r>
          </a:p>
        </p:txBody>
      </p:sp>
      <p:sp>
        <p:nvSpPr>
          <p:cNvPr id="35848" name="Rectangle 6"/>
          <p:cNvSpPr>
            <a:spLocks noChangeArrowheads="1"/>
          </p:cNvSpPr>
          <p:nvPr/>
        </p:nvSpPr>
        <p:spPr bwMode="black">
          <a:xfrm>
            <a:off x="152400" y="1489075"/>
            <a:ext cx="2438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Thousands</a:t>
            </a:r>
          </a:p>
        </p:txBody>
      </p:sp>
      <p:graphicFrame>
        <p:nvGraphicFramePr>
          <p:cNvPr id="35842" name="Object 8"/>
          <p:cNvGraphicFramePr>
            <a:graphicFrameLocks noChangeAspect="1"/>
          </p:cNvGraphicFramePr>
          <p:nvPr/>
        </p:nvGraphicFramePr>
        <p:xfrm>
          <a:off x="377825" y="1562100"/>
          <a:ext cx="8343900" cy="4654550"/>
        </p:xfrm>
        <a:graphic>
          <a:graphicData uri="http://schemas.openxmlformats.org/presentationml/2006/ole">
            <p:oleObj spid="_x0000_s35842" name="Chart" r:id="rId4" imgW="8343967" imgH="4381555" progId="MSGraph.Chart.8">
              <p:embed followColorScheme="full"/>
            </p:oleObj>
          </a:graphicData>
        </a:graphic>
      </p:graphicFrame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5334000" y="1152525"/>
            <a:ext cx="3616325" cy="1187450"/>
          </a:xfrm>
          <a:prstGeom prst="wedgeRectCallout">
            <a:avLst>
              <a:gd name="adj1" fmla="val 39315"/>
              <a:gd name="adj2" fmla="val 24041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As of January 2013, Life insurance industry employment was down by 15,900 (-4.5%) to 338,300 since the recession began in Dec. 2007 (vs. overall US employment decline of 2.3%).</a:t>
            </a:r>
          </a:p>
        </p:txBody>
      </p:sp>
      <p:sp>
        <p:nvSpPr>
          <p:cNvPr id="10" name="AutoShape 38"/>
          <p:cNvSpPr>
            <a:spLocks noChangeArrowheads="1"/>
          </p:cNvSpPr>
          <p:nvPr/>
        </p:nvSpPr>
        <p:spPr bwMode="blackWhite">
          <a:xfrm>
            <a:off x="1381125" y="3924300"/>
            <a:ext cx="3616325" cy="1187450"/>
          </a:xfrm>
          <a:prstGeom prst="wedgeRectCallout">
            <a:avLst>
              <a:gd name="adj1" fmla="val 68287"/>
              <a:gd name="adj2" fmla="val -985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Every 4-5 years BLS reconciles its data with census data; sometimes this reclassifies employment within industries. This drop, spread over March 2004-March 2005, moved some people to the Health/Medical Expense sector.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68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68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EBC09B8-9595-492B-9D86-6B482DE270DE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48</a:t>
            </a:fld>
            <a:endParaRPr lang="en-US" sz="900"/>
          </a:p>
        </p:txBody>
      </p:sp>
      <p:sp>
        <p:nvSpPr>
          <p:cNvPr id="368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15900" y="114300"/>
            <a:ext cx="7772400" cy="762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mtClean="0"/>
              <a:t>U.S. Employment in the Direct Health-</a:t>
            </a:r>
            <a:br>
              <a:rPr lang="en-US" smtClean="0"/>
            </a:br>
            <a:r>
              <a:rPr lang="en-US" smtClean="0"/>
              <a:t>Medical Insurance Industry: 1990–2013*</a:t>
            </a:r>
          </a:p>
        </p:txBody>
      </p:sp>
      <p:sp>
        <p:nvSpPr>
          <p:cNvPr id="36871" name="Text Box 5"/>
          <p:cNvSpPr txBox="1">
            <a:spLocks noChangeArrowheads="1"/>
          </p:cNvSpPr>
          <p:nvPr/>
        </p:nvSpPr>
        <p:spPr bwMode="auto">
          <a:xfrm>
            <a:off x="0" y="6207125"/>
            <a:ext cx="8724900" cy="65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*As of January 2013; Seasonally adjusted; Does not include agents &amp; brokers.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Note: Recessions indicated by gray shaded columns.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U.S. Bureau of Labor Statistics;  National Bureau of Economic Research (recession dates); Insurance Information Institute.</a:t>
            </a:r>
          </a:p>
        </p:txBody>
      </p:sp>
      <p:sp>
        <p:nvSpPr>
          <p:cNvPr id="36872" name="Rectangle 6"/>
          <p:cNvSpPr>
            <a:spLocks noChangeArrowheads="1"/>
          </p:cNvSpPr>
          <p:nvPr/>
        </p:nvSpPr>
        <p:spPr bwMode="black">
          <a:xfrm>
            <a:off x="161925" y="1270000"/>
            <a:ext cx="2438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Thousands</a:t>
            </a:r>
          </a:p>
        </p:txBody>
      </p:sp>
      <p:graphicFrame>
        <p:nvGraphicFramePr>
          <p:cNvPr id="36866" name="Object 8"/>
          <p:cNvGraphicFramePr>
            <a:graphicFrameLocks noChangeAspect="1"/>
          </p:cNvGraphicFramePr>
          <p:nvPr/>
        </p:nvGraphicFramePr>
        <p:xfrm>
          <a:off x="381000" y="1600200"/>
          <a:ext cx="8553450" cy="4381500"/>
        </p:xfrm>
        <a:graphic>
          <a:graphicData uri="http://schemas.openxmlformats.org/presentationml/2006/ole">
            <p:oleObj spid="_x0000_s36866" name="Chart" r:id="rId4" imgW="8553551" imgH="4381555" progId="MSGraph.Chart.8">
              <p:embed followColorScheme="full"/>
            </p:oleObj>
          </a:graphicData>
        </a:graphic>
      </p:graphicFrame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4714875" y="3967163"/>
            <a:ext cx="3378200" cy="1398587"/>
          </a:xfrm>
          <a:prstGeom prst="wedgeRectCallout">
            <a:avLst>
              <a:gd name="adj1" fmla="val 67153"/>
              <a:gd name="adj2" fmla="val -17315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As of January 2013, Health-Medical insurance industry employment was up by 26,500 or 6.0% to 466,000 since the recession began in Dec. 2007 (vs. overall US employment decline of 2.3%).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7892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789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CC027B6-C239-494E-A48E-0819A69E9B4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49</a:t>
            </a:fld>
            <a:endParaRPr lang="en-US" sz="900"/>
          </a:p>
        </p:txBody>
      </p:sp>
      <p:sp>
        <p:nvSpPr>
          <p:cNvPr id="3789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6559550" cy="860425"/>
          </a:xfrm>
        </p:spPr>
        <p:txBody>
          <a:bodyPr/>
          <a:lstStyle/>
          <a:p>
            <a:r>
              <a:rPr lang="en-US" smtClean="0"/>
              <a:t>Employment in the U.S. </a:t>
            </a:r>
            <a:br>
              <a:rPr lang="en-US" smtClean="0"/>
            </a:br>
            <a:r>
              <a:rPr lang="en-US" smtClean="0"/>
              <a:t>Reinsurance Industry: 1990–2013*</a:t>
            </a:r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black">
          <a:xfrm>
            <a:off x="165100" y="1152525"/>
            <a:ext cx="2438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Thousands</a:t>
            </a:r>
          </a:p>
        </p:txBody>
      </p:sp>
      <p:graphicFrame>
        <p:nvGraphicFramePr>
          <p:cNvPr id="37890" name="Object 8"/>
          <p:cNvGraphicFramePr>
            <a:graphicFrameLocks noChangeAspect="1"/>
          </p:cNvGraphicFramePr>
          <p:nvPr/>
        </p:nvGraphicFramePr>
        <p:xfrm>
          <a:off x="377825" y="1416050"/>
          <a:ext cx="8343900" cy="4838700"/>
        </p:xfrm>
        <a:graphic>
          <a:graphicData uri="http://schemas.openxmlformats.org/presentationml/2006/ole">
            <p:oleObj spid="_x0000_s37890" name="Chart" r:id="rId4" imgW="8343967" imgH="4381555" progId="MSGraph.Chart.8">
              <p:embed followColorScheme="full"/>
            </p:oleObj>
          </a:graphicData>
        </a:graphic>
      </p:graphicFrame>
      <p:sp>
        <p:nvSpPr>
          <p:cNvPr id="37896" name="Text Box 5"/>
          <p:cNvSpPr txBox="1">
            <a:spLocks noChangeArrowheads="1"/>
          </p:cNvSpPr>
          <p:nvPr/>
        </p:nvSpPr>
        <p:spPr bwMode="auto">
          <a:xfrm>
            <a:off x="0" y="6207125"/>
            <a:ext cx="8724900" cy="65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*As of January 2013; Seasonally adjusted; Does not including agents &amp; brokers.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Note: Recessions indicated by gray shaded columns.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U.S. Bureau of Labor Statistics;  National Bureau of Economic Research (recession dates); Insurance Information Institute.</a:t>
            </a:r>
          </a:p>
        </p:txBody>
      </p:sp>
      <p:sp>
        <p:nvSpPr>
          <p:cNvPr id="10" name="AutoShape 38"/>
          <p:cNvSpPr>
            <a:spLocks noChangeArrowheads="1"/>
          </p:cNvSpPr>
          <p:nvPr/>
        </p:nvSpPr>
        <p:spPr bwMode="blackWhite">
          <a:xfrm>
            <a:off x="5257800" y="1990725"/>
            <a:ext cx="3265488" cy="1484313"/>
          </a:xfrm>
          <a:prstGeom prst="wedgeRectCallout">
            <a:avLst>
              <a:gd name="adj1" fmla="val 48904"/>
              <a:gd name="adj2" fmla="val 147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As of January 2013, US employment in the reinsurance industry was down by 800 or 3.0% to 25,800 since the recession began in Dec. 2007 (vs. overall US employment decline of 2.3%).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22532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2253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3D0A46-F20E-45FF-9272-3E6C575A6034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6318250" cy="860425"/>
          </a:xfrm>
        </p:spPr>
        <p:txBody>
          <a:bodyPr/>
          <a:lstStyle/>
          <a:p>
            <a:r>
              <a:rPr lang="en-US" smtClean="0"/>
              <a:t>P/C Insurance Industry </a:t>
            </a:r>
            <a:br>
              <a:rPr lang="en-US" smtClean="0"/>
            </a:br>
            <a:r>
              <a:rPr lang="en-US" smtClean="0"/>
              <a:t>Combined Ratio, 2001–2012:Q3*</a:t>
            </a:r>
          </a:p>
        </p:txBody>
      </p:sp>
      <p:sp>
        <p:nvSpPr>
          <p:cNvPr id="3079" name="Rectangle 3"/>
          <p:cNvSpPr>
            <a:spLocks noChangeArrowheads="1"/>
          </p:cNvSpPr>
          <p:nvPr/>
        </p:nvSpPr>
        <p:spPr bwMode="auto">
          <a:xfrm>
            <a:off x="-50800" y="6438900"/>
            <a:ext cx="8915400" cy="439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000">
                <a:solidFill>
                  <a:srgbClr val="000000"/>
                </a:solidFill>
              </a:rPr>
              <a:t>* Excludes Mortgage &amp; Financial Guaranty insurers 2008--2012. Including M&amp;FG, 2008=105.1, 2009=100.7, 2010=102.4, 2011=108.2; 2012:Q3=100.9.                             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000">
                <a:solidFill>
                  <a:srgbClr val="000000"/>
                </a:solidFill>
              </a:rPr>
              <a:t>Sources: A.M. Best; ISO.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74625" y="2743200"/>
          <a:ext cx="8577263" cy="3614738"/>
        </p:xfrm>
        <a:graphic>
          <a:graphicData uri="http://schemas.openxmlformats.org/presentationml/2006/ole">
            <p:oleObj spid="_x0000_s3074" name="Chart" r:id="rId4" imgW="8534400" imgH="3629096" progId="MSGraph.Chart.8">
              <p:embed followColorScheme="full"/>
            </p:oleObj>
          </a:graphicData>
        </a:graphic>
      </p:graphicFrame>
      <p:sp>
        <p:nvSpPr>
          <p:cNvPr id="4451334" name="AutoShape 6"/>
          <p:cNvSpPr>
            <a:spLocks noChangeArrowheads="1"/>
          </p:cNvSpPr>
          <p:nvPr/>
        </p:nvSpPr>
        <p:spPr bwMode="blackWhite">
          <a:xfrm>
            <a:off x="3429000" y="2362200"/>
            <a:ext cx="1219200" cy="895350"/>
          </a:xfrm>
          <a:prstGeom prst="wedgeRectCallout">
            <a:avLst>
              <a:gd name="adj1" fmla="val 14935"/>
              <a:gd name="adj2" fmla="val 238148"/>
            </a:avLst>
          </a:prstGeom>
          <a:gradFill rotWithShape="1">
            <a:gsLst>
              <a:gs pos="0">
                <a:schemeClr val="hlink"/>
              </a:gs>
              <a:gs pos="100000">
                <a:srgbClr val="226544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Best Combined Ratio Since 1949 (87.6)</a:t>
            </a:r>
          </a:p>
        </p:txBody>
      </p:sp>
      <p:sp>
        <p:nvSpPr>
          <p:cNvPr id="4451335" name="AutoShape 7"/>
          <p:cNvSpPr>
            <a:spLocks noChangeArrowheads="1"/>
          </p:cNvSpPr>
          <p:nvPr/>
        </p:nvSpPr>
        <p:spPr bwMode="blackWhite">
          <a:xfrm>
            <a:off x="152400" y="1143000"/>
            <a:ext cx="1828800" cy="1143000"/>
          </a:xfrm>
          <a:prstGeom prst="wedgeRectCallout">
            <a:avLst>
              <a:gd name="adj1" fmla="val -6787"/>
              <a:gd name="adj2" fmla="val 12448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As Recently as 2001, Insurers Paid Out Nearly $1.16 for Every $1 in Earned Premiums</a:t>
            </a:r>
          </a:p>
        </p:txBody>
      </p:sp>
      <p:sp>
        <p:nvSpPr>
          <p:cNvPr id="4451336" name="AutoShape 8"/>
          <p:cNvSpPr>
            <a:spLocks noChangeArrowheads="1"/>
          </p:cNvSpPr>
          <p:nvPr/>
        </p:nvSpPr>
        <p:spPr bwMode="blackWhite">
          <a:xfrm>
            <a:off x="4572000" y="1143000"/>
            <a:ext cx="1143000" cy="1185863"/>
          </a:xfrm>
          <a:prstGeom prst="wedgeRectCallout">
            <a:avLst>
              <a:gd name="adj1" fmla="val -19269"/>
              <a:gd name="adj2" fmla="val 267046"/>
            </a:avLst>
          </a:prstGeom>
          <a:gradFill rotWithShape="1">
            <a:gsLst>
              <a:gs pos="0">
                <a:schemeClr val="tx2"/>
              </a:gs>
              <a:gs pos="100000">
                <a:srgbClr val="9E8000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Relatively Low CAT Losses, Reserve Releases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blackWhite">
          <a:xfrm>
            <a:off x="2133600" y="1371600"/>
            <a:ext cx="1447800" cy="895350"/>
          </a:xfrm>
          <a:prstGeom prst="wedgeRectCallout">
            <a:avLst>
              <a:gd name="adj1" fmla="val 42986"/>
              <a:gd name="adj2" fmla="val 319005"/>
            </a:avLst>
          </a:prstGeom>
          <a:gradFill rotWithShape="1">
            <a:gsLst>
              <a:gs pos="0">
                <a:schemeClr val="folHlink"/>
              </a:gs>
              <a:gs pos="100000">
                <a:srgbClr val="6D0016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Heavy Use of Reinsurance Lowered Net Losses</a:t>
            </a:r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blackWhite">
          <a:xfrm>
            <a:off x="5791200" y="1600200"/>
            <a:ext cx="1116013" cy="1206500"/>
          </a:xfrm>
          <a:prstGeom prst="wedgeRectCallout">
            <a:avLst>
              <a:gd name="adj1" fmla="val 676"/>
              <a:gd name="adj2" fmla="val 218384"/>
            </a:avLst>
          </a:prstGeom>
          <a:solidFill>
            <a:srgbClr val="FF00FF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Relatively Low CAT Losses, Reserve Releases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blackWhite">
          <a:xfrm>
            <a:off x="6629400" y="2971800"/>
            <a:ext cx="1038225" cy="1119188"/>
          </a:xfrm>
          <a:prstGeom prst="wedgeRectCallout">
            <a:avLst>
              <a:gd name="adj1" fmla="val -15097"/>
              <a:gd name="adj2" fmla="val 95560"/>
            </a:avLst>
          </a:prstGeom>
          <a:solidFill>
            <a:srgbClr val="0070C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Avg. CAT Losses, More Reserve Releases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blackWhite">
          <a:xfrm>
            <a:off x="7388225" y="1044575"/>
            <a:ext cx="1101725" cy="1762125"/>
          </a:xfrm>
          <a:prstGeom prst="wedgeRectCallout">
            <a:avLst>
              <a:gd name="adj1" fmla="val -9382"/>
              <a:gd name="adj2" fmla="val 121764"/>
            </a:avLst>
          </a:prstGeom>
          <a:solidFill>
            <a:schemeClr val="bg1">
              <a:lumMod val="50000"/>
            </a:schemeClr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</a:rPr>
              <a:t>Higher CAT Losses, Shrinking Reserve Releases, Toll of Soft Market</a:t>
            </a: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blackWhite">
          <a:xfrm>
            <a:off x="4953000" y="3657600"/>
            <a:ext cx="1316038" cy="571500"/>
          </a:xfrm>
          <a:prstGeom prst="wedgeRectCallout">
            <a:avLst>
              <a:gd name="adj1" fmla="val -5912"/>
              <a:gd name="adj2" fmla="val 118708"/>
            </a:avLst>
          </a:prstGeom>
          <a:gradFill rotWithShape="1">
            <a:gsLst>
              <a:gs pos="0">
                <a:schemeClr val="bg2"/>
              </a:gs>
              <a:gs pos="100000">
                <a:srgbClr val="4A869E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Cyclical Deterioration</a:t>
            </a: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blackWhite">
          <a:xfrm>
            <a:off x="8001000" y="3200400"/>
            <a:ext cx="915988" cy="1085850"/>
          </a:xfrm>
          <a:prstGeom prst="wedgeRectCallout">
            <a:avLst>
              <a:gd name="adj1" fmla="val -19856"/>
              <a:gd name="adj2" fmla="val 88588"/>
            </a:avLst>
          </a:prstGeom>
          <a:solidFill>
            <a:srgbClr val="225A7A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Lower CAT Losses Before Sandy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5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5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5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1334" grpId="0" animBg="1"/>
      <p:bldP spid="4451335" grpId="0" animBg="1"/>
      <p:bldP spid="4451336" grpId="0" animBg="1"/>
      <p:bldP spid="13" grpId="0" animBg="1"/>
      <p:bldP spid="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891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891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AF74A63-7DBF-4E4D-AA23-6CD45A945229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50</a:t>
            </a:fld>
            <a:endParaRPr lang="en-US" sz="900"/>
          </a:p>
        </p:txBody>
      </p:sp>
      <p:sp>
        <p:nvSpPr>
          <p:cNvPr id="38918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U.S. Employment in Insurance </a:t>
            </a:r>
            <a:br>
              <a:rPr lang="en-US" smtClean="0"/>
            </a:br>
            <a:r>
              <a:rPr lang="en-US" smtClean="0"/>
              <a:t>Agencies &amp; Brokerages: 1990–2013*</a:t>
            </a:r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black">
          <a:xfrm>
            <a:off x="165100" y="1152525"/>
            <a:ext cx="2438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Thousands</a:t>
            </a:r>
          </a:p>
        </p:txBody>
      </p:sp>
      <p:graphicFrame>
        <p:nvGraphicFramePr>
          <p:cNvPr id="38914" name="Object 8"/>
          <p:cNvGraphicFramePr>
            <a:graphicFrameLocks noChangeAspect="1"/>
          </p:cNvGraphicFramePr>
          <p:nvPr/>
        </p:nvGraphicFramePr>
        <p:xfrm>
          <a:off x="377825" y="1425575"/>
          <a:ext cx="8343900" cy="4838700"/>
        </p:xfrm>
        <a:graphic>
          <a:graphicData uri="http://schemas.openxmlformats.org/presentationml/2006/ole">
            <p:oleObj spid="_x0000_s38914" name="Chart" r:id="rId4" imgW="8343967" imgH="4381555" progId="MSGraph.Chart.8">
              <p:embed followColorScheme="full"/>
            </p:oleObj>
          </a:graphicData>
        </a:graphic>
      </p:graphicFrame>
      <p:sp>
        <p:nvSpPr>
          <p:cNvPr id="38920" name="Text Box 5"/>
          <p:cNvSpPr txBox="1">
            <a:spLocks noChangeArrowheads="1"/>
          </p:cNvSpPr>
          <p:nvPr/>
        </p:nvSpPr>
        <p:spPr bwMode="auto">
          <a:xfrm>
            <a:off x="0" y="6207125"/>
            <a:ext cx="8724900" cy="65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*As of January 2013; Seasonally adjusted. Includes all types of insurance.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Note: Recessions indicated by gray shaded columns.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U.S. Bureau of Labor Statistics;  National Bureau of Economic Research (recession dates); Insurance Information Institute.</a:t>
            </a:r>
          </a:p>
        </p:txBody>
      </p:sp>
      <p:sp>
        <p:nvSpPr>
          <p:cNvPr id="10" name="AutoShape 38"/>
          <p:cNvSpPr>
            <a:spLocks noChangeArrowheads="1"/>
          </p:cNvSpPr>
          <p:nvPr/>
        </p:nvSpPr>
        <p:spPr bwMode="blackWhite">
          <a:xfrm>
            <a:off x="4962525" y="4114800"/>
            <a:ext cx="3313113" cy="1465263"/>
          </a:xfrm>
          <a:prstGeom prst="wedgeRectCallout">
            <a:avLst>
              <a:gd name="adj1" fmla="val 56633"/>
              <a:gd name="adj2" fmla="val -11525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As of January 2013,  employment at insurance agencies and brokerages was down by 14,900 or 2.2% to 662,800 since the recession began in Dec. 2007 (vs. overall US employment decline of 2.3%).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994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994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4BC70E7A-705E-4153-BC78-2A6BCF7B09D3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51</a:t>
            </a:fld>
            <a:endParaRPr lang="en-US" sz="900"/>
          </a:p>
        </p:txBody>
      </p:sp>
      <p:sp>
        <p:nvSpPr>
          <p:cNvPr id="3994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6026150" cy="860425"/>
          </a:xfrm>
        </p:spPr>
        <p:txBody>
          <a:bodyPr/>
          <a:lstStyle/>
          <a:p>
            <a:r>
              <a:rPr lang="en-US" smtClean="0"/>
              <a:t>U.S. Employment in Insurance </a:t>
            </a:r>
            <a:br>
              <a:rPr lang="en-US" smtClean="0"/>
            </a:br>
            <a:r>
              <a:rPr lang="en-US" smtClean="0"/>
              <a:t>Claims Adjusting: 1990–2013*</a:t>
            </a:r>
          </a:p>
        </p:txBody>
      </p:sp>
      <p:sp>
        <p:nvSpPr>
          <p:cNvPr id="39943" name="Rectangle 6"/>
          <p:cNvSpPr>
            <a:spLocks noChangeArrowheads="1"/>
          </p:cNvSpPr>
          <p:nvPr/>
        </p:nvSpPr>
        <p:spPr bwMode="black">
          <a:xfrm>
            <a:off x="165100" y="1152525"/>
            <a:ext cx="2438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Thousands</a:t>
            </a:r>
          </a:p>
        </p:txBody>
      </p:sp>
      <p:graphicFrame>
        <p:nvGraphicFramePr>
          <p:cNvPr id="39938" name="Object 8"/>
          <p:cNvGraphicFramePr>
            <a:graphicFrameLocks noChangeAspect="1"/>
          </p:cNvGraphicFramePr>
          <p:nvPr/>
        </p:nvGraphicFramePr>
        <p:xfrm>
          <a:off x="228600" y="1419225"/>
          <a:ext cx="8772525" cy="4552950"/>
        </p:xfrm>
        <a:graphic>
          <a:graphicData uri="http://schemas.openxmlformats.org/presentationml/2006/ole">
            <p:oleObj spid="_x0000_s39938" name="Chart" r:id="rId4" imgW="8439184" imgH="4381555" progId="MSGraph.Chart.8">
              <p:embed followColorScheme="full"/>
            </p:oleObj>
          </a:graphicData>
        </a:graphic>
      </p:graphicFrame>
      <p:sp>
        <p:nvSpPr>
          <p:cNvPr id="39944" name="Text Box 5"/>
          <p:cNvSpPr txBox="1">
            <a:spLocks noChangeArrowheads="1"/>
          </p:cNvSpPr>
          <p:nvPr/>
        </p:nvSpPr>
        <p:spPr bwMode="auto">
          <a:xfrm>
            <a:off x="0" y="6207125"/>
            <a:ext cx="8724900" cy="65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*As of January 2013; Seasonally adjusted.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Note: Recessions indicated by gray shaded columns.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U.S. Bureau of Labor Statistics;  National Bureau of Economic Research (recession dates); Insurance Information Institute.</a:t>
            </a:r>
          </a:p>
        </p:txBody>
      </p:sp>
      <p:sp>
        <p:nvSpPr>
          <p:cNvPr id="10" name="AutoShape 38"/>
          <p:cNvSpPr>
            <a:spLocks noChangeArrowheads="1"/>
          </p:cNvSpPr>
          <p:nvPr/>
        </p:nvSpPr>
        <p:spPr bwMode="blackWhite">
          <a:xfrm>
            <a:off x="5029200" y="990600"/>
            <a:ext cx="3998913" cy="928688"/>
          </a:xfrm>
          <a:prstGeom prst="wedgeRectCallout">
            <a:avLst>
              <a:gd name="adj1" fmla="val 43699"/>
              <a:gd name="adj2" fmla="val 13105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As of January 2013, claims adjusting employment was up by 400 or 0.8% to 52,800 since the recession began in Dec. 2007 (vs. overall US employment decline of 2.3%).</a:t>
            </a:r>
          </a:p>
        </p:txBody>
      </p:sp>
      <p:sp>
        <p:nvSpPr>
          <p:cNvPr id="2026509" name="Oval 13"/>
          <p:cNvSpPr>
            <a:spLocks noChangeArrowheads="1"/>
          </p:cNvSpPr>
          <p:nvPr/>
        </p:nvSpPr>
        <p:spPr bwMode="auto">
          <a:xfrm>
            <a:off x="6054725" y="2974975"/>
            <a:ext cx="3587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AutoShape 38"/>
          <p:cNvSpPr>
            <a:spLocks noChangeArrowheads="1"/>
          </p:cNvSpPr>
          <p:nvPr/>
        </p:nvSpPr>
        <p:spPr bwMode="blackWhite">
          <a:xfrm>
            <a:off x="5105400" y="4419600"/>
            <a:ext cx="2170113" cy="420688"/>
          </a:xfrm>
          <a:prstGeom prst="wedgeRectCallout">
            <a:avLst>
              <a:gd name="adj1" fmla="val 7060"/>
              <a:gd name="adj2" fmla="val -32358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Katrina, Rita, Wilma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2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26509" grpId="0" animBg="1"/>
      <p:bldP spid="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12FCBC9-5B31-4E35-AE09-C7C6F9BE5B56}" type="slidenum">
              <a:rPr lang="en-US" sz="900">
                <a:solidFill>
                  <a:srgbClr val="FFFFFF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52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200" b="1">
                <a:solidFill>
                  <a:srgbClr val="FFFFFF"/>
                </a:solidFill>
              </a:rPr>
              <a:t>Key Take-aways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8A208-1E08-4EF1-98A8-82B8975E0E73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98307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98308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7F4173-FA3B-4C7C-A048-4CAE0FA2CF9B}" type="slidenum">
              <a:rPr lang="en-US" smtClean="0"/>
              <a:pPr>
                <a:defRPr/>
              </a:pPr>
              <a:t>53</a:t>
            </a:fld>
            <a:endParaRPr lang="en-US" smtClean="0"/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75" y="1327150"/>
            <a:ext cx="8169275" cy="5286375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200" b="1" smtClean="0"/>
              <a:t>P/C Insurance Exposures Will Grow With the U.S. Economy</a:t>
            </a:r>
          </a:p>
          <a:p>
            <a:pPr lvl="1">
              <a:lnSpc>
                <a:spcPct val="70000"/>
              </a:lnSpc>
            </a:pPr>
            <a:r>
              <a:rPr lang="en-US" sz="2000" smtClean="0"/>
              <a:t>Personal and commercial exposure growth is likely in 2013</a:t>
            </a:r>
          </a:p>
          <a:p>
            <a:pPr lvl="2">
              <a:lnSpc>
                <a:spcPct val="70000"/>
              </a:lnSpc>
            </a:pPr>
            <a:r>
              <a:rPr lang="en-US" sz="1800" smtClean="0"/>
              <a:t>But restoration of destroyed exposure will take until mid-decade</a:t>
            </a:r>
          </a:p>
          <a:p>
            <a:pPr lvl="1">
              <a:lnSpc>
                <a:spcPct val="70000"/>
              </a:lnSpc>
            </a:pPr>
            <a:r>
              <a:rPr lang="en-US" sz="2000" smtClean="0"/>
              <a:t>Wage growth is also positive and could modestly accelerate</a:t>
            </a:r>
            <a:endParaRPr lang="en-US" sz="2000" b="1" smtClean="0"/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200" b="1" smtClean="0"/>
              <a:t>P/C Industry Growth in 2013 Will Be Strongest Since 2004</a:t>
            </a:r>
          </a:p>
          <a:p>
            <a:pPr lvl="1">
              <a:lnSpc>
                <a:spcPct val="70000"/>
              </a:lnSpc>
            </a:pPr>
            <a:r>
              <a:rPr lang="en-US" sz="2000" smtClean="0"/>
              <a:t>Growth likely to exceed A.M. Best projection of +3.8% for 2012</a:t>
            </a:r>
          </a:p>
          <a:p>
            <a:pPr lvl="1">
              <a:lnSpc>
                <a:spcPct val="70000"/>
              </a:lnSpc>
            </a:pPr>
            <a:r>
              <a:rPr lang="en-US" sz="2000" smtClean="0"/>
              <a:t>No traditional “hard market” emerges in 2013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200" b="1" smtClean="0"/>
              <a:t>Underwriting Fundamentals Weak But Improving</a:t>
            </a:r>
          </a:p>
          <a:p>
            <a:pPr lvl="1">
              <a:lnSpc>
                <a:spcPct val="70000"/>
              </a:lnSpc>
            </a:pPr>
            <a:r>
              <a:rPr lang="en-US" sz="2000" smtClean="0"/>
              <a:t>Some pressure from claim frequency, severity in some key lines</a:t>
            </a:r>
          </a:p>
          <a:p>
            <a:pPr lvl="1">
              <a:lnSpc>
                <a:spcPct val="70000"/>
              </a:lnSpc>
            </a:pPr>
            <a:r>
              <a:rPr lang="en-US" sz="2000" smtClean="0"/>
              <a:t>But WC will be tough to fix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200" b="1" smtClean="0"/>
              <a:t>Industry Capacity Hits a New Record by Year-End 2013 (Barring Meg-CAT)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200" b="1" smtClean="0"/>
              <a:t>Investment Environment Is/Remains Challenging</a:t>
            </a:r>
            <a:endParaRPr lang="en-US" sz="2200" smtClean="0"/>
          </a:p>
          <a:p>
            <a:pPr lvl="1">
              <a:lnSpc>
                <a:spcPct val="70000"/>
              </a:lnSpc>
            </a:pPr>
            <a:r>
              <a:rPr lang="en-US" sz="2000" smtClean="0"/>
              <a:t>Interest rates remain low</a:t>
            </a:r>
            <a:endParaRPr lang="en-US" sz="2000" b="1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30200" y="236538"/>
            <a:ext cx="73691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Take-</a:t>
            </a:r>
            <a:r>
              <a:rPr lang="en-US" sz="3000" b="1" kern="0" dirty="0" err="1">
                <a:solidFill>
                  <a:srgbClr val="225A7A"/>
                </a:solidFill>
                <a:ea typeface="+mj-ea"/>
                <a:cs typeface="+mj-cs"/>
              </a:rPr>
              <a:t>aways</a:t>
            </a: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:</a:t>
            </a:r>
            <a:b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</a:b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Insurance Industry Predictions for 2013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22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699" name="Rectangle 3"/>
          <p:cNvSpPr>
            <a:spLocks noChangeArrowheads="1"/>
          </p:cNvSpPr>
          <p:nvPr/>
        </p:nvSpPr>
        <p:spPr bwMode="blackWhite">
          <a:xfrm>
            <a:off x="685800" y="2327275"/>
            <a:ext cx="7772400" cy="1470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6000" b="1">
                <a:solidFill>
                  <a:srgbClr val="FFFFFF"/>
                </a:solidFill>
                <a:latin typeface="Verdana" pitchFamily="34" charset="0"/>
              </a:rPr>
              <a:t>www.iii.org</a:t>
            </a:r>
          </a:p>
        </p:txBody>
      </p:sp>
      <p:sp>
        <p:nvSpPr>
          <p:cNvPr id="2077700" name="Rectangle 4"/>
          <p:cNvSpPr>
            <a:spLocks noChangeArrowheads="1"/>
          </p:cNvSpPr>
          <p:nvPr/>
        </p:nvSpPr>
        <p:spPr bwMode="auto">
          <a:xfrm>
            <a:off x="668338" y="4130675"/>
            <a:ext cx="7807325" cy="1089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>
                <a:solidFill>
                  <a:srgbClr val="225A7A"/>
                </a:solidFill>
                <a:latin typeface="Verdana" pitchFamily="34" charset="0"/>
              </a:rPr>
              <a:t>Thank you for your time</a:t>
            </a:r>
            <a:br>
              <a:rPr lang="en-US" sz="3600" b="1" i="1">
                <a:solidFill>
                  <a:srgbClr val="225A7A"/>
                </a:solidFill>
                <a:latin typeface="Verdana" pitchFamily="34" charset="0"/>
              </a:rPr>
            </a:br>
            <a:r>
              <a:rPr lang="en-US" sz="3600" b="1" i="1">
                <a:solidFill>
                  <a:srgbClr val="225A7A"/>
                </a:solidFill>
                <a:latin typeface="Verdana" pitchFamily="34" charset="0"/>
              </a:rPr>
              <a:t>and your attention!</a:t>
            </a:r>
          </a:p>
        </p:txBody>
      </p:sp>
      <p:sp>
        <p:nvSpPr>
          <p:cNvPr id="2077702" name="Rectangle 6"/>
          <p:cNvSpPr>
            <a:spLocks noChangeArrowheads="1"/>
          </p:cNvSpPr>
          <p:nvPr/>
        </p:nvSpPr>
        <p:spPr bwMode="auto">
          <a:xfrm>
            <a:off x="668338" y="1597025"/>
            <a:ext cx="78073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6172200" algn="l"/>
              </a:tabLst>
            </a:pPr>
            <a:r>
              <a:rPr lang="en-US" sz="2800" b="1">
                <a:solidFill>
                  <a:srgbClr val="225A7A"/>
                </a:solidFill>
                <a:latin typeface="Verdana" pitchFamily="34" charset="0"/>
              </a:rPr>
              <a:t>Insurance Information Institute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77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7699" grpId="0" animBg="1"/>
      <p:bldP spid="2077700" grpId="0"/>
      <p:bldP spid="20777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5980113" cy="860425"/>
          </a:xfrm>
        </p:spPr>
        <p:txBody>
          <a:bodyPr/>
          <a:lstStyle/>
          <a:p>
            <a:r>
              <a:rPr lang="en-US" smtClean="0"/>
              <a:t>P/C Net Income After Taxes</a:t>
            </a:r>
            <a:br>
              <a:rPr lang="en-US" smtClean="0"/>
            </a:br>
            <a:r>
              <a:rPr lang="en-US" smtClean="0"/>
              <a:t>1991–2012:Q3</a:t>
            </a:r>
          </a:p>
        </p:txBody>
      </p:sp>
      <p:graphicFrame>
        <p:nvGraphicFramePr>
          <p:cNvPr id="6832131" name="Object 3"/>
          <p:cNvGraphicFramePr>
            <a:graphicFrameLocks/>
          </p:cNvGraphicFramePr>
          <p:nvPr>
            <p:ph type="chart" idx="4294967295"/>
          </p:nvPr>
        </p:nvGraphicFramePr>
        <p:xfrm>
          <a:off x="198438" y="1314450"/>
          <a:ext cx="8716962" cy="5049838"/>
        </p:xfrm>
        <a:graphic>
          <a:graphicData uri="http://schemas.openxmlformats.org/presentationml/2006/ole">
            <p:oleObj spid="_x0000_s4098" name="Chart" r:id="rId4" imgW="8715392" imgH="5048366" progId="MSGraph.Chart.8">
              <p:embed followColorScheme="full"/>
            </p:oleObj>
          </a:graphicData>
        </a:graphic>
      </p:graphicFrame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104900" y="1306513"/>
            <a:ext cx="2159000" cy="1814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198438" indent="-198438" eaLnBrk="0" hangingPunct="0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>
                <a:solidFill>
                  <a:srgbClr val="000000"/>
                </a:solidFill>
              </a:rPr>
              <a:t>2005 ROE*= 9.6%</a:t>
            </a:r>
          </a:p>
          <a:p>
            <a:pPr marL="198438" indent="-198438" eaLnBrk="0" hangingPunct="0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>
                <a:solidFill>
                  <a:srgbClr val="000000"/>
                </a:solidFill>
              </a:rPr>
              <a:t>2006 ROE = 12.7%</a:t>
            </a:r>
          </a:p>
          <a:p>
            <a:pPr marL="198438" indent="-198438" eaLnBrk="0" hangingPunct="0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>
                <a:solidFill>
                  <a:srgbClr val="000000"/>
                </a:solidFill>
              </a:rPr>
              <a:t>2007 ROE = 10.9%</a:t>
            </a:r>
          </a:p>
          <a:p>
            <a:pPr marL="198438" indent="-198438" eaLnBrk="0" hangingPunct="0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>
                <a:solidFill>
                  <a:srgbClr val="000000"/>
                </a:solidFill>
              </a:rPr>
              <a:t>2008 ROE = 0.1%</a:t>
            </a:r>
          </a:p>
          <a:p>
            <a:pPr marL="198438" indent="-198438" eaLnBrk="0" hangingPunct="0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>
                <a:solidFill>
                  <a:srgbClr val="000000"/>
                </a:solidFill>
              </a:rPr>
              <a:t>2009 ROE = 5.0%</a:t>
            </a:r>
          </a:p>
          <a:p>
            <a:pPr marL="198438" indent="-198438" eaLnBrk="0" hangingPunct="0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>
                <a:solidFill>
                  <a:srgbClr val="000000"/>
                </a:solidFill>
              </a:rPr>
              <a:t>2010 ROE = 6.6%</a:t>
            </a:r>
          </a:p>
          <a:p>
            <a:pPr marL="198438" indent="-198438" eaLnBrk="0" hangingPunct="0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>
                <a:solidFill>
                  <a:srgbClr val="000000"/>
                </a:solidFill>
              </a:rPr>
              <a:t>2011 ROAS</a:t>
            </a:r>
            <a:r>
              <a:rPr lang="en-US" sz="1300" baseline="30000">
                <a:solidFill>
                  <a:srgbClr val="000000"/>
                </a:solidFill>
              </a:rPr>
              <a:t>1</a:t>
            </a:r>
            <a:r>
              <a:rPr lang="en-US" sz="1300">
                <a:solidFill>
                  <a:srgbClr val="000000"/>
                </a:solidFill>
              </a:rPr>
              <a:t> = 3.5%</a:t>
            </a:r>
          </a:p>
          <a:p>
            <a:pPr marL="198438" indent="-198438" eaLnBrk="0" hangingPunct="0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>
                <a:solidFill>
                  <a:srgbClr val="000000"/>
                </a:solidFill>
              </a:rPr>
              <a:t>2012:Q3 ROAS</a:t>
            </a:r>
            <a:r>
              <a:rPr lang="en-US" sz="1300" baseline="30000">
                <a:solidFill>
                  <a:srgbClr val="000000"/>
                </a:solidFill>
              </a:rPr>
              <a:t>1</a:t>
            </a:r>
            <a:r>
              <a:rPr lang="en-US" sz="1300">
                <a:solidFill>
                  <a:srgbClr val="000000"/>
                </a:solidFill>
              </a:rPr>
              <a:t> = 6.3%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3224213" y="1187450"/>
            <a:ext cx="2527300" cy="1516063"/>
          </a:xfrm>
          <a:prstGeom prst="wedgeRectCallout">
            <a:avLst>
              <a:gd name="adj1" fmla="val 160912"/>
              <a:gd name="adj2" fmla="val 144750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Through the first three quarters of 2012, P/C Industry profits were up 222% from the comparable period in 2011, mainly due to lower CAT losses in 2012:Q2 and Q3</a:t>
            </a:r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0" y="6249988"/>
            <a:ext cx="86106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* ROE figures are GAAP; </a:t>
            </a:r>
            <a:r>
              <a:rPr lang="en-US" sz="1100" baseline="30000"/>
              <a:t>1</a:t>
            </a:r>
            <a:r>
              <a:rPr lang="en-US" sz="1100">
                <a:solidFill>
                  <a:srgbClr val="000000"/>
                </a:solidFill>
              </a:rPr>
              <a:t>Return on avg. surplus. Excluding Mortgage &amp; Financial Guaranty insurers yields a 6.2% ROAS for 2012:H1, 4.6% ROAS for 2011, 7.6% for 2010 and 7.4% for 2009.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A.M. Best; ISO; Insurance Information Institute.</a:t>
            </a:r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152400" y="1143000"/>
            <a:ext cx="99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$ Millions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193675" y="1385888"/>
          <a:ext cx="8791575" cy="4892675"/>
        </p:xfrm>
        <a:graphic>
          <a:graphicData uri="http://schemas.openxmlformats.org/presentationml/2006/ole">
            <p:oleObj spid="_x0000_s5122" name="Chart" r:id="rId3" imgW="8353408" imgH="4648225" progId="MSGraph.Chart.8">
              <p:embed followColorScheme="full"/>
            </p:oleObj>
          </a:graphicData>
        </a:graphic>
      </p:graphicFrame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76250" y="6381750"/>
            <a:ext cx="50625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Sources: SNL Financial; Insurance Information Institute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649288" y="185738"/>
            <a:ext cx="6751637" cy="860425"/>
          </a:xfrm>
        </p:spPr>
        <p:txBody>
          <a:bodyPr/>
          <a:lstStyle/>
          <a:p>
            <a:r>
              <a:rPr lang="en-US" smtClean="0"/>
              <a:t>P/C Industry Net Income,</a:t>
            </a:r>
            <a:br>
              <a:rPr lang="en-US" smtClean="0"/>
            </a:br>
            <a:r>
              <a:rPr lang="en-US" smtClean="0"/>
              <a:t>Quarterly, 2007:Q1-2012:Q3 </a:t>
            </a: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blackWhite">
          <a:xfrm>
            <a:off x="5789613" y="1044575"/>
            <a:ext cx="1419225" cy="582613"/>
          </a:xfrm>
          <a:prstGeom prst="wedgeRectCallout">
            <a:avLst>
              <a:gd name="adj1" fmla="val 9677"/>
              <a:gd name="adj2" fmla="val 33071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Spring 2011 tornadoes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822F9-F6A1-4DD6-B704-724F7D86418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233363" y="1127125"/>
            <a:ext cx="1330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$Billions</a:t>
            </a: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blackWhite">
          <a:xfrm>
            <a:off x="2541588" y="1112838"/>
            <a:ext cx="1158875" cy="1023937"/>
          </a:xfrm>
          <a:prstGeom prst="wedgeRectCallout">
            <a:avLst>
              <a:gd name="adj1" fmla="val -3167"/>
              <a:gd name="adj2" fmla="val 18439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Financial crisis, Hurricane Ike</a:t>
            </a: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blackWhite">
          <a:xfrm>
            <a:off x="4572000" y="4800600"/>
            <a:ext cx="2133600" cy="581025"/>
          </a:xfrm>
          <a:prstGeom prst="wedgeRectCallout">
            <a:avLst>
              <a:gd name="adj1" fmla="val -96533"/>
              <a:gd name="adj2" fmla="val 1058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Virtually a year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without any profits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grayWhite">
          <a:xfrm>
            <a:off x="2667000" y="2590800"/>
            <a:ext cx="1295400" cy="28987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152400" y="1295400"/>
          <a:ext cx="8791575" cy="4892675"/>
        </p:xfrm>
        <a:graphic>
          <a:graphicData uri="http://schemas.openxmlformats.org/presentationml/2006/ole">
            <p:oleObj spid="_x0000_s6146" name="Chart" r:id="rId3" imgW="8353408" imgH="4648225" progId="MSGraph.Chart.8">
              <p:embed followColorScheme="full"/>
            </p:oleObj>
          </a:graphicData>
        </a:graphic>
      </p:graphicFrame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57200" y="6477000"/>
            <a:ext cx="50625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Sources: SNL Financial; Insurance Information Institute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649288" y="185738"/>
            <a:ext cx="6751637" cy="860425"/>
          </a:xfrm>
        </p:spPr>
        <p:txBody>
          <a:bodyPr/>
          <a:lstStyle/>
          <a:p>
            <a:r>
              <a:rPr lang="en-US" smtClean="0"/>
              <a:t>P/C Industry Net Income,</a:t>
            </a:r>
            <a:br>
              <a:rPr lang="en-US" smtClean="0"/>
            </a:br>
            <a:r>
              <a:rPr lang="en-US" smtClean="0"/>
              <a:t>Quarterly, 2007:Q1-2012:Q3 </a:t>
            </a: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blackWhite">
          <a:xfrm>
            <a:off x="3124200" y="1143000"/>
            <a:ext cx="1219200" cy="582613"/>
          </a:xfrm>
          <a:prstGeom prst="wedgeRectCallout">
            <a:avLst>
              <a:gd name="adj1" fmla="val 7873"/>
              <a:gd name="adj2" fmla="val 33071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Spring 2011 tornadoes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A89AF-44F2-4DAB-BF5D-07739E2C5C4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152" name="TextBox 7"/>
          <p:cNvSpPr txBox="1">
            <a:spLocks noChangeArrowheads="1"/>
          </p:cNvSpPr>
          <p:nvPr/>
        </p:nvSpPr>
        <p:spPr bwMode="auto">
          <a:xfrm>
            <a:off x="152400" y="1066800"/>
            <a:ext cx="1330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$Billions</a:t>
            </a: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blackWhite">
          <a:xfrm>
            <a:off x="1676400" y="4876800"/>
            <a:ext cx="1692275" cy="795338"/>
          </a:xfrm>
          <a:prstGeom prst="wedgeRectCallout">
            <a:avLst>
              <a:gd name="adj1" fmla="val 139516"/>
              <a:gd name="adj2" fmla="val -6957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Financial crisis, Hurricane Ike</a:t>
            </a: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blackWhite">
          <a:xfrm>
            <a:off x="5410200" y="4572000"/>
            <a:ext cx="1214438" cy="581025"/>
          </a:xfrm>
          <a:prstGeom prst="wedgeRectCallout">
            <a:avLst>
              <a:gd name="adj1" fmla="val -26713"/>
              <a:gd name="adj2" fmla="val -18121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Hurricane Irene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blackWhite">
          <a:xfrm>
            <a:off x="304800" y="6019800"/>
            <a:ext cx="8458200" cy="4572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Over the past 6 years, no calendar quarter has been consistently profitable.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-30163" y="1192213"/>
          <a:ext cx="8915401" cy="5818187"/>
        </p:xfrm>
        <a:graphic>
          <a:graphicData uri="http://schemas.openxmlformats.org/presentationml/2006/ole">
            <p:oleObj spid="_x0000_s7170" name="Chart" r:id="rId3" imgW="8258192" imgH="5505515" progId="MSGraph.Chart.8">
              <p:embed followColorScheme="full"/>
            </p:oleObj>
          </a:graphicData>
        </a:graphic>
      </p:graphicFrame>
      <p:sp>
        <p:nvSpPr>
          <p:cNvPr id="55470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934200" cy="868363"/>
          </a:xfrm>
        </p:spPr>
        <p:txBody>
          <a:bodyPr/>
          <a:lstStyle/>
          <a:p>
            <a:r>
              <a:rPr lang="en-US" smtClean="0"/>
              <a:t>Profitability (ROE) Peaks &amp; Troughs,</a:t>
            </a:r>
            <a:br>
              <a:rPr lang="en-US" smtClean="0"/>
            </a:br>
            <a:r>
              <a:rPr lang="en-US" smtClean="0"/>
              <a:t>P/C Insurance Industry, </a:t>
            </a:r>
            <a:r>
              <a:rPr lang="en-US" sz="2000" smtClean="0"/>
              <a:t>1975 – 2012:Q3*</a:t>
            </a:r>
          </a:p>
        </p:txBody>
      </p:sp>
      <p:sp>
        <p:nvSpPr>
          <p:cNvPr id="5547012" name="Rectangle 4"/>
          <p:cNvSpPr>
            <a:spLocks noChangeArrowheads="1"/>
          </p:cNvSpPr>
          <p:nvPr/>
        </p:nvSpPr>
        <p:spPr bwMode="auto">
          <a:xfrm>
            <a:off x="334963" y="6135688"/>
            <a:ext cx="845502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*Profitability =  P/C insurer ROEs. 2012 is an estimate based on ROAS data. Note: Data for 2008-2012 exclude mortgage and financial guaranty insurers. 2012:H1 ROAS = 5.9% including M&amp;FG.</a:t>
            </a:r>
          </a:p>
          <a:p>
            <a:r>
              <a:rPr lang="en-US" sz="1100">
                <a:solidFill>
                  <a:srgbClr val="000000"/>
                </a:solidFill>
              </a:rPr>
              <a:t>Sources: Insurance Information Institute; NAIC; ISO; A.M. Best.</a:t>
            </a:r>
          </a:p>
        </p:txBody>
      </p:sp>
      <p:sp>
        <p:nvSpPr>
          <p:cNvPr id="5547013" name="Oval 5"/>
          <p:cNvSpPr>
            <a:spLocks noChangeArrowheads="1"/>
          </p:cNvSpPr>
          <p:nvPr/>
        </p:nvSpPr>
        <p:spPr bwMode="auto">
          <a:xfrm>
            <a:off x="1160463" y="2084388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47015" name="AutoShape 7"/>
          <p:cNvSpPr>
            <a:spLocks noChangeArrowheads="1"/>
          </p:cNvSpPr>
          <p:nvPr/>
        </p:nvSpPr>
        <p:spPr bwMode="auto">
          <a:xfrm>
            <a:off x="990600" y="1066800"/>
            <a:ext cx="1425575" cy="381000"/>
          </a:xfrm>
          <a:prstGeom prst="wedgeRectCallout">
            <a:avLst>
              <a:gd name="adj1" fmla="val -30144"/>
              <a:gd name="adj2" fmla="val 18875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1977:19.0%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547016" name="Oval 8"/>
          <p:cNvSpPr>
            <a:spLocks noChangeArrowheads="1"/>
          </p:cNvSpPr>
          <p:nvPr/>
        </p:nvSpPr>
        <p:spPr bwMode="auto">
          <a:xfrm>
            <a:off x="3243263" y="2286000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47017" name="Oval 9"/>
          <p:cNvSpPr>
            <a:spLocks noChangeArrowheads="1"/>
          </p:cNvSpPr>
          <p:nvPr/>
        </p:nvSpPr>
        <p:spPr bwMode="auto">
          <a:xfrm>
            <a:off x="5340350" y="3094038"/>
            <a:ext cx="303213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47018" name="Oval 10"/>
          <p:cNvSpPr>
            <a:spLocks noChangeArrowheads="1"/>
          </p:cNvSpPr>
          <p:nvPr/>
        </p:nvSpPr>
        <p:spPr bwMode="auto">
          <a:xfrm>
            <a:off x="7224713" y="2897188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47019" name="AutoShape 11"/>
          <p:cNvSpPr>
            <a:spLocks noChangeArrowheads="1"/>
          </p:cNvSpPr>
          <p:nvPr/>
        </p:nvSpPr>
        <p:spPr bwMode="auto">
          <a:xfrm>
            <a:off x="2819400" y="1143000"/>
            <a:ext cx="1447800" cy="381000"/>
          </a:xfrm>
          <a:prstGeom prst="wedgeRectCallout">
            <a:avLst>
              <a:gd name="adj1" fmla="val -11056"/>
              <a:gd name="adj2" fmla="val 24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1987:17.3%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547020" name="AutoShape 12"/>
          <p:cNvSpPr>
            <a:spLocks noChangeArrowheads="1"/>
          </p:cNvSpPr>
          <p:nvPr/>
        </p:nvSpPr>
        <p:spPr bwMode="auto">
          <a:xfrm>
            <a:off x="4419600" y="1981200"/>
            <a:ext cx="1447800" cy="381000"/>
          </a:xfrm>
          <a:prstGeom prst="wedgeRectCallout">
            <a:avLst>
              <a:gd name="adj1" fmla="val 20338"/>
              <a:gd name="adj2" fmla="val 24065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1997:11.6%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547021" name="AutoShape 13"/>
          <p:cNvSpPr>
            <a:spLocks noChangeArrowheads="1"/>
          </p:cNvSpPr>
          <p:nvPr/>
        </p:nvSpPr>
        <p:spPr bwMode="auto">
          <a:xfrm>
            <a:off x="5562600" y="1143000"/>
            <a:ext cx="1422400" cy="381000"/>
          </a:xfrm>
          <a:prstGeom prst="wedgeRectCallout">
            <a:avLst>
              <a:gd name="adj1" fmla="val 68694"/>
              <a:gd name="adj2" fmla="val 41095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2006:12.7%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547022" name="Rectangle 14"/>
          <p:cNvSpPr>
            <a:spLocks noChangeArrowheads="1"/>
          </p:cNvSpPr>
          <p:nvPr/>
        </p:nvSpPr>
        <p:spPr bwMode="auto">
          <a:xfrm>
            <a:off x="762000" y="4572000"/>
            <a:ext cx="306388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47023" name="Rectangle 15"/>
          <p:cNvSpPr>
            <a:spLocks noChangeArrowheads="1"/>
          </p:cNvSpPr>
          <p:nvPr/>
        </p:nvSpPr>
        <p:spPr bwMode="auto">
          <a:xfrm>
            <a:off x="2605088" y="4660900"/>
            <a:ext cx="306387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47024" name="Rectangle 16"/>
          <p:cNvSpPr>
            <a:spLocks noChangeArrowheads="1"/>
          </p:cNvSpPr>
          <p:nvPr/>
        </p:nvSpPr>
        <p:spPr bwMode="auto">
          <a:xfrm>
            <a:off x="4284663" y="4279900"/>
            <a:ext cx="306387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47025" name="Rectangle 17"/>
          <p:cNvSpPr>
            <a:spLocks noChangeArrowheads="1"/>
          </p:cNvSpPr>
          <p:nvPr/>
        </p:nvSpPr>
        <p:spPr bwMode="auto">
          <a:xfrm>
            <a:off x="6161088" y="5065713"/>
            <a:ext cx="306387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47026" name="AutoShape 18"/>
          <p:cNvSpPr>
            <a:spLocks noChangeArrowheads="1"/>
          </p:cNvSpPr>
          <p:nvPr/>
        </p:nvSpPr>
        <p:spPr bwMode="auto">
          <a:xfrm>
            <a:off x="2949575" y="5351463"/>
            <a:ext cx="1447800" cy="381000"/>
          </a:xfrm>
          <a:prstGeom prst="wedgeRectCallout">
            <a:avLst>
              <a:gd name="adj1" fmla="val -48903"/>
              <a:gd name="adj2" fmla="val -169583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1984: 1.8%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547027" name="AutoShape 19"/>
          <p:cNvSpPr>
            <a:spLocks noChangeArrowheads="1"/>
          </p:cNvSpPr>
          <p:nvPr/>
        </p:nvSpPr>
        <p:spPr bwMode="auto">
          <a:xfrm>
            <a:off x="4662488" y="5338763"/>
            <a:ext cx="1447800" cy="381000"/>
          </a:xfrm>
          <a:prstGeom prst="wedgeRectCallout">
            <a:avLst>
              <a:gd name="adj1" fmla="val -52523"/>
              <a:gd name="adj2" fmla="val -225000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1992: 4.5%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547028" name="AutoShape 20"/>
          <p:cNvSpPr>
            <a:spLocks noChangeArrowheads="1"/>
          </p:cNvSpPr>
          <p:nvPr/>
        </p:nvSpPr>
        <p:spPr bwMode="auto">
          <a:xfrm>
            <a:off x="6796088" y="5324475"/>
            <a:ext cx="1600200" cy="381000"/>
          </a:xfrm>
          <a:prstGeom prst="wedgeRectCallout">
            <a:avLst>
              <a:gd name="adj1" fmla="val -68056"/>
              <a:gd name="adj2" fmla="val -81667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2001: -1.2%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547029" name="AutoShape 21"/>
          <p:cNvSpPr>
            <a:spLocks noChangeArrowheads="1"/>
          </p:cNvSpPr>
          <p:nvPr/>
        </p:nvSpPr>
        <p:spPr bwMode="auto">
          <a:xfrm rot="511939">
            <a:off x="1550988" y="2078038"/>
            <a:ext cx="1701800" cy="612775"/>
          </a:xfrm>
          <a:prstGeom prst="rightArrow">
            <a:avLst>
              <a:gd name="adj1" fmla="val 50000"/>
              <a:gd name="adj2" fmla="val 93113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/>
            <a:r>
              <a:rPr lang="en-US" sz="1400" b="1">
                <a:solidFill>
                  <a:srgbClr val="FFFFFF"/>
                </a:solidFill>
              </a:rPr>
              <a:t>10 Years</a:t>
            </a:r>
          </a:p>
        </p:txBody>
      </p:sp>
      <p:sp>
        <p:nvSpPr>
          <p:cNvPr id="5547030" name="AutoShape 22"/>
          <p:cNvSpPr>
            <a:spLocks noChangeArrowheads="1"/>
          </p:cNvSpPr>
          <p:nvPr/>
        </p:nvSpPr>
        <p:spPr bwMode="auto">
          <a:xfrm rot="937132">
            <a:off x="3581400" y="2665413"/>
            <a:ext cx="1804988" cy="612775"/>
          </a:xfrm>
          <a:prstGeom prst="rightArrow">
            <a:avLst>
              <a:gd name="adj1" fmla="val 50000"/>
              <a:gd name="adj2" fmla="val 92991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/>
            <a:r>
              <a:rPr lang="en-US" sz="1400" b="1">
                <a:solidFill>
                  <a:srgbClr val="FFFFFF"/>
                </a:solidFill>
              </a:rPr>
              <a:t>10 Years</a:t>
            </a:r>
          </a:p>
        </p:txBody>
      </p:sp>
      <p:sp>
        <p:nvSpPr>
          <p:cNvPr id="5547031" name="AutoShape 23"/>
          <p:cNvSpPr>
            <a:spLocks noChangeArrowheads="1"/>
          </p:cNvSpPr>
          <p:nvPr/>
        </p:nvSpPr>
        <p:spPr bwMode="auto">
          <a:xfrm>
            <a:off x="5659438" y="2874963"/>
            <a:ext cx="1547812" cy="612775"/>
          </a:xfrm>
          <a:prstGeom prst="rightArrow">
            <a:avLst>
              <a:gd name="adj1" fmla="val 50000"/>
              <a:gd name="adj2" fmla="val 83074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/>
            <a:r>
              <a:rPr lang="en-US" sz="1400" b="1">
                <a:solidFill>
                  <a:srgbClr val="FFFFFF"/>
                </a:solidFill>
              </a:rPr>
              <a:t>9 Years</a:t>
            </a:r>
          </a:p>
        </p:txBody>
      </p:sp>
      <p:sp>
        <p:nvSpPr>
          <p:cNvPr id="7191" name="Rectangle 7"/>
          <p:cNvSpPr>
            <a:spLocks noChangeArrowheads="1"/>
          </p:cNvSpPr>
          <p:nvPr/>
        </p:nvSpPr>
        <p:spPr bwMode="black">
          <a:xfrm>
            <a:off x="185738" y="1155700"/>
            <a:ext cx="10239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ROE</a:t>
            </a: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941388" y="5316538"/>
            <a:ext cx="1447800" cy="381000"/>
          </a:xfrm>
          <a:prstGeom prst="wedgeRectCallout">
            <a:avLst>
              <a:gd name="adj1" fmla="val -48903"/>
              <a:gd name="adj2" fmla="val -169583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1975: 2.4%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2" name="AutoShape 23"/>
          <p:cNvSpPr>
            <a:spLocks noChangeArrowheads="1"/>
          </p:cNvSpPr>
          <p:nvPr/>
        </p:nvSpPr>
        <p:spPr bwMode="auto">
          <a:xfrm>
            <a:off x="7467600" y="2819400"/>
            <a:ext cx="1547813" cy="520700"/>
          </a:xfrm>
          <a:prstGeom prst="rightArrow">
            <a:avLst>
              <a:gd name="adj1" fmla="val 50000"/>
              <a:gd name="adj2" fmla="val 83108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/>
            <a:r>
              <a:rPr lang="en-US" sz="1100" b="1">
                <a:solidFill>
                  <a:srgbClr val="FFFFFF"/>
                </a:solidFill>
              </a:rPr>
              <a:t>6+ years so far</a:t>
            </a:r>
          </a:p>
        </p:txBody>
      </p:sp>
      <p:sp>
        <p:nvSpPr>
          <p:cNvPr id="33" name="AutoShape 13"/>
          <p:cNvSpPr>
            <a:spLocks noChangeArrowheads="1"/>
          </p:cNvSpPr>
          <p:nvPr/>
        </p:nvSpPr>
        <p:spPr bwMode="auto">
          <a:xfrm>
            <a:off x="7086600" y="1219200"/>
            <a:ext cx="1828800" cy="685800"/>
          </a:xfrm>
          <a:prstGeom prst="wedgeRectCallout">
            <a:avLst>
              <a:gd name="adj1" fmla="val 39116"/>
              <a:gd name="adj2" fmla="val 176556"/>
            </a:avLst>
          </a:prstGeom>
          <a:solidFill>
            <a:srgbClr val="28688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sz="1400" b="1">
                <a:solidFill>
                  <a:srgbClr val="FFFFFF"/>
                </a:solidFill>
              </a:rPr>
              <a:t>History suggests next ROE peak will be in 2016-2017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47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47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47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47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47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47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47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47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47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47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47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47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547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47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47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547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47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547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547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547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547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547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47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547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47011" grpId="0" autoUpdateAnimBg="0"/>
      <p:bldP spid="5547012" grpId="0" autoUpdateAnimBg="0"/>
      <p:bldP spid="5547013" grpId="0" animBg="1"/>
      <p:bldP spid="5547015" grpId="0" animBg="1" autoUpdateAnimBg="0"/>
      <p:bldP spid="5547016" grpId="0" animBg="1"/>
      <p:bldP spid="5547017" grpId="0" animBg="1"/>
      <p:bldP spid="5547018" grpId="0" animBg="1"/>
      <p:bldP spid="5547019" grpId="0" animBg="1" autoUpdateAnimBg="0"/>
      <p:bldP spid="5547020" grpId="0" animBg="1" autoUpdateAnimBg="0"/>
      <p:bldP spid="5547021" grpId="0" animBg="1" autoUpdateAnimBg="0"/>
      <p:bldP spid="5547022" grpId="0" animBg="1"/>
      <p:bldP spid="5547023" grpId="0" animBg="1"/>
      <p:bldP spid="5547024" grpId="0" animBg="1"/>
      <p:bldP spid="5547025" grpId="0" animBg="1"/>
      <p:bldP spid="5547026" grpId="0" animBg="1" autoUpdateAnimBg="0"/>
      <p:bldP spid="5547027" grpId="0" animBg="1" autoUpdateAnimBg="0"/>
      <p:bldP spid="5547028" grpId="0" animBg="1" autoUpdateAnimBg="0"/>
      <p:bldP spid="5547029" grpId="0" animBg="1"/>
      <p:bldP spid="5547030" grpId="0" animBg="1"/>
      <p:bldP spid="5547031" grpId="0" animBg="1"/>
      <p:bldP spid="28" grpId="0" animBg="1" autoUpdateAnimBg="0"/>
      <p:bldP spid="32" grpId="0" animBg="1"/>
      <p:bldP spid="33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51"/>
  <p:tag name="ARTICULATE_SLIDE_GUID" val="d1b25dd7-2819-40d4-857e-0586fe15f666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ZWPwYx5B_files\slide0001_image001.emz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EEC100"/>
      </a:dk2>
      <a:lt2>
        <a:srgbClr val="6FCAEF"/>
      </a:lt2>
      <a:accent1>
        <a:srgbClr val="225A7A"/>
      </a:accent1>
      <a:accent2>
        <a:srgbClr val="FF6801"/>
      </a:accent2>
      <a:accent3>
        <a:srgbClr val="FFFFFF"/>
      </a:accent3>
      <a:accent4>
        <a:srgbClr val="000000"/>
      </a:accent4>
      <a:accent5>
        <a:srgbClr val="ABB5BE"/>
      </a:accent5>
      <a:accent6>
        <a:srgbClr val="E75E01"/>
      </a:accent6>
      <a:hlink>
        <a:srgbClr val="339966"/>
      </a:hlink>
      <a:folHlink>
        <a:srgbClr val="A5002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黑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宋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336699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2376BD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66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3034</TotalTime>
  <Words>3969</Words>
  <Application>Microsoft Office PowerPoint</Application>
  <PresentationFormat>On-screen Show (4:3)</PresentationFormat>
  <Paragraphs>510</Paragraphs>
  <Slides>54</Slides>
  <Notes>49</Notes>
  <HiddenSlides>3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Arial</vt:lpstr>
      <vt:lpstr>Wingdings</vt:lpstr>
      <vt:lpstr>Calibri</vt:lpstr>
      <vt:lpstr>Symbol</vt:lpstr>
      <vt:lpstr>Times New Roman</vt:lpstr>
      <vt:lpstr>Verdana</vt:lpstr>
      <vt:lpstr>Arial Unicode MS</vt:lpstr>
      <vt:lpstr>Default Design</vt:lpstr>
      <vt:lpstr>Chart</vt:lpstr>
      <vt:lpstr>Microsoft Graph Chart</vt:lpstr>
      <vt:lpstr>NCIGF Economic Update: Implications for P/C Insurance</vt:lpstr>
      <vt:lpstr>Slide 2</vt:lpstr>
      <vt:lpstr>P/C Net Premiums Written: % Change, Quarter vs. Year-Prior Quarter, 2002–2012</vt:lpstr>
      <vt:lpstr>Underwriting is Rarely a Profit Source Gain (Loss)* 1975–2012**</vt:lpstr>
      <vt:lpstr>P/C Insurance Industry  Combined Ratio, 2001–2012:Q3*</vt:lpstr>
      <vt:lpstr>P/C Net Income After Taxes 1991–2012:Q3</vt:lpstr>
      <vt:lpstr>P/C Industry Net Income, Quarterly, 2007:Q1-2012:Q3 </vt:lpstr>
      <vt:lpstr>P/C Industry Net Income, Quarterly, 2007:Q1-2012:Q3 </vt:lpstr>
      <vt:lpstr>Profitability (ROE) Peaks &amp; Troughs, P/C Insurance Industry, 1975 – 2012:Q3*</vt:lpstr>
      <vt:lpstr>ROE vs. Equity Cost of Capital: U.S. P/C Insurance: 1991-2012*</vt:lpstr>
      <vt:lpstr>US Policyholder Surplus: 1975–2012*</vt:lpstr>
      <vt:lpstr>Policyholder Surplus,  2006:Q4–2012:Q3</vt:lpstr>
      <vt:lpstr>Impairments</vt:lpstr>
      <vt:lpstr>Number of Financially-Impaired P/C Insurers, 1969–2012</vt:lpstr>
      <vt:lpstr>Financially-Impaired P/C Insurer Rate  vs. Combined Ratio, 1969-2011</vt:lpstr>
      <vt:lpstr>Number of Financially-Impaired P/C Insurers, by Primary LOB, 2010-2011</vt:lpstr>
      <vt:lpstr>Number of Financially-Impaired P/C Insurers, by Domicile, 2010 &amp; 2011</vt:lpstr>
      <vt:lpstr>Number of Financially-Impaired P/C Insurers, by Impairment Cause, 2010-11</vt:lpstr>
      <vt:lpstr>Reasons for US P/C Insurer Impairments, 1969–2011</vt:lpstr>
      <vt:lpstr>Top 10 Lines of Business for US P/C Impaired Insurers, 1991–2011</vt:lpstr>
      <vt:lpstr>Catastrophes</vt:lpstr>
      <vt:lpstr>US Insured Catastrophe Losses</vt:lpstr>
      <vt:lpstr>Natural Disasters in the United States, 1980 – 2012 Number of Events (Annual Totals 1980 – 2012)</vt:lpstr>
      <vt:lpstr>The Dozen Most Costly Hurricanes in U.S. History</vt:lpstr>
      <vt:lpstr>If They Hit Today, the Dozen Costliest (to Insurers) Hurricanes in U.S. History</vt:lpstr>
      <vt:lpstr>Slide 26</vt:lpstr>
      <vt:lpstr>Location of Tornadoes in the US, 2012*</vt:lpstr>
      <vt:lpstr>Location of Large Hail Reports in the US, 2012*</vt:lpstr>
      <vt:lpstr>Location of Wind Damage Reports in the US, 2012*</vt:lpstr>
      <vt:lpstr>Severe Weather Reports, 2012*</vt:lpstr>
      <vt:lpstr>Combined Ratio Points Associated with Catastrophe Losses: 1960 – 2012*</vt:lpstr>
      <vt:lpstr>P/C Industry Homeowners Claim Frequency, US, 1997-2011</vt:lpstr>
      <vt:lpstr>P/C Industry Homeowners Average Claim Severity, 1997-2011</vt:lpstr>
      <vt:lpstr>Investments:  The New Reality</vt:lpstr>
      <vt:lpstr>U.S. Treasury Security Yields*: A Long Downward Trend, 1990–2013</vt:lpstr>
      <vt:lpstr>Distribution of Bond Maturities, P/C Insurance Industry, 2003-2011</vt:lpstr>
      <vt:lpstr>Property/Casualty Insurance Industry Investment Gain: 1994–2012F1</vt:lpstr>
      <vt:lpstr>A 100 Combined Ratio Isn’t What It Once Was: Investment Impact on ROEs</vt:lpstr>
      <vt:lpstr>Slide 39</vt:lpstr>
      <vt:lpstr>Slide 40</vt:lpstr>
      <vt:lpstr>Total P/C Direct Premiums Written:  Percent Change by State, 2006-2011</vt:lpstr>
      <vt:lpstr>Total P/C Direct Premiums Written:  Percent Change by State, 2006-2011</vt:lpstr>
      <vt:lpstr>PP Auto NWP vs. # of Vehicles in Operation, 2001–2011</vt:lpstr>
      <vt:lpstr>HO Insurance Net Written Premium vs. No. of Housing Units*, 2000–2011</vt:lpstr>
      <vt:lpstr>Slide 45</vt:lpstr>
      <vt:lpstr>U.S. Employment in the Direct P/C Insurance Industry: 1990–2013*</vt:lpstr>
      <vt:lpstr>U.S. Employment in the Direct Life Insurance Industry: 1990–2013*</vt:lpstr>
      <vt:lpstr>U.S. Employment in the Direct Health- Medical Insurance Industry: 1990–2013*</vt:lpstr>
      <vt:lpstr>Employment in the U.S.  Reinsurance Industry: 1990–2013*</vt:lpstr>
      <vt:lpstr>U.S. Employment in Insurance  Agencies &amp; Brokerages: 1990–2013*</vt:lpstr>
      <vt:lpstr>U.S. Employment in Insurance  Claims Adjusting: 1990–2013*</vt:lpstr>
      <vt:lpstr>Slide 52</vt:lpstr>
      <vt:lpstr>Slide 53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stevenw</dc:creator>
  <cp:lastModifiedBy>Shorna Lewis</cp:lastModifiedBy>
  <cp:revision>355</cp:revision>
  <dcterms:created xsi:type="dcterms:W3CDTF">2012-07-25T15:34:22Z</dcterms:created>
  <dcterms:modified xsi:type="dcterms:W3CDTF">2013-04-19T14:54:39Z</dcterms:modified>
</cp:coreProperties>
</file>