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8.xml" ContentType="application/vnd.openxmlformats-officedocument.presentationml.tags+xml"/>
  <Override PartName="/ppt/notesSlides/notesSlide97.xml" ContentType="application/vnd.openxmlformats-officedocument.presentationml.notesSlide+xml"/>
  <Override PartName="/ppt/tags/tag9.xml" ContentType="application/vnd.openxmlformats-officedocument.presentationml.tags+xml"/>
  <Override PartName="/ppt/notesSlides/notesSlide98.xml" ContentType="application/vnd.openxmlformats-officedocument.presentationml.notesSlide+xml"/>
  <Override PartName="/ppt/tags/tag10.xml" ContentType="application/vnd.openxmlformats-officedocument.presentationml.tag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tags/tag23.xml" ContentType="application/vnd.openxmlformats-officedocument.presentationml.tag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tags/tag24.xml" ContentType="application/vnd.openxmlformats-officedocument.presentationml.tags+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charts/chart1.xml" ContentType="application/vnd.openxmlformats-officedocument.drawingml.chart+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1.xml" ContentType="application/vnd.openxmlformats-officedocument.presentationml.notesSlide+xml"/>
  <Override PartName="/ppt/charts/chart4.xml" ContentType="application/vnd.openxmlformats-officedocument.drawingml.chart+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tags/tag25.xml" ContentType="application/vnd.openxmlformats-officedocument.presentationml.tags+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tags/tag26.xml" ContentType="application/vnd.openxmlformats-officedocument.presentationml.tags+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5"/>
  </p:notesMasterIdLst>
  <p:handoutMasterIdLst>
    <p:handoutMasterId r:id="rId266"/>
  </p:handoutMasterIdLst>
  <p:sldIdLst>
    <p:sldId id="3491" r:id="rId2"/>
    <p:sldId id="3936" r:id="rId3"/>
    <p:sldId id="2574" r:id="rId4"/>
    <p:sldId id="4010" r:id="rId5"/>
    <p:sldId id="4011" r:id="rId6"/>
    <p:sldId id="3347" r:id="rId7"/>
    <p:sldId id="4061" r:id="rId8"/>
    <p:sldId id="4062" r:id="rId9"/>
    <p:sldId id="3433" r:id="rId10"/>
    <p:sldId id="4079" r:id="rId11"/>
    <p:sldId id="3669" r:id="rId12"/>
    <p:sldId id="3670" r:id="rId13"/>
    <p:sldId id="4142" r:id="rId14"/>
    <p:sldId id="3603" r:id="rId15"/>
    <p:sldId id="4042" r:id="rId16"/>
    <p:sldId id="4043" r:id="rId17"/>
    <p:sldId id="3888" r:id="rId18"/>
    <p:sldId id="3381" r:id="rId19"/>
    <p:sldId id="3758" r:id="rId20"/>
    <p:sldId id="4080" r:id="rId21"/>
    <p:sldId id="3203" r:id="rId22"/>
    <p:sldId id="3416" r:id="rId23"/>
    <p:sldId id="4066" r:id="rId24"/>
    <p:sldId id="4067" r:id="rId25"/>
    <p:sldId id="3889" r:id="rId26"/>
    <p:sldId id="4068" r:id="rId27"/>
    <p:sldId id="4119" r:id="rId28"/>
    <p:sldId id="4120" r:id="rId29"/>
    <p:sldId id="4121" r:id="rId30"/>
    <p:sldId id="4122" r:id="rId31"/>
    <p:sldId id="4123" r:id="rId32"/>
    <p:sldId id="3861" r:id="rId33"/>
    <p:sldId id="3892" r:id="rId34"/>
    <p:sldId id="3851" r:id="rId35"/>
    <p:sldId id="3852" r:id="rId36"/>
    <p:sldId id="3856" r:id="rId37"/>
    <p:sldId id="4060" r:id="rId38"/>
    <p:sldId id="4045" r:id="rId39"/>
    <p:sldId id="4059" r:id="rId40"/>
    <p:sldId id="3858" r:id="rId41"/>
    <p:sldId id="4069" r:id="rId42"/>
    <p:sldId id="3859" r:id="rId43"/>
    <p:sldId id="4064" r:id="rId44"/>
    <p:sldId id="3532" r:id="rId45"/>
    <p:sldId id="3533" r:id="rId46"/>
    <p:sldId id="3534" r:id="rId47"/>
    <p:sldId id="3535" r:id="rId48"/>
    <p:sldId id="2934" r:id="rId49"/>
    <p:sldId id="4143" r:id="rId50"/>
    <p:sldId id="4144" r:id="rId51"/>
    <p:sldId id="4146" r:id="rId52"/>
    <p:sldId id="4145" r:id="rId53"/>
    <p:sldId id="3941" r:id="rId54"/>
    <p:sldId id="3942" r:id="rId55"/>
    <p:sldId id="3944" r:id="rId56"/>
    <p:sldId id="3945" r:id="rId57"/>
    <p:sldId id="3946" r:id="rId58"/>
    <p:sldId id="3947" r:id="rId59"/>
    <p:sldId id="3948" r:id="rId60"/>
    <p:sldId id="4129" r:id="rId61"/>
    <p:sldId id="4070" r:id="rId62"/>
    <p:sldId id="3949" r:id="rId63"/>
    <p:sldId id="3950" r:id="rId64"/>
    <p:sldId id="4077" r:id="rId65"/>
    <p:sldId id="4078" r:id="rId66"/>
    <p:sldId id="4046" r:id="rId67"/>
    <p:sldId id="3891" r:id="rId68"/>
    <p:sldId id="2680" r:id="rId69"/>
    <p:sldId id="4081" r:id="rId70"/>
    <p:sldId id="4082" r:id="rId71"/>
    <p:sldId id="4083" r:id="rId72"/>
    <p:sldId id="3865" r:id="rId73"/>
    <p:sldId id="4147" r:id="rId74"/>
    <p:sldId id="3955" r:id="rId75"/>
    <p:sldId id="3956" r:id="rId76"/>
    <p:sldId id="4084" r:id="rId77"/>
    <p:sldId id="4085" r:id="rId78"/>
    <p:sldId id="3957" r:id="rId79"/>
    <p:sldId id="3549" r:id="rId80"/>
    <p:sldId id="4074" r:id="rId81"/>
    <p:sldId id="3551" r:id="rId82"/>
    <p:sldId id="4086" r:id="rId83"/>
    <p:sldId id="4087" r:id="rId84"/>
    <p:sldId id="4088" r:id="rId85"/>
    <p:sldId id="4089" r:id="rId86"/>
    <p:sldId id="4090" r:id="rId87"/>
    <p:sldId id="4091" r:id="rId88"/>
    <p:sldId id="4092" r:id="rId89"/>
    <p:sldId id="4093" r:id="rId90"/>
    <p:sldId id="4094" r:id="rId91"/>
    <p:sldId id="4130" r:id="rId92"/>
    <p:sldId id="4095" r:id="rId93"/>
    <p:sldId id="4096" r:id="rId94"/>
    <p:sldId id="4097" r:id="rId95"/>
    <p:sldId id="4098" r:id="rId96"/>
    <p:sldId id="4099" r:id="rId97"/>
    <p:sldId id="4100" r:id="rId98"/>
    <p:sldId id="4101" r:id="rId99"/>
    <p:sldId id="4103" r:id="rId100"/>
    <p:sldId id="4104" r:id="rId101"/>
    <p:sldId id="4105" r:id="rId102"/>
    <p:sldId id="4133" r:id="rId103"/>
    <p:sldId id="4134" r:id="rId104"/>
    <p:sldId id="4106" r:id="rId105"/>
    <p:sldId id="4132" r:id="rId106"/>
    <p:sldId id="4107" r:id="rId107"/>
    <p:sldId id="4108" r:id="rId108"/>
    <p:sldId id="4109" r:id="rId109"/>
    <p:sldId id="4110" r:id="rId110"/>
    <p:sldId id="4135" r:id="rId111"/>
    <p:sldId id="4112" r:id="rId112"/>
    <p:sldId id="4113" r:id="rId113"/>
    <p:sldId id="4114" r:id="rId114"/>
    <p:sldId id="4053" r:id="rId115"/>
    <p:sldId id="4054" r:id="rId116"/>
    <p:sldId id="4124" r:id="rId117"/>
    <p:sldId id="4055" r:id="rId118"/>
    <p:sldId id="4056" r:id="rId119"/>
    <p:sldId id="4057" r:id="rId120"/>
    <p:sldId id="4058" r:id="rId121"/>
    <p:sldId id="3924" r:id="rId122"/>
    <p:sldId id="3925" r:id="rId123"/>
    <p:sldId id="3478" r:id="rId124"/>
    <p:sldId id="3702" r:id="rId125"/>
    <p:sldId id="4115" r:id="rId126"/>
    <p:sldId id="4116" r:id="rId127"/>
    <p:sldId id="4117" r:id="rId128"/>
    <p:sldId id="3580" r:id="rId129"/>
    <p:sldId id="3706" r:id="rId130"/>
    <p:sldId id="4038" r:id="rId131"/>
    <p:sldId id="3707" r:id="rId132"/>
    <p:sldId id="3921" r:id="rId133"/>
    <p:sldId id="3744" r:id="rId134"/>
    <p:sldId id="3302" r:id="rId135"/>
    <p:sldId id="3625" r:id="rId136"/>
    <p:sldId id="3626" r:id="rId137"/>
    <p:sldId id="3511" r:id="rId138"/>
    <p:sldId id="3898" r:id="rId139"/>
    <p:sldId id="3896" r:id="rId140"/>
    <p:sldId id="4052" r:id="rId141"/>
    <p:sldId id="4051" r:id="rId142"/>
    <p:sldId id="3897" r:id="rId143"/>
    <p:sldId id="3697" r:id="rId144"/>
    <p:sldId id="3558" r:id="rId145"/>
    <p:sldId id="3512" r:id="rId146"/>
    <p:sldId id="3513" r:id="rId147"/>
    <p:sldId id="3269" r:id="rId148"/>
    <p:sldId id="3828" r:id="rId149"/>
    <p:sldId id="3829" r:id="rId150"/>
    <p:sldId id="3830" r:id="rId151"/>
    <p:sldId id="3831" r:id="rId152"/>
    <p:sldId id="3937" r:id="rId153"/>
    <p:sldId id="3832" r:id="rId154"/>
    <p:sldId id="3833" r:id="rId155"/>
    <p:sldId id="3834" r:id="rId156"/>
    <p:sldId id="3835" r:id="rId157"/>
    <p:sldId id="3836" r:id="rId158"/>
    <p:sldId id="3837" r:id="rId159"/>
    <p:sldId id="3844" r:id="rId160"/>
    <p:sldId id="3845" r:id="rId161"/>
    <p:sldId id="3846" r:id="rId162"/>
    <p:sldId id="3847" r:id="rId163"/>
    <p:sldId id="3286" r:id="rId164"/>
    <p:sldId id="1693" r:id="rId165"/>
    <p:sldId id="3364" r:id="rId166"/>
    <p:sldId id="2882" r:id="rId167"/>
    <p:sldId id="2881" r:id="rId168"/>
    <p:sldId id="1618" r:id="rId169"/>
    <p:sldId id="3747" r:id="rId170"/>
    <p:sldId id="3748" r:id="rId171"/>
    <p:sldId id="3749" r:id="rId172"/>
    <p:sldId id="3471" r:id="rId173"/>
    <p:sldId id="3634" r:id="rId174"/>
    <p:sldId id="3679" r:id="rId175"/>
    <p:sldId id="1687" r:id="rId176"/>
    <p:sldId id="4039" r:id="rId177"/>
    <p:sldId id="1748" r:id="rId178"/>
    <p:sldId id="3366" r:id="rId179"/>
    <p:sldId id="3367" r:id="rId180"/>
    <p:sldId id="3711" r:id="rId181"/>
    <p:sldId id="3913" r:id="rId182"/>
    <p:sldId id="3914" r:id="rId183"/>
    <p:sldId id="3915" r:id="rId184"/>
    <p:sldId id="3916" r:id="rId185"/>
    <p:sldId id="3917" r:id="rId186"/>
    <p:sldId id="3918" r:id="rId187"/>
    <p:sldId id="3919" r:id="rId188"/>
    <p:sldId id="3920" r:id="rId189"/>
    <p:sldId id="2291" r:id="rId190"/>
    <p:sldId id="4136" r:id="rId191"/>
    <p:sldId id="4137" r:id="rId192"/>
    <p:sldId id="4138" r:id="rId193"/>
    <p:sldId id="4139" r:id="rId194"/>
    <p:sldId id="4140" r:id="rId195"/>
    <p:sldId id="2331" r:id="rId196"/>
    <p:sldId id="3010" r:id="rId197"/>
    <p:sldId id="3514" r:id="rId198"/>
    <p:sldId id="2432" r:id="rId199"/>
    <p:sldId id="2658" r:id="rId200"/>
    <p:sldId id="2642" r:id="rId201"/>
    <p:sldId id="3015" r:id="rId202"/>
    <p:sldId id="2643" r:id="rId203"/>
    <p:sldId id="2336" r:id="rId204"/>
    <p:sldId id="2659" r:id="rId205"/>
    <p:sldId id="2091" r:id="rId206"/>
    <p:sldId id="4040" r:id="rId207"/>
    <p:sldId id="3671" r:id="rId208"/>
    <p:sldId id="3586" r:id="rId209"/>
    <p:sldId id="2174" r:id="rId210"/>
    <p:sldId id="3874" r:id="rId211"/>
    <p:sldId id="3695" r:id="rId212"/>
    <p:sldId id="4065" r:id="rId213"/>
    <p:sldId id="3876" r:id="rId214"/>
    <p:sldId id="3875" r:id="rId215"/>
    <p:sldId id="3877" r:id="rId216"/>
    <p:sldId id="4141" r:id="rId217"/>
    <p:sldId id="3880" r:id="rId218"/>
    <p:sldId id="4125" r:id="rId219"/>
    <p:sldId id="3584" r:id="rId220"/>
    <p:sldId id="3585" r:id="rId221"/>
    <p:sldId id="3878" r:id="rId222"/>
    <p:sldId id="3879" r:id="rId223"/>
    <p:sldId id="3881" r:id="rId224"/>
    <p:sldId id="3883" r:id="rId225"/>
    <p:sldId id="3884" r:id="rId226"/>
    <p:sldId id="3885" r:id="rId227"/>
    <p:sldId id="3886" r:id="rId228"/>
    <p:sldId id="2638" r:id="rId229"/>
    <p:sldId id="3882" r:id="rId230"/>
    <p:sldId id="2185" r:id="rId231"/>
    <p:sldId id="3368" r:id="rId232"/>
    <p:sldId id="3923" r:id="rId233"/>
    <p:sldId id="3369" r:id="rId234"/>
    <p:sldId id="3370" r:id="rId235"/>
    <p:sldId id="3750" r:id="rId236"/>
    <p:sldId id="3331" r:id="rId237"/>
    <p:sldId id="3332" r:id="rId238"/>
    <p:sldId id="3333" r:id="rId239"/>
    <p:sldId id="3334" r:id="rId240"/>
    <p:sldId id="3751" r:id="rId241"/>
    <p:sldId id="3336" r:id="rId242"/>
    <p:sldId id="3469" r:id="rId243"/>
    <p:sldId id="1445" r:id="rId244"/>
    <p:sldId id="1450" r:id="rId245"/>
    <p:sldId id="2652" r:id="rId246"/>
    <p:sldId id="2655" r:id="rId247"/>
    <p:sldId id="3228" r:id="rId248"/>
    <p:sldId id="3757" r:id="rId249"/>
    <p:sldId id="3510" r:id="rId250"/>
    <p:sldId id="4041" r:id="rId251"/>
    <p:sldId id="3498" r:id="rId252"/>
    <p:sldId id="3499" r:id="rId253"/>
    <p:sldId id="3500" r:id="rId254"/>
    <p:sldId id="3501" r:id="rId255"/>
    <p:sldId id="3502" r:id="rId256"/>
    <p:sldId id="3503" r:id="rId257"/>
    <p:sldId id="3504" r:id="rId258"/>
    <p:sldId id="3505" r:id="rId259"/>
    <p:sldId id="3506" r:id="rId260"/>
    <p:sldId id="3507" r:id="rId261"/>
    <p:sldId id="3508" r:id="rId262"/>
    <p:sldId id="3509" r:id="rId263"/>
    <p:sldId id="1136" r:id="rId26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handoutMaster" Target="handoutMasters/handout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278535424"/>
        <c:axId val="-278536512"/>
      </c:barChart>
      <c:catAx>
        <c:axId val="-278535424"/>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78536512"/>
        <c:crosses val="autoZero"/>
        <c:auto val="0"/>
        <c:lblAlgn val="ctr"/>
        <c:lblOffset val="0"/>
        <c:tickLblSkip val="1"/>
        <c:tickMarkSkip val="1"/>
        <c:noMultiLvlLbl val="0"/>
      </c:catAx>
      <c:valAx>
        <c:axId val="-278536512"/>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278535424"/>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Annualized</a:t>
            </a:r>
            <a:r>
              <a:rPr lang="en-US" baseline="0" dirty="0" smtClean="0"/>
              <a:t> Growth in Final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1446540880503146E-3"/>
                  <c:y val="-0.15215286794178784"/>
                </c:manualLayout>
              </c:layout>
              <c:tx>
                <c:rich>
                  <a:bodyPr/>
                  <a:lstStyle/>
                  <a:p>
                    <a:fld id="{4DB275D7-A5B6-4A41-9F44-E9A62B4D0EC7}"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1446540880503146E-3"/>
                  <c:y val="-0.24165455496636878"/>
                </c:manualLayout>
              </c:layout>
              <c:tx>
                <c:rich>
                  <a:bodyPr/>
                  <a:lstStyle/>
                  <a:p>
                    <a:fld id="{C8E49FBC-9F10-4F47-A7DE-A8448D42543B}"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6.2893081761006293E-3"/>
                  <c:y val="-0.33115624199094978"/>
                </c:manualLayout>
              </c:layout>
              <c:tx>
                <c:rich>
                  <a:bodyPr/>
                  <a:lstStyle/>
                  <a:p>
                    <a:fld id="{69EE3015-DF69-4528-A586-D173CD6B63DA}"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Tower Insurance (2013)</c:v>
                </c:pt>
                <c:pt idx="1">
                  <c:v>Legion (2001)</c:v>
                </c:pt>
                <c:pt idx="2">
                  <c:v>Reliance National (1999)</c:v>
                </c:pt>
              </c:strCache>
            </c:strRef>
          </c:cat>
          <c:val>
            <c:numRef>
              <c:f>Sheet1!$B$2:$B$4</c:f>
              <c:numCache>
                <c:formatCode>0.0%</c:formatCode>
                <c:ptCount val="3"/>
                <c:pt idx="0">
                  <c:v>0.16229325413624829</c:v>
                </c:pt>
                <c:pt idx="1">
                  <c:v>0.27684665813692</c:v>
                </c:pt>
                <c:pt idx="2">
                  <c:v>0.3947079119366943</c:v>
                </c:pt>
              </c:numCache>
            </c:numRef>
          </c:val>
        </c:ser>
        <c:dLbls>
          <c:showLegendKey val="0"/>
          <c:showVal val="0"/>
          <c:showCatName val="0"/>
          <c:showSerName val="0"/>
          <c:showPercent val="0"/>
          <c:showBubbleSize val="0"/>
        </c:dLbls>
        <c:gapWidth val="150"/>
        <c:overlap val="100"/>
        <c:axId val="-201123584"/>
        <c:axId val="-201113792"/>
      </c:barChart>
      <c:catAx>
        <c:axId val="-20112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113792"/>
        <c:crosses val="autoZero"/>
        <c:auto val="1"/>
        <c:lblAlgn val="ctr"/>
        <c:lblOffset val="100"/>
        <c:noMultiLvlLbl val="0"/>
      </c:catAx>
      <c:valAx>
        <c:axId val="-2011137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12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214639836689"/>
          <c:y val="8.7833163999661568E-2"/>
          <c:w val="0.85017493924125798"/>
          <c:h val="0.70923913043479403"/>
        </c:manualLayout>
      </c:layout>
      <c:lineChart>
        <c:grouping val="standard"/>
        <c:varyColors val="0"/>
        <c:ser>
          <c:idx val="0"/>
          <c:order val="0"/>
          <c:marker>
            <c:symbol val="none"/>
          </c:marker>
          <c:dPt>
            <c:idx val="14"/>
            <c:bubble3D val="0"/>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mooth val="0"/>
        </c:ser>
        <c:dLbls>
          <c:showLegendKey val="0"/>
          <c:showVal val="0"/>
          <c:showCatName val="0"/>
          <c:showSerName val="0"/>
          <c:showPercent val="0"/>
          <c:showBubbleSize val="0"/>
        </c:dLbls>
        <c:smooth val="0"/>
        <c:axId val="-201113248"/>
        <c:axId val="-201115424"/>
      </c:lineChart>
      <c:catAx>
        <c:axId val="-2011132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01115424"/>
        <c:crosses val="autoZero"/>
        <c:auto val="1"/>
        <c:lblAlgn val="ctr"/>
        <c:lblOffset val="100"/>
        <c:tickLblSkip val="1"/>
        <c:tickMarkSkip val="1"/>
        <c:noMultiLvlLbl val="0"/>
      </c:catAx>
      <c:valAx>
        <c:axId val="-201115424"/>
        <c:scaling>
          <c:orientation val="minMax"/>
          <c:max val="200"/>
          <c:min val="60"/>
        </c:scaling>
        <c:delete val="0"/>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95E-2"/>
              <c:y val="0.40489130434782838"/>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01113248"/>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08.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2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23.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24.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26.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27.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28.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35.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3/17/2014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4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6147461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103</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22255403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105</a:t>
            </a:fld>
            <a:endParaRPr lang="en-US"/>
          </a:p>
        </p:txBody>
      </p:sp>
    </p:spTree>
    <p:extLst>
      <p:ext uri="{BB962C8B-B14F-4D97-AF65-F5344CB8AC3E}">
        <p14:creationId xmlns:p14="http://schemas.microsoft.com/office/powerpoint/2010/main" val="27087177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7607969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52244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9285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39763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111</a:t>
            </a:fld>
            <a:endParaRPr lang="en-US" noProof="0" dirty="0"/>
          </a:p>
        </p:txBody>
      </p:sp>
    </p:spTree>
    <p:extLst>
      <p:ext uri="{BB962C8B-B14F-4D97-AF65-F5344CB8AC3E}">
        <p14:creationId xmlns:p14="http://schemas.microsoft.com/office/powerpoint/2010/main" val="32485419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pPr defTabSz="928705"/>
            <a:fld id="{578A657D-9F19-4B10-AA0F-79ABBD03F38C}" type="slidenum">
              <a:rPr lang="en-US" smtClean="0"/>
              <a:pPr defTabSz="928705"/>
              <a:t>114</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80875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115</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20109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116</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480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11</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9994892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18101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09531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84011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120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98519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38098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6566960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1236404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124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47073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69440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126</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51081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12</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409509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127</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21381387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128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339789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570590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8244493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8685801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125054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1830927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134</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23857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85136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408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14912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138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42688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139</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771873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1" y="9034803"/>
            <a:ext cx="703573" cy="247312"/>
          </a:xfrm>
        </p:spPr>
        <p:txBody>
          <a:bodyPr/>
          <a:lstStyle/>
          <a:p>
            <a:pPr defTabSz="928692">
              <a:defRPr/>
            </a:pPr>
            <a:fld id="{15A7F7DB-3A93-4CAB-8AF3-CD35918FB945}" type="slidenum">
              <a:rPr lang="en-US" smtClean="0"/>
              <a:pPr defTabSz="928692">
                <a:defRPr/>
              </a:pPr>
              <a:t>140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523557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141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33219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142</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5678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144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892403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147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129600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83450114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55191765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35983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336217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64564254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73130948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30146281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4357789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66224755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47388579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84121944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159</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186301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160</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484239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161</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1651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17</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525616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162</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023452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163</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1791770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125143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6020507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166</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409663767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3865847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168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234153223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169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45602229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170</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192469559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171</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628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18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503725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74150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173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698492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24337502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175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167547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176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4875937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728000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883093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9734022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180</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8046243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181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498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689138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36409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183</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58771796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184</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38558660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185</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05951987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186</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53792565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502643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653167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189</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542875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9009785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191</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173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6269529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192</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729253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194</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793446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195</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215388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8078638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34414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24646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717137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7388052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427900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959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21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705196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205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588524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206</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2515495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741317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208</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790838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209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5877792"/>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778372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0918746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857413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970292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227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722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625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201470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5505215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230</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85558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231</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6064099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193657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233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2861261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24315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235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730956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236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976248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356148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8013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807824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62276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240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201100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8369125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65079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243</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582734"/>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244</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0162345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6409263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8953997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248</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967626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249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4600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027676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02557315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251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07901736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252</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71592106"/>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253</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3560293"/>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254</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17217747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255</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11725861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extLst>
      <p:ext uri="{BB962C8B-B14F-4D97-AF65-F5344CB8AC3E}">
        <p14:creationId xmlns:p14="http://schemas.microsoft.com/office/powerpoint/2010/main" val="151035497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257</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273199042"/>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258</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4443663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259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99454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137594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260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20304124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261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16820560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262</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82689377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263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26</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81387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153726" y="9046822"/>
            <a:ext cx="706129" cy="247989"/>
          </a:xfrm>
          <a:noFill/>
        </p:spPr>
        <p:txBody>
          <a:bodyPr/>
          <a:lstStyle/>
          <a:p>
            <a:fld id="{D0D84C73-9606-46E6-9550-423BDB710760}" type="slidenum">
              <a:rPr lang="en-US" smtClean="0"/>
              <a:pPr/>
              <a:t>27</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6584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28</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29470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29</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63436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30</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72695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31</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64150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32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082047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33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63759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34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73425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35</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7809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2435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7" tIns="46489" rIns="45877" bIns="46489" anchor="b">
            <a:spAutoFit/>
          </a:bodyPr>
          <a:lstStyle/>
          <a:p>
            <a:pPr algn="ctr" defTabSz="928787"/>
            <a:fld id="{E50E95F2-1135-4372-9204-625316A33F45}" type="slidenum">
              <a:rPr lang="en-US" sz="1000"/>
              <a:pPr algn="ctr" defTabSz="928787"/>
              <a:t>37</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4645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2F97931E-18E9-494E-8641-F6F22D608404}" type="slidenum">
              <a:rPr lang="en-US" sz="1000"/>
              <a:pPr algn="ctr" defTabSz="928787"/>
              <a:t>38</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4221871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39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3286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87965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3841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551305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42</a:t>
            </a:fld>
            <a:endParaRPr lang="en-US" sz="1000"/>
          </a:p>
        </p:txBody>
      </p:sp>
    </p:spTree>
    <p:extLst>
      <p:ext uri="{BB962C8B-B14F-4D97-AF65-F5344CB8AC3E}">
        <p14:creationId xmlns:p14="http://schemas.microsoft.com/office/powerpoint/2010/main" val="1538335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43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090692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8730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45</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262702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46</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510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2914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48</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2039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62823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2649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281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a:t>
            </a:fld>
            <a:endParaRPr lang="en-US" noProof="0" dirty="0"/>
          </a:p>
        </p:txBody>
      </p:sp>
    </p:spTree>
    <p:extLst>
      <p:ext uri="{BB962C8B-B14F-4D97-AF65-F5344CB8AC3E}">
        <p14:creationId xmlns:p14="http://schemas.microsoft.com/office/powerpoint/2010/main" val="2799999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3570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53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2516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54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24026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55</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96728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8394063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46176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75721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763518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6580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61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858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9310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475666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2182230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ldNum" sz="quarter" idx="5"/>
          </p:nvPr>
        </p:nvSpPr>
        <p:spPr>
          <a:noFill/>
        </p:spPr>
        <p:txBody>
          <a:bodyPr/>
          <a:lstStyle/>
          <a:p>
            <a:fld id="{9209DDC9-A45F-4908-9C1A-C7BF4BE7AC0C}" type="slidenum">
              <a:rPr lang="en-US" smtClean="0"/>
              <a:pPr/>
              <a:t>64</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100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noFill/>
        </p:spPr>
        <p:txBody>
          <a:bodyPr/>
          <a:lstStyle/>
          <a:p>
            <a:fld id="{CE21E40F-A2CC-49C2-8E01-BCB74AA6F993}" type="slidenum">
              <a:rPr lang="en-US" smtClean="0"/>
              <a:pPr/>
              <a:t>65</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37520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E7F16FBB-7AEE-4DA5-B0F2-DB9341F37734}" type="slidenum">
              <a:rPr lang="en-US" sz="1000"/>
              <a:pPr algn="ctr" defTabSz="928787"/>
              <a:t>66</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18549997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1161321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68</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1865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28787"/>
            <a:fld id="{7B4316D7-5E5D-414D-8028-D6CC0CAC2BE5}" type="slidenum">
              <a:rPr lang="en-US" sz="1000"/>
              <a:pPr algn="ctr" defTabSz="928787"/>
              <a:t>69</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16084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70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789879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5428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7</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676240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294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24345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1287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75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0104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E281C76-DAE0-4B5B-8A02-CE6E4DE655A0}" type="slidenum">
              <a:rPr lang="en-US" sz="1000"/>
              <a:pPr>
                <a:lnSpc>
                  <a:spcPct val="100000"/>
                </a:lnSpc>
                <a:spcBef>
                  <a:spcPct val="0"/>
                </a:spcBef>
                <a:buClrTx/>
                <a:buSzTx/>
                <a:buFontTx/>
                <a:buNone/>
              </a:pPr>
              <a:t>76</a:t>
            </a:fld>
            <a:endParaRPr lang="en-US" sz="100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smtClean="0">
              <a:latin typeface="Arial" panose="020B0604020202020204" pitchFamily="34" charset="0"/>
            </a:endParaRPr>
          </a:p>
        </p:txBody>
      </p:sp>
    </p:spTree>
    <p:extLst>
      <p:ext uri="{BB962C8B-B14F-4D97-AF65-F5344CB8AC3E}">
        <p14:creationId xmlns:p14="http://schemas.microsoft.com/office/powerpoint/2010/main" val="23449833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DA6F73B-BAAF-490D-88C7-0B0CA67049AE}" type="slidenum">
              <a:rPr lang="en-US" sz="1000"/>
              <a:pPr>
                <a:lnSpc>
                  <a:spcPct val="100000"/>
                </a:lnSpc>
                <a:spcBef>
                  <a:spcPct val="0"/>
                </a:spcBef>
                <a:buClrTx/>
                <a:buSzTx/>
                <a:buFontTx/>
                <a:buNone/>
              </a:pPr>
              <a:t>77</a:t>
            </a:fld>
            <a:endParaRPr lang="en-US" sz="100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smtClean="0">
              <a:latin typeface="Arial" panose="020B0604020202020204" pitchFamily="34" charset="0"/>
            </a:endParaRPr>
          </a:p>
        </p:txBody>
      </p:sp>
    </p:spTree>
    <p:extLst>
      <p:ext uri="{BB962C8B-B14F-4D97-AF65-F5344CB8AC3E}">
        <p14:creationId xmlns:p14="http://schemas.microsoft.com/office/powerpoint/2010/main" val="20023855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6756415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79</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84765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80</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7119624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81</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796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8</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778871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07950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83</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38791753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84</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3513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85</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38195430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86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63821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87</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71507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88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82216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89</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41410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90</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37049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91</a:t>
            </a:fld>
            <a:endParaRPr lang="en-US" noProof="0" dirty="0"/>
          </a:p>
        </p:txBody>
      </p:sp>
    </p:spTree>
    <p:extLst>
      <p:ext uri="{BB962C8B-B14F-4D97-AF65-F5344CB8AC3E}">
        <p14:creationId xmlns:p14="http://schemas.microsoft.com/office/powerpoint/2010/main" val="85457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63153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27897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02903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78326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67007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47907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142816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99</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4185611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100</a:t>
            </a:fld>
            <a:endParaRPr lang="en-US" dirty="0"/>
          </a:p>
        </p:txBody>
      </p:sp>
    </p:spTree>
    <p:extLst>
      <p:ext uri="{BB962C8B-B14F-4D97-AF65-F5344CB8AC3E}">
        <p14:creationId xmlns:p14="http://schemas.microsoft.com/office/powerpoint/2010/main" val="207962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101</a:t>
            </a:fld>
            <a:endParaRPr lang="en-US" dirty="0"/>
          </a:p>
        </p:txBody>
      </p:sp>
    </p:spTree>
    <p:extLst>
      <p:ext uri="{BB962C8B-B14F-4D97-AF65-F5344CB8AC3E}">
        <p14:creationId xmlns:p14="http://schemas.microsoft.com/office/powerpoint/2010/main" val="25239317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43996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048000" y="1555200"/>
            <a:ext cx="2700000" cy="4782240"/>
          </a:xfrm>
          <a:solidFill>
            <a:schemeClr val="accent4">
              <a:lumMod val="40000"/>
              <a:lumOff val="60000"/>
            </a:schemeClr>
          </a:solidFill>
          <a:effectLst/>
        </p:spPr>
        <p:txBody>
          <a:bodyPr lIns="108000" tIns="36000" rIns="72000" bIns="36000">
            <a:noAutofit/>
          </a:bodyPr>
          <a:lstStyle>
            <a:lvl1pPr marL="270000" indent="-270000">
              <a:buFont typeface="Wingdings" pitchFamily="2" charset="2"/>
              <a:buChar char="§"/>
              <a:defRPr sz="1400" b="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sz="1600">
                <a:solidFill>
                  <a:schemeClr val="tx2">
                    <a:lumMod val="50000"/>
                  </a:schemeClr>
                </a:solidFill>
              </a:defRPr>
            </a:lvl9p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Titel 7"/>
          <p:cNvSpPr>
            <a:spLocks noGrp="1"/>
          </p:cNvSpPr>
          <p:nvPr>
            <p:ph type="title"/>
          </p:nvPr>
        </p:nvSpPr>
        <p:spPr/>
        <p:txBody>
          <a:bodyPr/>
          <a:lstStyle/>
          <a:p>
            <a:r>
              <a:rPr lang="de-DE" noProof="0" dirty="0" smtClean="0"/>
              <a:t>Titelmasterformat durch Klicken bearbeiten</a:t>
            </a:r>
            <a:endParaRPr lang="de-DE" noProof="0" dirty="0"/>
          </a:p>
        </p:txBody>
      </p:sp>
      <p:sp>
        <p:nvSpPr>
          <p:cNvPr id="14" name="Bildplatzhalter 13"/>
          <p:cNvSpPr>
            <a:spLocks noGrp="1"/>
          </p:cNvSpPr>
          <p:nvPr>
            <p:ph type="pic" sz="quarter" idx="19"/>
          </p:nvPr>
        </p:nvSpPr>
        <p:spPr>
          <a:xfrm>
            <a:off x="324000" y="1555200"/>
            <a:ext cx="5364000" cy="4782240"/>
          </a:xfrm>
        </p:spPr>
        <p:txBody>
          <a:bodyPr/>
          <a:lstStyle>
            <a:lvl1pPr>
              <a:buNone/>
              <a:defRPr/>
            </a:lvl1pPr>
          </a:lstStyle>
          <a:p>
            <a:r>
              <a:rPr lang="de-DE" smtClean="0"/>
              <a:t>Bild durch Klicken auf Symbol hinzufügen</a:t>
            </a:r>
            <a:endParaRPr lang="de-DE" dirty="0"/>
          </a:p>
        </p:txBody>
      </p:sp>
      <p:sp>
        <p:nvSpPr>
          <p:cNvPr id="12" name="Datumsplatzhalter 11"/>
          <p:cNvSpPr>
            <a:spLocks noGrp="1"/>
          </p:cNvSpPr>
          <p:nvPr>
            <p:ph type="dt" sz="half" idx="20"/>
          </p:nvPr>
        </p:nvSpPr>
        <p:spPr/>
        <p:txBody>
          <a:bodyPr/>
          <a:lstStyle/>
          <a:p>
            <a:fld id="{F52A2DD4-D636-47A5-8494-86B198D7F93E}" type="datetime1">
              <a:rPr lang="de-DE" smtClean="0"/>
              <a:pPr/>
              <a:t>17.03.2014</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22"/>
          </p:nvPr>
        </p:nvSpPr>
        <p:spPr/>
        <p:txBody>
          <a:bodyPr/>
          <a:lstStyle/>
          <a:p>
            <a:r>
              <a:rPr lang="de-DE" smtClean="0"/>
              <a:t>Titel der Präsentation und Name des Redners</a:t>
            </a:r>
            <a:endParaRPr lang="de-DE" dirty="0"/>
          </a:p>
        </p:txBody>
      </p:sp>
    </p:spTree>
    <p:extLst>
      <p:ext uri="{BB962C8B-B14F-4D97-AF65-F5344CB8AC3E}">
        <p14:creationId xmlns:p14="http://schemas.microsoft.com/office/powerpoint/2010/main" val="88678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2567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 id="2147485440"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98.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99.emf"/><Relationship Id="rId4" Type="http://schemas.openxmlformats.org/officeDocument/2006/relationships/oleObject" Target="../embeddings/oleObject81.bin"/></Relationships>
</file>

<file path=ppt/slides/_rels/slide104.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01.png"/><Relationship Id="rId4" Type="http://schemas.openxmlformats.org/officeDocument/2006/relationships/notesSlide" Target="../notesSlides/notesSlide101.xml"/></Relationships>
</file>

<file path=ppt/slides/_rels/slide106.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0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0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03.png"/><Relationship Id="rId5" Type="http://schemas.openxmlformats.org/officeDocument/2006/relationships/notesSlide" Target="../notesSlides/notesSlide102.xml"/><Relationship Id="rId4"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image" Target="../media/image105.emf"/><Relationship Id="rId5" Type="http://schemas.openxmlformats.org/officeDocument/2006/relationships/package" Target="../embeddings/Microsoft_PowerPoint_Slide1.sldx"/><Relationship Id="rId4" Type="http://schemas.openxmlformats.org/officeDocument/2006/relationships/oleObject" Target="../embeddings/oleObject82.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3.vml"/><Relationship Id="rId6" Type="http://schemas.openxmlformats.org/officeDocument/2006/relationships/image" Target="../media/image106.emf"/><Relationship Id="rId5" Type="http://schemas.openxmlformats.org/officeDocument/2006/relationships/package" Target="../embeddings/Microsoft_PowerPoint_Slide2.sldx"/><Relationship Id="rId4" Type="http://schemas.openxmlformats.org/officeDocument/2006/relationships/oleObject" Target="../embeddings/oleObject8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08.jpeg"/><Relationship Id="rId5" Type="http://schemas.openxmlformats.org/officeDocument/2006/relationships/notesSlide" Target="../notesSlides/notesSlide106.xml"/><Relationship Id="rId4"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13.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11.emf"/><Relationship Id="rId4" Type="http://schemas.openxmlformats.org/officeDocument/2006/relationships/oleObject" Target="../embeddings/oleObject84.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12.emf"/><Relationship Id="rId4" Type="http://schemas.openxmlformats.org/officeDocument/2006/relationships/oleObject" Target="../embeddings/oleObject85.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113.emf"/><Relationship Id="rId4" Type="http://schemas.openxmlformats.org/officeDocument/2006/relationships/oleObject" Target="../embeddings/oleObject8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14.emf"/><Relationship Id="rId4" Type="http://schemas.openxmlformats.org/officeDocument/2006/relationships/oleObject" Target="../embeddings/oleObject87.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image" Target="../media/image105.emf"/><Relationship Id="rId5" Type="http://schemas.openxmlformats.org/officeDocument/2006/relationships/package" Target="../embeddings/Microsoft_PowerPoint_Slide3.sldx"/><Relationship Id="rId4" Type="http://schemas.openxmlformats.org/officeDocument/2006/relationships/oleObject" Target="../embeddings/oleObject88.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9.vml"/><Relationship Id="rId6" Type="http://schemas.openxmlformats.org/officeDocument/2006/relationships/image" Target="../media/image106.emf"/><Relationship Id="rId5" Type="http://schemas.openxmlformats.org/officeDocument/2006/relationships/package" Target="../embeddings/Microsoft_PowerPoint_Slide4.sldx"/><Relationship Id="rId4" Type="http://schemas.openxmlformats.org/officeDocument/2006/relationships/oleObject" Target="../embeddings/oleObject89.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115.emf"/><Relationship Id="rId4" Type="http://schemas.openxmlformats.org/officeDocument/2006/relationships/oleObject" Target="../embeddings/oleObject90.bin"/></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91.vml"/><Relationship Id="rId6" Type="http://schemas.openxmlformats.org/officeDocument/2006/relationships/hyperlink" Target="http://www.fema.gov/disasters" TargetMode="External"/><Relationship Id="rId5" Type="http://schemas.openxmlformats.org/officeDocument/2006/relationships/image" Target="../media/image116.emf"/><Relationship Id="rId4" Type="http://schemas.openxmlformats.org/officeDocument/2006/relationships/oleObject" Target="../embeddings/oleObject91.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hyperlink" Target="http://www.fema.gov/news/disaster_totals_annual.fema" TargetMode="External"/><Relationship Id="rId5" Type="http://schemas.openxmlformats.org/officeDocument/2006/relationships/image" Target="../media/image117.emf"/><Relationship Id="rId4" Type="http://schemas.openxmlformats.org/officeDocument/2006/relationships/oleObject" Target="../embeddings/oleObject92.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hyperlink" Target="http://www.fema.gov/news/disaster_totals_annual.fema" TargetMode="External"/><Relationship Id="rId5" Type="http://schemas.openxmlformats.org/officeDocument/2006/relationships/image" Target="../media/image118.emf"/><Relationship Id="rId4" Type="http://schemas.openxmlformats.org/officeDocument/2006/relationships/oleObject" Target="../embeddings/oleObject93.bin"/></Relationships>
</file>

<file path=ppt/slides/_rels/slide1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2.xml"/><Relationship Id="rId1" Type="http://schemas.openxmlformats.org/officeDocument/2006/relationships/slideLayout" Target="../slideLayouts/slideLayout13.xml"/><Relationship Id="rId4" Type="http://schemas.openxmlformats.org/officeDocument/2006/relationships/image" Target="../media/image119.gif"/></Relationships>
</file>

<file path=ppt/slides/_rels/slide13.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120.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4.xml"/><Relationship Id="rId1" Type="http://schemas.openxmlformats.org/officeDocument/2006/relationships/slideLayout" Target="../slideLayouts/slideLayout13.xml"/><Relationship Id="rId4" Type="http://schemas.openxmlformats.org/officeDocument/2006/relationships/image" Target="../media/image121.gif"/></Relationships>
</file>

<file path=ppt/slides/_rels/slide13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5.xml"/><Relationship Id="rId1" Type="http://schemas.openxmlformats.org/officeDocument/2006/relationships/slideLayout" Target="../slideLayouts/slideLayout13.xml"/><Relationship Id="rId4" Type="http://schemas.openxmlformats.org/officeDocument/2006/relationships/image" Target="../media/image122.gif"/></Relationships>
</file>

<file path=ppt/slides/_rels/slide13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6.xml"/><Relationship Id="rId1" Type="http://schemas.openxmlformats.org/officeDocument/2006/relationships/slideLayout" Target="../slideLayouts/slideLayout13.xml"/><Relationship Id="rId4" Type="http://schemas.openxmlformats.org/officeDocument/2006/relationships/image" Target="../media/image123.gif"/></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28.xml"/><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2.xml"/><Relationship Id="rId1" Type="http://schemas.openxmlformats.org/officeDocument/2006/relationships/vmlDrawing" Target="../drawings/vmlDrawing94.vml"/><Relationship Id="rId4" Type="http://schemas.openxmlformats.org/officeDocument/2006/relationships/image" Target="../media/image127.emf"/></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28.emf"/><Relationship Id="rId4" Type="http://schemas.openxmlformats.org/officeDocument/2006/relationships/oleObject" Target="../embeddings/oleObject9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130.jpe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32.emf"/><Relationship Id="rId4" Type="http://schemas.openxmlformats.org/officeDocument/2006/relationships/oleObject" Target="../embeddings/oleObject96.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image" Target="../media/image133.emf"/><Relationship Id="rId4" Type="http://schemas.openxmlformats.org/officeDocument/2006/relationships/oleObject" Target="../embeddings/oleObject9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4.emf"/></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image" Target="../media/image134.emf"/><Relationship Id="rId4" Type="http://schemas.openxmlformats.org/officeDocument/2006/relationships/oleObject" Target="../embeddings/oleObject98.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image" Target="../media/image135.emf"/><Relationship Id="rId4" Type="http://schemas.openxmlformats.org/officeDocument/2006/relationships/oleObject" Target="../embeddings/oleObject99.bin"/></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2.xml"/><Relationship Id="rId1" Type="http://schemas.openxmlformats.org/officeDocument/2006/relationships/vmlDrawing" Target="../drawings/vmlDrawing100.vml"/><Relationship Id="rId4" Type="http://schemas.openxmlformats.org/officeDocument/2006/relationships/image" Target="../media/image136.emf"/></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1.vml"/><Relationship Id="rId5" Type="http://schemas.openxmlformats.org/officeDocument/2006/relationships/image" Target="../media/image137.emf"/><Relationship Id="rId4" Type="http://schemas.openxmlformats.org/officeDocument/2006/relationships/oleObject" Target="../embeddings/oleObject101.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38.emf"/><Relationship Id="rId4" Type="http://schemas.openxmlformats.org/officeDocument/2006/relationships/oleObject" Target="../embeddings/oleObject102.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39.emf"/><Relationship Id="rId4" Type="http://schemas.openxmlformats.org/officeDocument/2006/relationships/oleObject" Target="../embeddings/oleObject103.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4.vml"/><Relationship Id="rId5" Type="http://schemas.openxmlformats.org/officeDocument/2006/relationships/image" Target="../media/image140.emf"/><Relationship Id="rId4" Type="http://schemas.openxmlformats.org/officeDocument/2006/relationships/oleObject" Target="../embeddings/oleObject104.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05.vml"/><Relationship Id="rId5" Type="http://schemas.openxmlformats.org/officeDocument/2006/relationships/image" Target="../media/image141.emf"/><Relationship Id="rId4" Type="http://schemas.openxmlformats.org/officeDocument/2006/relationships/oleObject" Target="../embeddings/oleObject105.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06.vml"/><Relationship Id="rId5" Type="http://schemas.openxmlformats.org/officeDocument/2006/relationships/image" Target="../media/image142.emf"/><Relationship Id="rId4" Type="http://schemas.openxmlformats.org/officeDocument/2006/relationships/oleObject" Target="../embeddings/oleObject106.bin"/></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hyperlink" Target="http://www.federalreserve.gov/releases/housedebt" TargetMode="External"/><Relationship Id="rId4" Type="http://schemas.openxmlformats.org/officeDocument/2006/relationships/image" Target="../media/image15.emf"/></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43.emf"/><Relationship Id="rId4" Type="http://schemas.openxmlformats.org/officeDocument/2006/relationships/oleObject" Target="../embeddings/oleObject107.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08.vml"/><Relationship Id="rId5" Type="http://schemas.openxmlformats.org/officeDocument/2006/relationships/image" Target="../media/image144.emf"/><Relationship Id="rId4" Type="http://schemas.openxmlformats.org/officeDocument/2006/relationships/oleObject" Target="../embeddings/oleObject108.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45.emf"/><Relationship Id="rId4" Type="http://schemas.openxmlformats.org/officeDocument/2006/relationships/oleObject" Target="../embeddings/oleObject109.bin"/></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46.emf"/><Relationship Id="rId4" Type="http://schemas.openxmlformats.org/officeDocument/2006/relationships/oleObject" Target="../embeddings/oleObject110.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1.vml"/><Relationship Id="rId5" Type="http://schemas.openxmlformats.org/officeDocument/2006/relationships/image" Target="../media/image147.emf"/><Relationship Id="rId4" Type="http://schemas.openxmlformats.org/officeDocument/2006/relationships/oleObject" Target="../embeddings/oleObject111.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2.vml"/><Relationship Id="rId5" Type="http://schemas.openxmlformats.org/officeDocument/2006/relationships/image" Target="../media/image148.emf"/><Relationship Id="rId4" Type="http://schemas.openxmlformats.org/officeDocument/2006/relationships/oleObject" Target="../embeddings/oleObject112.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49.emf"/><Relationship Id="rId4" Type="http://schemas.openxmlformats.org/officeDocument/2006/relationships/oleObject" Target="../embeddings/oleObject113.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4.vml"/><Relationship Id="rId6" Type="http://schemas.openxmlformats.org/officeDocument/2006/relationships/image" Target="../media/image150.emf"/><Relationship Id="rId5" Type="http://schemas.openxmlformats.org/officeDocument/2006/relationships/oleObject" Target="../embeddings/oleObject114.bin"/><Relationship Id="rId4" Type="http://schemas.openxmlformats.org/officeDocument/2006/relationships/hyperlink" Target="http://www.federalreserve.gov/releases/h15/data.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15.vml"/><Relationship Id="rId6" Type="http://schemas.openxmlformats.org/officeDocument/2006/relationships/image" Target="../media/image151.emf"/><Relationship Id="rId5" Type="http://schemas.openxmlformats.org/officeDocument/2006/relationships/oleObject" Target="../embeddings/oleObject115.bin"/><Relationship Id="rId4" Type="http://schemas.openxmlformats.org/officeDocument/2006/relationships/hyperlink" Target="http://www.federalreserve.gov/releases/h15/data.htm" TargetMode="Externa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52.emf"/><Relationship Id="rId4" Type="http://schemas.openxmlformats.org/officeDocument/2006/relationships/oleObject" Target="../embeddings/oleObject116.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image" Target="../media/image153.emf"/><Relationship Id="rId4" Type="http://schemas.openxmlformats.org/officeDocument/2006/relationships/oleObject" Target="../embeddings/oleObject117.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54.emf"/><Relationship Id="rId4" Type="http://schemas.openxmlformats.org/officeDocument/2006/relationships/oleObject" Target="../embeddings/oleObject118.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55.emf"/><Relationship Id="rId4" Type="http://schemas.openxmlformats.org/officeDocument/2006/relationships/oleObject" Target="../embeddings/oleObject119.bin"/></Relationships>
</file>

<file path=ppt/slides/_rels/slide1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vmlDrawing" Target="../drawings/vmlDrawing120.vml"/><Relationship Id="rId6" Type="http://schemas.openxmlformats.org/officeDocument/2006/relationships/image" Target="../media/image156.emf"/><Relationship Id="rId5" Type="http://schemas.openxmlformats.org/officeDocument/2006/relationships/oleObject" Target="../embeddings/oleObject120.bin"/><Relationship Id="rId4" Type="http://schemas.openxmlformats.org/officeDocument/2006/relationships/notesSlide" Target="../notesSlides/notesSlide164.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157.emf"/><Relationship Id="rId4" Type="http://schemas.openxmlformats.org/officeDocument/2006/relationships/oleObject" Target="../embeddings/oleObject121.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image" Target="../media/image158.emf"/><Relationship Id="rId4" Type="http://schemas.openxmlformats.org/officeDocument/2006/relationships/oleObject" Target="../embeddings/oleObject122.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3.vml"/><Relationship Id="rId5" Type="http://schemas.openxmlformats.org/officeDocument/2006/relationships/image" Target="../media/image159.emf"/><Relationship Id="rId4" Type="http://schemas.openxmlformats.org/officeDocument/2006/relationships/oleObject" Target="../embeddings/oleObject12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60.emf"/><Relationship Id="rId4" Type="http://schemas.openxmlformats.org/officeDocument/2006/relationships/oleObject" Target="../embeddings/oleObject124.bin"/></Relationships>
</file>

<file path=ppt/slides/_rels/slide1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25.vml"/><Relationship Id="rId5" Type="http://schemas.openxmlformats.org/officeDocument/2006/relationships/image" Target="../media/image161.emf"/><Relationship Id="rId4" Type="http://schemas.openxmlformats.org/officeDocument/2006/relationships/oleObject" Target="../embeddings/oleObject125.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26.vml"/><Relationship Id="rId5" Type="http://schemas.openxmlformats.org/officeDocument/2006/relationships/image" Target="../media/image162.emf"/><Relationship Id="rId4" Type="http://schemas.openxmlformats.org/officeDocument/2006/relationships/oleObject" Target="../embeddings/oleObject126.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vmlDrawing" Target="../drawings/vmlDrawing127.vml"/><Relationship Id="rId5" Type="http://schemas.openxmlformats.org/officeDocument/2006/relationships/image" Target="../media/image163.emf"/><Relationship Id="rId4" Type="http://schemas.openxmlformats.org/officeDocument/2006/relationships/oleObject" Target="../embeddings/oleObject127.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28.vml"/><Relationship Id="rId5" Type="http://schemas.openxmlformats.org/officeDocument/2006/relationships/image" Target="../media/image164.emf"/><Relationship Id="rId4" Type="http://schemas.openxmlformats.org/officeDocument/2006/relationships/oleObject" Target="../embeddings/oleObject128.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29.vml"/><Relationship Id="rId5" Type="http://schemas.openxmlformats.org/officeDocument/2006/relationships/image" Target="../media/image165.emf"/><Relationship Id="rId4" Type="http://schemas.openxmlformats.org/officeDocument/2006/relationships/oleObject" Target="../embeddings/oleObject129.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0.vml"/><Relationship Id="rId5" Type="http://schemas.openxmlformats.org/officeDocument/2006/relationships/image" Target="../media/image166.emf"/><Relationship Id="rId4" Type="http://schemas.openxmlformats.org/officeDocument/2006/relationships/oleObject" Target="../embeddings/oleObject130.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31.vml"/><Relationship Id="rId5" Type="http://schemas.openxmlformats.org/officeDocument/2006/relationships/image" Target="../media/image167.emf"/><Relationship Id="rId4" Type="http://schemas.openxmlformats.org/officeDocument/2006/relationships/oleObject" Target="../embeddings/oleObject131.bin"/></Relationships>
</file>

<file path=ppt/slides/_rels/slide1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32.vml"/><Relationship Id="rId5" Type="http://schemas.openxmlformats.org/officeDocument/2006/relationships/image" Target="../media/image168.emf"/><Relationship Id="rId4" Type="http://schemas.openxmlformats.org/officeDocument/2006/relationships/oleObject" Target="../embeddings/oleObject132.bin"/></Relationships>
</file>

<file path=ppt/slides/_rels/slide19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image" Target="../media/image169.emf"/><Relationship Id="rId4" Type="http://schemas.openxmlformats.org/officeDocument/2006/relationships/oleObject" Target="../embeddings/oleObject133.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70.emf"/><Relationship Id="rId4" Type="http://schemas.openxmlformats.org/officeDocument/2006/relationships/oleObject" Target="../embeddings/oleObject134.bin"/></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12.xml"/><Relationship Id="rId1" Type="http://schemas.openxmlformats.org/officeDocument/2006/relationships/vmlDrawing" Target="../drawings/vmlDrawing135.vml"/><Relationship Id="rId4" Type="http://schemas.openxmlformats.org/officeDocument/2006/relationships/image" Target="../media/image171.emf"/></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72.emf"/><Relationship Id="rId4" Type="http://schemas.openxmlformats.org/officeDocument/2006/relationships/oleObject" Target="../embeddings/oleObject13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73.emf"/><Relationship Id="rId4" Type="http://schemas.openxmlformats.org/officeDocument/2006/relationships/oleObject" Target="../embeddings/oleObject137.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74.emf"/><Relationship Id="rId4" Type="http://schemas.openxmlformats.org/officeDocument/2006/relationships/oleObject" Target="../embeddings/oleObject138.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175.emf"/><Relationship Id="rId4" Type="http://schemas.openxmlformats.org/officeDocument/2006/relationships/oleObject" Target="../embeddings/oleObject139.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image" Target="../media/image176.emf"/><Relationship Id="rId4" Type="http://schemas.openxmlformats.org/officeDocument/2006/relationships/oleObject" Target="../embeddings/oleObject140.bin"/></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image" Target="../media/image177.emf"/></Relationships>
</file>

<file path=ppt/slides/_rels/slide2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vmlDrawing" Target="../drawings/vmlDrawing142.vml"/><Relationship Id="rId6" Type="http://schemas.openxmlformats.org/officeDocument/2006/relationships/image" Target="../media/image178.emf"/><Relationship Id="rId5" Type="http://schemas.openxmlformats.org/officeDocument/2006/relationships/oleObject" Target="../embeddings/oleObject142.bin"/><Relationship Id="rId4" Type="http://schemas.openxmlformats.org/officeDocument/2006/relationships/notesSlide" Target="../notesSlides/notesSlide191.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7.xml"/><Relationship Id="rId1" Type="http://schemas.openxmlformats.org/officeDocument/2006/relationships/vmlDrawing" Target="../drawings/vmlDrawing143.vml"/><Relationship Id="rId5" Type="http://schemas.openxmlformats.org/officeDocument/2006/relationships/image" Target="../media/image179.emf"/><Relationship Id="rId4" Type="http://schemas.openxmlformats.org/officeDocument/2006/relationships/oleObject" Target="../embeddings/oleObject143.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44.vml"/><Relationship Id="rId5" Type="http://schemas.openxmlformats.org/officeDocument/2006/relationships/image" Target="../media/image180.emf"/><Relationship Id="rId4" Type="http://schemas.openxmlformats.org/officeDocument/2006/relationships/oleObject" Target="../embeddings/oleObject144.bin"/></Relationships>
</file>

<file path=ppt/slides/_rels/slide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45.vml"/><Relationship Id="rId5" Type="http://schemas.openxmlformats.org/officeDocument/2006/relationships/image" Target="../media/image181.emf"/><Relationship Id="rId4" Type="http://schemas.openxmlformats.org/officeDocument/2006/relationships/oleObject" Target="../embeddings/oleObject145.bin"/></Relationships>
</file>

<file path=ppt/slides/_rels/slide2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image" Target="../media/image182.jpeg"/><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12.xml"/><Relationship Id="rId1" Type="http://schemas.openxmlformats.org/officeDocument/2006/relationships/vmlDrawing" Target="../drawings/vmlDrawing146.vml"/><Relationship Id="rId4" Type="http://schemas.openxmlformats.org/officeDocument/2006/relationships/image" Target="../media/image184.emf"/></Relationships>
</file>

<file path=ppt/slides/_rels/slide215.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6.xml"/><Relationship Id="rId1" Type="http://schemas.openxmlformats.org/officeDocument/2006/relationships/vmlDrawing" Target="../drawings/vmlDrawing147.vml"/><Relationship Id="rId5" Type="http://schemas.openxmlformats.org/officeDocument/2006/relationships/image" Target="../media/image188.emf"/><Relationship Id="rId4" Type="http://schemas.openxmlformats.org/officeDocument/2006/relationships/oleObject" Target="../embeddings/oleObject147.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6.xml"/><Relationship Id="rId1" Type="http://schemas.openxmlformats.org/officeDocument/2006/relationships/vmlDrawing" Target="../drawings/vmlDrawing148.vml"/><Relationship Id="rId5" Type="http://schemas.openxmlformats.org/officeDocument/2006/relationships/image" Target="../media/image189.emf"/><Relationship Id="rId4" Type="http://schemas.openxmlformats.org/officeDocument/2006/relationships/oleObject" Target="../embeddings/oleObject148.bin"/></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49.vml"/><Relationship Id="rId5" Type="http://schemas.openxmlformats.org/officeDocument/2006/relationships/image" Target="../media/image190.emf"/><Relationship Id="rId4" Type="http://schemas.openxmlformats.org/officeDocument/2006/relationships/oleObject" Target="../embeddings/oleObject149.bin"/></Relationships>
</file>

<file path=ppt/slides/_rels/slide221.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7.xml"/><Relationship Id="rId1" Type="http://schemas.openxmlformats.org/officeDocument/2006/relationships/vmlDrawing" Target="../drawings/vmlDrawing150.vml"/><Relationship Id="rId5" Type="http://schemas.openxmlformats.org/officeDocument/2006/relationships/image" Target="../media/image195.emf"/><Relationship Id="rId4" Type="http://schemas.openxmlformats.org/officeDocument/2006/relationships/oleObject" Target="../embeddings/oleObject150.bin"/></Relationships>
</file>

<file path=ppt/slides/_rels/slide229.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6.xml"/><Relationship Id="rId1" Type="http://schemas.openxmlformats.org/officeDocument/2006/relationships/vmlDrawing" Target="../drawings/vmlDrawing151.vml"/><Relationship Id="rId5" Type="http://schemas.openxmlformats.org/officeDocument/2006/relationships/image" Target="../media/image198.emf"/><Relationship Id="rId4" Type="http://schemas.openxmlformats.org/officeDocument/2006/relationships/oleObject" Target="../embeddings/oleObject151.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6.xml"/><Relationship Id="rId1" Type="http://schemas.openxmlformats.org/officeDocument/2006/relationships/vmlDrawing" Target="../drawings/vmlDrawing152.vml"/><Relationship Id="rId5" Type="http://schemas.openxmlformats.org/officeDocument/2006/relationships/image" Target="../media/image199.emf"/><Relationship Id="rId4" Type="http://schemas.openxmlformats.org/officeDocument/2006/relationships/oleObject" Target="../embeddings/oleObject152.bin"/></Relationships>
</file>

<file path=ppt/slides/_rels/slide2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vmlDrawing" Target="../drawings/vmlDrawing153.vml"/><Relationship Id="rId6" Type="http://schemas.openxmlformats.org/officeDocument/2006/relationships/image" Target="../media/image200.emf"/><Relationship Id="rId5" Type="http://schemas.openxmlformats.org/officeDocument/2006/relationships/oleObject" Target="../embeddings/oleObject153.bin"/><Relationship Id="rId4" Type="http://schemas.openxmlformats.org/officeDocument/2006/relationships/notesSlide" Target="../notesSlides/notesSlide204.xml"/></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54.vml"/><Relationship Id="rId5" Type="http://schemas.openxmlformats.org/officeDocument/2006/relationships/image" Target="../media/image201.emf"/><Relationship Id="rId4" Type="http://schemas.openxmlformats.org/officeDocument/2006/relationships/oleObject" Target="../embeddings/oleObject154.bin"/></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6.xml"/><Relationship Id="rId1" Type="http://schemas.openxmlformats.org/officeDocument/2006/relationships/vmlDrawing" Target="../drawings/vmlDrawing155.vml"/><Relationship Id="rId5" Type="http://schemas.openxmlformats.org/officeDocument/2006/relationships/image" Target="../media/image202.emf"/><Relationship Id="rId4" Type="http://schemas.openxmlformats.org/officeDocument/2006/relationships/oleObject" Target="../embeddings/oleObject155.bin"/></Relationships>
</file>

<file path=ppt/slides/_rels/slide236.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208.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6.xml"/><Relationship Id="rId1" Type="http://schemas.openxmlformats.org/officeDocument/2006/relationships/vmlDrawing" Target="../drawings/vmlDrawing156.vml"/><Relationship Id="rId5" Type="http://schemas.openxmlformats.org/officeDocument/2006/relationships/image" Target="../media/image207.emf"/><Relationship Id="rId4" Type="http://schemas.openxmlformats.org/officeDocument/2006/relationships/oleObject" Target="../embeddings/oleObject156.bin"/></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7.xml"/><Relationship Id="rId1" Type="http://schemas.openxmlformats.org/officeDocument/2006/relationships/vmlDrawing" Target="../drawings/vmlDrawing157.vml"/><Relationship Id="rId5" Type="http://schemas.openxmlformats.org/officeDocument/2006/relationships/image" Target="../media/image208.emf"/><Relationship Id="rId4" Type="http://schemas.openxmlformats.org/officeDocument/2006/relationships/oleObject" Target="../embeddings/oleObject157.bin"/></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7.xml"/><Relationship Id="rId1" Type="http://schemas.openxmlformats.org/officeDocument/2006/relationships/vmlDrawing" Target="../drawings/vmlDrawing158.vml"/><Relationship Id="rId5" Type="http://schemas.openxmlformats.org/officeDocument/2006/relationships/image" Target="../media/image209.emf"/><Relationship Id="rId4" Type="http://schemas.openxmlformats.org/officeDocument/2006/relationships/oleObject" Target="../embeddings/oleObject158.bin"/></Relationships>
</file>

<file path=ppt/slides/_rels/slide2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6.xml"/><Relationship Id="rId1" Type="http://schemas.openxmlformats.org/officeDocument/2006/relationships/vmlDrawing" Target="../drawings/vmlDrawing159.vml"/><Relationship Id="rId5" Type="http://schemas.openxmlformats.org/officeDocument/2006/relationships/image" Target="../media/image210.emf"/><Relationship Id="rId4" Type="http://schemas.openxmlformats.org/officeDocument/2006/relationships/oleObject" Target="../embeddings/oleObject159.bin"/></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7.xml"/><Relationship Id="rId1" Type="http://schemas.openxmlformats.org/officeDocument/2006/relationships/vmlDrawing" Target="../drawings/vmlDrawing160.vml"/><Relationship Id="rId5" Type="http://schemas.openxmlformats.org/officeDocument/2006/relationships/image" Target="../media/image211.emf"/><Relationship Id="rId4" Type="http://schemas.openxmlformats.org/officeDocument/2006/relationships/oleObject" Target="../embeddings/oleObject160.bin"/></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7.xml"/><Relationship Id="rId1" Type="http://schemas.openxmlformats.org/officeDocument/2006/relationships/vmlDrawing" Target="../drawings/vmlDrawing161.vml"/><Relationship Id="rId5" Type="http://schemas.openxmlformats.org/officeDocument/2006/relationships/image" Target="../media/image212.emf"/><Relationship Id="rId4" Type="http://schemas.openxmlformats.org/officeDocument/2006/relationships/oleObject" Target="../embeddings/oleObject161.bin"/></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9.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50.xml.rels><?xml version="1.0" encoding="UTF-8" standalone="yes"?>
<Relationships xmlns="http://schemas.openxmlformats.org/package/2006/relationships"><Relationship Id="rId8" Type="http://schemas.openxmlformats.org/officeDocument/2006/relationships/image" Target="../media/image216.jpeg"/><Relationship Id="rId3" Type="http://schemas.openxmlformats.org/officeDocument/2006/relationships/notesSlide" Target="../notesSlides/notesSlide220.xml"/><Relationship Id="rId7" Type="http://schemas.openxmlformats.org/officeDocument/2006/relationships/image" Target="../media/image215.jpeg"/><Relationship Id="rId2" Type="http://schemas.openxmlformats.org/officeDocument/2006/relationships/slideLayout" Target="../slideLayouts/slideLayout6.xml"/><Relationship Id="rId1" Type="http://schemas.openxmlformats.org/officeDocument/2006/relationships/vmlDrawing" Target="../drawings/vmlDrawing162.vml"/><Relationship Id="rId6" Type="http://schemas.openxmlformats.org/officeDocument/2006/relationships/image" Target="../media/image214.jpeg"/><Relationship Id="rId5" Type="http://schemas.openxmlformats.org/officeDocument/2006/relationships/image" Target="../media/image213.emf"/><Relationship Id="rId10" Type="http://schemas.openxmlformats.org/officeDocument/2006/relationships/image" Target="../media/image218.jpeg"/><Relationship Id="rId4" Type="http://schemas.openxmlformats.org/officeDocument/2006/relationships/oleObject" Target="../embeddings/oleObject162.bin"/><Relationship Id="rId9" Type="http://schemas.openxmlformats.org/officeDocument/2006/relationships/image" Target="../media/image217.jpeg"/></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6.xml"/><Relationship Id="rId1" Type="http://schemas.openxmlformats.org/officeDocument/2006/relationships/vmlDrawing" Target="../drawings/vmlDrawing163.vml"/><Relationship Id="rId6" Type="http://schemas.openxmlformats.org/officeDocument/2006/relationships/hyperlink" Target="http://www.idtheftcenter.org/ITRC%20Breach%20Report%202012.pdf" TargetMode="External"/><Relationship Id="rId5" Type="http://schemas.openxmlformats.org/officeDocument/2006/relationships/image" Target="../media/image219.emf"/><Relationship Id="rId4" Type="http://schemas.openxmlformats.org/officeDocument/2006/relationships/oleObject" Target="../embeddings/oleObject163.bin"/></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6.xml"/><Relationship Id="rId1" Type="http://schemas.openxmlformats.org/officeDocument/2006/relationships/vmlDrawing" Target="../drawings/vmlDrawing164.vml"/><Relationship Id="rId6" Type="http://schemas.openxmlformats.org/officeDocument/2006/relationships/hyperlink" Target="http://www.idtheftcenter.org/ITRC%20Breach%20Report%202012.pdf" TargetMode="External"/><Relationship Id="rId5" Type="http://schemas.openxmlformats.org/officeDocument/2006/relationships/image" Target="../media/image220.emf"/><Relationship Id="rId4" Type="http://schemas.openxmlformats.org/officeDocument/2006/relationships/oleObject" Target="../embeddings/oleObject164.bin"/></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7.xml"/><Relationship Id="rId1" Type="http://schemas.openxmlformats.org/officeDocument/2006/relationships/vmlDrawing" Target="../drawings/vmlDrawing165.vml"/><Relationship Id="rId5" Type="http://schemas.openxmlformats.org/officeDocument/2006/relationships/image" Target="../media/image221.emf"/><Relationship Id="rId4" Type="http://schemas.openxmlformats.org/officeDocument/2006/relationships/oleObject" Target="../embeddings/oleObject165.bin"/></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6.xml"/><Relationship Id="rId1" Type="http://schemas.openxmlformats.org/officeDocument/2006/relationships/vmlDrawing" Target="../drawings/vmlDrawing166.vml"/><Relationship Id="rId5" Type="http://schemas.openxmlformats.org/officeDocument/2006/relationships/image" Target="../media/image222.emf"/><Relationship Id="rId4" Type="http://schemas.openxmlformats.org/officeDocument/2006/relationships/oleObject" Target="../embeddings/oleObject166.bin"/></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6.xml"/><Relationship Id="rId1" Type="http://schemas.openxmlformats.org/officeDocument/2006/relationships/vmlDrawing" Target="../drawings/vmlDrawing167.vml"/><Relationship Id="rId5" Type="http://schemas.openxmlformats.org/officeDocument/2006/relationships/image" Target="../media/image223.emf"/><Relationship Id="rId4" Type="http://schemas.openxmlformats.org/officeDocument/2006/relationships/oleObject" Target="../embeddings/oleObject167.bin"/></Relationships>
</file>

<file path=ppt/slides/_rels/slide256.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7.xml"/><Relationship Id="rId1" Type="http://schemas.openxmlformats.org/officeDocument/2006/relationships/vmlDrawing" Target="../drawings/vmlDrawing168.vml"/><Relationship Id="rId5" Type="http://schemas.openxmlformats.org/officeDocument/2006/relationships/image" Target="../media/image224.emf"/><Relationship Id="rId4" Type="http://schemas.openxmlformats.org/officeDocument/2006/relationships/oleObject" Target="../embeddings/oleObject168.bin"/></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6.xml"/><Relationship Id="rId1" Type="http://schemas.openxmlformats.org/officeDocument/2006/relationships/vmlDrawing" Target="../drawings/vmlDrawing169.vml"/><Relationship Id="rId5" Type="http://schemas.openxmlformats.org/officeDocument/2006/relationships/image" Target="../media/image225.emf"/><Relationship Id="rId4" Type="http://schemas.openxmlformats.org/officeDocument/2006/relationships/oleObject" Target="../embeddings/oleObject169.bin"/></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7.xml"/><Relationship Id="rId1" Type="http://schemas.openxmlformats.org/officeDocument/2006/relationships/vmlDrawing" Target="../drawings/vmlDrawing170.vml"/><Relationship Id="rId5" Type="http://schemas.openxmlformats.org/officeDocument/2006/relationships/image" Target="../media/image226.emf"/><Relationship Id="rId4" Type="http://schemas.openxmlformats.org/officeDocument/2006/relationships/oleObject" Target="../embeddings/oleObject17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7.xml"/><Relationship Id="rId1" Type="http://schemas.openxmlformats.org/officeDocument/2006/relationships/vmlDrawing" Target="../drawings/vmlDrawing171.vml"/><Relationship Id="rId5" Type="http://schemas.openxmlformats.org/officeDocument/2006/relationships/image" Target="../media/image227.emf"/><Relationship Id="rId4" Type="http://schemas.openxmlformats.org/officeDocument/2006/relationships/oleObject" Target="../embeddings/oleObject171.bin"/></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7.xml"/><Relationship Id="rId1" Type="http://schemas.openxmlformats.org/officeDocument/2006/relationships/vmlDrawing" Target="../drawings/vmlDrawing172.vml"/><Relationship Id="rId5" Type="http://schemas.openxmlformats.org/officeDocument/2006/relationships/image" Target="../media/image228.emf"/><Relationship Id="rId4" Type="http://schemas.openxmlformats.org/officeDocument/2006/relationships/oleObject" Target="../embeddings/oleObject172.bin"/></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6.xml"/><Relationship Id="rId1" Type="http://schemas.openxmlformats.org/officeDocument/2006/relationships/vmlDrawing" Target="../drawings/vmlDrawing173.vml"/><Relationship Id="rId5" Type="http://schemas.openxmlformats.org/officeDocument/2006/relationships/image" Target="../media/image229.emf"/><Relationship Id="rId4" Type="http://schemas.openxmlformats.org/officeDocument/2006/relationships/oleObject" Target="../embeddings/oleObject173.bin"/></Relationships>
</file>

<file path=ppt/slides/_rels/slide26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3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31.emf"/><Relationship Id="rId5" Type="http://schemas.openxmlformats.org/officeDocument/2006/relationships/oleObject" Target="../embeddings/oleObject26.bin"/><Relationship Id="rId4" Type="http://schemas.openxmlformats.org/officeDocument/2006/relationships/hyperlink" Target="http://www.federalreserve.gov/releases/h15/data.htm"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3.xml"/><Relationship Id="rId1" Type="http://schemas.openxmlformats.org/officeDocument/2006/relationships/vmlDrawing" Target="../drawings/vmlDrawing27.vml"/><Relationship Id="rId6" Type="http://schemas.openxmlformats.org/officeDocument/2006/relationships/image" Target="../media/image32.emf"/><Relationship Id="rId5" Type="http://schemas.openxmlformats.org/officeDocument/2006/relationships/oleObject" Target="../embeddings/oleObject27.bin"/><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hyperlink" Target="http://www2.fdic.gov/qbp/" TargetMode="Externa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hyperlink" Target="http://www2.fdic.gov/qbp/" TargetMode="Externa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hyperlink" Target="http://www.ism.ws/ismreport/mfgrob.cfm" TargetMode="Externa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hyperlink" Target="http://www.census.gov/manufacturing/m3/" TargetMode="Externa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hyperlink" Target="http://data.bls.gov/" TargetMode="Externa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hyperlink" Target="http://www.census.gov/manufacturing/m3/" TargetMode="Externa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hyperlink" Target="http://www.census.gov/manufacturing/m3/" TargetMode="Externa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41.emf"/><Relationship Id="rId5" Type="http://schemas.openxmlformats.org/officeDocument/2006/relationships/oleObject" Target="../embeddings/oleObject36.bin"/><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42.emf"/><Relationship Id="rId5" Type="http://schemas.openxmlformats.org/officeDocument/2006/relationships/oleObject" Target="../embeddings/oleObject37.bin"/><Relationship Id="rId4" Type="http://schemas.openxmlformats.org/officeDocument/2006/relationships/hyperlink" Target="http://research.stlouisfed.org/fred2/series/WASCUR"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hyperlink" Target="http://www.ism.ws/ismreport/nonmfgrob.cfm" TargetMode="Externa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hyperlink" Target="http://www.bls.gov/news.release/cewbd.t08.htm" TargetMode="Externa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47.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6.gi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51.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2.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3.emf"/><Relationship Id="rId4" Type="http://schemas.openxmlformats.org/officeDocument/2006/relationships/oleObject" Target="../embeddings/oleObject4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hyperlink" Target="http://www.census.gov/construction/c30/c30index.html" TargetMode="External"/><Relationship Id="rId5" Type="http://schemas.openxmlformats.org/officeDocument/2006/relationships/image" Target="../media/image54.emf"/><Relationship Id="rId4" Type="http://schemas.openxmlformats.org/officeDocument/2006/relationships/oleObject" Target="../embeddings/oleObject4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hyperlink" Target="http://www.census.gov/construction/c30/c30index.html" TargetMode="External"/><Relationship Id="rId5" Type="http://schemas.openxmlformats.org/officeDocument/2006/relationships/image" Target="../media/image55.emf"/><Relationship Id="rId4" Type="http://schemas.openxmlformats.org/officeDocument/2006/relationships/oleObject" Target="../embeddings/oleObject4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hyperlink" Target="http://www.census.gov/construction/c30/c30index.html" TargetMode="External"/><Relationship Id="rId5" Type="http://schemas.openxmlformats.org/officeDocument/2006/relationships/image" Target="../media/image56.emf"/><Relationship Id="rId4" Type="http://schemas.openxmlformats.org/officeDocument/2006/relationships/oleObject" Target="../embeddings/oleObject4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8.emf"/><Relationship Id="rId4" Type="http://schemas.openxmlformats.org/officeDocument/2006/relationships/oleObject" Target="../embeddings/oleObject47.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hyperlink" Target="http://www.census.gov/construction/c30/c30index.html" TargetMode="External"/><Relationship Id="rId5" Type="http://schemas.openxmlformats.org/officeDocument/2006/relationships/image" Target="../media/image59.emf"/><Relationship Id="rId4" Type="http://schemas.openxmlformats.org/officeDocument/2006/relationships/oleObject" Target="../embeddings/oleObject48.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hyperlink" Target="http://www.census.gov/construction/c30/c30index.html" TargetMode="External"/><Relationship Id="rId5" Type="http://schemas.openxmlformats.org/officeDocument/2006/relationships/image" Target="../media/image60.emf"/><Relationship Id="rId4" Type="http://schemas.openxmlformats.org/officeDocument/2006/relationships/oleObject" Target="../embeddings/oleObject49.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1.emf"/><Relationship Id="rId4" Type="http://schemas.openxmlformats.org/officeDocument/2006/relationships/oleObject" Target="../embeddings/oleObject5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2.emf"/><Relationship Id="rId4" Type="http://schemas.openxmlformats.org/officeDocument/2006/relationships/oleObject" Target="../embeddings/oleObject5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63.emf"/><Relationship Id="rId5" Type="http://schemas.openxmlformats.org/officeDocument/2006/relationships/oleObject" Target="../embeddings/oleObject52.bin"/><Relationship Id="rId4" Type="http://schemas.openxmlformats.org/officeDocument/2006/relationships/hyperlink" Target="http://data.bls.gov/"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4.emf"/><Relationship Id="rId4" Type="http://schemas.openxmlformats.org/officeDocument/2006/relationships/oleObject" Target="../embeddings/oleObject53.bin"/></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5.emf"/><Relationship Id="rId4" Type="http://schemas.openxmlformats.org/officeDocument/2006/relationships/oleObject" Target="../embeddings/oleObject5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6.emf"/><Relationship Id="rId4" Type="http://schemas.openxmlformats.org/officeDocument/2006/relationships/oleObject" Target="../embeddings/oleObject5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hyperlink" Target="http://www.bls.gov/ces/home.htm" TargetMode="External"/><Relationship Id="rId5" Type="http://schemas.openxmlformats.org/officeDocument/2006/relationships/image" Target="../media/image67.emf"/><Relationship Id="rId4" Type="http://schemas.openxmlformats.org/officeDocument/2006/relationships/oleObject" Target="../embeddings/oleObject56.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hyperlink" Target="http://www.bls.gov/ces/home.htm" TargetMode="External"/><Relationship Id="rId5" Type="http://schemas.openxmlformats.org/officeDocument/2006/relationships/image" Target="../media/image68.emf"/><Relationship Id="rId4" Type="http://schemas.openxmlformats.org/officeDocument/2006/relationships/oleObject" Target="../embeddings/oleObject57.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hyperlink" Target="http://www.bls.gov/ces/home.htm" TargetMode="External"/><Relationship Id="rId5" Type="http://schemas.openxmlformats.org/officeDocument/2006/relationships/image" Target="../media/image69.emf"/><Relationship Id="rId4" Type="http://schemas.openxmlformats.org/officeDocument/2006/relationships/oleObject" Target="../embeddings/oleObject58.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hyperlink" Target="http://www.bls.gov/data/" TargetMode="External"/><Relationship Id="rId5" Type="http://schemas.openxmlformats.org/officeDocument/2006/relationships/image" Target="../media/image70.emf"/><Relationship Id="rId4" Type="http://schemas.openxmlformats.org/officeDocument/2006/relationships/oleObject" Target="../embeddings/oleObject59.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hyperlink" Target="http://www.bls.gov/data/" TargetMode="External"/><Relationship Id="rId5" Type="http://schemas.openxmlformats.org/officeDocument/2006/relationships/image" Target="../media/image71.emf"/><Relationship Id="rId4" Type="http://schemas.openxmlformats.org/officeDocument/2006/relationships/oleObject" Target="../embeddings/oleObject60.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2.emf"/><Relationship Id="rId4" Type="http://schemas.openxmlformats.org/officeDocument/2006/relationships/oleObject" Target="../embeddings/oleObject61.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3.emf"/><Relationship Id="rId4" Type="http://schemas.openxmlformats.org/officeDocument/2006/relationships/oleObject" Target="../embeddings/oleObject62.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image" Target="../media/image74.emf"/><Relationship Id="rId5" Type="http://schemas.openxmlformats.org/officeDocument/2006/relationships/oleObject" Target="../embeddings/oleObject63.bin"/><Relationship Id="rId4" Type="http://schemas.openxmlformats.org/officeDocument/2006/relationships/hyperlink" Target="http://data.bls.gov/"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6.emf"/><Relationship Id="rId4" Type="http://schemas.openxmlformats.org/officeDocument/2006/relationships/oleObject" Target="../embeddings/oleObject6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77.emf"/><Relationship Id="rId5" Type="http://schemas.openxmlformats.org/officeDocument/2006/relationships/oleObject" Target="../embeddings/oleObject65.bin"/><Relationship Id="rId4" Type="http://schemas.openxmlformats.org/officeDocument/2006/relationships/hyperlink" Target="http://research.stlouisfed.org/fred2/series/WASCUR" TargetMode="Externa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hyperlink" Target="http://research.stlouisfed.org/fred2/series/WASCUR" TargetMode="External"/><Relationship Id="rId5" Type="http://schemas.openxmlformats.org/officeDocument/2006/relationships/image" Target="../media/image78.emf"/><Relationship Id="rId4" Type="http://schemas.openxmlformats.org/officeDocument/2006/relationships/oleObject" Target="../embeddings/oleObject66.bin"/></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80.jpeg"/><Relationship Id="rId5" Type="http://schemas.openxmlformats.org/officeDocument/2006/relationships/image" Target="../media/image79.emf"/><Relationship Id="rId4" Type="http://schemas.openxmlformats.org/officeDocument/2006/relationships/oleObject" Target="../embeddings/oleObject67.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81.emf"/><Relationship Id="rId4" Type="http://schemas.openxmlformats.org/officeDocument/2006/relationships/oleObject" Target="../embeddings/oleObject68.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82.emf"/><Relationship Id="rId4" Type="http://schemas.openxmlformats.org/officeDocument/2006/relationships/oleObject" Target="../embeddings/oleObject69.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83.emf"/><Relationship Id="rId4" Type="http://schemas.openxmlformats.org/officeDocument/2006/relationships/oleObject" Target="../embeddings/oleObject70.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84.emf"/><Relationship Id="rId4" Type="http://schemas.openxmlformats.org/officeDocument/2006/relationships/oleObject" Target="../embeddings/oleObject71.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85.emf"/><Relationship Id="rId4" Type="http://schemas.openxmlformats.org/officeDocument/2006/relationships/oleObject" Target="../embeddings/oleObject72.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86.emf"/><Relationship Id="rId4" Type="http://schemas.openxmlformats.org/officeDocument/2006/relationships/oleObject" Target="../embeddings/oleObject73.bin"/></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7.emf"/><Relationship Id="rId4" Type="http://schemas.openxmlformats.org/officeDocument/2006/relationships/oleObject" Target="../embeddings/oleObject74.bin"/></Relationships>
</file>

<file path=ppt/slides/_rels/slide9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6.xml"/><Relationship Id="rId7" Type="http://schemas.openxmlformats.org/officeDocument/2006/relationships/image" Target="../media/image8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89.xml"/><Relationship Id="rId5" Type="http://schemas.openxmlformats.org/officeDocument/2006/relationships/slideLayout" Target="../slideLayouts/slideLayout6.xml"/><Relationship Id="rId4" Type="http://schemas.openxmlformats.org/officeDocument/2006/relationships/tags" Target="../tags/tag7.xml"/><Relationship Id="rId9" Type="http://schemas.openxmlformats.org/officeDocument/2006/relationships/image" Target="../media/image90.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91.emf"/><Relationship Id="rId4" Type="http://schemas.openxmlformats.org/officeDocument/2006/relationships/oleObject" Target="../embeddings/oleObject75.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92.emf"/><Relationship Id="rId4" Type="http://schemas.openxmlformats.org/officeDocument/2006/relationships/oleObject" Target="../embeddings/oleObject76.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93.emf"/><Relationship Id="rId4" Type="http://schemas.openxmlformats.org/officeDocument/2006/relationships/oleObject" Target="../embeddings/oleObject77.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4.emf"/><Relationship Id="rId4" Type="http://schemas.openxmlformats.org/officeDocument/2006/relationships/oleObject" Target="../embeddings/oleObject78.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5.emf"/><Relationship Id="rId4" Type="http://schemas.openxmlformats.org/officeDocument/2006/relationships/oleObject" Target="../embeddings/oleObject79.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95.xml"/><Relationship Id="rId1" Type="http://schemas.openxmlformats.org/officeDocument/2006/relationships/slideLayout" Target="../slideLayouts/slideLayout13.xml"/><Relationship Id="rId4" Type="http://schemas.openxmlformats.org/officeDocument/2006/relationships/image" Target="../media/image96.e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97.emf"/><Relationship Id="rId4" Type="http://schemas.openxmlformats.org/officeDocument/2006/relationships/oleObject" Target="../embeddings/oleObject8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78009"/>
            <a:ext cx="9104313" cy="1818959"/>
          </a:xfrm>
          <a:ln/>
        </p:spPr>
        <p:txBody>
          <a:bodyPr/>
          <a:lstStyle/>
          <a:p>
            <a:r>
              <a:rPr lang="en-US" sz="4400" dirty="0" smtClean="0"/>
              <a:t>Overview &amp; Outlook for the      P/C Insurance Industry for      2014 and Beyond</a:t>
            </a:r>
            <a:endParaRPr lang="en-US" sz="3400" i="1" dirty="0">
              <a:solidFill>
                <a:srgbClr val="FF0000"/>
              </a:solidFill>
            </a:endParaRPr>
          </a:p>
        </p:txBody>
      </p:sp>
      <p:sp>
        <p:nvSpPr>
          <p:cNvPr id="94211" name="Rectangle 3"/>
          <p:cNvSpPr>
            <a:spLocks noGrp="1" noChangeArrowheads="1"/>
          </p:cNvSpPr>
          <p:nvPr>
            <p:ph type="subTitle" idx="1"/>
          </p:nvPr>
        </p:nvSpPr>
        <p:spPr>
          <a:xfrm>
            <a:off x="0" y="3806731"/>
            <a:ext cx="8952271" cy="2246769"/>
          </a:xfrm>
        </p:spPr>
        <p:txBody>
          <a:bodyPr/>
          <a:lstStyle/>
          <a:p>
            <a:pPr>
              <a:lnSpc>
                <a:spcPct val="80000"/>
              </a:lnSpc>
            </a:pPr>
            <a:r>
              <a:rPr lang="en-US" sz="2800" dirty="0" smtClean="0"/>
              <a:t>New York Society of Securities Analysts</a:t>
            </a:r>
          </a:p>
          <a:p>
            <a:pPr>
              <a:lnSpc>
                <a:spcPct val="80000"/>
              </a:lnSpc>
            </a:pPr>
            <a:r>
              <a:rPr lang="en-US" sz="2800" dirty="0" smtClean="0"/>
              <a:t>Annual Insurance Industry Conference</a:t>
            </a:r>
          </a:p>
          <a:p>
            <a:pPr>
              <a:lnSpc>
                <a:spcPct val="80000"/>
              </a:lnSpc>
            </a:pPr>
            <a:r>
              <a:rPr lang="en-US" sz="2800" dirty="0" smtClean="0"/>
              <a:t>New York, NY</a:t>
            </a:r>
          </a:p>
          <a:p>
            <a:pPr>
              <a:lnSpc>
                <a:spcPct val="80000"/>
              </a:lnSpc>
            </a:pPr>
            <a:r>
              <a:rPr lang="en-US" sz="2800" dirty="0" smtClean="0"/>
              <a:t>March 17,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3/14;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302960880"/>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03781" name="Chart" r:id="rId4" imgW="8620022" imgH="3771782" progId="MSGraph.Chart.8">
                  <p:embed followColorScheme="full"/>
                </p:oleObj>
              </mc:Choice>
              <mc:Fallback>
                <p:oleObj name="Chart" r:id="rId4" imgW="8620022" imgH="377178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030529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100</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100</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160805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101</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73956092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102</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12004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103</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to Lightning, 2004-2012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441654"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Number and Value of Expensive Electronic Devices in Homes is Pushing the Total Lightning Claim Costs Up Even as the Number of Lightning Claims Falls</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3229897" y="3557398"/>
            <a:ext cx="2740598" cy="1268360"/>
          </a:xfrm>
          <a:prstGeom prst="wedgeRectCallout">
            <a:avLst>
              <a:gd name="adj1" fmla="val 125175"/>
              <a:gd name="adj2" fmla="val -23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Lightning claims cost insurers an estimated $969 million in 2012, 31.7% from $735.5 million in 2004</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72625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104</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64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105</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9379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106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31263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107</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2663270687"/>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108</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8426306" name="Slide" r:id="rId5" imgW="4210744" imgH="3156199" progId="PowerPoint.Slide.12">
                  <p:embed/>
                </p:oleObj>
              </mc:Choice>
              <mc:Fallback>
                <p:oleObj name="Slide" r:id="rId5" imgW="4210744" imgH="315619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1624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109</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8427331" name="Slide" r:id="rId5" imgW="3544809" imgH="2657946" progId="PowerPoint.Slide.12">
                  <p:embed/>
                </p:oleObj>
              </mc:Choice>
              <mc:Fallback>
                <p:oleObj name="Slide" r:id="rId5" imgW="3544809" imgH="2657946"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852491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19743833"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110</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07658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111</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32369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112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9845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113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05545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I.I.I. Survey: Public Conflicted on Flood</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0" y="4141881"/>
            <a:ext cx="8499424"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Flood Should Reflect True Risk</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Keep the Subsidies</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Would Prefer to Purchase from Private Insurers</a:t>
            </a:r>
            <a:endParaRPr lang="en-US" sz="3600" b="1" i="1" dirty="0">
              <a:solidFill>
                <a:srgbClr val="C00000"/>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115</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8941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House and Senate Bills to Reduce Burden Need to be Reconciled</a:t>
            </a:r>
          </a:p>
          <a:p>
            <a:pPr>
              <a:lnSpc>
                <a:spcPts val="1900"/>
              </a:lnSpc>
              <a:spcBef>
                <a:spcPct val="50000"/>
              </a:spcBef>
            </a:pPr>
            <a:r>
              <a:rPr lang="en-US" sz="2100" b="1" dirty="0" smtClean="0"/>
              <a:t>Future Pvt. Insurer Flood Participation Impacted by BW-12 Debate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116</a:t>
            </a:fld>
            <a:endParaRPr lang="en-US" sz="900"/>
          </a:p>
        </p:txBody>
      </p:sp>
      <p:sp>
        <p:nvSpPr>
          <p:cNvPr id="65541" name="Rectangle 2"/>
          <p:cNvSpPr>
            <a:spLocks noGrp="1" noChangeArrowheads="1"/>
          </p:cNvSpPr>
          <p:nvPr>
            <p:ph type="title" idx="4294967295"/>
          </p:nvPr>
        </p:nvSpPr>
        <p:spPr/>
        <p:txBody>
          <a:bodyPr/>
          <a:lstStyle/>
          <a:p>
            <a:r>
              <a:rPr lang="en-US" dirty="0" smtClean="0"/>
              <a:t>Summary of House Bill</a:t>
            </a:r>
            <a:br>
              <a:rPr lang="en-US" dirty="0" smtClean="0"/>
            </a:br>
            <a:r>
              <a:rPr lang="en-US" i="1" dirty="0" smtClean="0"/>
              <a:t>(Passed March 4, 2014)</a:t>
            </a:r>
          </a:p>
        </p:txBody>
      </p:sp>
      <p:sp>
        <p:nvSpPr>
          <p:cNvPr id="1922051" name="Rectangle 3"/>
          <p:cNvSpPr>
            <a:spLocks noGrp="1" noChangeArrowheads="1"/>
          </p:cNvSpPr>
          <p:nvPr>
            <p:ph type="body" idx="4294967295"/>
          </p:nvPr>
        </p:nvSpPr>
        <p:spPr>
          <a:xfrm>
            <a:off x="160802" y="1089410"/>
            <a:ext cx="8773335" cy="4652963"/>
          </a:xfrm>
        </p:spPr>
        <p:txBody>
          <a:bodyPr/>
          <a:lstStyle/>
          <a:p>
            <a:pPr>
              <a:lnSpc>
                <a:spcPct val="100000"/>
              </a:lnSpc>
              <a:spcBef>
                <a:spcPct val="50000"/>
              </a:spcBef>
            </a:pPr>
            <a:r>
              <a:rPr lang="en-US" sz="2100" b="1" dirty="0" smtClean="0"/>
              <a:t>9 Premium classifications with increases capped at 18%</a:t>
            </a:r>
          </a:p>
          <a:p>
            <a:pPr>
              <a:lnSpc>
                <a:spcPct val="100000"/>
              </a:lnSpc>
              <a:spcBef>
                <a:spcPct val="50000"/>
              </a:spcBef>
            </a:pPr>
            <a:r>
              <a:rPr lang="en-US" sz="2100" b="1" dirty="0" smtClean="0"/>
              <a:t>$25 surcharge on primary residences; $250 for non-primary</a:t>
            </a:r>
          </a:p>
          <a:p>
            <a:pPr>
              <a:lnSpc>
                <a:spcPct val="100000"/>
              </a:lnSpc>
              <a:spcBef>
                <a:spcPct val="50000"/>
              </a:spcBef>
            </a:pPr>
            <a:r>
              <a:rPr lang="en-US" sz="2100" b="1" dirty="0" smtClean="0"/>
              <a:t>Restoration of “grandfather” clause allowing continued subsidies for homes that were compliant under old FEMA maps but no longer are</a:t>
            </a:r>
          </a:p>
          <a:p>
            <a:pPr>
              <a:lnSpc>
                <a:spcPct val="100000"/>
              </a:lnSpc>
              <a:spcBef>
                <a:spcPct val="50000"/>
              </a:spcBef>
            </a:pPr>
            <a:r>
              <a:rPr lang="en-US" sz="2100" b="1" dirty="0" smtClean="0"/>
              <a:t>Eliminates property sales trigger</a:t>
            </a:r>
          </a:p>
          <a:p>
            <a:pPr>
              <a:lnSpc>
                <a:spcPct val="100000"/>
              </a:lnSpc>
              <a:spcBef>
                <a:spcPct val="50000"/>
              </a:spcBef>
            </a:pPr>
            <a:r>
              <a:rPr lang="en-US" sz="2100" b="1" dirty="0" smtClean="0"/>
              <a:t>Reimburses home owners for successful FEMA map challenges</a:t>
            </a:r>
          </a:p>
          <a:p>
            <a:pPr>
              <a:lnSpc>
                <a:spcPct val="100000"/>
              </a:lnSpc>
              <a:spcBef>
                <a:spcPct val="50000"/>
              </a:spcBef>
            </a:pPr>
            <a:r>
              <a:rPr lang="en-US" sz="2100" b="1" dirty="0" smtClean="0"/>
              <a:t>Creates a “flood insurance advocate”</a:t>
            </a:r>
          </a:p>
          <a:p>
            <a:pPr>
              <a:lnSpc>
                <a:spcPct val="100000"/>
              </a:lnSpc>
              <a:spcBef>
                <a:spcPct val="50000"/>
              </a:spcBef>
            </a:pPr>
            <a:r>
              <a:rPr lang="en-US" sz="2100" b="1" dirty="0" smtClean="0"/>
              <a:t>Refunds policyholders who were charged higher rates under BW-12 for homes built before FEMA established flood-risk maps</a:t>
            </a:r>
          </a:p>
          <a:p>
            <a:pPr>
              <a:lnSpc>
                <a:spcPct val="100000"/>
              </a:lnSpc>
              <a:spcBef>
                <a:spcPct val="50000"/>
              </a:spcBef>
            </a:pPr>
            <a:r>
              <a:rPr lang="en-US" sz="2100" b="1" dirty="0" smtClean="0"/>
              <a:t>CBO scoring of bill said that it will not increase the deficit</a:t>
            </a:r>
          </a:p>
          <a:p>
            <a:pPr lvl="1">
              <a:lnSpc>
                <a:spcPct val="100000"/>
              </a:lnSpc>
            </a:pPr>
            <a:r>
              <a:rPr lang="en-US" sz="1900" b="1" dirty="0" smtClean="0"/>
              <a:t>Didn’t say that it would eliminate the current $24 bill deficit</a:t>
            </a:r>
          </a:p>
        </p:txBody>
      </p:sp>
    </p:spTree>
    <p:extLst>
      <p:ext uri="{BB962C8B-B14F-4D97-AF65-F5344CB8AC3E}">
        <p14:creationId xmlns:p14="http://schemas.microsoft.com/office/powerpoint/2010/main" val="213558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1178"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02693" y="110193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flood insurance premiums should reflect the risk of flooding no matter what the cost or do you think the government should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2202"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1" y="3796449"/>
            <a:ext cx="1533783"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Premiums should reflect flood risk</a:t>
            </a:r>
            <a:endParaRPr lang="en-US" sz="1400" b="1" dirty="0"/>
          </a:p>
        </p:txBody>
      </p:sp>
      <p:sp>
        <p:nvSpPr>
          <p:cNvPr id="14348" name="Text Box 10"/>
          <p:cNvSpPr txBox="1">
            <a:spLocks noChangeArrowheads="1"/>
          </p:cNvSpPr>
          <p:nvPr/>
        </p:nvSpPr>
        <p:spPr bwMode="auto">
          <a:xfrm>
            <a:off x="1467295" y="3015878"/>
            <a:ext cx="166857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Government should subsidize cost with taxpayers’ dollars</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17682" y="1116924"/>
            <a:ext cx="8534400" cy="14465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Do you think the rate increase should be repealed?</a:t>
            </a:r>
          </a:p>
          <a:p>
            <a:pPr defTabSz="114300" eaLnBrk="0" hangingPunct="0">
              <a:lnSpc>
                <a:spcPct val="90000"/>
              </a:lnSpc>
              <a:spcBef>
                <a:spcPct val="20000"/>
              </a:spcBef>
            </a:pP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503863"/>
            <a:ext cx="7901872" cy="94190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Pulse thought that hikes in National Flood Insurance premiums should be repealed.</a:t>
            </a:r>
            <a:endParaRPr lang="en-US" sz="2000" b="1" dirty="0">
              <a:solidFill>
                <a:srgbClr val="FFFFFF"/>
              </a:solidFill>
            </a:endParaRPr>
          </a:p>
        </p:txBody>
      </p:sp>
      <p:graphicFrame>
        <p:nvGraphicFramePr>
          <p:cNvPr id="14338" name="Object 2"/>
          <p:cNvGraphicFramePr>
            <a:graphicFrameLocks/>
          </p:cNvGraphicFramePr>
          <p:nvPr/>
        </p:nvGraphicFramePr>
        <p:xfrm>
          <a:off x="2930525" y="2616274"/>
          <a:ext cx="3041650" cy="2720975"/>
        </p:xfrm>
        <a:graphic>
          <a:graphicData uri="http://schemas.openxmlformats.org/presentationml/2006/ole">
            <mc:AlternateContent xmlns:mc="http://schemas.openxmlformats.org/markup-compatibility/2006">
              <mc:Choice xmlns:v="urn:schemas-microsoft-com:vml" Requires="v">
                <p:oleObj spid="_x0000_s28123226"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616274"/>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62339" y="2324838"/>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34710" y="3932902"/>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737339" y="2077278"/>
            <a:ext cx="2158409" cy="3240157"/>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but maintain subsidies, but this exactly mirrors Congressional sentiments, with supporters of BW-12 and even Tea Party conservatives supporting continuation of the subsidies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12</a:t>
            </a:fld>
            <a:endParaRPr lang="en-US" smtClean="0"/>
          </a:p>
        </p:txBody>
      </p:sp>
      <p:graphicFrame>
        <p:nvGraphicFramePr>
          <p:cNvPr id="2050" name="Object 3"/>
          <p:cNvGraphicFramePr>
            <a:graphicFrameLocks noGrp="1" noChangeAspect="1"/>
          </p:cNvGraphicFramePr>
          <p:nvPr>
            <p:ph idx="4294967295"/>
          </p:nvPr>
        </p:nvGraphicFramePr>
        <p:xfrm>
          <a:off x="9525" y="1781175"/>
          <a:ext cx="9153525" cy="4760913"/>
        </p:xfrm>
        <a:graphic>
          <a:graphicData uri="http://schemas.openxmlformats.org/presentationml/2006/ole">
            <mc:AlternateContent xmlns:mc="http://schemas.openxmlformats.org/markup-compatibility/2006">
              <mc:Choice xmlns:v="urn:schemas-microsoft-com:vml" Requires="v">
                <p:oleObj spid="_x0000_s19744857"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781175"/>
                        <a:ext cx="9153525"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120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3191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If the costs were similar, would you prefer to buy flood insurance from a private insurance company or from the federal government through the National Flood Insurance Program?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276539"/>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Six out of 10 Americans would prefer to buy flood insurance from a private insurance company as opposed to the federal government, if costs were similar.</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4250"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0" y="3796449"/>
            <a:ext cx="1555049"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Private insurance company</a:t>
            </a:r>
            <a:endParaRPr lang="en-US" sz="1400" b="1" dirty="0"/>
          </a:p>
        </p:txBody>
      </p:sp>
      <p:sp>
        <p:nvSpPr>
          <p:cNvPr id="14348" name="Text Box 10"/>
          <p:cNvSpPr txBox="1">
            <a:spLocks noChangeArrowheads="1"/>
          </p:cNvSpPr>
          <p:nvPr/>
        </p:nvSpPr>
        <p:spPr bwMode="auto">
          <a:xfrm>
            <a:off x="1414131" y="3388018"/>
            <a:ext cx="1509086"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The federal government through the </a:t>
            </a:r>
            <a:r>
              <a:rPr lang="en-US" sz="1400" dirty="0" err="1" smtClean="0"/>
              <a:t>NFIP</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121</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753"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122</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777"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697" name="Chart" r:id="rId4" imgW="8439161" imgH="3648152" progId="MSGraph.Chart.8">
                  <p:embed followColorScheme="full"/>
                </p:oleObj>
              </mc:Choice>
              <mc:Fallback>
                <p:oleObj name="Chart" r:id="rId4" imgW="8439161" imgH="364815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123</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8429379" name="Chart" r:id="rId4" imgW="8601024" imgH="4086245" progId="MSGraph.Chart.8">
                  <p:embed followColorScheme="full"/>
                </p:oleObj>
              </mc:Choice>
              <mc:Fallback>
                <p:oleObj name="Chart" r:id="rId4" imgW="8601024" imgH="408624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March 2</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2,153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Tree>
    <p:extLst>
      <p:ext uri="{BB962C8B-B14F-4D97-AF65-F5344CB8AC3E}">
        <p14:creationId xmlns:p14="http://schemas.microsoft.com/office/powerpoint/2010/main" val="124255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126</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nvPr>
        </p:nvGraphicFramePr>
        <p:xfrm>
          <a:off x="9525" y="1833563"/>
          <a:ext cx="9134475" cy="4724400"/>
        </p:xfrm>
        <a:graphic>
          <a:graphicData uri="http://schemas.openxmlformats.org/presentationml/2006/ole">
            <mc:AlternateContent xmlns:mc="http://schemas.openxmlformats.org/markup-compatibility/2006">
              <mc:Choice xmlns:v="urn:schemas-microsoft-com:vml" Requires="v">
                <p:oleObj spid="_x0000_s28430403"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9525" y="1833563"/>
                        <a:ext cx="9134475"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March </a:t>
            </a:r>
            <a:r>
              <a:rPr lang="en-US" sz="1100" dirty="0">
                <a:solidFill>
                  <a:srgbClr val="000000"/>
                </a:solidFill>
              </a:rPr>
              <a:t>2</a:t>
            </a:r>
            <a:r>
              <a:rPr lang="en-US" sz="1100" dirty="0" smtClean="0">
                <a:solidFill>
                  <a:srgbClr val="000000"/>
                </a:solidFill>
              </a:rPr>
              <a:t>,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4005170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127</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8431427" name="Chart" r:id="rId4" imgW="8820049" imgH="4590947" progId="MSGraph.Chart.8">
                  <p:embed followColorScheme="full"/>
                </p:oleObj>
              </mc:Choice>
              <mc:Fallback>
                <p:oleObj name="Chart" r:id="rId4" imgW="8820049" imgH="4590947"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March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4182685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128</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Tree>
  </p:cSld>
  <p:clrMapOvr>
    <a:masterClrMapping/>
  </p:clrMapOvr>
  <p:transition>
    <p:zoom dir="in"/>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61706" y="1268361"/>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31060" y="1396179"/>
            <a:ext cx="2285997" cy="2625213"/>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Oval 8"/>
          <p:cNvSpPr>
            <a:spLocks noChangeArrowheads="1"/>
          </p:cNvSpPr>
          <p:nvPr/>
        </p:nvSpPr>
        <p:spPr bwMode="auto">
          <a:xfrm rot="-5400000">
            <a:off x="4603952" y="2686666"/>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3899"/>
                            </p:stCondLst>
                            <p:childTnLst>
                              <p:par>
                                <p:cTn id="20" presetID="17" presetClass="entr" presetSubtype="4"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ppt_h/2"/>
                                          </p:val>
                                        </p:tav>
                                        <p:tav tm="100000">
                                          <p:val>
                                            <p:strVal val="#ppt_y"/>
                                          </p:val>
                                        </p:tav>
                                      </p:tavLst>
                                    </p:anim>
                                    <p:anim calcmode="lin" valueType="num">
                                      <p:cBhvr>
                                        <p:cTn id="24" dur="500" fill="hold"/>
                                        <p:tgtEl>
                                          <p:spTgt spid="18"/>
                                        </p:tgtEl>
                                        <p:attrNameLst>
                                          <p:attrName>ppt_w</p:attrName>
                                        </p:attrNameLst>
                                      </p:cBhvr>
                                      <p:tavLst>
                                        <p:tav tm="0">
                                          <p:val>
                                            <p:strVal val="#ppt_w"/>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274323"/>
            <a:ext cx="6595191" cy="5089289"/>
          </a:xfrm>
          <a:prstGeom prst="rect">
            <a:avLst/>
          </a:prstGeom>
        </p:spPr>
      </p:pic>
      <p:sp>
        <p:nvSpPr>
          <p:cNvPr id="13"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spTree>
    <p:extLst>
      <p:ext uri="{BB962C8B-B14F-4D97-AF65-F5344CB8AC3E}">
        <p14:creationId xmlns:p14="http://schemas.microsoft.com/office/powerpoint/2010/main" val="1704664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130</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Down to the Wire? Boston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135</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print"/>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136</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17543257" name="Chart" r:id="rId3" imgW="8486671" imgH="4848277" progId="MSGraph.Chart.8">
                  <p:embed followColorScheme="full"/>
                </p:oleObj>
              </mc:Choice>
              <mc:Fallback>
                <p:oleObj name="Chart" r:id="rId3" imgW="8486671" imgH="4848277"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138</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99135"/>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lvl="1">
              <a:lnSpc>
                <a:spcPts val="1300"/>
              </a:lnSpc>
            </a:pPr>
            <a:r>
              <a:rPr lang="en-US" sz="2000" b="1" i="1" dirty="0" smtClean="0"/>
              <a:t>Though limited capacity will not be sufficient to meet need</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139</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3045209" name="Chart" r:id="rId4" imgW="8296363" imgH="4305171" progId="MSGraph.Chart.8">
                  <p:embed followColorScheme="full"/>
                </p:oleObj>
              </mc:Choice>
              <mc:Fallback>
                <p:oleObj name="Chart" r:id="rId4" imgW="8296363" imgH="430517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27907047"/>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18819163"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967923" y="3346632"/>
            <a:ext cx="3518852" cy="1214879"/>
          </a:xfrm>
          <a:prstGeom prst="wedgeRectCallout">
            <a:avLst>
              <a:gd name="adj1" fmla="val 53728"/>
              <a:gd name="adj2" fmla="val -88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Q3 2013 as the government shutdown created uncertainty, then rebounded though the harsh winter took a toll</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a:t>
            </a:fld>
            <a:endParaRPr lang="en-US"/>
          </a:p>
        </p:txBody>
      </p:sp>
      <p:sp>
        <p:nvSpPr>
          <p:cNvPr id="13" name="AutoShape 7"/>
          <p:cNvSpPr>
            <a:spLocks noChangeArrowheads="1"/>
          </p:cNvSpPr>
          <p:nvPr/>
        </p:nvSpPr>
        <p:spPr bwMode="blackWhite">
          <a:xfrm>
            <a:off x="855404" y="3760839"/>
            <a:ext cx="2716471"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140</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09195"/>
            <a:ext cx="8716296" cy="5448301"/>
          </a:xfrm>
        </p:spPr>
        <p:txBody>
          <a:bodyPr/>
          <a:lstStyle/>
          <a:p>
            <a:pPr>
              <a:lnSpc>
                <a:spcPts val="1500"/>
              </a:lnSpc>
            </a:pPr>
            <a:r>
              <a:rPr lang="en-US" sz="2200" b="1" dirty="0" smtClean="0"/>
              <a:t>3 TRIA Reauthorization Bills Introduced in 2013</a:t>
            </a:r>
          </a:p>
          <a:p>
            <a:pPr>
              <a:lnSpc>
                <a:spcPts val="1500"/>
              </a:lnSpc>
            </a:pPr>
            <a:r>
              <a:rPr lang="en-US" sz="2200" b="1" dirty="0" smtClean="0"/>
              <a:t>Bumpy Road to Reauthorization Ahead</a:t>
            </a:r>
          </a:p>
          <a:p>
            <a:pPr lvl="1">
              <a:lnSpc>
                <a:spcPts val="1500"/>
              </a:lnSpc>
            </a:pPr>
            <a:r>
              <a:rPr lang="en-US" sz="2000" b="1" dirty="0" smtClean="0"/>
              <a:t>Senate: Generally supportive based on 9/25 hearing</a:t>
            </a:r>
          </a:p>
          <a:p>
            <a:pPr lvl="1">
              <a:lnSpc>
                <a:spcPts val="1800"/>
              </a:lnSpc>
            </a:pPr>
            <a:r>
              <a:rPr lang="en-US" sz="2000" b="1" dirty="0" smtClean="0"/>
              <a:t>House: Democrats supportive; Republicans skeptical but some seem willing to support reauthorization based on 11/13 hearing</a:t>
            </a:r>
          </a:p>
          <a:p>
            <a:pPr lvl="2">
              <a:lnSpc>
                <a:spcPts val="1800"/>
              </a:lnSpc>
            </a:pPr>
            <a:r>
              <a:rPr lang="en-US" sz="1800" b="1" dirty="0" smtClean="0"/>
              <a:t>Analogies to Affordable Care Act often mentioned by Republicans</a:t>
            </a:r>
            <a:endParaRPr lang="en-US" sz="2000" b="1" dirty="0" smtClean="0"/>
          </a:p>
          <a:p>
            <a:pPr>
              <a:lnSpc>
                <a:spcPts val="1500"/>
              </a:lnSpc>
            </a:pPr>
            <a:r>
              <a:rPr lang="en-US" sz="2200" b="1" dirty="0" smtClean="0"/>
              <a:t>House Committee Proposals Likely to Involve:</a:t>
            </a:r>
          </a:p>
          <a:p>
            <a:pPr lvl="1">
              <a:lnSpc>
                <a:spcPts val="1500"/>
              </a:lnSpc>
            </a:pPr>
            <a:r>
              <a:rPr lang="en-US" sz="2000" b="1" dirty="0" smtClean="0"/>
              <a:t>Increase in trigger (from current $100 million)</a:t>
            </a:r>
          </a:p>
          <a:p>
            <a:pPr lvl="1">
              <a:lnSpc>
                <a:spcPts val="1500"/>
              </a:lnSpc>
            </a:pPr>
            <a:r>
              <a:rPr lang="en-US" sz="2000" b="1" dirty="0" smtClean="0"/>
              <a:t>Increasing individual comp. retentions (from current 20% of DPE)</a:t>
            </a:r>
          </a:p>
          <a:p>
            <a:pPr lvl="1">
              <a:lnSpc>
                <a:spcPts val="1500"/>
              </a:lnSpc>
            </a:pPr>
            <a:r>
              <a:rPr lang="en-US" sz="2000" b="1" dirty="0" smtClean="0"/>
              <a:t>Also possible: Simple industry aggregate or NBCR only proposal</a:t>
            </a:r>
            <a:endParaRPr lang="en-US" b="1" dirty="0" smtClean="0"/>
          </a:p>
          <a:p>
            <a:pPr>
              <a:lnSpc>
                <a:spcPts val="1500"/>
              </a:lnSpc>
            </a:pPr>
            <a:r>
              <a:rPr lang="en-US" sz="2200" b="1" dirty="0" smtClean="0"/>
              <a:t>I.I.I.: Success of Current Structure &amp; Taxpayer Protections</a:t>
            </a:r>
          </a:p>
          <a:p>
            <a:pPr>
              <a:lnSpc>
                <a:spcPts val="1500"/>
              </a:lnSpc>
            </a:pPr>
            <a:r>
              <a:rPr lang="en-US" sz="2200" b="1" dirty="0" smtClean="0"/>
              <a:t>Also Focused on Importance of Small/Medium Insurers</a:t>
            </a:r>
          </a:p>
          <a:p>
            <a:pPr>
              <a:lnSpc>
                <a:spcPts val="1500"/>
              </a:lnSpc>
            </a:pPr>
            <a:r>
              <a:rPr lang="en-US" sz="2200" b="1" dirty="0" smtClean="0"/>
              <a:t>Limitations of Capacity in the Absence of TRIA</a:t>
            </a:r>
          </a:p>
          <a:p>
            <a:pPr>
              <a:lnSpc>
                <a:spcPts val="1500"/>
              </a:lnSpc>
            </a:pPr>
            <a:r>
              <a:rPr lang="en-US" sz="2200" b="1" i="1" dirty="0" smtClean="0">
                <a:solidFill>
                  <a:srgbClr val="FF0000"/>
                </a:solidFill>
              </a:rPr>
              <a:t>Media in 2014 Wants Stories of Economic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141</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Testified before House Financial Services Nov. 2013</a:t>
            </a:r>
          </a:p>
          <a:p>
            <a:pPr>
              <a:lnSpc>
                <a:spcPts val="2200"/>
              </a:lnSpc>
              <a:spcBef>
                <a:spcPct val="50000"/>
              </a:spcBef>
            </a:pPr>
            <a:r>
              <a:rPr lang="en-US" b="1" dirty="0" smtClean="0"/>
              <a:t>Provided testimony at NYC hearing on June 2013</a:t>
            </a:r>
          </a:p>
          <a:p>
            <a:pPr>
              <a:lnSpc>
                <a:spcPts val="2200"/>
              </a:lnSpc>
              <a:spcBef>
                <a:spcPct val="50000"/>
              </a:spcBef>
            </a:pPr>
            <a:r>
              <a:rPr lang="en-US" b="1" dirty="0" smtClean="0"/>
              <a:t>I.I.I. Accelerated Planned Study on Terrorism Risk and Insurance in the Wake of Boston and Hearings; Was Well Received and Widely Circulated</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144</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print"/>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074941462"/>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2014042" name="Chart" r:id="rId4" imgW="8820048" imgH="4543522" progId="MSGraph.Chart.8">
                  <p:embed followColorScheme="full"/>
                </p:oleObj>
              </mc:Choice>
              <mc:Fallback>
                <p:oleObj name="Chart" r:id="rId4" imgW="8820048" imgH="4543522" progId="MSGraph.Chart.8">
                  <p:embed followColorScheme="full"/>
                  <p:pic>
                    <p:nvPicPr>
                      <p:cNvPr id="0" name="Object 3"/>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4763" y="1792288"/>
          <a:ext cx="9132887" cy="4719637"/>
        </p:xfrm>
        <a:graphic>
          <a:graphicData uri="http://schemas.openxmlformats.org/presentationml/2006/ole">
            <mc:AlternateContent xmlns:mc="http://schemas.openxmlformats.org/markup-compatibility/2006">
              <mc:Choice xmlns:v="urn:schemas-microsoft-com:vml" Requires="v">
                <p:oleObj spid="_x0000_s22015065" name="Chart" r:id="rId4" imgW="8810608" imgH="4552851" progId="MSGraph.Chart.8">
                  <p:embed followColorScheme="full"/>
                </p:oleObj>
              </mc:Choice>
              <mc:Fallback>
                <p:oleObj name="Chart" r:id="rId4" imgW="8810608" imgH="455285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7922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7804763"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3175" y="1670050"/>
          <a:ext cx="9136063" cy="4730750"/>
        </p:xfrm>
        <a:graphic>
          <a:graphicData uri="http://schemas.openxmlformats.org/presentationml/2006/ole">
            <mc:AlternateContent xmlns:mc="http://schemas.openxmlformats.org/markup-compatibility/2006">
              <mc:Choice xmlns:v="urn:schemas-microsoft-com:vml" Requires="v">
                <p:oleObj spid="_x0000_s22016090" name="Chart" r:id="rId4" imgW="8810600" imgH="4562417" progId="MSGraph.Chart.8">
                  <p:embed followColorScheme="full"/>
                </p:oleObj>
              </mc:Choice>
              <mc:Fallback>
                <p:oleObj name="Chart" r:id="rId4" imgW="8810600"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670050"/>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3175" y="1787525"/>
          <a:ext cx="9136063" cy="4730750"/>
        </p:xfrm>
        <a:graphic>
          <a:graphicData uri="http://schemas.openxmlformats.org/presentationml/2006/ole">
            <mc:AlternateContent xmlns:mc="http://schemas.openxmlformats.org/markup-compatibility/2006">
              <mc:Choice xmlns:v="urn:schemas-microsoft-com:vml" Requires="v">
                <p:oleObj spid="_x0000_s22017114" name="Chart" r:id="rId4" imgW="8810608" imgH="4562577" progId="MSGraph.Chart.8">
                  <p:embed followColorScheme="full"/>
                </p:oleObj>
              </mc:Choice>
              <mc:Fallback>
                <p:oleObj name="Chart" r:id="rId4" imgW="8810608" imgH="456257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787525"/>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Grp="1" noChangeAspect="1"/>
          </p:cNvGraphicFramePr>
          <p:nvPr>
            <p:ph type="chart" idx="1"/>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4893530" name="Chart" r:id="rId3" imgW="8620176" imgH="4781425" progId="MSGraph.Chart.8">
                  <p:embed followColorScheme="full"/>
                </p:oleObj>
              </mc:Choice>
              <mc:Fallback>
                <p:oleObj name="Chart" r:id="rId3" imgW="8620176" imgH="4781425"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8139"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19163"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20186"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21210"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2022235" name="Chart" r:id="rId4" imgW="8820048" imgH="4552970" progId="MSGraph.Chart.8">
                  <p:embed followColorScheme="full"/>
                </p:oleObj>
              </mc:Choice>
              <mc:Fallback>
                <p:oleObj name="Chart" r:id="rId4" imgW="8820048"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92288"/>
          <a:ext cx="9144000" cy="4719637"/>
        </p:xfrm>
        <a:graphic>
          <a:graphicData uri="http://schemas.openxmlformats.org/presentationml/2006/ole">
            <mc:AlternateContent xmlns:mc="http://schemas.openxmlformats.org/markup-compatibility/2006">
              <mc:Choice xmlns:v="urn:schemas-microsoft-com:vml" Requires="v">
                <p:oleObj spid="_x0000_s22023259" name="Chart" r:id="rId4" imgW="8820048" imgH="4552970" progId="MSGraph.Chart.8">
                  <p:embed followColorScheme="full"/>
                </p:oleObj>
              </mc:Choice>
              <mc:Fallback>
                <p:oleObj name="Chart" r:id="rId4" imgW="8820048"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22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159</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787"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160</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529"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161</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553"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162</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577"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163</a:t>
            </a:fld>
            <a:endParaRPr lang="en-US" sz="900">
              <a:solidFill>
                <a:schemeClr val="bg1"/>
              </a:solidFill>
            </a:endParaRPr>
          </a:p>
        </p:txBody>
      </p:sp>
      <p:pic>
        <p:nvPicPr>
          <p:cNvPr id="12698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14585945"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166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7349338" name="Chart" r:id="rId4" imgW="8581960" imgH="4162376" progId="MSGraph.Chart.8">
                  <p:embed followColorScheme="full"/>
                </p:oleObj>
              </mc:Choice>
              <mc:Fallback>
                <p:oleObj name="Chart" r:id="rId4" imgW="8581960" imgH="4162376"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2013 will eclipse 2012 gains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1994–2013:Q3</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7348315"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465872" y="3716594"/>
            <a:ext cx="3159626" cy="976429"/>
          </a:xfrm>
          <a:prstGeom prst="wedgeRectCallout">
            <a:avLst>
              <a:gd name="adj1" fmla="val 105388"/>
              <a:gd name="adj2" fmla="val -6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through 2013:Q3 were approximately double those through 2012:Q3</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168</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60506" name="Chart" r:id="rId4" imgW="8620022" imgH="3771782" progId="MSGraph.Chart.8">
                  <p:embed followColorScheme="full"/>
                </p:oleObj>
              </mc:Choice>
              <mc:Fallback>
                <p:oleObj name="Chart" r:id="rId4" imgW="8620022" imgH="377178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169</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0466777" name="Chart" r:id="rId5" imgW="8343872" imgH="4381562" progId="MSGraph.Chart.8">
                  <p:embed followColorScheme="full"/>
                </p:oleObj>
              </mc:Choice>
              <mc:Fallback>
                <p:oleObj name="Chart" r:id="rId5" imgW="8343872" imgH="4381562"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17</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3034969"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170</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December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0467801" name="Chart" r:id="rId5" imgW="8343872" imgH="4381562" progId="MSGraph.Chart.8">
                  <p:embed followColorScheme="full"/>
                </p:oleObj>
              </mc:Choice>
              <mc:Fallback>
                <p:oleObj name="Chart" r:id="rId5" imgW="8343872" imgH="4381562"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07691"/>
            <a:ext cx="1704975" cy="942975"/>
          </a:xfrm>
          <a:prstGeom prst="wedgeRectCallout">
            <a:avLst>
              <a:gd name="adj1" fmla="val 45184"/>
              <a:gd name="adj2" fmla="val 2287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170</a:t>
            </a:fld>
            <a:endParaRPr lang="en-US"/>
          </a:p>
        </p:txBody>
      </p:sp>
      <p:sp>
        <p:nvSpPr>
          <p:cNvPr id="14" name="Rectangle 7"/>
          <p:cNvSpPr>
            <a:spLocks noChangeArrowheads="1"/>
          </p:cNvSpPr>
          <p:nvPr/>
        </p:nvSpPr>
        <p:spPr bwMode="grayWhite">
          <a:xfrm>
            <a:off x="8052623"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171</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0468825" name="Chart" r:id="rId4" imgW="8439184" imgH="4314820" progId="MSGraph.Chart.8">
                  <p:embed followColorScheme="full"/>
                </p:oleObj>
              </mc:Choice>
              <mc:Fallback>
                <p:oleObj name="Chart" r:id="rId4" imgW="8439184" imgH="431482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16277593"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173</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mc:AlternateContent xmlns:mc="http://schemas.openxmlformats.org/markup-compatibility/2006">
              <mc:Choice xmlns:v="urn:schemas-microsoft-com:vml" Requires="v">
                <p:oleObj spid="_x0000_s19322969" name="Chart" r:id="rId4" imgW="8686697" imgH="4467131" progId="MSGraph.Chart.8">
                  <p:embed followColorScheme="full"/>
                </p:oleObj>
              </mc:Choice>
              <mc:Fallback>
                <p:oleObj name="Chart" r:id="rId4" imgW="8686697" imgH="446713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0338" y="1039813"/>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0041817"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175</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2013 Much Improved After High Catastrophe Losses in 2011/12</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176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2013:Q3 = 95.8.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mc:AlternateContent xmlns:mc="http://schemas.openxmlformats.org/markup-compatibility/2006">
              <mc:Choice xmlns:v="urn:schemas-microsoft-com:vml" Requires="v">
                <p:oleObj spid="_x0000_s27801689" name="Chart" r:id="rId5" imgW="8534451" imgH="3628987" progId="MSGraph.Chart.8">
                  <p:embed followColorScheme="full"/>
                </p:oleObj>
              </mc:Choice>
              <mc:Fallback>
                <p:oleObj name="Chart" r:id="rId5" imgW="8534451" imgH="3628987"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74625" y="2743200"/>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177</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40026"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2013.</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1975–2013:Q3*</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14587996" name="Chart" r:id="rId4" imgW="8581960" imgH="4219602" progId="MSGraph.Chart.8">
                  <p:embed followColorScheme="full"/>
                </p:oleObj>
              </mc:Choice>
              <mc:Fallback>
                <p:oleObj name="Chart" r:id="rId4" imgW="8581960" imgH="4219602"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1071717"/>
          </a:xfrm>
          <a:prstGeom prst="wedgeRectCallout">
            <a:avLst>
              <a:gd name="adj1" fmla="val 24616"/>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2013:Q3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$10.5B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179</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2013:9M vs. 2012:9M*</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165387636"/>
              </p:ext>
            </p:extLst>
          </p:nvPr>
        </p:nvGraphicFramePr>
        <p:xfrm>
          <a:off x="331788" y="2144151"/>
          <a:ext cx="8493125" cy="4343400"/>
        </p:xfrm>
        <a:graphic>
          <a:graphicData uri="http://schemas.openxmlformats.org/presentationml/2006/ole">
            <mc:AlternateContent xmlns:mc="http://schemas.openxmlformats.org/markup-compatibility/2006">
              <mc:Choice xmlns:v="urn:schemas-microsoft-com:vml" Requires="v">
                <p:oleObj spid="_x0000_s14589020" name="Chart" r:id="rId4" imgW="8458327" imgH="4333784" progId="MSGraph.Chart.8">
                  <p:embed followColorScheme="full"/>
                </p:oleObj>
              </mc:Choice>
              <mc:Fallback>
                <p:oleObj name="Chart" r:id="rId4" imgW="8458327" imgH="4333784" progId="MSGraph.Chart.8">
                  <p:embed followColorScheme="full"/>
                  <p:pic>
                    <p:nvPicPr>
                      <p:cNvPr id="0" name="Object 2"/>
                      <p:cNvPicPr>
                        <a:picLocks noChangeArrowheads="1"/>
                      </p:cNvPicPr>
                      <p:nvPr/>
                    </p:nvPicPr>
                    <p:blipFill>
                      <a:blip r:embed="rId5"/>
                      <a:srcRect/>
                      <a:stretch>
                        <a:fillRect/>
                      </a:stretch>
                    </p:blipFill>
                    <p:spPr bwMode="auto">
                      <a:xfrm>
                        <a:off x="331788" y="2144151"/>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through 2013:Q3</a:t>
            </a:r>
            <a:endParaRPr lang="en-US" b="1" dirty="0">
              <a:solidFill>
                <a:schemeClr val="bg1"/>
              </a:solidFill>
              <a:cs typeface="+mn-cs"/>
            </a:endParaRPr>
          </a:p>
        </p:txBody>
      </p:sp>
      <p:sp>
        <p:nvSpPr>
          <p:cNvPr id="2" name="Rectangle 1"/>
          <p:cNvSpPr/>
          <p:nvPr/>
        </p:nvSpPr>
        <p:spPr>
          <a:xfrm>
            <a:off x="4872035" y="3213100"/>
            <a:ext cx="1885950" cy="3427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18</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633"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180</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20273241"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181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182</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2537"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183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Grp="1" noChangeAspect="1"/>
          </p:cNvGraphicFramePr>
          <p:nvPr>
            <p:ph idx="4294967295"/>
          </p:nvPr>
        </p:nvGraphicFramePr>
        <p:xfrm>
          <a:off x="14288" y="1196975"/>
          <a:ext cx="9164637" cy="4765675"/>
        </p:xfrm>
        <a:graphic>
          <a:graphicData uri="http://schemas.openxmlformats.org/presentationml/2006/ole">
            <mc:AlternateContent xmlns:mc="http://schemas.openxmlformats.org/markup-compatibility/2006">
              <mc:Choice xmlns:v="urn:schemas-microsoft-com:vml" Requires="v">
                <p:oleObj spid="_x0000_s23913561"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196975"/>
                        <a:ext cx="9164637" cy="476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184</a:t>
            </a:fld>
            <a:endParaRPr lang="en-US" smtClean="0"/>
          </a:p>
        </p:txBody>
      </p:sp>
      <p:graphicFrame>
        <p:nvGraphicFramePr>
          <p:cNvPr id="2050"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3914585" name="Chart" r:id="rId4" imgW="8820048" imgH="4572135" progId="MSGraph.Chart.8">
                  <p:embed followColorScheme="full"/>
                </p:oleObj>
              </mc:Choice>
              <mc:Fallback>
                <p:oleObj name="Chart" r:id="rId4" imgW="8820048" imgH="457213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65263"/>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185</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2391560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186</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Grp="1" noChangeAspect="1"/>
          </p:cNvGraphicFramePr>
          <p:nvPr>
            <p:ph idx="4294967295"/>
          </p:nvPr>
        </p:nvGraphicFramePr>
        <p:xfrm>
          <a:off x="-49213" y="1512888"/>
          <a:ext cx="9144001" cy="4754562"/>
        </p:xfrm>
        <a:graphic>
          <a:graphicData uri="http://schemas.openxmlformats.org/presentationml/2006/ole">
            <mc:AlternateContent xmlns:mc="http://schemas.openxmlformats.org/markup-compatibility/2006">
              <mc:Choice xmlns:v="urn:schemas-microsoft-com:vml" Requires="v">
                <p:oleObj spid="_x0000_s23916633"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1512888"/>
                        <a:ext cx="9144001"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187</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7657"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188</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8681"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189</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409"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190</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77040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191</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8442678"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2421354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192</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14482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Rapid Growth ‘A Leading Cause’ of Impairment’</a:t>
            </a:r>
            <a:endParaRPr lang="en-US" dirty="0"/>
          </a:p>
        </p:txBody>
      </p:sp>
      <p:sp>
        <p:nvSpPr>
          <p:cNvPr id="6" name="Content Placeholder 5"/>
          <p:cNvSpPr>
            <a:spLocks noGrp="1"/>
          </p:cNvSpPr>
          <p:nvPr>
            <p:ph sz="half" idx="1"/>
          </p:nvPr>
        </p:nvSpPr>
        <p:spPr/>
        <p:txBody>
          <a:bodyPr/>
          <a:lstStyle/>
          <a:p>
            <a:pPr marL="0" indent="0">
              <a:buNone/>
            </a:pPr>
            <a:r>
              <a:rPr lang="en-US" dirty="0" smtClean="0"/>
              <a:t>“The </a:t>
            </a:r>
            <a:r>
              <a:rPr lang="en-US" dirty="0"/>
              <a:t>leading causes of impairment are deficient loss reserves (inadequate pricing) and </a:t>
            </a:r>
            <a:r>
              <a:rPr lang="en-US" b="1" dirty="0"/>
              <a:t>rapid growth</a:t>
            </a:r>
            <a:r>
              <a:rPr lang="en-US" dirty="0"/>
              <a:t>, together comprising more than 50 percent of annual </a:t>
            </a:r>
            <a:r>
              <a:rPr lang="en-US" dirty="0" smtClean="0"/>
              <a:t>impairments.” </a:t>
            </a:r>
          </a:p>
          <a:p>
            <a:pPr marL="0" indent="0" algn="r">
              <a:buNone/>
            </a:pPr>
            <a:r>
              <a:rPr lang="en-US" dirty="0" smtClean="0"/>
              <a:t>- A.M. Best, 2013</a:t>
            </a:r>
            <a:endParaRPr lang="en-US" dirty="0"/>
          </a:p>
        </p:txBody>
      </p:sp>
      <p:graphicFrame>
        <p:nvGraphicFramePr>
          <p:cNvPr id="15" name="Content Placeholder 14"/>
          <p:cNvGraphicFramePr>
            <a:graphicFrameLocks noGrp="1"/>
          </p:cNvGraphicFramePr>
          <p:nvPr>
            <p:ph sz="half" idx="2"/>
            <p:extLst/>
          </p:nvPr>
        </p:nvGraphicFramePr>
        <p:xfrm>
          <a:off x="4648200" y="1600200"/>
          <a:ext cx="4038600" cy="425690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193</a:t>
            </a:fld>
            <a:endParaRPr lang="en-US"/>
          </a:p>
        </p:txBody>
      </p:sp>
      <p:sp>
        <p:nvSpPr>
          <p:cNvPr id="16" name="TextBox 15"/>
          <p:cNvSpPr txBox="1"/>
          <p:nvPr/>
        </p:nvSpPr>
        <p:spPr>
          <a:xfrm>
            <a:off x="4868562" y="5879942"/>
            <a:ext cx="3595816" cy="246221"/>
          </a:xfrm>
          <a:prstGeom prst="rect">
            <a:avLst/>
          </a:prstGeom>
          <a:noFill/>
        </p:spPr>
        <p:txBody>
          <a:bodyPr wrap="square" rtlCol="0">
            <a:spAutoFit/>
          </a:bodyPr>
          <a:lstStyle/>
          <a:p>
            <a:r>
              <a:rPr lang="en-US" sz="1000" dirty="0" smtClean="0"/>
              <a:t>Source: SNL Financial, Insurance Information Institute.</a:t>
            </a:r>
            <a:endParaRPr lang="en-US" sz="1000" dirty="0"/>
          </a:p>
        </p:txBody>
      </p:sp>
    </p:spTree>
    <p:extLst>
      <p:ext uri="{BB962C8B-B14F-4D97-AF65-F5344CB8AC3E}">
        <p14:creationId xmlns:p14="http://schemas.microsoft.com/office/powerpoint/2010/main" val="22539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194</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Workers Comp and Pvt. Passenger Auto Account for </a:t>
            </a:r>
            <a:r>
              <a:rPr lang="en-US" b="1" dirty="0" smtClean="0">
                <a:solidFill>
                  <a:srgbClr val="FFFFFF"/>
                </a:solidFill>
              </a:rPr>
              <a:t>More Than 40 Percent of </a:t>
            </a:r>
            <a:r>
              <a:rPr lang="en-US" b="1" dirty="0">
                <a:solidFill>
                  <a:srgbClr val="FFFFFF"/>
                </a:solidFill>
              </a:rPr>
              <a:t>the </a:t>
            </a:r>
            <a:r>
              <a:rPr lang="en-US" b="1" dirty="0" smtClean="0">
                <a:solidFill>
                  <a:srgbClr val="FFFFFF"/>
                </a:solidFill>
              </a:rPr>
              <a:t>Impaired </a:t>
            </a:r>
            <a:r>
              <a:rPr lang="en-US" b="1" dirty="0">
                <a:solidFill>
                  <a:srgbClr val="FFFFFF"/>
                </a:solidFill>
              </a:rPr>
              <a:t>Insurers </a:t>
            </a:r>
            <a:r>
              <a:rPr lang="en-US" b="1" dirty="0" smtClean="0">
                <a:solidFill>
                  <a:srgbClr val="FFFFFF"/>
                </a:solidFill>
              </a:rPr>
              <a:t>Since 2000</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2524888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195</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195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1914453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9014362" name="Chart" r:id="rId4" imgW="8429714" imgH="3648152" progId="MSGraph.Chart.8">
                  <p:embed followColorScheme="full"/>
                </p:oleObj>
              </mc:Choice>
              <mc:Fallback>
                <p:oleObj name="Chart" r:id="rId4" imgW="8429714" imgH="3648152" progId="MSGraph.Chart.8">
                  <p:embed followColorScheme="full"/>
                  <p:pic>
                    <p:nvPicPr>
                      <p:cNvPr id="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196</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78317826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7725531" name="Chart" r:id="rId4" imgW="8419996" imgH="3648152" progId="MSGraph.Chart.8">
                  <p:embed followColorScheme="full"/>
                </p:oleObj>
              </mc:Choice>
              <mc:Fallback>
                <p:oleObj name="Chart" r:id="rId4" imgW="8419996" imgH="3648152" progId="MSGraph.Chart.8">
                  <p:embed followColorScheme="full"/>
                  <p:pic>
                    <p:nvPicPr>
                      <p:cNvPr id="0" name="Object 3"/>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197</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1721588294"/>
              </p:ext>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070619" name="Chart" r:id="rId3" imgW="8363038" imgH="4667152" progId="MSGraph.Chart.8">
                  <p:embed followColorScheme="full"/>
                </p:oleObj>
              </mc:Choice>
              <mc:Fallback>
                <p:oleObj name="Chart" r:id="rId3" imgW="8363038" imgH="4667152" progId="MSGraph.Chart.8">
                  <p:embed followColorScheme="full"/>
                  <p:pic>
                    <p:nvPicPr>
                      <p:cNvPr id="0" name="Picture 2"/>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198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00790090"/>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58589"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Observations on Growth: 2014 &amp; Beyond</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900"/>
              </a:lnSpc>
            </a:pPr>
            <a:r>
              <a:rPr lang="en-US" b="1" dirty="0" smtClean="0"/>
              <a:t>Modest Growth Continues into 2014</a:t>
            </a:r>
          </a:p>
          <a:p>
            <a:pPr lvl="1">
              <a:lnSpc>
                <a:spcPts val="900"/>
              </a:lnSpc>
            </a:pPr>
            <a:r>
              <a:rPr lang="en-US" sz="2000" b="1" dirty="0" smtClean="0"/>
              <a:t>~4.0% annual growth expected</a:t>
            </a:r>
          </a:p>
          <a:p>
            <a:pPr lvl="1">
              <a:lnSpc>
                <a:spcPts val="900"/>
              </a:lnSpc>
            </a:pPr>
            <a:r>
              <a:rPr lang="en-US" sz="2000" b="1" dirty="0" smtClean="0"/>
              <a:t>Growth is very similar in both commercial, personal lines</a:t>
            </a:r>
          </a:p>
          <a:p>
            <a:pPr lvl="1">
              <a:lnSpc>
                <a:spcPts val="900"/>
              </a:lnSpc>
            </a:pPr>
            <a:r>
              <a:rPr lang="en-US" sz="2000" b="1" dirty="0" smtClean="0"/>
              <a:t>Above trend growth in HO, WC, E&amp;S, Mortgage, Cyber, Terror (?)</a:t>
            </a:r>
          </a:p>
          <a:p>
            <a:pPr lvl="1">
              <a:lnSpc>
                <a:spcPts val="900"/>
              </a:lnSpc>
            </a:pPr>
            <a:r>
              <a:rPr lang="en-US" sz="2000" b="1" dirty="0" smtClean="0"/>
              <a:t>Energy, Health, Agriculture; Some mfg./const. segments</a:t>
            </a:r>
            <a:endParaRPr lang="en-US" b="1" dirty="0" smtClean="0"/>
          </a:p>
          <a:p>
            <a:pPr>
              <a:lnSpc>
                <a:spcPts val="900"/>
              </a:lnSpc>
            </a:pPr>
            <a:r>
              <a:rPr lang="en-US" b="1" dirty="0" smtClean="0"/>
              <a:t>ROE Growth: Rate Trends Allow for Margin Improvement</a:t>
            </a:r>
          </a:p>
          <a:p>
            <a:pPr lvl="1">
              <a:lnSpc>
                <a:spcPts val="900"/>
              </a:lnSpc>
            </a:pPr>
            <a:r>
              <a:rPr lang="en-US" sz="2000" b="1" dirty="0" smtClean="0"/>
              <a:t>Some premium/profit growth driven by advanced data analytics</a:t>
            </a:r>
          </a:p>
          <a:p>
            <a:pPr>
              <a:lnSpc>
                <a:spcPts val="900"/>
              </a:lnSpc>
            </a:pPr>
            <a:r>
              <a:rPr lang="en-US" b="1" dirty="0" smtClean="0"/>
              <a:t>Economic Growth</a:t>
            </a:r>
            <a:r>
              <a:rPr lang="en-US" b="1" dirty="0" smtClean="0">
                <a:sym typeface="Wingdings" pitchFamily="2" charset="2"/>
              </a:rPr>
              <a:t> Exposure Formation = Wildcard</a:t>
            </a:r>
            <a:endParaRPr lang="en-US" b="1" dirty="0" smtClean="0"/>
          </a:p>
          <a:p>
            <a:pPr lvl="1">
              <a:lnSpc>
                <a:spcPts val="900"/>
              </a:lnSpc>
            </a:pPr>
            <a:r>
              <a:rPr lang="en-US" sz="2000" b="1" dirty="0" smtClean="0"/>
              <a:t>Upside potential</a:t>
            </a:r>
          </a:p>
          <a:p>
            <a:pPr lvl="1">
              <a:lnSpc>
                <a:spcPts val="900"/>
              </a:lnSpc>
            </a:pPr>
            <a:r>
              <a:rPr lang="en-US" sz="2000" b="1" dirty="0" smtClean="0"/>
              <a:t>Enormous regional variations within the US </a:t>
            </a:r>
          </a:p>
          <a:p>
            <a:pPr>
              <a:lnSpc>
                <a:spcPts val="900"/>
              </a:lnSpc>
            </a:pPr>
            <a:r>
              <a:rPr lang="en-US" b="1" dirty="0" smtClean="0"/>
              <a:t>Large-Scale, Untapped Reservoirs of Risk</a:t>
            </a:r>
          </a:p>
          <a:p>
            <a:pPr lvl="1">
              <a:lnSpc>
                <a:spcPts val="900"/>
              </a:lnSpc>
            </a:pPr>
            <a:r>
              <a:rPr lang="en-US" sz="2000" b="1" dirty="0" smtClean="0"/>
              <a:t>Only 50-60% of US cat losses are insured</a:t>
            </a:r>
          </a:p>
          <a:p>
            <a:pPr lvl="1">
              <a:lnSpc>
                <a:spcPts val="900"/>
              </a:lnSpc>
            </a:pPr>
            <a:r>
              <a:rPr lang="en-US" sz="2000" b="1" dirty="0" smtClean="0"/>
              <a:t>Property residual market depopulation</a:t>
            </a:r>
          </a:p>
          <a:p>
            <a:pPr lvl="1">
              <a:lnSpc>
                <a:spcPts val="900"/>
              </a:lnSpc>
            </a:pPr>
            <a:r>
              <a:rPr lang="en-US" sz="2000" b="1" dirty="0" smtClean="0"/>
              <a:t>Flood post-NFIP reform (BW-12)</a:t>
            </a:r>
          </a:p>
          <a:p>
            <a:pPr lvl="1">
              <a:lnSpc>
                <a:spcPts val="900"/>
              </a:lnSpc>
            </a:pPr>
            <a:r>
              <a:rPr lang="en-US" sz="2000" b="1" dirty="0" smtClean="0"/>
              <a:t>Business interruption/Supply chain disruption &amp; similar products</a:t>
            </a:r>
            <a:endParaRPr lang="en-US" b="1" dirty="0" smtClean="0"/>
          </a:p>
          <a:p>
            <a:pPr>
              <a:lnSpc>
                <a:spcPts val="900"/>
              </a:lnSpc>
            </a:pPr>
            <a:r>
              <a:rPr lang="en-US" b="1" dirty="0" smtClean="0"/>
              <a:t>Tapering of Prior-Year Reserve Releases</a:t>
            </a:r>
          </a:p>
          <a:p>
            <a:pPr lvl="1">
              <a:lnSpc>
                <a:spcPts val="900"/>
              </a:lnSpc>
            </a:pPr>
            <a:r>
              <a:rPr lang="en-US" sz="2000" b="1" dirty="0" smtClean="0"/>
              <a:t>The well will eventually run dry—adding to pricing pressure</a:t>
            </a:r>
          </a:p>
          <a:p>
            <a:pPr lvl="1">
              <a:lnSpc>
                <a:spcPts val="900"/>
              </a:lnSpc>
            </a:pPr>
            <a:r>
              <a:rPr lang="en-US" sz="2000" b="1" dirty="0" smtClean="0"/>
              <a:t>What do the woes of Tower tell us?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4" end="14"/>
                                            </p:txEl>
                                          </p:spTgt>
                                        </p:tgtEl>
                                        <p:attrNameLst>
                                          <p:attrName>style.visibility</p:attrName>
                                        </p:attrNameLst>
                                      </p:cBhvr>
                                      <p:to>
                                        <p:strVal val="visible"/>
                                      </p:to>
                                    </p:set>
                                    <p:animEffect transition="in" filter="wipe(left)">
                                      <p:cBhvr>
                                        <p:cTn id="55" dur="500"/>
                                        <p:tgtEl>
                                          <p:spTgt spid="1922051">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5" end="15"/>
                                            </p:txEl>
                                          </p:spTgt>
                                        </p:tgtEl>
                                        <p:attrNameLst>
                                          <p:attrName>style.visibility</p:attrName>
                                        </p:attrNameLst>
                                      </p:cBhvr>
                                      <p:to>
                                        <p:strVal val="visible"/>
                                      </p:to>
                                    </p:set>
                                    <p:animEffect transition="in" filter="wipe(left)">
                                      <p:cBhvr>
                                        <p:cTn id="60" dur="500"/>
                                        <p:tgtEl>
                                          <p:spTgt spid="1922051">
                                            <p:txEl>
                                              <p:pRg st="15" end="15"/>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22051">
                                            <p:txEl>
                                              <p:pRg st="16" end="16"/>
                                            </p:txEl>
                                          </p:spTgt>
                                        </p:tgtEl>
                                        <p:attrNameLst>
                                          <p:attrName>style.visibility</p:attrName>
                                        </p:attrNameLst>
                                      </p:cBhvr>
                                      <p:to>
                                        <p:strVal val="visible"/>
                                      </p:to>
                                    </p:set>
                                    <p:animEffect transition="in" filter="wipe(left)">
                                      <p:cBhvr>
                                        <p:cTn id="63" dur="500"/>
                                        <p:tgtEl>
                                          <p:spTgt spid="1922051">
                                            <p:txEl>
                                              <p:pRg st="16" end="16"/>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22051">
                                            <p:txEl>
                                              <p:pRg st="17" end="17"/>
                                            </p:txEl>
                                          </p:spTgt>
                                        </p:tgtEl>
                                        <p:attrNameLst>
                                          <p:attrName>style.visibility</p:attrName>
                                        </p:attrNameLst>
                                      </p:cBhvr>
                                      <p:to>
                                        <p:strVal val="visible"/>
                                      </p:to>
                                    </p:set>
                                    <p:animEffect transition="in" filter="wipe(left)">
                                      <p:cBhvr>
                                        <p:cTn id="66" dur="500"/>
                                        <p:tgtEl>
                                          <p:spTgt spid="1922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January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04804"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Jan. 2014 reading of 3.4% down from 4.9% a year earlier</a:t>
            </a:r>
            <a:endParaRPr lang="en-US" sz="1400" b="1" dirty="0">
              <a:solidFill>
                <a:schemeClr val="bg1"/>
              </a:solidFill>
            </a:endParaRPr>
          </a:p>
        </p:txBody>
      </p:sp>
    </p:spTree>
    <p:extLst>
      <p:ext uri="{BB962C8B-B14F-4D97-AF65-F5344CB8AC3E}">
        <p14:creationId xmlns:p14="http://schemas.microsoft.com/office/powerpoint/2010/main" val="3744748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4444250"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9019483"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45275"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646235"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792315030"/>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4459610" name="Chart" r:id="rId3" imgW="8191626" imgH="5391113" progId="MSGraph.Chart.8">
                  <p:embed followColorScheme="full"/>
                </p:oleObj>
              </mc:Choice>
              <mc:Fallback>
                <p:oleObj name="Chart" r:id="rId3" imgW="8191626" imgH="5391113" progId="MSGraph.Chart.8">
                  <p:embed followColorScheme="full"/>
                  <p:pic>
                    <p:nvPicPr>
                      <p:cNvPr id="0" name="Object 2"/>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(1991-2014F); Conning (2015F)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240213"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2013 </a:t>
            </a:r>
            <a:r>
              <a:rPr lang="en-US" b="1" dirty="0">
                <a:solidFill>
                  <a:schemeClr val="bg1"/>
                </a:solidFill>
              </a:rPr>
              <a:t>paid </a:t>
            </a:r>
            <a:r>
              <a:rPr lang="en-US" b="1" dirty="0" smtClean="0">
                <a:solidFill>
                  <a:schemeClr val="bg1"/>
                </a:solidFill>
              </a:rPr>
              <a:t>out an estimated $0.96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108481" y="4785184"/>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204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205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206</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802713" name="Chart" r:id="rId5" imgW="8772538" imgH="3305067" progId="MSGraph.Chart.8">
                  <p:embed followColorScheme="full"/>
                </p:oleObj>
              </mc:Choice>
              <mc:Fallback>
                <p:oleObj name="Chart" r:id="rId5" imgW="8772538" imgH="3305067"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0032601" name="Chart" r:id="rId4" imgW="8610574" imgH="4181541" progId="MSGraph.Chart.8">
                  <p:embed followColorScheme="full"/>
                </p:oleObj>
              </mc:Choice>
              <mc:Fallback>
                <p:oleObj name="Chart" r:id="rId4" imgW="8610574" imgH="418154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208</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noGrp="1"/>
          </p:cNvGraphicFramePr>
          <p:nvPr>
            <p:ph type="chart" idx="4294967295"/>
          </p:nvPr>
        </p:nvGraphicFramePr>
        <p:xfrm>
          <a:off x="292100" y="1620838"/>
          <a:ext cx="8559800" cy="4513262"/>
        </p:xfrm>
        <a:graphic>
          <a:graphicData uri="http://schemas.openxmlformats.org/presentationml/2006/ole">
            <mc:AlternateContent xmlns:mc="http://schemas.openxmlformats.org/markup-compatibility/2006">
              <mc:Choice xmlns:v="urn:schemas-microsoft-com:vml" Requires="v">
                <p:oleObj spid="_x0000_s18754649" name="Chart" r:id="rId4" imgW="8582143" imgH="4524482" progId="MSGraph.Chart.8">
                  <p:embed followColorScheme="full"/>
                </p:oleObj>
              </mc:Choice>
              <mc:Fallback>
                <p:oleObj name="Chart" r:id="rId4" imgW="8582143" imgH="452448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620838"/>
                        <a:ext cx="8559800"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209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21</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417"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210</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2920281"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96863" y="1352550"/>
          <a:ext cx="8745538" cy="4970463"/>
        </p:xfrm>
        <a:graphic>
          <a:graphicData uri="http://schemas.openxmlformats.org/presentationml/2006/ole">
            <mc:AlternateContent xmlns:mc="http://schemas.openxmlformats.org/markup-compatibility/2006">
              <mc:Choice xmlns:v="urn:schemas-microsoft-com:vml" Requires="v">
                <p:oleObj spid="_x0000_s22971483" name="Chart" r:id="rId3" imgW="8620022" imgH="4905503" progId="MSGraph.Chart.8">
                  <p:embed followColorScheme="full"/>
                </p:oleObj>
              </mc:Choice>
              <mc:Fallback>
                <p:oleObj name="Chart" r:id="rId3" imgW="8620022" imgH="4905503"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352550"/>
                        <a:ext cx="8745538"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214</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print"/>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 2013 vs. 2012*</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June 30 each year.</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pic>
        <p:nvPicPr>
          <p:cNvPr id="5" name="Picture 4"/>
          <p:cNvPicPr>
            <a:picLocks noChangeAspect="1"/>
          </p:cNvPicPr>
          <p:nvPr/>
        </p:nvPicPr>
        <p:blipFill>
          <a:blip r:embed="rId2"/>
          <a:stretch>
            <a:fillRect/>
          </a:stretch>
        </p:blipFill>
        <p:spPr>
          <a:xfrm>
            <a:off x="280987" y="2338387"/>
            <a:ext cx="6581775" cy="2581275"/>
          </a:xfrm>
          <a:prstGeom prst="rect">
            <a:avLst/>
          </a:prstGeom>
        </p:spPr>
      </p:pic>
      <p:sp>
        <p:nvSpPr>
          <p:cNvPr id="8" name="AutoShape 6"/>
          <p:cNvSpPr>
            <a:spLocks noChangeArrowheads="1"/>
          </p:cNvSpPr>
          <p:nvPr/>
        </p:nvSpPr>
        <p:spPr bwMode="blackWhite">
          <a:xfrm>
            <a:off x="6192477" y="4643438"/>
            <a:ext cx="2241756" cy="1980267"/>
          </a:xfrm>
          <a:prstGeom prst="wedgeRectCallout">
            <a:avLst>
              <a:gd name="adj1" fmla="val -168200"/>
              <a:gd name="adj2" fmla="val -3776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4278750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8437561"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279923" y="4899680"/>
            <a:ext cx="2757950" cy="530941"/>
          </a:xfrm>
          <a:prstGeom prst="wedgeRectCallout">
            <a:avLst>
              <a:gd name="adj1" fmla="val 71491"/>
              <a:gd name="adj2" fmla="val -663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26538" y="2738925"/>
            <a:ext cx="1946787" cy="477614"/>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42760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219</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2601" name="Chart" r:id="rId4" imgW="8296224" imgH="3762296" progId="MSGraph.Chart.8">
                  <p:embed followColorScheme="full"/>
                </p:oleObj>
              </mc:Choice>
              <mc:Fallback>
                <p:oleObj name="Chart" r:id="rId4" imgW="8296224" imgH="376229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220</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3625" name="Chart" r:id="rId4" imgW="8296224" imgH="3762296" progId="MSGraph.Chart.8">
                  <p:embed followColorScheme="full"/>
                </p:oleObj>
              </mc:Choice>
              <mc:Fallback>
                <p:oleObj name="Chart" r:id="rId4" imgW="8296224" imgH="376229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print"/>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print"/>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227</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228</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mc:AlternateContent xmlns:mc="http://schemas.openxmlformats.org/markup-compatibility/2006">
              <mc:Choice xmlns:v="urn:schemas-microsoft-com:vml" Requires="v">
                <p:oleObj spid="_x0000_s4243545"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89" y="1627094"/>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228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23</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1994-2014F</a:t>
            </a:r>
          </a:p>
        </p:txBody>
      </p:sp>
      <p:graphicFrame>
        <p:nvGraphicFramePr>
          <p:cNvPr id="12290" name="Object 3"/>
          <p:cNvGraphicFramePr>
            <a:graphicFrameLocks/>
          </p:cNvGraphicFramePr>
          <p:nvPr/>
        </p:nvGraphicFramePr>
        <p:xfrm>
          <a:off x="162112" y="1533831"/>
          <a:ext cx="8607425" cy="4296573"/>
        </p:xfrm>
        <a:graphic>
          <a:graphicData uri="http://schemas.openxmlformats.org/presentationml/2006/ole">
            <mc:AlternateContent xmlns:mc="http://schemas.openxmlformats.org/markup-compatibility/2006">
              <mc:Choice xmlns:v="urn:schemas-microsoft-com:vml" Requires="v">
                <p:oleObj spid="_x0000_s28390487"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533831"/>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12542"/>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and 0.8% in 2011.</a:t>
            </a:r>
            <a:br>
              <a:rPr lang="en-US" sz="1600" b="1" dirty="0" smtClean="0">
                <a:solidFill>
                  <a:srgbClr val="FFFFFF"/>
                </a:solidFill>
              </a:rPr>
            </a:br>
            <a:r>
              <a:rPr lang="en-US" sz="1600" b="1" dirty="0" smtClean="0">
                <a:solidFill>
                  <a:srgbClr val="FFFFFF"/>
                </a:solidFill>
              </a:rPr>
              <a:t>I.I.I. estimates for 2012-2014 are each +2.0%.</a:t>
            </a:r>
            <a:endParaRPr lang="en-US" sz="1600" b="1" dirty="0">
              <a:solidFill>
                <a:srgbClr val="FFFFFF"/>
              </a:solidFill>
            </a:endParaRPr>
          </a:p>
        </p:txBody>
      </p:sp>
      <p:sp>
        <p:nvSpPr>
          <p:cNvPr id="12296" name="Rectangle 5"/>
          <p:cNvSpPr>
            <a:spLocks noChangeArrowheads="1"/>
          </p:cNvSpPr>
          <p:nvPr/>
        </p:nvSpPr>
        <p:spPr bwMode="auto">
          <a:xfrm>
            <a:off x="-1" y="6414802"/>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a:t>
            </a:r>
            <a:r>
              <a:rPr lang="en-US" sz="1100" dirty="0"/>
              <a:t>Insurance Information Institute </a:t>
            </a:r>
            <a:r>
              <a:rPr lang="en-US" sz="1100" dirty="0" smtClean="0"/>
              <a:t>estimates for 2012-2014 </a:t>
            </a:r>
            <a:r>
              <a:rPr lang="en-US" sz="1100" dirty="0"/>
              <a:t>based on CPI and other data.</a:t>
            </a:r>
          </a:p>
        </p:txBody>
      </p:sp>
      <p:sp>
        <p:nvSpPr>
          <p:cNvPr id="9" name="AutoShape 13"/>
          <p:cNvSpPr>
            <a:spLocks noChangeArrowheads="1"/>
          </p:cNvSpPr>
          <p:nvPr/>
        </p:nvSpPr>
        <p:spPr bwMode="blackWhite">
          <a:xfrm>
            <a:off x="4503174" y="1068951"/>
            <a:ext cx="3910679" cy="514043"/>
          </a:xfrm>
          <a:prstGeom prst="wedgeRectCallout">
            <a:avLst>
              <a:gd name="adj1" fmla="val 38773"/>
              <a:gd name="adj2" fmla="val 1370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
        <p:nvSpPr>
          <p:cNvPr id="10" name="TextBox 12"/>
          <p:cNvSpPr txBox="1">
            <a:spLocks noChangeArrowheads="1"/>
          </p:cNvSpPr>
          <p:nvPr/>
        </p:nvSpPr>
        <p:spPr bwMode="auto">
          <a:xfrm>
            <a:off x="1176695" y="1019944"/>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5.2%</a:t>
            </a:r>
            <a:r>
              <a:rPr lang="en-US" sz="1400" dirty="0">
                <a:solidFill>
                  <a:schemeClr val="bg1"/>
                </a:solidFill>
              </a:rPr>
              <a:t/>
            </a:r>
            <a:br>
              <a:rPr lang="en-US" sz="1400" dirty="0">
                <a:solidFill>
                  <a:schemeClr val="bg1"/>
                </a:solidFill>
              </a:rPr>
            </a:br>
            <a:r>
              <a:rPr lang="en-US" sz="1400" dirty="0" smtClean="0">
                <a:solidFill>
                  <a:schemeClr val="bg1"/>
                </a:solidFill>
              </a:rPr>
              <a:t>2002:  8.6%</a:t>
            </a:r>
            <a:r>
              <a:rPr lang="en-US" sz="1400" dirty="0">
                <a:solidFill>
                  <a:schemeClr val="bg1"/>
                </a:solidFill>
              </a:rPr>
              <a:t/>
            </a:r>
            <a:br>
              <a:rPr lang="en-US" sz="1400" dirty="0">
                <a:solidFill>
                  <a:schemeClr val="bg1"/>
                </a:solidFill>
              </a:rPr>
            </a:br>
            <a:r>
              <a:rPr lang="en-US" sz="1400" dirty="0" smtClean="0">
                <a:solidFill>
                  <a:schemeClr val="bg1"/>
                </a:solidFill>
              </a:rPr>
              <a:t>2003:  5.6%</a:t>
            </a:r>
            <a:endParaRPr lang="en-US" sz="1400" dirty="0">
              <a:solidFill>
                <a:schemeClr val="bg1"/>
              </a:solidFill>
            </a:endParaRPr>
          </a:p>
          <a:p>
            <a:r>
              <a:rPr lang="en-US" sz="1400" dirty="0" smtClean="0">
                <a:solidFill>
                  <a:schemeClr val="bg1"/>
                </a:solidFill>
              </a:rPr>
              <a:t>2004:  1.5%</a:t>
            </a:r>
            <a:br>
              <a:rPr lang="en-US" sz="1400" dirty="0" smtClean="0">
                <a:solidFill>
                  <a:schemeClr val="bg1"/>
                </a:solidFill>
              </a:rPr>
            </a:br>
            <a:r>
              <a:rPr lang="en-US" sz="1400" dirty="0" smtClean="0">
                <a:solidFill>
                  <a:schemeClr val="bg1"/>
                </a:solidFill>
              </a:rPr>
              <a:t>2005: -1.3%</a:t>
            </a:r>
            <a:br>
              <a:rPr lang="en-US" sz="1400" dirty="0" smtClean="0">
                <a:solidFill>
                  <a:schemeClr val="bg1"/>
                </a:solidFill>
              </a:rPr>
            </a:br>
            <a:r>
              <a:rPr lang="en-US" sz="1400" dirty="0" smtClean="0">
                <a:solidFill>
                  <a:schemeClr val="bg1"/>
                </a:solidFill>
              </a:rPr>
              <a:t>2006: -1.8%</a:t>
            </a:r>
            <a:br>
              <a:rPr lang="en-US" sz="1400" dirty="0" smtClean="0">
                <a:solidFill>
                  <a:schemeClr val="bg1"/>
                </a:solidFill>
              </a:rPr>
            </a:br>
            <a:r>
              <a:rPr lang="en-US" sz="1400" dirty="0" smtClean="0">
                <a:solidFill>
                  <a:schemeClr val="bg1"/>
                </a:solidFill>
              </a:rPr>
              <a:t>2007: -2.1%</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-0.5%</a:t>
            </a:r>
            <a:br>
              <a:rPr lang="en-US" sz="1400" dirty="0" smtClean="0">
                <a:solidFill>
                  <a:schemeClr val="bg1"/>
                </a:solidFill>
              </a:rPr>
            </a:br>
            <a:r>
              <a:rPr lang="en-US" sz="1400" dirty="0" smtClean="0">
                <a:solidFill>
                  <a:schemeClr val="bg1"/>
                </a:solidFill>
              </a:rPr>
              <a:t>2010:  0.6%</a:t>
            </a:r>
            <a:br>
              <a:rPr lang="en-US" sz="1400" dirty="0" smtClean="0">
                <a:solidFill>
                  <a:schemeClr val="bg1"/>
                </a:solidFill>
              </a:rPr>
            </a:br>
            <a:r>
              <a:rPr lang="en-US" sz="1400" dirty="0" smtClean="0">
                <a:solidFill>
                  <a:schemeClr val="bg1"/>
                </a:solidFill>
              </a:rPr>
              <a:t>2011:  0.6%</a:t>
            </a:r>
            <a:endParaRPr lang="en-US" sz="1400" dirty="0">
              <a:solidFill>
                <a:schemeClr val="bg1"/>
              </a:solidFill>
            </a:endParaRPr>
          </a:p>
        </p:txBody>
      </p:sp>
    </p:spTree>
    <p:extLst>
      <p:ext uri="{BB962C8B-B14F-4D97-AF65-F5344CB8AC3E}">
        <p14:creationId xmlns:p14="http://schemas.microsoft.com/office/powerpoint/2010/main" val="4103024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230</a:t>
            </a:fld>
            <a:endParaRPr lang="en-US" sz="900">
              <a:solidFill>
                <a:schemeClr val="bg1"/>
              </a:solidFill>
            </a:endParaRPr>
          </a:p>
        </p:txBody>
      </p:sp>
      <p:pic>
        <p:nvPicPr>
          <p:cNvPr id="13926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Commercial Renewal Pricing Remains Generally Positive</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231</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14591065" name="Chart" r:id="rId4" imgW="8601126" imgH="4533804" progId="MSGraph.Chart.8">
                  <p:embed followColorScheme="full"/>
                </p:oleObj>
              </mc:Choice>
              <mc:Fallback>
                <p:oleObj name="Chart" r:id="rId4" imgW="8601126" imgH="453380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2013:9M = 4.2%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232</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4036442"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10" name="Rectangle 7"/>
          <p:cNvSpPr>
            <a:spLocks noChangeArrowheads="1"/>
          </p:cNvSpPr>
          <p:nvPr/>
        </p:nvSpPr>
        <p:spPr bwMode="grayWhite">
          <a:xfrm>
            <a:off x="2549526" y="3190278"/>
            <a:ext cx="908050" cy="2622052"/>
          </a:xfrm>
          <a:prstGeom prst="rect">
            <a:avLst/>
          </a:prstGeom>
          <a:noFill/>
          <a:ln w="38100">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233</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into 2014</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14592089" name="Chart" r:id="rId5" imgW="8296363" imgH="3762334" progId="MSGraph.Chart.8">
                  <p:embed followColorScheme="full"/>
                </p:oleObj>
              </mc:Choice>
              <mc:Fallback>
                <p:oleObj name="Chart" r:id="rId5" imgW="8296363" imgH="3762334"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2013 was up 3.8% over Q3 2012, marking the 14</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234</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2013:9M vs. 2012:9M*</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2262479295"/>
              </p:ext>
            </p:extLst>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14593114" name="Chart" r:id="rId4" imgW="8429714" imgH="4324336" progId="MSGraph.Chart.8">
                  <p:embed followColorScheme="full"/>
                </p:oleObj>
              </mc:Choice>
              <mc:Fallback>
                <p:oleObj name="Chart" r:id="rId4" imgW="8429714" imgH="4324336" progId="MSGraph.Chart.8">
                  <p:embed followColorScheme="full"/>
                  <p:pic>
                    <p:nvPicPr>
                      <p:cNvPr id="0" name="Object 2"/>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235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2967979953"/>
              </p:ext>
            </p:extLst>
          </p:nvPr>
        </p:nvGraphicFramePr>
        <p:xfrm>
          <a:off x="44244" y="1633077"/>
          <a:ext cx="8699500" cy="4843463"/>
        </p:xfrm>
        <a:graphic>
          <a:graphicData uri="http://schemas.openxmlformats.org/presentationml/2006/ole">
            <mc:AlternateContent xmlns:mc="http://schemas.openxmlformats.org/markup-compatibility/2006">
              <mc:Choice xmlns:v="urn:schemas-microsoft-com:vml" Requires="v">
                <p:oleObj spid="_x0000_s20469850" name="Chart" r:id="rId4" imgW="8572512" imgH="4772156" progId="MSGraph.Chart.8">
                  <p:embed followColorScheme="full"/>
                </p:oleObj>
              </mc:Choice>
              <mc:Fallback>
                <p:oleObj name="Chart" r:id="rId4" imgW="8572512" imgH="4772156" progId="MSGraph.Chart.8">
                  <p:embed followColorScheme="full"/>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4" y="1633077"/>
                        <a:ext cx="8699500" cy="484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236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2013:Q3</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7" y="1413707"/>
            <a:ext cx="8715375" cy="5039488"/>
          </a:xfrm>
          <a:prstGeom prst="rect">
            <a:avLst/>
          </a:prstGeom>
        </p:spPr>
      </p:pic>
      <p:sp>
        <p:nvSpPr>
          <p:cNvPr id="16" name="AutoShape 7"/>
          <p:cNvSpPr>
            <a:spLocks noChangeArrowheads="1"/>
          </p:cNvSpPr>
          <p:nvPr/>
        </p:nvSpPr>
        <p:spPr bwMode="blackWhite">
          <a:xfrm>
            <a:off x="2550731" y="1208525"/>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7" name="AutoShape 6"/>
          <p:cNvSpPr>
            <a:spLocks noChangeArrowheads="1"/>
          </p:cNvSpPr>
          <p:nvPr/>
        </p:nvSpPr>
        <p:spPr bwMode="blackWhite">
          <a:xfrm>
            <a:off x="3484181" y="20109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1" name="AutoShape 6"/>
          <p:cNvSpPr>
            <a:spLocks noChangeArrowheads="1"/>
          </p:cNvSpPr>
          <p:nvPr/>
        </p:nvSpPr>
        <p:spPr bwMode="blackWhite">
          <a:xfrm>
            <a:off x="6166313" y="1210514"/>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Q3:2013 renewals were up 3.4%. Some insurers posted stronger numbers.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384299" y="5148876"/>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467224" y="3274638"/>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5" grpId="0" animBg="1"/>
    </p:bld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2013:Q3</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8" y="1331244"/>
            <a:ext cx="8842738" cy="5121950"/>
          </a:xfrm>
          <a:prstGeom prst="rect">
            <a:avLst/>
          </a:prstGeom>
        </p:spPr>
      </p:pic>
      <p:sp>
        <p:nvSpPr>
          <p:cNvPr id="12" name="AutoShape 6"/>
          <p:cNvSpPr>
            <a:spLocks noChangeArrowheads="1"/>
          </p:cNvSpPr>
          <p:nvPr/>
        </p:nvSpPr>
        <p:spPr bwMode="blackWhite">
          <a:xfrm>
            <a:off x="5523440" y="1193379"/>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9 consecutive quarters of gains (Q3:2013 =  3.4%),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459090"/>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print"/>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print"/>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24</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Annual Pct. Change in Avg. Expenditures on Auto Insurance, vs. Auto Insurance Prices, 1995-2011</a:t>
            </a:r>
          </a:p>
        </p:txBody>
      </p:sp>
      <p:graphicFrame>
        <p:nvGraphicFramePr>
          <p:cNvPr id="12290" name="Object 3"/>
          <p:cNvGraphicFramePr>
            <a:graphicFrameLocks/>
          </p:cNvGraphicFramePr>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28391510"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gap since 2005 between price changes and expenditures on auto insurance might be due to buyers increasing </a:t>
            </a:r>
            <a:r>
              <a:rPr lang="en-US" b="1" smtClean="0">
                <a:solidFill>
                  <a:srgbClr val="FFFFFF"/>
                </a:solidFill>
              </a:rPr>
              <a:t>deductibles,</a:t>
            </a:r>
            <a:br>
              <a:rPr lang="en-US" b="1" smtClean="0">
                <a:solidFill>
                  <a:srgbClr val="FFFFFF"/>
                </a:solidFill>
              </a:rPr>
            </a:br>
            <a:r>
              <a:rPr lang="en-US" b="1" smtClean="0">
                <a:solidFill>
                  <a:srgbClr val="FFFFFF"/>
                </a:solidFill>
              </a:rPr>
              <a:t>obtaining </a:t>
            </a:r>
            <a:r>
              <a:rPr lang="en-US" b="1" dirty="0" smtClean="0">
                <a:solidFill>
                  <a:srgbClr val="FFFFFF"/>
                </a:solidFill>
              </a:rPr>
              <a:t>discounts, and other premium-reducing behavior.</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BLS for auto price changes; I.I.I.</a:t>
            </a:r>
            <a:endParaRPr lang="en-US" sz="1100" dirty="0"/>
          </a:p>
        </p:txBody>
      </p:sp>
      <p:sp>
        <p:nvSpPr>
          <p:cNvPr id="9" name="AutoShape 13"/>
          <p:cNvSpPr>
            <a:spLocks noChangeArrowheads="1"/>
          </p:cNvSpPr>
          <p:nvPr/>
        </p:nvSpPr>
        <p:spPr bwMode="blackWhite">
          <a:xfrm>
            <a:off x="5987845" y="1258529"/>
            <a:ext cx="2868459" cy="1052052"/>
          </a:xfrm>
          <a:prstGeom prst="wedgeRectCallout">
            <a:avLst>
              <a:gd name="adj1" fmla="val 6895"/>
              <a:gd name="adj2" fmla="val 122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have </a:t>
            </a:r>
            <a:r>
              <a:rPr lang="en-US" sz="1400" b="1" smtClean="0">
                <a:solidFill>
                  <a:schemeClr val="bg1"/>
                </a:solidFill>
              </a:rPr>
              <a:t>been 2 to 4 </a:t>
            </a:r>
            <a:r>
              <a:rPr lang="en-US" sz="1400" b="1" dirty="0" smtClean="0">
                <a:solidFill>
                  <a:schemeClr val="bg1"/>
                </a:solidFill>
              </a:rPr>
              <a:t>percentage points higher than NAIC data since 2005</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roughly matched NAIC expenditure data from 1995-2004</a:t>
            </a:r>
            <a:endParaRPr lang="en-US" sz="1400" b="1" dirty="0">
              <a:solidFill>
                <a:schemeClr val="bg1"/>
              </a:solidFill>
            </a:endParaRPr>
          </a:p>
        </p:txBody>
      </p:sp>
    </p:spTree>
    <p:extLst>
      <p:ext uri="{BB962C8B-B14F-4D97-AF65-F5344CB8AC3E}">
        <p14:creationId xmlns:p14="http://schemas.microsoft.com/office/powerpoint/2010/main" val="2601827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240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mc:AlternateContent xmlns:mc="http://schemas.openxmlformats.org/markup-compatibility/2006">
              <mc:Choice xmlns:v="urn:schemas-microsoft-com:vml" Requires="v">
                <p:oleObj spid="_x0000_s20470873"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58581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14334041" name="Chart" r:id="rId4" imgW="8581960" imgH="4219602" progId="MSGraph.Chart.8">
                  <p:embed followColorScheme="full"/>
                </p:oleObj>
              </mc:Choice>
              <mc:Fallback>
                <p:oleObj name="Chart" r:id="rId4" imgW="8581960" imgH="421960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16275547" name="Chart" r:id="rId4" imgW="8581960" imgH="4219602" progId="MSGraph.Chart.8">
                  <p:embed followColorScheme="full"/>
                </p:oleObj>
              </mc:Choice>
              <mc:Fallback>
                <p:oleObj name="Chart" r:id="rId4" imgW="8581960" imgH="421960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243</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244</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530"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490"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561"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246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247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248</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249</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3035993" name="Chart" r:id="rId4" imgW="7839024" imgH="4095701" progId="MSGraph.Chart.8">
                  <p:embed followColorScheme="full"/>
                </p:oleObj>
              </mc:Choice>
              <mc:Fallback>
                <p:oleObj name="Chart" r:id="rId4" imgW="7839024" imgH="4095701"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803737" name="Chart" r:id="rId4" imgW="8601126" imgH="4114867" progId="MSGraph.Chart.8">
                  <p:embed followColorScheme="full"/>
                </p:oleObj>
              </mc:Choice>
              <mc:Fallback>
                <p:oleObj name="Chart" r:id="rId4" imgW="8601126" imgH="411486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251</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1993"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252</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mc:AlternateContent xmlns:mc="http://schemas.openxmlformats.org/markup-compatibility/2006">
              <mc:Choice xmlns:v="urn:schemas-microsoft-com:vml" Requires="v">
                <p:oleObj spid="_x0000_s17533017"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943100" y="20574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253</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17534041"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254</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5065"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255</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6090"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257</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17537113"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258</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8137"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259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17539161"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26</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294968"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smtClean="0"/>
              <a:t>Sources: NAIC; </a:t>
            </a:r>
            <a:r>
              <a:rPr lang="en-US" sz="1100" dirty="0"/>
              <a:t>Insurance Information Institute </a:t>
            </a:r>
            <a:r>
              <a:rPr lang="en-US" sz="1100" dirty="0" smtClean="0"/>
              <a:t>estimates for 2012-2014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06068" y="1491687"/>
          <a:ext cx="8632825" cy="4260184"/>
        </p:xfrm>
        <a:graphic>
          <a:graphicData uri="http://schemas.openxmlformats.org/presentationml/2006/ole">
            <mc:AlternateContent xmlns:mc="http://schemas.openxmlformats.org/markup-compatibility/2006">
              <mc:Choice xmlns:v="urn:schemas-microsoft-com:vml" Requires="v">
                <p:oleObj spid="_x0000_s28392535"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206068" y="1491687"/>
                        <a:ext cx="8632825" cy="42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560439" y="5715512"/>
            <a:ext cx="8034491"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Across the U.S., home </a:t>
            </a:r>
            <a:r>
              <a:rPr lang="en-US" b="1" dirty="0">
                <a:solidFill>
                  <a:srgbClr val="FFFFFF"/>
                </a:solidFill>
              </a:rPr>
              <a:t>i</a:t>
            </a:r>
            <a:r>
              <a:rPr lang="en-US" b="1" dirty="0" smtClean="0">
                <a:solidFill>
                  <a:srgbClr val="FFFFFF"/>
                </a:solidFill>
              </a:rPr>
              <a:t>nsurance </a:t>
            </a:r>
            <a:r>
              <a:rPr lang="en-US" b="1" dirty="0">
                <a:solidFill>
                  <a:srgbClr val="FFFFFF"/>
                </a:solidFill>
              </a:rPr>
              <a:t>e</a:t>
            </a:r>
            <a:r>
              <a:rPr lang="en-US" b="1" dirty="0" smtClean="0">
                <a:solidFill>
                  <a:srgbClr val="FFFFFF"/>
                </a:solidFill>
              </a:rPr>
              <a:t>xpenditures rose by </a:t>
            </a:r>
            <a:r>
              <a:rPr lang="en-US" b="1" dirty="0">
                <a:solidFill>
                  <a:srgbClr val="FFFFFF"/>
                </a:solidFill>
              </a:rPr>
              <a:t>an </a:t>
            </a:r>
            <a:r>
              <a:rPr lang="en-US" b="1" dirty="0" smtClean="0">
                <a:solidFill>
                  <a:srgbClr val="FFFFFF"/>
                </a:solidFill>
              </a:rPr>
              <a:t>estimated 4.0% in 2012-2014</a:t>
            </a:r>
            <a:endParaRPr lang="en-US" b="1" dirty="0">
              <a:solidFill>
                <a:srgbClr val="FFFFFF"/>
              </a:solidFill>
            </a:endParaRPr>
          </a:p>
        </p:txBody>
      </p:sp>
      <p:sp>
        <p:nvSpPr>
          <p:cNvPr id="9" name="TextBox 12"/>
          <p:cNvSpPr txBox="1">
            <a:spLocks noChangeArrowheads="1"/>
          </p:cNvSpPr>
          <p:nvPr/>
        </p:nvSpPr>
        <p:spPr bwMode="auto">
          <a:xfrm>
            <a:off x="1166863" y="1098602"/>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5.5%</a:t>
            </a:r>
            <a:r>
              <a:rPr lang="en-US" sz="1400" dirty="0">
                <a:solidFill>
                  <a:schemeClr val="bg1"/>
                </a:solidFill>
              </a:rPr>
              <a:t/>
            </a:r>
            <a:br>
              <a:rPr lang="en-US" sz="1400" dirty="0">
                <a:solidFill>
                  <a:schemeClr val="bg1"/>
                </a:solidFill>
              </a:rPr>
            </a:br>
            <a:r>
              <a:rPr lang="en-US" sz="1400" dirty="0" smtClean="0">
                <a:solidFill>
                  <a:schemeClr val="bg1"/>
                </a:solidFill>
              </a:rPr>
              <a:t>2002:  10.6%</a:t>
            </a:r>
            <a:r>
              <a:rPr lang="en-US" sz="1400" dirty="0">
                <a:solidFill>
                  <a:schemeClr val="bg1"/>
                </a:solidFill>
              </a:rPr>
              <a:t/>
            </a:r>
            <a:br>
              <a:rPr lang="en-US" sz="1400" dirty="0">
                <a:solidFill>
                  <a:schemeClr val="bg1"/>
                </a:solidFill>
              </a:rPr>
            </a:br>
            <a:r>
              <a:rPr lang="en-US" sz="1400" dirty="0" smtClean="0">
                <a:solidFill>
                  <a:schemeClr val="bg1"/>
                </a:solidFill>
              </a:rPr>
              <a:t>2003:  12.7%</a:t>
            </a:r>
            <a:endParaRPr lang="en-US" sz="1400" dirty="0">
              <a:solidFill>
                <a:schemeClr val="bg1"/>
              </a:solidFill>
            </a:endParaRPr>
          </a:p>
          <a:p>
            <a:r>
              <a:rPr lang="en-US" sz="1400" dirty="0" smtClean="0">
                <a:solidFill>
                  <a:schemeClr val="bg1"/>
                </a:solidFill>
              </a:rPr>
              <a:t>2004:   </a:t>
            </a:r>
            <a:r>
              <a:rPr lang="en-US" sz="1400" dirty="0">
                <a:solidFill>
                  <a:schemeClr val="bg1"/>
                </a:solidFill>
              </a:rPr>
              <a:t> </a:t>
            </a:r>
            <a:r>
              <a:rPr lang="en-US" sz="1400" dirty="0" smtClean="0">
                <a:solidFill>
                  <a:schemeClr val="bg1"/>
                </a:solidFill>
              </a:rPr>
              <a:t> 9.1%</a:t>
            </a:r>
            <a:br>
              <a:rPr lang="en-US" sz="1400" dirty="0" smtClean="0">
                <a:solidFill>
                  <a:schemeClr val="bg1"/>
                </a:solidFill>
              </a:rPr>
            </a:br>
            <a:r>
              <a:rPr lang="en-US" sz="1400" dirty="0" smtClean="0">
                <a:solidFill>
                  <a:schemeClr val="bg1"/>
                </a:solidFill>
              </a:rPr>
              <a:t>2005:     4.8%</a:t>
            </a:r>
            <a:br>
              <a:rPr lang="en-US" sz="1400" dirty="0" smtClean="0">
                <a:solidFill>
                  <a:schemeClr val="bg1"/>
                </a:solidFill>
              </a:rPr>
            </a:br>
            <a:r>
              <a:rPr lang="en-US" sz="1400" dirty="0" smtClean="0">
                <a:solidFill>
                  <a:schemeClr val="bg1"/>
                </a:solidFill>
              </a:rPr>
              <a:t>2006:     5.2%</a:t>
            </a:r>
            <a:br>
              <a:rPr lang="en-US" sz="1400" dirty="0" smtClean="0">
                <a:solidFill>
                  <a:schemeClr val="bg1"/>
                </a:solidFill>
              </a:rPr>
            </a:br>
            <a:r>
              <a:rPr lang="en-US" sz="1400" dirty="0" smtClean="0">
                <a:solidFill>
                  <a:schemeClr val="bg1"/>
                </a:solidFill>
              </a:rPr>
              <a:t>2007:     2.2%</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6.0%</a:t>
            </a:r>
            <a:br>
              <a:rPr lang="en-US" sz="1400" dirty="0" smtClean="0">
                <a:solidFill>
                  <a:schemeClr val="bg1"/>
                </a:solidFill>
              </a:rPr>
            </a:br>
            <a:r>
              <a:rPr lang="en-US" sz="1400" dirty="0" smtClean="0">
                <a:solidFill>
                  <a:schemeClr val="bg1"/>
                </a:solidFill>
              </a:rPr>
              <a:t>2010:     3.3%</a:t>
            </a:r>
            <a:br>
              <a:rPr lang="en-US" sz="1400" dirty="0" smtClean="0">
                <a:solidFill>
                  <a:schemeClr val="bg1"/>
                </a:solidFill>
              </a:rPr>
            </a:br>
            <a:r>
              <a:rPr lang="en-US" sz="1400" dirty="0" smtClean="0">
                <a:solidFill>
                  <a:schemeClr val="bg1"/>
                </a:solidFill>
              </a:rPr>
              <a:t>2011:     7.6%</a:t>
            </a:r>
            <a:endParaRPr lang="en-US" sz="1400" dirty="0">
              <a:solidFill>
                <a:schemeClr val="bg1"/>
              </a:solidFill>
            </a:endParaRPr>
          </a:p>
        </p:txBody>
      </p:sp>
    </p:spTree>
    <p:extLst>
      <p:ext uri="{BB962C8B-B14F-4D97-AF65-F5344CB8AC3E}">
        <p14:creationId xmlns:p14="http://schemas.microsoft.com/office/powerpoint/2010/main" val="3395493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260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17540185" name="Chart" r:id="rId4" imgW="8972565" imgH="4152928" progId="MSGraph.Chart.8">
                  <p:embed followColorScheme="full"/>
                </p:oleObj>
              </mc:Choice>
              <mc:Fallback>
                <p:oleObj name="Chart" r:id="rId4" imgW="8972565" imgH="415292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261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17541209" name="Chart" r:id="rId4" imgW="8972565" imgH="4152928" progId="MSGraph.Chart.8">
                  <p:embed followColorScheme="full"/>
                </p:oleObj>
              </mc:Choice>
              <mc:Fallback>
                <p:oleObj name="Chart" r:id="rId4" imgW="8972565" imgH="415292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262</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542233" name="Chart" r:id="rId4" imgW="8525003" imgH="3914847" progId="MSGraph.Chart.8">
                  <p:embed followColorScheme="full"/>
                </p:oleObj>
              </mc:Choice>
              <mc:Fallback>
                <p:oleObj name="Chart" r:id="rId4" imgW="8525003" imgH="391484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263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27</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2000–2015F</a:t>
            </a:r>
          </a:p>
        </p:txBody>
      </p:sp>
      <p:graphicFrame>
        <p:nvGraphicFramePr>
          <p:cNvPr id="2050" name="Object 3"/>
          <p:cNvGraphicFramePr>
            <a:graphicFrameLocks noChangeAspect="1"/>
          </p:cNvGraphicFramePr>
          <p:nvPr>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32445" name="Chart" r:id="rId4" imgW="8686697" imgH="4467131" progId="MSGraph.Chart.8">
                  <p:embed followColorScheme="full"/>
                </p:oleObj>
              </mc:Choice>
              <mc:Fallback>
                <p:oleObj name="Chart" r:id="rId4" imgW="8686697" imgH="4467131"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962711" y="1289051"/>
            <a:ext cx="5495364" cy="1535113"/>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128% 2000-2013)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and inelastic demand</a:t>
            </a:r>
            <a:endParaRPr lang="en-US" b="1" dirty="0">
              <a:solidFill>
                <a:schemeClr val="bg1"/>
              </a:solidFill>
              <a:latin typeface="Arial" pitchFamily="34" charset="0"/>
            </a:endParaRPr>
          </a:p>
        </p:txBody>
      </p:sp>
    </p:spTree>
    <p:extLst>
      <p:ext uri="{BB962C8B-B14F-4D97-AF65-F5344CB8AC3E}">
        <p14:creationId xmlns:p14="http://schemas.microsoft.com/office/powerpoint/2010/main" val="3216346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28</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8194" name="Object 3"/>
          <p:cNvGraphicFramePr>
            <a:graphicFrameLocks noGrp="1" noChangeAspect="1"/>
          </p:cNvGraphicFramePr>
          <p:nvPr>
            <p:ph idx="4294967295"/>
            <p:extLst/>
          </p:nvPr>
        </p:nvGraphicFramePr>
        <p:xfrm>
          <a:off x="-20638" y="1414463"/>
          <a:ext cx="9144001" cy="4710112"/>
        </p:xfrm>
        <a:graphic>
          <a:graphicData uri="http://schemas.openxmlformats.org/presentationml/2006/ole">
            <mc:AlternateContent xmlns:mc="http://schemas.openxmlformats.org/markup-compatibility/2006">
              <mc:Choice xmlns:v="urn:schemas-microsoft-com:vml" Requires="v">
                <p:oleObj spid="_x0000_s28433469" name="Chart" r:id="rId4" imgW="8820048" imgH="4543522" progId="MSGraph.Chart.8">
                  <p:embed followColorScheme="full"/>
                </p:oleObj>
              </mc:Choice>
              <mc:Fallback>
                <p:oleObj name="Chart" r:id="rId4" imgW="8820048" imgH="4543522" progId="MSGraph.Chart.8">
                  <p:embed followColorScheme="full"/>
                  <p:pic>
                    <p:nvPicPr>
                      <p:cNvPr id="0" name=""/>
                      <p:cNvPicPr>
                        <a:picLocks noChangeAspect="1" noChangeArrowheads="1"/>
                      </p:cNvPicPr>
                      <p:nvPr/>
                    </p:nvPicPr>
                    <p:blipFill>
                      <a:blip r:embed="rId5"/>
                      <a:srcRect/>
                      <a:stretch>
                        <a:fillRect/>
                      </a:stretch>
                    </p:blipFill>
                    <p:spPr bwMode="auto">
                      <a:xfrm>
                        <a:off x="-20638" y="1414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5876014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29</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34493"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1113254"/>
          </a:xfrm>
          <a:prstGeom prst="rect">
            <a:avLst/>
          </a:prstGeom>
          <a:noFill/>
          <a:ln w="9525">
            <a:noFill/>
            <a:miter lim="800000"/>
            <a:headEnd/>
            <a:tailEnd/>
          </a:ln>
        </p:spPr>
        <p:txBody>
          <a:bodyPr lIns="92075" tIns="46038" rIns="92075" bIns="46038">
            <a:spAutoFit/>
          </a:bodyPr>
          <a:lstStyle/>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Latest available</a:t>
            </a:r>
          </a:p>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(1</a:t>
            </a:r>
            <a:r>
              <a:rPr lang="en-US" sz="900" dirty="0">
                <a:solidFill>
                  <a:srgbClr val="000000"/>
                </a:solidFill>
              </a:rPr>
              <a: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 </a:t>
            </a:r>
            <a:r>
              <a:rPr lang="en-US" sz="900" dirty="0" smtClean="0">
                <a:solidFill>
                  <a:srgbClr val="000000"/>
                </a:solidFill>
              </a:rPr>
              <a:t>2013 </a:t>
            </a:r>
            <a:r>
              <a:rPr lang="en-US" sz="900" dirty="0">
                <a:solidFill>
                  <a:srgbClr val="000000"/>
                </a:solidFill>
              </a:rPr>
              <a:t>National Association of Insurance Commissioners (NAIC). Reprinted with permission. Further reprint or distribution strictly prohibited without written permission of NAIC.</a:t>
            </a: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17121633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30</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35518"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a:t>
            </a:r>
            <a:endParaRPr lang="en-US" sz="2400" b="1" dirty="0">
              <a:solidFill>
                <a:srgbClr val="225A7A"/>
              </a:solidFill>
            </a:endParaRPr>
          </a:p>
        </p:txBody>
      </p:sp>
      <p:sp>
        <p:nvSpPr>
          <p:cNvPr id="8" name="AutoShape 6"/>
          <p:cNvSpPr>
            <a:spLocks noChangeArrowheads="1"/>
          </p:cNvSpPr>
          <p:nvPr/>
        </p:nvSpPr>
        <p:spPr bwMode="blackWhite">
          <a:xfrm>
            <a:off x="4162376" y="1846263"/>
            <a:ext cx="4219575" cy="951939"/>
          </a:xfrm>
          <a:prstGeom prst="wedgeRectCallout">
            <a:avLst>
              <a:gd name="adj1" fmla="val 23587"/>
              <a:gd name="adj2" fmla="val 4878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Chart answers question: What is the rate to insure the average home in the state?</a:t>
            </a:r>
            <a:endParaRPr lang="en-US" b="1" dirty="0">
              <a:solidFill>
                <a:schemeClr val="bg1"/>
              </a:solidFill>
            </a:endParaRPr>
          </a:p>
        </p:txBody>
      </p:sp>
    </p:spTree>
    <p:extLst>
      <p:ext uri="{BB962C8B-B14F-4D97-AF65-F5344CB8AC3E}">
        <p14:creationId xmlns:p14="http://schemas.microsoft.com/office/powerpoint/2010/main" val="911388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31</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36541"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smtClean="0">
                <a:solidFill>
                  <a:srgbClr val="000000"/>
                </a:solidFill>
              </a:rPr>
              <a:t>Source: 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25 States and DC</a:t>
            </a:r>
            <a:endParaRPr lang="en-US" sz="2400" b="1" dirty="0">
              <a:solidFill>
                <a:srgbClr val="225A7A"/>
              </a:solidFill>
            </a:endParaRPr>
          </a:p>
        </p:txBody>
      </p:sp>
    </p:spTree>
    <p:extLst>
      <p:ext uri="{BB962C8B-B14F-4D97-AF65-F5344CB8AC3E}">
        <p14:creationId xmlns:p14="http://schemas.microsoft.com/office/powerpoint/2010/main" val="384139244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32</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February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025721157"/>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2644825" name="Chart" r:id="rId5" imgW="8343872" imgH="4381562" progId="MSGraph.Chart.8">
                  <p:embed followColorScheme="full"/>
                </p:oleObj>
              </mc:Choice>
              <mc:Fallback>
                <p:oleObj name="Chart" r:id="rId5" imgW="8343872" imgH="4381562" progId="MSGraph.Chart.8">
                  <p:embed followColorScheme="full"/>
                  <p:pic>
                    <p:nvPicPr>
                      <p:cNvPr id="0" name="Picture 2"/>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1126"/>
              <a:gd name="adj2" fmla="val -122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High mortgage interest should have only a marginal impact on home buying</a:t>
            </a:r>
            <a:endParaRPr lang="en-US" sz="1600" b="1" dirty="0">
              <a:solidFill>
                <a:schemeClr val="bg1"/>
              </a:solidFill>
            </a:endParaRP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have risen as the Fed proceeds with tapering of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80 basis points over the past 12 months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33</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23039065" name="Chart" r:id="rId5" imgW="8296224" imgH="3762296" progId="MSGraph.Chart.8">
                  <p:embed followColorScheme="full"/>
                </p:oleObj>
              </mc:Choice>
              <mc:Fallback>
                <p:oleObj name="Chart" r:id="rId5" imgW="8296224" imgH="3762296"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34</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extLst>
              <p:ext uri="{D42A27DB-BD31-4B8C-83A1-F6EECF244321}">
                <p14:modId xmlns:p14="http://schemas.microsoft.com/office/powerpoint/2010/main" val="1455986334"/>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589"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549525" y="1304925"/>
            <a:ext cx="1822449"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2524125" y="1219200"/>
            <a:ext cx="1571625" cy="369888"/>
          </a:xfrm>
          <a:prstGeom prst="rect">
            <a:avLst/>
          </a:prstGeom>
          <a:noFill/>
          <a:ln w="9525">
            <a:noFill/>
            <a:miter lim="800000"/>
            <a:headEnd/>
            <a:tailEnd/>
          </a:ln>
        </p:spPr>
        <p:txBody>
          <a:bodyPr>
            <a:spAutoFit/>
          </a:bodyPr>
          <a:lstStyle/>
          <a:p>
            <a:pPr algn="ctr"/>
            <a:r>
              <a:rPr lang="en-US" b="1"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35</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2006-2013:Q3*</a:t>
            </a:r>
          </a:p>
        </p:txBody>
      </p:sp>
      <p:graphicFrame>
        <p:nvGraphicFramePr>
          <p:cNvPr id="2050" name="Object 3"/>
          <p:cNvGraphicFramePr>
            <a:graphicFrameLocks/>
          </p:cNvGraphicFramePr>
          <p:nvPr>
            <p:extLst>
              <p:ext uri="{D42A27DB-BD31-4B8C-83A1-F6EECF244321}">
                <p14:modId xmlns:p14="http://schemas.microsoft.com/office/powerpoint/2010/main" val="1102465809"/>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612"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22714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522530" y="1271588"/>
            <a:ext cx="1806583"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2695575" y="1238251"/>
            <a:ext cx="1571625" cy="369887"/>
          </a:xfrm>
          <a:prstGeom prst="rect">
            <a:avLst/>
          </a:prstGeom>
          <a:noFill/>
          <a:ln w="9525">
            <a:noFill/>
            <a:miter lim="800000"/>
            <a:headEnd/>
            <a:tailEnd/>
          </a:ln>
        </p:spPr>
        <p:txBody>
          <a:bodyPr>
            <a:spAutoFit/>
          </a:bodyPr>
          <a:lstStyle/>
          <a:p>
            <a:pPr algn="ctr"/>
            <a:r>
              <a:rPr lang="en-US" b="1"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38726632"/>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2639705"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48 of the 50 months from Jan. 2010 through February 2014.  Weakness in early 2014 stems largely from harsh winter weather and weakness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2262"/>
              <a:gd name="adj2" fmla="val -5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in early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37</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42319497"/>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126297" name="Chart" r:id="rId4" imgW="8286645" imgH="4010133" progId="MSGraph.Chart.8">
                  <p:embed followColorScheme="full"/>
                </p:oleObj>
              </mc:Choice>
              <mc:Fallback>
                <p:oleObj name="Chart" r:id="rId4" imgW="8286645" imgH="4010133" progId="MSGraph.Chart.8">
                  <p:embed followColorScheme="full"/>
                  <p:pic>
                    <p:nvPicPr>
                      <p:cNvPr id="0" name="Object 3"/>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 2013</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Dec. </a:t>
            </a:r>
            <a:r>
              <a:rPr lang="en-US" sz="1100" dirty="0"/>
              <a:t>2013 is preliminary; data published </a:t>
            </a:r>
            <a:r>
              <a:rPr lang="en-US" sz="1100" dirty="0" smtClean="0"/>
              <a:t>February 4,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Dec. </a:t>
            </a:r>
            <a:r>
              <a:rPr lang="en-US" sz="1700" b="1" dirty="0">
                <a:solidFill>
                  <a:schemeClr val="bg1"/>
                </a:solidFill>
              </a:rPr>
              <a:t>2013  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37</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a:t>
            </a:r>
            <a:r>
              <a:rPr lang="en-US" sz="1600" b="1" dirty="0">
                <a:solidFill>
                  <a:schemeClr val="bg1"/>
                </a:solidFill>
              </a:rPr>
              <a:t>2013 was $</a:t>
            </a:r>
            <a:r>
              <a:rPr lang="en-US" sz="1600" b="1" dirty="0" smtClean="0">
                <a:solidFill>
                  <a:schemeClr val="bg1"/>
                </a:solidFill>
              </a:rPr>
              <a:t>492.7B—a near </a:t>
            </a:r>
            <a:r>
              <a:rPr lang="en-US" sz="1600" b="1" dirty="0">
                <a:solidFill>
                  <a:schemeClr val="bg1"/>
                </a:solidFill>
              </a:rPr>
              <a:t>record high.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38</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2010—February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3063910708"/>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807833" name="Chart" r:id="rId4" imgW="8343872" imgH="4381562" progId="MSGraph.Chart.8">
                  <p:embed followColorScheme="full"/>
                </p:oleObj>
              </mc:Choice>
              <mc:Fallback>
                <p:oleObj name="Chart" r:id="rId4" imgW="8343872" imgH="4381562" progId="MSGraph.Chart.8">
                  <p:embed followColorScheme="full"/>
                  <p:pic>
                    <p:nvPicPr>
                      <p:cNvPr id="0" name="Object 8"/>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Jan. </a:t>
            </a:r>
            <a:r>
              <a:rPr lang="en-US" sz="1100" dirty="0"/>
              <a:t>and </a:t>
            </a:r>
            <a:r>
              <a:rPr lang="en-US" sz="1100" dirty="0" smtClean="0"/>
              <a:t>Feb. 2014 </a:t>
            </a:r>
            <a:r>
              <a:rPr lang="en-US" sz="1100" dirty="0"/>
              <a:t>are preliminary</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(+605,000 </a:t>
            </a:r>
            <a:r>
              <a:rPr lang="en-US" b="1" dirty="0">
                <a:solidFill>
                  <a:schemeClr val="bg1"/>
                </a:solidFill>
              </a:rPr>
              <a:t>or </a:t>
            </a:r>
            <a:r>
              <a:rPr lang="en-US" b="1" dirty="0" smtClean="0">
                <a:solidFill>
                  <a:schemeClr val="bg1"/>
                </a:solidFill>
              </a:rPr>
              <a:t>+5.3%)</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39</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125273" name="Chart" r:id="rId4" imgW="8705863" imgH="4572135" progId="MSGraph.Chart.8">
                  <p:embed followColorScheme="full"/>
                </p:oleObj>
              </mc:Choice>
              <mc:Fallback>
                <p:oleObj name="Chart" r:id="rId4" imgW="8705863" imgH="4572135"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IHS Global Insights as of  Jan. 13, 2014; Insurance Information Institute.</a:t>
            </a:r>
            <a:endParaRPr lang="en-US" sz="1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27063385" name="Chart" r:id="rId5" imgW="8715392" imgH="5057822" progId="MSGraph.Chart.8">
                  <p:embed followColorScheme="full"/>
                </p:oleObj>
              </mc:Choice>
              <mc:Fallback>
                <p:oleObj name="Chart" r:id="rId5" imgW="8715392" imgH="5057822" progId="MSGraph.Chart.8">
                  <p:embed followColorScheme="full"/>
                  <p:pic>
                    <p:nvPicPr>
                      <p:cNvPr id="0" name="Object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857472" y="1337137"/>
            <a:ext cx="1055687" cy="798512"/>
          </a:xfrm>
          <a:prstGeom prst="wedgeRectCallout">
            <a:avLst>
              <a:gd name="adj1" fmla="val -124442"/>
              <a:gd name="adj2" fmla="val 146907"/>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40</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2641756"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+3.4%</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dirty="0" smtClean="0"/>
              <a:t>Durable Manufacturing: New Order Growth and Shipments,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64923796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393562"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New orders exceed shipments which suggests the industry is in an expansionary phase</a:t>
            </a:r>
            <a:endParaRPr lang="en-US" b="1" dirty="0">
              <a:solidFill>
                <a:srgbClr val="FFFFFF"/>
              </a:solidFill>
            </a:endParaRPr>
          </a:p>
        </p:txBody>
      </p:sp>
      <p:sp>
        <p:nvSpPr>
          <p:cNvPr id="66570" name="Rectangle 8"/>
          <p:cNvSpPr>
            <a:spLocks noChangeArrowheads="1"/>
          </p:cNvSpPr>
          <p:nvPr/>
        </p:nvSpPr>
        <p:spPr bwMode="black">
          <a:xfrm>
            <a:off x="80682" y="1416701"/>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92035" y="1135424"/>
            <a:ext cx="3337477" cy="914398"/>
          </a:xfrm>
          <a:prstGeom prst="wedgeRectCallout">
            <a:avLst>
              <a:gd name="adj1" fmla="val -39347"/>
              <a:gd name="adj2" fmla="val 85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Most manufacturing sectors indicate order growth outstripping shipments, a favorable indicator for investment and expansion</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advance report YTD data comparing data through December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Tree>
    <p:extLst>
      <p:ext uri="{BB962C8B-B14F-4D97-AF65-F5344CB8AC3E}">
        <p14:creationId xmlns:p14="http://schemas.microsoft.com/office/powerpoint/2010/main" val="2799649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2642778" name="Chart" r:id="rId5" imgW="8153294" imgH="5372218" progId="MSGraph.Chart.8">
                  <p:embed followColorScheme="full"/>
                </p:oleObj>
              </mc:Choice>
              <mc:Fallback>
                <p:oleObj name="Chart" r:id="rId5" imgW="8153294" imgH="5372218"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42</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747423"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295153" y="1373153"/>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18200"/>
              <a:gd name="adj2" fmla="val 172536"/>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14923"/>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79.2% </a:t>
            </a:r>
            <a:r>
              <a:rPr lang="en-US" sz="1200" b="1" dirty="0"/>
              <a:t>of industrial capacity in </a:t>
            </a:r>
            <a:r>
              <a:rPr lang="en-US" sz="1200" b="1" dirty="0" smtClean="0"/>
              <a:t>Dec.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58473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tgtEl>
                                        <p:attrNameLst>
                                          <p:attrName>style.visibility</p:attrName>
                                        </p:attrNameLst>
                                      </p:cBhvr>
                                      <p:to>
                                        <p:strVal val="visible"/>
                                      </p:to>
                                    </p:set>
                                    <p:animEffect transition="in" filter="wipe(left)">
                                      <p:cBhvr>
                                        <p:cTn id="12" dur="500"/>
                                        <p:tgtEl>
                                          <p:spTgt spid="6380546"/>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43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2920936490"/>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89467" name="Chart" r:id="rId5" imgW="8334424" imgH="4381562" progId="MSGraph.Chart.8">
                  <p:embed followColorScheme="full"/>
                </p:oleObj>
              </mc:Choice>
              <mc:Fallback>
                <p:oleObj name="Chart" r:id="rId5" imgW="8334424" imgH="4381562" progId="MSGraph.Chart.8">
                  <p:embed followColorScheme="full"/>
                  <p:pic>
                    <p:nvPicPr>
                      <p:cNvPr id="0" name="Object 8"/>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560745764"/>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17982556"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45</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763115382"/>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17983581" name="Chart" r:id="rId4" imgW="8581960" imgH="3952907" progId="MSGraph.Chart.8">
                  <p:embed followColorScheme="full"/>
                </p:oleObj>
              </mc:Choice>
              <mc:Fallback>
                <p:oleObj name="Chart" r:id="rId4" imgW="8581960" imgH="3952907" progId="MSGraph.Chart.8">
                  <p:embed followColorScheme="full"/>
                  <p:pic>
                    <p:nvPicPr>
                      <p:cNvPr id="0" name="Object 3"/>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46</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noGrp="1"/>
          </p:cNvGraphicFramePr>
          <p:nvPr>
            <p:ph idx="4294967295"/>
          </p:nvPr>
        </p:nvGraphicFramePr>
        <p:xfrm>
          <a:off x="251209" y="1516063"/>
          <a:ext cx="8651491" cy="3983037"/>
        </p:xfrm>
        <a:graphic>
          <a:graphicData uri="http://schemas.openxmlformats.org/presentationml/2006/ole">
            <mc:AlternateContent xmlns:mc="http://schemas.openxmlformats.org/markup-compatibility/2006">
              <mc:Choice xmlns:v="urn:schemas-microsoft-com:vml" Requires="v">
                <p:oleObj spid="_x0000_s17984602" name="Chart" r:id="rId4" imgW="8582143" imgH="3981414" progId="MSGraph.Chart.8">
                  <p:embed followColorScheme="full"/>
                </p:oleObj>
              </mc:Choice>
              <mc:Fallback>
                <p:oleObj name="Chart" r:id="rId4" imgW="8582143" imgH="398141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09" y="1516063"/>
                        <a:ext cx="8651491" cy="398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Nov.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6"/>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1415489"/>
            <a:ext cx="6803656" cy="4960375"/>
          </a:xfrm>
          <a:prstGeom prst="rect">
            <a:avLst/>
          </a:prstGeom>
        </p:spPr>
      </p:pic>
      <p:sp>
        <p:nvSpPr>
          <p:cNvPr id="10" name="AutoShape 5"/>
          <p:cNvSpPr>
            <a:spLocks noChangeArrowheads="1"/>
          </p:cNvSpPr>
          <p:nvPr/>
        </p:nvSpPr>
        <p:spPr bwMode="blackWhite">
          <a:xfrm>
            <a:off x="5882291" y="1858300"/>
            <a:ext cx="3261709" cy="1445341"/>
          </a:xfrm>
          <a:prstGeom prst="wedgeRectCallout">
            <a:avLst>
              <a:gd name="adj1" fmla="val -26741"/>
              <a:gd name="adj2" fmla="val 972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48</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Electricity Generation by Fuel,</a:t>
            </a:r>
          </a:p>
          <a:p>
            <a:pPr defTabSz="114300" eaLnBrk="0" hangingPunct="0">
              <a:lnSpc>
                <a:spcPct val="90000"/>
              </a:lnSpc>
              <a:defRPr/>
            </a:pPr>
            <a:r>
              <a:rPr lang="en-US" sz="3000" b="1" kern="0" dirty="0" smtClean="0">
                <a:solidFill>
                  <a:srgbClr val="225A7A"/>
                </a:solidFill>
                <a:ea typeface="+mj-ea"/>
                <a:cs typeface="+mj-cs"/>
              </a:rPr>
              <a:t>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584" y="1523080"/>
            <a:ext cx="6452725" cy="5015831"/>
          </a:xfrm>
          <a:prstGeom prst="rect">
            <a:avLst/>
          </a:prstGeom>
        </p:spPr>
      </p:pic>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kilowatt Hours</a:t>
            </a:r>
            <a:endParaRPr lang="en-US" sz="1600" b="1" dirty="0">
              <a:solidFill>
                <a:srgbClr val="225A7A"/>
              </a:solidFill>
              <a:latin typeface="Arial" charset="0"/>
              <a:cs typeface="Arial" charset="0"/>
            </a:endParaRPr>
          </a:p>
        </p:txBody>
      </p:sp>
      <p:sp>
        <p:nvSpPr>
          <p:cNvPr id="14" name="AutoShape 8"/>
          <p:cNvSpPr>
            <a:spLocks noChangeArrowheads="1"/>
          </p:cNvSpPr>
          <p:nvPr/>
        </p:nvSpPr>
        <p:spPr bwMode="blackWhite">
          <a:xfrm>
            <a:off x="6797163" y="1419892"/>
            <a:ext cx="2251587" cy="2480596"/>
          </a:xfrm>
          <a:prstGeom prst="wedgeRectCallout">
            <a:avLst>
              <a:gd name="adj1" fmla="val -79384"/>
              <a:gd name="adj2" fmla="val -1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Electricity consumption in the US will rise steadily along with the fuel shares of natural gas and renewables</a:t>
            </a:r>
            <a:endParaRPr lang="en-US" sz="2000" b="1" dirty="0">
              <a:solidFill>
                <a:schemeClr val="bg1"/>
              </a:solidFill>
            </a:endParaRPr>
          </a:p>
        </p:txBody>
      </p:sp>
    </p:spTree>
    <p:extLst>
      <p:ext uri="{BB962C8B-B14F-4D97-AF65-F5344CB8AC3E}">
        <p14:creationId xmlns:p14="http://schemas.microsoft.com/office/powerpoint/2010/main" val="3295297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4421260"/>
              </p:ext>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410" name="Chart" r:id="rId5" imgW="8258301" imgH="5515013" progId="MSGraph.Chart.8">
                  <p:embed followColorScheme="full"/>
                </p:oleObj>
              </mc:Choice>
              <mc:Fallback>
                <p:oleObj name="Chart" r:id="rId5" imgW="8258301" imgH="5515013" progId="MSGraph.Chart.8">
                  <p:embed followColorScheme="full"/>
                  <p:pic>
                    <p:nvPicPr>
                      <p:cNvPr id="0" name="Object 2"/>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Primary Energy Consumption by Fuel,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Quadrillion BTUs</a:t>
            </a:r>
            <a:endParaRPr lang="en-US" sz="1600" b="1" dirty="0">
              <a:solidFill>
                <a:srgbClr val="225A7A"/>
              </a:solidFill>
              <a:latin typeface="Arial" charset="0"/>
              <a:cs typeface="Arial" charset="0"/>
            </a:endParaRPr>
          </a:p>
        </p:txBody>
      </p:sp>
      <p:pic>
        <p:nvPicPr>
          <p:cNvPr id="2" name="Picture 1"/>
          <p:cNvPicPr>
            <a:picLocks noChangeAspect="1"/>
          </p:cNvPicPr>
          <p:nvPr/>
        </p:nvPicPr>
        <p:blipFill>
          <a:blip r:embed="rId3"/>
          <a:stretch>
            <a:fillRect/>
          </a:stretch>
        </p:blipFill>
        <p:spPr>
          <a:xfrm>
            <a:off x="202242" y="1371336"/>
            <a:ext cx="6570451" cy="5204931"/>
          </a:xfrm>
          <a:prstGeom prst="rect">
            <a:avLst/>
          </a:prstGeom>
        </p:spPr>
      </p:pic>
      <p:sp>
        <p:nvSpPr>
          <p:cNvPr id="15" name="AutoShape 8"/>
          <p:cNvSpPr>
            <a:spLocks noChangeArrowheads="1"/>
          </p:cNvSpPr>
          <p:nvPr/>
        </p:nvSpPr>
        <p:spPr bwMode="blackWhite">
          <a:xfrm>
            <a:off x="6797163" y="1419891"/>
            <a:ext cx="2251587" cy="2780633"/>
          </a:xfrm>
          <a:prstGeom prst="wedgeRectCallout">
            <a:avLst>
              <a:gd name="adj1" fmla="val -79384"/>
              <a:gd name="adj2" fmla="val -1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Energy consumption in the US will rise steadily with natural gas fueling most of the additional consumption</a:t>
            </a:r>
            <a:endParaRPr lang="en-US" sz="2000" b="1" dirty="0">
              <a:solidFill>
                <a:schemeClr val="bg1"/>
              </a:solidFill>
            </a:endParaRPr>
          </a:p>
        </p:txBody>
      </p:sp>
    </p:spTree>
    <p:extLst>
      <p:ext uri="{BB962C8B-B14F-4D97-AF65-F5344CB8AC3E}">
        <p14:creationId xmlns:p14="http://schemas.microsoft.com/office/powerpoint/2010/main" val="2845779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Petroleum and Other Liquid Fuel Supplies by Source,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5636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Millions of Barrels per Day</a:t>
            </a:r>
            <a:endParaRPr lang="en-US" sz="1600" b="1" dirty="0">
              <a:solidFill>
                <a:srgbClr val="225A7A"/>
              </a:solidFill>
              <a:latin typeface="Arial" charset="0"/>
              <a:cs typeface="Arial"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575" y="1419892"/>
            <a:ext cx="6426965" cy="5059076"/>
          </a:xfrm>
          <a:prstGeom prst="rect">
            <a:avLst/>
          </a:prstGeom>
        </p:spPr>
      </p:pic>
      <p:sp>
        <p:nvSpPr>
          <p:cNvPr id="14" name="AutoShape 8"/>
          <p:cNvSpPr>
            <a:spLocks noChangeArrowheads="1"/>
          </p:cNvSpPr>
          <p:nvPr/>
        </p:nvSpPr>
        <p:spPr bwMode="blackWhite">
          <a:xfrm>
            <a:off x="6797163" y="1419891"/>
            <a:ext cx="2251587" cy="3752184"/>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Liquid fuel consumption is expected to change little through 2040, though “tight” oil will account for a much larger share thereby reducing imports of petroleum products</a:t>
            </a:r>
            <a:endParaRPr lang="en-US" sz="2000" b="1" dirty="0">
              <a:solidFill>
                <a:schemeClr val="bg1"/>
              </a:solidFill>
            </a:endParaRPr>
          </a:p>
        </p:txBody>
      </p:sp>
    </p:spTree>
    <p:extLst>
      <p:ext uri="{BB962C8B-B14F-4D97-AF65-F5344CB8AC3E}">
        <p14:creationId xmlns:p14="http://schemas.microsoft.com/office/powerpoint/2010/main" val="2436349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Natural Has Imports and Exports,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Cubic Feet</a:t>
            </a:r>
            <a:endParaRPr lang="en-US" sz="1600" b="1" dirty="0">
              <a:solidFill>
                <a:srgbClr val="225A7A"/>
              </a:solidFill>
              <a:latin typeface="Arial" charset="0"/>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974" y="1619618"/>
            <a:ext cx="6221413" cy="4898602"/>
          </a:xfrm>
          <a:prstGeom prst="rect">
            <a:avLst/>
          </a:prstGeom>
        </p:spPr>
      </p:pic>
      <p:sp>
        <p:nvSpPr>
          <p:cNvPr id="13" name="AutoShape 8"/>
          <p:cNvSpPr>
            <a:spLocks noChangeArrowheads="1"/>
          </p:cNvSpPr>
          <p:nvPr/>
        </p:nvSpPr>
        <p:spPr bwMode="blackWhite">
          <a:xfrm>
            <a:off x="6797163" y="1419891"/>
            <a:ext cx="2251587" cy="4675822"/>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The US is now the largest gas producer in the world, though Russia is the largest exporter.  The US needs to invest in its pipeline and LNG infrastructure and expedite regulatory approval to realize its full export potential</a:t>
            </a:r>
            <a:endParaRPr lang="en-US" sz="2000" b="1" dirty="0">
              <a:solidFill>
                <a:schemeClr val="bg1"/>
              </a:solidFill>
            </a:endParaRPr>
          </a:p>
        </p:txBody>
      </p:sp>
    </p:spTree>
    <p:extLst>
      <p:ext uri="{BB962C8B-B14F-4D97-AF65-F5344CB8AC3E}">
        <p14:creationId xmlns:p14="http://schemas.microsoft.com/office/powerpoint/2010/main" val="781077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53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54</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567170984"/>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539938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2314"/>
              <a:gd name="adj2" fmla="val 73652"/>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$667.5B, up 33% from the 2010 trough but still 27%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$311.5</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$356.0</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55</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433"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56</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459"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January 2014 vs. January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852809404"/>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3481" name="Chart" r:id="rId4" imgW="8534400" imgH="3772022" progId="MSGraph.Chart.8">
                  <p:embed followColorScheme="full"/>
                </p:oleObj>
              </mc:Choice>
              <mc:Fallback>
                <p:oleObj name="Chart" r:id="rId4" imgW="8534400" imgH="3772022" progId="MSGraph.Chart.8">
                  <p:embed followColorScheme="full"/>
                  <p:pic>
                    <p:nvPicPr>
                      <p:cNvPr id="0" name="Object 4"/>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90709" y="3642053"/>
            <a:ext cx="2656417" cy="914398"/>
          </a:xfrm>
          <a:prstGeom prst="wedgeRectCallout">
            <a:avLst>
              <a:gd name="adj1" fmla="val 70673"/>
              <a:gd name="adj2" fmla="val -959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+12.3%</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+2.5%</a:t>
            </a:r>
            <a:endParaRPr lang="en-US" sz="2400" b="1" u="sng" dirty="0">
              <a:solidFill>
                <a:srgbClr val="225A7A"/>
              </a:solidFill>
            </a:endParaRPr>
          </a:p>
        </p:txBody>
      </p:sp>
      <p:sp>
        <p:nvSpPr>
          <p:cNvPr id="12" name="AutoShape 9"/>
          <p:cNvSpPr>
            <a:spLocks noChangeArrowheads="1"/>
          </p:cNvSpPr>
          <p:nvPr/>
        </p:nvSpPr>
        <p:spPr bwMode="blackWhite">
          <a:xfrm>
            <a:off x="4473575" y="3524250"/>
            <a:ext cx="2030261" cy="914398"/>
          </a:xfrm>
          <a:prstGeom prst="wedgeRectCallout">
            <a:avLst>
              <a:gd name="adj1" fmla="val 54196"/>
              <a:gd name="adj2" fmla="val -887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low but is no longer contracting</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Jan. 2014 vs. Jan.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3962986915"/>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4507"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Bodes Well for Early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0410" y="1106129"/>
            <a:ext cx="4799126" cy="1165122"/>
          </a:xfrm>
          <a:prstGeom prst="wedgeRectCallout">
            <a:avLst>
              <a:gd name="adj1" fmla="val -62232"/>
              <a:gd name="adj2" fmla="val 373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Communication and Office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81315" y="3037246"/>
            <a:ext cx="648928" cy="1106129"/>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59</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Jan. 2014 vs. Jan.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323346288"/>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5534"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But Down in a Few</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14976" y="1071716"/>
            <a:ext cx="3461878" cy="1185709"/>
          </a:xfrm>
          <a:prstGeom prst="wedgeRectCallout">
            <a:avLst>
              <a:gd name="adj1" fmla="val -53815"/>
              <a:gd name="adj2" fmla="val 713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malls/centers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201"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809727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61</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3594267283"/>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394580" name="Chart" r:id="rId4" imgW="8286645" imgH="3762334" progId="MSGraph.Chart.8">
                  <p:embed followColorScheme="full"/>
                </p:oleObj>
              </mc:Choice>
              <mc:Fallback>
                <p:oleObj name="Chart" r:id="rId4" imgW="8286645"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76748"/>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$40.5B or 12.9% since 2009 peak</a:t>
            </a:r>
            <a:endParaRPr lang="en-US" sz="1600" b="1" dirty="0">
              <a:solidFill>
                <a:schemeClr val="bg1"/>
              </a:solidFill>
            </a:endParaRPr>
          </a:p>
        </p:txBody>
      </p:sp>
    </p:spTree>
    <p:extLst>
      <p:ext uri="{BB962C8B-B14F-4D97-AF65-F5344CB8AC3E}">
        <p14:creationId xmlns:p14="http://schemas.microsoft.com/office/powerpoint/2010/main" val="3815835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62</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Jan. 2014 vs. Jan.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215747757"/>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6555"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689024" y="115411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7054955" y="1073094"/>
            <a:ext cx="2040192" cy="816080"/>
          </a:xfrm>
          <a:prstGeom prst="wedgeRectCallout">
            <a:avLst>
              <a:gd name="adj1" fmla="val -63872"/>
              <a:gd name="adj2" fmla="val 571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Highway, Transport,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63</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Jan. 2014 vs. Jan.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687943181"/>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7581"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Segments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42975" y="1488708"/>
            <a:ext cx="3629025" cy="1042834"/>
          </a:xfrm>
          <a:prstGeom prst="wedgeRectCallout">
            <a:avLst>
              <a:gd name="adj1" fmla="val -40444"/>
              <a:gd name="adj2" fmla="val 752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State and local public sector construction spending could begin a slow recovery in 2014; Federal spending will languish.</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a:xfrm>
            <a:off x="85725" y="6961188"/>
            <a:ext cx="1352550" cy="117475"/>
          </a:xfrm>
          <a:noFill/>
        </p:spPr>
        <p:txBody>
          <a:bodyPr/>
          <a:lstStyle/>
          <a:p>
            <a:endParaRPr lang="en-US" smtClean="0"/>
          </a:p>
        </p:txBody>
      </p:sp>
      <p:sp>
        <p:nvSpPr>
          <p:cNvPr id="4100" name="Rectangle 106"/>
          <p:cNvSpPr>
            <a:spLocks noGrp="1" noChangeArrowheads="1"/>
          </p:cNvSpPr>
          <p:nvPr>
            <p:ph type="ftr" sz="quarter" idx="11"/>
          </p:nvPr>
        </p:nvSpPr>
        <p:spPr>
          <a:noFill/>
        </p:spPr>
        <p:txBody>
          <a:bodyPr/>
          <a:lstStyle/>
          <a:p>
            <a:endParaRPr lang="en-US" smtClean="0"/>
          </a:p>
        </p:txBody>
      </p:sp>
      <p:sp>
        <p:nvSpPr>
          <p:cNvPr id="4101" name="Rectangle 110"/>
          <p:cNvSpPr>
            <a:spLocks noGrp="1" noChangeArrowheads="1"/>
          </p:cNvSpPr>
          <p:nvPr>
            <p:ph type="sldNum" sz="quarter" idx="12"/>
          </p:nvPr>
        </p:nvSpPr>
        <p:spPr>
          <a:noFill/>
        </p:spPr>
        <p:txBody>
          <a:bodyPr/>
          <a:lstStyle/>
          <a:p>
            <a:fld id="{C3229822-6B46-4407-A4C7-B9A8F401D3F2}" type="slidenum">
              <a:rPr lang="en-US" smtClean="0"/>
              <a:pPr/>
              <a:t>64</a:t>
            </a:fld>
            <a:endParaRPr lang="en-US" smtClean="0"/>
          </a:p>
        </p:txBody>
      </p:sp>
      <p:sp>
        <p:nvSpPr>
          <p:cNvPr id="4102" name="Rectangle 2"/>
          <p:cNvSpPr>
            <a:spLocks noGrp="1" noChangeArrowheads="1"/>
          </p:cNvSpPr>
          <p:nvPr>
            <p:ph type="title"/>
          </p:nvPr>
        </p:nvSpPr>
        <p:spPr/>
        <p:txBody>
          <a:bodyPr/>
          <a:lstStyle/>
          <a:p>
            <a:r>
              <a:rPr lang="en-US" dirty="0" smtClean="0"/>
              <a:t>Surety, Net Premiums Written, </a:t>
            </a:r>
            <a:br>
              <a:rPr lang="en-US" dirty="0" smtClean="0"/>
            </a:br>
            <a:r>
              <a:rPr lang="en-US" dirty="0" smtClean="0"/>
              <a:t>1990-2013E, ($ millions)</a:t>
            </a:r>
          </a:p>
        </p:txBody>
      </p:sp>
      <p:graphicFrame>
        <p:nvGraphicFramePr>
          <p:cNvPr id="4098"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01738"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a:solidFill>
                <a:srgbClr val="225A7A"/>
              </a:solidFill>
            </a:endParaRPr>
          </a:p>
        </p:txBody>
      </p:sp>
      <p:sp>
        <p:nvSpPr>
          <p:cNvPr id="4104" name="Rectangle 4"/>
          <p:cNvSpPr>
            <a:spLocks noChangeArrowheads="1"/>
          </p:cNvSpPr>
          <p:nvPr/>
        </p:nvSpPr>
        <p:spPr bwMode="auto">
          <a:xfrm>
            <a:off x="0" y="6270625"/>
            <a:ext cx="8686800" cy="5873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5000"/>
              </a:spcBef>
              <a:buClr>
                <a:schemeClr val="accent2"/>
              </a:buClr>
              <a:buFont typeface="Wingdings" pitchFamily="2" charset="2"/>
              <a:buNone/>
              <a:tabLst>
                <a:tab pos="342900" algn="l"/>
              </a:tabLst>
            </a:pPr>
            <a:r>
              <a:rPr lang="en-US" sz="1100" dirty="0"/>
              <a:t>Note: 1990-1992 includes Financial Guaranty.</a:t>
            </a:r>
          </a:p>
          <a:p>
            <a:pPr eaLnBrk="0" hangingPunct="0">
              <a:lnSpc>
                <a:spcPct val="85000"/>
              </a:lnSpc>
              <a:spcBef>
                <a:spcPct val="5000"/>
              </a:spcBef>
              <a:buClr>
                <a:schemeClr val="accent2"/>
              </a:buClr>
              <a:buFont typeface="Wingdings" pitchFamily="2" charset="2"/>
              <a:buNone/>
              <a:tabLst>
                <a:tab pos="342900" algn="l"/>
              </a:tabLst>
            </a:pPr>
            <a:endParaRPr lang="en-US" sz="1100" dirty="0"/>
          </a:p>
          <a:p>
            <a:pPr eaLnBrk="0" hangingPunct="0">
              <a:lnSpc>
                <a:spcPct val="85000"/>
              </a:lnSpc>
              <a:spcBef>
                <a:spcPct val="5000"/>
              </a:spcBef>
              <a:buClr>
                <a:schemeClr val="accent2"/>
              </a:buClr>
              <a:buFont typeface="Wingdings" pitchFamily="2" charset="2"/>
              <a:buNone/>
              <a:tabLst>
                <a:tab pos="342900" algn="l"/>
              </a:tabLst>
            </a:pPr>
            <a:r>
              <a:rPr lang="en-US" sz="1100" dirty="0"/>
              <a:t>Source: A.M. </a:t>
            </a:r>
            <a:r>
              <a:rPr lang="en-US" sz="1100" dirty="0" smtClean="0"/>
              <a:t>Best; Insurance Information Institute estimate for 2013 based on 9-month data from SNL Financial.</a:t>
            </a:r>
            <a:endParaRPr lang="en-US" sz="1100" dirty="0"/>
          </a:p>
        </p:txBody>
      </p:sp>
      <p:sp>
        <p:nvSpPr>
          <p:cNvPr id="9" name="AutoShape 7"/>
          <p:cNvSpPr>
            <a:spLocks noChangeArrowheads="1"/>
          </p:cNvSpPr>
          <p:nvPr/>
        </p:nvSpPr>
        <p:spPr bwMode="blackWhite">
          <a:xfrm>
            <a:off x="4326192" y="3637935"/>
            <a:ext cx="2753033" cy="1138704"/>
          </a:xfrm>
          <a:prstGeom prst="wedgeRectCallout">
            <a:avLst>
              <a:gd name="adj1" fmla="val 97309"/>
              <a:gd name="adj2" fmla="val -733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Surety premium growth has been negative/flat ever since the “Great Recession” began</a:t>
            </a:r>
            <a:endParaRPr lang="en-US" sz="1600" b="1" dirty="0">
              <a:solidFill>
                <a:schemeClr val="bg1"/>
              </a:solidFill>
              <a:cs typeface="+mn-cs"/>
            </a:endParaRPr>
          </a:p>
        </p:txBody>
      </p:sp>
    </p:spTree>
    <p:extLst>
      <p:ext uri="{BB962C8B-B14F-4D97-AF65-F5344CB8AC3E}">
        <p14:creationId xmlns:p14="http://schemas.microsoft.com/office/powerpoint/2010/main" val="1651643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xfrm>
            <a:off x="85725" y="6961188"/>
            <a:ext cx="1352550" cy="117475"/>
          </a:xfrm>
          <a:noFill/>
        </p:spPr>
        <p:txBody>
          <a:bodyPr/>
          <a:lstStyle/>
          <a:p>
            <a:endParaRPr lang="en-US" smtClean="0"/>
          </a:p>
        </p:txBody>
      </p:sp>
      <p:sp>
        <p:nvSpPr>
          <p:cNvPr id="3076" name="Rectangle 106"/>
          <p:cNvSpPr>
            <a:spLocks noGrp="1" noChangeArrowheads="1"/>
          </p:cNvSpPr>
          <p:nvPr>
            <p:ph type="ftr" sz="quarter" idx="11"/>
          </p:nvPr>
        </p:nvSpPr>
        <p:spPr>
          <a:noFill/>
        </p:spPr>
        <p:txBody>
          <a:bodyPr/>
          <a:lstStyle/>
          <a:p>
            <a:endParaRPr lang="en-US" smtClean="0"/>
          </a:p>
        </p:txBody>
      </p:sp>
      <p:sp>
        <p:nvSpPr>
          <p:cNvPr id="3077" name="Rectangle 110"/>
          <p:cNvSpPr>
            <a:spLocks noGrp="1" noChangeArrowheads="1"/>
          </p:cNvSpPr>
          <p:nvPr>
            <p:ph type="sldNum" sz="quarter" idx="12"/>
          </p:nvPr>
        </p:nvSpPr>
        <p:spPr>
          <a:noFill/>
        </p:spPr>
        <p:txBody>
          <a:bodyPr/>
          <a:lstStyle/>
          <a:p>
            <a:fld id="{1945F818-5CDA-4A18-AF01-C55DA3524150}" type="slidenum">
              <a:rPr lang="en-US" smtClean="0"/>
              <a:pPr/>
              <a:t>65</a:t>
            </a:fld>
            <a:endParaRPr lang="en-US" smtClean="0"/>
          </a:p>
        </p:txBody>
      </p:sp>
      <p:sp>
        <p:nvSpPr>
          <p:cNvPr id="3078" name="Rectangle 2"/>
          <p:cNvSpPr>
            <a:spLocks noGrp="1" noChangeArrowheads="1"/>
          </p:cNvSpPr>
          <p:nvPr>
            <p:ph type="title"/>
          </p:nvPr>
        </p:nvSpPr>
        <p:spPr/>
        <p:txBody>
          <a:bodyPr/>
          <a:lstStyle/>
          <a:p>
            <a:r>
              <a:rPr lang="en-US" dirty="0" smtClean="0"/>
              <a:t>Surety Combined Ratio, 1990-2012* </a:t>
            </a:r>
          </a:p>
        </p:txBody>
      </p:sp>
      <p:graphicFrame>
        <p:nvGraphicFramePr>
          <p:cNvPr id="3074"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02762"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a:solidFill>
                <a:srgbClr val="225A7A"/>
              </a:solidFill>
            </a:endParaRPr>
          </a:p>
        </p:txBody>
      </p:sp>
      <p:sp>
        <p:nvSpPr>
          <p:cNvPr id="3080" name="Rectangle 4"/>
          <p:cNvSpPr>
            <a:spLocks noChangeArrowheads="1"/>
          </p:cNvSpPr>
          <p:nvPr/>
        </p:nvSpPr>
        <p:spPr bwMode="auto">
          <a:xfrm>
            <a:off x="0" y="6118567"/>
            <a:ext cx="8686800" cy="73943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5000"/>
              </a:spcBef>
              <a:buClr>
                <a:schemeClr val="accent2"/>
              </a:buClr>
              <a:buFont typeface="Wingdings" pitchFamily="2" charset="2"/>
              <a:buNone/>
              <a:tabLst>
                <a:tab pos="342900" algn="l"/>
              </a:tabLst>
            </a:pPr>
            <a:r>
              <a:rPr lang="en-US" sz="1100" dirty="0" smtClean="0"/>
              <a:t>*Net basis.</a:t>
            </a:r>
          </a:p>
          <a:p>
            <a:pPr eaLnBrk="0" hangingPunct="0">
              <a:lnSpc>
                <a:spcPct val="85000"/>
              </a:lnSpc>
              <a:spcBef>
                <a:spcPct val="5000"/>
              </a:spcBef>
              <a:buClr>
                <a:schemeClr val="accent2"/>
              </a:buClr>
              <a:buFont typeface="Wingdings" pitchFamily="2" charset="2"/>
              <a:buNone/>
              <a:tabLst>
                <a:tab pos="342900" algn="l"/>
              </a:tabLst>
            </a:pPr>
            <a:r>
              <a:rPr lang="en-US" sz="1100" dirty="0" smtClean="0"/>
              <a:t>Note</a:t>
            </a:r>
            <a:r>
              <a:rPr lang="en-US" sz="1100" dirty="0"/>
              <a:t>: 1990-1992 includes Financial Guaranty.</a:t>
            </a:r>
          </a:p>
          <a:p>
            <a:pPr eaLnBrk="0" hangingPunct="0">
              <a:lnSpc>
                <a:spcPct val="85000"/>
              </a:lnSpc>
              <a:spcBef>
                <a:spcPct val="5000"/>
              </a:spcBef>
              <a:buClr>
                <a:schemeClr val="accent2"/>
              </a:buClr>
              <a:buFont typeface="Wingdings" pitchFamily="2" charset="2"/>
              <a:buNone/>
              <a:tabLst>
                <a:tab pos="342900" algn="l"/>
              </a:tabLst>
            </a:pPr>
            <a:endParaRPr lang="en-US" sz="1100" dirty="0"/>
          </a:p>
          <a:p>
            <a:pPr eaLnBrk="0" hangingPunct="0">
              <a:lnSpc>
                <a:spcPct val="85000"/>
              </a:lnSpc>
              <a:spcBef>
                <a:spcPct val="5000"/>
              </a:spcBef>
              <a:buClr>
                <a:schemeClr val="accent2"/>
              </a:buClr>
              <a:buFont typeface="Wingdings" pitchFamily="2" charset="2"/>
              <a:buNone/>
              <a:tabLst>
                <a:tab pos="342900" algn="l"/>
              </a:tabLst>
            </a:pPr>
            <a:r>
              <a:rPr lang="en-US" sz="1100" dirty="0"/>
              <a:t>Source: A.M. </a:t>
            </a:r>
            <a:r>
              <a:rPr lang="en-US" sz="1100" dirty="0" smtClean="0"/>
              <a:t>Best; Insurance Information Institute.</a:t>
            </a:r>
            <a:endParaRPr lang="en-US" sz="1100" dirty="0"/>
          </a:p>
        </p:txBody>
      </p:sp>
      <p:sp>
        <p:nvSpPr>
          <p:cNvPr id="9" name="AutoShape 7"/>
          <p:cNvSpPr>
            <a:spLocks noChangeArrowheads="1"/>
          </p:cNvSpPr>
          <p:nvPr/>
        </p:nvSpPr>
        <p:spPr bwMode="blackWhite">
          <a:xfrm>
            <a:off x="6105831" y="1229031"/>
            <a:ext cx="2753033" cy="943898"/>
          </a:xfrm>
          <a:prstGeom prst="wedgeRectCallout">
            <a:avLst>
              <a:gd name="adj1" fmla="val 17666"/>
              <a:gd name="adj2" fmla="val 1162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Underwriting performance in the surety line has been strong since 2006</a:t>
            </a:r>
            <a:endParaRPr lang="en-US" sz="1600" b="1" dirty="0">
              <a:solidFill>
                <a:schemeClr val="bg1"/>
              </a:solidFill>
              <a:cs typeface="+mn-cs"/>
            </a:endParaRPr>
          </a:p>
        </p:txBody>
      </p:sp>
    </p:spTree>
    <p:extLst>
      <p:ext uri="{BB962C8B-B14F-4D97-AF65-F5344CB8AC3E}">
        <p14:creationId xmlns:p14="http://schemas.microsoft.com/office/powerpoint/2010/main" val="761486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66</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2010—February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2653024120"/>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808859" name="Chart" r:id="rId5" imgW="8343872" imgH="4381562" progId="MSGraph.Chart.8">
                  <p:embed followColorScheme="full"/>
                </p:oleObj>
              </mc:Choice>
              <mc:Fallback>
                <p:oleObj name="Chart" r:id="rId5" imgW="8343872" imgH="4381562" progId="MSGraph.Chart.8">
                  <p:embed followColorScheme="full"/>
                  <p:pic>
                    <p:nvPicPr>
                      <p:cNvPr id="0" name="Object 8"/>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+506,000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(+9.3%)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67</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2003–February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344837941"/>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3038043" name="Chart" r:id="rId4" imgW="8343872" imgH="4381562" progId="MSGraph.Chart.8">
                  <p:embed followColorScheme="full"/>
                </p:oleObj>
              </mc:Choice>
              <mc:Fallback>
                <p:oleObj name="Chart" r:id="rId4" imgW="8343872" imgH="4381562" progId="MSGraph.Chart.8">
                  <p:embed followColorScheme="full"/>
                  <p:pic>
                    <p:nvPicPr>
                      <p:cNvPr id="0" name="Picture 2"/>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82812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0175"/>
              <a:gd name="adj2" fmla="val 8541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Feb. 2014 totaled 5.941 million, an increase of 506,000 jobs or 9.3%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68</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69</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3953883947"/>
              </p:ext>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8405826" name="Chart" r:id="rId4" imgW="7096176" imgH="4876800" progId="MSGraph.Chart.8">
                  <p:embed followColorScheme="full"/>
                </p:oleObj>
              </mc:Choice>
              <mc:Fallback>
                <p:oleObj name="Chart" r:id="rId4" imgW="7096176" imgH="487680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6.7% </a:t>
            </a:r>
            <a:r>
              <a:rPr lang="en-US" sz="1400" b="1" dirty="0">
                <a:solidFill>
                  <a:schemeClr val="bg1"/>
                </a:solidFill>
                <a:cs typeface="+mn-cs"/>
              </a:rPr>
              <a:t>in </a:t>
            </a:r>
            <a:r>
              <a:rPr lang="en-US" sz="1400" b="1" dirty="0" smtClean="0">
                <a:solidFill>
                  <a:schemeClr val="bg1"/>
                </a:solidFill>
              </a:rPr>
              <a:t>February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32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12.6% </a:t>
            </a:r>
            <a:r>
              <a:rPr lang="en-US" sz="1400" b="1" dirty="0">
                <a:solidFill>
                  <a:schemeClr val="bg1"/>
                </a:solidFill>
                <a:cs typeface="+mn-cs"/>
              </a:rPr>
              <a:t>in </a:t>
            </a:r>
            <a:r>
              <a:rPr lang="en-US" sz="1400" b="1" dirty="0" smtClean="0">
                <a:solidFill>
                  <a:schemeClr val="bg1"/>
                </a:solidFill>
                <a:cs typeface="+mn-cs"/>
              </a:rPr>
              <a:t>Feb.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February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69</a:t>
            </a:fld>
            <a:endParaRPr lang="en-US"/>
          </a:p>
        </p:txBody>
      </p:sp>
      <p:sp>
        <p:nvSpPr>
          <p:cNvPr id="17" name="AutoShape 7"/>
          <p:cNvSpPr>
            <a:spLocks noChangeArrowheads="1"/>
          </p:cNvSpPr>
          <p:nvPr/>
        </p:nvSpPr>
        <p:spPr bwMode="blackWhite">
          <a:xfrm>
            <a:off x="4532243" y="4245907"/>
            <a:ext cx="2090833" cy="1058587"/>
          </a:xfrm>
          <a:prstGeom prst="wedgeRectCallout">
            <a:avLst>
              <a:gd name="adj1" fmla="val 57301"/>
              <a:gd name="adj2" fmla="val -4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As the unemployment rate approaches 6%, the Fed will begin signaling on short-term rates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445642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4" fill="hold" grpId="0" nodeType="after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386393"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70</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173652733"/>
              </p:ext>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406851"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(3/14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6.0%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3631367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1214817820"/>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8407875"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February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8.34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15007" y="4061686"/>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268074"/>
            <a:ext cx="1927072" cy="936368"/>
          </a:xfrm>
          <a:prstGeom prst="wedgeRectCallout">
            <a:avLst>
              <a:gd name="adj1" fmla="val 47434"/>
              <a:gd name="adj2" fmla="val -855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162,000 </a:t>
            </a:r>
            <a:r>
              <a:rPr lang="en-US" sz="1400" b="1" dirty="0">
                <a:cs typeface="+mn-cs"/>
              </a:rPr>
              <a:t>private sector jobs were created in </a:t>
            </a:r>
            <a:r>
              <a:rPr lang="en-US" sz="1400" b="1" dirty="0" smtClean="0">
                <a:cs typeface="+mn-cs"/>
              </a:rPr>
              <a:t>February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Tree>
    <p:extLst>
      <p:ext uri="{BB962C8B-B14F-4D97-AF65-F5344CB8AC3E}">
        <p14:creationId xmlns:p14="http://schemas.microsoft.com/office/powerpoint/2010/main" val="1545432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7987" y="1397000"/>
          <a:ext cx="8837101" cy="4087813"/>
        </p:xfrm>
        <a:graphic>
          <a:graphicData uri="http://schemas.openxmlformats.org/presentationml/2006/ole">
            <mc:AlternateContent xmlns:mc="http://schemas.openxmlformats.org/markup-compatibility/2006">
              <mc:Choice xmlns:v="urn:schemas-microsoft-com:vml" Requires="v">
                <p:oleObj spid="_x0000_s22648921"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7987" y="1397000"/>
                        <a:ext cx="8837101"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December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Dec. 2013 totaled 587,000.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536730915"/>
              </p:ext>
            </p:extLst>
          </p:nvPr>
        </p:nvGraphicFramePr>
        <p:xfrm>
          <a:off x="0" y="1438736"/>
          <a:ext cx="8748713" cy="4194175"/>
        </p:xfrm>
        <a:graphic>
          <a:graphicData uri="http://schemas.openxmlformats.org/presentationml/2006/ole">
            <mc:AlternateContent xmlns:mc="http://schemas.openxmlformats.org/markup-compatibility/2006">
              <mc:Choice xmlns:v="urn:schemas-microsoft-com:vml" Requires="v">
                <p:oleObj spid="_x0000_s28443671"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748713"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2010—Feb.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February 2014*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Feb. 2014 totaled  8.64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nearly $1 trillion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8.64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4004429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699"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75</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2010—Dec.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5413723" name="Chart" r:id="rId4" imgW="8439184" imgH="4324276" progId="MSGraph.Chart.8">
                  <p:embed followColorScheme="full"/>
                </p:oleObj>
              </mc:Choice>
              <mc:Fallback>
                <p:oleObj name="Chart" r:id="rId4" imgW="8439184" imgH="432427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424,000 from Jan. 2010 through Dec. 2013, accounting for 67%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3.8%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4558F89-4904-4306-BD1E-AD4B4DC0ABE2}" type="slidenum">
              <a:rPr lang="en-US" sz="900"/>
              <a:pPr>
                <a:lnSpc>
                  <a:spcPct val="85000"/>
                </a:lnSpc>
                <a:spcBef>
                  <a:spcPct val="20000"/>
                </a:spcBef>
                <a:buClrTx/>
                <a:buFontTx/>
                <a:buNone/>
              </a:pPr>
              <a:t>76</a:t>
            </a:fld>
            <a:endParaRPr lang="en-US" sz="90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latin typeface="Arial" panose="020B0604020202020204" pitchFamily="34" charset="0"/>
              </a:rPr>
              <a:t>Unemployment Rates by State, December 2013:</a:t>
            </a:r>
            <a:br>
              <a:rPr lang="en-US" sz="2600" smtClean="0">
                <a:latin typeface="Arial" panose="020B0604020202020204" pitchFamily="34" charset="0"/>
              </a:rPr>
            </a:br>
            <a:r>
              <a:rPr 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8408898"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a:t>*Provisional figures for December 2013, seasonally adjusted.</a:t>
            </a:r>
          </a:p>
          <a:p>
            <a:pPr>
              <a:lnSpc>
                <a:spcPct val="70000"/>
              </a:lnSpc>
              <a:spcBef>
                <a:spcPct val="50000"/>
              </a:spcBef>
              <a:buClr>
                <a:srgbClr val="FF3300"/>
              </a:buClr>
              <a:buFont typeface="Wingdings" panose="05000000000000000000"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December, 39 states and the District of Columbia had over-the-month unemployment rate decreases, 2 states  had increases, and 9 states had no change.</a:t>
            </a:r>
          </a:p>
        </p:txBody>
      </p:sp>
    </p:spTree>
    <p:extLst>
      <p:ext uri="{BB962C8B-B14F-4D97-AF65-F5344CB8AC3E}">
        <p14:creationId xmlns:p14="http://schemas.microsoft.com/office/powerpoint/2010/main" val="1351362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169A28C3-4A84-4CEF-B899-C48F1D870D81}" type="slidenum">
              <a:rPr lang="en-US" sz="900"/>
              <a:pPr>
                <a:lnSpc>
                  <a:spcPct val="85000"/>
                </a:lnSpc>
                <a:spcBef>
                  <a:spcPct val="20000"/>
                </a:spcBef>
                <a:buClrTx/>
                <a:buFontTx/>
                <a:buNone/>
              </a:pPr>
              <a:t>77</a:t>
            </a:fld>
            <a:endParaRPr lang="en-US" sz="90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815939941"/>
              </p:ext>
            </p:extLst>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8409922"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46526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2600" b="1">
                <a:solidFill>
                  <a:schemeClr val="accent1"/>
                </a:solidFill>
              </a:rPr>
              <a:t>Unemployment Rates by State, December 2013: </a:t>
            </a:r>
          </a:p>
          <a:p>
            <a:pPr>
              <a:lnSpc>
                <a:spcPct val="100000"/>
              </a:lnSpc>
              <a:spcBef>
                <a:spcPct val="0"/>
              </a:spcBef>
              <a:buClrTx/>
              <a:buFontTx/>
              <a:buNone/>
            </a:pPr>
            <a:r>
              <a:rPr 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100"/>
              <a:t>*Provisional figures for December 2013, seasonally adjusted.</a:t>
            </a:r>
          </a:p>
          <a:p>
            <a:pPr eaLnBrk="1" hangingPunct="1">
              <a:lnSpc>
                <a:spcPct val="100000"/>
              </a:lnSpc>
              <a:spcBef>
                <a:spcPct val="0"/>
              </a:spcBef>
              <a:buClrTx/>
              <a:buFontTx/>
              <a:buNone/>
            </a:pPr>
            <a:r>
              <a:rPr lang="en-US" sz="1100"/>
              <a:t>Sources:  US Bureau of Labor Statistics; Insurance Information Institute.	</a:t>
            </a:r>
          </a:p>
        </p:txBody>
      </p:sp>
      <p:sp>
        <p:nvSpPr>
          <p:cNvPr id="7" name="AutoShape 6"/>
          <p:cNvSpPr>
            <a:spLocks noChangeArrowheads="1"/>
          </p:cNvSpPr>
          <p:nvPr/>
        </p:nvSpPr>
        <p:spPr bwMode="blackWhite">
          <a:xfrm>
            <a:off x="4981575" y="146526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December, 39 states and the District of Columbia had over-the-month unemployment rate decreases, 2 states had increases, and 9 states had no change.</a:t>
            </a:r>
          </a:p>
        </p:txBody>
      </p:sp>
    </p:spTree>
    <p:extLst>
      <p:ext uri="{BB962C8B-B14F-4D97-AF65-F5344CB8AC3E}">
        <p14:creationId xmlns:p14="http://schemas.microsoft.com/office/powerpoint/2010/main" val="87860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78</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2010—Feb.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2554615745"/>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5414746" name="Chart" r:id="rId5" imgW="8343872" imgH="4381562" progId="MSGraph.Chart.8">
                  <p:embed followColorScheme="full"/>
                </p:oleObj>
              </mc:Choice>
              <mc:Fallback>
                <p:oleObj name="Chart" r:id="rId5" imgW="8343872" imgH="4381562" progId="MSGraph.Chart.8">
                  <p:embed followColorScheme="full"/>
                  <p:pic>
                    <p:nvPicPr>
                      <p:cNvPr id="0" name="Object 8"/>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32.9%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79</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998937" name="Chart" r:id="rId4" imgW="8524959" imgH="3914679" progId="MSGraph.Chart.8">
                  <p:embed followColorScheme="full"/>
                </p:oleObj>
              </mc:Choice>
              <mc:Fallback>
                <p:oleObj name="Chart" r:id="rId4" imgW="8524959" imgH="3914679"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8</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96730494"/>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387418"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80</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261880212"/>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98670"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extLst>
      <p:ext uri="{BB962C8B-B14F-4D97-AF65-F5344CB8AC3E}">
        <p14:creationId xmlns:p14="http://schemas.microsoft.com/office/powerpoint/2010/main" val="2949458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66736079"/>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18000988" name="Chart" r:id="rId4" imgW="8410548" imgH="3581479" progId="MSGraph.Chart.8">
                  <p:embed followColorScheme="full"/>
                </p:oleObj>
              </mc:Choice>
              <mc:Fallback>
                <p:oleObj name="Chart" r:id="rId4" imgW="8410548" imgH="3581479" progId="MSGraph.Chart.8">
                  <p:embed followColorScheme="full"/>
                  <p:pic>
                    <p:nvPicPr>
                      <p:cNvPr id="0" name="Object 9"/>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81</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7226721" y="3849332"/>
            <a:ext cx="1061877" cy="722672"/>
          </a:xfrm>
          <a:prstGeom prst="wedgeRectCallout">
            <a:avLst>
              <a:gd name="adj1" fmla="val 30685"/>
              <a:gd name="adj2" fmla="val -1928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+8.5% in 2013E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tgtEl>
                                        <p:attrNameLst>
                                          <p:attrName>style.visibility</p:attrName>
                                        </p:attrNameLst>
                                      </p:cBhvr>
                                      <p:to>
                                        <p:strVal val="visible"/>
                                      </p:to>
                                    </p:set>
                                    <p:animEffect transition="in" filter="wipe(left)">
                                      <p:cBhvr>
                                        <p:cTn id="11" dur="1000"/>
                                        <p:tgtEl>
                                          <p:spTgt spid="1911817"/>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82</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extLst>
      <p:ext uri="{BB962C8B-B14F-4D97-AF65-F5344CB8AC3E}">
        <p14:creationId xmlns:p14="http://schemas.microsoft.com/office/powerpoint/2010/main" val="33683946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83</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28410946" name="Chart" r:id="rId4" imgW="8543841" imgH="3552904" progId="MSGraph.Chart.8">
                  <p:embed followColorScheme="full"/>
                </p:oleObj>
              </mc:Choice>
              <mc:Fallback>
                <p:oleObj name="Chart" r:id="rId4" imgW="8543841" imgH="3552904" progId="MSGraph.Chart.8">
                  <p:embed followColorScheme="full"/>
                  <p:pic>
                    <p:nvPicPr>
                      <p:cNvPr id="0" name=""/>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83</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extLst>
      <p:ext uri="{BB962C8B-B14F-4D97-AF65-F5344CB8AC3E}">
        <p14:creationId xmlns:p14="http://schemas.microsoft.com/office/powerpoint/2010/main" val="36913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84</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411970" name="Chart" r:id="rId4" imgW="8572433" imgH="3743383" progId="MSGraph.Chart.8">
                  <p:embed followColorScheme="full"/>
                </p:oleObj>
              </mc:Choice>
              <mc:Fallback>
                <p:oleObj name="Chart" r:id="rId4" imgW="8572433" imgH="3743383"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017083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85</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412994"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50727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86</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8414019"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extLst>
      <p:ext uri="{BB962C8B-B14F-4D97-AF65-F5344CB8AC3E}">
        <p14:creationId xmlns:p14="http://schemas.microsoft.com/office/powerpoint/2010/main" val="927340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87</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8415043"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63156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416066"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extLst>
      <p:ext uri="{BB962C8B-B14F-4D97-AF65-F5344CB8AC3E}">
        <p14:creationId xmlns:p14="http://schemas.microsoft.com/office/powerpoint/2010/main" val="1802546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89</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417090"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45268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p>
          <a:p>
            <a:pPr algn="ctr"/>
            <a:r>
              <a:rPr lang="en-US" sz="3200" b="1" i="1" dirty="0" smtClean="0">
                <a:solidFill>
                  <a:srgbClr val="2B7299"/>
                </a:solidFill>
              </a:rPr>
              <a:t>Especially Commercial Lines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90</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8418114" name="Chart" r:id="rId4" imgW="8401151" imgH="3371882" progId="MSGraph.Chart.8">
                  <p:embed followColorScheme="full"/>
                </p:oleObj>
              </mc:Choice>
              <mc:Fallback>
                <p:oleObj name="Chart" r:id="rId4" imgW="8401151" imgH="3371882"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3317937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hteck 6"/>
          <p:cNvSpPr/>
          <p:nvPr/>
        </p:nvSpPr>
        <p:spPr>
          <a:xfrm>
            <a:off x="284163" y="1522413"/>
            <a:ext cx="8532811" cy="386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p:cNvSpPr>
            <a:spLocks noGrp="1"/>
          </p:cNvSpPr>
          <p:nvPr>
            <p:ph type="title"/>
          </p:nvPr>
        </p:nvSpPr>
        <p:spPr>
          <a:xfrm>
            <a:off x="96943" y="-79271"/>
            <a:ext cx="7753635" cy="1083733"/>
          </a:xfrm>
        </p:spPr>
        <p:txBody>
          <a:bodyPr/>
          <a:lstStyle/>
          <a:p>
            <a:r>
              <a:rPr lang="de-DE" dirty="0" smtClean="0"/>
              <a:t>Hailstorm on July 27-28 in </a:t>
            </a:r>
            <a:r>
              <a:rPr lang="de-DE" i="1" u="sng" dirty="0" smtClean="0"/>
              <a:t>Germany</a:t>
            </a:r>
            <a:r>
              <a:rPr lang="de-DE" dirty="0" smtClean="0"/>
              <a:t> Was Most Expensive CAT Worldwide in 2013!</a:t>
            </a:r>
            <a:endParaRPr lang="de-DE" sz="2000" b="0" dirty="0" smtClean="0">
              <a:solidFill>
                <a:schemeClr val="tx1"/>
              </a:solidFill>
            </a:endParaRPr>
          </a:p>
        </p:txBody>
      </p:sp>
      <p:graphicFrame>
        <p:nvGraphicFramePr>
          <p:cNvPr id="11" name="Tabelle 10"/>
          <p:cNvGraphicFramePr>
            <a:graphicFrameLocks noGrp="1"/>
          </p:cNvGraphicFramePr>
          <p:nvPr>
            <p:extLst/>
          </p:nvPr>
        </p:nvGraphicFramePr>
        <p:xfrm>
          <a:off x="284163" y="5355292"/>
          <a:ext cx="8532811" cy="1158240"/>
        </p:xfrm>
        <a:graphic>
          <a:graphicData uri="http://schemas.openxmlformats.org/drawingml/2006/table">
            <a:tbl>
              <a:tblPr firstRow="1" bandRow="1">
                <a:tableStyleId>{5C22544A-7EE6-4342-B048-85BDC9FD1C3A}</a:tableStyleId>
              </a:tblPr>
              <a:tblGrid>
                <a:gridCol w="3657817"/>
                <a:gridCol w="1769015"/>
                <a:gridCol w="1804230"/>
                <a:gridCol w="1301749"/>
              </a:tblGrid>
              <a:tr h="375920">
                <a:tc>
                  <a:txBody>
                    <a:bodyPr/>
                    <a:lstStyle/>
                    <a:p>
                      <a:pPr algn="l"/>
                      <a:r>
                        <a:rPr lang="de-DE" sz="1600" dirty="0" smtClean="0"/>
                        <a:t>Region</a:t>
                      </a:r>
                      <a:endParaRPr lang="de-DE" sz="1600" dirty="0"/>
                    </a:p>
                  </a:txBody>
                  <a:tcPr>
                    <a:solidFill>
                      <a:srgbClr val="225A7A"/>
                    </a:solidFill>
                  </a:tcPr>
                </a:tc>
                <a:tc>
                  <a:txBody>
                    <a:bodyPr/>
                    <a:lstStyle/>
                    <a:p>
                      <a:pPr algn="l"/>
                      <a:r>
                        <a:rPr lang="de-DE" sz="1600" dirty="0" smtClean="0"/>
                        <a:t>Overall </a:t>
                      </a:r>
                      <a:r>
                        <a:rPr lang="de-DE" sz="1600" dirty="0" err="1" smtClean="0"/>
                        <a:t>losses</a:t>
                      </a:r>
                      <a:endParaRPr lang="de-DE" sz="1600" dirty="0"/>
                    </a:p>
                  </a:txBody>
                  <a:tcPr>
                    <a:solidFill>
                      <a:srgbClr val="225A7A"/>
                    </a:solidFill>
                  </a:tcPr>
                </a:tc>
                <a:tc>
                  <a:txBody>
                    <a:bodyPr/>
                    <a:lstStyle/>
                    <a:p>
                      <a:pPr algn="l"/>
                      <a:r>
                        <a:rPr lang="de-DE" sz="1600" dirty="0" err="1" smtClean="0"/>
                        <a:t>Insured</a:t>
                      </a:r>
                      <a:r>
                        <a:rPr lang="de-DE" sz="1600" dirty="0" smtClean="0"/>
                        <a:t> </a:t>
                      </a:r>
                      <a:r>
                        <a:rPr lang="de-DE" sz="1600" dirty="0" err="1" smtClean="0"/>
                        <a:t>losses</a:t>
                      </a:r>
                      <a:endParaRPr lang="de-DE" sz="1600" dirty="0"/>
                    </a:p>
                  </a:txBody>
                  <a:tcPr>
                    <a:solidFill>
                      <a:srgbClr val="225A7A"/>
                    </a:solidFill>
                  </a:tcPr>
                </a:tc>
                <a:tc>
                  <a:txBody>
                    <a:bodyPr/>
                    <a:lstStyle/>
                    <a:p>
                      <a:pPr algn="l"/>
                      <a:r>
                        <a:rPr lang="de-DE" sz="1600" dirty="0" err="1" smtClean="0"/>
                        <a:t>Fatalities</a:t>
                      </a:r>
                      <a:endParaRPr lang="de-DE" sz="1600" dirty="0"/>
                    </a:p>
                  </a:txBody>
                  <a:tcPr>
                    <a:solidFill>
                      <a:srgbClr val="225A7A"/>
                    </a:solidFill>
                  </a:tcPr>
                </a:tc>
              </a:tr>
              <a:tr h="450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Southwestern and Northern Germany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4.8bn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a:t>
                      </a:r>
                      <a:r>
                        <a:rPr lang="de-DE" sz="1600" b="1" baseline="0" dirty="0" smtClean="0"/>
                        <a:t> 3.7</a:t>
                      </a:r>
                      <a:r>
                        <a:rPr lang="de-DE" sz="1600" b="1" dirty="0" smtClean="0"/>
                        <a:t>bn</a:t>
                      </a:r>
                    </a:p>
                  </a:txBody>
                  <a:tcPr/>
                </a:tc>
                <a:tc>
                  <a:txBody>
                    <a:bodyPr/>
                    <a:lstStyle/>
                    <a:p>
                      <a:pPr algn="l"/>
                      <a:r>
                        <a:rPr lang="de-DE" sz="1600" b="1" dirty="0" smtClean="0"/>
                        <a:t>0</a:t>
                      </a:r>
                      <a:endParaRPr lang="de-DE" sz="1600" b="1" dirty="0"/>
                    </a:p>
                  </a:txBody>
                  <a:tcPr/>
                </a:tc>
              </a:tr>
            </a:tbl>
          </a:graphicData>
        </a:graphic>
      </p:graphicFrame>
      <p:pic>
        <p:nvPicPr>
          <p:cNvPr id="8" name="Picture 2"/>
          <p:cNvPicPr>
            <a:picLocks noChangeAspect="1" noChangeArrowheads="1"/>
          </p:cNvPicPr>
          <p:nvPr>
            <p:custDataLst>
              <p:tags r:id="rId2"/>
            </p:custDataLst>
          </p:nvPr>
        </p:nvPicPr>
        <p:blipFill>
          <a:blip r:embed="rId7" cstate="email"/>
          <a:srcRect/>
          <a:stretch>
            <a:fillRect/>
          </a:stretch>
        </p:blipFill>
        <p:spPr bwMode="auto">
          <a:xfrm>
            <a:off x="2286040" y="1938845"/>
            <a:ext cx="2438360" cy="3362179"/>
          </a:xfrm>
          <a:prstGeom prst="rect">
            <a:avLst/>
          </a:prstGeom>
          <a:noFill/>
          <a:effectLst/>
        </p:spPr>
      </p:pic>
      <p:sp>
        <p:nvSpPr>
          <p:cNvPr id="12" name="Ellipse 11"/>
          <p:cNvSpPr/>
          <p:nvPr/>
        </p:nvSpPr>
        <p:spPr>
          <a:xfrm rot="20280176">
            <a:off x="7367895" y="2516418"/>
            <a:ext cx="609641" cy="356076"/>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9770928">
            <a:off x="7588277" y="2852866"/>
            <a:ext cx="460790" cy="409567"/>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957048">
            <a:off x="7540699" y="2038904"/>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27</a:t>
            </a:r>
          </a:p>
        </p:txBody>
      </p:sp>
      <p:sp>
        <p:nvSpPr>
          <p:cNvPr id="15" name="Textfeld 14"/>
          <p:cNvSpPr txBox="1"/>
          <p:nvPr/>
        </p:nvSpPr>
        <p:spPr>
          <a:xfrm rot="19957048">
            <a:off x="7506669" y="2964156"/>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28</a:t>
            </a:r>
          </a:p>
        </p:txBody>
      </p:sp>
      <p:pic>
        <p:nvPicPr>
          <p:cNvPr id="1026" name="PPTShape_0"/>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l="4502" r="8534" b="11149"/>
          <a:stretch>
            <a:fillRect/>
          </a:stretch>
        </p:blipFill>
        <p:spPr bwMode="auto">
          <a:xfrm>
            <a:off x="4687776" y="3607155"/>
            <a:ext cx="1440375" cy="1705357"/>
          </a:xfrm>
          <a:prstGeom prst="rect">
            <a:avLst/>
          </a:prstGeom>
          <a:noFill/>
          <a:ln w="9525">
            <a:noFill/>
            <a:miter lim="800000"/>
            <a:headEnd/>
            <a:tailEnd/>
          </a:ln>
        </p:spPr>
      </p:pic>
      <p:pic>
        <p:nvPicPr>
          <p:cNvPr id="10" name="Picture 3"/>
          <p:cNvPicPr>
            <a:picLocks noChangeAspect="1" noChangeArrowheads="1"/>
          </p:cNvPicPr>
          <p:nvPr>
            <p:custDataLst>
              <p:tags r:id="rId4"/>
            </p:custDataLst>
          </p:nvPr>
        </p:nvPicPr>
        <p:blipFill>
          <a:blip r:embed="rId9" cstate="email"/>
          <a:srcRect/>
          <a:stretch>
            <a:fillRect/>
          </a:stretch>
        </p:blipFill>
        <p:spPr bwMode="auto">
          <a:xfrm>
            <a:off x="5681939" y="1992572"/>
            <a:ext cx="2835609" cy="2388359"/>
          </a:xfrm>
          <a:prstGeom prst="rect">
            <a:avLst/>
          </a:prstGeom>
          <a:noFill/>
          <a:ln w="9525">
            <a:solidFill>
              <a:schemeClr val="accent1"/>
            </a:solidFill>
            <a:miter lim="800000"/>
            <a:headEnd/>
            <a:tailEnd/>
          </a:ln>
        </p:spPr>
      </p:pic>
      <p:sp>
        <p:nvSpPr>
          <p:cNvPr id="17" name="TextBox 1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91</a:t>
            </a:fld>
            <a:endParaRPr lang="en-US" sz="1000" dirty="0">
              <a:solidFill>
                <a:schemeClr val="accent4">
                  <a:lumMod val="75000"/>
                </a:schemeClr>
              </a:solidFill>
              <a:latin typeface="+mn-lt"/>
            </a:endParaRPr>
          </a:p>
        </p:txBody>
      </p:sp>
      <p:sp>
        <p:nvSpPr>
          <p:cNvPr id="16" name="Textfeld 8"/>
          <p:cNvSpPr txBox="1"/>
          <p:nvPr/>
        </p:nvSpPr>
        <p:spPr>
          <a:xfrm>
            <a:off x="323850" y="1883387"/>
            <a:ext cx="8458200" cy="830997"/>
          </a:xfrm>
          <a:prstGeom prst="rect">
            <a:avLst/>
          </a:prstGeom>
          <a:noFill/>
          <a:effectLst/>
        </p:spPr>
        <p:txBody>
          <a:bodyPr wrap="square" rtlCol="0">
            <a:spAutoFit/>
          </a:bodyPr>
          <a:lstStyle/>
          <a:p>
            <a:pPr fontAlgn="auto">
              <a:spcBef>
                <a:spcPts val="0"/>
              </a:spcBef>
              <a:spcAft>
                <a:spcPts val="0"/>
              </a:spcAft>
            </a:pPr>
            <a:r>
              <a:rPr lang="de-DE" sz="1600" b="1" dirty="0" smtClean="0">
                <a:solidFill>
                  <a:srgbClr val="225A7A"/>
                </a:solidFill>
                <a:latin typeface="Arial"/>
                <a:cs typeface="Arial"/>
              </a:rPr>
              <a:t>Hailstones with </a:t>
            </a:r>
            <a:br>
              <a:rPr lang="de-DE" sz="1600" b="1" dirty="0" smtClean="0">
                <a:solidFill>
                  <a:srgbClr val="225A7A"/>
                </a:solidFill>
                <a:latin typeface="Arial"/>
                <a:cs typeface="Arial"/>
              </a:rPr>
            </a:br>
            <a:r>
              <a:rPr lang="de-DE" sz="1600" b="1" dirty="0" smtClean="0">
                <a:solidFill>
                  <a:srgbClr val="225A7A"/>
                </a:solidFill>
                <a:latin typeface="Arial"/>
                <a:cs typeface="Arial"/>
              </a:rPr>
              <a:t>diameters up to 8 cm  </a:t>
            </a:r>
            <a:br>
              <a:rPr lang="de-DE" sz="1600" b="1" dirty="0" smtClean="0">
                <a:solidFill>
                  <a:srgbClr val="225A7A"/>
                </a:solidFill>
                <a:latin typeface="Arial"/>
                <a:cs typeface="Arial"/>
              </a:rPr>
            </a:br>
            <a:r>
              <a:rPr lang="de-DE" sz="1600" b="1" dirty="0" smtClean="0">
                <a:solidFill>
                  <a:srgbClr val="225A7A"/>
                </a:solidFill>
                <a:latin typeface="Arial"/>
                <a:cs typeface="Arial"/>
              </a:rPr>
              <a:t>(tennis ball ≈ 7 cm)</a:t>
            </a:r>
          </a:p>
        </p:txBody>
      </p:sp>
      <p:sp>
        <p:nvSpPr>
          <p:cNvPr id="19" name="PPTShape_0"/>
          <p:cNvSpPr txBox="1">
            <a:spLocks noChangeArrowheads="1"/>
          </p:cNvSpPr>
          <p:nvPr/>
        </p:nvSpPr>
        <p:spPr bwMode="auto">
          <a:xfrm>
            <a:off x="123854" y="6594268"/>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13142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28419139"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extLst>
      <p:ext uri="{BB962C8B-B14F-4D97-AF65-F5344CB8AC3E}">
        <p14:creationId xmlns:p14="http://schemas.microsoft.com/office/powerpoint/2010/main" val="126252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93</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20163" name="Chart" r:id="rId4" imgW="8524959" imgH="4857617" progId="MSGraph.Chart.8">
                  <p:embed followColorScheme="full"/>
                </p:oleObj>
              </mc:Choice>
              <mc:Fallback>
                <p:oleObj name="Chart" r:id="rId4" imgW="8524959" imgH="485761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649623" cy="1055640"/>
          </a:xfrm>
          <a:prstGeom prst="wedgeRectCallout">
            <a:avLst>
              <a:gd name="adj1" fmla="val -34584"/>
              <a:gd name="adj2" fmla="val -784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NY and FL lead the US in the value of insured coastal exposure at $2.9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90439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8421186" name="Chart" r:id="rId4" imgW="8534400" imgH="4848161" progId="MSGraph.Chart.8">
                  <p:embed followColorScheme="full"/>
                </p:oleObj>
              </mc:Choice>
              <mc:Fallback>
                <p:oleObj name="Chart" r:id="rId4" imgW="8534400" imgH="4848161"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2550672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95</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422211"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1040776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96</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23235" name="Chart" r:id="rId4" imgW="8543841" imgH="4848161" progId="MSGraph.Chart.8">
                  <p:embed followColorScheme="full"/>
                </p:oleObj>
              </mc:Choice>
              <mc:Fallback>
                <p:oleObj name="Chart" r:id="rId4" imgW="8543841" imgH="4848161"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2418341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Bildplatzhalter 7"/>
          <p:cNvGraphicFramePr>
            <a:graphicFrameLocks noGrp="1"/>
          </p:cNvGraphicFramePr>
          <p:nvPr>
            <p:ph type="pic" sz="quarter" idx="19"/>
            <p:extLst/>
          </p:nvPr>
        </p:nvGraphicFramePr>
        <p:xfrm>
          <a:off x="541309" y="1500326"/>
          <a:ext cx="7931482" cy="4824531"/>
        </p:xfrm>
        <a:graphic>
          <a:graphicData uri="http://schemas.openxmlformats.org/drawingml/2006/table">
            <a:tbl>
              <a:tblPr firstRow="1" bandRow="1">
                <a:tableStyleId>{7DF18680-E054-41AD-8BC1-D1AEF772440D}</a:tableStyleId>
              </a:tblPr>
              <a:tblGrid>
                <a:gridCol w="1676597"/>
                <a:gridCol w="914400"/>
                <a:gridCol w="2593579"/>
                <a:gridCol w="1728192"/>
                <a:gridCol w="1018714"/>
              </a:tblGrid>
              <a:tr h="1077821">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Period</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Area</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Economic</a:t>
                      </a:r>
                      <a:r>
                        <a:rPr lang="de-DE" sz="1400" baseline="0" dirty="0" smtClean="0">
                          <a:solidFill>
                            <a:schemeClr val="bg1"/>
                          </a:solidFill>
                          <a:latin typeface="Arial" panose="020B0604020202020204" pitchFamily="34" charset="0"/>
                          <a:cs typeface="Arial" panose="020B0604020202020204" pitchFamily="34" charset="0"/>
                        </a:rPr>
                        <a:t> Loss (in inflation-adjusted 2013 $US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Insured Loss (in inflation-adjusted</a:t>
                      </a:r>
                      <a:r>
                        <a:rPr lang="de-DE" sz="1400" baseline="0" dirty="0" smtClean="0">
                          <a:solidFill>
                            <a:schemeClr val="bg1"/>
                          </a:solidFill>
                          <a:latin typeface="Arial" panose="020B0604020202020204" pitchFamily="34" charset="0"/>
                          <a:cs typeface="Arial" panose="020B0604020202020204" pitchFamily="34" charset="0"/>
                        </a:rPr>
                        <a:t> 2013</a:t>
                      </a:r>
                      <a:r>
                        <a:rPr lang="de-DE" sz="1400" dirty="0" smtClean="0">
                          <a:solidFill>
                            <a:schemeClr val="bg1"/>
                          </a:solidFill>
                          <a:latin typeface="Arial" panose="020B0604020202020204" pitchFamily="34" charset="0"/>
                          <a:cs typeface="Arial" panose="020B0604020202020204" pitchFamily="34" charset="0"/>
                        </a:rPr>
                        <a:t>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anose="020B0604020202020204" pitchFamily="34" charset="0"/>
                          <a:cs typeface="Arial" panose="020B0604020202020204" pitchFamily="34" charset="0"/>
                        </a:rPr>
                        <a:t>Fatalities</a:t>
                      </a:r>
                      <a:endParaRPr lang="en-US" sz="1600" dirty="0"/>
                    </a:p>
                  </a:txBody>
                  <a:tcPr>
                    <a:solidFill>
                      <a:srgbClr val="225A7A"/>
                    </a:solidFill>
                  </a:tcPr>
                </a:tc>
              </a:tr>
              <a:tr h="374671">
                <a:tc>
                  <a:txBody>
                    <a:bodyPr/>
                    <a:lstStyle/>
                    <a:p>
                      <a:r>
                        <a:rPr lang="de-DE" sz="1200" dirty="0" smtClean="0">
                          <a:latin typeface="Arial" panose="020B0604020202020204" pitchFamily="34" charset="0"/>
                          <a:cs typeface="Arial" panose="020B0604020202020204" pitchFamily="34" charset="0"/>
                        </a:rPr>
                        <a:t>Mar. 11-14, 1993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 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8,061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3,224</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270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17-30,1983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2,339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2,058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500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Apr. 13-17, 2007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2,247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1,775</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23</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10-13, 1992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4,981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1,660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19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a:t>
                      </a:r>
                      <a:r>
                        <a:rPr lang="de-DE" sz="1200" baseline="0" dirty="0" smtClean="0">
                          <a:latin typeface="Arial" panose="020B0604020202020204" pitchFamily="34" charset="0"/>
                          <a:cs typeface="Arial" panose="020B0604020202020204" pitchFamily="34" charset="0"/>
                        </a:rPr>
                        <a:t> 5-12, 1998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4,145</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1,644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45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Feb. 10-12, 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4,716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17-20,</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1,572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70</a:t>
                      </a:r>
                      <a:endParaRPr lang="en-US" sz="1200" b="0" dirty="0">
                        <a:latin typeface="Arial" panose="020B0604020202020204" pitchFamily="34" charset="0"/>
                        <a:cs typeface="Arial" panose="020B0604020202020204" pitchFamily="34" charset="0"/>
                      </a:endParaRPr>
                    </a:p>
                  </a:txBody>
                  <a:tcPr/>
                </a:tc>
              </a:tr>
              <a:tr h="374671">
                <a:tc>
                  <a:txBody>
                    <a:bodyPr/>
                    <a:lstStyle/>
                    <a:p>
                      <a:r>
                        <a:rPr lang="en-US" sz="1200" dirty="0" smtClean="0">
                          <a:latin typeface="Arial" panose="020B0604020202020204" pitchFamily="34" charset="0"/>
                          <a:cs typeface="Arial" panose="020B0604020202020204" pitchFamily="34" charset="0"/>
                        </a:rPr>
                        <a:t>Apr. 7-11,</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1,600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1,200</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N/A</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1-4,    1999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1,084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31-Feb. 2,</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2011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1,346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1,010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36</a:t>
                      </a:r>
                      <a:endParaRPr lang="en-US" sz="1200" b="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1783" y="6438434"/>
            <a:ext cx="8118633" cy="369332"/>
          </a:xfrm>
          <a:prstGeom prst="rect">
            <a:avLst/>
          </a:prstGeom>
          <a:noFill/>
          <a:effectLst/>
        </p:spPr>
        <p:txBody>
          <a:bodyPr wrap="square" rtlCol="0">
            <a:spAutoFit/>
          </a:bodyPr>
          <a:lstStyle/>
          <a:p>
            <a:r>
              <a:rPr lang="en-US" sz="900" dirty="0" smtClean="0"/>
              <a:t>*Top 10 events in original insured loss dollars were adjusted to and ranked by the Insurance Information Institute to 2013 inflation-adjusted values.</a:t>
            </a:r>
          </a:p>
          <a:p>
            <a:r>
              <a:rPr lang="en-US" sz="900" dirty="0" smtClean="0"/>
              <a:t>Sources: Munich Re </a:t>
            </a:r>
            <a:r>
              <a:rPr lang="en-US" sz="900" dirty="0" err="1" smtClean="0"/>
              <a:t>NatCatSERVICE</a:t>
            </a:r>
            <a:r>
              <a:rPr lang="en-US" sz="900" dirty="0" smtClean="0"/>
              <a:t>; Insurance Information Institute.</a:t>
            </a:r>
          </a:p>
        </p:txBody>
      </p:sp>
      <p:sp>
        <p:nvSpPr>
          <p:cNvPr id="6"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Top 10 Winter Storm and Winter Damage Events in the US and Canada, 1980-2013*</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7" name="Rectangle 9"/>
          <p:cNvSpPr>
            <a:spLocks noChangeArrowheads="1"/>
          </p:cNvSpPr>
          <p:nvPr/>
        </p:nvSpPr>
        <p:spPr bwMode="black">
          <a:xfrm>
            <a:off x="110968" y="1162050"/>
            <a:ext cx="8534400"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Ranked by Insured Loss, in Millions of $ 2013*</a:t>
            </a:r>
            <a:endParaRPr lang="en-US" sz="2000" b="1" dirty="0">
              <a:solidFill>
                <a:srgbClr val="225A7A"/>
              </a:solidFill>
            </a:endParaRPr>
          </a:p>
        </p:txBody>
      </p:sp>
    </p:spTree>
    <p:extLst>
      <p:ext uri="{BB962C8B-B14F-4D97-AF65-F5344CB8AC3E}">
        <p14:creationId xmlns:p14="http://schemas.microsoft.com/office/powerpoint/2010/main" val="258091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98</a:t>
            </a:fld>
            <a:endParaRPr lang="en-US" sz="1000" dirty="0">
              <a:solidFill>
                <a:schemeClr val="accent4">
                  <a:lumMod val="75000"/>
                </a:schemeClr>
              </a:solidFill>
              <a:latin typeface="+mn-lt"/>
              <a:cs typeface="+mn-cs"/>
            </a:endParaRPr>
          </a:p>
        </p:txBody>
      </p:sp>
      <p:sp>
        <p:nvSpPr>
          <p:cNvPr id="4557826" name="AutoShape 2"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491" y="1793640"/>
            <a:ext cx="6887381" cy="3845083"/>
          </a:xfrm>
          <a:prstGeom prst="rect">
            <a:avLst/>
          </a:prstGeom>
        </p:spPr>
      </p:pic>
      <p:sp>
        <p:nvSpPr>
          <p:cNvPr id="13" name="TextBox 12"/>
          <p:cNvSpPr txBox="1"/>
          <p:nvPr/>
        </p:nvSpPr>
        <p:spPr>
          <a:xfrm>
            <a:off x="81783" y="6567026"/>
            <a:ext cx="8118633" cy="230832"/>
          </a:xfrm>
          <a:prstGeom prst="rect">
            <a:avLst/>
          </a:prstGeom>
          <a:noFill/>
          <a:effectLst/>
        </p:spPr>
        <p:txBody>
          <a:bodyPr wrap="square" rtlCol="0">
            <a:spAutoFit/>
          </a:bodyPr>
          <a:lstStyle/>
          <a:p>
            <a:r>
              <a:rPr lang="en-US" sz="900" dirty="0" smtClean="0"/>
              <a:t>Sources: Munich Re </a:t>
            </a:r>
            <a:r>
              <a:rPr lang="en-US" sz="900" dirty="0" err="1" smtClean="0"/>
              <a:t>NatCatSERVICE</a:t>
            </a:r>
            <a:r>
              <a:rPr lang="en-US" sz="900" dirty="0" smtClean="0"/>
              <a:t>; Insurance Information Institute.</a:t>
            </a:r>
          </a:p>
        </p:txBody>
      </p:sp>
      <p:sp>
        <p:nvSpPr>
          <p:cNvPr id="1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and Canada, 1980-2013 (2013 US$)</a:t>
            </a:r>
            <a:endParaRPr kumimoji="0" lang="en-US" sz="2800" b="1" i="0" u="none" strike="noStrike" kern="0" cap="none" spc="0" normalizeH="0" baseline="0" noProof="0" dirty="0">
              <a:ln>
                <a:noFill/>
              </a:ln>
              <a:solidFill>
                <a:srgbClr val="225A7A"/>
              </a:solidFill>
              <a:effectLst/>
              <a:uLnTx/>
              <a:uFillTx/>
              <a:ea typeface="+mj-ea"/>
              <a:cs typeface="+mj-cs"/>
            </a:endParaRPr>
          </a:p>
        </p:txBody>
      </p:sp>
      <p:sp>
        <p:nvSpPr>
          <p:cNvPr id="18" name="AutoShape 7"/>
          <p:cNvSpPr>
            <a:spLocks noChangeArrowheads="1"/>
          </p:cNvSpPr>
          <p:nvPr/>
        </p:nvSpPr>
        <p:spPr bwMode="blackWhite">
          <a:xfrm>
            <a:off x="3850255" y="1212382"/>
            <a:ext cx="3912416" cy="1476847"/>
          </a:xfrm>
          <a:prstGeom prst="wedgeRectCallout">
            <a:avLst>
              <a:gd name="adj1" fmla="val -60498"/>
              <a:gd name="adj2" fmla="val 24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7363752" y="3343995"/>
            <a:ext cx="1693862" cy="1933070"/>
          </a:xfrm>
          <a:prstGeom prst="wedgeRectCallout">
            <a:avLst>
              <a:gd name="adj1" fmla="val -62266"/>
              <a:gd name="adj2" fmla="val -3161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losses from severe winter events totaled $2 billion in 2013.</a:t>
            </a:r>
            <a:endParaRPr lang="en-US" b="1" dirty="0">
              <a:solidFill>
                <a:srgbClr val="FFFFFF"/>
              </a:solidFill>
              <a:latin typeface="Arial" pitchFamily="34" charset="0"/>
              <a:cs typeface="Arial" pitchFamily="34" charset="0"/>
            </a:endParaRPr>
          </a:p>
        </p:txBody>
      </p:sp>
      <p:sp>
        <p:nvSpPr>
          <p:cNvPr id="14" name="Rectangle 6"/>
          <p:cNvSpPr>
            <a:spLocks noChangeArrowheads="1"/>
          </p:cNvSpPr>
          <p:nvPr/>
        </p:nvSpPr>
        <p:spPr bwMode="blackWhite">
          <a:xfrm>
            <a:off x="333491" y="5629278"/>
            <a:ext cx="8724123" cy="92809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Insured winter storm and damage losses in</a:t>
            </a:r>
            <a:r>
              <a:rPr lang="en-US" sz="2000" b="1" dirty="0">
                <a:solidFill>
                  <a:srgbClr val="FFFFFF"/>
                </a:solidFill>
              </a:rPr>
              <a:t> </a:t>
            </a:r>
            <a:r>
              <a:rPr lang="en-US" sz="2000" b="1" dirty="0" smtClean="0">
                <a:solidFill>
                  <a:srgbClr val="FFFFFF"/>
                </a:solidFill>
              </a:rPr>
              <a:t>Jan. 2014 already totaled $1.5 billion. Continued severe weather since then makes it likely that 2014 will become one of the top 5 costliest winters since 1980.</a:t>
            </a:r>
            <a:endParaRPr lang="en-US" sz="2000" b="1" dirty="0">
              <a:solidFill>
                <a:srgbClr val="FFFFFF"/>
              </a:solidFill>
            </a:endParaRPr>
          </a:p>
        </p:txBody>
      </p:sp>
      <p:sp>
        <p:nvSpPr>
          <p:cNvPr id="15" name="Rectangle 9"/>
          <p:cNvSpPr>
            <a:spLocks noChangeArrowheads="1"/>
          </p:cNvSpPr>
          <p:nvPr/>
        </p:nvSpPr>
        <p:spPr bwMode="black">
          <a:xfrm>
            <a:off x="153929" y="1229290"/>
            <a:ext cx="639219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Insured Losses (Millions, $ 2013)</a:t>
            </a:r>
            <a:endParaRPr lang="en-US" sz="1600" b="1" dirty="0">
              <a:solidFill>
                <a:srgbClr val="225A7A"/>
              </a:solidFill>
            </a:endParaRPr>
          </a:p>
        </p:txBody>
      </p:sp>
      <p:sp>
        <p:nvSpPr>
          <p:cNvPr id="16" name="AutoShape 7"/>
          <p:cNvSpPr>
            <a:spLocks noChangeArrowheads="1"/>
          </p:cNvSpPr>
          <p:nvPr/>
        </p:nvSpPr>
        <p:spPr bwMode="blackWhite">
          <a:xfrm>
            <a:off x="1155161" y="2444888"/>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6863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3600"/>
                            </p:stCondLst>
                            <p:childTnLst>
                              <p:par>
                                <p:cTn id="19" presetID="22" presetClass="entr" presetSubtype="2" fill="hold" grpId="0" nodeType="afterEffect">
                                  <p:stCondLst>
                                    <p:cond delay="7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4" grpId="0" animBg="1"/>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99</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Dog Bite Liability Claims, 2003-2012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425282"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Average Cost per Dog Bite Claim is Pushing Total Dog Bite </a:t>
            </a:r>
            <a:r>
              <a:rPr lang="en-US" b="1" dirty="0" err="1" smtClean="0">
                <a:solidFill>
                  <a:srgbClr val="FFFFFF"/>
                </a:solidFill>
              </a:rPr>
              <a:t>Liabiity</a:t>
            </a:r>
            <a:r>
              <a:rPr lang="en-US" b="1" dirty="0" smtClean="0">
                <a:solidFill>
                  <a:srgbClr val="FFFFFF"/>
                </a:solidFill>
              </a:rPr>
              <a:t> Claim Costs Higher Even as the Number of Claims Remains Relatively Flat</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2597885" y="1398494"/>
            <a:ext cx="2740598" cy="1611911"/>
          </a:xfrm>
          <a:prstGeom prst="wedgeRectCallout">
            <a:avLst>
              <a:gd name="adj1" fmla="val 149057"/>
              <a:gd name="adj2" fmla="val -60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Dog bite liability claims cost insurers an estimated $489.7 million in 2012, up 51.0% from $324.2 million in 2003</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019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Hailstorm on 27 and 28 July 2013 in GermanyMost expensive loss event caused by hail worldwide!Most expensive insured nat cat loss in 2013 worldwide!"/>
  <p:tag name="ARTICULATE_SLIDE_GUID" val="dbff1ae3-3df1-4f42-b2d9-d109f78eb2f8"/>
  <p:tag name="ARTICULATE_SLIDE_NAV" val="24"/>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IDrPIHmY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196529</TotalTime>
  <Words>20291</Words>
  <Application>Microsoft Office PowerPoint</Application>
  <PresentationFormat>On-screen Show (4:3)</PresentationFormat>
  <Paragraphs>2715</Paragraphs>
  <Slides>263</Slides>
  <Notes>233</Notes>
  <HiddenSlides>172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263</vt:i4>
      </vt:variant>
    </vt:vector>
  </HeadingPairs>
  <TitlesOfParts>
    <vt:vector size="273" baseType="lpstr">
      <vt:lpstr>Arial Unicode MS</vt:lpstr>
      <vt:lpstr>Arial</vt:lpstr>
      <vt:lpstr>Arial </vt:lpstr>
      <vt:lpstr>Symbol</vt:lpstr>
      <vt:lpstr>Times New Roman</vt:lpstr>
      <vt:lpstr>Verdana</vt:lpstr>
      <vt:lpstr>Wingdings</vt:lpstr>
      <vt:lpstr>Default Design</vt:lpstr>
      <vt:lpstr>Chart</vt:lpstr>
      <vt:lpstr>Slide</vt:lpstr>
      <vt:lpstr>Overview &amp; Outlook for the      P/C Insurance Industry for      2014 and Beyond</vt:lpstr>
      <vt:lpstr>Observations on Growth: 2014 &amp; Beyond</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RNW All Lines by State, 2003-2012 Average: Highest 25 States</vt:lpstr>
      <vt:lpstr>PowerPoint Presentation</vt:lpstr>
      <vt:lpstr>The Strength of the Economy Will Influence P/C Insurer Growth Opportunities</vt:lpstr>
      <vt:lpstr>US Real GDP Growth*</vt:lpstr>
      <vt:lpstr>Real GDP by State Percent Change, 2012: Highest 25 States</vt:lpstr>
      <vt:lpstr>PowerPoint Presentation</vt:lpstr>
      <vt:lpstr>PowerPoint Presentation</vt:lpstr>
      <vt:lpstr>PowerPoint Presentation</vt:lpstr>
      <vt:lpstr>Net Worth of Households* Recently Hit A Historic High</vt:lpstr>
      <vt:lpstr>Household Financial Obligations Ratio Recently Hit A Historic Low</vt:lpstr>
      <vt:lpstr>Auto/Light Truck Sales, 1999-2019F</vt:lpstr>
      <vt:lpstr>Personal Auto Insurance Direct Written Premiums vs. Recently-Registered Cars</vt:lpstr>
      <vt:lpstr>Average Age of Vehicles on the Road, 2006—2013</vt:lpstr>
      <vt:lpstr>Monthly Change* in Auto Insurance Prices, 1991–2014*</vt:lpstr>
      <vt:lpstr>Monthly Change* in Auto Insurance Prices, January 2005 - December 2013</vt:lpstr>
      <vt:lpstr>PowerPoint Presentation</vt:lpstr>
      <vt:lpstr>Average Expenditures* on Auto Insurance, 1994-2014F</vt:lpstr>
      <vt:lpstr>Annual Pct. Change in Avg. Expenditures on Auto Insurance, vs. Auto Insurance Prices, 1995-2011</vt:lpstr>
      <vt:lpstr>New Private Housing Starts, 1990-2019F</vt:lpstr>
      <vt:lpstr>Average Premium for Home Insurance Policies**</vt:lpstr>
      <vt:lpstr>Homeowners Insurance Net Written Premium, 2000–2015F</vt:lpstr>
      <vt:lpstr>Average Premiums For Home Insurance By State, 2011* (1)</vt:lpstr>
      <vt:lpstr>Average Premiums For Home Insurance By State, 2011* (1)</vt:lpstr>
      <vt:lpstr>Estimated Median Rate For Home Insurance By State, 2011* (1)</vt:lpstr>
      <vt:lpstr>Estimated Median Rate For Home Insurance By State, 2011* (1)</vt:lpstr>
      <vt:lpstr>Interest Rate on Convention 30-Year Mortgages: Headed Back Up, 1990–2014*</vt:lpstr>
      <vt:lpstr>PowerPoint Presentation</vt:lpstr>
      <vt:lpstr>Commercial &amp; Industrial Loans Outstanding at FDIC-Insured Banks, Quarterly, 2006-2013*</vt:lpstr>
      <vt:lpstr>Percent of Non-Current Commercial &amp; Industrial Loans Outstanding at FDIC-Insured Banks, Quarterly, 2006-2013:Q3*</vt:lpstr>
      <vt:lpstr>PowerPoint Presentation</vt:lpstr>
      <vt:lpstr>Dollar Value* of Manufacturers’ Shipments Monthly, Jan. 1992—Dec. 2013</vt:lpstr>
      <vt:lpstr>Manufacturing Employment, Jan. 2010—February 2014*</vt:lpstr>
      <vt:lpstr>Business Investment: Expected to Accelerate, Fueling Commercial Exposure Growth</vt:lpstr>
      <vt:lpstr>Manufacturing Growth for Selected Sectors, 2013 vs. 2012*</vt:lpstr>
      <vt:lpstr>Durable Manufacturing: New Order Growth and Shipments, 2013</vt:lpstr>
      <vt:lpstr>Recovery in Capacity Utilization is a Positive Sign for Commercial Exposures</vt:lpstr>
      <vt:lpstr>Nonfarm Payroll (Wages and Salaries): Quarterly, 2005–2013:Q4</vt:lpstr>
      <vt:lpstr>PowerPoint Presentation</vt:lpstr>
      <vt:lpstr>Business Bankruptcy Filings, 1980-2013</vt:lpstr>
      <vt:lpstr>Private Sector Business Starts,  1993:Q2 – 2012:Q4*</vt:lpstr>
      <vt:lpstr>PowerPoint Presentation</vt:lpstr>
      <vt:lpstr>12 Industries for the Next 10 Years: Insurance Solutions Needed</vt:lpstr>
      <vt:lpstr>PowerPoint Presentation</vt:lpstr>
      <vt:lpstr>PowerPoint Presentation</vt:lpstr>
      <vt:lpstr>PowerPoint Presentation</vt:lpstr>
      <vt:lpstr>PowerPoint Presentation</vt:lpstr>
      <vt:lpstr>CONSTRUCTION INDUSTRY OVERVIEW &amp; OUTLOOK</vt:lpstr>
      <vt:lpstr>Value of New Private Construction: Residential &amp; Nonresidential, 2003-2013*</vt:lpstr>
      <vt:lpstr>New Home Inventories and Rental Vacancy Rates, 2003-2013*</vt:lpstr>
      <vt:lpstr>Change from Peak in New Construction Expenditures to 2013*</vt:lpstr>
      <vt:lpstr>Value of Construction Put in Place,   January 2014 vs. January 2013*</vt:lpstr>
      <vt:lpstr>Value of Private Construction Put in Place, by Segment,  Jan. 2014 vs. Jan. 2013*</vt:lpstr>
      <vt:lpstr>Private Construction by Segment/Project Type,  Jan. 2014 vs. Jan. 2013*</vt:lpstr>
      <vt:lpstr>PowerPoint Presentation</vt:lpstr>
      <vt:lpstr>PowerPoint Presentation</vt:lpstr>
      <vt:lpstr>Value of Public Construction Put in Place, by Segment,  Jan. 2014 vs. Jan. 2013*</vt:lpstr>
      <vt:lpstr>Public Construction by Segment/Project Type,  Jan. 2014 vs. Jan. 2013*</vt:lpstr>
      <vt:lpstr>Surety, Net Premiums Written,  1990-2013E, ($ millions)</vt:lpstr>
      <vt:lpstr>Surety Combined Ratio, 1990-2012* </vt:lpstr>
      <vt:lpstr>Construction Employment, Jan. 2010—February 2014*</vt:lpstr>
      <vt:lpstr>Construction Employment,  Jan. 2003–February 2014 </vt:lpstr>
      <vt:lpstr>PowerPoint Presentation</vt:lpstr>
      <vt:lpstr>Unemployment and Underemployment Rates: Still Too High, But Falling</vt:lpstr>
      <vt:lpstr>US Unemployment Rate Forecast</vt:lpstr>
      <vt:lpstr>PowerPoint Presentation</vt:lpstr>
      <vt:lpstr>PowerPoint Presentation</vt:lpstr>
      <vt:lpstr>PowerPoint Presentation</vt:lpstr>
      <vt:lpstr>PowerPoint Presentation</vt:lpstr>
      <vt:lpstr>Net Change in Government Employment: Jan. 2010—Dec. 2013*</vt:lpstr>
      <vt:lpstr>Unemployment Rates by State, December 2013: Highest 25 States*</vt:lpstr>
      <vt:lpstr>PowerPoint Presentation</vt:lpstr>
      <vt:lpstr>Oil &amp; Gas Extraction Employment, Jan. 2010—Feb. 2014*</vt:lpstr>
      <vt:lpstr>US Unemployment Rate Forecasts</vt:lpstr>
      <vt:lpstr>Nonfarm Payroll (Wages and Salaries): Quarterly, 2005–2013:Q4</vt:lpstr>
      <vt:lpstr>Payroll vs. Workers Comp Net Written Premiums, 1990-2013E</vt:lpstr>
      <vt:lpstr>PowerPoint Presentation</vt:lpstr>
      <vt:lpstr>U.S. Insured Catastrophe Losses</vt:lpstr>
      <vt:lpstr>Combined Ratio Points Associated with Catastrophe Losses: 1960 – 2013*</vt:lpstr>
      <vt:lpstr>Top 10 States for Insured Catastrophe Losses, 2013</vt:lpstr>
      <vt:lpstr>PowerPoint Presentation</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Hailstorm on July 27-28 in Germany Was Most Expensive CAT Worldwide in 2013!</vt:lpstr>
      <vt:lpstr>Top 12 Most Costly Hurricanes in U.S. History</vt:lpstr>
      <vt:lpstr>Total Value of Insured Coastal Exposure in 2012</vt:lpstr>
      <vt:lpstr>Total Value of Insured Coastal Exposure in 2007</vt:lpstr>
      <vt:lpstr>PowerPoint Presentation</vt:lpstr>
      <vt:lpstr>Total Potential Home Value Exposure to Storm Surge Risk in 2013*</vt:lpstr>
      <vt:lpstr>PowerPoint Presentation</vt:lpstr>
      <vt:lpstr>PowerPoint Presentation</vt:lpstr>
      <vt:lpstr>Insured Homeowners Losses Due Dog Bite Liability Claims, 2003-2012</vt:lpstr>
      <vt:lpstr>Natural Disaster Losses in the United States, by Type, 2013</vt:lpstr>
      <vt:lpstr>PowerPoint Presentation</vt:lpstr>
      <vt:lpstr>U.S. Thunderstorm Insured Loss Trends, 1980 – 2013</vt:lpstr>
      <vt:lpstr>Insured Homeowners Losses Due to Lightning, 2004-2012</vt:lpstr>
      <vt:lpstr>Natural Disasters in the United States, 1980 – 2013 Number of Events (Annual Totals 1980 – 2013) </vt:lpstr>
      <vt:lpstr>Number of Acres Burned in Wildfires, 1980 – 2013</vt:lpstr>
      <vt:lpstr>Losses Due to Natural Disasters in the US, 1980–2013</vt:lpstr>
      <vt:lpstr>Insured US Tropical Cyclone Losses, 1980 - 2013 </vt:lpstr>
      <vt:lpstr>PowerPoint Presentation</vt:lpstr>
      <vt:lpstr>PowerPoint Presentation</vt:lpstr>
      <vt:lpstr>Homeowners Insurance Catastrophe-Related Claim Frequency and Severity, 1997—2012*</vt:lpstr>
      <vt:lpstr>PowerPoint Presentation</vt:lpstr>
      <vt:lpstr>Natural Disasters Worldwide, 1980 – 2013 (Number of Events) </vt:lpstr>
      <vt:lpstr>Losses Due to Natural Disasters Worldwide, 1980–2013 (Overall &amp; Insured Losses)</vt:lpstr>
      <vt:lpstr>Flood Insurance</vt:lpstr>
      <vt:lpstr>Biggert-Waters: Media and Congressional Maelstrom </vt:lpstr>
      <vt:lpstr>Summary of House Bill (Passed March 4, 2014)</vt:lpstr>
      <vt:lpstr>I.I.I. Poll: Flood Insurance</vt:lpstr>
      <vt:lpstr>I.I.I. Poll: Flood Insurance</vt:lpstr>
      <vt:lpstr>I.I.I. Poll: Flood Insurance</vt:lpstr>
      <vt:lpstr>I.I.I. Poll: Flood Insurance</vt:lpstr>
      <vt:lpstr>PowerPoint Presentation</vt:lpstr>
      <vt:lpstr>PowerPoint Presentation</vt:lpstr>
      <vt:lpstr>Homeowners Insurance Combined Ratio: 1990–2015F</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U.S. Tornado Count, 2005-2013* </vt:lpstr>
      <vt:lpstr>Location of Large Hail Reports: 2013</vt:lpstr>
      <vt:lpstr>Location of High Wind Reports: 2013</vt:lpstr>
      <vt:lpstr>Severe Weather Reports: 2013</vt:lpstr>
      <vt:lpstr>Terrorism Update</vt:lpstr>
      <vt:lpstr>Terrorism Risk Insurance Program</vt:lpstr>
      <vt:lpstr>Terrorism Risk Insurance Program</vt:lpstr>
      <vt:lpstr>Loss Distribution by Type of Insurance from Sept. 11 Terrorist Attack ($ 2011)</vt:lpstr>
      <vt:lpstr>TRIA Outlook </vt:lpstr>
      <vt:lpstr>Terrorism Insurance Take-up Rates, By Year, 2003-2012</vt:lpstr>
      <vt:lpstr>TRIA Outlook </vt:lpstr>
      <vt:lpstr>Terrorism Risk Insurance Program</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PowerPoint Presentation</vt:lpstr>
      <vt:lpstr>PowerPoint Presentation</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1990-2013:Q3</vt:lpstr>
      <vt:lpstr>Property/Casualty Insurance Industry Investment Gain: 1994–2013:Q31</vt:lpstr>
      <vt:lpstr>PowerPoint Presentation</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1. UNDERWRITING</vt:lpstr>
      <vt:lpstr>P/C Insurance Industry  Combined Ratio, 2001–2013:Q3*</vt:lpstr>
      <vt:lpstr>Number of Years with Underwriting Profits by Decade, 1920s–2010s </vt:lpstr>
      <vt:lpstr>Underwriting Gain (Loss) 1975–2013:Q3*</vt:lpstr>
      <vt:lpstr>Combined Ratios by Predominant Business Segment, 2013:9M vs. 2012:9M*</vt:lpstr>
      <vt:lpstr>P/C Reserve Development, 1992–2015E</vt:lpstr>
      <vt:lpstr>PowerPoint Presentation</vt:lpstr>
      <vt:lpstr>Questionable Claims, Top 10 Loss States, All Lines: 2010–2012</vt:lpstr>
      <vt:lpstr>Total Number of Questionable Claims by State,  2012: Highest 25 States</vt:lpstr>
      <vt:lpstr>PowerPoint Presentation</vt:lpstr>
      <vt:lpstr>Total Number of Questionable Claims by State,  per 100K Persons, 2012: Highest 25 States</vt:lpstr>
      <vt:lpstr>Total Number of Questionable Claims by State,  per 100K Persons, 2012: Lowest 25 States</vt:lpstr>
      <vt:lpstr>PowerPoint Presentation</vt:lpstr>
      <vt:lpstr>PowerPoint Presentation</vt:lpstr>
      <vt:lpstr>Financial Strength &amp; Underwriting</vt:lpstr>
      <vt:lpstr>P/C Insurer Impairments, 1969–2012</vt:lpstr>
      <vt:lpstr>P/C Insurer Impairment Frequency vs. Combined Ratio, 1969-2012</vt:lpstr>
      <vt:lpstr>Reasons for US P/C Insurer Impairments, 1969–2012</vt:lpstr>
      <vt:lpstr>Rapid Growth ‘A Leading Cause’ of Impairment’</vt:lpstr>
      <vt:lpstr>Top 10 Lines of Business for US P/C Impaired Insurers, 2000–2012</vt:lpstr>
      <vt:lpstr>PowerPoint Presentation</vt:lpstr>
      <vt:lpstr>Private Passenger Auto Combined Ratio: 1993–2015F</vt:lpstr>
      <vt:lpstr>Homeowners Insurance Combined Ratio: 1990–2015F</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2. SURPLUS/CAPITAL/CAPACITY</vt:lpstr>
      <vt:lpstr>Policyholder Surplus,  2006:Q4–2013:Q3</vt:lpstr>
      <vt:lpstr>US Policyholder Surplus: 1975–2013*</vt:lpstr>
      <vt:lpstr>U.S. INSURANCE MERGERS AND ACQUISITIONS, 2002-2012 (1)</vt:lpstr>
      <vt:lpstr>PowerPoint Presentation</vt:lpstr>
      <vt:lpstr>Global Reinsurer Capital, 2007-2013:H1*</vt:lpstr>
      <vt:lpstr>Long-Term Evolution of Shareholders’ Funds for        the Guy Carpenter Global Reinsurance Composite  </vt:lpstr>
      <vt:lpstr>Reinsurance Pricing: Rate-on-Line Index    by Region, 1990 – 2014*</vt:lpstr>
      <vt:lpstr>Alternative Capacity as a Percentage of Global Property Catastrophe Reinsurance Limit</vt:lpstr>
      <vt:lpstr>PowerPoint Presentation</vt:lpstr>
      <vt:lpstr>Alternative Capacity Development,  2001—2013:H1</vt:lpstr>
      <vt:lpstr>Investor by Category, 2013 vs. 2012*</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Alternative Capital: Important Definitions</vt:lpstr>
      <vt:lpstr>4.  RENEWED PRICING DISCIPLINE</vt:lpstr>
      <vt:lpstr>Net Premium Growth: Annual Change,  1971—2013:Q3</vt:lpstr>
      <vt:lpstr>Growth in Direct Written Premium by Line, 2013-2015F*</vt:lpstr>
      <vt:lpstr>P/C Net Premiums Written: % Change, Quarter vs. Year-Prior Quarter</vt:lpstr>
      <vt:lpstr>Growth in Net Written Premium by Segment, 2013:9M vs. 2012:9M*</vt:lpstr>
      <vt:lpstr>Average Commercial Rate Change, All Lines, (1Q:2004–3Q:2013)</vt:lpstr>
      <vt:lpstr>Change in Commercial Rate Renewals, by Account Size: 1999:Q4 to 2013:Q3</vt:lpstr>
      <vt:lpstr>Cumulative Qtrly. Commercial Rate Changes, by Account Size: 1999:Q4 to 2013:Q3</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3895</cp:revision>
  <dcterms:modified xsi:type="dcterms:W3CDTF">2014-03-17T14:51:23Z</dcterms:modified>
</cp:coreProperties>
</file>