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charts/chart2.xml" ContentType="application/vnd.openxmlformats-officedocument.drawingml.chart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charts/chart1.xml" ContentType="application/vnd.openxmlformats-officedocument.drawingml.chart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0"/>
  </p:notesMasterIdLst>
  <p:handoutMasterIdLst>
    <p:handoutMasterId r:id="rId171"/>
  </p:handoutMasterIdLst>
  <p:sldIdLst>
    <p:sldId id="3270" r:id="rId2"/>
    <p:sldId id="2574" r:id="rId3"/>
    <p:sldId id="3346" r:id="rId4"/>
    <p:sldId id="3347" r:id="rId5"/>
    <p:sldId id="3348" r:id="rId6"/>
    <p:sldId id="3433" r:id="rId7"/>
    <p:sldId id="3312" r:id="rId8"/>
    <p:sldId id="3457" r:id="rId9"/>
    <p:sldId id="3458" r:id="rId10"/>
    <p:sldId id="3416" r:id="rId11"/>
    <p:sldId id="3459" r:id="rId12"/>
    <p:sldId id="3467" r:id="rId13"/>
    <p:sldId id="3381" r:id="rId14"/>
    <p:sldId id="3247" r:id="rId15"/>
    <p:sldId id="3203" r:id="rId16"/>
    <p:sldId id="3468" r:id="rId17"/>
    <p:sldId id="3481" r:id="rId18"/>
    <p:sldId id="3462" r:id="rId19"/>
    <p:sldId id="3463" r:id="rId20"/>
    <p:sldId id="3482" r:id="rId21"/>
    <p:sldId id="3464" r:id="rId22"/>
    <p:sldId id="3480" r:id="rId23"/>
    <p:sldId id="3315" r:id="rId24"/>
    <p:sldId id="3316" r:id="rId25"/>
    <p:sldId id="3317" r:id="rId26"/>
    <p:sldId id="3318" r:id="rId27"/>
    <p:sldId id="3319" r:id="rId28"/>
    <p:sldId id="3320" r:id="rId29"/>
    <p:sldId id="3321" r:id="rId30"/>
    <p:sldId id="3322" r:id="rId31"/>
    <p:sldId id="3277" r:id="rId32"/>
    <p:sldId id="3127" r:id="rId33"/>
    <p:sldId id="3128" r:id="rId34"/>
    <p:sldId id="3278" r:id="rId35"/>
    <p:sldId id="2934" r:id="rId36"/>
    <p:sldId id="3302" r:id="rId37"/>
    <p:sldId id="3382" r:id="rId38"/>
    <p:sldId id="3383" r:id="rId39"/>
    <p:sldId id="3413" r:id="rId40"/>
    <p:sldId id="3384" r:id="rId41"/>
    <p:sldId id="3411" r:id="rId42"/>
    <p:sldId id="3385" r:id="rId43"/>
    <p:sldId id="3300" r:id="rId44"/>
    <p:sldId id="3301" r:id="rId45"/>
    <p:sldId id="3386" r:id="rId46"/>
    <p:sldId id="3456" r:id="rId47"/>
    <p:sldId id="3473" r:id="rId48"/>
    <p:sldId id="3474" r:id="rId49"/>
    <p:sldId id="3475" r:id="rId50"/>
    <p:sldId id="3476" r:id="rId51"/>
    <p:sldId id="3296" r:id="rId52"/>
    <p:sldId id="3352" r:id="rId53"/>
    <p:sldId id="2849" r:id="rId54"/>
    <p:sldId id="3422" r:id="rId55"/>
    <p:sldId id="3423" r:id="rId56"/>
    <p:sldId id="3424" r:id="rId57"/>
    <p:sldId id="3096" r:id="rId58"/>
    <p:sldId id="3428" r:id="rId59"/>
    <p:sldId id="3429" r:id="rId60"/>
    <p:sldId id="3430" r:id="rId61"/>
    <p:sldId id="3431" r:id="rId62"/>
    <p:sldId id="3387" r:id="rId63"/>
    <p:sldId id="3388" r:id="rId64"/>
    <p:sldId id="3389" r:id="rId65"/>
    <p:sldId id="3324" r:id="rId66"/>
    <p:sldId id="2599" r:id="rId67"/>
    <p:sldId id="2600" r:id="rId68"/>
    <p:sldId id="2965" r:id="rId69"/>
    <p:sldId id="3415" r:id="rId70"/>
    <p:sldId id="3478" r:id="rId71"/>
    <p:sldId id="3269" r:id="rId72"/>
    <p:sldId id="3259" r:id="rId73"/>
    <p:sldId id="3260" r:id="rId74"/>
    <p:sldId id="3261" r:id="rId75"/>
    <p:sldId id="3262" r:id="rId76"/>
    <p:sldId id="3263" r:id="rId77"/>
    <p:sldId id="3264" r:id="rId78"/>
    <p:sldId id="3265" r:id="rId79"/>
    <p:sldId id="3266" r:id="rId80"/>
    <p:sldId id="3267" r:id="rId81"/>
    <p:sldId id="3268" r:id="rId82"/>
    <p:sldId id="2680" r:id="rId83"/>
    <p:sldId id="3337" r:id="rId84"/>
    <p:sldId id="3340" r:id="rId85"/>
    <p:sldId id="3341" r:id="rId86"/>
    <p:sldId id="3342" r:id="rId87"/>
    <p:sldId id="3343" r:id="rId88"/>
    <p:sldId id="3344" r:id="rId89"/>
    <p:sldId id="3426" r:id="rId90"/>
    <p:sldId id="3427" r:id="rId91"/>
    <p:sldId id="3465" r:id="rId92"/>
    <p:sldId id="3283" r:id="rId93"/>
    <p:sldId id="3435" r:id="rId94"/>
    <p:sldId id="2948" r:id="rId95"/>
    <p:sldId id="2949" r:id="rId96"/>
    <p:sldId id="3286" r:id="rId97"/>
    <p:sldId id="1693" r:id="rId98"/>
    <p:sldId id="3364" r:id="rId99"/>
    <p:sldId id="2881" r:id="rId100"/>
    <p:sldId id="2882" r:id="rId101"/>
    <p:sldId id="3236" r:id="rId102"/>
    <p:sldId id="3237" r:id="rId103"/>
    <p:sldId id="3470" r:id="rId104"/>
    <p:sldId id="3471" r:id="rId105"/>
    <p:sldId id="3472" r:id="rId106"/>
    <p:sldId id="3390" r:id="rId107"/>
    <p:sldId id="1618" r:id="rId108"/>
    <p:sldId id="1687" r:id="rId109"/>
    <p:sldId id="3365" r:id="rId110"/>
    <p:sldId id="3366" r:id="rId111"/>
    <p:sldId id="3367" r:id="rId112"/>
    <p:sldId id="2977" r:id="rId113"/>
    <p:sldId id="1748" r:id="rId114"/>
    <p:sldId id="2291" r:id="rId115"/>
    <p:sldId id="3109" r:id="rId116"/>
    <p:sldId id="3105" r:id="rId117"/>
    <p:sldId id="3106" r:id="rId118"/>
    <p:sldId id="3107" r:id="rId119"/>
    <p:sldId id="3108" r:id="rId120"/>
    <p:sldId id="2331" r:id="rId121"/>
    <p:sldId id="3010" r:id="rId122"/>
    <p:sldId id="3011" r:id="rId123"/>
    <p:sldId id="3013" r:id="rId124"/>
    <p:sldId id="3014" r:id="rId125"/>
    <p:sldId id="2432" r:id="rId126"/>
    <p:sldId id="2658" r:id="rId127"/>
    <p:sldId id="2642" r:id="rId128"/>
    <p:sldId id="3015" r:id="rId129"/>
    <p:sldId id="2643" r:id="rId130"/>
    <p:sldId id="2336" r:id="rId131"/>
    <p:sldId id="2659" r:id="rId132"/>
    <p:sldId id="2660" r:id="rId133"/>
    <p:sldId id="2685" r:id="rId134"/>
    <p:sldId id="3146" r:id="rId135"/>
    <p:sldId id="3147" r:id="rId136"/>
    <p:sldId id="3242" r:id="rId137"/>
    <p:sldId id="2773" r:id="rId138"/>
    <p:sldId id="2670" r:id="rId139"/>
    <p:sldId id="3244" r:id="rId140"/>
    <p:sldId id="3284" r:id="rId141"/>
    <p:sldId id="3285" r:id="rId142"/>
    <p:sldId id="3432" r:id="rId143"/>
    <p:sldId id="2091" r:id="rId144"/>
    <p:sldId id="3350" r:id="rId145"/>
    <p:sldId id="3351" r:id="rId146"/>
    <p:sldId id="2174" r:id="rId147"/>
    <p:sldId id="2638" r:id="rId148"/>
    <p:sldId id="3425" r:id="rId149"/>
    <p:sldId id="2185" r:id="rId150"/>
    <p:sldId id="3016" r:id="rId151"/>
    <p:sldId id="3368" r:id="rId152"/>
    <p:sldId id="3369" r:id="rId153"/>
    <p:sldId id="3370" r:id="rId154"/>
    <p:sldId id="3330" r:id="rId155"/>
    <p:sldId id="3331" r:id="rId156"/>
    <p:sldId id="3332" r:id="rId157"/>
    <p:sldId id="3333" r:id="rId158"/>
    <p:sldId id="3334" r:id="rId159"/>
    <p:sldId id="3335" r:id="rId160"/>
    <p:sldId id="3336" r:id="rId161"/>
    <p:sldId id="3469" r:id="rId162"/>
    <p:sldId id="1445" r:id="rId163"/>
    <p:sldId id="1450" r:id="rId164"/>
    <p:sldId id="2652" r:id="rId165"/>
    <p:sldId id="2655" r:id="rId166"/>
    <p:sldId id="3228" r:id="rId167"/>
    <p:sldId id="2710" r:id="rId168"/>
    <p:sldId id="1136" r:id="rId16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Carriers ($ B)</c:v>
                </c:pt>
              </c:strCache>
            </c:strRef>
          </c:tx>
          <c:spPr>
            <a:solidFill>
              <a:srgbClr val="28688C"/>
            </a:solidFill>
          </c:spPr>
          <c:dPt>
            <c:idx val="19"/>
            <c:spPr>
              <a:solidFill>
                <a:srgbClr val="28688C"/>
              </a:solidFill>
              <a:ln>
                <a:solidFill>
                  <a:srgbClr val="3E7BB8"/>
                </a:solidFill>
              </a:ln>
            </c:spPr>
          </c:dPt>
          <c:dPt>
            <c:idx val="21"/>
            <c:spPr>
              <a:solidFill>
                <a:srgbClr val="00B0F0"/>
              </a:solidFill>
            </c:spPr>
          </c:dPt>
          <c:dLbls>
            <c:numFmt formatCode="#,##0.0" sourceLinked="0"/>
            <c:txPr>
              <a:bodyPr rot="0" vert="horz"/>
              <a:lstStyle/>
              <a:p>
                <a:pPr>
                  <a:defRPr sz="1094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Sheet1!$B$2:$B$23</c:f>
              <c:numCache>
                <c:formatCode>0.000</c:formatCode>
                <c:ptCount val="22"/>
                <c:pt idx="0">
                  <c:v>30.996355121000182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29.077386128000182</c:v>
                </c:pt>
                <c:pt idx="5">
                  <c:v>26.321967000000196</c:v>
                </c:pt>
                <c:pt idx="6">
                  <c:v>25.202254229000001</c:v>
                </c:pt>
                <c:pt idx="7">
                  <c:v>24.183790124000001</c:v>
                </c:pt>
                <c:pt idx="8">
                  <c:v>23.294640042999784</c:v>
                </c:pt>
                <c:pt idx="9">
                  <c:v>22.304646870999701</c:v>
                </c:pt>
                <c:pt idx="10">
                  <c:v>24.956931406999999</c:v>
                </c:pt>
                <c:pt idx="11">
                  <c:v>26.133928442000236</c:v>
                </c:pt>
                <c:pt idx="12">
                  <c:v>29.249614615000002</c:v>
                </c:pt>
                <c:pt idx="13">
                  <c:v>31.117596655999996</c:v>
                </c:pt>
                <c:pt idx="14">
                  <c:v>34.662006891000011</c:v>
                </c:pt>
                <c:pt idx="15">
                  <c:v>37.784561175999997</c:v>
                </c:pt>
                <c:pt idx="16">
                  <c:v>38.611554640000001</c:v>
                </c:pt>
                <c:pt idx="17">
                  <c:v>37.587669666999894</c:v>
                </c:pt>
                <c:pt idx="18">
                  <c:v>33.75533020800043</c:v>
                </c:pt>
                <c:pt idx="19">
                  <c:v>30.3</c:v>
                </c:pt>
                <c:pt idx="20">
                  <c:v>29.9</c:v>
                </c:pt>
                <c:pt idx="21">
                  <c:v>32.200000000000003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Funds ($ B)</c:v>
                </c:pt>
              </c:strCache>
            </c:strRef>
          </c:tx>
          <c:spPr>
            <a:solidFill>
              <a:srgbClr val="FE6700"/>
            </a:solidFill>
          </c:spPr>
          <c:dPt>
            <c:idx val="19"/>
            <c:spPr>
              <a:solidFill>
                <a:srgbClr val="FE67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 formatCode="0.000">
                  <c:v>2.9784999999999977</c:v>
                </c:pt>
                <c:pt idx="7" formatCode="0.000">
                  <c:v>2.6816056490000002</c:v>
                </c:pt>
                <c:pt idx="8" formatCode="0.000">
                  <c:v>2.644896573</c:v>
                </c:pt>
                <c:pt idx="9" formatCode="0.000">
                  <c:v>2.7023846020000231</c:v>
                </c:pt>
                <c:pt idx="10" formatCode="0.000">
                  <c:v>3.6824865690000004</c:v>
                </c:pt>
                <c:pt idx="11" formatCode="0.000">
                  <c:v>6.0117218489999855</c:v>
                </c:pt>
                <c:pt idx="12" formatCode="0.000">
                  <c:v>8.4210921709999997</c:v>
                </c:pt>
                <c:pt idx="13" formatCode="0.000">
                  <c:v>11.156217815000026</c:v>
                </c:pt>
                <c:pt idx="14" formatCode="0.000">
                  <c:v>11.819045131000006</c:v>
                </c:pt>
                <c:pt idx="15" formatCode="0.000">
                  <c:v>10.065000000000024</c:v>
                </c:pt>
                <c:pt idx="16" formatCode="0.000">
                  <c:v>7.8433660380000001</c:v>
                </c:pt>
                <c:pt idx="17" formatCode="0.000">
                  <c:v>6.7283254809999997</c:v>
                </c:pt>
                <c:pt idx="18" formatCode="0.000">
                  <c:v>5.5453181000000002</c:v>
                </c:pt>
                <c:pt idx="19" formatCode="0.000">
                  <c:v>4.3</c:v>
                </c:pt>
                <c:pt idx="20" formatCode="0.000">
                  <c:v>3.9</c:v>
                </c:pt>
                <c:pt idx="21" formatCode="0.000">
                  <c:v>4.0999999999999996</c:v>
                </c:pt>
              </c:numCache>
            </c:numRef>
          </c:val>
        </c:ser>
        <c:gapWidth val="20"/>
        <c:overlap val="100"/>
        <c:axId val="233772544"/>
        <c:axId val="233774080"/>
      </c:barChart>
      <c:lineChart>
        <c:grouping val="standard"/>
        <c:ser>
          <c:idx val="3"/>
          <c:order val="2"/>
          <c:tx>
            <c:strRef>
              <c:f>Sheet1!$D$1</c:f>
              <c:strCache>
                <c:ptCount val="1"/>
                <c:pt idx="0">
                  <c:v>Label Placeholder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200" b="1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Sheet1!$D$2:$D$23</c:f>
              <c:numCache>
                <c:formatCode>0.000</c:formatCode>
                <c:ptCount val="22"/>
                <c:pt idx="0">
                  <c:v>30.996355121000182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29.077386128000182</c:v>
                </c:pt>
                <c:pt idx="5">
                  <c:v>26.321967000000196</c:v>
                </c:pt>
                <c:pt idx="6">
                  <c:v>28.180754229000001</c:v>
                </c:pt>
                <c:pt idx="7">
                  <c:v>26.865395773000003</c:v>
                </c:pt>
                <c:pt idx="8">
                  <c:v>25.939536616000002</c:v>
                </c:pt>
                <c:pt idx="9">
                  <c:v>25.007031472999987</c:v>
                </c:pt>
                <c:pt idx="10">
                  <c:v>28.639417975999987</c:v>
                </c:pt>
                <c:pt idx="11">
                  <c:v>32.145650291000003</c:v>
                </c:pt>
                <c:pt idx="12">
                  <c:v>37.670706786000011</c:v>
                </c:pt>
                <c:pt idx="13">
                  <c:v>42.273814470999994</c:v>
                </c:pt>
                <c:pt idx="14">
                  <c:v>46.481052022</c:v>
                </c:pt>
                <c:pt idx="15">
                  <c:v>47.849561175999995</c:v>
                </c:pt>
                <c:pt idx="16">
                  <c:v>46.454920677999944</c:v>
                </c:pt>
                <c:pt idx="17">
                  <c:v>44.315995148000013</c:v>
                </c:pt>
                <c:pt idx="18">
                  <c:v>39.300648308</c:v>
                </c:pt>
                <c:pt idx="19">
                  <c:v>34.6</c:v>
                </c:pt>
                <c:pt idx="20">
                  <c:v>33.800000000000004</c:v>
                </c:pt>
                <c:pt idx="21">
                  <c:v>36.300000000000004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AVG</c:v>
                </c:pt>
              </c:strCache>
            </c:strRef>
          </c:tx>
          <c:spPr>
            <a:ln w="28024"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Sheet1!$E$2:$E$23</c:f>
              <c:numCache>
                <c:formatCode>0.000</c:formatCode>
                <c:ptCount val="22"/>
                <c:pt idx="0">
                  <c:v>29.621833333333289</c:v>
                </c:pt>
                <c:pt idx="1">
                  <c:v>29.621833333333289</c:v>
                </c:pt>
                <c:pt idx="2">
                  <c:v>29.621833333333289</c:v>
                </c:pt>
                <c:pt idx="3">
                  <c:v>29.621833333333289</c:v>
                </c:pt>
                <c:pt idx="4">
                  <c:v>29.621833333333289</c:v>
                </c:pt>
                <c:pt idx="5">
                  <c:v>29.621833333333289</c:v>
                </c:pt>
                <c:pt idx="6">
                  <c:v>29.621833333333289</c:v>
                </c:pt>
                <c:pt idx="7">
                  <c:v>29.621833333333289</c:v>
                </c:pt>
                <c:pt idx="8">
                  <c:v>29.621833333333289</c:v>
                </c:pt>
                <c:pt idx="9">
                  <c:v>29.621833333333289</c:v>
                </c:pt>
                <c:pt idx="10">
                  <c:v>29.621833333333289</c:v>
                </c:pt>
                <c:pt idx="11">
                  <c:v>29.621833333333289</c:v>
                </c:pt>
                <c:pt idx="12">
                  <c:v>29.621833333333289</c:v>
                </c:pt>
                <c:pt idx="13">
                  <c:v>29.621833333333289</c:v>
                </c:pt>
                <c:pt idx="14">
                  <c:v>29.621833333333289</c:v>
                </c:pt>
                <c:pt idx="15">
                  <c:v>29.621833333333289</c:v>
                </c:pt>
                <c:pt idx="16">
                  <c:v>29.621833333333289</c:v>
                </c:pt>
                <c:pt idx="17">
                  <c:v>29.621833333333289</c:v>
                </c:pt>
                <c:pt idx="18">
                  <c:v>29.621833333333289</c:v>
                </c:pt>
                <c:pt idx="19">
                  <c:v>29.622</c:v>
                </c:pt>
                <c:pt idx="20">
                  <c:v>29.622</c:v>
                </c:pt>
                <c:pt idx="21">
                  <c:v>29.622</c:v>
                </c:pt>
              </c:numCache>
            </c:numRef>
          </c:val>
        </c:ser>
        <c:marker val="1"/>
        <c:axId val="233772544"/>
        <c:axId val="233774080"/>
      </c:lineChart>
      <c:catAx>
        <c:axId val="233772544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1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3774080"/>
        <c:crosses val="autoZero"/>
        <c:lblAlgn val="ctr"/>
        <c:lblOffset val="100"/>
        <c:tickLblSkip val="1"/>
      </c:catAx>
      <c:valAx>
        <c:axId val="233774080"/>
        <c:scaling>
          <c:orientation val="minMax"/>
          <c:max val="50"/>
          <c:min val="0"/>
        </c:scaling>
        <c:axPos val="l"/>
        <c:numFmt formatCode="0" sourceLinked="0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5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3772544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474320890547584E-2"/>
          <c:y val="3.1575324607603796E-2"/>
          <c:w val="0.29913829315438273"/>
          <c:h val="0.13509122617950906"/>
        </c:manualLayout>
      </c:layout>
      <c:overlay val="1"/>
      <c:txPr>
        <a:bodyPr/>
        <a:lstStyle/>
        <a:p>
          <a:pPr>
            <a:defRPr sz="1373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6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104111986001914E-2"/>
          <c:y val="8.0779569892474243E-2"/>
          <c:w val="0.92461811023622043"/>
          <c:h val="0.72275908051820636"/>
        </c:manualLayout>
      </c:layout>
      <c:barChart>
        <c:barDir val="col"/>
        <c:grouping val="clustered"/>
        <c:ser>
          <c:idx val="0"/>
          <c:order val="0"/>
          <c:tx>
            <c:strRef>
              <c:f>Chart!$B$1</c:f>
              <c:strCache>
                <c:ptCount val="1"/>
                <c:pt idx="0">
                  <c:v>Effective Dates 1/1/2012 and Prior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Chart!$B$2:$B$39</c:f>
              <c:numCache>
                <c:formatCode>General</c:formatCode>
                <c:ptCount val="38"/>
                <c:pt idx="1">
                  <c:v>-8.1</c:v>
                </c:pt>
                <c:pt idx="2">
                  <c:v>-7.5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12">
                  <c:v>0.60000000000000064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5">
                  <c:v>4.4000000000000004</c:v>
                </c:pt>
                <c:pt idx="26">
                  <c:v>4.5</c:v>
                </c:pt>
                <c:pt idx="28">
                  <c:v>5.2</c:v>
                </c:pt>
                <c:pt idx="30">
                  <c:v>6.2</c:v>
                </c:pt>
                <c:pt idx="32">
                  <c:v>6.7</c:v>
                </c:pt>
                <c:pt idx="34">
                  <c:v>7.4</c:v>
                </c:pt>
                <c:pt idx="35">
                  <c:v>8.9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Effective Dates Subsequent to 1/1/2012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Chart!$C$2:$C$39</c:f>
              <c:numCache>
                <c:formatCode>General</c:formatCode>
                <c:ptCount val="38"/>
                <c:pt idx="0">
                  <c:v>-9.3000000000000007</c:v>
                </c:pt>
                <c:pt idx="3">
                  <c:v>-4.0999999999999996</c:v>
                </c:pt>
                <c:pt idx="8">
                  <c:v>-0.30000000000000032</c:v>
                </c:pt>
                <c:pt idx="9">
                  <c:v>-0.30000000000000032</c:v>
                </c:pt>
                <c:pt idx="10">
                  <c:v>0</c:v>
                </c:pt>
                <c:pt idx="11">
                  <c:v>0.4</c:v>
                </c:pt>
                <c:pt idx="13">
                  <c:v>1</c:v>
                </c:pt>
                <c:pt idx="19">
                  <c:v>2.9</c:v>
                </c:pt>
                <c:pt idx="24">
                  <c:v>4.0999999999999996</c:v>
                </c:pt>
                <c:pt idx="27">
                  <c:v>4.9000000000000004</c:v>
                </c:pt>
                <c:pt idx="29">
                  <c:v>6</c:v>
                </c:pt>
                <c:pt idx="31">
                  <c:v>6.4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Filed and Pending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Chart!$D$2:$D$39</c:f>
              <c:numCache>
                <c:formatCode>General</c:formatCode>
                <c:ptCount val="38"/>
                <c:pt idx="33">
                  <c:v>7.3</c:v>
                </c:pt>
              </c:numCache>
            </c:numRef>
          </c:val>
        </c:ser>
        <c:gapWidth val="30"/>
        <c:overlap val="100"/>
        <c:axId val="234201856"/>
        <c:axId val="234203392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Chart!$E$2:$E$39</c:f>
              <c:numCache>
                <c:formatCode>General</c:formatCode>
                <c:ptCount val="38"/>
                <c:pt idx="0">
                  <c:v>-9.3000000000000007</c:v>
                </c:pt>
                <c:pt idx="1">
                  <c:v>-8.1</c:v>
                </c:pt>
                <c:pt idx="2">
                  <c:v>-7.5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8">
                  <c:v>-0.30000000000000032</c:v>
                </c:pt>
                <c:pt idx="9">
                  <c:v>-0.30000000000000032</c:v>
                </c:pt>
              </c:numCache>
            </c:numRef>
          </c:val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Labels2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Chart!$F$2:$F$39</c:f>
              <c:numCache>
                <c:formatCode>General</c:formatCode>
                <c:ptCount val="38"/>
                <c:pt idx="10">
                  <c:v>0</c:v>
                </c:pt>
                <c:pt idx="11">
                  <c:v>0.4</c:v>
                </c:pt>
                <c:pt idx="12">
                  <c:v>0.60000000000000064</c:v>
                </c:pt>
                <c:pt idx="13">
                  <c:v>1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4">
                  <c:v>4.0999999999999996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4.9000000000000004</c:v>
                </c:pt>
                <c:pt idx="28">
                  <c:v>5.2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6.7</c:v>
                </c:pt>
                <c:pt idx="33">
                  <c:v>7.3</c:v>
                </c:pt>
                <c:pt idx="34">
                  <c:v>7.4</c:v>
                </c:pt>
                <c:pt idx="35">
                  <c:v>8.9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marker val="1"/>
        <c:axId val="234201856"/>
        <c:axId val="234203392"/>
      </c:lineChart>
      <c:catAx>
        <c:axId val="234201856"/>
        <c:scaling>
          <c:orientation val="minMax"/>
        </c:scaling>
        <c:axPos val="b"/>
        <c:majorTickMark val="none"/>
        <c:tickLblPos val="low"/>
        <c:spPr>
          <a:ln w="28575"/>
        </c:spPr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4203392"/>
        <c:crosses val="autoZero"/>
        <c:auto val="1"/>
        <c:lblAlgn val="ctr"/>
        <c:lblOffset val="100"/>
        <c:tickLblSkip val="1"/>
      </c:catAx>
      <c:valAx>
        <c:axId val="234203392"/>
        <c:scaling>
          <c:orientation val="minMax"/>
          <c:max val="25"/>
          <c:min val="-25"/>
        </c:scaling>
        <c:axPos val="l"/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4201856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5850721784776901E-2"/>
          <c:y val="0.90332634831934056"/>
          <c:w val="0.95471833381938365"/>
          <c:h val="8.3232720909886745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1105166341386817E-2"/>
          <c:y val="3.9444444444444449E-2"/>
          <c:w val="0.93040188886645558"/>
          <c:h val="0.81018963254595799"/>
        </c:manualLayout>
      </c:layout>
      <c:barChart>
        <c:barDir val="col"/>
        <c:grouping val="stacked"/>
        <c:ser>
          <c:idx val="0"/>
          <c:order val="0"/>
          <c:tx>
            <c:strRef>
              <c:f>Chart!$B$1</c:f>
              <c:strCache>
                <c:ptCount val="1"/>
                <c:pt idx="0">
                  <c:v>Rate/Loss Cost Departure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0.0</c:formatCode>
                <c:ptCount val="21"/>
                <c:pt idx="0">
                  <c:v>-2.1775707317073607</c:v>
                </c:pt>
                <c:pt idx="1">
                  <c:v>-2.7683063829787256</c:v>
                </c:pt>
                <c:pt idx="2">
                  <c:v>-2.6728744186046534</c:v>
                </c:pt>
                <c:pt idx="3">
                  <c:v>-2.8619169811320782</c:v>
                </c:pt>
                <c:pt idx="4">
                  <c:v>-2.8512463768115968</c:v>
                </c:pt>
                <c:pt idx="5">
                  <c:v>-4.3826635514018824</c:v>
                </c:pt>
                <c:pt idx="6">
                  <c:v>-7.5144244897958945</c:v>
                </c:pt>
                <c:pt idx="7">
                  <c:v>-10.362668341708552</c:v>
                </c:pt>
                <c:pt idx="8">
                  <c:v>-9.7909823232323188</c:v>
                </c:pt>
                <c:pt idx="9">
                  <c:v>-8.9255615853658536</c:v>
                </c:pt>
                <c:pt idx="10">
                  <c:v>-6.519638392857189</c:v>
                </c:pt>
                <c:pt idx="11">
                  <c:v>0.39867826086957259</c:v>
                </c:pt>
                <c:pt idx="12">
                  <c:v>1.4883870967741839</c:v>
                </c:pt>
                <c:pt idx="13">
                  <c:v>4.6413234374999925</c:v>
                </c:pt>
                <c:pt idx="14">
                  <c:v>4.4189999999999925</c:v>
                </c:pt>
                <c:pt idx="15">
                  <c:v>3.1412906666666691</c:v>
                </c:pt>
                <c:pt idx="16">
                  <c:v>2.552602298850577</c:v>
                </c:pt>
                <c:pt idx="17">
                  <c:v>1.3834831460674168</c:v>
                </c:pt>
                <c:pt idx="18">
                  <c:v>0.89273793103447263</c:v>
                </c:pt>
                <c:pt idx="19">
                  <c:v>0.69548539325841663</c:v>
                </c:pt>
                <c:pt idx="20">
                  <c:v>0.89273793103447263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Schedule Rating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0.0</c:formatCode>
                <c:ptCount val="21"/>
                <c:pt idx="0">
                  <c:v>-1.880629268292674</c:v>
                </c:pt>
                <c:pt idx="1">
                  <c:v>-1.8784936170212778</c:v>
                </c:pt>
                <c:pt idx="2">
                  <c:v>-1.5839255813953499</c:v>
                </c:pt>
                <c:pt idx="3">
                  <c:v>-2.3684830188679551</c:v>
                </c:pt>
                <c:pt idx="4">
                  <c:v>-3.9327536231883728</c:v>
                </c:pt>
                <c:pt idx="5">
                  <c:v>-6.0383364485981383</c:v>
                </c:pt>
                <c:pt idx="6">
                  <c:v>-6.6473755102040775</c:v>
                </c:pt>
                <c:pt idx="7">
                  <c:v>-8.5563316582914553</c:v>
                </c:pt>
                <c:pt idx="8">
                  <c:v>-9.0305176767676745</c:v>
                </c:pt>
                <c:pt idx="9">
                  <c:v>-6.8141384146341428</c:v>
                </c:pt>
                <c:pt idx="10">
                  <c:v>-4.3788616071428734</c:v>
                </c:pt>
                <c:pt idx="11">
                  <c:v>-1.9062782608695681</c:v>
                </c:pt>
                <c:pt idx="12">
                  <c:v>-1.6123870967741951</c:v>
                </c:pt>
                <c:pt idx="13">
                  <c:v>-1.7212234374999824</c:v>
                </c:pt>
                <c:pt idx="14">
                  <c:v>-3.0540000000000025</c:v>
                </c:pt>
                <c:pt idx="15">
                  <c:v>-4.3788906666666705</c:v>
                </c:pt>
                <c:pt idx="16">
                  <c:v>-6.2112022988505924</c:v>
                </c:pt>
                <c:pt idx="17">
                  <c:v>-7.5884831460674045</c:v>
                </c:pt>
                <c:pt idx="18">
                  <c:v>-7.8629379310344207</c:v>
                </c:pt>
                <c:pt idx="19">
                  <c:v>-8.2528853932584223</c:v>
                </c:pt>
                <c:pt idx="20">
                  <c:v>-7.8629379310344207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F5173"/>
              </a:solidFill>
            </a:ln>
          </c:spPr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Chart!$D$2:$D$22</c:f>
              <c:numCache>
                <c:formatCode>0.0</c:formatCode>
                <c:ptCount val="21"/>
                <c:pt idx="0">
                  <c:v>-3</c:v>
                </c:pt>
                <c:pt idx="1">
                  <c:v>-2.8000000000000003</c:v>
                </c:pt>
                <c:pt idx="2">
                  <c:v>-2.8000000000000003</c:v>
                </c:pt>
                <c:pt idx="3">
                  <c:v>-3.3000000000000003</c:v>
                </c:pt>
                <c:pt idx="4">
                  <c:v>-3.6999999999999997</c:v>
                </c:pt>
                <c:pt idx="5">
                  <c:v>-4.2</c:v>
                </c:pt>
                <c:pt idx="6">
                  <c:v>-3.5000000000000004</c:v>
                </c:pt>
                <c:pt idx="7">
                  <c:v>-3.6999999999999997</c:v>
                </c:pt>
                <c:pt idx="8">
                  <c:v>-4.3999999999999995</c:v>
                </c:pt>
                <c:pt idx="9">
                  <c:v>-3.5000000000000004</c:v>
                </c:pt>
                <c:pt idx="10">
                  <c:v>-3.4000000000000004</c:v>
                </c:pt>
                <c:pt idx="11">
                  <c:v>-2.5</c:v>
                </c:pt>
                <c:pt idx="12">
                  <c:v>-1.6</c:v>
                </c:pt>
                <c:pt idx="13">
                  <c:v>-0.8</c:v>
                </c:pt>
                <c:pt idx="14">
                  <c:v>-0.70000000000000062</c:v>
                </c:pt>
                <c:pt idx="15">
                  <c:v>-1</c:v>
                </c:pt>
                <c:pt idx="16">
                  <c:v>-1</c:v>
                </c:pt>
                <c:pt idx="17">
                  <c:v>-1.2</c:v>
                </c:pt>
                <c:pt idx="18">
                  <c:v>-1.3</c:v>
                </c:pt>
                <c:pt idx="19">
                  <c:v>-1.0999999999999865</c:v>
                </c:pt>
                <c:pt idx="20">
                  <c:v>-1</c:v>
                </c:pt>
              </c:numCache>
            </c:numRef>
          </c:val>
        </c:ser>
        <c:gapWidth val="70"/>
        <c:overlap val="100"/>
        <c:axId val="235767296"/>
        <c:axId val="235768832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4396244739397787E-2"/>
                  <c:y val="5.3682646286861223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1809672625496577E-2"/>
                  <c:y val="-8.064343060058669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1809672625496577E-2"/>
                  <c:y val="-0.103180098811178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5691162188410853E-2"/>
                  <c:y val="9.2898139570788948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4396244739397787E-2"/>
                  <c:y val="7.574146981627297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2.4396244739397947E-2"/>
                  <c:y val="5.3682646286861223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2.4396244739397787E-2"/>
                  <c:y val="3.897676393392002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2.4396244739397787E-2"/>
                  <c:y val="4.3878724718233814E-2"/>
                </c:manualLayout>
              </c:layout>
              <c:dLblPos val="r"/>
              <c:showVal val="1"/>
            </c:dLbl>
            <c:dLbl>
              <c:idx val="20"/>
              <c:tx>
                <c:rich>
                  <a:bodyPr/>
                  <a:lstStyle/>
                  <a:p>
                    <a:pPr>
                      <a:defRPr sz="1400" b="1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-</a:t>
                    </a:r>
                    <a:r>
                      <a:rPr lang="en-US" dirty="0" smtClean="0"/>
                      <a:t>8.0</a:t>
                    </a:r>
                    <a:endParaRPr lang="en-US" dirty="0"/>
                  </a:p>
                </c:rich>
              </c:tx>
              <c:numFmt formatCode="#,##0" sourceLinked="0"/>
              <c:spPr/>
              <c:dLblPos val="b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Chart!$E$2:$E$22</c:f>
              <c:numCache>
                <c:formatCode>0.0</c:formatCode>
                <c:ptCount val="21"/>
                <c:pt idx="0">
                  <c:v>-7.0582000000000003</c:v>
                </c:pt>
                <c:pt idx="1">
                  <c:v>-7.4468000000000094</c:v>
                </c:pt>
                <c:pt idx="2">
                  <c:v>-7.0568000000000044</c:v>
                </c:pt>
                <c:pt idx="3">
                  <c:v>-8.530400000000002</c:v>
                </c:pt>
                <c:pt idx="4">
                  <c:v>-10.484000000000002</c:v>
                </c:pt>
                <c:pt idx="5">
                  <c:v>-14.621000000000015</c:v>
                </c:pt>
                <c:pt idx="6">
                  <c:v>-17.661799999999989</c:v>
                </c:pt>
                <c:pt idx="7">
                  <c:v>-22.618999999999996</c:v>
                </c:pt>
                <c:pt idx="8">
                  <c:v>-23.221499999999889</c:v>
                </c:pt>
                <c:pt idx="9">
                  <c:v>-19.239699999999889</c:v>
                </c:pt>
                <c:pt idx="10">
                  <c:v>-14.298500000000001</c:v>
                </c:pt>
                <c:pt idx="11">
                  <c:v>-4.0075999999999965</c:v>
                </c:pt>
                <c:pt idx="12">
                  <c:v>-1.7240000000000131</c:v>
                </c:pt>
                <c:pt idx="13">
                  <c:v>2.1200999999999808</c:v>
                </c:pt>
                <c:pt idx="14">
                  <c:v>0.66500000000000081</c:v>
                </c:pt>
                <c:pt idx="15">
                  <c:v>-2.2376000000000054</c:v>
                </c:pt>
                <c:pt idx="16">
                  <c:v>-4.6586000000000007</c:v>
                </c:pt>
                <c:pt idx="17">
                  <c:v>-7.4049999999999905</c:v>
                </c:pt>
                <c:pt idx="18">
                  <c:v>-8.2702000000000009</c:v>
                </c:pt>
                <c:pt idx="19">
                  <c:v>-8.6574000000000026</c:v>
                </c:pt>
                <c:pt idx="20">
                  <c:v>-7.9702000000000544</c:v>
                </c:pt>
              </c:numCache>
            </c:numRef>
          </c:val>
        </c:ser>
        <c:marker val="1"/>
        <c:axId val="235796736"/>
        <c:axId val="235795200"/>
      </c:lineChart>
      <c:catAx>
        <c:axId val="235767296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5768832"/>
        <c:crosses val="autoZero"/>
        <c:lblAlgn val="ctr"/>
        <c:lblOffset val="300"/>
        <c:tickLblSkip val="1"/>
      </c:catAx>
      <c:valAx>
        <c:axId val="235768832"/>
        <c:scaling>
          <c:orientation val="minMax"/>
          <c:max val="10"/>
          <c:min val="-25"/>
        </c:scaling>
        <c:axPos val="l"/>
        <c:numFmt formatCode="0" sourceLinked="0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5767296"/>
        <c:crosses val="autoZero"/>
        <c:crossBetween val="between"/>
        <c:majorUnit val="5"/>
      </c:valAx>
      <c:valAx>
        <c:axId val="235795200"/>
        <c:scaling>
          <c:orientation val="minMax"/>
          <c:max val="10"/>
          <c:min val="-25"/>
        </c:scaling>
        <c:axPos val="r"/>
        <c:numFmt formatCode="0.0" sourceLinked="1"/>
        <c:majorTickMark val="none"/>
        <c:tickLblPos val="none"/>
        <c:spPr>
          <a:ln>
            <a:noFill/>
          </a:ln>
        </c:spPr>
        <c:crossAx val="235796736"/>
        <c:crosses val="max"/>
        <c:crossBetween val="between"/>
        <c:majorUnit val="5"/>
      </c:valAx>
      <c:catAx>
        <c:axId val="235796736"/>
        <c:scaling>
          <c:orientation val="minMax"/>
        </c:scaling>
        <c:delete val="1"/>
        <c:axPos val="b"/>
        <c:numFmt formatCode="General" sourceLinked="1"/>
        <c:tickLblPos val="none"/>
        <c:crossAx val="235795200"/>
        <c:crosses val="autoZero"/>
        <c:lblAlgn val="ctr"/>
        <c:lblOffset val="100"/>
      </c:catAx>
    </c:plotArea>
    <c:legend>
      <c:legendPos val="b"/>
      <c:layout>
        <c:manualLayout>
          <c:xMode val="edge"/>
          <c:yMode val="edge"/>
          <c:x val="6.7691522534042314E-2"/>
          <c:y val="3.4813210848644652E-2"/>
          <c:w val="0.28352995939610132"/>
          <c:h val="0.1791211723534558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109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113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119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120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A6E5439-9D2A-4CD2-8AB5-D96889696FBF}" type="slidenum">
              <a:rPr lang="en-US" smtClean="0"/>
              <a:pPr defTabSz="928787"/>
              <a:t>123</a:t>
            </a:fld>
            <a:endParaRPr lang="en-US" dirty="0" smtClean="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0E8A599E-323A-439F-9DB7-C51FF478F99C}" type="slidenum">
              <a:rPr lang="en-US" smtClean="0"/>
              <a:pPr defTabSz="928787"/>
              <a:t>124</a:t>
            </a:fld>
            <a:endParaRPr lang="en-US" dirty="0" smtClean="0"/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DEFB222-CE26-4681-BBEB-6CA6CED4556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C501-6218-4533-8075-4FEDF8B85956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7"/>
          <p:cNvSpPr txBox="1">
            <a:spLocks noGrp="1" noChangeArrowheads="1"/>
          </p:cNvSpPr>
          <p:nvPr/>
        </p:nvSpPr>
        <p:spPr bwMode="auto">
          <a:xfrm>
            <a:off x="3955222" y="8827125"/>
            <a:ext cx="30424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0" rIns="91202" bIns="45600" anchor="b"/>
          <a:lstStyle/>
          <a:p>
            <a:pPr algn="r" defTabSz="909767"/>
            <a:fld id="{A0D70C00-AB20-4F73-A1A0-D35999B0DF09}" type="slidenum">
              <a:rPr lang="en-US"/>
              <a:pPr algn="r" defTabSz="909767"/>
              <a:t>135</a:t>
            </a:fld>
            <a:endParaRPr lang="en-US" dirty="0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718050" cy="3538538"/>
          </a:xfrm>
          <a:solidFill>
            <a:srgbClr val="FFFFFF"/>
          </a:solidFill>
          <a:ln/>
        </p:spPr>
      </p:sp>
      <p:sp>
        <p:nvSpPr>
          <p:cNvPr id="21411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5603" y="4413562"/>
            <a:ext cx="5932833" cy="4185275"/>
          </a:xfrm>
          <a:noFill/>
          <a:ln>
            <a:solidFill>
              <a:srgbClr val="000000"/>
            </a:solidFill>
          </a:ln>
        </p:spPr>
        <p:txBody>
          <a:bodyPr lIns="91202" tIns="45600" rIns="91202" bIns="45600"/>
          <a:lstStyle/>
          <a:p>
            <a:pPr eaLnBrk="1" hangingPunct="1"/>
            <a:r>
              <a:rPr lang="en-US" smtClean="0"/>
              <a:t>Exhibit 11 of Article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137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138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14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143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145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146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147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149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151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152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4B467A6F-CB38-460C-8EC3-8BFEECA8E64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155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159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162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164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165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167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168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17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19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20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8564937-103A-4744-BFB7-016B6CBD079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2A273B8-4229-4DDB-A170-29D1C53BF51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25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159FE8EA-C6CA-4B7C-A2A0-C1C179F36AEA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29</a:t>
            </a:fld>
            <a:endParaRPr lang="en-US"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30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9147EEA4-1C7C-4C10-AE99-ECAAB11F4287}" type="slidenum">
              <a:rPr lang="en-US" sz="1000"/>
              <a:pPr algn="ctr" defTabSz="930275"/>
              <a:t>32</a:t>
            </a:fld>
            <a:endParaRPr lang="en-US" sz="10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lvl="1" indent="-228600">
              <a:spcBef>
                <a:spcPct val="100000"/>
              </a:spcBef>
              <a:buSzPct val="85000"/>
              <a:buFont typeface="Wingdings" pitchFamily="2" charset="2"/>
              <a:buChar char="n"/>
              <a:defRPr/>
            </a:pPr>
            <a:r>
              <a:rPr lang="en-US" sz="2400" dirty="0" smtClean="0"/>
              <a:t>Number of business bankruptcies still growing</a:t>
            </a:r>
          </a:p>
          <a:p>
            <a:pPr lvl="1">
              <a:defRPr/>
            </a:pPr>
            <a:r>
              <a:rPr lang="en-US" sz="2400" dirty="0" smtClean="0"/>
              <a:t>Bankruptcy filings in 2010:Q1 were up 18% from 2009:Q1</a:t>
            </a:r>
          </a:p>
          <a:p>
            <a:pPr>
              <a:defRPr/>
            </a:pPr>
            <a:r>
              <a:rPr lang="en-US" sz="2600" dirty="0" smtClean="0"/>
              <a:t>Each bankruptcy costs commercial property, liability, WC, auto, life</a:t>
            </a:r>
            <a:r>
              <a:rPr lang="en-US" sz="2600" smtClean="0"/>
              <a:t>, health, pension</a:t>
            </a:r>
            <a:r>
              <a:rPr lang="en-US" sz="2600" dirty="0" smtClean="0"/>
              <a:t>, and other insurance exposures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D20C7C8D-0074-4941-8AE0-563E09955F80}" type="slidenum">
              <a:rPr lang="en-US" sz="1000"/>
              <a:pPr algn="ctr" defTabSz="930275"/>
              <a:t>33</a:t>
            </a:fld>
            <a:endParaRPr lang="en-US" sz="10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36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37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47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51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52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64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7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A9D9E5E-FFD0-4C26-9FBA-DF28A7728F06}" type="slidenum">
              <a:rPr lang="en-US" sz="1000"/>
              <a:pPr algn="ctr" defTabSz="930275"/>
              <a:t>83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89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80E7A53-F3BF-471B-9F80-BB6BE1F1998B}" type="slidenum">
              <a:rPr lang="en-US" smtClean="0">
                <a:latin typeface="Arial" pitchFamily="34" charset="0"/>
              </a:rPr>
              <a:pPr defTabSz="928787"/>
              <a:t>90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91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DF62-E68F-4DB6-8DD5-1F40EFEB7612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94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95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D6715D-20C5-4CAF-9327-F535070B0F0A}" type="slidenum">
              <a:rPr lang="en-US" sz="1000"/>
              <a:pPr algn="ctr" defTabSz="930275"/>
              <a:t>96</a:t>
            </a:fld>
            <a:endParaRPr lang="en-US" sz="10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100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101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103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104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097542F4-A6BB-4CB6-9D13-328A87C7B8DC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107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7D5E62-C3E0-408F-919E-EFB6DB2A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3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7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5" Type="http://schemas.openxmlformats.org/officeDocument/2006/relationships/oleObject" Target="../embeddings/oleObject78.bin"/><Relationship Id="rId4" Type="http://schemas.openxmlformats.org/officeDocument/2006/relationships/hyperlink" Target="http://www.federalreserve.gov/releases/h15/data.htm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79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80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81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82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4" Type="http://schemas.openxmlformats.org/officeDocument/2006/relationships/oleObject" Target="../embeddings/oleObject83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4" Type="http://schemas.openxmlformats.org/officeDocument/2006/relationships/oleObject" Target="../embeddings/oleObject84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8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86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87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4" Type="http://schemas.openxmlformats.org/officeDocument/2006/relationships/oleObject" Target="../embeddings/oleObject88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89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90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91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92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4" Type="http://schemas.openxmlformats.org/officeDocument/2006/relationships/oleObject" Target="../embeddings/oleObject93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4" Type="http://schemas.openxmlformats.org/officeDocument/2006/relationships/oleObject" Target="../embeddings/oleObject9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4.vml"/><Relationship Id="rId4" Type="http://schemas.openxmlformats.org/officeDocument/2006/relationships/oleObject" Target="../embeddings/oleObject9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4" Type="http://schemas.openxmlformats.org/officeDocument/2006/relationships/oleObject" Target="../embeddings/oleObject96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4" Type="http://schemas.openxmlformats.org/officeDocument/2006/relationships/oleObject" Target="../embeddings/oleObject9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4" Type="http://schemas.openxmlformats.org/officeDocument/2006/relationships/oleObject" Target="../embeddings/oleObject9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8.v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9.vml"/><Relationship Id="rId4" Type="http://schemas.openxmlformats.org/officeDocument/2006/relationships/oleObject" Target="../embeddings/oleObject100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0.vml"/><Relationship Id="rId4" Type="http://schemas.openxmlformats.org/officeDocument/2006/relationships/oleObject" Target="../embeddings/oleObject101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1.vml"/><Relationship Id="rId4" Type="http://schemas.openxmlformats.org/officeDocument/2006/relationships/oleObject" Target="../embeddings/oleObject102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2.vml"/><Relationship Id="rId4" Type="http://schemas.openxmlformats.org/officeDocument/2006/relationships/oleObject" Target="../embeddings/oleObject10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3.vml"/><Relationship Id="rId4" Type="http://schemas.openxmlformats.org/officeDocument/2006/relationships/oleObject" Target="../embeddings/oleObject104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4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5.vml"/><Relationship Id="rId4" Type="http://schemas.openxmlformats.org/officeDocument/2006/relationships/oleObject" Target="../embeddings/oleObject106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6.vml"/><Relationship Id="rId4" Type="http://schemas.openxmlformats.org/officeDocument/2006/relationships/oleObject" Target="../embeddings/Microsoft_Office_Excel_97-2003_Worksheet1.xls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4" Type="http://schemas.openxmlformats.org/officeDocument/2006/relationships/oleObject" Target="../embeddings/oleObject107.bin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5" Type="http://schemas.openxmlformats.org/officeDocument/2006/relationships/oleObject" Target="../embeddings/oleObject108.bin"/><Relationship Id="rId4" Type="http://schemas.openxmlformats.org/officeDocument/2006/relationships/hyperlink" Target="http://research.stlouisfed.org/fred2/series/WASCUR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9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109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4" Type="http://schemas.openxmlformats.org/officeDocument/2006/relationships/oleObject" Target="../embeddings/oleObject110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4" Type="http://schemas.openxmlformats.org/officeDocument/2006/relationships/oleObject" Target="../embeddings/oleObject111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4" Type="http://schemas.openxmlformats.org/officeDocument/2006/relationships/oleObject" Target="../embeddings/oleObject112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4" Type="http://schemas.openxmlformats.org/officeDocument/2006/relationships/oleObject" Target="../embeddings/oleObject113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5.vml"/><Relationship Id="rId4" Type="http://schemas.openxmlformats.org/officeDocument/2006/relationships/oleObject" Target="../embeddings/oleObject114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6.vml"/><Relationship Id="rId4" Type="http://schemas.openxmlformats.org/officeDocument/2006/relationships/oleObject" Target="../embeddings/oleObject115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17.vml"/><Relationship Id="rId5" Type="http://schemas.openxmlformats.org/officeDocument/2006/relationships/oleObject" Target="../embeddings/oleObject116.bin"/><Relationship Id="rId4" Type="http://schemas.openxmlformats.org/officeDocument/2006/relationships/notesSlide" Target="../notesSlides/notesSlide13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8.vml"/><Relationship Id="rId4" Type="http://schemas.openxmlformats.org/officeDocument/2006/relationships/oleObject" Target="../embeddings/oleObject117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9.vml"/><Relationship Id="rId4" Type="http://schemas.openxmlformats.org/officeDocument/2006/relationships/oleObject" Target="../embeddings/oleObject118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0.vml"/><Relationship Id="rId4" Type="http://schemas.openxmlformats.org/officeDocument/2006/relationships/oleObject" Target="../embeddings/oleObject1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4" Type="http://schemas.openxmlformats.org/officeDocument/2006/relationships/oleObject" Target="../embeddings/oleObject120.bin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4" Type="http://schemas.openxmlformats.org/officeDocument/2006/relationships/oleObject" Target="../embeddings/oleObject121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3.vml"/><Relationship Id="rId4" Type="http://schemas.openxmlformats.org/officeDocument/2006/relationships/oleObject" Target="../embeddings/oleObject122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4.vml"/><Relationship Id="rId4" Type="http://schemas.openxmlformats.org/officeDocument/2006/relationships/oleObject" Target="../embeddings/oleObject123.bin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5.vml"/><Relationship Id="rId4" Type="http://schemas.openxmlformats.org/officeDocument/2006/relationships/oleObject" Target="../embeddings/oleObject124.bin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hyperlink" Target="http://data.bls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hyperlink" Target="http://research.stlouisfed.org/fred2/series/WASCU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hyperlink" Target="http://www.ism.ws/ismreport/mfgrob.cfm" TargetMode="External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hyperlink" Target="http://www.federalreserve.gov/releases/g17/Current/default.htm" TargetMode="External"/><Relationship Id="rId5" Type="http://schemas.openxmlformats.org/officeDocument/2006/relationships/oleObject" Target="../embeddings/oleObject24.bin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hyperlink" Target="http://data.bls.gov/" TargetMode="External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hyperlink" Target="http://www.ism.ws/ismreport/nonmfgrob.cfm" TargetMode="External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hyperlink" Target="http://www.abiworld.org/AM/AMTemplate.cfm?Section=Home&amp;TEMPLATE=/CM/ContentDisplay.cfm&amp;CONTENTID=61633" TargetMode="External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hyperlink" Target="http://www.bls.gov/news.release/cewbd.t08.htm" TargetMode="External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4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4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6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5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6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6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62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63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64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6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66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67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6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6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83.jpeg"/><Relationship Id="rId5" Type="http://schemas.openxmlformats.org/officeDocument/2006/relationships/oleObject" Target="../embeddings/oleObject70.bin"/><Relationship Id="rId4" Type="http://schemas.openxmlformats.org/officeDocument/2006/relationships/hyperlink" Target="http://bls.gov/mls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7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72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5" Type="http://schemas.openxmlformats.org/officeDocument/2006/relationships/oleObject" Target="../embeddings/oleObject73.bin"/><Relationship Id="rId4" Type="http://schemas.openxmlformats.org/officeDocument/2006/relationships/hyperlink" Target="http://research.stlouisfed.org/fred2/series/WASCUR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7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75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7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9537"/>
            <a:ext cx="9104313" cy="2185214"/>
          </a:xfrm>
          <a:ln/>
        </p:spPr>
        <p:txBody>
          <a:bodyPr/>
          <a:lstStyle/>
          <a:p>
            <a:r>
              <a:rPr lang="en-US" sz="4400" dirty="0" smtClean="0"/>
              <a:t>P/C Insurance</a:t>
            </a:r>
            <a:r>
              <a:rPr lang="en-US" sz="4400" dirty="0"/>
              <a:t> </a:t>
            </a:r>
            <a:r>
              <a:rPr lang="en-US" sz="4400" dirty="0" smtClean="0"/>
              <a:t>Industry   Overview &amp; Outlook</a:t>
            </a:r>
            <a:br>
              <a:rPr lang="en-US" sz="4400" dirty="0" smtClean="0"/>
            </a:br>
            <a:r>
              <a:rPr lang="en-US" sz="3600" i="1" dirty="0" smtClean="0"/>
              <a:t> A Story of Growth and Strength in an Uncertain World</a:t>
            </a:r>
            <a:endParaRPr lang="en-US" sz="34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488" y="4215432"/>
            <a:ext cx="8952271" cy="17697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New York Society of Securities Analysts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New York, NY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March 18,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2013:Q1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6764338" y="2284413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Fastest Growing States</a:t>
            </a:r>
          </a:p>
          <a:p>
            <a:r>
              <a:rPr lang="en-US" sz="1400"/>
              <a:t>South Carolina       6.97%</a:t>
            </a:r>
            <a:br>
              <a:rPr lang="en-US" sz="1400"/>
            </a:br>
            <a:r>
              <a:rPr lang="en-US" sz="1400"/>
              <a:t>Michigan                4.32%</a:t>
            </a:r>
            <a:br>
              <a:rPr lang="en-US" sz="1400"/>
            </a:br>
            <a:r>
              <a:rPr lang="en-US" sz="1400"/>
              <a:t>West Virginia         3.59%</a:t>
            </a:r>
            <a:br>
              <a:rPr lang="en-US" sz="1400"/>
            </a:br>
            <a:r>
              <a:rPr lang="en-US" sz="1400"/>
              <a:t>Idaho                      3.14%</a:t>
            </a:r>
            <a:br>
              <a:rPr lang="en-US" sz="1400"/>
            </a:br>
            <a:r>
              <a:rPr lang="en-US" sz="1400"/>
              <a:t>Georgia                  3.04%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6710363" y="3810000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Slowest Growing States</a:t>
            </a:r>
          </a:p>
          <a:p>
            <a:r>
              <a:rPr lang="en-US" sz="1400"/>
              <a:t>Wyoming              -1.09% </a:t>
            </a:r>
            <a:br>
              <a:rPr lang="en-US" sz="1400"/>
            </a:br>
            <a:r>
              <a:rPr lang="en-US" sz="1400"/>
              <a:t>Delaware              -0.24%</a:t>
            </a:r>
            <a:br>
              <a:rPr lang="en-US" sz="1400"/>
            </a:br>
            <a:r>
              <a:rPr lang="en-US" sz="1400"/>
              <a:t>North Dakota        -0.19%</a:t>
            </a:r>
          </a:p>
          <a:p>
            <a:r>
              <a:rPr lang="en-US" sz="1400"/>
              <a:t>Vermont                 0.09%</a:t>
            </a:r>
            <a:br>
              <a:rPr lang="en-US" sz="1400"/>
            </a:br>
            <a:r>
              <a:rPr lang="en-US" sz="1400"/>
              <a:t>Minnesota              0.18%</a:t>
            </a:r>
          </a:p>
        </p:txBody>
      </p:sp>
      <p:pic>
        <p:nvPicPr>
          <p:cNvPr id="38923" name="Picture 13" descr="C:\Users\stevenw\Pictures\LeadingIndexes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799"/>
            <a:ext cx="6646606" cy="5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6567488" y="1139825"/>
            <a:ext cx="209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Near-term growth forecasts vary widely by state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1990-2012:Q3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p:oleObj spid="_x0000_s7349250" name="Chart" r:id="rId4" imgW="8581960" imgH="4162376" progId="MSGraph.Chart.8">
              <p:embed followColorScheme="full"/>
            </p:oleObj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2010, 2011 and 2012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the 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359146" y="1941256"/>
            <a:ext cx="406774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471653" y="1054672"/>
            <a:ext cx="3086462" cy="734799"/>
          </a:xfrm>
          <a:prstGeom prst="wedgeRectCallout">
            <a:avLst>
              <a:gd name="adj1" fmla="val 41251"/>
              <a:gd name="adj2" fmla="val 755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through 2012:9M are down 46% from $5.53B in 2011:9M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101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Feb.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1286553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0869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55bp from its all time record lows to 1.98% in Feb.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Jan. 2013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p:oleObj spid="_x0000_s12866562" name="Chart" r:id="rId4" imgW="8439161" imgH="4314888" progId="MSGraph.Chart.8">
              <p:embed followColorScheme="full"/>
            </p:oleObj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428874"/>
            <a:ext cx="3509963" cy="1995641"/>
          </a:xfrm>
          <a:prstGeom prst="wedgeRectCallout">
            <a:avLst>
              <a:gd name="adj1" fmla="val 82386"/>
              <a:gd name="adj2" fmla="val 378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45 years. Investment income is falling as a result.  Fed is unlikely to hike rates until well into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2014 at the earliest.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103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6482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to a 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30760" y="1352805"/>
            <a:ext cx="2703871" cy="820270"/>
          </a:xfrm>
          <a:prstGeom prst="wedgeRectCallout">
            <a:avLst>
              <a:gd name="adj1" fmla="val 50194"/>
              <a:gd name="adj2" fmla="val 1020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104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7506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</a:t>
            </a:r>
            <a:r>
              <a:rPr lang="en-US" b="1" smtClean="0">
                <a:solidFill>
                  <a:srgbClr val="FFFFFF"/>
                </a:solidFill>
              </a:rPr>
              <a:t>to the </a:t>
            </a:r>
            <a:r>
              <a:rPr lang="en-US" b="1" dirty="0" smtClean="0">
                <a:solidFill>
                  <a:srgbClr val="FFFFFF"/>
                </a:solidFill>
              </a:rPr>
              <a:t>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40592" y="1972238"/>
            <a:ext cx="2703871" cy="820270"/>
          </a:xfrm>
          <a:prstGeom prst="wedgeRectCallout">
            <a:avLst>
              <a:gd name="adj1" fmla="val 49830"/>
              <a:gd name="adj2" fmla="val 1128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2EA37-164F-4528-B37D-2DD978311193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2006-2011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p:oleObj spid="_x0000_s16278530" name="Chart" r:id="rId4" imgW="8686697" imgH="4467131" progId="MSGraph.Chart.8">
              <p:embed followColorScheme="full"/>
            </p:oleObj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104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The main shift over these 6 years has been from bonds with 5-10 years of maturity to bonds with 1-5 years of maturity. The industry also slightly trimmed it holdings of bonds in the 10-20-year maturity category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bonds in the longest-maturity category.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 smtClean="0"/>
              <a:t>Annual Inflation Rates, (CPI-U, %),</a:t>
            </a:r>
            <a:br>
              <a:rPr lang="en-US" dirty="0" smtClean="0"/>
            </a:br>
            <a:r>
              <a:rPr lang="en-US" dirty="0" smtClean="0"/>
              <a:t>1990–2014F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p:oleObj spid="_x0000_s14964738" name="Chart" r:id="rId4" imgW="8286645" imgH="3819560" progId="MSGraph.Chart.8">
              <p:embed followColorScheme="full"/>
            </p:oleObj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</a:t>
            </a:r>
            <a:r>
              <a:rPr lang="en-US" sz="1100" dirty="0" smtClean="0"/>
              <a:t>1/13 </a:t>
            </a:r>
            <a:r>
              <a:rPr lang="en-US" sz="1100" dirty="0"/>
              <a:t>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slack in the U.S. economy suggests that </a:t>
            </a:r>
            <a:r>
              <a:rPr lang="en-US" b="1" dirty="0" smtClean="0">
                <a:solidFill>
                  <a:srgbClr val="FFFFFF"/>
                </a:solidFill>
              </a:rPr>
              <a:t>inflationary pressures should remain subdued for an extended period of times.  Energy, health care and </a:t>
            </a:r>
            <a:r>
              <a:rPr lang="en-US" b="1" smtClean="0">
                <a:solidFill>
                  <a:srgbClr val="FFFFFF"/>
                </a:solidFill>
              </a:rPr>
              <a:t>commodity prices, </a:t>
            </a:r>
            <a:r>
              <a:rPr lang="en-US" b="1" dirty="0">
                <a:solidFill>
                  <a:srgbClr val="FFFFFF"/>
                </a:solidFill>
              </a:rPr>
              <a:t>plus U.S. debt burden, remain longer-run concerns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908300" y="1150938"/>
            <a:ext cx="4048125" cy="1309687"/>
          </a:xfrm>
          <a:prstGeom prst="wedgeRectCallout">
            <a:avLst>
              <a:gd name="adj1" fmla="val 26268"/>
              <a:gd name="adj2" fmla="val 71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005638" y="1155700"/>
            <a:ext cx="1949450" cy="1600200"/>
          </a:xfrm>
          <a:prstGeom prst="wedgeRectCallout">
            <a:avLst>
              <a:gd name="adj1" fmla="val -15584"/>
              <a:gd name="adj2" fmla="val 68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Higher energy, commodity and food prices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pushed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up inflation in 2011, but not longer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term inflationary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expectations.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107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60418" name="Chart" r:id="rId4" imgW="8620022" imgH="377178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1. UNDERWRITING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Underwriting Losses in 2011 and 2012 Are Elevated by High Catastrophe Losses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2001–2012:Q3*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14586882" name="Chart" r:id="rId4" imgW="8534451" imgH="3628987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3274142"/>
            <a:ext cx="915740" cy="1031253"/>
          </a:xfrm>
          <a:prstGeom prst="wedgeRectCallout">
            <a:avLst>
              <a:gd name="adj1" fmla="val -19855"/>
              <a:gd name="adj2" fmla="val 8858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Before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77336"/>
          <a:ext cx="8775700" cy="4087813"/>
        </p:xfrm>
        <a:graphic>
          <a:graphicData uri="http://schemas.openxmlformats.org/presentationml/2006/ole">
            <p:oleObj spid="_x0000_s157726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Consumer Sentiment Survey </a:t>
            </a:r>
            <a:r>
              <a:rPr lang="en-US" sz="24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(1966 = 100)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March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10988" y="5562600"/>
            <a:ext cx="7975787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Consumer confidence has been low for years amid high unemployment, falling home prices and other factors adversely impact consumers, but improved substantially in late 2011 and in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University of Michigan;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5712544" y="3382297"/>
            <a:ext cx="2496744" cy="1244375"/>
          </a:xfrm>
          <a:prstGeom prst="wedgeRectCallout">
            <a:avLst>
              <a:gd name="adj1" fmla="val 69408"/>
              <a:gd name="adj2" fmla="val -601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consumers has remained fairly strong despite tax hike, federal budget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1975–2012:Q3*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1458790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losses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through 2012:Q3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$6.7B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sz="2800" dirty="0" smtClean="0"/>
              <a:t>Combined Ratios by Predominant Business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4588930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through 2012:Q3, prior to Hurricane Sandy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p:oleObj spid="_x0000_s7906306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1992–2013F</a:t>
            </a:r>
          </a:p>
        </p:txBody>
      </p:sp>
      <p:sp>
        <p:nvSpPr>
          <p:cNvPr id="2110469" name="Rectangle 5"/>
          <p:cNvSpPr>
            <a:spLocks noChangeArrowheads="1"/>
          </p:cNvSpPr>
          <p:nvPr/>
        </p:nvSpPr>
        <p:spPr bwMode="blackWhite">
          <a:xfrm>
            <a:off x="1741020" y="5147422"/>
            <a:ext cx="5802780" cy="89030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Reserve Releases </a:t>
            </a:r>
            <a:r>
              <a:rPr lang="en-US" b="1" dirty="0" smtClean="0">
                <a:solidFill>
                  <a:srgbClr val="FFFFFF"/>
                </a:solidFill>
              </a:rPr>
              <a:t>Remained </a:t>
            </a:r>
            <a:r>
              <a:rPr lang="en-US" b="1" dirty="0">
                <a:solidFill>
                  <a:srgbClr val="FFFFFF"/>
                </a:solidFill>
              </a:rPr>
              <a:t>Strong in 2010 But </a:t>
            </a:r>
            <a:r>
              <a:rPr lang="en-US" b="1" dirty="0" smtClean="0">
                <a:solidFill>
                  <a:srgbClr val="FFFFFF"/>
                </a:solidFill>
              </a:rPr>
              <a:t>Tapered </a:t>
            </a:r>
            <a:r>
              <a:rPr lang="en-US" b="1" dirty="0">
                <a:solidFill>
                  <a:srgbClr val="FFFFFF"/>
                </a:solidFill>
              </a:rPr>
              <a:t>Off in </a:t>
            </a:r>
            <a:r>
              <a:rPr lang="en-US" b="1" dirty="0" smtClean="0">
                <a:solidFill>
                  <a:srgbClr val="FFFFFF"/>
                </a:solidFill>
              </a:rPr>
              <a:t>2011.  Releases Are Expected to Further Diminish in 2012 and 2103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Barclays Capital; A.M. Best.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727700" y="1089025"/>
            <a:ext cx="2206625" cy="1519238"/>
          </a:xfrm>
          <a:prstGeom prst="wedgeRectCallout">
            <a:avLst>
              <a:gd name="adj1" fmla="val 11078"/>
              <a:gd name="adj2" fmla="val -303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Prior year reserve releases totaled $8.8 billion in the first half of 2010, up from $7.1 billion in the first half of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9" grpId="0" animBg="1"/>
      <p:bldP spid="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113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Number of Years with Underwriting Profits by Decade, 1920s–2010s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01625" y="1416050"/>
          <a:ext cx="8389938" cy="3475038"/>
        </p:xfrm>
        <a:graphic>
          <a:graphicData uri="http://schemas.openxmlformats.org/presentationml/2006/ole">
            <p:oleObj spid="_x0000_s39938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101046"/>
            <a:ext cx="8767482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2009 combined ratio </a:t>
            </a:r>
            <a:r>
              <a:rPr lang="en-US" sz="1100" dirty="0" smtClean="0"/>
              <a:t>excl. mort. </a:t>
            </a:r>
            <a:r>
              <a:rPr lang="en-US" sz="1100" dirty="0"/>
              <a:t>and </a:t>
            </a:r>
            <a:r>
              <a:rPr lang="en-US" sz="1100" dirty="0" err="1" smtClean="0"/>
              <a:t>finl</a:t>
            </a:r>
            <a:r>
              <a:rPr lang="en-US" sz="1100" dirty="0" smtClean="0"/>
              <a:t>. guaranty </a:t>
            </a:r>
            <a:r>
              <a:rPr lang="en-US" sz="1100" dirty="0"/>
              <a:t>insurers was 99.3, which would bring the 2000s total to 4 years with an </a:t>
            </a:r>
            <a:r>
              <a:rPr lang="en-US" sz="1100" dirty="0" smtClean="0"/>
              <a:t>u/w </a:t>
            </a:r>
            <a:r>
              <a:rPr lang="en-US" sz="1100" dirty="0"/>
              <a:t>profit.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**Data for the 2010s includes 2010 and 2011.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Data for 1920–1934 based on stock companies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Insurance Information Institute research from A.M. Best Data.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Underwriting Profits Were Common Before the 1980s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Cyclical Pattern is P-C Impairment History is Directly Tied to Underwriting, Reserving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1969–2012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344488" y="1544543"/>
          <a:ext cx="8566150" cy="4087813"/>
        </p:xfrm>
        <a:graphic>
          <a:graphicData uri="http://schemas.openxmlformats.org/presentationml/2006/ole">
            <p:oleObj spid="_x0000_s11190274" name="Chart" r:id="rId4" imgW="8581960" imgH="4095702" progId="MSGraph.Chart.8">
              <p:embed followColorScheme="full"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99500"/>
            <a:ext cx="876054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“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1969-2011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Impairment Review,”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June 2012 and March 6, 2013 update;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Info.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30645" y="1254481"/>
            <a:ext cx="3436373" cy="820270"/>
          </a:xfrm>
          <a:prstGeom prst="wedgeRectCallout">
            <a:avLst>
              <a:gd name="adj1" fmla="val 46404"/>
              <a:gd name="adj2" fmla="val 2171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Impairments among P/C insurers remain infrequent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1969-2011</a:t>
            </a:r>
          </a:p>
        </p:txBody>
      </p:sp>
      <p:graphicFrame>
        <p:nvGraphicFramePr>
          <p:cNvPr id="1997827" name="Object 2"/>
          <p:cNvGraphicFramePr>
            <a:graphicFrameLocks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p:oleObj spid="_x0000_s11186178" name="Chart" r:id="rId4" imgW="8829766" imgH="4343501" progId="MSGraph.Chart.8">
              <p:embed followColorScheme="full"/>
            </p:oleObj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0.91%, up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from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0.67%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2010;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slightly higher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720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 US P/C Impaired Insurers, 2000–2010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8226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Workers Comp and Pvt. Passenger Auto Account for Nearly Half of the Premium Volume of Impaired Insurers Over the Past Decade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2506663" y="615315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1265238" y="5564188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685800" y="45974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390525" y="360362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2227263" y="2960688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662238" y="261778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3190875" y="23923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119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68381" y="1787804"/>
          <a:ext cx="8445500" cy="3497262"/>
        </p:xfrm>
        <a:graphic>
          <a:graphicData uri="http://schemas.openxmlformats.org/presentationml/2006/ole">
            <p:oleObj spid="_x0000_s11189250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p:oleObj spid="_x0000_s16030722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1999-2019F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000125" y="3249561"/>
            <a:ext cx="2949575" cy="1356135"/>
          </a:xfrm>
          <a:prstGeom prst="wedgeRectCallout">
            <a:avLst>
              <a:gd name="adj1" fmla="val 76360"/>
              <a:gd name="adj2" fmla="val 652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still far below 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3966730" y="1081548"/>
            <a:ext cx="2689710" cy="1140631"/>
          </a:xfrm>
          <a:prstGeom prst="wedgeRectCallout">
            <a:avLst>
              <a:gd name="adj1" fmla="val 30105"/>
              <a:gd name="adj2" fmla="val 784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936875"/>
            <a:ext cx="7772400" cy="2066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Private Passenger Auto Combined Ratio: 1993–2014F</a:t>
            </a:r>
            <a:endParaRPr lang="en-US" baseline="30000" dirty="0" smtClean="0">
              <a:latin typeface="Arial" pitchFamily="34" charset="0"/>
            </a:endParaRPr>
          </a:p>
        </p:txBody>
      </p:sp>
      <p:graphicFrame>
        <p:nvGraphicFramePr>
          <p:cNvPr id="266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4274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14400" y="5257800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Private Passenger Auto Accounts for 34% of Industry Premiums and Remains the Profit Juggernaut of the P/C Insurance Industry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529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89FB5-AD98-44FE-AF19-71096C30F6D3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03848"/>
          <a:ext cx="9144000" cy="4754563"/>
        </p:xfrm>
        <a:graphic>
          <a:graphicData uri="http://schemas.openxmlformats.org/presentationml/2006/ole">
            <p:oleObj spid="_x0000_s901734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2814484" y="1242624"/>
            <a:ext cx="2986548" cy="1129553"/>
          </a:xfrm>
          <a:prstGeom prst="wedgeRectCallout">
            <a:avLst>
              <a:gd name="adj1" fmla="val -83492"/>
              <a:gd name="adj2" fmla="val 13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TN and AL had the worst underwriting performance of all states in 2011 due to high tornado and storm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B5FC5-61BE-43F8-A59A-192BACFBE669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Lowest 25 States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362075"/>
          <a:ext cx="9144000" cy="5410200"/>
        </p:xfrm>
        <a:graphic>
          <a:graphicData uri="http://schemas.openxmlformats.org/presentationml/2006/ole">
            <p:oleObj spid="_x0000_s9018370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4739149" y="1173798"/>
            <a:ext cx="3746090" cy="1129553"/>
          </a:xfrm>
          <a:prstGeom prst="wedgeRectCallout">
            <a:avLst>
              <a:gd name="adj1" fmla="val 46963"/>
              <a:gd name="adj2" fmla="val 157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HI and FL had the best performance in 2011 due to the absence of hurricanes/tropical storms impacts in either state last year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2070530" name="Chart" r:id="rId3" imgW="8353320" imgH="4648256" progId="MSGraph.Chart.8">
              <p:embed followColorScheme="full"/>
            </p:oleObj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27529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400" dirty="0" smtClean="0"/>
              <a:t>*2007-2013F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A.M</a:t>
            </a:r>
            <a:r>
              <a:rPr lang="en-US" sz="1400" dirty="0"/>
              <a:t>. </a:t>
            </a:r>
            <a:r>
              <a:rPr lang="en-US" sz="1400" dirty="0" smtClean="0"/>
              <a:t>Best; </a:t>
            </a:r>
            <a:r>
              <a:rPr lang="en-US" sz="1400" dirty="0"/>
              <a:t>Insurance Information Institute</a:t>
            </a:r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1990-2013F*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091381"/>
            <a:ext cx="2635623" cy="1624925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5849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1995–2013F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4444162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*2012-2013 figures are A.M. Best estimate/forecast for the </a:t>
            </a:r>
            <a:r>
              <a:rPr lang="en-US" sz="1100" dirty="0"/>
              <a:t>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2005–2014F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9019394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Marine Combined Ratio:       1999–2014F</a:t>
            </a:r>
            <a:endParaRPr lang="en-US" baseline="30000" dirty="0" smtClean="0"/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4518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847" y="5392271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(1999-2011);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(2012F); Conning (2013F-2014F)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045F7-9350-4665-BD66-24DDE1401A5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373063" y="1020763"/>
          <a:ext cx="8188325" cy="4819650"/>
        </p:xfrm>
        <a:graphic>
          <a:graphicData uri="http://schemas.openxmlformats.org/presentationml/2006/ole">
            <p:oleObj spid="_x0000_s14956546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18437" name="Rectangle 2"/>
          <p:cNvSpPr>
            <a:spLocks noChangeArrowheads="1"/>
          </p:cNvSpPr>
          <p:nvPr/>
        </p:nvSpPr>
        <p:spPr bwMode="black">
          <a:xfrm>
            <a:off x="7731125" y="1346200"/>
            <a:ext cx="1138238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114074"/>
            <a:ext cx="7459662" cy="860425"/>
          </a:xfrm>
        </p:spPr>
        <p:txBody>
          <a:bodyPr/>
          <a:lstStyle/>
          <a:p>
            <a:r>
              <a:rPr lang="en-US" dirty="0" smtClean="0"/>
              <a:t>Personal Auto Insurance Direct Written Premiums vs. Recently-Registered Cars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6435725"/>
            <a:ext cx="8404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AIPSO Facts (various issues); SNL Financial; Conning Research &amp; Consulting, </a:t>
            </a:r>
            <a:r>
              <a:rPr lang="en-US" sz="1100" i="1"/>
              <a:t>Property-Casualty Forecast and Analysis</a:t>
            </a:r>
            <a:r>
              <a:rPr lang="en-US" sz="1100"/>
              <a:t>, First Quarter 2012; 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481013" y="5600700"/>
            <a:ext cx="8175625" cy="7511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PP DWP, flat from 2004-2009, is rising again.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Conning forecasts growth at 3.5% in 2013 and 4.0% in 2014.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2573338" y="3559629"/>
            <a:ext cx="1682750" cy="1444171"/>
          </a:xfrm>
          <a:prstGeom prst="wedgeRectCallout">
            <a:avLst>
              <a:gd name="adj1" fmla="val 121259"/>
              <a:gd name="adj2" fmla="val 255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Average age of registered cars rose as fewer new cars were bought (and insured</a:t>
            </a:r>
            <a:r>
              <a:rPr lang="en-US" sz="1400" b="1" dirty="0" smtClean="0">
                <a:solidFill>
                  <a:schemeClr val="bg1"/>
                </a:solidFill>
              </a:rPr>
              <a:t>)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031875" y="2130880"/>
            <a:ext cx="1270454" cy="1600200"/>
          </a:xfrm>
          <a:prstGeom prst="wedgeRectCallout">
            <a:avLst>
              <a:gd name="adj1" fmla="val 134065"/>
              <a:gd name="adj2" fmla="val 9051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In 2004-07 no growth in PP DWP despite strong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438548" y="3208565"/>
            <a:ext cx="1449387" cy="922564"/>
          </a:xfrm>
          <a:prstGeom prst="wedgeRectCallout">
            <a:avLst>
              <a:gd name="adj1" fmla="val 87958"/>
              <a:gd name="adj2" fmla="val 348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car/truck sales grow to 14-15M/year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497388" y="1494064"/>
            <a:ext cx="1481137" cy="1469571"/>
          </a:xfrm>
          <a:prstGeom prst="wedgeRectCallout">
            <a:avLst>
              <a:gd name="adj1" fmla="val 140708"/>
              <a:gd name="adj2" fmla="val -3588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4%/yr growth forecast for PP DWP from recovering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&amp; Products Liability Combined Ratio: 1991–2013F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646146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385046" y="5299262"/>
            <a:ext cx="6808134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Liability Lines Have Performed Better in the Post-Tort Reform Era (~2005), but There Has Been Some Deterioration in Recent Years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211137" y="1406525"/>
          <a:ext cx="8932863" cy="5451475"/>
        </p:xfrm>
        <a:graphic>
          <a:graphicData uri="http://schemas.openxmlformats.org/presentationml/2006/ole">
            <p:oleObj spid="_x0000_s4459522" name="Chart" r:id="rId3" imgW="8191626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2" y="87967"/>
            <a:ext cx="7425111" cy="838200"/>
          </a:xfrm>
        </p:spPr>
        <p:txBody>
          <a:bodyPr/>
          <a:lstStyle/>
          <a:p>
            <a:r>
              <a:rPr lang="en-US" dirty="0" smtClean="0"/>
              <a:t>Medical Malpractice Combined Ratio vs. All Lines Combined Ratio, 1991-2013F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510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AM Best, Insurance Information Institute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003300" y="1371600"/>
            <a:ext cx="3380441" cy="1200150"/>
          </a:xfrm>
          <a:prstGeom prst="wedgeRectCallout">
            <a:avLst>
              <a:gd name="adj1" fmla="val -21794"/>
              <a:gd name="adj2" fmla="val 16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Med Mal Insurers in </a:t>
            </a:r>
            <a:r>
              <a:rPr lang="en-US" b="1" dirty="0" smtClean="0">
                <a:solidFill>
                  <a:schemeClr val="bg1"/>
                </a:solidFill>
              </a:rPr>
              <a:t>2012 </a:t>
            </a:r>
            <a:r>
              <a:rPr lang="en-US" b="1" dirty="0">
                <a:solidFill>
                  <a:schemeClr val="bg1"/>
                </a:solidFill>
              </a:rPr>
              <a:t>paid </a:t>
            </a:r>
            <a:r>
              <a:rPr lang="en-US" b="1" dirty="0" smtClean="0">
                <a:solidFill>
                  <a:schemeClr val="bg1"/>
                </a:solidFill>
              </a:rPr>
              <a:t>out </a:t>
            </a:r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en-US" b="1" dirty="0" smtClean="0">
                <a:solidFill>
                  <a:schemeClr val="bg1"/>
                </a:solidFill>
              </a:rPr>
              <a:t>0.91 </a:t>
            </a:r>
            <a:r>
              <a:rPr lang="en-US" b="1" dirty="0">
                <a:solidFill>
                  <a:schemeClr val="bg1"/>
                </a:solidFill>
              </a:rPr>
              <a:t>in loss and expense for every $1 they earned in premiums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blackWhite">
          <a:xfrm>
            <a:off x="2444497" y="4757219"/>
            <a:ext cx="2144712" cy="1009650"/>
          </a:xfrm>
          <a:prstGeom prst="wedgeRectCallout">
            <a:avLst>
              <a:gd name="adj1" fmla="val 49255"/>
              <a:gd name="adj2" fmla="val -839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Arial" pitchFamily="34" charset="0"/>
              </a:rPr>
              <a:t>In 2001, med mal insurers paid out $1.55 for every dollar earned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6471435" y="1463219"/>
            <a:ext cx="2400300" cy="1230964"/>
          </a:xfrm>
          <a:prstGeom prst="wedgeRectCallout">
            <a:avLst>
              <a:gd name="adj1" fmla="val 39665"/>
              <a:gd name="adj2" fmla="val 1944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pitchFamily="34" charset="0"/>
              </a:rPr>
              <a:t>The dramatic improvement </a:t>
            </a:r>
            <a:r>
              <a:rPr lang="en-US" sz="1600" b="1" dirty="0" smtClean="0">
                <a:latin typeface="Arial" pitchFamily="34" charset="0"/>
              </a:rPr>
              <a:t>over the past decade </a:t>
            </a:r>
            <a:r>
              <a:rPr lang="en-US" sz="1600" b="1" dirty="0">
                <a:latin typeface="Arial" pitchFamily="34" charset="0"/>
              </a:rPr>
              <a:t>has restored med </a:t>
            </a:r>
            <a:r>
              <a:rPr lang="en-US" sz="1600" b="1" dirty="0" err="1">
                <a:latin typeface="Arial" pitchFamily="34" charset="0"/>
              </a:rPr>
              <a:t>mal’s</a:t>
            </a:r>
            <a:r>
              <a:rPr lang="en-US" sz="1600" b="1" dirty="0">
                <a:latin typeface="Arial" pitchFamily="34" charset="0"/>
              </a:rPr>
              <a:t> viability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8" grpId="0" animBg="1"/>
      <p:bldP spid="9" grpId="0" animBg="1"/>
      <p:bldP spid="1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Workers Compensation   Operating Environment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0523EE7-C669-4F06-8A4D-A73393AECA0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6310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225A7A"/>
                </a:solidFill>
              </a:rPr>
              <a:t>The Weak Economy and Soft Market Have Made the Workers Comp Operating Increasingly Challenging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  <p:bldP spid="2146310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Compensation Combined Ratio: 1994–2014F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337933" y="1371600"/>
          <a:ext cx="8451850" cy="3879850"/>
        </p:xfrm>
        <a:graphic>
          <a:graphicData uri="http://schemas.openxmlformats.org/presentationml/2006/ole">
            <p:oleObj spid="_x0000_s526745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Workers Comp Results Should Begin to Improve in 2013. </a:t>
            </a:r>
            <a:r>
              <a:rPr lang="en-US" sz="2400" b="1" dirty="0">
                <a:solidFill>
                  <a:srgbClr val="FFFFFF"/>
                </a:solidFill>
              </a:rPr>
              <a:t>Underwriting Results </a:t>
            </a:r>
            <a:r>
              <a:rPr lang="en-US" sz="2400" b="1" dirty="0" smtClean="0">
                <a:solidFill>
                  <a:srgbClr val="FFFFFF"/>
                </a:solidFill>
              </a:rPr>
              <a:t> Deteriorated </a:t>
            </a:r>
            <a:r>
              <a:rPr lang="en-US" sz="2400" b="1" dirty="0">
                <a:solidFill>
                  <a:srgbClr val="FFFFFF"/>
                </a:solidFill>
              </a:rPr>
              <a:t>Markedly </a:t>
            </a:r>
            <a:r>
              <a:rPr lang="en-US" sz="2400" b="1" dirty="0" smtClean="0">
                <a:solidFill>
                  <a:srgbClr val="FFFFFF"/>
                </a:solidFill>
              </a:rPr>
              <a:t>from 2007-2012 and Were the </a:t>
            </a:r>
            <a:r>
              <a:rPr lang="en-US" sz="2400" b="1" dirty="0">
                <a:solidFill>
                  <a:srgbClr val="FFFFFF"/>
                </a:solidFill>
              </a:rPr>
              <a:t>Worst </a:t>
            </a:r>
            <a:r>
              <a:rPr lang="en-US" sz="2400" b="1" dirty="0" smtClean="0">
                <a:solidFill>
                  <a:srgbClr val="FFFFFF"/>
                </a:solidFill>
              </a:rPr>
              <a:t>They Had </a:t>
            </a:r>
            <a:r>
              <a:rPr lang="en-US" sz="2400" b="1" dirty="0">
                <a:solidFill>
                  <a:srgbClr val="FFFFFF"/>
                </a:solidFill>
              </a:rPr>
              <a:t>Been in a </a:t>
            </a:r>
            <a:r>
              <a:rPr lang="en-US" sz="2400" b="1" dirty="0" smtClean="0">
                <a:solidFill>
                  <a:srgbClr val="FFFFFF"/>
                </a:solidFill>
              </a:rPr>
              <a:t>Decade.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(1994-2013F);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(2014F).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89" name="Title 3"/>
          <p:cNvSpPr>
            <a:spLocks noGrp="1"/>
          </p:cNvSpPr>
          <p:nvPr>
            <p:ph type="title"/>
          </p:nvPr>
        </p:nvSpPr>
        <p:spPr>
          <a:xfrm>
            <a:off x="74613" y="73025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smtClean="0"/>
              <a:t>Workers Compensation Medical Severity</a:t>
            </a:r>
            <a:br>
              <a:rPr lang="en-US" smtClean="0"/>
            </a:br>
            <a:r>
              <a:rPr lang="en-US" smtClean="0"/>
              <a:t>Moderate Increase in 2011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</p:spPr>
        <p:txBody>
          <a:bodyPr/>
          <a:lstStyle/>
          <a:p>
            <a:pPr algn="l">
              <a:defRPr/>
            </a:pPr>
            <a:fld id="{4252D41D-0AC1-48AB-9F77-182A8D0EF7F4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134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7091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3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2137092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1991–1993:	</a:t>
            </a:r>
            <a:r>
              <a:rPr lang="en-US" sz="1400" b="1"/>
              <a:t>+1.9%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1994–2001:	</a:t>
            </a:r>
            <a:r>
              <a:rPr lang="en-US" sz="1400" b="1"/>
              <a:t>+8.9%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2002–2010:	</a:t>
            </a:r>
            <a:r>
              <a:rPr lang="en-US" sz="1400" b="1"/>
              <a:t>+6.0%</a:t>
            </a:r>
          </a:p>
        </p:txBody>
      </p:sp>
      <p:sp>
        <p:nvSpPr>
          <p:cNvPr id="2137093" name="Text Box 5"/>
          <p:cNvSpPr txBox="1">
            <a:spLocks noChangeArrowheads="1"/>
          </p:cNvSpPr>
          <p:nvPr/>
        </p:nvSpPr>
        <p:spPr bwMode="auto">
          <a:xfrm>
            <a:off x="2366963" y="1146175"/>
            <a:ext cx="484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Medical Cost per Lost-Time Claim</a:t>
            </a:r>
          </a:p>
        </p:txBody>
      </p:sp>
      <p:sp>
        <p:nvSpPr>
          <p:cNvPr id="2137094" name="Text Box 5"/>
          <p:cNvSpPr txBox="1">
            <a:spLocks noChangeArrowheads="1"/>
          </p:cNvSpPr>
          <p:nvPr/>
        </p:nvSpPr>
        <p:spPr bwMode="auto">
          <a:xfrm>
            <a:off x="190500" y="12350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Medical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137095" name="Content Placeholder 4"/>
          <p:cNvGraphicFramePr>
            <a:graphicFrameLocks/>
          </p:cNvGraphicFramePr>
          <p:nvPr/>
        </p:nvGraphicFramePr>
        <p:xfrm>
          <a:off x="-50800" y="1619250"/>
          <a:ext cx="9005888" cy="4719638"/>
        </p:xfrm>
        <a:graphic>
          <a:graphicData uri="http://schemas.openxmlformats.org/presentationml/2006/ole">
            <p:oleObj spid="_x0000_s11377666" r:id="rId4" imgW="9004572" imgH="4718713" progId="Excel.Sheet.8">
              <p:embed/>
            </p:oleObj>
          </a:graphicData>
        </a:graphic>
      </p:graphicFrame>
      <p:sp>
        <p:nvSpPr>
          <p:cNvPr id="2137096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2011p: Preliminary based on data valued as of 12/31/2011</a:t>
            </a:r>
          </a:p>
          <a:p>
            <a:r>
              <a:rPr lang="en-US" sz="1000"/>
              <a:t>1991-2010: Based on data through 12/31/2010, developed to ultimate</a:t>
            </a:r>
          </a:p>
          <a:p>
            <a:r>
              <a:rPr lang="en-US" sz="1000"/>
              <a:t>Based on the states where NCCI provides ratemaking services; Excludes high deductible policies</a:t>
            </a:r>
          </a:p>
        </p:txBody>
      </p:sp>
      <p:sp>
        <p:nvSpPr>
          <p:cNvPr id="2137097" name="Text Box 8"/>
          <p:cNvSpPr txBox="1">
            <a:spLocks noChangeArrowheads="1"/>
          </p:cNvSpPr>
          <p:nvPr/>
        </p:nvSpPr>
        <p:spPr bwMode="auto">
          <a:xfrm>
            <a:off x="508000" y="3332163"/>
            <a:ext cx="3624263" cy="701675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Cumulative Change = 245%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26" name="Object 2"/>
          <p:cNvGraphicFramePr>
            <a:graphicFrameLocks noChangeAspect="1"/>
          </p:cNvGraphicFramePr>
          <p:nvPr/>
        </p:nvGraphicFramePr>
        <p:xfrm>
          <a:off x="179388" y="1946275"/>
          <a:ext cx="8832850" cy="4151313"/>
        </p:xfrm>
        <a:graphic>
          <a:graphicData uri="http://schemas.openxmlformats.org/presentationml/2006/ole">
            <p:oleObj spid="_x0000_s11378690" name="Chart" r:id="rId4" imgW="8439161" imgH="4076807" progId="MSGraph.Chart.8">
              <p:embed followColorScheme="full"/>
            </p:oleObj>
          </a:graphicData>
        </a:graphic>
      </p:graphicFrame>
      <p:sp>
        <p:nvSpPr>
          <p:cNvPr id="1946627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Indemnity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1946628" name="Text Box 4"/>
          <p:cNvSpPr txBox="1">
            <a:spLocks noChangeArrowheads="1"/>
          </p:cNvSpPr>
          <p:nvPr/>
        </p:nvSpPr>
        <p:spPr bwMode="auto">
          <a:xfrm>
            <a:off x="860425" y="2820988"/>
            <a:ext cx="3106738" cy="738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/>
              <a:t>Annual Change 1991–1993:	</a:t>
            </a:r>
            <a:r>
              <a:rPr lang="en-US" sz="1400" b="1"/>
              <a:t>-1.7%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1994–2001:	</a:t>
            </a:r>
            <a:r>
              <a:rPr lang="en-US" sz="1400" b="1"/>
              <a:t>+7.3%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2002–2010:	</a:t>
            </a:r>
            <a:r>
              <a:rPr lang="en-US" sz="1400" b="1"/>
              <a:t>+3.4%</a:t>
            </a:r>
          </a:p>
        </p:txBody>
      </p:sp>
      <p:sp>
        <p:nvSpPr>
          <p:cNvPr id="1946629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2010p: Preliminary based on data valued as of 12/31/2011</a:t>
            </a:r>
          </a:p>
          <a:p>
            <a:r>
              <a:rPr lang="en-US" sz="1000"/>
              <a:t>1991–2010: Based on data through 12/31/2010, developed to ultimate</a:t>
            </a:r>
          </a:p>
          <a:p>
            <a:r>
              <a:rPr lang="en-US" sz="1000"/>
              <a:t>Based on the states where NCCI provides ratemaking services</a:t>
            </a:r>
          </a:p>
          <a:p>
            <a:r>
              <a:rPr lang="en-US" sz="1000"/>
              <a:t>Excludes high deductible policies</a:t>
            </a:r>
          </a:p>
        </p:txBody>
      </p:sp>
      <p:sp>
        <p:nvSpPr>
          <p:cNvPr id="1946630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450" y="90488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Workers Comp Indemnity Claim Costs: Modest Increase in 2011</a:t>
            </a:r>
            <a:endParaRPr lang="en-US" sz="3000" b="1" kern="0" baseline="3000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714625" y="1568450"/>
            <a:ext cx="3386138" cy="1069975"/>
          </a:xfrm>
          <a:prstGeom prst="wedgeRectCallout">
            <a:avLst>
              <a:gd name="adj1" fmla="val 118441"/>
              <a:gd name="adj2" fmla="val 125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Average indemnity costs per claim resumed its upward climb in 2011</a:t>
            </a:r>
          </a:p>
        </p:txBody>
      </p:sp>
      <p:sp>
        <p:nvSpPr>
          <p:cNvPr id="1946633" name="Text Box 5"/>
          <p:cNvSpPr txBox="1">
            <a:spLocks noChangeArrowheads="1"/>
          </p:cNvSpPr>
          <p:nvPr/>
        </p:nvSpPr>
        <p:spPr bwMode="auto">
          <a:xfrm>
            <a:off x="2151063" y="1050925"/>
            <a:ext cx="528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687387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Workers Compensation Premium: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First Increase in Years</a:t>
            </a:r>
            <a:br>
              <a:rPr lang="en-US" dirty="0" smtClean="0">
                <a:cs typeface="Arial" charset="0"/>
              </a:rPr>
            </a:br>
            <a:r>
              <a:rPr lang="en-US" sz="800" dirty="0" smtClean="0">
                <a:cs typeface="Arial" charset="0"/>
              </a:rPr>
              <a:t/>
            </a:r>
            <a:br>
              <a:rPr lang="en-US" sz="800" dirty="0" smtClean="0">
                <a:cs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Net Written Premium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955088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</p:spPr>
        <p:txBody>
          <a:bodyPr/>
          <a:lstStyle/>
          <a:p>
            <a:pPr algn="l" defTabSz="913183">
              <a:spcBef>
                <a:spcPct val="0"/>
              </a:spcBef>
              <a:defRPr/>
            </a:pPr>
            <a:fld id="{46F27BA8-D9E3-4927-B5D7-FC488693ABDC}" type="slidenum">
              <a:rPr lang="en-US">
                <a:solidFill>
                  <a:srgbClr val="FFFFFF"/>
                </a:solidFill>
                <a:latin typeface="+mn-lt"/>
              </a:rPr>
              <a:pPr algn="l" defTabSz="913183">
                <a:spcBef>
                  <a:spcPct val="0"/>
                </a:spcBef>
                <a:defRPr/>
              </a:pPr>
              <a:t>136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741" name="Text Box 8"/>
          <p:cNvSpPr txBox="1">
            <a:spLocks noChangeArrowheads="1"/>
          </p:cNvSpPr>
          <p:nvPr/>
        </p:nvSpPr>
        <p:spPr bwMode="auto">
          <a:xfrm>
            <a:off x="0" y="1344613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ts val="438"/>
              </a:spcBef>
            </a:pPr>
            <a:r>
              <a:rPr lang="en-US" sz="1400" b="1"/>
              <a:t>$ Billions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Calendar Year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274638" y="5808663"/>
            <a:ext cx="8212137" cy="877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512763" algn="l"/>
              </a:tabLst>
            </a:pPr>
            <a:r>
              <a:rPr lang="en-US" sz="1000" dirty="0"/>
              <a:t>p Preliminary</a:t>
            </a:r>
          </a:p>
          <a:p>
            <a:pPr eaLnBrk="0" hangingPunct="0">
              <a:tabLst>
                <a:tab pos="512763" algn="l"/>
              </a:tabLst>
            </a:pPr>
            <a:endParaRPr lang="en-US" sz="1000" dirty="0"/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Source:	</a:t>
            </a:r>
            <a:r>
              <a:rPr lang="en-US" sz="1000" dirty="0" smtClean="0"/>
              <a:t>1990–2010 </a:t>
            </a:r>
            <a:r>
              <a:rPr lang="en-US" sz="1000" dirty="0"/>
              <a:t>Private Carriers, </a:t>
            </a:r>
            <a:r>
              <a:rPr lang="en-US" sz="1000" i="1" dirty="0"/>
              <a:t>Best's Aggregates &amp; Averages</a:t>
            </a:r>
            <a:r>
              <a:rPr lang="en-US" sz="1000" dirty="0"/>
              <a:t>; </a:t>
            </a:r>
            <a:r>
              <a:rPr lang="en-US" sz="1000" dirty="0" smtClean="0"/>
              <a:t>2011p</a:t>
            </a:r>
            <a:r>
              <a:rPr lang="en-US" sz="1000" dirty="0"/>
              <a:t>, NCCI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	</a:t>
            </a:r>
            <a:r>
              <a:rPr lang="en-US" sz="1000" dirty="0" smtClean="0"/>
              <a:t>1996–2011p </a:t>
            </a:r>
            <a:r>
              <a:rPr lang="en-US" sz="1000" dirty="0"/>
              <a:t>State Funds: AZ, CA, CO, HI, ID, KY, LA, MD, MO, MT, NM, OK, OR, RI, TX, UT Annual Statements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State Funds available for 1996 and subsequent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137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2005–2011:Q4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57288"/>
          <a:ext cx="8536081" cy="4838700"/>
        </p:xfrm>
        <a:graphic>
          <a:graphicData uri="http://schemas.openxmlformats.org/presentationml/2006/ole">
            <p:oleObj spid="_x0000_s628838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990725" y="1158875"/>
            <a:ext cx="1828800" cy="611188"/>
          </a:xfrm>
          <a:prstGeom prst="wedgeRectCallout">
            <a:avLst>
              <a:gd name="adj1" fmla="val 80657"/>
              <a:gd name="adj2" fmla="val 4424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Peak 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982821" y="1135716"/>
            <a:ext cx="1714500" cy="733425"/>
          </a:xfrm>
          <a:prstGeom prst="wedgeRectCallout">
            <a:avLst>
              <a:gd name="adj1" fmla="val 103639"/>
              <a:gd name="adj2" fmla="val 1252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Latest (</a:t>
            </a:r>
            <a:r>
              <a:rPr lang="en-US" sz="1400" b="1" dirty="0" smtClean="0">
                <a:solidFill>
                  <a:schemeClr val="bg1"/>
                </a:solidFill>
              </a:rPr>
              <a:t>2011:Q4) </a:t>
            </a:r>
            <a:r>
              <a:rPr lang="en-US" sz="1400" b="1" dirty="0">
                <a:solidFill>
                  <a:schemeClr val="bg1"/>
                </a:solidFill>
              </a:rPr>
              <a:t>was $</a:t>
            </a:r>
            <a:r>
              <a:rPr lang="en-US" sz="1400" b="1" dirty="0" smtClean="0">
                <a:solidFill>
                  <a:schemeClr val="bg1"/>
                </a:solidFill>
              </a:rPr>
              <a:t>6.71 trillion</a:t>
            </a:r>
            <a:r>
              <a:rPr lang="en-US" sz="1400" b="1" dirty="0">
                <a:solidFill>
                  <a:schemeClr val="bg1"/>
                </a:solidFill>
              </a:rPr>
              <a:t>, a new peak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971800" y="3933826"/>
            <a:ext cx="2419350" cy="876300"/>
          </a:xfrm>
          <a:prstGeom prst="wedgeRectCallout">
            <a:avLst>
              <a:gd name="adj1" fmla="val 82023"/>
              <a:gd name="adj2" fmla="val -15557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705040" y="3906277"/>
            <a:ext cx="1990725" cy="88423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2011</a:t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Q2 over Q1: 0.6%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Q3 over Q2: 0.4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</a:rPr>
              <a:t>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26357" y="2849097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accelerating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247775"/>
          <a:ext cx="8401050" cy="4191000"/>
        </p:xfrm>
        <a:graphic>
          <a:graphicData uri="http://schemas.openxmlformats.org/presentationml/2006/ole">
            <p:oleObj spid="_x0000_s4468738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138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smtClean="0"/>
              <a:t>Payroll vs. Workers Comp Net Written Premiums, 1990-2011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*Private employment;  Shaded areas indicate recessions. Payroll and WC premiums for 2011 is I.I.I. estimate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NBER (recessions); Federal Reserve Bank of St. Louis at </a:t>
            </a:r>
            <a:r>
              <a:rPr lang="en-US" sz="1100">
                <a:hlinkClick r:id="rId5"/>
              </a:rPr>
              <a:t>http://research.stlouisfed.org/fred2/series/WASCUR</a:t>
            </a:r>
            <a:r>
              <a:rPr lang="en-US" sz="110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Resumption of payroll growth and rate increases suggests WC NWP will grow again in 2012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848225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084388"/>
            <a:ext cx="255587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5018088" y="2093913"/>
            <a:ext cx="150812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7261225" y="2132013"/>
            <a:ext cx="503238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7118350" y="1758950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81699"/>
              <a:gd name="adj2" fmla="val -6625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5354638" y="3341688"/>
            <a:ext cx="1882775" cy="1366837"/>
          </a:xfrm>
          <a:prstGeom prst="wedgeRectCallout">
            <a:avLst>
              <a:gd name="adj1" fmla="val 73921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7388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Average Approved Bureau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Rates/Loss Costs</a:t>
            </a:r>
            <a:endParaRPr lang="en-US" sz="16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8" y="1587500"/>
          <a:ext cx="8807450" cy="4691063"/>
        </p:xfrm>
        <a:graphic>
          <a:graphicData uri="http://schemas.openxmlformats.org/presentationml/2006/ole">
            <p:oleObj spid="_x0000_s12872706" name="Worksheet" r:id="rId3" imgW="8763135" imgH="4667138" progId="Excel.Sheet.8">
              <p:embed/>
            </p:oleObj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  <a:noFill/>
        </p:spPr>
        <p:txBody>
          <a:bodyPr/>
          <a:lstStyle/>
          <a:p>
            <a:pPr algn="l" defTabSz="912813">
              <a:spcBef>
                <a:spcPct val="0"/>
              </a:spcBef>
            </a:pPr>
            <a:fld id="{4C828E3B-5979-48FB-80D5-3012EEFB3162}" type="slidenum">
              <a:rPr lang="en-US" smtClean="0">
                <a:solidFill>
                  <a:schemeClr val="bg1"/>
                </a:solidFill>
                <a:cs typeface="Arial" charset="0"/>
              </a:rPr>
              <a:pPr algn="l" defTabSz="912813">
                <a:spcBef>
                  <a:spcPct val="0"/>
                </a:spcBef>
              </a:pPr>
              <a:t>139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327150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Percent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7073" y="5632958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/>
              <a:t>Calendar Year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234950" y="4595813"/>
            <a:ext cx="21923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Cumulative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1990–1993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/>
              <a:t>+36.3%</a:t>
            </a:r>
          </a:p>
        </p:txBody>
      </p:sp>
      <p:sp>
        <p:nvSpPr>
          <p:cNvPr id="40969" name="AutoShape 20"/>
          <p:cNvSpPr>
            <a:spLocks/>
          </p:cNvSpPr>
          <p:nvPr/>
        </p:nvSpPr>
        <p:spPr bwMode="auto">
          <a:xfrm rot="16200000" flipV="1">
            <a:off x="1142436" y="3716235"/>
            <a:ext cx="338137" cy="1309892"/>
          </a:xfrm>
          <a:prstGeom prst="leftBrace">
            <a:avLst>
              <a:gd name="adj1" fmla="val 399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3427728" y="1855788"/>
            <a:ext cx="28686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2000–2003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+17.1%</a:t>
            </a:r>
          </a:p>
        </p:txBody>
      </p:sp>
      <p:sp>
        <p:nvSpPr>
          <p:cNvPr id="40971" name="AutoShape 23"/>
          <p:cNvSpPr>
            <a:spLocks/>
          </p:cNvSpPr>
          <p:nvPr/>
        </p:nvSpPr>
        <p:spPr bwMode="auto">
          <a:xfrm rot="5400000">
            <a:off x="4659703" y="1891506"/>
            <a:ext cx="363538" cy="1393825"/>
          </a:xfrm>
          <a:prstGeom prst="leftBrace">
            <a:avLst>
              <a:gd name="adj1" fmla="val 40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2" name="AutoShape 24"/>
          <p:cNvSpPr>
            <a:spLocks/>
          </p:cNvSpPr>
          <p:nvPr/>
        </p:nvSpPr>
        <p:spPr bwMode="auto">
          <a:xfrm rot="5400000">
            <a:off x="6828205" y="2295525"/>
            <a:ext cx="273050" cy="2755900"/>
          </a:xfrm>
          <a:prstGeom prst="leftBrace">
            <a:avLst>
              <a:gd name="adj1" fmla="val 525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3" name="Text Box 25"/>
          <p:cNvSpPr txBox="1">
            <a:spLocks noChangeArrowheads="1"/>
          </p:cNvSpPr>
          <p:nvPr/>
        </p:nvSpPr>
        <p:spPr bwMode="auto">
          <a:xfrm>
            <a:off x="5823677" y="2935288"/>
            <a:ext cx="2187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2004–2011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</a:t>
            </a:r>
            <a:r>
              <a:rPr lang="en-US" sz="1400" b="1" dirty="0" smtClean="0"/>
              <a:t>25.6%</a:t>
            </a:r>
            <a:endParaRPr lang="en-US" sz="1400" b="1" dirty="0"/>
          </a:p>
        </p:txBody>
      </p:sp>
      <p:sp>
        <p:nvSpPr>
          <p:cNvPr id="40974" name="AutoShape 24"/>
          <p:cNvSpPr>
            <a:spLocks/>
          </p:cNvSpPr>
          <p:nvPr/>
        </p:nvSpPr>
        <p:spPr bwMode="auto">
          <a:xfrm rot="5400000">
            <a:off x="2932780" y="2691890"/>
            <a:ext cx="273050" cy="1963169"/>
          </a:xfrm>
          <a:prstGeom prst="leftBrace">
            <a:avLst>
              <a:gd name="adj1" fmla="val 527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2021405" y="2908300"/>
            <a:ext cx="21574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1994–1999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-27.8%</a:t>
            </a:r>
          </a:p>
        </p:txBody>
      </p:sp>
      <p:sp>
        <p:nvSpPr>
          <p:cNvPr id="40976" name="Text Box 10"/>
          <p:cNvSpPr txBox="1">
            <a:spLocks noChangeArrowheads="1"/>
          </p:cNvSpPr>
          <p:nvPr/>
        </p:nvSpPr>
        <p:spPr bwMode="auto">
          <a:xfrm>
            <a:off x="84138" y="6213987"/>
            <a:ext cx="8678862" cy="5539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*States approved through </a:t>
            </a:r>
            <a:r>
              <a:rPr lang="en-US" sz="1000" dirty="0" smtClean="0"/>
              <a:t>7/31/12.</a:t>
            </a:r>
            <a:endParaRPr lang="en-US" sz="1000" dirty="0"/>
          </a:p>
          <a:p>
            <a:r>
              <a:rPr lang="en-US" sz="1000" dirty="0"/>
              <a:t>Note: Countrywide approved changes in advisory rates, loss costs and assigned risk rates as filed by applicable rating organization.</a:t>
            </a:r>
          </a:p>
          <a:p>
            <a:r>
              <a:rPr lang="en-US" sz="1000" dirty="0"/>
              <a:t>Source: NCCI.</a:t>
            </a:r>
          </a:p>
        </p:txBody>
      </p:sp>
      <p:sp>
        <p:nvSpPr>
          <p:cNvPr id="40977" name="Text Box 8"/>
          <p:cNvSpPr txBox="1">
            <a:spLocks noChangeArrowheads="1"/>
          </p:cNvSpPr>
          <p:nvPr/>
        </p:nvSpPr>
        <p:spPr bwMode="auto">
          <a:xfrm>
            <a:off x="1654175" y="1196975"/>
            <a:ext cx="622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History of Average WC Bureau Rate/Loss Cost Level Changes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899663" y="1720645"/>
            <a:ext cx="2408596" cy="1032386"/>
          </a:xfrm>
          <a:prstGeom prst="wedgeRectCallout">
            <a:avLst>
              <a:gd name="adj1" fmla="val 60180"/>
              <a:gd name="adj2" fmla="val 484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Approve rates/loss costs are seeing their first significant increase since 2003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Monthly Change* in Auto Insurance Prices, </a:t>
            </a:r>
            <a:r>
              <a:rPr lang="en-US" dirty="0" smtClean="0"/>
              <a:t>1991–2013*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*Percentage change from same month in prior year; through </a:t>
            </a:r>
            <a:r>
              <a:rPr lang="en-US" sz="1100" dirty="0" smtClean="0"/>
              <a:t>Feb. 2013; </a:t>
            </a:r>
            <a:r>
              <a:rPr lang="en-US" sz="1100" dirty="0"/>
              <a:t>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 National Bureau of Economic Research (recession dates); Insurance Information Institutes.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312051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870968" y="1071668"/>
            <a:ext cx="2851150" cy="1670050"/>
          </a:xfrm>
          <a:prstGeom prst="wedgeRectCallout">
            <a:avLst>
              <a:gd name="adj1" fmla="val -15662"/>
              <a:gd name="adj2" fmla="val 506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Cyclical peaks in PP Auto tend to occur approximately every 10 years (early 1990s, early 2000s and likely the early 2010s)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574354" y="4280256"/>
            <a:ext cx="1743075" cy="1143000"/>
          </a:xfrm>
          <a:prstGeom prst="wedgeRectCallout">
            <a:avLst>
              <a:gd name="adj1" fmla="val 125526"/>
              <a:gd name="adj2" fmla="val -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markets tend to occur during recessionary periods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899355" y="1854681"/>
            <a:ext cx="1944483" cy="954088"/>
          </a:xfrm>
          <a:prstGeom prst="wedgeRectCallout">
            <a:avLst>
              <a:gd name="adj1" fmla="val 53393"/>
              <a:gd name="adj2" fmla="val 842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peak occurred in late 2010 at 5.3%, falling to 2.8% by Mar.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187381" y="4424516"/>
            <a:ext cx="1891987" cy="1052265"/>
          </a:xfrm>
          <a:prstGeom prst="wedgeRectCallout">
            <a:avLst>
              <a:gd name="adj1" fmla="val 29946"/>
              <a:gd name="adj2" fmla="val -1428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 Feb. 2013 reading of 5.2% is up from 3.6% a year earlier; Highest since Dec. 2010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57632"/>
            <a:ext cx="7400925" cy="860425"/>
          </a:xfrm>
        </p:spPr>
        <p:txBody>
          <a:bodyPr/>
          <a:lstStyle/>
          <a:p>
            <a:r>
              <a:rPr lang="en-US" dirty="0" smtClean="0"/>
              <a:t>Current NCCI Voluntary Market</a:t>
            </a:r>
            <a:br>
              <a:rPr lang="en-US" dirty="0" smtClean="0"/>
            </a:br>
            <a:r>
              <a:rPr lang="en-US" dirty="0" smtClean="0"/>
              <a:t>Filed Rate/Loss Cost Changes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(Excludes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Law-Only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Filings)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0020" y="6440737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811221803"/>
              </p:ext>
            </p:extLst>
          </p:nvPr>
        </p:nvGraphicFramePr>
        <p:xfrm>
          <a:off x="0" y="1408471"/>
          <a:ext cx="9144000" cy="47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56" y="1369143"/>
            <a:ext cx="14859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Ratio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26" y="6005775"/>
            <a:ext cx="8213725" cy="8617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  <a:p>
            <a:pPr>
              <a:buFont typeface="Arial" pitchFamily="34" charset="0"/>
              <a:buChar char="•"/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IN </a:t>
            </a:r>
            <a:r>
              <a:rPr lang="en-US" sz="1000" dirty="0">
                <a:latin typeface="Arial" charset="0"/>
              </a:rPr>
              <a:t>and NC filed in cooperation with state rating </a:t>
            </a:r>
            <a:r>
              <a:rPr lang="en-US" sz="1000" dirty="0" smtClean="0">
                <a:latin typeface="Arial" charset="0"/>
              </a:rPr>
              <a:t>bureau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/>
              <a:t>Source: NCCI</a:t>
            </a:r>
            <a:r>
              <a:rPr lang="en-US" sz="1000" dirty="0">
                <a:latin typeface="Arial" charset="0"/>
              </a:rPr>
              <a:t>	</a:t>
            </a: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80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8" y="247800"/>
            <a:ext cx="7400925" cy="860425"/>
          </a:xfrm>
        </p:spPr>
        <p:txBody>
          <a:bodyPr/>
          <a:lstStyle/>
          <a:p>
            <a:r>
              <a:rPr lang="en-US" dirty="0" smtClean="0"/>
              <a:t>Impact of Discounting on Workers Compensation Premium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NCCI States—Private 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0691" y="6421072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306125831"/>
              </p:ext>
            </p:extLst>
          </p:nvPr>
        </p:nvGraphicFramePr>
        <p:xfrm>
          <a:off x="0" y="1494409"/>
          <a:ext cx="891597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08414" y="5819778"/>
            <a:ext cx="1275583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>
                <a:latin typeface="Arial" charset="0"/>
              </a:rPr>
              <a:t>Policy Year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152" y="5746237"/>
            <a:ext cx="8213725" cy="1015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p Preliminary</a:t>
            </a:r>
            <a:br>
              <a:rPr lang="en-US" sz="1000" dirty="0">
                <a:latin typeface="Arial" charset="0"/>
              </a:rPr>
            </a:br>
            <a:endParaRPr lang="en-US" sz="1000" dirty="0">
              <a:latin typeface="Arial" charset="0"/>
            </a:endParaRP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Dividend ratios are based on calendar year statistics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NCCI benchmark level does not include an underwriting contingency provision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Based on data through 12/31/2011 for the states where NCCI provides ratemaking services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Source: NCCI.</a:t>
            </a:r>
            <a:endParaRPr lang="en-US" sz="100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4028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spcBef>
                <a:spcPts val="44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="" xmlns:p14="http://schemas.microsoft.com/office/powerpoint/2010/main" val="37805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555046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2. SURPLUS/CAPITAL/CAPACITY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96888" y="4216400"/>
            <a:ext cx="8001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How Will Large Catastrophe Losses Impact Capacity?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p:oleObj spid="_x0000_s14557186" name="Chart" r:id="rId4" imgW="8610574" imgH="4181541" progId="MSGraph.Chart.8">
              <p:embed followColorScheme="full"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1975–2012*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775586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0.80:$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9/30/12, </a:t>
            </a:r>
            <a:r>
              <a:rPr lang="en-US" b="1" dirty="0">
                <a:solidFill>
                  <a:srgbClr val="FFFFFF"/>
                </a:solidFill>
              </a:rPr>
              <a:t>A 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5327"/>
              <a:gd name="adj2" fmla="val -84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$583.5, up 6.0% from $550.3 of 12/31/11, but still up 33.5% ($146.4B)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dirty="0">
                <a:solidFill>
                  <a:schemeClr val="bg1"/>
                </a:solidFill>
              </a:rPr>
              <a:t>3/31/09. </a:t>
            </a:r>
            <a:r>
              <a:rPr lang="en-US" sz="1600" b="1" dirty="0" smtClean="0">
                <a:solidFill>
                  <a:schemeClr val="bg1"/>
                </a:solidFill>
              </a:rPr>
              <a:t>Pre-crisis </a:t>
            </a:r>
            <a:r>
              <a:rPr lang="en-US" sz="1600" b="1" dirty="0">
                <a:solidFill>
                  <a:schemeClr val="bg1"/>
                </a:solidFill>
              </a:rPr>
              <a:t>peak was $521.8 as of 9/30/07. 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11.8% </a:t>
            </a:r>
            <a:r>
              <a:rPr lang="en-US" sz="1600" b="1" dirty="0">
                <a:solidFill>
                  <a:schemeClr val="bg1"/>
                </a:solidFill>
              </a:rPr>
              <a:t>above 2007 </a:t>
            </a:r>
            <a:r>
              <a:rPr lang="en-US" sz="1600" b="1" dirty="0" smtClean="0">
                <a:solidFill>
                  <a:schemeClr val="bg1"/>
                </a:solidFill>
              </a:rPr>
              <a:t>peak.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145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45582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There is No Insurance Industry “Fiscal Cliff”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3.  REINSURANCE MARKET CONDITIONS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09663" y="3757613"/>
            <a:ext cx="6623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Record </a:t>
            </a:r>
            <a:r>
              <a:rPr lang="en-US" sz="4000" b="1" dirty="0">
                <a:solidFill>
                  <a:srgbClr val="225A7A"/>
                </a:solidFill>
              </a:rPr>
              <a:t>Global Catastrophes </a:t>
            </a:r>
            <a:r>
              <a:rPr lang="en-US" sz="4000" b="1" dirty="0" smtClean="0">
                <a:solidFill>
                  <a:srgbClr val="225A7A"/>
                </a:solidFill>
              </a:rPr>
              <a:t>Activity is Pressuring 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147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p:oleObj spid="_x0000_s4243458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4.  RENEWED PRICING DISCIPLINE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0613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Evidence </a:t>
            </a:r>
            <a:r>
              <a:rPr lang="en-US" sz="4000" b="1" dirty="0">
                <a:solidFill>
                  <a:srgbClr val="225A7A"/>
                </a:solidFill>
              </a:rPr>
              <a:t>of a Broad and Sustained Shift in </a:t>
            </a:r>
            <a:r>
              <a:rPr lang="en-US" sz="4000" b="1" dirty="0" smtClean="0">
                <a:solidFill>
                  <a:srgbClr val="225A7A"/>
                </a:solidFill>
              </a:rPr>
              <a:t>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44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4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44D95-B26D-49DD-9858-EE03E93ABDF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Monthly Change* in Auto Insurance Prices, January 2005 - February 2013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black">
          <a:xfrm>
            <a:off x="227013" y="1068388"/>
            <a:ext cx="8221662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from same month,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prior year)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	Percentage change from same month in prior year, seasonally adjusted.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US Bureau of Labor Statistics; Insurance Information Institute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147638" y="1612900"/>
          <a:ext cx="8902700" cy="4646613"/>
        </p:xfrm>
        <a:graphic>
          <a:graphicData uri="http://schemas.openxmlformats.org/presentationml/2006/ole">
            <p:oleObj spid="_x0000_s12259330" name="Chart" r:id="rId4" imgW="8382000" imgH="4648225" progId="MSGraph.Chart.8">
              <p:embed followColorScheme="full"/>
            </p:oleObj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328118" y="1120122"/>
            <a:ext cx="3575142" cy="802807"/>
          </a:xfrm>
          <a:prstGeom prst="wedgeRectCallout">
            <a:avLst>
              <a:gd name="adj1" fmla="val 66273"/>
              <a:gd name="adj2" fmla="val 452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Auto Insurance Price Increases </a:t>
            </a:r>
            <a:r>
              <a:rPr lang="en-US" sz="1400" b="1" dirty="0" smtClean="0">
                <a:solidFill>
                  <a:schemeClr val="bg1"/>
                </a:solidFill>
              </a:rPr>
              <a:t>Averaged 5.1% </a:t>
            </a:r>
            <a:r>
              <a:rPr lang="en-US" sz="1400" b="1" dirty="0">
                <a:solidFill>
                  <a:schemeClr val="bg1"/>
                </a:solidFill>
              </a:rPr>
              <a:t>in 2010 over 2009, After Averaging </a:t>
            </a:r>
            <a:r>
              <a:rPr lang="en-US" sz="1400" b="1" dirty="0" smtClean="0">
                <a:solidFill>
                  <a:schemeClr val="bg1"/>
                </a:solidFill>
              </a:rPr>
              <a:t>4.5</a:t>
            </a:r>
            <a:r>
              <a:rPr lang="en-US" sz="1400" b="1" dirty="0">
                <a:solidFill>
                  <a:schemeClr val="bg1"/>
                </a:solidFill>
              </a:rPr>
              <a:t>% in 2009 over 2008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5400000">
            <a:off x="1769886" y="3067565"/>
            <a:ext cx="1889125" cy="3177519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blackWhite">
          <a:xfrm>
            <a:off x="4824317" y="3088195"/>
            <a:ext cx="2528047" cy="1882870"/>
          </a:xfrm>
          <a:prstGeom prst="wedgeRectCallout">
            <a:avLst>
              <a:gd name="adj1" fmla="val -63752"/>
              <a:gd name="adj2" fmla="val 2873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Underwriting performance remained strong even when prices were flat or falling due to improvements in underlying frequency and severity trends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987986" y="1990259"/>
            <a:ext cx="3625850" cy="1143000"/>
          </a:xfrm>
          <a:prstGeom prst="wedgeRectCallout">
            <a:avLst>
              <a:gd name="adj1" fmla="val -10049"/>
              <a:gd name="adj2" fmla="val 10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PPA Auto, like most p/c lines, exhibits strong cyclicality in pricing.  Prices rose from 2000 to late 2005, were flat/falling in 2006 and 2007 before beginning to rise gain in 2008. 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6569395" y="990456"/>
            <a:ext cx="2285999" cy="891988"/>
          </a:xfrm>
          <a:prstGeom prst="wedgeRectCallout">
            <a:avLst>
              <a:gd name="adj1" fmla="val 44282"/>
              <a:gd name="adj2" fmla="val 89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weakened materially in 2011 and early 2012 but has strengthened since then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Direct Premiums Written by Segment/Line, 2010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Personal/Commercial lines split has been about 50/50 for many years; Personal </a:t>
            </a:r>
            <a:r>
              <a:rPr lang="en-US" dirty="0" smtClean="0"/>
              <a:t>Lines </a:t>
            </a:r>
            <a:r>
              <a:rPr lang="en-US" dirty="0"/>
              <a:t>overtook Commercial Lines in 2010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Distribution Facts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5241925" y="2185988"/>
          <a:ext cx="3308350" cy="3265487"/>
        </p:xfrm>
        <a:graphic>
          <a:graphicData uri="http://schemas.openxmlformats.org/presentationml/2006/ole">
            <p:oleObj spid="_x0000_s9020418" name="Chart" r:id="rId4" imgW="3285990" imgH="3248111" progId="MSGraph.Chart.8">
              <p:embed followColorScheme="full"/>
            </p:oleObj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226.8B/49%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2010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165.0B/36%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68.2B/15%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p:oleObj spid="_x0000_s14590978" name="Chart" r:id="rId4" imgW="8601126" imgH="453380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1971—2012E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2012E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4.9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152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4592002" name="Chart" r:id="rId5" imgW="8296363" imgH="3762334" progId="MSGraph.Chart.8">
              <p:embed followColorScheme="full"/>
            </p:oleObj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4593026" name="Chart" r:id="rId4" imgW="8448609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(1Q:2004–4Q:2012)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xmlns="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4331906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Q4:2012 was positive for the 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27271"/>
              <a:gd name="adj2" fmla="val -153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155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2012:Q4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4" y="1256837"/>
            <a:ext cx="859830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591403" y="5099869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4613866" y="336333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blackWhite">
          <a:xfrm>
            <a:off x="2906556" y="2053832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2810352" y="128865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6101953" y="1165123"/>
            <a:ext cx="2658599" cy="1571261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Q4:2012 renewals were up 5.0%,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2012:Q4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92462" y="105355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" y="1285873"/>
            <a:ext cx="895227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98616" y="473424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6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Line: 1999:Q4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91727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7" y="1356852"/>
            <a:ext cx="8760541" cy="5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49334" y="4021397"/>
            <a:ext cx="8140704" cy="1865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067665" y="4665410"/>
            <a:ext cx="3028335" cy="688258"/>
          </a:xfrm>
          <a:prstGeom prst="wedgeRectCallout">
            <a:avLst>
              <a:gd name="adj1" fmla="val 123895"/>
              <a:gd name="adj2" fmla="val -134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WC rate levels are rising and are now back to where they were in late 2008 and shortly after 9/11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Workers Comp. Quarterly Rate Changes, by Line: 2000:Q1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0" y="1377478"/>
            <a:ext cx="8710920" cy="49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72232" y="2050026"/>
            <a:ext cx="2212255" cy="840658"/>
          </a:xfrm>
          <a:prstGeom prst="wedgeRectCallout">
            <a:avLst>
              <a:gd name="adj1" fmla="val 107299"/>
              <a:gd name="adj2" fmla="val 586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Most accounts are now renewing upwards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159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2012:Q4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Q4:2012 for the Sixth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4332930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1990-2019F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p:oleObj spid="_x0000_s16031746" name="Chart" r:id="rId4" imgW="7839024" imgH="4095701" progId="MSGraph.Chart.8">
              <p:embed followColorScheme="full"/>
            </p:oleObj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Surety, Workers Comp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2408903" y="3116826"/>
            <a:ext cx="2344994" cy="1799303"/>
          </a:xfrm>
          <a:prstGeom prst="wedgeRectCallout">
            <a:avLst>
              <a:gd name="adj1" fmla="val 104782"/>
              <a:gd name="adj2" fmla="val 452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5525729" y="1111045"/>
            <a:ext cx="3195483" cy="1101213"/>
          </a:xfrm>
          <a:prstGeom prst="wedgeRectCallout">
            <a:avLst>
              <a:gd name="adj1" fmla="val -2826"/>
              <a:gd name="adj2" fmla="val 1427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CLIPS: Change in Written Price Level:</a:t>
            </a:r>
            <a:br>
              <a:rPr lang="en-US" dirty="0" smtClean="0"/>
            </a:br>
            <a:r>
              <a:rPr lang="en-US" dirty="0" smtClean="0"/>
              <a:t>All Lines, 2010:Q2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Towers Watson; </a:t>
            </a:r>
            <a:r>
              <a:rPr lang="en-US" sz="1100" dirty="0"/>
              <a:t>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4333954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3743978" y="1395159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Rate changes have been positive for 8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4078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Towers Watson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6275458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p:oleObj spid="_x0000_s61442" name="Chart" r:id="rId4" imgW="8715311" imgH="4524357" progId="MSGraph.Chart.8">
              <p:embed followColorScheme="full"/>
            </p:oleObj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164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4402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165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747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</a:rPr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167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526338" y="5519738"/>
            <a:ext cx="212725" cy="212725"/>
            <a:chOff x="3300" y="3702"/>
            <a:chExt cx="162" cy="162"/>
          </a:xfrm>
        </p:grpSpPr>
        <p:sp>
          <p:nvSpPr>
            <p:cNvPr id="146471" name="Oval 73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4" name="AutoShape 74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5" name="Line 86"/>
          <p:cNvSpPr>
            <a:spLocks noChangeShapeType="1"/>
          </p:cNvSpPr>
          <p:nvPr/>
        </p:nvSpPr>
        <p:spPr bwMode="auto">
          <a:xfrm flipV="1">
            <a:off x="7640638" y="5738813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67" name="Rectangle 87"/>
          <p:cNvSpPr>
            <a:spLocks noChangeArrowheads="1"/>
          </p:cNvSpPr>
          <p:nvPr/>
        </p:nvSpPr>
        <p:spPr bwMode="blackWhite">
          <a:xfrm>
            <a:off x="7261225" y="5992813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South Florida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6447" name="Freeform 88"/>
          <p:cNvSpPr>
            <a:spLocks/>
          </p:cNvSpPr>
          <p:nvPr/>
        </p:nvSpPr>
        <p:spPr bwMode="auto">
          <a:xfrm>
            <a:off x="7891463" y="1838325"/>
            <a:ext cx="631825" cy="1317625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, St. Clair and McLean counties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Eastern District of Texas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Cook County, IL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Southern NJ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Franklin County, AL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Smith County, MS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/>
                <a:t>MI 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AK Supreme Court</a:t>
              </a:r>
              <a:endParaRPr lang="en-US" sz="1500" dirty="0"/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Philadelphia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699375" y="3089275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4308" y="3646394"/>
            <a:ext cx="212725" cy="212725"/>
            <a:chOff x="3300" y="3702"/>
            <a:chExt cx="162" cy="162"/>
          </a:xfrm>
        </p:grpSpPr>
        <p:sp>
          <p:nvSpPr>
            <p:cNvPr id="104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" name="Line 96"/>
          <p:cNvSpPr>
            <a:spLocks noChangeShapeType="1"/>
          </p:cNvSpPr>
          <p:nvPr/>
        </p:nvSpPr>
        <p:spPr bwMode="auto">
          <a:xfrm flipH="1" flipV="1">
            <a:off x="3028947" y="3924296"/>
            <a:ext cx="45719" cy="942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7"/>
          <p:cNvSpPr>
            <a:spLocks noChangeArrowheads="1"/>
          </p:cNvSpPr>
          <p:nvPr/>
        </p:nvSpPr>
        <p:spPr bwMode="blackWhite">
          <a:xfrm>
            <a:off x="2706688" y="4919663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Nevada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Clark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at: </a:t>
            </a:r>
            <a:r>
              <a:rPr lang="en-US" sz="3600" b="1" i="1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Average Premium for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Home Insurance Policies**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Insurance Information Institute Estimates/Forecasts  **Excludes state-run insurers.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NAIC, Insurance Information Institute estimates </a:t>
            </a:r>
            <a:r>
              <a:rPr lang="en-US" sz="1100" smtClean="0"/>
              <a:t>for 2011-2012 </a:t>
            </a:r>
            <a:r>
              <a:rPr lang="en-US" sz="1100" dirty="0"/>
              <a:t>based on CPI </a:t>
            </a:r>
            <a:r>
              <a:rPr lang="en-US" sz="1100" dirty="0" smtClean="0"/>
              <a:t>data and other data.</a:t>
            </a:r>
            <a:endParaRPr lang="en-US" sz="1100" dirty="0"/>
          </a:p>
        </p:txBody>
      </p:sp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215900" y="1560513"/>
          <a:ext cx="8632825" cy="3992562"/>
        </p:xfrm>
        <a:graphic>
          <a:graphicData uri="http://schemas.openxmlformats.org/presentationml/2006/ole">
            <p:oleObj spid="_x0000_s16765954" name="Chart" r:id="rId4" imgW="8610735" imgH="3990871" progId="MSGraph.Chart.8">
              <p:embed followColorScheme="full"/>
            </p:oleObj>
          </a:graphicData>
        </a:graphic>
      </p:graphicFrame>
      <p:sp>
        <p:nvSpPr>
          <p:cNvPr id="2040837" name="Rectangle 5"/>
          <p:cNvSpPr>
            <a:spLocks noChangeArrowheads="1"/>
          </p:cNvSpPr>
          <p:nvPr/>
        </p:nvSpPr>
        <p:spPr bwMode="blackWhite">
          <a:xfrm>
            <a:off x="857250" y="5597525"/>
            <a:ext cx="76295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Countrywide Home Insurance Expenditures Increased by an Estimated </a:t>
            </a:r>
            <a:r>
              <a:rPr lang="en-US" b="1" dirty="0" smtClean="0">
                <a:solidFill>
                  <a:srgbClr val="FFFFFF"/>
                </a:solidFill>
              </a:rPr>
              <a:t>4.0%in 2011 and 4.5%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p:oleObj spid="_x0000_s15775746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119977" y="3880567"/>
            <a:ext cx="2006383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Construction for the new $4B Tappan Zee Bridge will create thousands of jobs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2003–Feb. 2013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1248694"/>
          <a:ext cx="8404225" cy="4666226"/>
        </p:xfrm>
        <a:graphic>
          <a:graphicData uri="http://schemas.openxmlformats.org/presentationml/2006/ole">
            <p:oleObj spid="_x0000_s1577677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19200" y="4191000"/>
            <a:ext cx="28384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686984" y="4059490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Could Be a Growth Leader in 2013 and 2014 as the Housing Market and Private Investment Recover. Commercial Insurers Will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725141" y="2487561"/>
            <a:ext cx="1570394" cy="1626011"/>
          </a:xfrm>
          <a:prstGeom prst="wedgeRectCallout">
            <a:avLst>
              <a:gd name="adj1" fmla="val 11251"/>
              <a:gd name="adj2" fmla="val 880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138219" y="1145459"/>
            <a:ext cx="1769806" cy="1243780"/>
          </a:xfrm>
          <a:prstGeom prst="wedgeRectCallout">
            <a:avLst>
              <a:gd name="adj1" fmla="val 3357"/>
              <a:gd name="adj2" fmla="val 2047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Feb. 2013 totaled 5.784 million, an increase of 349,000 jobs or 6.4%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2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Profit Recovery </a:t>
            </a:r>
            <a:r>
              <a:rPr lang="en-US" sz="4000" b="1" dirty="0" smtClean="0">
                <a:solidFill>
                  <a:srgbClr val="225A7A"/>
                </a:solidFill>
              </a:rPr>
              <a:t>in 2012 After High CAT Losses; Ultimate Impact of Sandy Still Unclear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16985090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CA406-9D62-4B91-B0E8-FD3FE97E453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2" y="99092"/>
            <a:ext cx="7919884" cy="8604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Commercial &amp; Industrial Loans Outstanding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at FDIC-Insured Banks, </a:t>
            </a:r>
            <a:r>
              <a:rPr lang="en-US" sz="2400" dirty="0" smtClean="0">
                <a:latin typeface="Arial" pitchFamily="34" charset="0"/>
              </a:rPr>
              <a:t>Quarterly, 2006-2012:Q4*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5777794" name="Chart" r:id="rId4" imgW="8801167" imgH="3990871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Outstanding </a:t>
            </a:r>
            <a:r>
              <a:rPr lang="en-US" b="1" dirty="0" smtClean="0">
                <a:solidFill>
                  <a:schemeClr val="bg1"/>
                </a:solidFill>
              </a:rPr>
              <a:t>Commercial Loan Volume Has Been Growing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Over Two Years and Is Now Nearly Back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Early Recession Levels.  Bodes Very Well for the Creation of Current and Future Commercial Insurance Exposures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9192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3/18/2013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blackWhite">
          <a:xfrm>
            <a:off x="1853385" y="3705482"/>
            <a:ext cx="2684207" cy="914398"/>
          </a:xfrm>
          <a:prstGeom prst="wedgeRectCallout">
            <a:avLst>
              <a:gd name="adj1" fmla="val 49036"/>
              <a:gd name="adj2" fmla="val -1098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plunged by 21.2% ($330B) during the financial crisis and ensuing period of tight credit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4866968" y="1237588"/>
            <a:ext cx="2556387" cy="914398"/>
          </a:xfrm>
          <a:prstGeom prst="wedgeRectCallout">
            <a:avLst>
              <a:gd name="adj1" fmla="val 89512"/>
              <a:gd name="adj2" fmla="val -135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activity is exceeds pre-crisis levels (+29.1% or $340B above mid-2010 trough)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A88-8F7A-41EC-829D-0068F6E3E34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28588"/>
            <a:ext cx="7400925" cy="860425"/>
          </a:xfrm>
        </p:spPr>
        <p:txBody>
          <a:bodyPr/>
          <a:lstStyle/>
          <a:p>
            <a:r>
              <a:rPr lang="en-US" sz="2400" dirty="0" smtClean="0"/>
              <a:t>Percent of Non-current Commercial &amp; Industrial Loans Outstanding at FDIC-Insured Banks,</a:t>
            </a:r>
            <a:br>
              <a:rPr lang="en-US" sz="2400" dirty="0" smtClean="0"/>
            </a:br>
            <a:r>
              <a:rPr lang="en-US" sz="1600" dirty="0" smtClean="0"/>
              <a:t>Quarterly, 2006-2012:Q4*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6764930" name="Chart" r:id="rId4" imgW="8801167" imgH="3990871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Non-current loans (those past due 90 days or more or in nonaccrual status) are back to early-recession levels, fueling bank willingness to lend.</a:t>
            </a: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3/18/2013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6263148" y="1084263"/>
            <a:ext cx="2587165" cy="949325"/>
          </a:xfrm>
          <a:prstGeom prst="wedgeRectCallout">
            <a:avLst>
              <a:gd name="adj1" fmla="val 39650"/>
              <a:gd name="adj2" fmla="val 1919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Almost back to “normal” levels of noncurrent industrial &amp; commercial loans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965450" y="1271588"/>
            <a:ext cx="1747838" cy="4257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3044825" y="12334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Recession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January 2013 vs. January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0306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81570" y="3706992"/>
            <a:ext cx="2411972" cy="914398"/>
          </a:xfrm>
          <a:prstGeom prst="wedgeRectCallout">
            <a:avLst>
              <a:gd name="adj1" fmla="val 60459"/>
              <a:gd name="adj2" fmla="val -90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+12.2%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-3.0%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004593" y="3699915"/>
            <a:ext cx="2030261" cy="914398"/>
          </a:xfrm>
          <a:prstGeom prst="wedgeRectCallout">
            <a:avLst>
              <a:gd name="adj1" fmla="val 61061"/>
              <a:gd name="adj2" fmla="val -409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Private Construction Put in Place, by Segment,  Jan. 2013 vs. Jan.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830023"/>
          <a:ext cx="8867775" cy="3771900"/>
        </p:xfrm>
        <a:graphic>
          <a:graphicData uri="http://schemas.openxmlformats.org/presentationml/2006/ole">
            <p:oleObj spid="_x0000_s14051330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572327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Up in Most  Segments, Including the Key Residential Construction Sector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157024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376516" y="1052052"/>
            <a:ext cx="5555226" cy="997974"/>
          </a:xfrm>
          <a:prstGeom prst="wedgeRectCallout">
            <a:avLst>
              <a:gd name="adj1" fmla="val 1127"/>
              <a:gd name="adj2" fmla="val 90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Led by the Residential Construction, Lodging, Office, and Manufacturing industries, Private sector construction activity is up across many segments after plunging during the “Great Recession”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Public Construction Put in Place, by Segment,  Jan. 2013 vs. Jan.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2354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Public Construction Activity is Down in Many  Segments as State and Local Budgets Remain Under Stress; Improvement Possible in 2013.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288024" y="1291664"/>
            <a:ext cx="3401962" cy="914398"/>
          </a:xfrm>
          <a:prstGeom prst="wedgeRectCallout">
            <a:avLst>
              <a:gd name="adj1" fmla="val 829"/>
              <a:gd name="adj2" fmla="val 9718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down substantially in many segments, but is actually now up in some key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513007" y="3706759"/>
            <a:ext cx="2531805" cy="634179"/>
          </a:xfrm>
          <a:prstGeom prst="wedgeRectCallout">
            <a:avLst>
              <a:gd name="adj1" fmla="val 13278"/>
              <a:gd name="adj2" fmla="val -15382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Transportation and Power projects lead public sector construction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1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03236" y="1397000"/>
          <a:ext cx="8775700" cy="4087813"/>
        </p:xfrm>
        <a:graphic>
          <a:graphicData uri="http://schemas.openxmlformats.org/presentationml/2006/ole">
            <p:oleObj spid="_x0000_s1405337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45691" y="5562600"/>
            <a:ext cx="8065198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manufacturing sector expanded for 33 of the 38 months from Jan. 2010 through Feb. 2013.  The expectation is that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175819" y="3630957"/>
            <a:ext cx="3551610" cy="1073779"/>
          </a:xfrm>
          <a:prstGeom prst="wedgeRectCallout">
            <a:avLst>
              <a:gd name="adj1" fmla="val 97556"/>
              <a:gd name="adj2" fmla="val -2876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Manufacturing activity expanded in 3 of the past 4 months, but only slightly.  The recent trend is basically flat.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E24857-1607-4C84-A737-1A1C81FA0E9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336177" y="1047750"/>
          <a:ext cx="8598274" cy="4343400"/>
        </p:xfrm>
        <a:graphic>
          <a:graphicData uri="http://schemas.openxmlformats.org/presentationml/2006/ole">
            <p:oleObj spid="_x0000_s14054402" name="Chart" r:id="rId4" imgW="8286784" imgH="4010053" progId="MSGraph.Chart.8">
              <p:embed followColorScheme="full"/>
            </p:oleObj>
          </a:graphicData>
        </a:graphic>
      </p:graphicFrame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950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1992—Jan. 2013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140778" y="5366678"/>
            <a:ext cx="8885238" cy="100853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are nearly back to peak (in July 2008, </a:t>
            </a:r>
            <a:r>
              <a:rPr lang="en-US" sz="1600" b="1" dirty="0" smtClean="0">
                <a:solidFill>
                  <a:schemeClr val="bg1"/>
                </a:solidFill>
              </a:rPr>
              <a:t>8 </a:t>
            </a:r>
            <a:r>
              <a:rPr lang="en-US" sz="1600" b="1" dirty="0">
                <a:solidFill>
                  <a:schemeClr val="bg1"/>
                </a:solidFill>
              </a:rPr>
              <a:t>months into the recession). Trough in May 2009. Growth from trough to </a:t>
            </a:r>
            <a:r>
              <a:rPr lang="en-US" sz="1600" b="1" dirty="0" smtClean="0">
                <a:solidFill>
                  <a:schemeClr val="bg1"/>
                </a:solidFill>
              </a:rPr>
              <a:t>Jan. 2013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35%.  Manufacturing is an energy intensive activity and growth leads to gains in many commercial exposures: WC, Commercial Auto, Marine, Property and Various Liability Coverages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2105406" y="1125794"/>
            <a:ext cx="3837176" cy="1607574"/>
          </a:xfrm>
          <a:prstGeom prst="wedgeRectCallout">
            <a:avLst>
              <a:gd name="adj1" fmla="val 119742"/>
              <a:gd name="adj2" fmla="val -2760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ENERGY INTENSIVE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value of Manufacturing Shipments in Jan. 2013 were up 35% to $481.8B from its May 2009 trough.  June figure is only 0.7% below its previous record high in July 2008.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47663" y="111946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2013 vs.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5426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 Across a Wide Range of Sectors that Will Contribute to Growth in Insurable Exposures Including: WC, Commercial Property, Commercial Auto and Many Liability </a:t>
            </a:r>
            <a:r>
              <a:rPr lang="en-US" b="1" dirty="0" err="1" smtClean="0">
                <a:solidFill>
                  <a:srgbClr val="FFFFFF"/>
                </a:solidFill>
              </a:rPr>
              <a:t>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594733" y="1792304"/>
            <a:ext cx="2411972" cy="914398"/>
          </a:xfrm>
          <a:prstGeom prst="wedgeRectCallout">
            <a:avLst>
              <a:gd name="adj1" fmla="val -87328"/>
              <a:gd name="adj2" fmla="val -61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was especially strong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January 2013 to the same period in 2012.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+3.8%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+2.5%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847" y="1457325"/>
          <a:ext cx="8839200" cy="5083175"/>
        </p:xfrm>
        <a:graphic>
          <a:graphicData uri="http://schemas.openxmlformats.org/presentationml/2006/ole">
            <p:oleObj spid="_x0000_s14056450" name="Chart" r:id="rId5" imgW="8153535" imgH="5372045" progId="MSGraph.Chart.8">
              <p:embed followColorScheme="full"/>
            </p:oleObj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6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29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2101384" y="1822637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564317" y="1273618"/>
            <a:ext cx="428625" cy="155379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374828" y="3594847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390970" y="1111048"/>
            <a:ext cx="2416380" cy="806242"/>
          </a:xfrm>
          <a:prstGeom prst="wedgeRectCallout">
            <a:avLst>
              <a:gd name="adj1" fmla="val 49860"/>
              <a:gd name="adj2" fmla="val 9845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79.6%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Feb. 2013, well above </a:t>
            </a:r>
            <a:r>
              <a:rPr lang="en-US" sz="1200" b="1" dirty="0"/>
              <a:t>the June 2009 low of 68.3</a:t>
            </a:r>
            <a:r>
              <a:rPr lang="en-US" sz="1200" b="1" dirty="0" smtClean="0"/>
              <a:t>% and highest level since Mar. 2008</a:t>
            </a:r>
            <a:endParaRPr lang="en-US" sz="1200" b="1" dirty="0"/>
          </a:p>
        </p:txBody>
      </p:sp>
      <p:sp>
        <p:nvSpPr>
          <p:cNvPr id="69648" name="AutoShape 5"/>
          <p:cNvSpPr>
            <a:spLocks noChangeArrowheads="1"/>
          </p:cNvSpPr>
          <p:nvPr/>
        </p:nvSpPr>
        <p:spPr bwMode="auto">
          <a:xfrm>
            <a:off x="3425642" y="5258361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5805952" y="1987550"/>
            <a:ext cx="1126194" cy="3489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p:oleObj spid="_x0000_s14553090" name="Chart" r:id="rId4" imgW="8715311" imgH="5048298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101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371805"/>
          <a:ext cx="8500499" cy="4838700"/>
        </p:xfrm>
        <a:graphic>
          <a:graphicData uri="http://schemas.openxmlformats.org/presentationml/2006/ole">
            <p:oleObj spid="_x0000_s1405747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09148" y="1171768"/>
            <a:ext cx="4400097" cy="1474839"/>
          </a:xfrm>
          <a:prstGeom prst="wedgeRectCallout">
            <a:avLst>
              <a:gd name="adj1" fmla="val 103747"/>
              <a:gd name="adj2" fmla="val 255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Manufacturing employment is up by more than 500,000 or 4.5% since Jan. 2010—a surprising source of strength in the economy. Employment in the sector is close to a multi-year high.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5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3583362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Non-Manufacturing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60239" y="5562600"/>
            <a:ext cx="7544174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Non-manufacturing industries have been expanding and adding jobs.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942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http://www.ism.ws/ismreport/nonmfgrob.cfm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73679" y="3597556"/>
            <a:ext cx="2831250" cy="1014785"/>
          </a:xfrm>
          <a:prstGeom prst="wedgeRectCallout">
            <a:avLst>
              <a:gd name="adj1" fmla="val 96667"/>
              <a:gd name="adj2" fmla="val -418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non-manufacturers is stable and remains expansionary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6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6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6DAFAB0-A100-48A5-95CF-E593971FCB3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32</a:t>
            </a:fld>
            <a:endParaRPr lang="en-US" sz="900"/>
          </a:p>
        </p:txBody>
      </p:sp>
      <p:graphicFrame>
        <p:nvGraphicFramePr>
          <p:cNvPr id="71682" name="Object 3"/>
          <p:cNvGraphicFramePr>
            <a:graphicFrameLocks/>
          </p:cNvGraphicFramePr>
          <p:nvPr/>
        </p:nvGraphicFramePr>
        <p:xfrm>
          <a:off x="277159" y="1408128"/>
          <a:ext cx="8585200" cy="4367213"/>
        </p:xfrm>
        <a:graphic>
          <a:graphicData uri="http://schemas.openxmlformats.org/presentationml/2006/ole">
            <p:oleObj spid="_x0000_s11316226" name="Chart" r:id="rId4" imgW="8582143" imgH="3952775" progId="MSGraph.Chart.8">
              <p:embed followColorScheme="full"/>
            </p:oleObj>
          </a:graphicData>
        </a:graphic>
      </p:graphicFrame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Business Bankruptcy Filings,</a:t>
            </a:r>
            <a:br>
              <a:rPr lang="en-US" dirty="0" smtClean="0"/>
            </a:br>
            <a:r>
              <a:rPr lang="en-US" dirty="0" smtClean="0"/>
              <a:t>1980-2012:Q3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6161342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American Bankruptcy Institute at </a:t>
            </a:r>
            <a:r>
              <a:rPr lang="en-US" sz="1100" dirty="0">
                <a:hlinkClick r:id="rId5"/>
              </a:rPr>
              <a:t>http://www.abiworld.org/AM/AMTemplate.cfm?Section=Home&amp;TEMPLATE=/</a:t>
            </a:r>
            <a:r>
              <a:rPr lang="en-US" sz="1100" dirty="0" smtClean="0">
                <a:hlinkClick r:id="rId5"/>
              </a:rPr>
              <a:t>CM/ContentDisplay.cfm&amp;CONTENTID=61633</a:t>
            </a:r>
            <a:r>
              <a:rPr lang="en-US" sz="1100" dirty="0" smtClean="0"/>
              <a:t>; 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370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246526" y="3864077"/>
            <a:ext cx="4313331" cy="1072228"/>
          </a:xfrm>
          <a:prstGeom prst="wedgeRectCallout">
            <a:avLst>
              <a:gd name="adj1" fmla="val 94386"/>
              <a:gd name="adj2" fmla="val 41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 </a:t>
            </a:r>
            <a:r>
              <a:rPr lang="en-US" sz="1400" b="1" dirty="0">
                <a:solidFill>
                  <a:schemeClr val="bg1"/>
                </a:solidFill>
              </a:rPr>
              <a:t>bankruptcies totaled </a:t>
            </a:r>
            <a:r>
              <a:rPr lang="en-US" sz="1400" b="1" dirty="0" smtClean="0">
                <a:solidFill>
                  <a:schemeClr val="bg1"/>
                </a:solidFill>
              </a:rPr>
              <a:t>47,806, </a:t>
            </a:r>
            <a:r>
              <a:rPr lang="en-US" sz="1400" b="1" dirty="0">
                <a:solidFill>
                  <a:schemeClr val="bg1"/>
                </a:solidFill>
              </a:rPr>
              <a:t>down </a:t>
            </a:r>
            <a:r>
              <a:rPr lang="en-US" sz="1400" b="1" dirty="0" smtClean="0">
                <a:solidFill>
                  <a:schemeClr val="bg1"/>
                </a:solidFill>
              </a:rPr>
              <a:t>15.1% </a:t>
            </a:r>
            <a:r>
              <a:rPr lang="en-US" sz="1400" b="1" dirty="0">
                <a:solidFill>
                  <a:schemeClr val="bg1"/>
                </a:solidFill>
              </a:rPr>
              <a:t>from </a:t>
            </a:r>
            <a:r>
              <a:rPr lang="en-US" sz="1400" b="1" dirty="0" smtClean="0">
                <a:solidFill>
                  <a:schemeClr val="bg1"/>
                </a:solidFill>
              </a:rPr>
              <a:t>56,282 </a:t>
            </a: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2010—the second consecutive year of decline.  Business bankruptcies more than tripled during the financial crisis. Through Q3:2012, filings were down 15.8% vs. Q3:2011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1642" y="1105514"/>
            <a:ext cx="2184401" cy="1708150"/>
            <a:chOff x="3853" y="1106"/>
            <a:chExt cx="1376" cy="107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1980-82 	58.6%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1980-87 	88.7%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1990-91 	10.3%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2000-01 	13.0%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b="1" dirty="0">
                  <a:solidFill>
                    <a:schemeClr val="folHlink"/>
                  </a:solidFill>
                </a:rPr>
                <a:t>2006-09 	208.9%*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27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27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E8C7ADC-6D8B-4E56-A788-BDB2FE3608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33</a:t>
            </a:fld>
            <a:endParaRPr lang="en-US" sz="900"/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Private Sector Business Starts,</a:t>
            </a:r>
            <a:br>
              <a:rPr lang="en-US" dirty="0" smtClean="0"/>
            </a:br>
            <a:r>
              <a:rPr lang="en-US" dirty="0" smtClean="0"/>
              <a:t> 1993:Q2 – 2012:Q2*</a:t>
            </a:r>
          </a:p>
        </p:txBody>
      </p:sp>
      <p:graphicFrame>
        <p:nvGraphicFramePr>
          <p:cNvPr id="72706" name="Object 3"/>
          <p:cNvGraphicFramePr>
            <a:graphicFrameLocks/>
          </p:cNvGraphicFramePr>
          <p:nvPr>
            <p:ph idx="4294967295"/>
          </p:nvPr>
        </p:nvGraphicFramePr>
        <p:xfrm>
          <a:off x="317500" y="1516063"/>
          <a:ext cx="8585200" cy="3983037"/>
        </p:xfrm>
        <a:graphic>
          <a:graphicData uri="http://schemas.openxmlformats.org/presentationml/2006/ole">
            <p:oleObj spid="_x0000_s11317250" name="Chart" r:id="rId4" imgW="8581960" imgH="3981520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874059" y="5537200"/>
            <a:ext cx="7664823" cy="8098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Business Starts Were Down Nearly 20% in the Recession,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Holding Back Most Types of Commercial Insurance </a:t>
            </a:r>
            <a:r>
              <a:rPr lang="en-US" b="1" dirty="0" smtClean="0">
                <a:solidFill>
                  <a:srgbClr val="FFFFFF"/>
                </a:solidFill>
              </a:rPr>
              <a:t>Exposure, But Are Recovering Slowly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-255494" y="6416304"/>
            <a:ext cx="939949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Data through </a:t>
            </a:r>
            <a:r>
              <a:rPr lang="en-US" sz="1100" dirty="0" smtClean="0"/>
              <a:t>Jun. 30, 2012 </a:t>
            </a:r>
            <a:r>
              <a:rPr lang="en-US" sz="1100" dirty="0"/>
              <a:t>are the latest available as of </a:t>
            </a:r>
            <a:r>
              <a:rPr lang="en-US" sz="1100" dirty="0" smtClean="0"/>
              <a:t>Feb. 6, 2013; </a:t>
            </a:r>
            <a:r>
              <a:rPr lang="en-US" sz="1100" dirty="0"/>
              <a:t>Seasonally </a:t>
            </a:r>
            <a:r>
              <a:rPr lang="en-US" sz="1100" dirty="0" smtClean="0"/>
              <a:t>adjusted.  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Bureau of Labor Statistics, </a:t>
            </a:r>
            <a:r>
              <a:rPr lang="en-US" sz="1100" dirty="0">
                <a:hlinkClick r:id="rId5"/>
              </a:rPr>
              <a:t>http://www.bls.gov/news.release/cewbd.t08.htm</a:t>
            </a:r>
            <a:r>
              <a:rPr lang="en-US" sz="1100" dirty="0"/>
              <a:t>.  </a:t>
            </a:r>
          </a:p>
        </p:txBody>
      </p:sp>
      <p:sp>
        <p:nvSpPr>
          <p:cNvPr id="72713" name="Rectangle 6"/>
          <p:cNvSpPr>
            <a:spLocks noChangeArrowheads="1"/>
          </p:cNvSpPr>
          <p:nvPr/>
        </p:nvSpPr>
        <p:spPr bwMode="black">
          <a:xfrm>
            <a:off x="3222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2127879" name="AutoShape 7"/>
          <p:cNvSpPr>
            <a:spLocks noChangeArrowheads="1"/>
          </p:cNvSpPr>
          <p:nvPr/>
        </p:nvSpPr>
        <p:spPr bwMode="blackWhite">
          <a:xfrm>
            <a:off x="2541494" y="3598605"/>
            <a:ext cx="4139525" cy="1327355"/>
          </a:xfrm>
          <a:prstGeom prst="wedgeRectCallout">
            <a:avLst>
              <a:gd name="adj1" fmla="val 96032"/>
              <a:gd name="adj2" fmla="val 27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Business starts were up 2.2% to 748,000 in 2011 vs. 2010.  In 2012, starts are likely to be up by about 2.7% over 2011 levels.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724959" y="1063625"/>
            <a:ext cx="1663700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872,000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843,000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790,000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697,000 </a:t>
            </a:r>
            <a:r>
              <a:rPr lang="en-US" sz="1300" b="1" dirty="0" smtClean="0">
                <a:solidFill>
                  <a:schemeClr val="bg1"/>
                </a:solidFill>
                <a:cs typeface="+mn-cs"/>
              </a:rPr>
              <a:t>2010:  742,000 2011:  748,000*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212787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1313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5819778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3831"/>
            <a:ext cx="8677275" cy="4771719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092788" y="2113935"/>
            <a:ext cx="3193206" cy="786582"/>
          </a:xfrm>
          <a:prstGeom prst="wedgeRectCallout">
            <a:avLst>
              <a:gd name="adj1" fmla="val 35842"/>
              <a:gd name="adj2" fmla="val 2404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Small business optimism is returning after taking a big hit over “Fiscal Cliff” fears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Trucking, Pipelines)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Summary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Will Become One of the Most Expensive Events in Insurance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37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4958594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5197186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14554114" name="Chart" r:id="rId4" imgW="8601126" imgH="393374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03170" y="3878826"/>
            <a:ext cx="1779295" cy="813097"/>
          </a:xfrm>
          <a:prstGeom prst="wedgeRectCallout">
            <a:avLst>
              <a:gd name="adj1" fmla="val 83847"/>
              <a:gd name="adj2" fmla="val 497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Catastrophes and lower investment income pulled down ROE in 2012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p:oleObj spid="_x0000_s1495961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p:oleObj spid="_x0000_s1519513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56267" y="1331709"/>
          <a:ext cx="8736013" cy="4972050"/>
        </p:xfrm>
        <a:graphic>
          <a:graphicData uri="http://schemas.openxmlformats.org/presentationml/2006/ole">
            <p:oleObj spid="_x0000_s1496064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Homeowners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6508665" y="1081549"/>
            <a:ext cx="2527180" cy="352978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1,067,000 homeowners claims**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$7.0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$6,558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Claims in NJ estimated at $2.5 billion (36%) and $2.7 billion in NY (38%)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763" y="1287463"/>
          <a:ext cx="8736013" cy="4972050"/>
        </p:xfrm>
        <a:graphic>
          <a:graphicData uri="http://schemas.openxmlformats.org/presentationml/2006/ole">
            <p:oleObj spid="_x0000_s1384960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513584" y="1194621"/>
            <a:ext cx="2527180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60% of the claims occurred in NY state.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Auto Claims by State*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13850626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89290" y="1056973"/>
            <a:ext cx="2551474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About 50% of the claim dollars will be paid in NY, 32% in NJ.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Auto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black">
          <a:xfrm>
            <a:off x="159608" y="15063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Loss Distribution by Commercial/Personal Lines and                Reinsurance vs. Primary Insurer</a:t>
            </a:r>
            <a:endParaRPr lang="en-US" sz="24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33692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*Fitch Ratings assigns a range of 60-65% commercial and 35-40% personal lines.,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Hurricane Sandy Update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January 8, 2013.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**Source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Insurance Information Institute rough estimate based on  company reports as of January 13, 2013.  Actual number will vary.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4951429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755297" y="1560160"/>
          <a:ext cx="6178551" cy="3515971"/>
        </p:xfrm>
        <a:graphic>
          <a:graphicData uri="http://schemas.openxmlformats.org/presentationml/2006/ole">
            <p:oleObj spid="_x0000_s14961666" name="Chart" r:id="rId3" imgW="8620022" imgH="4905503" progId="MSGraph.Chart.8">
              <p:embed followColorScheme="full"/>
            </p:oleObj>
          </a:graphicData>
        </a:graphic>
      </p:graphicFrame>
      <p:graphicFrame>
        <p:nvGraphicFramePr>
          <p:cNvPr id="14951431" name="Object 2"/>
          <p:cNvGraphicFramePr>
            <a:graphicFrameLocks noChangeAspect="1"/>
          </p:cNvGraphicFramePr>
          <p:nvPr/>
        </p:nvGraphicFramePr>
        <p:xfrm>
          <a:off x="3719000" y="1461352"/>
          <a:ext cx="6178551" cy="3516312"/>
        </p:xfrm>
        <a:graphic>
          <a:graphicData uri="http://schemas.openxmlformats.org/presentationml/2006/ole">
            <p:oleObj spid="_x0000_s14961667" name="Chart" r:id="rId4" imgW="8620176" imgH="4905439" progId="MSGraph.Chart.8">
              <p:embed followColorScheme="full"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293687" y="1135626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Personal vs. Commercial Lines*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4408487" y="1140543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Primary vs. Reinsurer Share**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64502" y="5163869"/>
            <a:ext cx="3902763" cy="1206887"/>
          </a:xfrm>
          <a:prstGeom prst="wedgeRectCallout">
            <a:avLst>
              <a:gd name="adj1" fmla="val 11950"/>
              <a:gd name="adj2" fmla="val -774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~55% of Sandy losses appear to be commercial lines, and ~45% personal, the opposite of the norm for hurricane losses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736892" y="5351489"/>
            <a:ext cx="4347148" cy="1006775"/>
          </a:xfrm>
          <a:prstGeom prst="wedgeRectCallout">
            <a:avLst>
              <a:gd name="adj1" fmla="val 21766"/>
              <a:gd name="adj2" fmla="val -210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Reinsurers’ share of Sandy losses appears to be in the 30% range, though this is highly preliminary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Average Claim Payment by Type of Claim 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08730" y="1003304"/>
          <a:ext cx="8470900" cy="4330700"/>
        </p:xfrm>
        <a:graphic>
          <a:graphicData uri="http://schemas.openxmlformats.org/presentationml/2006/ole">
            <p:oleObj spid="_x0000_s15770626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163" y="1644299"/>
            <a:ext cx="3348130" cy="1559859"/>
          </a:xfrm>
          <a:prstGeom prst="wedgeRectCallout">
            <a:avLst>
              <a:gd name="adj1" fmla="val 119344"/>
              <a:gd name="adj2" fmla="val 722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0" y="6114883"/>
            <a:ext cx="9191625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20465" y="3097454"/>
            <a:ext cx="2585884" cy="1336896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Sandy: Flood Issues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Most of the Uninsured Direct Losses Are Due to Flooding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NJ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26" y="1029624"/>
            <a:ext cx="4599005" cy="55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082989" y="2747445"/>
            <a:ext cx="3662805" cy="1588581"/>
          </a:xfrm>
          <a:prstGeom prst="wedgeRectCallout">
            <a:avLst>
              <a:gd name="adj1" fmla="val -71934"/>
              <a:gd name="adj2" fmla="val -23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in NJ,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29" y="1178850"/>
            <a:ext cx="7447936" cy="52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703" y="3008671"/>
            <a:ext cx="1858297" cy="3067664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4555138" name="Chart" r:id="rId3" imgW="8258301" imgH="5515013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2013F*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45101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16962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222524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062428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546815" y="4616656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182198" y="4250404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013818" y="499263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890022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574052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663311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971" y="2055975"/>
            <a:ext cx="1603197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3836" y="2652227"/>
            <a:ext cx="1711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585908" y="2874963"/>
            <a:ext cx="1449073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014772" y="4074860"/>
            <a:ext cx="244325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6784257" y="4499168"/>
            <a:ext cx="942171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2012E:3.6%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954297" y="2934368"/>
            <a:ext cx="1189703" cy="659324"/>
          </a:xfrm>
          <a:prstGeom prst="wedgeRectCallout">
            <a:avLst>
              <a:gd name="adj1" fmla="val 10087"/>
              <a:gd name="adj2" fmla="val 1005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2013F 5.8%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476880" y="3922468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80042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National Flood Insurance Program Payment, by State*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6358402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85359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NFIP Will Ultimately Likely Pay Close to $7 Billion to 100,000 Policyholders Across 9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462367" y="1701272"/>
            <a:ext cx="2486149" cy="1398493"/>
          </a:xfrm>
          <a:prstGeom prst="wedgeRectCallout">
            <a:avLst>
              <a:gd name="adj1" fmla="val -115859"/>
              <a:gd name="adj2" fmla="val -1746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$2.437B and $2.152B, respectively, NY and NJ sustained, by far, the largest NFIP flood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$4.797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258768"/>
            <a:ext cx="9191625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February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NFIP;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Flood Loss Paid by the National Flood Insurance Program, 1980-2012E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41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*Estimate as of 11/25/12.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Department of Homeland Security, Federal Emergency Management Agency, NFIP;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(Original Values)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408005"/>
          <a:ext cx="8536081" cy="4838700"/>
        </p:xfrm>
        <a:graphic>
          <a:graphicData uri="http://schemas.openxmlformats.org/presentationml/2006/ole">
            <p:oleObj spid="_x0000_s1384550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120877" y="2043776"/>
            <a:ext cx="2403682" cy="1672818"/>
          </a:xfrm>
          <a:prstGeom prst="wedgeRectCallout">
            <a:avLst>
              <a:gd name="adj1" fmla="val 70520"/>
              <a:gd name="adj2" fmla="val -317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Hurricanes Katrina and Rita accounted for the majority of 2005’s record $17.4B payout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4822722" y="3731341"/>
            <a:ext cx="1283111" cy="687229"/>
          </a:xfrm>
          <a:prstGeom prst="wedgeRectCallout">
            <a:avLst>
              <a:gd name="adj1" fmla="val 33395"/>
              <a:gd name="adj2" fmla="val 841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 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93225" y="1401093"/>
            <a:ext cx="4100051" cy="1828800"/>
          </a:xfrm>
          <a:prstGeom prst="wedgeRectCallout">
            <a:avLst>
              <a:gd name="adj1" fmla="val 36729"/>
              <a:gd name="adj2" fmla="val 792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and other events could result in $7.5 billion in payouts from the NFIP in 2012, second only to 2005 and potentially exhausting the NFIP’s borrowing authority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88" y="90488"/>
            <a:ext cx="7895303" cy="860425"/>
          </a:xfrm>
        </p:spPr>
        <p:txBody>
          <a:bodyPr/>
          <a:lstStyle/>
          <a:p>
            <a:r>
              <a:rPr lang="en-US" sz="2400" dirty="0" smtClean="0"/>
              <a:t>Federal Aid Requests for States With Greatest</a:t>
            </a:r>
            <a:br>
              <a:rPr lang="en-US" sz="2400" dirty="0" smtClean="0"/>
            </a:br>
            <a:r>
              <a:rPr lang="en-US" sz="2400" dirty="0" smtClean="0"/>
              <a:t>Sandy Impact  &amp; Federal Aid Proposals (as of 1/6/13)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86199" y="6271722"/>
            <a:ext cx="6478121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2,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</a:t>
            </a:r>
            <a:r>
              <a:rPr lang="en-US" sz="1100" i="1" dirty="0" smtClean="0"/>
              <a:t>New York </a:t>
            </a:r>
            <a:r>
              <a:rPr lang="en-US" sz="1100" dirty="0" smtClean="0"/>
              <a:t>Times, Dec. 6, 2012;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52926" y="1514307"/>
            <a:ext cx="2030506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Billions</a:t>
            </a:r>
            <a:endParaRPr lang="en-US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47128" y="1814044"/>
          <a:ext cx="8537575" cy="4087902"/>
        </p:xfrm>
        <a:graphic>
          <a:graphicData uri="http://schemas.openxmlformats.org/presentationml/2006/ole">
            <p:oleObj spid="_x0000_s1455923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41151" y="5768612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States Requested Enormous Sums in Sandy Aid in the Middle of the “Fiscal Cliff” Debate, Causing Delays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7512" y="392796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$33.0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236613" y="336289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200626" y="394849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$29.5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30829" y="2663073"/>
            <a:ext cx="112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$42.0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43527" y="305520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$9.0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133627" y="2879525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$36.9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92515" y="322583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$7.9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914404" y="1253616"/>
            <a:ext cx="1622319" cy="1194616"/>
          </a:xfrm>
          <a:prstGeom prst="wedgeRectCallout">
            <a:avLst>
              <a:gd name="adj1" fmla="val -27553"/>
              <a:gd name="adj2" fmla="val 7666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$33B to repair subways, hospitals and other facilities; $9B to upgrade infrastructure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342973" y="402990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44065" y="188648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$60.4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blackWhite">
          <a:xfrm>
            <a:off x="2625214" y="1140542"/>
            <a:ext cx="1976285" cy="1248698"/>
          </a:xfrm>
          <a:prstGeom prst="wedgeRectCallout">
            <a:avLst>
              <a:gd name="adj1" fmla="val -59362"/>
              <a:gd name="adj2" fmla="val 9166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$39.5B to repair schools roads, bridges, businesses, homes and other facilities; $7.4B to for mitigation and prevention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blackWhite">
          <a:xfrm>
            <a:off x="3195484" y="2561302"/>
            <a:ext cx="1553497" cy="1406013"/>
          </a:xfrm>
          <a:prstGeom prst="wedgeRectCallout">
            <a:avLst>
              <a:gd name="adj1" fmla="val -10184"/>
              <a:gd name="adj2" fmla="val 6210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$3.2B to bury power lines, upgrade transmission systems, build sewage treatment plants and other mitigation projects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036977" y="1911067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418362" y="239500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$9.7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455970" y="392391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$51.0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blackWhite">
          <a:xfrm>
            <a:off x="7034982" y="2910348"/>
            <a:ext cx="1155290" cy="558006"/>
          </a:xfrm>
          <a:prstGeom prst="wedgeRectCallout">
            <a:avLst>
              <a:gd name="adj1" fmla="val 15928"/>
              <a:gd name="adj2" fmla="val -8414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49553" y="1925819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$60.0*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7988710" y="4380271"/>
            <a:ext cx="1027471" cy="558006"/>
          </a:xfrm>
          <a:prstGeom prst="wedgeRectCallout">
            <a:avLst>
              <a:gd name="adj1" fmla="val -47051"/>
              <a:gd name="adj2" fmla="val -7357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7" grpId="0" animBg="1"/>
      <p:bldP spid="48" grpId="0" animBg="1"/>
      <p:bldP spid="38" grpId="0" animBg="1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p:oleObj spid="_x0000_s15384578" name="Chart" r:id="rId4" imgW="8581960" imgH="4076807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Mar. 16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2,101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1953-2012,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there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1538560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Mar. 16,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2012: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p:oleObj spid="_x0000_s1538662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Mar, 16,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Catastrophe Losses Were Close to “Average” Until Sandy Hit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2011 Was the 5</a:t>
            </a:r>
            <a:r>
              <a:rPr lang="en-US" sz="32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i="1" dirty="0" smtClean="0">
                <a:solidFill>
                  <a:srgbClr val="C00000"/>
                </a:solidFill>
              </a:rPr>
              <a:t> Most </a:t>
            </a:r>
            <a:r>
              <a:rPr lang="en-US" sz="3200" b="1" i="1" dirty="0">
                <a:solidFill>
                  <a:srgbClr val="C00000"/>
                </a:solidFill>
              </a:rPr>
              <a:t>Expensive </a:t>
            </a:r>
            <a:r>
              <a:rPr lang="en-US" sz="3200" b="1" i="1" dirty="0" smtClean="0">
                <a:solidFill>
                  <a:srgbClr val="C00000"/>
                </a:solidFill>
              </a:rPr>
              <a:t>     Year </a:t>
            </a:r>
            <a:r>
              <a:rPr lang="en-US" sz="3200" b="1" i="1" dirty="0">
                <a:solidFill>
                  <a:srgbClr val="C00000"/>
                </a:solidFill>
              </a:rPr>
              <a:t>on Record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61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62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4962690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64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4963714" name="Chart" r:id="rId4" imgW="8543899" imgH="3552866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271251" cy="965657"/>
          </a:xfrm>
          <a:prstGeom prst="wedgeRectCallout">
            <a:avLst>
              <a:gd name="adj1" fmla="val 37296"/>
              <a:gd name="adj2" fmla="val 709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likely the second most expensive year ever for insured CAT losses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405952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5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1992–2011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6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Homeowners Insurance Catastrophe-Related Claim Frequency and Severity, 1997—2012*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37312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*All policy forms combined, countrywide.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Insurance Research Council, </a:t>
            </a:r>
            <a:r>
              <a:rPr lang="en-US" sz="1000" i="1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Trends in Homeowners Insurance Claims,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Sept. 2012 from ISO Fast Track data.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2734467" name="Picture 3"/>
          <p:cNvPicPr>
            <a:picLocks noChangeAspect="1" noChangeArrowheads="1"/>
          </p:cNvPicPr>
          <p:nvPr/>
        </p:nvPicPr>
        <p:blipFill>
          <a:blip r:embed="rId3" cstate="print"/>
          <a:srcRect t="15882"/>
          <a:stretch>
            <a:fillRect/>
          </a:stretch>
        </p:blipFill>
        <p:spPr bwMode="auto">
          <a:xfrm>
            <a:off x="208326" y="1705403"/>
            <a:ext cx="874395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731339" y="1224118"/>
            <a:ext cx="2433486" cy="1220173"/>
          </a:xfrm>
          <a:prstGeom prst="wedgeRectCallout">
            <a:avLst>
              <a:gd name="adj1" fmla="val 109401"/>
              <a:gd name="adj2" fmla="val 5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Avg. catastrophe claim cost rose approximately 200% from 1997-2011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424516" y="3392129"/>
            <a:ext cx="2202426" cy="885878"/>
          </a:xfrm>
          <a:prstGeom prst="wedgeRectCallout">
            <a:avLst>
              <a:gd name="adj1" fmla="val 101366"/>
              <a:gd name="adj2" fmla="val 34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claim frequency in 2011 was at historic highs and more than double the rate in 1997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1992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3/13;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47234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59258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38563" y="3598601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initially slow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16580610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71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</a:rPr>
              <a:t>Growth Analysis by State and Business Segment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Premium Growth Rates Vary Tremendously by State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1154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3235325" cy="1230312"/>
          </a:xfrm>
          <a:prstGeom prst="wedgeRectCallout">
            <a:avLst>
              <a:gd name="adj1" fmla="val -89348"/>
              <a:gd name="adj2" fmla="val 708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 limited number of states showed strong growth over the past 5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p:oleObj spid="_x0000_s1336217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96654" y="3922304"/>
            <a:ext cx="3441700" cy="1450975"/>
          </a:xfrm>
          <a:prstGeom prst="wedgeRectCallout">
            <a:avLst>
              <a:gd name="adj1" fmla="val 102138"/>
              <a:gd name="adj2" fmla="val -101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3436718" y="1597742"/>
            <a:ext cx="2000521" cy="1078568"/>
          </a:xfrm>
          <a:prstGeom prst="wedgeRectCallout">
            <a:avLst>
              <a:gd name="adj1" fmla="val -104751"/>
              <a:gd name="adj2" fmla="val 5431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670050"/>
          <a:ext cx="9136063" cy="4730750"/>
        </p:xfrm>
        <a:graphic>
          <a:graphicData uri="http://schemas.openxmlformats.org/presentationml/2006/ole">
            <p:oleObj spid="_x0000_s13363202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787525"/>
          <a:ext cx="9136063" cy="4730750"/>
        </p:xfrm>
        <a:graphic>
          <a:graphicData uri="http://schemas.openxmlformats.org/presentationml/2006/ole">
            <p:oleObj spid="_x0000_s13364226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7410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1917634" y="2880852"/>
            <a:ext cx="2000521" cy="1078568"/>
          </a:xfrm>
          <a:prstGeom prst="wedgeRectCallout">
            <a:avLst>
              <a:gd name="adj1" fmla="val -83371"/>
              <a:gd name="adj2" fmla="val -496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5250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6274" name="Chart" r:id="rId4" imgW="8820048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729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5987" y="2087256"/>
            <a:ext cx="3235325" cy="1230312"/>
          </a:xfrm>
          <a:prstGeom prst="wedgeRectCallout">
            <a:avLst>
              <a:gd name="adj1" fmla="val -86157"/>
              <a:gd name="adj2" fmla="val 2652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12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2006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15897" y="3490451"/>
            <a:ext cx="2910348" cy="1093317"/>
          </a:xfrm>
          <a:prstGeom prst="wedgeRectCallout">
            <a:avLst>
              <a:gd name="adj1" fmla="val 43314"/>
              <a:gd name="adj2" fmla="val 8703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decline in commercial lines premiums written was less than the US overall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8322" name="Chart" r:id="rId4" imgW="8820049" imgH="456257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92854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208636" y="1162202"/>
            <a:ext cx="2140976" cy="961563"/>
          </a:xfrm>
          <a:prstGeom prst="wedgeRectCallout">
            <a:avLst>
              <a:gd name="adj1" fmla="val 49355"/>
              <a:gd name="adj2" fmla="val 1180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NY has relatively little exposure to sequester cuts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13369346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3274142" y="2930012"/>
            <a:ext cx="2910348" cy="1093317"/>
          </a:xfrm>
          <a:prstGeom prst="wedgeRectCallout">
            <a:avLst>
              <a:gd name="adj1" fmla="val -54659"/>
              <a:gd name="adj2" fmla="val 10951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 was one of the few states to show any growth in WC premiums written from 2006-2011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p:oleObj spid="_x0000_s13370370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Massive Job Losses Sapped the Economy and Commercial/Personal  Lines Exposure, But Trend is Improving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8E26AED-119F-4456-85F5-92CA4B421A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83</a:t>
            </a:fld>
            <a:endParaRPr lang="en-US" sz="90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dirty="0" smtClean="0"/>
              <a:t>Unemployment and Underemployment Rates: Stubbornly High in 2012, But Falling</a:t>
            </a:r>
          </a:p>
        </p:txBody>
      </p:sp>
      <p:graphicFrame>
        <p:nvGraphicFramePr>
          <p:cNvPr id="40962" name="Object 2"/>
          <p:cNvGraphicFramePr>
            <a:graphicFrameLocks/>
          </p:cNvGraphicFramePr>
          <p:nvPr>
            <p:ph idx="4294967295"/>
          </p:nvPr>
        </p:nvGraphicFramePr>
        <p:xfrm>
          <a:off x="0" y="1201738"/>
          <a:ext cx="7081837" cy="4867275"/>
        </p:xfrm>
        <a:graphic>
          <a:graphicData uri="http://schemas.openxmlformats.org/presentationml/2006/ole">
            <p:oleObj spid="_x0000_s14334978" name="Chart" r:id="rId4" imgW="7096176" imgH="487680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206" y="2714625"/>
            <a:ext cx="1692532" cy="2988085"/>
          </a:xfrm>
          <a:prstGeom prst="wedgeRectCallout">
            <a:avLst>
              <a:gd name="adj1" fmla="val -64971"/>
              <a:gd name="adj2" fmla="val -1486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stood </a:t>
            </a:r>
            <a:r>
              <a:rPr lang="en-US" sz="1400" b="1" dirty="0" smtClean="0">
                <a:cs typeface="+mn-cs"/>
              </a:rPr>
              <a:t>at 7.7% </a:t>
            </a:r>
            <a:r>
              <a:rPr lang="en-US" sz="1400" b="1" dirty="0">
                <a:cs typeface="+mn-cs"/>
              </a:rPr>
              <a:t>in </a:t>
            </a:r>
            <a:r>
              <a:rPr lang="en-US" sz="1400" b="1" dirty="0" smtClean="0">
                <a:cs typeface="+mn-cs"/>
              </a:rPr>
              <a:t>Feb</a:t>
            </a:r>
            <a:r>
              <a:rPr lang="en-US" sz="1400" b="1" dirty="0" smtClean="0"/>
              <a:t>.</a:t>
            </a:r>
            <a:r>
              <a:rPr lang="en-US" sz="1400" b="1" dirty="0" smtClean="0">
                <a:cs typeface="+mn-cs"/>
              </a:rPr>
              <a:t> 2013—lowest in 4 years.</a:t>
            </a:r>
            <a:endParaRPr lang="en-US" sz="1400" b="1" dirty="0"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peaked at 10.1% in October 2009, highest monthly rate since 1983.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Peak rate in the last 30 years: 10.8% in November - December 1982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562100"/>
          </a:xfrm>
          <a:prstGeom prst="wedgeRectCallout">
            <a:avLst>
              <a:gd name="adj1" fmla="val -71716"/>
              <a:gd name="adj2" fmla="val 164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14.3%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Feb. 2013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687906" y="1981200"/>
            <a:ext cx="1271588" cy="942975"/>
          </a:xfrm>
          <a:prstGeom prst="wedgeRectCallout">
            <a:avLst>
              <a:gd name="adj1" fmla="val 10178"/>
              <a:gd name="adj2" fmla="val 2101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ended in November 2001 </a:t>
            </a: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blackWhite">
          <a:xfrm>
            <a:off x="1997486" y="2009775"/>
            <a:ext cx="1550988" cy="923925"/>
          </a:xfrm>
          <a:prstGeom prst="wedgeRectCallout">
            <a:avLst>
              <a:gd name="adj1" fmla="val -34152"/>
              <a:gd name="adj2" fmla="val 1864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Unemployment kept rising for 19 more months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blackWhite">
          <a:xfrm>
            <a:off x="3569770" y="2028825"/>
            <a:ext cx="1343025" cy="914400"/>
          </a:xfrm>
          <a:prstGeom prst="wedgeRectCallout">
            <a:avLst>
              <a:gd name="adj1" fmla="val 7811"/>
              <a:gd name="adj2" fmla="val 2268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began in December 2007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Stubbornly high 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constrain </a:t>
            </a:r>
            <a:r>
              <a:rPr lang="en-US" b="1" dirty="0">
                <a:solidFill>
                  <a:srgbClr val="FFFFFF"/>
                </a:solidFill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</a:rPr>
              <a:t>growth, but the job market is now clearly improving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2" grpId="0" animBg="1"/>
      <p:bldP spid="3" grpId="0" animBg="1"/>
      <p:bldP spid="4" grpId="0" animBg="1"/>
      <p:bldP spid="1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8050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Monthly Change in Private Employment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 (Thousands</a:t>
            </a:r>
            <a:r>
              <a:rPr lang="en-US" sz="1600" b="1" dirty="0">
                <a:solidFill>
                  <a:srgbClr val="225A7A"/>
                </a:solidFill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1044502" y="3722482"/>
            <a:ext cx="2082156" cy="841375"/>
          </a:xfrm>
          <a:prstGeom prst="wedgeRectCallout">
            <a:avLst>
              <a:gd name="adj1" fmla="val 62031"/>
              <a:gd name="adj2" fmla="val 31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Monthly Losses in   Dec. 08–Mar. 09 Were the Largest in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Post-WW II Period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931742" y="3124355"/>
            <a:ext cx="1927072" cy="936368"/>
          </a:xfrm>
          <a:prstGeom prst="wedgeRectCallout">
            <a:avLst>
              <a:gd name="adj1" fmla="val 44190"/>
              <a:gd name="adj2" fmla="val -1110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/>
              <a:t>246</a:t>
            </a:r>
            <a:r>
              <a:rPr lang="en-US" sz="1400" b="1" dirty="0" smtClean="0">
                <a:cs typeface="+mn-cs"/>
              </a:rPr>
              <a:t>,000 </a:t>
            </a:r>
            <a:r>
              <a:rPr lang="en-US" sz="1400" b="1" dirty="0">
                <a:cs typeface="+mn-cs"/>
              </a:rPr>
              <a:t>private sector jobs were created in </a:t>
            </a:r>
            <a:r>
              <a:rPr lang="en-US" sz="1400" b="1" dirty="0" smtClean="0">
                <a:cs typeface="+mn-cs"/>
              </a:rPr>
              <a:t>February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847302" y="3736258"/>
            <a:ext cx="181896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chemeClr val="bg1"/>
                </a:solidFill>
              </a:rPr>
              <a:t>Jobs Created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2012: 2.247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2011: 2.420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2010: 1.235 Mill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90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Employment: Dec. 2007—Feb.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December 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004458" y="2202427"/>
            <a:ext cx="2197100" cy="727586"/>
          </a:xfrm>
          <a:prstGeom prst="wedgeRectCallout">
            <a:avLst>
              <a:gd name="adj1" fmla="val 8882"/>
              <a:gd name="adj2" fmla="val 1874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Cumulative job losses peaked at 8.765 million in February 2010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224686" y="2169187"/>
            <a:ext cx="2151531" cy="685800"/>
          </a:xfrm>
          <a:prstGeom prst="wedgeRectCallout">
            <a:avLst>
              <a:gd name="adj1" fmla="val 66155"/>
              <a:gd name="adj2" fmla="val 209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Cumulative job losses as of </a:t>
            </a:r>
            <a:r>
              <a:rPr lang="en-US" sz="1400" b="1" dirty="0" smtClean="0"/>
              <a:t>Feb.</a:t>
            </a:r>
            <a:r>
              <a:rPr lang="en-US" sz="1400" b="1" dirty="0" smtClean="0">
                <a:cs typeface="+mn-cs"/>
              </a:rPr>
              <a:t> 2013 totaled 2.412 million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69682" y="2862461"/>
            <a:ext cx="7999506" cy="18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018942" y="3500284"/>
            <a:ext cx="1458788" cy="1454450"/>
          </a:xfrm>
          <a:prstGeom prst="wedgeRectCallout">
            <a:avLst>
              <a:gd name="adj1" fmla="val 58299"/>
              <a:gd name="adj2" fmla="val -3527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All of the jobs “lost” since President Obama took office in Jan. 2009 have been recouped</a:t>
            </a:r>
            <a:endParaRPr lang="en-US" sz="1400" b="1" dirty="0"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0" y="1423988"/>
          <a:ext cx="8748713" cy="4194175"/>
        </p:xfrm>
        <a:graphic>
          <a:graphicData uri="http://schemas.openxmlformats.org/presentationml/2006/ole">
            <p:oleObj spid="_x0000_s1434009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Sector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31511" y="3403129"/>
            <a:ext cx="2521107" cy="1006640"/>
          </a:xfrm>
          <a:prstGeom prst="wedgeRectCallout">
            <a:avLst>
              <a:gd name="adj1" fmla="val 67119"/>
              <a:gd name="adj2" fmla="val -753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gains through </a:t>
            </a:r>
            <a:r>
              <a:rPr lang="en-US" b="1" dirty="0" smtClean="0"/>
              <a:t>Feb.</a:t>
            </a:r>
            <a:r>
              <a:rPr lang="en-US" b="1" dirty="0" smtClean="0">
                <a:cs typeface="+mn-cs"/>
              </a:rPr>
              <a:t> 2013 totaled 6.31 million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6191" y="1710813"/>
            <a:ext cx="327631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Job gains and pay increases have added more than $600 billion to payrolls since Jan. 2010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White">
          <a:xfrm>
            <a:off x="806450" y="5606844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-118384" y="1382252"/>
          <a:ext cx="8775700" cy="4087813"/>
        </p:xfrm>
        <a:graphic>
          <a:graphicData uri="http://schemas.openxmlformats.org/presentationml/2006/ole">
            <p:oleObj spid="_x0000_s1434112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Government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45407" y="3185657"/>
            <a:ext cx="2492478" cy="899651"/>
          </a:xfrm>
          <a:prstGeom prst="wedgeRectCallout">
            <a:avLst>
              <a:gd name="adj1" fmla="val 65693"/>
              <a:gd name="adj2" fmla="val 4625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</a:t>
            </a:r>
            <a:r>
              <a:rPr lang="en-US" b="1" i="1" dirty="0" smtClean="0">
                <a:cs typeface="+mn-cs"/>
              </a:rPr>
              <a:t>losses</a:t>
            </a:r>
            <a:r>
              <a:rPr lang="en-US" b="1" dirty="0" smtClean="0">
                <a:cs typeface="+mn-cs"/>
              </a:rPr>
              <a:t> through Feb. 2013 totaled 637,000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Governments at All Levels are Under Severe Fiscal Strain As Tax Receipts Plunged and Pension Obligations Soared During the Financial Crisis: Sequestration Will Add to this Toll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35789" y="1091387"/>
            <a:ext cx="3500286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Government at all levels has shed more than half a million jobs since Jan. 2010 even as private employers created 6.31 million jobs, though losses may now be ending.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757096" y="3756586"/>
            <a:ext cx="1661653" cy="1066800"/>
          </a:xfrm>
          <a:prstGeom prst="wedgeRectCallout">
            <a:avLst>
              <a:gd name="adj1" fmla="val 4834"/>
              <a:gd name="adj2" fmla="val -909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Temporary Census hiring distorted 2010 figures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Change in Government Employment: Jan. 2010—Feb. 2013*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02291" y="2040907"/>
          <a:ext cx="8493125" cy="4343400"/>
        </p:xfrm>
        <a:graphic>
          <a:graphicData uri="http://schemas.openxmlformats.org/presentationml/2006/ole">
            <p:oleObj spid="_x0000_s14342146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76683" y="3451123"/>
            <a:ext cx="3746090" cy="2123766"/>
          </a:xfrm>
          <a:prstGeom prst="wedgeRectCallout">
            <a:avLst>
              <a:gd name="adj1" fmla="val -74872"/>
              <a:gd name="adj2" fmla="val -37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Local government employment shrank by 473,000 from Jan. 2010 through Feb. 2013, accounting for 74% of all government job losses, negatively impacting WC exposures for those cities and counties that insure privately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0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*Cumulative change from prior month; Base employment date is Dec.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172989" y="1179870"/>
            <a:ext cx="4434287" cy="1037299"/>
          </a:xfrm>
          <a:prstGeom prst="wedgeRectCallout">
            <a:avLst>
              <a:gd name="adj1" fmla="val 38544"/>
              <a:gd name="adj2" fmla="val 6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State government employment fell by 2.6% since the end of 2009 while Federal employment is down by 1.1%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89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smtClean="0">
                <a:latin typeface="Arial" pitchFamily="34" charset="0"/>
              </a:rPr>
              <a:t>Unemployment Rates by State, December 2012:</a:t>
            </a:r>
            <a:br>
              <a:rPr lang="en-US" sz="2600" smtClean="0">
                <a:latin typeface="Arial" pitchFamily="34" charset="0"/>
              </a:rPr>
            </a:br>
            <a:r>
              <a:rPr lang="en-US" sz="2600" smtClean="0">
                <a:latin typeface="Arial" pitchFamily="34" charset="0"/>
              </a:rPr>
              <a:t>Highest 25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527175"/>
          <a:ext cx="9144000" cy="4754563"/>
        </p:xfrm>
        <a:graphic>
          <a:graphicData uri="http://schemas.openxmlformats.org/presentationml/2006/ole">
            <p:oleObj spid="_x0000_s15387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December 2012,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3448664" y="1157288"/>
            <a:ext cx="3581400" cy="1357312"/>
          </a:xfrm>
          <a:prstGeom prst="wedgeRectCallout">
            <a:avLst>
              <a:gd name="adj1" fmla="val -73263"/>
              <a:gd name="adj2" fmla="val 43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dirty="0" smtClean="0">
                <a:latin typeface="Arial" pitchFamily="34" charset="0"/>
              </a:rPr>
              <a:t>Defense and Non-Defense Federal Spending        as a Share of State GDP: Top 10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1210"/>
          <a:ext cx="9144000" cy="4754563"/>
        </p:xfrm>
        <a:graphic>
          <a:graphicData uri="http://schemas.openxmlformats.org/presentationml/2006/ole">
            <p:oleObj spid="_x0000_s15771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251" y="1629235"/>
            <a:ext cx="2418735" cy="1143461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accounts for approximately 10%+ of GDP in 5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976" y="6404414"/>
            <a:ext cx="8942388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Sources</a:t>
            </a:r>
            <a:r>
              <a:rPr lang="en-US" sz="1050" dirty="0"/>
              <a:t>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 Securities;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9807" y="113562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Defense Spending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43807" y="11552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Non-Defense Spending</a:t>
            </a:r>
            <a:endParaRPr lang="en-US" b="1" u="sng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204" y="1973366"/>
            <a:ext cx="2140976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non-defense spending accounts for 10%+ of GDP in 3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0988" y="5692877"/>
            <a:ext cx="8323296" cy="6489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E3E78-DB0F-4115-AD58-8D9D72248BD6}" type="slidenum">
              <a:rPr lang="en-US" smtClean="0">
                <a:latin typeface="Arial" pitchFamily="34" charset="0"/>
              </a:rPr>
              <a:pPr/>
              <a:t>90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465263"/>
          <a:ext cx="9144000" cy="5410200"/>
        </p:xfrm>
        <a:graphic>
          <a:graphicData uri="http://schemas.openxmlformats.org/presentationml/2006/ole">
            <p:oleObj spid="_x0000_s15388674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Unemployment Rates by State, December 2012: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Lowest 25 States*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*Provisional figures for December 2012, seasonally adjusted.</a:t>
            </a:r>
          </a:p>
          <a:p>
            <a:r>
              <a:rPr lang="en-US" sz="1100"/>
              <a:t>Sources:  US Bureau of Labor Statistics; Insurance Information Institute.	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067300" y="1255713"/>
            <a:ext cx="3495675" cy="1287462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91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563529"/>
          <a:ext cx="8500499" cy="4838700"/>
        </p:xfrm>
        <a:graphic>
          <a:graphicData uri="http://schemas.openxmlformats.org/presentationml/2006/ole">
            <p:oleObj spid="_x0000_s1577881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3558" y="1494504"/>
            <a:ext cx="2974264" cy="2118849"/>
          </a:xfrm>
          <a:prstGeom prst="wedgeRectCallout">
            <a:avLst>
              <a:gd name="adj1" fmla="val 193640"/>
              <a:gd name="adj2" fmla="val -384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24.4%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6436" y="3576677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315913" y="1843088"/>
          <a:ext cx="8562975" cy="4445000"/>
        </p:xfrm>
        <a:graphic>
          <a:graphicData uri="http://schemas.openxmlformats.org/presentationml/2006/ole">
            <p:oleObj spid="_x0000_s13588482" name="Chart" r:id="rId4" imgW="8239135" imgH="4276828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1063714" y="1481803"/>
            <a:ext cx="1664738" cy="2485514"/>
          </a:xfrm>
          <a:prstGeom prst="wedgeRectCallout">
            <a:avLst>
              <a:gd name="adj1" fmla="val 103657"/>
              <a:gd name="adj2" fmla="val -25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workers comp’s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exposure base.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</a:t>
            </a:r>
            <a:r>
              <a:rPr lang="en-US" sz="1100" dirty="0" smtClean="0"/>
              <a:t>Blue Chip Economic Indicators (3/13 edition); 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2398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</a:t>
            </a:r>
            <a:r>
              <a:rPr lang="en-US" sz="1600" b="1" dirty="0" smtClean="0">
                <a:solidFill>
                  <a:srgbClr val="225A7A"/>
                </a:solidFill>
              </a:rPr>
              <a:t>2014:Q4F</a:t>
            </a:r>
            <a:r>
              <a:rPr lang="en-US" sz="1600" b="1" dirty="0">
                <a:solidFill>
                  <a:srgbClr val="225A7A"/>
                </a:solidFill>
              </a:rPr>
              <a:t>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710520" y="3905501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</a:t>
            </a:r>
            <a:r>
              <a:rPr lang="en-US" sz="1400" b="1" dirty="0" smtClean="0">
                <a:cs typeface="+mn-cs"/>
              </a:rPr>
              <a:t>have been revised slightly downwards. Optimistic scenarios put the unemployment as low as 6.6% by Q4 of </a:t>
            </a:r>
            <a:r>
              <a:rPr lang="en-US" sz="1400" b="1" i="1" u="sng" dirty="0" smtClean="0">
                <a:cs typeface="+mn-cs"/>
              </a:rPr>
              <a:t>next</a:t>
            </a:r>
            <a:r>
              <a:rPr lang="en-US" sz="1400" b="1" i="1" dirty="0" smtClean="0">
                <a:cs typeface="+mn-cs"/>
              </a:rPr>
              <a:t> </a:t>
            </a:r>
            <a:r>
              <a:rPr lang="en-US" sz="1400" b="1" dirty="0" smtClean="0">
                <a:cs typeface="+mn-cs"/>
              </a:rPr>
              <a:t>year.</a:t>
            </a:r>
            <a:endParaRPr lang="en-US" sz="1400" b="1" dirty="0"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450678" y="1298521"/>
            <a:ext cx="2178050" cy="1066800"/>
          </a:xfrm>
          <a:prstGeom prst="wedgeRectCallout">
            <a:avLst>
              <a:gd name="adj1" fmla="val 20519"/>
              <a:gd name="adj2" fmla="val 1025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slightly downwards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2013/14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286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86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1ECF5-B7CD-4985-982B-BFF8C76AA2B8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Unemployment Rate Forecasts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255588" y="1549400"/>
          <a:ext cx="8518525" cy="3911600"/>
        </p:xfrm>
        <a:graphic>
          <a:graphicData uri="http://schemas.openxmlformats.org/presentationml/2006/ole">
            <p:oleObj spid="_x0000_s15587330" name="Chart" r:id="rId4" imgW="8525003" imgH="3914847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2135236" y="2240078"/>
            <a:ext cx="3978275" cy="690563"/>
          </a:xfrm>
          <a:prstGeom prst="wedgeRectCallout">
            <a:avLst>
              <a:gd name="adj1" fmla="val 73663"/>
              <a:gd name="adj2" fmla="val 726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Unemployment  will remain high even under the most optimistic of scenarios, but forecasts are being revised downwards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</a:t>
            </a:r>
            <a:r>
              <a:rPr lang="en-US" sz="1100" dirty="0" smtClean="0"/>
              <a:t>Indicators (Feb. 2013); </a:t>
            </a:r>
            <a:r>
              <a:rPr lang="en-US" sz="1100" dirty="0"/>
              <a:t>Insurance Information Institute 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Quarterly, </a:t>
            </a:r>
            <a:r>
              <a:rPr lang="en-US" sz="1600" b="1" dirty="0" smtClean="0">
                <a:solidFill>
                  <a:srgbClr val="225A7A"/>
                </a:solidFill>
              </a:rPr>
              <a:t>2013:Q1 </a:t>
            </a:r>
            <a:r>
              <a:rPr lang="en-US" sz="1600" b="1" dirty="0">
                <a:solidFill>
                  <a:srgbClr val="225A7A"/>
                </a:solidFill>
              </a:rPr>
              <a:t>to </a:t>
            </a:r>
            <a:r>
              <a:rPr lang="en-US" sz="1600" b="1" dirty="0" smtClean="0">
                <a:solidFill>
                  <a:srgbClr val="225A7A"/>
                </a:solidFill>
              </a:rPr>
              <a:t>2014:Q4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94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761856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7619586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95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2012 are I.I.I</a:t>
            </a:r>
            <a:r>
              <a:rPr lang="en-US" sz="1100" dirty="0"/>
              <a:t>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BIG Question: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Where Is the Market Heading?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57B434-7756-45A0-BD1A-D97CC23C5CE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0584" y="3885334"/>
            <a:ext cx="8458199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Catastrophes and Other Factors Are Pressuring Insurance Markets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77" y="5011108"/>
            <a:ext cx="8672051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New Factor: Record Low Interest Rates Are Contributing to Underwriting and Pricing Pressures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  <p:bldP spid="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p:oleObj spid="_x0000_s1458585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302140"/>
            <a:ext cx="8915401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*2012F is based on annualized 9M:2012 actual figure of $35.131B.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14%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1994–2012F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734822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Gains Are Slipping in 2012 as Low Interest Rates Reduce Investment Income and Lower Realized Investment Gains;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2012F figure is III estimate based on annualized actual 9M:2012 result of $38.089B.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7768" y="3716594"/>
            <a:ext cx="3021973" cy="976429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2012 are running approximately 20% below their pre-crisis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147460</TotalTime>
  <Words>13151</Words>
  <Application>Microsoft Office PowerPoint</Application>
  <PresentationFormat>On-screen Show (4:3)</PresentationFormat>
  <Paragraphs>1791</Paragraphs>
  <Slides>168</Slides>
  <Notes>154</Notes>
  <HiddenSlides>95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168</vt:i4>
      </vt:variant>
    </vt:vector>
  </HeadingPairs>
  <TitlesOfParts>
    <vt:vector size="172" baseType="lpstr">
      <vt:lpstr>Default Design</vt:lpstr>
      <vt:lpstr>Chart</vt:lpstr>
      <vt:lpstr>Microsoft Office Excel 97-2003 Worksheet</vt:lpstr>
      <vt:lpstr>Worksheet</vt:lpstr>
      <vt:lpstr>P/C Insurance Industry   Overview &amp; Outlook  A Story of Growth and Strength in an Uncertain World</vt:lpstr>
      <vt:lpstr>Slide 2</vt:lpstr>
      <vt:lpstr>P/C Net Income After Taxes 1991–2012:Q3 ($ Millions)</vt:lpstr>
      <vt:lpstr>A 100 Combined Ratio Isn’t What It Once Was: Investment Impact on ROEs</vt:lpstr>
      <vt:lpstr>Profitability Peaks &amp; Troughs in the P/C Insurance Industry, 1975 – 2013F*</vt:lpstr>
      <vt:lpstr>The Strength of the Economy Will Influence P/C Insurer Growth Opportunities</vt:lpstr>
      <vt:lpstr>US Real GDP Growth*</vt:lpstr>
      <vt:lpstr>Slide 8</vt:lpstr>
      <vt:lpstr>Defense and Non-Defense Federal Spending        as a Share of State GDP: Top 10 States*</vt:lpstr>
      <vt:lpstr>Slide 10</vt:lpstr>
      <vt:lpstr>Slide 11</vt:lpstr>
      <vt:lpstr>Auto/Light Truck Sales, 1999-2019F</vt:lpstr>
      <vt:lpstr>Personal Auto Insurance Direct Written Premiums vs. Recently-Registered Cars</vt:lpstr>
      <vt:lpstr>Monthly Change* in Auto Insurance Prices, 1991–2013*</vt:lpstr>
      <vt:lpstr>Monthly Change* in Auto Insurance Prices, January 2005 - February 2013</vt:lpstr>
      <vt:lpstr>New Private Housing Starts, 1990-2019F</vt:lpstr>
      <vt:lpstr>Average Premium for Home Insurance Policies**</vt:lpstr>
      <vt:lpstr>Construction Employment, Jan. 2010—February 2013*</vt:lpstr>
      <vt:lpstr>Construction Employment,  Jan. 2003–Feb. 2013 </vt:lpstr>
      <vt:lpstr>Nonfarm Payroll (Wages and Salaries): Quarterly, 2005–2012:Q4</vt:lpstr>
      <vt:lpstr>Commercial &amp; Industrial Loans Outstanding at FDIC-Insured Banks, Quarterly, 2006-2012:Q4*</vt:lpstr>
      <vt:lpstr>Percent of Non-current Commercial &amp; Industrial Loans Outstanding at FDIC-Insured Banks, Quarterly, 2006-2012:Q4*</vt:lpstr>
      <vt:lpstr>Value of Construction Put in Place,   January 2013 vs. January 2012*</vt:lpstr>
      <vt:lpstr>Value of Private Construction Put in Place, by Segment,  Jan. 2013 vs. Jan. 2012*</vt:lpstr>
      <vt:lpstr>Value of Public Construction Put in Place, by Segment,  Jan. 2013 vs. Jan. 2012*</vt:lpstr>
      <vt:lpstr>Slide 26</vt:lpstr>
      <vt:lpstr>Dollar Value* of Manufacturers’ Shipments Monthly, Jan. 1992—Jan. 2013</vt:lpstr>
      <vt:lpstr>Manufacturing Growth for Selected Sectors, 2013 vs. 2012*</vt:lpstr>
      <vt:lpstr>Recovery in Capacity Utilization is a Positive Sign for Commercial Exposures</vt:lpstr>
      <vt:lpstr>Manufacturing Employment, Jan. 2010—February 2013*</vt:lpstr>
      <vt:lpstr>Slide 31</vt:lpstr>
      <vt:lpstr>Business Bankruptcy Filings, 1980-2012:Q3</vt:lpstr>
      <vt:lpstr>Private Sector Business Starts,  1993:Q2 – 2012:Q2*</vt:lpstr>
      <vt:lpstr>Slide 34</vt:lpstr>
      <vt:lpstr>12 Industries for the Next 10 Years: Insurance Solutions Needed</vt:lpstr>
      <vt:lpstr>Hurricane Sandy Summary</vt:lpstr>
      <vt:lpstr>2012 Catastrophe Summary</vt:lpstr>
      <vt:lpstr>Top 12 Most Costly Hurricanes in U.S. History</vt:lpstr>
      <vt:lpstr>Hurricane Sandy: Claim Payments to Policyholders, by  State</vt:lpstr>
      <vt:lpstr>Slide 40</vt:lpstr>
      <vt:lpstr>Slide 41</vt:lpstr>
      <vt:lpstr>Slide 42</vt:lpstr>
      <vt:lpstr>Slide 43</vt:lpstr>
      <vt:lpstr>Slide 44</vt:lpstr>
      <vt:lpstr>Slide 45</vt:lpstr>
      <vt:lpstr>Hurricane Sandy: Average Claim Payment by Type of Claim </vt:lpstr>
      <vt:lpstr>Hurricane Sandy: Flood Issues</vt:lpstr>
      <vt:lpstr>Residential NFIP Flood Take-Up Rates in NJ (2010) &amp; Sandy Storm Surge</vt:lpstr>
      <vt:lpstr>Residential NFIP Flood Take-Up Rates in NY, CT (2010) &amp; Sandy Storm Surge</vt:lpstr>
      <vt:lpstr>Hurricane Sandy: National Flood Insurance Program Payment, by State*</vt:lpstr>
      <vt:lpstr>Flood Loss Paid by the National Flood Insurance Program, 1980-2012E</vt:lpstr>
      <vt:lpstr>Federal Aid Requests for States With Greatest Sandy Impact  &amp; Federal Aid Proposals (as of 1/6/13)</vt:lpstr>
      <vt:lpstr>Slide 53</vt:lpstr>
      <vt:lpstr>Number of Federal Disaster Declarations, 1953-2013*</vt:lpstr>
      <vt:lpstr>Federal Disasters Declarations by State,  1953 – 2013: Highest 25 States*</vt:lpstr>
      <vt:lpstr>Federal Disasters Declarations by State,  1953 – 2012: Lowest 25 States*</vt:lpstr>
      <vt:lpstr>Slide 57</vt:lpstr>
      <vt:lpstr>Natural Disaster Losses in the United States: 2012</vt:lpstr>
      <vt:lpstr>Significant Natural Catastrophes, 2012 (Events with $1 billion economic loss and/or 50 fatalities)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Top 16 Most Costly Disasters in U.S. History</vt:lpstr>
      <vt:lpstr>US Insured Catastrophe Losses</vt:lpstr>
      <vt:lpstr>Top 16 Most Costly World Insurance Losses, 1970-2012*</vt:lpstr>
      <vt:lpstr>U.S. Insured Catastrophe Losses by Cause of Loss, 2011 ($ Millions)</vt:lpstr>
      <vt:lpstr>Inflation Adjusted U.S. Catastrophe Losses by Cause of Loss, 1992–20111</vt:lpstr>
      <vt:lpstr>Homeowners Insurance Catastrophe-Related Claim Frequency and Severity, 1997—2012*</vt:lpstr>
      <vt:lpstr>Combined Ratio Points Associated with Catastrophe Losses: 1960 – 2012*</vt:lpstr>
      <vt:lpstr>Homeowners Insurance Combined Ratio: 1990–2014F</vt:lpstr>
      <vt:lpstr>Slide 71</vt:lpstr>
      <vt:lpstr>Direct Premiums Written: Total P/C Percent Change by State, 2006-2011*</vt:lpstr>
      <vt:lpstr>Direct Premiums Written: Total P/C Percent Change by State, 2006-2011*</vt:lpstr>
      <vt:lpstr>Direct Premiums Written: PP Auto Percent Change by State, 2006-2011*</vt:lpstr>
      <vt:lpstr>Direct Premiums Written: PP Auto Percent Change by State, 2006-2011*</vt:lpstr>
      <vt:lpstr>Direct Premiums Written: Homeowners Percent Change by State, 2006-2011*</vt:lpstr>
      <vt:lpstr>Direct Premiums Written: Homeowners Percent Change by State, 2006-2011*</vt:lpstr>
      <vt:lpstr>Direct Premiums Written: Comm. Lines Percent Change by State, 2006-2011*</vt:lpstr>
      <vt:lpstr>Direct Premiums Written: Comm. Lines Percent Change by State, 2006-2011*</vt:lpstr>
      <vt:lpstr>Direct Premiums Written: Workers’ Comp Percent Change by State, 2006-2011*</vt:lpstr>
      <vt:lpstr>Direct Premiums Written: Worker’s Comp Percent Change by State, 2006-2011*</vt:lpstr>
      <vt:lpstr>Slide 82</vt:lpstr>
      <vt:lpstr>Unemployment and Underemployment Rates: Stubbornly High in 2012, But Falling</vt:lpstr>
      <vt:lpstr>Slide 84</vt:lpstr>
      <vt:lpstr>Slide 85</vt:lpstr>
      <vt:lpstr>Slide 86</vt:lpstr>
      <vt:lpstr>Slide 87</vt:lpstr>
      <vt:lpstr>Net Change in Government Employment: Jan. 2010—Feb. 2013*</vt:lpstr>
      <vt:lpstr>Unemployment Rates by State, December 2012: Highest 25 States*</vt:lpstr>
      <vt:lpstr>Slide 90</vt:lpstr>
      <vt:lpstr>Oil &amp; Gas Extraction Employment, Jan. 2010—February 2013*</vt:lpstr>
      <vt:lpstr>US Unemployment Rate Forecast</vt:lpstr>
      <vt:lpstr>US Unemployment Rate Forecasts</vt:lpstr>
      <vt:lpstr>Nonfarm Payroll (Wages and Salaries): Quarterly, 2005–2012:Q4</vt:lpstr>
      <vt:lpstr>Payroll vs. Workers Comp Net Written Premiums, 1990-2012E</vt:lpstr>
      <vt:lpstr>The BIG Question: Where Is the Market Heading?</vt:lpstr>
      <vt:lpstr>INVESTMENTS:  THE NEW REALITY</vt:lpstr>
      <vt:lpstr>Property/Casualty Insurance Industry Investment Income: 2000–2012E1</vt:lpstr>
      <vt:lpstr>Property/Casualty Insurance Industry Investment Gain: 1994–2012F1</vt:lpstr>
      <vt:lpstr>P/C Insurer Net Realized  Capital Gains/Losses, 1990-2012:Q3</vt:lpstr>
      <vt:lpstr>U.S. 10-Year Treasury Note Yields: A Long Downward Trend, 1990–2013*</vt:lpstr>
      <vt:lpstr>Treasury Yield Curves:   Pre-Crisis (July 2007) vs. Jan. 2013 </vt:lpstr>
      <vt:lpstr>Average Maturity of Bonds Held by US  P/C Insurers, 2006—2011*</vt:lpstr>
      <vt:lpstr>Average Maturity of Bonds Held by US  P/C Insurers, 2006—2011*</vt:lpstr>
      <vt:lpstr>Distribution of Bond Maturities, P/C Insurance Industry, 2006-2011</vt:lpstr>
      <vt:lpstr>Annual Inflation Rates, (CPI-U, %), 1990–2014F</vt:lpstr>
      <vt:lpstr>Slide 107</vt:lpstr>
      <vt:lpstr>1. UNDERWRITING</vt:lpstr>
      <vt:lpstr>P/C Insurance Industry  Combined Ratio, 2001–2012:Q3*</vt:lpstr>
      <vt:lpstr>Underwriting Gain (Loss) 1975–2012:Q3*</vt:lpstr>
      <vt:lpstr>Combined Ratios by Predominant Business Segment, 2012:9 Mos. vs. 2011:9 Mos.*</vt:lpstr>
      <vt:lpstr>P/C Reserve Development, 1992–2013F</vt:lpstr>
      <vt:lpstr>Number of Years with Underwriting Profits by Decade, 1920s–2010s </vt:lpstr>
      <vt:lpstr>Financial Strength &amp; Underwriting</vt:lpstr>
      <vt:lpstr>P/C Insurer Impairments, 1969–2012</vt:lpstr>
      <vt:lpstr>P/C Insurer Impairment Frequency vs. Combined Ratio, 1969-2011</vt:lpstr>
      <vt:lpstr>Reasons for US P/C Insurer Impairments, 1969–2010</vt:lpstr>
      <vt:lpstr>Top 10 Lines of Business for US P/C Impaired Insurers, 2000–2010</vt:lpstr>
      <vt:lpstr>Number of Recessions Endured by P/C Insurers, by Number of Years in Operation</vt:lpstr>
      <vt:lpstr>Slide 120</vt:lpstr>
      <vt:lpstr>Private Passenger Auto Combined Ratio: 1993–2014F</vt:lpstr>
      <vt:lpstr>Homeowners Insurance Combined Ratio: 1990–2014F</vt:lpstr>
      <vt:lpstr>Homeowners Multi-Peril Loss &amp; LAE Ratio, 2011: Highest 25 States</vt:lpstr>
      <vt:lpstr>Homeowners Multi-Peril Loss &amp; LAE Ratio, 2011: Lowest 25 States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Other &amp; Products Liability Combined Ratio: 1991–2013F</vt:lpstr>
      <vt:lpstr>Medical Malpractice Combined Ratio vs. All Lines Combined Ratio, 1991-2013F</vt:lpstr>
      <vt:lpstr>Workers Compensation   Operating Environment</vt:lpstr>
      <vt:lpstr>Workers Compensation Combined Ratio: 1994–2014F</vt:lpstr>
      <vt:lpstr>Workers Compensation Medical Severity Moderate Increase in 2011</vt:lpstr>
      <vt:lpstr>Slide 135</vt:lpstr>
      <vt:lpstr>Workers Compensation Premium:  First Increase in Years  Net Written Premium</vt:lpstr>
      <vt:lpstr>Nonfarm Payroll (Wages and Salaries): Quarterly, 2005–2011:Q4</vt:lpstr>
      <vt:lpstr>Payroll vs. Workers Comp Net Written Premiums, 1990-2011</vt:lpstr>
      <vt:lpstr>Average Approved Bureau Rates/Loss Costs</vt:lpstr>
      <vt:lpstr>Current NCCI Voluntary Market Filed Rate/Loss Cost Changes   (Excludes Law-Only Filings)</vt:lpstr>
      <vt:lpstr>Impact of Discounting on Workers Compensation Premium  NCCI States—Private Carriers</vt:lpstr>
      <vt:lpstr>Workers Comp Rate Changes, 2008:Q4 – 2012:Q4</vt:lpstr>
      <vt:lpstr>2. SURPLUS/CAPITAL/CAPACITY</vt:lpstr>
      <vt:lpstr>US Policyholder Surplus: 1975–2012*</vt:lpstr>
      <vt:lpstr>Policyholder Surplus,  2006:Q4–2012:Q3</vt:lpstr>
      <vt:lpstr>Slide 146</vt:lpstr>
      <vt:lpstr>Reinsurer Share of Recent Significant Market Losses</vt:lpstr>
      <vt:lpstr>Regional Property Catastrophe Rate on Line Index, 1990—2013 (as of January 1)</vt:lpstr>
      <vt:lpstr>4.  RENEWED PRICING DISCIPLINE</vt:lpstr>
      <vt:lpstr>Distribution of Direct Premiums Written by Segment/Line, 2010</vt:lpstr>
      <vt:lpstr>Net Premium Growth: Annual Change,  1971—2012E</vt:lpstr>
      <vt:lpstr>P/C Net Premiums Written: % Change, Quarter vs. Year-Prior Quarter</vt:lpstr>
      <vt:lpstr>Growth in Net Written Premium by Segment, 2012:9 Mos. vs. 2011:9 Mos.*</vt:lpstr>
      <vt:lpstr>Average Commercial Rate Change, All Lines, (1Q:2004–4Q:2012)</vt:lpstr>
      <vt:lpstr>Change in Commercial Rate Renewals, by Account Size: 1999:Q4 to 2012:Q4</vt:lpstr>
      <vt:lpstr>Cumulative Qtrly. Commercial Rate Changes, by Account Size: 1999:Q4 to 2012:Q4</vt:lpstr>
      <vt:lpstr>Cumulative Qtrly. Commercial Rate Changes, by Line: 1999:Q4 to 2012:Q4</vt:lpstr>
      <vt:lpstr>Workers Comp. Quarterly Rate Changes, by Line: 2000:Q1 to 2012:Q4</vt:lpstr>
      <vt:lpstr>Change in Commercial Rate Renewals, by Line: 2012:Q4</vt:lpstr>
      <vt:lpstr>CLIPS: Change in Written Price Level: All Lines, 2010:Q2 – 2012:Q4</vt:lpstr>
      <vt:lpstr>Workers Comp Rate Changes, 2008:Q4 – 2012:Q4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2011</vt:lpstr>
      <vt:lpstr>Slide 168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3070</cp:revision>
  <dcterms:modified xsi:type="dcterms:W3CDTF">2013-03-18T12:30:07Z</dcterms:modified>
</cp:coreProperties>
</file>