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charts/chart2.xml" ContentType="application/vnd.openxmlformats-officedocument.drawingml.chart+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tags/tag1.xml" ContentType="application/vnd.openxmlformats-officedocument.presentationml.tags+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9"/>
  </p:notesMasterIdLst>
  <p:handoutMasterIdLst>
    <p:handoutMasterId r:id="rId220"/>
  </p:handoutMasterIdLst>
  <p:sldIdLst>
    <p:sldId id="3491" r:id="rId2"/>
    <p:sldId id="2574" r:id="rId3"/>
    <p:sldId id="3346" r:id="rId4"/>
    <p:sldId id="3347" r:id="rId5"/>
    <p:sldId id="3348" r:id="rId6"/>
    <p:sldId id="3559" r:id="rId7"/>
    <p:sldId id="3560" r:id="rId8"/>
    <p:sldId id="3561" r:id="rId9"/>
    <p:sldId id="3562" r:id="rId10"/>
    <p:sldId id="3563" r:id="rId11"/>
    <p:sldId id="3564" r:id="rId12"/>
    <p:sldId id="3565" r:id="rId13"/>
    <p:sldId id="3566" r:id="rId14"/>
    <p:sldId id="3567" r:id="rId15"/>
    <p:sldId id="3568" r:id="rId16"/>
    <p:sldId id="3569" r:id="rId17"/>
    <p:sldId id="3570" r:id="rId18"/>
    <p:sldId id="3571" r:id="rId19"/>
    <p:sldId id="3572" r:id="rId20"/>
    <p:sldId id="3573" r:id="rId21"/>
    <p:sldId id="3574" r:id="rId22"/>
    <p:sldId id="3575" r:id="rId23"/>
    <p:sldId id="3576" r:id="rId24"/>
    <p:sldId id="3433" r:id="rId25"/>
    <p:sldId id="3517" r:id="rId26"/>
    <p:sldId id="3457" r:id="rId27"/>
    <p:sldId id="3458" r:id="rId28"/>
    <p:sldId id="3416" r:id="rId29"/>
    <p:sldId id="3518" r:id="rId30"/>
    <p:sldId id="3519" r:id="rId31"/>
    <p:sldId id="3381" r:id="rId32"/>
    <p:sldId id="3247" r:id="rId33"/>
    <p:sldId id="3203" r:id="rId34"/>
    <p:sldId id="3520" r:id="rId35"/>
    <p:sldId id="3481" r:id="rId36"/>
    <p:sldId id="3521" r:id="rId37"/>
    <p:sldId id="3522" r:id="rId38"/>
    <p:sldId id="3523" r:id="rId39"/>
    <p:sldId id="3464" r:id="rId40"/>
    <p:sldId id="3480" r:id="rId41"/>
    <p:sldId id="3524" r:id="rId42"/>
    <p:sldId id="3525" r:id="rId43"/>
    <p:sldId id="3526" r:id="rId44"/>
    <p:sldId id="3527" r:id="rId45"/>
    <p:sldId id="3528" r:id="rId46"/>
    <p:sldId id="3529" r:id="rId47"/>
    <p:sldId id="3530" r:id="rId48"/>
    <p:sldId id="3531" r:id="rId49"/>
    <p:sldId id="3532" r:id="rId50"/>
    <p:sldId id="3533" r:id="rId51"/>
    <p:sldId id="3534" r:id="rId52"/>
    <p:sldId id="3535" r:id="rId53"/>
    <p:sldId id="2934" r:id="rId54"/>
    <p:sldId id="3096" r:id="rId55"/>
    <p:sldId id="3389" r:id="rId56"/>
    <p:sldId id="3388" r:id="rId57"/>
    <p:sldId id="3324" r:id="rId58"/>
    <p:sldId id="3494" r:id="rId59"/>
    <p:sldId id="3492" r:id="rId60"/>
    <p:sldId id="3493" r:id="rId61"/>
    <p:sldId id="3428" r:id="rId62"/>
    <p:sldId id="3429" r:id="rId63"/>
    <p:sldId id="3430" r:id="rId64"/>
    <p:sldId id="3431" r:id="rId65"/>
    <p:sldId id="3387" r:id="rId66"/>
    <p:sldId id="2599" r:id="rId67"/>
    <p:sldId id="2600" r:id="rId68"/>
    <p:sldId id="2965" r:id="rId69"/>
    <p:sldId id="3415" r:id="rId70"/>
    <p:sldId id="3478" r:id="rId71"/>
    <p:sldId id="2849" r:id="rId72"/>
    <p:sldId id="3536" r:id="rId73"/>
    <p:sldId id="3537" r:id="rId74"/>
    <p:sldId id="3538" r:id="rId75"/>
    <p:sldId id="3580" r:id="rId76"/>
    <p:sldId id="3582" r:id="rId77"/>
    <p:sldId id="3581" r:id="rId78"/>
    <p:sldId id="3583" r:id="rId79"/>
    <p:sldId id="3302" r:id="rId80"/>
    <p:sldId id="3382" r:id="rId81"/>
    <p:sldId id="3558" r:id="rId82"/>
    <p:sldId id="3511" r:id="rId83"/>
    <p:sldId id="3512" r:id="rId84"/>
    <p:sldId id="3513" r:id="rId85"/>
    <p:sldId id="3495" r:id="rId86"/>
    <p:sldId id="3496" r:id="rId87"/>
    <p:sldId id="3383" r:id="rId88"/>
    <p:sldId id="3413" r:id="rId89"/>
    <p:sldId id="3384" r:id="rId90"/>
    <p:sldId id="3411" r:id="rId91"/>
    <p:sldId id="3385" r:id="rId92"/>
    <p:sldId id="3300" r:id="rId93"/>
    <p:sldId id="3301" r:id="rId94"/>
    <p:sldId id="3386" r:id="rId95"/>
    <p:sldId id="3456" r:id="rId96"/>
    <p:sldId id="3473" r:id="rId97"/>
    <p:sldId id="3474" r:id="rId98"/>
    <p:sldId id="3475" r:id="rId99"/>
    <p:sldId id="3476" r:id="rId100"/>
    <p:sldId id="3296" r:id="rId101"/>
    <p:sldId id="3352" r:id="rId102"/>
    <p:sldId id="3269" r:id="rId103"/>
    <p:sldId id="3515" r:id="rId104"/>
    <p:sldId id="3516" r:id="rId105"/>
    <p:sldId id="3259" r:id="rId106"/>
    <p:sldId id="3260" r:id="rId107"/>
    <p:sldId id="3261" r:id="rId108"/>
    <p:sldId id="3262" r:id="rId109"/>
    <p:sldId id="3263" r:id="rId110"/>
    <p:sldId id="3264" r:id="rId111"/>
    <p:sldId id="3265" r:id="rId112"/>
    <p:sldId id="3266" r:id="rId113"/>
    <p:sldId id="3267" r:id="rId114"/>
    <p:sldId id="3268" r:id="rId115"/>
    <p:sldId id="2680" r:id="rId116"/>
    <p:sldId id="3539" r:id="rId117"/>
    <p:sldId id="3540" r:id="rId118"/>
    <p:sldId id="3541" r:id="rId119"/>
    <p:sldId id="3542" r:id="rId120"/>
    <p:sldId id="3543" r:id="rId121"/>
    <p:sldId id="3544" r:id="rId122"/>
    <p:sldId id="3545" r:id="rId123"/>
    <p:sldId id="3546" r:id="rId124"/>
    <p:sldId id="3547" r:id="rId125"/>
    <p:sldId id="3548" r:id="rId126"/>
    <p:sldId id="3549" r:id="rId127"/>
    <p:sldId id="3550" r:id="rId128"/>
    <p:sldId id="3551" r:id="rId129"/>
    <p:sldId id="3286" r:id="rId130"/>
    <p:sldId id="1693" r:id="rId131"/>
    <p:sldId id="3364" r:id="rId132"/>
    <p:sldId id="2882" r:id="rId133"/>
    <p:sldId id="2881" r:id="rId134"/>
    <p:sldId id="3552" r:id="rId135"/>
    <p:sldId id="3237" r:id="rId136"/>
    <p:sldId id="3471" r:id="rId137"/>
    <p:sldId id="3472" r:id="rId138"/>
    <p:sldId id="1618" r:id="rId139"/>
    <p:sldId id="3553" r:id="rId140"/>
    <p:sldId id="1687" r:id="rId141"/>
    <p:sldId id="3365" r:id="rId142"/>
    <p:sldId id="3366" r:id="rId143"/>
    <p:sldId id="3367" r:id="rId144"/>
    <p:sldId id="2977" r:id="rId145"/>
    <p:sldId id="1748" r:id="rId146"/>
    <p:sldId id="2291" r:id="rId147"/>
    <p:sldId id="3109" r:id="rId148"/>
    <p:sldId id="3105" r:id="rId149"/>
    <p:sldId id="3106" r:id="rId150"/>
    <p:sldId id="3107" r:id="rId151"/>
    <p:sldId id="3108" r:id="rId152"/>
    <p:sldId id="2331" r:id="rId153"/>
    <p:sldId id="3010" r:id="rId154"/>
    <p:sldId id="3514" r:id="rId155"/>
    <p:sldId id="3013" r:id="rId156"/>
    <p:sldId id="3014" r:id="rId157"/>
    <p:sldId id="2432" r:id="rId158"/>
    <p:sldId id="2658" r:id="rId159"/>
    <p:sldId id="2642" r:id="rId160"/>
    <p:sldId id="3015" r:id="rId161"/>
    <p:sldId id="2643" r:id="rId162"/>
    <p:sldId id="2336" r:id="rId163"/>
    <p:sldId id="2659" r:id="rId164"/>
    <p:sldId id="2660" r:id="rId165"/>
    <p:sldId id="2685" r:id="rId166"/>
    <p:sldId id="3555" r:id="rId167"/>
    <p:sldId id="3147" r:id="rId168"/>
    <p:sldId id="3556" r:id="rId169"/>
    <p:sldId id="2773" r:id="rId170"/>
    <p:sldId id="2670" r:id="rId171"/>
    <p:sldId id="3244" r:id="rId172"/>
    <p:sldId id="3284" r:id="rId173"/>
    <p:sldId id="3285" r:id="rId174"/>
    <p:sldId id="3432" r:id="rId175"/>
    <p:sldId id="2091" r:id="rId176"/>
    <p:sldId id="3350" r:id="rId177"/>
    <p:sldId id="3351" r:id="rId178"/>
    <p:sldId id="3586" r:id="rId179"/>
    <p:sldId id="2174" r:id="rId180"/>
    <p:sldId id="2638" r:id="rId181"/>
    <p:sldId id="3425" r:id="rId182"/>
    <p:sldId id="3584" r:id="rId183"/>
    <p:sldId id="3585" r:id="rId184"/>
    <p:sldId id="2185" r:id="rId185"/>
    <p:sldId id="3016" r:id="rId186"/>
    <p:sldId id="3368" r:id="rId187"/>
    <p:sldId id="3369" r:id="rId188"/>
    <p:sldId id="3370" r:id="rId189"/>
    <p:sldId id="3330" r:id="rId190"/>
    <p:sldId id="3331" r:id="rId191"/>
    <p:sldId id="3332" r:id="rId192"/>
    <p:sldId id="3333" r:id="rId193"/>
    <p:sldId id="3334" r:id="rId194"/>
    <p:sldId id="3335" r:id="rId195"/>
    <p:sldId id="3336" r:id="rId196"/>
    <p:sldId id="3469" r:id="rId197"/>
    <p:sldId id="1445" r:id="rId198"/>
    <p:sldId id="1450" r:id="rId199"/>
    <p:sldId id="2652" r:id="rId200"/>
    <p:sldId id="2655" r:id="rId201"/>
    <p:sldId id="3228" r:id="rId202"/>
    <p:sldId id="2710" r:id="rId203"/>
    <p:sldId id="3510" r:id="rId204"/>
    <p:sldId id="3497" r:id="rId205"/>
    <p:sldId id="3498" r:id="rId206"/>
    <p:sldId id="3499" r:id="rId207"/>
    <p:sldId id="3500" r:id="rId208"/>
    <p:sldId id="3501" r:id="rId209"/>
    <p:sldId id="3502" r:id="rId210"/>
    <p:sldId id="3503" r:id="rId211"/>
    <p:sldId id="3504" r:id="rId212"/>
    <p:sldId id="3505" r:id="rId213"/>
    <p:sldId id="3506" r:id="rId214"/>
    <p:sldId id="3507" r:id="rId215"/>
    <p:sldId id="3508" r:id="rId216"/>
    <p:sldId id="3509" r:id="rId217"/>
    <p:sldId id="1136" r:id="rId218"/>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299"/>
    <a:srgbClr val="3691C4"/>
    <a:srgbClr val="3333CC"/>
    <a:srgbClr val="28688C"/>
    <a:srgbClr val="225A7A"/>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85" autoAdjust="0"/>
    <p:restoredTop sz="89785" autoAdjust="0"/>
  </p:normalViewPr>
  <p:slideViewPr>
    <p:cSldViewPr snapToGrid="0">
      <p:cViewPr varScale="1">
        <p:scale>
          <a:sx n="79" d="100"/>
          <a:sy n="79" d="100"/>
        </p:scale>
        <p:origin x="-1382" y="-72"/>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30.996355121000011</c:v>
                </c:pt>
                <c:pt idx="1">
                  <c:v>31.316294560999999</c:v>
                </c:pt>
                <c:pt idx="2">
                  <c:v>29.753761604000001</c:v>
                </c:pt>
                <c:pt idx="3">
                  <c:v>30.50505041600001</c:v>
                </c:pt>
                <c:pt idx="4">
                  <c:v>29.077386128000011</c:v>
                </c:pt>
                <c:pt idx="5">
                  <c:v>26.321967000000011</c:v>
                </c:pt>
                <c:pt idx="6">
                  <c:v>25.202254229000001</c:v>
                </c:pt>
                <c:pt idx="7">
                  <c:v>24.183790124000001</c:v>
                </c:pt>
                <c:pt idx="8">
                  <c:v>23.294640042999983</c:v>
                </c:pt>
                <c:pt idx="9">
                  <c:v>22.304646870999978</c:v>
                </c:pt>
                <c:pt idx="10">
                  <c:v>24.956931406999999</c:v>
                </c:pt>
                <c:pt idx="11">
                  <c:v>26.133928442000023</c:v>
                </c:pt>
                <c:pt idx="12">
                  <c:v>29.249614615000002</c:v>
                </c:pt>
                <c:pt idx="13">
                  <c:v>31.117596655999996</c:v>
                </c:pt>
                <c:pt idx="14">
                  <c:v>34.662006891000011</c:v>
                </c:pt>
                <c:pt idx="15">
                  <c:v>37.784561175999997</c:v>
                </c:pt>
                <c:pt idx="16">
                  <c:v>38.611554640000001</c:v>
                </c:pt>
                <c:pt idx="17">
                  <c:v>37.587669666999972</c:v>
                </c:pt>
                <c:pt idx="18">
                  <c:v>33.755330208000025</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2.9784999999999986</c:v>
                </c:pt>
                <c:pt idx="7" formatCode="0.000">
                  <c:v>2.6816056489999998</c:v>
                </c:pt>
                <c:pt idx="8" formatCode="0.000">
                  <c:v>2.644896573</c:v>
                </c:pt>
                <c:pt idx="9" formatCode="0.000">
                  <c:v>2.7023846020000013</c:v>
                </c:pt>
                <c:pt idx="10" formatCode="0.000">
                  <c:v>3.6824865690000004</c:v>
                </c:pt>
                <c:pt idx="11" formatCode="0.000">
                  <c:v>6.0117218489999971</c:v>
                </c:pt>
                <c:pt idx="12" formatCode="0.000">
                  <c:v>8.4210921709999997</c:v>
                </c:pt>
                <c:pt idx="13" formatCode="0.000">
                  <c:v>11.156217815000005</c:v>
                </c:pt>
                <c:pt idx="14" formatCode="0.000">
                  <c:v>11.819045131000005</c:v>
                </c:pt>
                <c:pt idx="15" formatCode="0.000">
                  <c:v>10.065000000000005</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65142528"/>
        <c:axId val="165144064"/>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30.996355121000011</c:v>
                </c:pt>
                <c:pt idx="1">
                  <c:v>31.316294560999999</c:v>
                </c:pt>
                <c:pt idx="2">
                  <c:v>29.753761604000001</c:v>
                </c:pt>
                <c:pt idx="3">
                  <c:v>30.50505041600001</c:v>
                </c:pt>
                <c:pt idx="4">
                  <c:v>29.077386128000011</c:v>
                </c:pt>
                <c:pt idx="5">
                  <c:v>26.321967000000011</c:v>
                </c:pt>
                <c:pt idx="6">
                  <c:v>28.180754229000001</c:v>
                </c:pt>
                <c:pt idx="7">
                  <c:v>26.865395773000003</c:v>
                </c:pt>
                <c:pt idx="8">
                  <c:v>25.939536616000002</c:v>
                </c:pt>
                <c:pt idx="9">
                  <c:v>25.007031472999987</c:v>
                </c:pt>
                <c:pt idx="10">
                  <c:v>28.639417975999987</c:v>
                </c:pt>
                <c:pt idx="11">
                  <c:v>32.145650291000003</c:v>
                </c:pt>
                <c:pt idx="12">
                  <c:v>37.670706786000011</c:v>
                </c:pt>
                <c:pt idx="13">
                  <c:v>42.273814471000001</c:v>
                </c:pt>
                <c:pt idx="14">
                  <c:v>46.481052022</c:v>
                </c:pt>
                <c:pt idx="15">
                  <c:v>47.849561175999995</c:v>
                </c:pt>
                <c:pt idx="16">
                  <c:v>46.454920677999972</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29.621833333333317</c:v>
                </c:pt>
                <c:pt idx="1">
                  <c:v>29.621833333333317</c:v>
                </c:pt>
                <c:pt idx="2">
                  <c:v>29.621833333333317</c:v>
                </c:pt>
                <c:pt idx="3">
                  <c:v>29.621833333333317</c:v>
                </c:pt>
                <c:pt idx="4">
                  <c:v>29.621833333333317</c:v>
                </c:pt>
                <c:pt idx="5">
                  <c:v>29.621833333333317</c:v>
                </c:pt>
                <c:pt idx="6">
                  <c:v>29.621833333333317</c:v>
                </c:pt>
                <c:pt idx="7">
                  <c:v>29.621833333333317</c:v>
                </c:pt>
                <c:pt idx="8">
                  <c:v>29.621833333333317</c:v>
                </c:pt>
                <c:pt idx="9">
                  <c:v>29.621833333333317</c:v>
                </c:pt>
                <c:pt idx="10">
                  <c:v>29.621833333333317</c:v>
                </c:pt>
                <c:pt idx="11">
                  <c:v>29.621833333333317</c:v>
                </c:pt>
                <c:pt idx="12">
                  <c:v>29.621833333333317</c:v>
                </c:pt>
                <c:pt idx="13">
                  <c:v>29.621833333333317</c:v>
                </c:pt>
                <c:pt idx="14">
                  <c:v>29.621833333333317</c:v>
                </c:pt>
                <c:pt idx="15">
                  <c:v>29.621833333333317</c:v>
                </c:pt>
                <c:pt idx="16">
                  <c:v>29.621833333333317</c:v>
                </c:pt>
                <c:pt idx="17">
                  <c:v>29.621833333333317</c:v>
                </c:pt>
                <c:pt idx="18">
                  <c:v>29.621833333333317</c:v>
                </c:pt>
                <c:pt idx="19">
                  <c:v>29.622</c:v>
                </c:pt>
                <c:pt idx="20">
                  <c:v>29.622</c:v>
                </c:pt>
                <c:pt idx="21">
                  <c:v>29.622</c:v>
                </c:pt>
                <c:pt idx="22">
                  <c:v>29.622</c:v>
                </c:pt>
              </c:numCache>
            </c:numRef>
          </c:val>
        </c:ser>
        <c:marker val="1"/>
        <c:axId val="165142528"/>
        <c:axId val="165144064"/>
      </c:lineChart>
      <c:catAx>
        <c:axId val="165142528"/>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65144064"/>
        <c:crosses val="autoZero"/>
        <c:lblAlgn val="ctr"/>
        <c:lblOffset val="100"/>
        <c:tickLblSkip val="1"/>
      </c:catAx>
      <c:valAx>
        <c:axId val="165144064"/>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65142528"/>
        <c:crosses val="autoZero"/>
        <c:crossBetween val="between"/>
        <c:majorUnit val="10"/>
      </c:valAx>
      <c:spPr>
        <a:noFill/>
        <a:ln w="25363">
          <a:noFill/>
        </a:ln>
      </c:spPr>
    </c:plotArea>
    <c:legend>
      <c:legendPos val="r"/>
      <c:legendEntry>
        <c:idx val="3"/>
        <c:delete val="1"/>
      </c:legendEntry>
      <c:legendEntry>
        <c:idx val="2"/>
        <c:delete val="1"/>
      </c:legendEntry>
      <c:layout>
        <c:manualLayout>
          <c:xMode val="edge"/>
          <c:yMode val="edge"/>
          <c:x val="6.6474320890547584E-2"/>
          <c:y val="3.1575324607603962E-2"/>
          <c:w val="0.29913829315438373"/>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0836"/>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66100352"/>
        <c:axId val="166114432"/>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66100352"/>
        <c:axId val="166114432"/>
      </c:lineChart>
      <c:catAx>
        <c:axId val="166100352"/>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66114432"/>
        <c:crosses val="autoZero"/>
        <c:auto val="1"/>
        <c:lblAlgn val="ctr"/>
        <c:lblOffset val="100"/>
        <c:tickLblSkip val="1"/>
      </c:catAx>
      <c:valAx>
        <c:axId val="166114432"/>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66100352"/>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5955"/>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-2.1775707317073718</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-6.5196383928572015</c:v>
                </c:pt>
                <c:pt idx="11">
                  <c:v>0.39867826086957459</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-1.8806292682926709</c:v>
                </c:pt>
                <c:pt idx="1">
                  <c:v>-1.8784936170212778</c:v>
                </c:pt>
                <c:pt idx="2">
                  <c:v>-1.5839255813953499</c:v>
                </c:pt>
                <c:pt idx="3">
                  <c:v>-2.3684830188679626</c:v>
                </c:pt>
                <c:pt idx="4">
                  <c:v>-3.9327536231883617</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-1.7212234374999762</c:v>
                </c:pt>
                <c:pt idx="14">
                  <c:v>-3.0540000000000025</c:v>
                </c:pt>
                <c:pt idx="15">
                  <c:v>-4.3788906666666705</c:v>
                </c:pt>
                <c:pt idx="16">
                  <c:v>-6.2112022988505924</c:v>
                </c:pt>
                <c:pt idx="17">
                  <c:v>-7.5884831460674045</c:v>
                </c:pt>
                <c:pt idx="18">
                  <c:v>-7.8629379310344003</c:v>
                </c:pt>
                <c:pt idx="19">
                  <c:v>-8.2528853932584223</c:v>
                </c:pt>
                <c:pt idx="20">
                  <c:v>-7.8629379310344003</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-1.0999999999999825</c:v>
                </c:pt>
                <c:pt idx="20">
                  <c:v>-1</c:v>
                </c:pt>
              </c:numCache>
            </c:numRef>
          </c:val>
        </c:ser>
        <c:gapWidth val="70"/>
        <c:overlap val="100"/>
        <c:axId val="166646144"/>
        <c:axId val="166647680"/>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6705E-2"/>
                  <c:y val="-8.0643430600586694E-2"/>
                </c:manualLayout>
              </c:layout>
              <c:dLblPos val="r"/>
              <c:showVal val="1"/>
            </c:dLbl>
            <c:dLbl>
              <c:idx val="14"/>
              <c:layout>
                <c:manualLayout>
                  <c:x val="-2.1809672625496705E-2"/>
                  <c:y val="-0.103180098811178"/>
                </c:manualLayout>
              </c:layout>
              <c:dLblPos val="r"/>
              <c:showVal val="1"/>
            </c:dLbl>
            <c:dLbl>
              <c:idx val="15"/>
              <c:layout>
                <c:manualLayout>
                  <c:x val="-2.5691162188410995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layout/>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0.66500000000000281</c:v>
                </c:pt>
                <c:pt idx="15">
                  <c:v>-2.2376000000000054</c:v>
                </c:pt>
                <c:pt idx="16">
                  <c:v>-4.6586000000000007</c:v>
                </c:pt>
                <c:pt idx="17">
                  <c:v>-7.4049999999999905</c:v>
                </c:pt>
                <c:pt idx="18">
                  <c:v>-8.2702000000000009</c:v>
                </c:pt>
                <c:pt idx="19">
                  <c:v>-8.6574000000000026</c:v>
                </c:pt>
                <c:pt idx="20">
                  <c:v>-7.9702000000000712</c:v>
                </c:pt>
              </c:numCache>
            </c:numRef>
          </c:val>
        </c:ser>
        <c:marker val="1"/>
        <c:axId val="166675584"/>
        <c:axId val="166649216"/>
      </c:lineChart>
      <c:catAx>
        <c:axId val="166646144"/>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6647680"/>
        <c:crosses val="autoZero"/>
        <c:lblAlgn val="ctr"/>
        <c:lblOffset val="300"/>
        <c:tickLblSkip val="1"/>
      </c:catAx>
      <c:valAx>
        <c:axId val="166647680"/>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66646144"/>
        <c:crosses val="autoZero"/>
        <c:crossBetween val="between"/>
        <c:majorUnit val="5"/>
      </c:valAx>
      <c:valAx>
        <c:axId val="166649216"/>
        <c:scaling>
          <c:orientation val="minMax"/>
          <c:max val="10"/>
          <c:min val="-25"/>
        </c:scaling>
        <c:axPos val="r"/>
        <c:numFmt formatCode="0.0" sourceLinked="1"/>
        <c:majorTickMark val="none"/>
        <c:tickLblPos val="none"/>
        <c:spPr>
          <a:ln>
            <a:noFill/>
          </a:ln>
        </c:spPr>
        <c:crossAx val="166675584"/>
        <c:crosses val="max"/>
        <c:crossBetween val="between"/>
        <c:majorUnit val="5"/>
      </c:valAx>
      <c:catAx>
        <c:axId val="166675584"/>
        <c:scaling>
          <c:orientation val="minMax"/>
        </c:scaling>
        <c:delete val="1"/>
        <c:axPos val="b"/>
        <c:numFmt formatCode="General" sourceLinked="1"/>
        <c:tickLblPos val="none"/>
        <c:crossAx val="166649216"/>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image" Target="../media/image8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0.emf"/></Relationships>
</file>

<file path=ppt/drawings/drawing1.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5/30/2013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BEDF12D-0C23-47B4-8CC9-0D753DF15BD8}" type="slidenum">
              <a:rPr lang="en-US" sz="1000"/>
              <a:pPr algn="ctr" defTabSz="930275"/>
              <a:t>11</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114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115</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116</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121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DD73BAAD-E25D-4A7A-967C-856DB53F7BEB}" type="slidenum">
              <a:rPr lang="en-US" smtClean="0">
                <a:latin typeface="Arial" pitchFamily="34" charset="0"/>
              </a:rPr>
              <a:pPr defTabSz="928787"/>
              <a:t>122</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74A56C55-F864-4A70-9A17-70AAD82A715F}" type="slidenum">
              <a:rPr lang="en-US" smtClean="0">
                <a:latin typeface="Arial" pitchFamily="34" charset="0"/>
              </a:rPr>
              <a:pPr defTabSz="928787"/>
              <a:t>123</a:t>
            </a:fld>
            <a:endParaRPr lang="en-US" dirty="0" smtClean="0">
              <a:latin typeface="Arial" pitchFamily="34" charset="0"/>
            </a:endParaRPr>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77925" y="696913"/>
            <a:ext cx="4641850" cy="3481387"/>
          </a:xfrm>
          <a:ln/>
        </p:spPr>
      </p:sp>
      <p:sp>
        <p:nvSpPr>
          <p:cNvPr id="28675"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124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125</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126</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127</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128</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129</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130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132</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77925" y="696913"/>
            <a:ext cx="4641850" cy="3481387"/>
          </a:xfrm>
          <a:ln/>
        </p:spPr>
      </p:sp>
      <p:sp>
        <p:nvSpPr>
          <p:cNvPr id="29699"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134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135</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136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319"/>
            <a:ext cx="704850" cy="247794"/>
          </a:xfrm>
          <a:noFill/>
        </p:spPr>
        <p:txBody>
          <a:bodyPr/>
          <a:lstStyle/>
          <a:p>
            <a:fld id="{097542F4-A6BB-4CB6-9D13-328A87C7B8DC}" type="slidenum">
              <a:rPr lang="en-US" smtClean="0"/>
              <a:pPr/>
              <a:t>137</a:t>
            </a:fld>
            <a:endParaRPr 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138</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139</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140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141</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143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463"/>
            <a:ext cx="704850" cy="247650"/>
          </a:xfrm>
        </p:spPr>
        <p:txBody>
          <a:bodyPr/>
          <a:lstStyle/>
          <a:p>
            <a:pPr>
              <a:defRPr/>
            </a:pPr>
            <a:fld id="{BA09752A-4205-4BE9-BE7D-3A8E4CDC5140}" type="slidenum">
              <a:rPr lang="en-US" smtClean="0">
                <a:solidFill>
                  <a:srgbClr val="000000"/>
                </a:solidFill>
              </a:rPr>
              <a:pPr>
                <a:defRPr/>
              </a:pPr>
              <a:t>14</a:t>
            </a:fld>
            <a:endParaRPr lang="en-US" smtClean="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144</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146</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148</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149</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150</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152</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77925" y="696913"/>
            <a:ext cx="4641850" cy="3481387"/>
          </a:xfrm>
          <a:ln/>
        </p:spPr>
      </p:sp>
      <p:sp>
        <p:nvSpPr>
          <p:cNvPr id="31747"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155</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156</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164</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167</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169</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170</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175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177</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77925" y="696913"/>
            <a:ext cx="4641850" cy="3481387"/>
          </a:xfrm>
          <a:ln/>
        </p:spPr>
      </p:sp>
      <p:sp>
        <p:nvSpPr>
          <p:cNvPr id="33795" name="Rectangle 3"/>
          <p:cNvSpPr>
            <a:spLocks noGrp="1" noChangeArrowheads="1"/>
          </p:cNvSpPr>
          <p:nvPr>
            <p:ph type="body" idx="1"/>
          </p:nvPr>
        </p:nvSpPr>
        <p:spPr>
          <a:xfrm>
            <a:off x="700088" y="4410075"/>
            <a:ext cx="5597525" cy="4176713"/>
          </a:xfrm>
          <a:noFill/>
          <a:ln/>
        </p:spPr>
        <p:txBody>
          <a:bodyPr/>
          <a:lstStyle/>
          <a:p>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178</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179</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180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181</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182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183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184</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185</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186</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187</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463"/>
            <a:ext cx="704850" cy="247650"/>
          </a:xfrm>
        </p:spPr>
        <p:txBody>
          <a:bodyPr/>
          <a:lstStyle/>
          <a:p>
            <a:pPr>
              <a:defRPr/>
            </a:pPr>
            <a:fld id="{2DF993F2-2CEA-466A-9270-06313233417B}" type="slidenum">
              <a:rPr lang="en-US" smtClean="0">
                <a:solidFill>
                  <a:srgbClr val="000000"/>
                </a:solidFill>
              </a:rPr>
              <a:pPr>
                <a:defRPr/>
              </a:pPr>
              <a:t>18</a:t>
            </a:fld>
            <a:endParaRPr lang="en-US" smtClean="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189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190</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194</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197</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71CEE1A-3C1D-4156-8987-C364E9DA1907}" type="slidenum">
              <a:rPr lang="en-US" sz="1000"/>
              <a:pPr algn="ctr" defTabSz="930275"/>
              <a:t>19</a:t>
            </a:fld>
            <a:endParaRPr lang="en-US" sz="10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198</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202</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203</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205</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206</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207</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208</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D46D0C6E-EA3D-423A-8025-5B374CD4FC9F}" type="slidenum">
              <a:rPr lang="en-US" sz="1000"/>
              <a:pPr algn="ctr" defTabSz="930275"/>
              <a:t>20</a:t>
            </a:fld>
            <a:endParaRPr lang="en-US"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209</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211</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212</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213</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214</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215</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216</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217</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648C4BD-99A1-4876-A197-0F6314FFC052}" type="slidenum">
              <a:rPr lang="en-US" sz="1000"/>
              <a:pPr algn="ctr" defTabSz="930275"/>
              <a:t>21</a:t>
            </a:fld>
            <a:endParaRPr lang="en-US" sz="10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1150CC0-C84E-46A2-9110-4B22C5CEA7AD}" type="slidenum">
              <a:rPr lang="en-US" sz="1000"/>
              <a:pPr algn="ctr" defTabSz="930275"/>
              <a:t>22</a:t>
            </a:fld>
            <a:endParaRPr lang="en-US" sz="10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C64E0381-2C04-4339-BD41-C0F3DAF643A7}" type="slidenum">
              <a:rPr lang="en-US" sz="1000"/>
              <a:pPr algn="ctr" defTabSz="930275"/>
              <a:t>23</a:t>
            </a:fld>
            <a:endParaRPr 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24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27</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30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31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33</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34</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35</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37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38</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68564937-103A-4744-BFB7-016B6CBD0795}" type="slidenum">
              <a:rPr lang="en-US" smtClean="0"/>
              <a:pPr>
                <a:defRPr/>
              </a:pPr>
              <a:t>39</a:t>
            </a:fld>
            <a:endParaRPr 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40</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45</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47</a:t>
            </a:fld>
            <a:endParaRPr lang="en-US" sz="10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50</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p:txBody>
          <a:bodyPr/>
          <a:lstStyle/>
          <a:p>
            <a:pPr>
              <a:defRPr/>
            </a:pPr>
            <a:fld id="{E89707E4-FB18-4D15-B6F3-11600DEC822F}" type="slidenum">
              <a:rPr lang="en-US" smtClean="0"/>
              <a:pPr>
                <a:defRPr/>
              </a:pPr>
              <a:t>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51</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53</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914" tIns="46527" rIns="45914" bIns="46527" anchor="b">
            <a:spAutoFit/>
          </a:bodyPr>
          <a:lstStyle/>
          <a:p>
            <a:pPr algn="ctr"/>
            <a:fld id="{ECB28993-AF64-42C9-8474-B3CB83825417}" type="slidenum">
              <a:rPr lang="en-US" sz="1000">
                <a:solidFill>
                  <a:srgbClr val="000000"/>
                </a:solidFill>
                <a:latin typeface="Times New Roman" pitchFamily="18" charset="0"/>
              </a:rPr>
              <a:pPr algn="ctr"/>
              <a:t>55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56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57</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58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61</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62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7CA0BA2-9FBB-4CF9-BC73-37A064B5B219}" type="slidenum">
              <a:rPr lang="en-US" sz="1000"/>
              <a:pPr algn="ctr" defTabSz="930275"/>
              <a:t>7</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66</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67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69</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0"/>
            <a:ext cx="704850" cy="247794"/>
          </a:xfrm>
        </p:spPr>
        <p:txBody>
          <a:bodyPr/>
          <a:lstStyle/>
          <a:p>
            <a:pPr>
              <a:defRPr/>
            </a:pPr>
            <a:fld id="{13477895-592F-4D1B-9D08-B8F915A07ED7}" type="slidenum">
              <a:rPr lang="en-US" smtClean="0">
                <a:solidFill>
                  <a:srgbClr val="000000"/>
                </a:solidFill>
              </a:rPr>
              <a:pPr>
                <a:defRPr/>
              </a:pPr>
              <a:t>73</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7925" y="696913"/>
            <a:ext cx="4643438" cy="3481387"/>
          </a:xfrm>
          <a:ln w="12700"/>
        </p:spPr>
      </p:sp>
      <p:sp>
        <p:nvSpPr>
          <p:cNvPr id="217092" name="Notes Placeholder 2"/>
          <p:cNvSpPr>
            <a:spLocks noGrp="1"/>
          </p:cNvSpPr>
          <p:nvPr>
            <p:ph type="body" idx="1"/>
          </p:nvPr>
        </p:nvSpPr>
        <p:spPr>
          <a:xfrm>
            <a:off x="700090" y="4410076"/>
            <a:ext cx="5597525" cy="4176712"/>
          </a:xfrm>
          <a:noFill/>
          <a:ln/>
        </p:spPr>
        <p:txBody>
          <a:bodyPr lIns="90712" tIns="45356" rIns="90712" bIns="45356"/>
          <a:lstStyle/>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0"/>
            <a:ext cx="704850" cy="247794"/>
          </a:xfrm>
        </p:spPr>
        <p:txBody>
          <a:bodyPr/>
          <a:lstStyle/>
          <a:p>
            <a:pPr>
              <a:defRPr/>
            </a:pPr>
            <a:fld id="{CA22429F-497C-4787-B0C5-F4E8A801F656}" type="slidenum">
              <a:rPr lang="en-US" smtClean="0">
                <a:solidFill>
                  <a:srgbClr val="000000"/>
                </a:solidFill>
              </a:rPr>
              <a:pPr>
                <a:defRPr/>
              </a:pPr>
              <a:t>74</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7925" y="696913"/>
            <a:ext cx="4643438" cy="3481387"/>
          </a:xfrm>
          <a:ln w="12700"/>
        </p:spPr>
      </p:sp>
      <p:sp>
        <p:nvSpPr>
          <p:cNvPr id="218116" name="Notes Placeholder 2"/>
          <p:cNvSpPr>
            <a:spLocks noGrp="1"/>
          </p:cNvSpPr>
          <p:nvPr>
            <p:ph type="body" idx="1"/>
          </p:nvPr>
        </p:nvSpPr>
        <p:spPr>
          <a:xfrm>
            <a:off x="700090" y="4410076"/>
            <a:ext cx="5597525" cy="4176712"/>
          </a:xfrm>
          <a:noFill/>
          <a:ln/>
        </p:spPr>
        <p:txBody>
          <a:bodyPr lIns="90712" tIns="45356" rIns="90712" bIns="45356"/>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26FBC52-4D78-4E96-822D-703FA5BB4682}" type="slidenum">
              <a:rPr lang="en-US" sz="1000"/>
              <a:pPr algn="ctr" defTabSz="930275"/>
              <a:t>8</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75</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79</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0D384969-57EF-47F2-8E1F-3213D4760988}" type="slidenum">
              <a:rPr lang="en-US" sz="1000"/>
              <a:pPr algn="ctr" defTabSz="928787"/>
              <a:t>80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81</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85</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0D384969-57EF-47F2-8E1F-3213D4760988}" type="slidenum">
              <a:rPr lang="en-US" sz="1000"/>
              <a:pPr algn="ctr" defTabSz="928787"/>
              <a:t>86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87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B4135B29-7E8F-4811-9B8B-60FD5E1BEEC1}" type="slidenum">
              <a:rPr lang="en-US" sz="1000"/>
              <a:pPr algn="ctr" defTabSz="930275"/>
              <a:t>9</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96</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1971"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1971"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100</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101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102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56307D01-FF05-46DF-B3B9-068CC007B7CA}" type="slidenum">
              <a:rPr lang="en-US" sz="1000"/>
              <a:pPr algn="ctr" defTabSz="930275"/>
              <a:t>10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110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111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112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113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screen"/>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858000" y="6610350"/>
            <a:ext cx="2133600" cy="476250"/>
          </a:xfrm>
        </p:spPr>
        <p:txBody>
          <a:bodyPr/>
          <a:lstStyle>
            <a:lvl1pPr>
              <a:defRPr/>
            </a:lvl1pPr>
          </a:lstStyle>
          <a:p>
            <a:pPr>
              <a:defRPr/>
            </a:pPr>
            <a:r>
              <a:rPr lang="en-US"/>
              <a:t>Slide </a:t>
            </a:r>
            <a:fld id="{C27D5E62-C3E0-408F-919E-EFB6DB2A4F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screen"/>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39"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66.vml"/><Relationship Id="rId4" Type="http://schemas.openxmlformats.org/officeDocument/2006/relationships/oleObject" Target="../embeddings/oleObject67.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oleObject" Target="../embeddings/oleObject68.bin"/></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68.vml"/><Relationship Id="rId4" Type="http://schemas.openxmlformats.org/officeDocument/2006/relationships/oleObject" Target="../embeddings/oleObject69.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69.vml"/><Relationship Id="rId4" Type="http://schemas.openxmlformats.org/officeDocument/2006/relationships/oleObject" Target="../embeddings/oleObject70.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oleObject" Target="../embeddings/oleObject71.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71.vml"/><Relationship Id="rId4" Type="http://schemas.openxmlformats.org/officeDocument/2006/relationships/oleObject" Target="../embeddings/oleObject72.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72.vml"/><Relationship Id="rId4" Type="http://schemas.openxmlformats.org/officeDocument/2006/relationships/oleObject" Target="../embeddings/oleObject73.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73.vml"/><Relationship Id="rId4" Type="http://schemas.openxmlformats.org/officeDocument/2006/relationships/oleObject" Target="../embeddings/oleObject74.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oleObject" Target="../embeddings/oleObject7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oleObject" Target="../embeddings/oleObject76.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oleObject" Target="../embeddings/oleObject77.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oleObject" Target="../embeddings/oleObject78.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78.vml"/><Relationship Id="rId4" Type="http://schemas.openxmlformats.org/officeDocument/2006/relationships/oleObject" Target="../embeddings/oleObject79.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79.vml"/><Relationship Id="rId4" Type="http://schemas.openxmlformats.org/officeDocument/2006/relationships/oleObject" Target="../embeddings/oleObject80.bin"/></Relationships>
</file>

<file path=ppt/slides/_rels/slide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80.vml"/><Relationship Id="rId4" Type="http://schemas.openxmlformats.org/officeDocument/2006/relationships/oleObject" Target="../embeddings/oleObject81.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hyperlink" Target="http://www.bls.gov/ces/home.htm" TargetMode="External"/><Relationship Id="rId4" Type="http://schemas.openxmlformats.org/officeDocument/2006/relationships/oleObject" Target="../embeddings/oleObject82.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hyperlink" Target="http://www.bls.gov/ces/home.htm" TargetMode="External"/><Relationship Id="rId4" Type="http://schemas.openxmlformats.org/officeDocument/2006/relationships/oleObject" Target="../embeddings/oleObject83.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hyperlink" Target="http://www.bls.gov/ces/home.htm" TargetMode="External"/><Relationship Id="rId4" Type="http://schemas.openxmlformats.org/officeDocument/2006/relationships/oleObject" Target="../embeddings/oleObject8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hyperlink" Target="http://www.bls.gov/data/" TargetMode="External"/><Relationship Id="rId4" Type="http://schemas.openxmlformats.org/officeDocument/2006/relationships/oleObject" Target="../embeddings/oleObject85.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hyperlink" Target="http://www.bls.gov/data/" TargetMode="External"/><Relationship Id="rId4" Type="http://schemas.openxmlformats.org/officeDocument/2006/relationships/oleObject" Target="../embeddings/oleObject86.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oleObject" Target="../embeddings/oleObject87.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87.vml"/><Relationship Id="rId4" Type="http://schemas.openxmlformats.org/officeDocument/2006/relationships/oleObject" Target="../embeddings/oleObject88.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image" Target="../media/image109.jpeg"/><Relationship Id="rId5" Type="http://schemas.openxmlformats.org/officeDocument/2006/relationships/oleObject" Target="../embeddings/oleObject89.bin"/><Relationship Id="rId4" Type="http://schemas.openxmlformats.org/officeDocument/2006/relationships/hyperlink" Target="http://data.bls.gov/" TargetMode="Externa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89.vml"/><Relationship Id="rId4" Type="http://schemas.openxmlformats.org/officeDocument/2006/relationships/oleObject" Target="../embeddings/oleObject90.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90.vml"/><Relationship Id="rId4" Type="http://schemas.openxmlformats.org/officeDocument/2006/relationships/oleObject" Target="../embeddings/oleObject91.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91.vml"/><Relationship Id="rId5" Type="http://schemas.openxmlformats.org/officeDocument/2006/relationships/oleObject" Target="../embeddings/oleObject92.bin"/><Relationship Id="rId4" Type="http://schemas.openxmlformats.org/officeDocument/2006/relationships/hyperlink" Target="http://research.stlouisfed.org/fred2/series/WASCUR" TargetMode="Externa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93.bin"/></Relationships>
</file>

<file path=ppt/slides/_rels/slide1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oleObject" Target="../embeddings/oleObject94.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oleObject" Target="../embeddings/oleObject95.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oleObject" Target="../embeddings/oleObject96.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oleObject" Target="../embeddings/oleObject97.bin"/><Relationship Id="rId4" Type="http://schemas.openxmlformats.org/officeDocument/2006/relationships/hyperlink" Target="http://www.federalreserve.gov/releases/h15/data.htm" TargetMode="Externa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97.vml"/><Relationship Id="rId4" Type="http://schemas.openxmlformats.org/officeDocument/2006/relationships/oleObject" Target="../embeddings/oleObject98.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98.vml"/><Relationship Id="rId4" Type="http://schemas.openxmlformats.org/officeDocument/2006/relationships/oleObject" Target="../embeddings/oleObject99.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99.vml"/><Relationship Id="rId4" Type="http://schemas.openxmlformats.org/officeDocument/2006/relationships/oleObject" Target="../embeddings/oleObject100.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100.vml"/><Relationship Id="rId4" Type="http://schemas.openxmlformats.org/officeDocument/2006/relationships/oleObject" Target="../embeddings/oleObject101.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101.vml"/><Relationship Id="rId4" Type="http://schemas.openxmlformats.org/officeDocument/2006/relationships/oleObject" Target="../embeddings/oleObject10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102.vml"/><Relationship Id="rId4" Type="http://schemas.openxmlformats.org/officeDocument/2006/relationships/oleObject" Target="../embeddings/oleObject103.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103.vml"/><Relationship Id="rId4" Type="http://schemas.openxmlformats.org/officeDocument/2006/relationships/oleObject" Target="../embeddings/oleObject104.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104.vml"/><Relationship Id="rId4" Type="http://schemas.openxmlformats.org/officeDocument/2006/relationships/oleObject" Target="../embeddings/oleObject105.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105.vml"/><Relationship Id="rId4" Type="http://schemas.openxmlformats.org/officeDocument/2006/relationships/oleObject" Target="../embeddings/oleObject106.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106.vml"/><Relationship Id="rId4" Type="http://schemas.openxmlformats.org/officeDocument/2006/relationships/oleObject" Target="../embeddings/oleObject107.bin"/></Relationships>
</file>

<file path=ppt/slides/_rels/slide1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107.vml"/><Relationship Id="rId4" Type="http://schemas.openxmlformats.org/officeDocument/2006/relationships/oleObject" Target="../embeddings/oleObject108.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108.vml"/><Relationship Id="rId4" Type="http://schemas.openxmlformats.org/officeDocument/2006/relationships/oleObject" Target="../embeddings/oleObject109.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oleObject" Target="../embeddings/oleObject1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10.vml"/><Relationship Id="rId4" Type="http://schemas.openxmlformats.org/officeDocument/2006/relationships/oleObject" Target="../embeddings/oleObject111.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vmlDrawing" Target="../drawings/vmlDrawing111.vml"/><Relationship Id="rId4" Type="http://schemas.openxmlformats.org/officeDocument/2006/relationships/oleObject" Target="../embeddings/oleObject112.bin"/></Relationships>
</file>

<file path=ppt/slides/_rels/slide1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12.vml"/><Relationship Id="rId4" Type="http://schemas.openxmlformats.org/officeDocument/2006/relationships/oleObject" Target="../embeddings/oleObject113.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13.vml"/><Relationship Id="rId4" Type="http://schemas.openxmlformats.org/officeDocument/2006/relationships/oleObject" Target="../embeddings/oleObject114.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14.vml"/><Relationship Id="rId4" Type="http://schemas.openxmlformats.org/officeDocument/2006/relationships/oleObject" Target="../embeddings/oleObject115.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15.vml"/><Relationship Id="rId4" Type="http://schemas.openxmlformats.org/officeDocument/2006/relationships/oleObject" Target="../embeddings/oleObject116.bin"/></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12.xml"/><Relationship Id="rId1" Type="http://schemas.openxmlformats.org/officeDocument/2006/relationships/vmlDrawing" Target="../drawings/vmlDrawing116.v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17.vml"/><Relationship Id="rId4" Type="http://schemas.openxmlformats.org/officeDocument/2006/relationships/oleObject" Target="../embeddings/oleObject118.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18.vml"/><Relationship Id="rId4" Type="http://schemas.openxmlformats.org/officeDocument/2006/relationships/oleObject" Target="../embeddings/oleObject11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19.vml"/><Relationship Id="rId4" Type="http://schemas.openxmlformats.org/officeDocument/2006/relationships/oleObject" Target="../embeddings/oleObject120.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20.vml"/><Relationship Id="rId4" Type="http://schemas.openxmlformats.org/officeDocument/2006/relationships/oleObject" Target="../embeddings/oleObject121.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21.vml"/><Relationship Id="rId4" Type="http://schemas.openxmlformats.org/officeDocument/2006/relationships/oleObject" Target="../embeddings/oleObject122.bin"/></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6.xml"/><Relationship Id="rId1" Type="http://schemas.openxmlformats.org/officeDocument/2006/relationships/vmlDrawing" Target="../drawings/vmlDrawing122.vml"/></Relationships>
</file>

<file path=ppt/slides/_rels/slide1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23.vml"/><Relationship Id="rId4" Type="http://schemas.openxmlformats.org/officeDocument/2006/relationships/oleObject" Target="../embeddings/oleObject124.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24.vml"/><Relationship Id="rId4" Type="http://schemas.openxmlformats.org/officeDocument/2006/relationships/oleObject" Target="../embeddings/Microsoft_Office_Excel_97-2003_Worksheet1.xls"/></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25.vml"/><Relationship Id="rId4" Type="http://schemas.openxmlformats.org/officeDocument/2006/relationships/oleObject" Target="../embeddings/oleObject125.bin"/></Relationships>
</file>

<file path=ppt/slides/_rels/slide16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7.xml"/><Relationship Id="rId1" Type="http://schemas.openxmlformats.org/officeDocument/2006/relationships/vmlDrawing" Target="../drawings/vmlDrawing126.vml"/><Relationship Id="rId5" Type="http://schemas.openxmlformats.org/officeDocument/2006/relationships/oleObject" Target="../embeddings/oleObject126.bin"/><Relationship Id="rId4" Type="http://schemas.openxmlformats.org/officeDocument/2006/relationships/hyperlink" Target="http://research.stlouisfed.org/fred2/series/WASCUR"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27.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27.bin"/></Relationships>
</file>

<file path=ppt/slides/_rels/slide17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28.vml"/></Relationships>
</file>

<file path=ppt/slides/_rels/slide17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29.vml"/><Relationship Id="rId4" Type="http://schemas.openxmlformats.org/officeDocument/2006/relationships/oleObject" Target="../embeddings/oleObject128.bin"/></Relationships>
</file>

<file path=ppt/slides/_rels/slide1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30.vml"/><Relationship Id="rId4" Type="http://schemas.openxmlformats.org/officeDocument/2006/relationships/oleObject" Target="../embeddings/oleObject129.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31.vml"/><Relationship Id="rId4" Type="http://schemas.openxmlformats.org/officeDocument/2006/relationships/oleObject" Target="../embeddings/oleObject130.bin"/></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xml"/><Relationship Id="rId1" Type="http://schemas.openxmlformats.org/officeDocument/2006/relationships/vmlDrawing" Target="../drawings/vmlDrawing132.vml"/><Relationship Id="rId4" Type="http://schemas.openxmlformats.org/officeDocument/2006/relationships/oleObject" Target="../embeddings/oleObject131.bin"/></Relationships>
</file>

<file path=ppt/slides/_rels/slide1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33.vml"/><Relationship Id="rId4" Type="http://schemas.openxmlformats.org/officeDocument/2006/relationships/oleObject" Target="../embeddings/oleObject132.bin"/></Relationships>
</file>

<file path=ppt/slides/_rels/slide181.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34.vml"/><Relationship Id="rId4" Type="http://schemas.openxmlformats.org/officeDocument/2006/relationships/oleObject" Target="../embeddings/oleObject133.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6.xml"/><Relationship Id="rId1" Type="http://schemas.openxmlformats.org/officeDocument/2006/relationships/vmlDrawing" Target="../drawings/vmlDrawing135.vml"/><Relationship Id="rId4" Type="http://schemas.openxmlformats.org/officeDocument/2006/relationships/oleObject" Target="../embeddings/oleObject134.bin"/></Relationships>
</file>

<file path=ppt/slides/_rels/slide1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vmlDrawing" Target="../drawings/vmlDrawing136.vml"/><Relationship Id="rId4" Type="http://schemas.openxmlformats.org/officeDocument/2006/relationships/oleObject" Target="../embeddings/oleObject135.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37.vml"/><Relationship Id="rId4" Type="http://schemas.openxmlformats.org/officeDocument/2006/relationships/oleObject" Target="../embeddings/oleObject136.bin"/></Relationships>
</file>

<file path=ppt/slides/_rels/slide1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138.vml"/><Relationship Id="rId5" Type="http://schemas.openxmlformats.org/officeDocument/2006/relationships/oleObject" Target="../embeddings/oleObject137.bin"/><Relationship Id="rId4" Type="http://schemas.openxmlformats.org/officeDocument/2006/relationships/notesSlide" Target="../notesSlides/notesSlide169.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6.xml"/><Relationship Id="rId1" Type="http://schemas.openxmlformats.org/officeDocument/2006/relationships/vmlDrawing" Target="../drawings/vmlDrawing139.vml"/><Relationship Id="rId4" Type="http://schemas.openxmlformats.org/officeDocument/2006/relationships/oleObject" Target="../embeddings/oleObject138.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6.xml"/><Relationship Id="rId1" Type="http://schemas.openxmlformats.org/officeDocument/2006/relationships/vmlDrawing" Target="../drawings/vmlDrawing140.vml"/><Relationship Id="rId4" Type="http://schemas.openxmlformats.org/officeDocument/2006/relationships/oleObject" Target="../embeddings/oleObject13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72.xml"/><Relationship Id="rId1" Type="http://schemas.openxmlformats.org/officeDocument/2006/relationships/slideLayout" Target="../slideLayouts/slideLayout6.xml"/><Relationship Id="rId4" Type="http://schemas.openxmlformats.org/officeDocument/2006/relationships/image" Target="../media/image163.png"/></Relationships>
</file>

<file path=ppt/slides/_rels/slide191.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73.xml"/><Relationship Id="rId1" Type="http://schemas.openxmlformats.org/officeDocument/2006/relationships/slideLayout" Target="../slideLayouts/slideLayout6.xml"/><Relationship Id="rId4" Type="http://schemas.openxmlformats.org/officeDocument/2006/relationships/image" Target="../media/image163.png"/></Relationships>
</file>

<file path=ppt/slides/_rels/slide192.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41.vml"/><Relationship Id="rId4" Type="http://schemas.openxmlformats.org/officeDocument/2006/relationships/oleObject" Target="../embeddings/oleObject140.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7.xml"/><Relationship Id="rId1" Type="http://schemas.openxmlformats.org/officeDocument/2006/relationships/vmlDrawing" Target="../drawings/vmlDrawing142.vml"/><Relationship Id="rId4" Type="http://schemas.openxmlformats.org/officeDocument/2006/relationships/oleObject" Target="../embeddings/oleObject141.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43.vml"/><Relationship Id="rId4" Type="http://schemas.openxmlformats.org/officeDocument/2006/relationships/oleObject" Target="../embeddings/oleObject142.bin"/></Relationships>
</file>

<file path=ppt/slides/_rels/slide1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44.vml"/><Relationship Id="rId4" Type="http://schemas.openxmlformats.org/officeDocument/2006/relationships/oleObject" Target="../embeddings/oleObject143.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45.vml"/><Relationship Id="rId4" Type="http://schemas.openxmlformats.org/officeDocument/2006/relationships/oleObject" Target="../embeddings/oleObject144.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7.xml"/><Relationship Id="rId1" Type="http://schemas.openxmlformats.org/officeDocument/2006/relationships/vmlDrawing" Target="../drawings/vmlDrawing146.vml"/><Relationship Id="rId4" Type="http://schemas.openxmlformats.org/officeDocument/2006/relationships/oleObject" Target="../embeddings/oleObject145.bin"/></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4.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6.xml"/><Relationship Id="rId1" Type="http://schemas.openxmlformats.org/officeDocument/2006/relationships/vmlDrawing" Target="../drawings/vmlDrawing147.vml"/><Relationship Id="rId4" Type="http://schemas.openxmlformats.org/officeDocument/2006/relationships/oleObject" Target="../embeddings/oleObject146.bin"/></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48.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47.bin"/></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6.xml"/><Relationship Id="rId1" Type="http://schemas.openxmlformats.org/officeDocument/2006/relationships/vmlDrawing" Target="../drawings/vmlDrawing149.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48.bin"/></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7.xml"/><Relationship Id="rId1" Type="http://schemas.openxmlformats.org/officeDocument/2006/relationships/vmlDrawing" Target="../drawings/vmlDrawing150.vml"/><Relationship Id="rId4" Type="http://schemas.openxmlformats.org/officeDocument/2006/relationships/oleObject" Target="../embeddings/oleObject149.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51.vml"/><Relationship Id="rId4" Type="http://schemas.openxmlformats.org/officeDocument/2006/relationships/oleObject" Target="../embeddings/oleObject150.bin"/></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6.xml"/><Relationship Id="rId1" Type="http://schemas.openxmlformats.org/officeDocument/2006/relationships/vmlDrawing" Target="../drawings/vmlDrawing152.vml"/><Relationship Id="rId4" Type="http://schemas.openxmlformats.org/officeDocument/2006/relationships/oleObject" Target="../embeddings/oleObject15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10.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7.xml"/><Relationship Id="rId1" Type="http://schemas.openxmlformats.org/officeDocument/2006/relationships/vmlDrawing" Target="../drawings/vmlDrawing153.vml"/><Relationship Id="rId4" Type="http://schemas.openxmlformats.org/officeDocument/2006/relationships/oleObject" Target="../embeddings/oleObject152.bin"/></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54.vml"/><Relationship Id="rId4" Type="http://schemas.openxmlformats.org/officeDocument/2006/relationships/oleObject" Target="../embeddings/oleObject153.bin"/></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7.xml"/><Relationship Id="rId1" Type="http://schemas.openxmlformats.org/officeDocument/2006/relationships/vmlDrawing" Target="../drawings/vmlDrawing155.vml"/><Relationship Id="rId4" Type="http://schemas.openxmlformats.org/officeDocument/2006/relationships/oleObject" Target="../embeddings/oleObject154.bin"/></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7.xml"/><Relationship Id="rId1" Type="http://schemas.openxmlformats.org/officeDocument/2006/relationships/vmlDrawing" Target="../drawings/vmlDrawing156.vml"/><Relationship Id="rId4" Type="http://schemas.openxmlformats.org/officeDocument/2006/relationships/oleObject" Target="../embeddings/oleObject155.bin"/></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7.xml"/><Relationship Id="rId1" Type="http://schemas.openxmlformats.org/officeDocument/2006/relationships/vmlDrawing" Target="../drawings/vmlDrawing157.vml"/><Relationship Id="rId4" Type="http://schemas.openxmlformats.org/officeDocument/2006/relationships/oleObject" Target="../embeddings/oleObject156.bin"/></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6.xml"/><Relationship Id="rId1" Type="http://schemas.openxmlformats.org/officeDocument/2006/relationships/vmlDrawing" Target="../drawings/vmlDrawing158.vml"/><Relationship Id="rId4" Type="http://schemas.openxmlformats.org/officeDocument/2006/relationships/oleObject" Target="../embeddings/oleObject157.bin"/></Relationships>
</file>

<file path=ppt/slides/_rels/slide217.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oleObject" Target="../embeddings/oleObject28.bin"/><Relationship Id="rId4" Type="http://schemas.openxmlformats.org/officeDocument/2006/relationships/hyperlink" Target="http://data.bls.gov/"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oleObject" Target="../embeddings/oleObject30.bin"/><Relationship Id="rId4" Type="http://schemas.openxmlformats.org/officeDocument/2006/relationships/hyperlink" Target="http://research.stlouisfed.org/fred2/series/WASCUR"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hyperlink" Target="http://www2.fdic.gov/qbp/" TargetMode="External"/><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hyperlink" Target="http://www2.fdic.gov/qbp/" TargetMode="External"/><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hyperlink" Target="http://www.ism.ws/ismreport/mfgrob.cfm" TargetMode="External"/><Relationship Id="rId4" Type="http://schemas.openxmlformats.org/officeDocument/2006/relationships/oleObject" Target="../embeddings/oleObject3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hyperlink" Target="http://www.census.gov/manufacturing/m3/" TargetMode="External"/><Relationship Id="rId4" Type="http://schemas.openxmlformats.org/officeDocument/2006/relationships/oleObject" Target="../embeddings/oleObject3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hyperlink" Target="http://www.census.gov/manufacturing/m3/" TargetMode="External"/><Relationship Id="rId4" Type="http://schemas.openxmlformats.org/officeDocument/2006/relationships/oleObject" Target="../embeddings/oleObject3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39.bin"/><Relationship Id="rId4" Type="http://schemas.openxmlformats.org/officeDocument/2006/relationships/audio" Target="../media/audio1.wav"/></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hyperlink" Target="http://data.bls.gov/" TargetMode="External"/><Relationship Id="rId4" Type="http://schemas.openxmlformats.org/officeDocument/2006/relationships/oleObject" Target="../embeddings/oleObject4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hyperlink" Target="http://www.ism.ws/ismreport/nonmfgrob.cfm" TargetMode="External"/><Relationship Id="rId4" Type="http://schemas.openxmlformats.org/officeDocument/2006/relationships/oleObject" Target="../embeddings/oleObject4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4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hyperlink" Target="http://www.bls.gov/news.release/cewbd.t08.htm" TargetMode="External"/><Relationship Id="rId4" Type="http://schemas.openxmlformats.org/officeDocument/2006/relationships/oleObject" Target="../embeddings/oleObject43.bin"/></Relationships>
</file>

<file path=ppt/slides/_rels/slide52.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49.gi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oleObject" Target="../embeddings/oleObject4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7.vml"/><Relationship Id="rId4"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2" Type="http://schemas.openxmlformats.org/officeDocument/2006/relationships/hyperlink" Target="http://tropical.atmos.colostate.edu/forecasts/2013/apr2013/apr2013.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6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hyperlink" Target="http://www.fema.gov/disasters" TargetMode="External"/><Relationship Id="rId4" Type="http://schemas.openxmlformats.org/officeDocument/2006/relationships/oleObject" Target="../embeddings/oleObject52.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53.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54.bin"/></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65.gif"/></Relationships>
</file>

<file path=ppt/slides/_rels/slide77.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image" Target="../media/image68.gif"/><Relationship Id="rId5" Type="http://schemas.openxmlformats.org/officeDocument/2006/relationships/image" Target="../media/image67.gif"/><Relationship Id="rId4" Type="http://schemas.openxmlformats.org/officeDocument/2006/relationships/image" Target="../media/image66.gif"/></Relationships>
</file>

<file path=ppt/slides/_rels/slide78.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69.gif"/></Relationships>
</file>

<file path=ppt/slides/_rels/slide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55.v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2.xml"/><Relationship Id="rId1" Type="http://schemas.openxmlformats.org/officeDocument/2006/relationships/vmlDrawing" Target="../drawings/vmlDrawing58.v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2.xml"/><Relationship Id="rId1" Type="http://schemas.openxmlformats.org/officeDocument/2006/relationships/vmlDrawing" Target="../drawings/vmlDrawing59.v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2.xml"/><Relationship Id="rId1" Type="http://schemas.openxmlformats.org/officeDocument/2006/relationships/vmlDrawing" Target="../drawings/vmlDrawing60.v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2.xml"/><Relationship Id="rId1" Type="http://schemas.openxmlformats.org/officeDocument/2006/relationships/vmlDrawing" Target="../drawings/vmlDrawing61.v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62.v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2.xml"/><Relationship Id="rId1" Type="http://schemas.openxmlformats.org/officeDocument/2006/relationships/vmlDrawing" Target="../drawings/vmlDrawing63.vml"/><Relationship Id="rId4" Type="http://schemas.openxmlformats.org/officeDocument/2006/relationships/oleObject" Target="../embeddings/oleObject64.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4.vml"/><Relationship Id="rId4" Type="http://schemas.openxmlformats.org/officeDocument/2006/relationships/oleObject" Target="../embeddings/oleObject65.bin"/></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5.vml"/><Relationship Id="rId4" Type="http://schemas.openxmlformats.org/officeDocument/2006/relationships/oleObject" Target="../embeddings/oleObject6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56225"/>
            <a:ext cx="9104313" cy="2185214"/>
          </a:xfrm>
          <a:ln/>
        </p:spPr>
        <p:txBody>
          <a:bodyPr/>
          <a:lstStyle/>
          <a:p>
            <a:r>
              <a:rPr lang="en-US" sz="4400" dirty="0" smtClean="0"/>
              <a:t>P/C Insurance Industry   Overview &amp; Outlook</a:t>
            </a:r>
            <a:br>
              <a:rPr lang="en-US" sz="4400" dirty="0" smtClean="0"/>
            </a:br>
            <a:r>
              <a:rPr lang="en-US" sz="3600" i="1" dirty="0" smtClean="0"/>
              <a:t>Focus in Insurance Markets in the Northwest US: WA, OR, ID</a:t>
            </a:r>
            <a:endParaRPr lang="en-US" sz="3400" i="1" dirty="0">
              <a:solidFill>
                <a:srgbClr val="C00000"/>
              </a:solidFill>
            </a:endParaRPr>
          </a:p>
        </p:txBody>
      </p:sp>
      <p:sp>
        <p:nvSpPr>
          <p:cNvPr id="94211" name="Rectangle 3"/>
          <p:cNvSpPr>
            <a:spLocks noGrp="1" noChangeArrowheads="1"/>
          </p:cNvSpPr>
          <p:nvPr>
            <p:ph type="subTitle" idx="1"/>
          </p:nvPr>
        </p:nvSpPr>
        <p:spPr>
          <a:xfrm>
            <a:off x="191729" y="4539017"/>
            <a:ext cx="8952271" cy="1284967"/>
          </a:xfrm>
        </p:spPr>
        <p:txBody>
          <a:bodyPr/>
          <a:lstStyle/>
          <a:p>
            <a:pPr>
              <a:lnSpc>
                <a:spcPct val="80000"/>
              </a:lnSpc>
            </a:pPr>
            <a:r>
              <a:rPr lang="en-US" dirty="0" smtClean="0"/>
              <a:t>Northwest Insurance Council Annual Reception</a:t>
            </a:r>
          </a:p>
          <a:p>
            <a:pPr>
              <a:lnSpc>
                <a:spcPct val="80000"/>
              </a:lnSpc>
            </a:pPr>
            <a:r>
              <a:rPr lang="en-US" dirty="0" smtClean="0"/>
              <a:t>Seattle, WA</a:t>
            </a:r>
          </a:p>
          <a:p>
            <a:pPr>
              <a:lnSpc>
                <a:spcPct val="80000"/>
              </a:lnSpc>
            </a:pPr>
            <a:r>
              <a:rPr lang="en-US" sz="2800" dirty="0" smtClean="0"/>
              <a:t>May 30, 2013</a:t>
            </a:r>
            <a:endParaRPr lang="en-US" sz="2800"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2789F8-5388-4464-9B28-B242FE2473F5}" type="slidenum">
              <a:rPr lang="en-US" sz="900"/>
              <a:pPr algn="r" eaLnBrk="0" hangingPunct="0">
                <a:lnSpc>
                  <a:spcPct val="85000"/>
                </a:lnSpc>
                <a:spcBef>
                  <a:spcPct val="20000"/>
                </a:spcBef>
              </a:pPr>
              <a:t>10</a:t>
            </a:fld>
            <a:endParaRPr lang="en-US" sz="900"/>
          </a:p>
        </p:txBody>
      </p:sp>
      <p:sp>
        <p:nvSpPr>
          <p:cNvPr id="4100" name="Rectangle 2"/>
          <p:cNvSpPr>
            <a:spLocks noGrp="1" noChangeArrowheads="1"/>
          </p:cNvSpPr>
          <p:nvPr>
            <p:ph type="title" idx="4294967295"/>
          </p:nvPr>
        </p:nvSpPr>
        <p:spPr/>
        <p:txBody>
          <a:bodyPr/>
          <a:lstStyle/>
          <a:p>
            <a:r>
              <a:rPr lang="en-US" dirty="0" smtClean="0"/>
              <a:t>RNW Comm. Multi-Peril: WA, OR &amp; ID vs. U.S., 2002-2011</a:t>
            </a:r>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33375" y="1296988"/>
          <a:ext cx="8569325" cy="4848173"/>
        </p:xfrm>
        <a:graphic>
          <a:graphicData uri="http://schemas.openxmlformats.org/presentationml/2006/ole">
            <p:oleObj spid="_x0000_s18460674" name="Chart" r:id="rId4" imgW="8601024" imgH="4600673" progId="MSGraph.Chart.8">
              <p:embed followColorScheme="full"/>
            </p:oleObj>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549849" y="1177208"/>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400"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US: 9.1%</a:t>
            </a:r>
          </a:p>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WA: 9.1</a:t>
            </a:r>
            <a:r>
              <a:rPr lang="en-US" sz="1400" b="1" dirty="0" smtClean="0">
                <a:solidFill>
                  <a:schemeClr val="bg1"/>
                </a:solidFill>
              </a:rPr>
              <a:t>%</a:t>
            </a:r>
          </a:p>
          <a:p>
            <a:pPr algn="ctr" eaLnBrk="0" hangingPunct="0">
              <a:lnSpc>
                <a:spcPct val="85000"/>
              </a:lnSpc>
              <a:spcBef>
                <a:spcPct val="50000"/>
              </a:spcBef>
              <a:buClr>
                <a:schemeClr val="bg1"/>
              </a:buClr>
              <a:buFont typeface="Wingdings" pitchFamily="2" charset="2"/>
              <a:buNone/>
              <a:defRPr/>
            </a:pPr>
            <a:r>
              <a:rPr lang="en-US" sz="1400" b="1" dirty="0" smtClean="0">
                <a:solidFill>
                  <a:schemeClr val="bg1"/>
                </a:solidFill>
              </a:rPr>
              <a:t>OR: 9.9%</a:t>
            </a:r>
          </a:p>
          <a:p>
            <a:pPr algn="ctr" eaLnBrk="0" hangingPunct="0">
              <a:lnSpc>
                <a:spcPct val="85000"/>
              </a:lnSpc>
              <a:spcBef>
                <a:spcPct val="50000"/>
              </a:spcBef>
              <a:buClr>
                <a:schemeClr val="bg1"/>
              </a:buClr>
              <a:buFont typeface="Wingdings" pitchFamily="2" charset="2"/>
              <a:buNone/>
              <a:defRPr/>
            </a:pPr>
            <a:r>
              <a:rPr lang="en-US" sz="1400" b="1" dirty="0" smtClean="0">
                <a:solidFill>
                  <a:schemeClr val="bg1"/>
                </a:solidFill>
              </a:rPr>
              <a:t>ID: 15.6%</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700"/>
                                  </p:stCondLst>
                                  <p:childTnLst>
                                    <p:set>
                                      <p:cBhvr>
                                        <p:cTn id="15" dur="1" fill="hold">
                                          <p:stCondLst>
                                            <p:cond delay="0"/>
                                          </p:stCondLst>
                                        </p:cTn>
                                        <p:tgtEl>
                                          <p:spTgt spid="2026500">
                                            <p:oleChartEl type="series" lvl="3"/>
                                          </p:spTgt>
                                        </p:tgtEl>
                                        <p:attrNameLst>
                                          <p:attrName>style.visibility</p:attrName>
                                        </p:attrNameLst>
                                      </p:cBhvr>
                                      <p:to>
                                        <p:strVal val="visible"/>
                                      </p:to>
                                    </p:set>
                                    <p:animEffect transition="in" filter="wipe(left)">
                                      <p:cBhvr>
                                        <p:cTn id="16" dur="1000"/>
                                        <p:tgtEl>
                                          <p:spTgt spid="2026500">
                                            <p:oleChartEl type="series" lvl="3"/>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700"/>
                                  </p:stCondLst>
                                  <p:childTnLst>
                                    <p:set>
                                      <p:cBhvr>
                                        <p:cTn id="20" dur="1" fill="hold">
                                          <p:stCondLst>
                                            <p:cond delay="0"/>
                                          </p:stCondLst>
                                        </p:cTn>
                                        <p:tgtEl>
                                          <p:spTgt spid="2026500">
                                            <p:oleChartEl type="series" lvl="4"/>
                                          </p:spTgt>
                                        </p:tgtEl>
                                        <p:attrNameLst>
                                          <p:attrName>style.visibility</p:attrName>
                                        </p:attrNameLst>
                                      </p:cBhvr>
                                      <p:to>
                                        <p:strVal val="visible"/>
                                      </p:to>
                                    </p:set>
                                    <p:animEffect transition="in" filter="wipe(left)">
                                      <p:cBhvr>
                                        <p:cTn id="21" dur="1000"/>
                                        <p:tgtEl>
                                          <p:spTgt spid="2026500">
                                            <p:oleChartEl type="series" lvl="4"/>
                                          </p:spTgt>
                                        </p:tgtEl>
                                      </p:cBhvr>
                                    </p:animEffect>
                                  </p:childTnLst>
                                </p:cTn>
                              </p:par>
                            </p:childTnLst>
                          </p:cTn>
                        </p:par>
                        <p:par>
                          <p:cTn id="22" fill="hold">
                            <p:stCondLst>
                              <p:cond delay="1700"/>
                            </p:stCondLst>
                            <p:childTnLst>
                              <p:par>
                                <p:cTn id="23" presetID="10" presetClass="entr" presetSubtype="0" fill="hold" grpId="0" nodeType="afterEffect">
                                  <p:stCondLst>
                                    <p:cond delay="7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p:bldP spid="9"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100</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Flood Loss Paid by the National Flood Insurance Program, 1980-2012E</a:t>
            </a:r>
          </a:p>
        </p:txBody>
      </p:sp>
      <p:sp>
        <p:nvSpPr>
          <p:cNvPr id="13319"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*Estimate as of 11/25/12.</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Department of Homeland Security, Federal Emergency Management Agency, NFIP; </a:t>
            </a:r>
            <a:r>
              <a:rPr lang="en-US" sz="1100" dirty="0"/>
              <a:t>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Billions (Original Values)</a:t>
            </a:r>
            <a:endParaRPr lang="en-US" sz="1600" b="1" dirty="0">
              <a:solidFill>
                <a:srgbClr val="225A7A"/>
              </a:solidFill>
            </a:endParaRPr>
          </a:p>
        </p:txBody>
      </p:sp>
      <p:graphicFrame>
        <p:nvGraphicFramePr>
          <p:cNvPr id="13314" name="Object 8"/>
          <p:cNvGraphicFramePr>
            <a:graphicFrameLocks noChangeAspect="1"/>
          </p:cNvGraphicFramePr>
          <p:nvPr/>
        </p:nvGraphicFramePr>
        <p:xfrm>
          <a:off x="352424" y="1408005"/>
          <a:ext cx="8536081" cy="4838700"/>
        </p:xfrm>
        <a:graphic>
          <a:graphicData uri="http://schemas.openxmlformats.org/presentationml/2006/ole">
            <p:oleObj spid="_x0000_s13845506" name="Chart" r:id="rId4" imgW="8343872" imgH="4381562" progId="MSGraph.Chart.8">
              <p:embed followColorScheme="full"/>
            </p:oleObj>
          </a:graphicData>
        </a:graphic>
      </p:graphicFrame>
      <p:sp>
        <p:nvSpPr>
          <p:cNvPr id="10" name="AutoShape 14"/>
          <p:cNvSpPr>
            <a:spLocks noChangeArrowheads="1"/>
          </p:cNvSpPr>
          <p:nvPr/>
        </p:nvSpPr>
        <p:spPr bwMode="blackWhite">
          <a:xfrm>
            <a:off x="1120877" y="2043776"/>
            <a:ext cx="2403682" cy="1672818"/>
          </a:xfrm>
          <a:prstGeom prst="wedgeRectCallout">
            <a:avLst>
              <a:gd name="adj1" fmla="val 70520"/>
              <a:gd name="adj2" fmla="val -317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Hurricanes Katrina and Rita accounted for the majority of 2005’s record $17.4B payout</a:t>
            </a:r>
            <a:endParaRPr lang="en-US" b="1" dirty="0">
              <a:solidFill>
                <a:schemeClr val="bg1"/>
              </a:solidFill>
            </a:endParaRPr>
          </a:p>
        </p:txBody>
      </p:sp>
      <p:sp>
        <p:nvSpPr>
          <p:cNvPr id="13" name="AutoShape 14"/>
          <p:cNvSpPr>
            <a:spLocks noChangeArrowheads="1"/>
          </p:cNvSpPr>
          <p:nvPr/>
        </p:nvSpPr>
        <p:spPr bwMode="blackWhite">
          <a:xfrm>
            <a:off x="4822722" y="3731341"/>
            <a:ext cx="1283111" cy="687229"/>
          </a:xfrm>
          <a:prstGeom prst="wedgeRectCallout">
            <a:avLst>
              <a:gd name="adj1" fmla="val 33395"/>
              <a:gd name="adj2" fmla="val 841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Hurricane Ike</a:t>
            </a:r>
            <a:endParaRPr lang="en-US"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100</a:t>
            </a:fld>
            <a:endParaRPr lang="en-US"/>
          </a:p>
        </p:txBody>
      </p:sp>
      <p:sp>
        <p:nvSpPr>
          <p:cNvPr id="18" name="AutoShape 7"/>
          <p:cNvSpPr>
            <a:spLocks noChangeArrowheads="1"/>
          </p:cNvSpPr>
          <p:nvPr/>
        </p:nvSpPr>
        <p:spPr bwMode="blackWhite">
          <a:xfrm>
            <a:off x="4793225" y="1401093"/>
            <a:ext cx="4100051" cy="1828800"/>
          </a:xfrm>
          <a:prstGeom prst="wedgeRectCallout">
            <a:avLst>
              <a:gd name="adj1" fmla="val 36729"/>
              <a:gd name="adj2" fmla="val 792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and other events could result in $7.5 billion in payouts from the NFIP in 2012, second only to 2005 and potentially exhausting the NFIP’s borrowing authority</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8"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101</a:t>
            </a:fld>
            <a:endParaRPr lang="en-US" sz="900"/>
          </a:p>
        </p:txBody>
      </p:sp>
      <p:sp>
        <p:nvSpPr>
          <p:cNvPr id="50182" name="Rectangle 2"/>
          <p:cNvSpPr>
            <a:spLocks noGrp="1" noChangeArrowheads="1"/>
          </p:cNvSpPr>
          <p:nvPr>
            <p:ph type="title" idx="4294967295"/>
          </p:nvPr>
        </p:nvSpPr>
        <p:spPr>
          <a:xfrm>
            <a:off x="88488" y="90488"/>
            <a:ext cx="7895303" cy="860425"/>
          </a:xfrm>
        </p:spPr>
        <p:txBody>
          <a:bodyPr/>
          <a:lstStyle/>
          <a:p>
            <a:r>
              <a:rPr lang="en-US" sz="2400" dirty="0" smtClean="0"/>
              <a:t>Federal Aid Requests for States With Greatest</a:t>
            </a:r>
            <a:br>
              <a:rPr lang="en-US" sz="2400" dirty="0" smtClean="0"/>
            </a:br>
            <a:r>
              <a:rPr lang="en-US" sz="2400" dirty="0" smtClean="0"/>
              <a:t>Sandy Impact  &amp; Federal Aid Proposals (as of 1/6/13)</a:t>
            </a:r>
          </a:p>
        </p:txBody>
      </p:sp>
      <p:sp>
        <p:nvSpPr>
          <p:cNvPr id="50183" name="Rectangle 4"/>
          <p:cNvSpPr>
            <a:spLocks noChangeArrowheads="1"/>
          </p:cNvSpPr>
          <p:nvPr/>
        </p:nvSpPr>
        <p:spPr bwMode="auto">
          <a:xfrm>
            <a:off x="-186199" y="6271722"/>
            <a:ext cx="6478121" cy="65479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*As of Jan. 2, 2013.</a:t>
            </a:r>
          </a:p>
          <a:p>
            <a:pPr eaLnBrk="0" hangingPunct="0">
              <a:lnSpc>
                <a:spcPct val="85000"/>
              </a:lnSpc>
              <a:spcBef>
                <a:spcPct val="25000"/>
              </a:spcBef>
              <a:buClr>
                <a:schemeClr val="accent2"/>
              </a:buClr>
              <a:buFont typeface="Wingdings" pitchFamily="2" charset="2"/>
              <a:buNone/>
            </a:pPr>
            <a:r>
              <a:rPr lang="en-US" sz="1100" dirty="0" smtClean="0"/>
              <a:t>Source: </a:t>
            </a:r>
            <a:r>
              <a:rPr lang="en-US" sz="1100" i="1" dirty="0" smtClean="0"/>
              <a:t>New York </a:t>
            </a:r>
            <a:r>
              <a:rPr lang="en-US" sz="1100" dirty="0" smtClean="0"/>
              <a:t>Times, Dec. 6, 2012; Insurance </a:t>
            </a:r>
            <a:r>
              <a:rPr lang="en-US" sz="1100" dirty="0"/>
              <a:t>Information </a:t>
            </a:r>
            <a:r>
              <a:rPr lang="en-US" sz="1100" dirty="0" smtClean="0"/>
              <a:t>Institute research.</a:t>
            </a:r>
            <a:endParaRPr lang="en-US" sz="1100" dirty="0"/>
          </a:p>
        </p:txBody>
      </p:sp>
      <p:sp>
        <p:nvSpPr>
          <p:cNvPr id="50184" name="Rectangle 4"/>
          <p:cNvSpPr>
            <a:spLocks noChangeArrowheads="1"/>
          </p:cNvSpPr>
          <p:nvPr/>
        </p:nvSpPr>
        <p:spPr bwMode="black">
          <a:xfrm>
            <a:off x="52926" y="1514307"/>
            <a:ext cx="2030506" cy="2492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Billions</a:t>
            </a:r>
            <a:endParaRPr lang="en-US" b="1" dirty="0">
              <a:solidFill>
                <a:srgbClr val="225A7A"/>
              </a:solidFill>
            </a:endParaRPr>
          </a:p>
        </p:txBody>
      </p:sp>
      <p:graphicFrame>
        <p:nvGraphicFramePr>
          <p:cNvPr id="50178" name="Object 3"/>
          <p:cNvGraphicFramePr>
            <a:graphicFrameLocks/>
          </p:cNvGraphicFramePr>
          <p:nvPr/>
        </p:nvGraphicFramePr>
        <p:xfrm>
          <a:off x="147128" y="1814044"/>
          <a:ext cx="8537575" cy="4087902"/>
        </p:xfrm>
        <a:graphic>
          <a:graphicData uri="http://schemas.openxmlformats.org/presentationml/2006/ole">
            <p:oleObj spid="_x0000_s14559234" name="Chart" r:id="rId4" imgW="8772538" imgH="3305067" progId="MSGraph.Chart.8">
              <p:embed followColorScheme="full"/>
            </p:oleObj>
          </a:graphicData>
        </a:graphic>
      </p:graphicFrame>
      <p:sp>
        <p:nvSpPr>
          <p:cNvPr id="10" name="Rectangle 5"/>
          <p:cNvSpPr>
            <a:spLocks noChangeArrowheads="1"/>
          </p:cNvSpPr>
          <p:nvPr/>
        </p:nvSpPr>
        <p:spPr bwMode="blackWhite">
          <a:xfrm>
            <a:off x="441151" y="5768612"/>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States Requested Enormous Sums in Sandy Aid in the Middle of the “Fiscal Cliff” Debate, Causing Delays</a:t>
            </a:r>
            <a:endParaRPr lang="en-US" sz="2000" b="1" dirty="0">
              <a:solidFill>
                <a:srgbClr val="FFFFFF"/>
              </a:solidFill>
            </a:endParaRPr>
          </a:p>
        </p:txBody>
      </p:sp>
      <p:sp>
        <p:nvSpPr>
          <p:cNvPr id="25" name="TextBox 10"/>
          <p:cNvSpPr txBox="1">
            <a:spLocks noChangeArrowheads="1"/>
          </p:cNvSpPr>
          <p:nvPr/>
        </p:nvSpPr>
        <p:spPr bwMode="auto">
          <a:xfrm>
            <a:off x="917512" y="3927962"/>
            <a:ext cx="889000" cy="400110"/>
          </a:xfrm>
          <a:prstGeom prst="rect">
            <a:avLst/>
          </a:prstGeom>
          <a:noFill/>
          <a:ln w="9525">
            <a:noFill/>
            <a:miter lim="800000"/>
            <a:headEnd/>
            <a:tailEnd/>
          </a:ln>
        </p:spPr>
        <p:txBody>
          <a:bodyPr>
            <a:spAutoFit/>
          </a:bodyPr>
          <a:lstStyle/>
          <a:p>
            <a:pPr algn="ctr"/>
            <a:r>
              <a:rPr lang="en-US" sz="2000" b="1" dirty="0" smtClean="0">
                <a:solidFill>
                  <a:srgbClr val="003366"/>
                </a:solidFill>
              </a:rPr>
              <a:t>$33.0</a:t>
            </a:r>
            <a:endParaRPr lang="en-US" sz="2000" b="1" dirty="0">
              <a:solidFill>
                <a:srgbClr val="003366"/>
              </a:solidFill>
            </a:endParaRPr>
          </a:p>
        </p:txBody>
      </p:sp>
      <p:sp>
        <p:nvSpPr>
          <p:cNvPr id="26" name="TextBox 10"/>
          <p:cNvSpPr txBox="1">
            <a:spLocks noChangeArrowheads="1"/>
          </p:cNvSpPr>
          <p:nvPr/>
        </p:nvSpPr>
        <p:spPr bwMode="auto">
          <a:xfrm>
            <a:off x="3236613" y="3362894"/>
            <a:ext cx="889000" cy="400110"/>
          </a:xfrm>
          <a:prstGeom prst="rect">
            <a:avLst/>
          </a:prstGeom>
          <a:noFill/>
          <a:ln w="9525">
            <a:noFill/>
            <a:miter lim="800000"/>
            <a:headEnd/>
            <a:tailEnd/>
          </a:ln>
        </p:spPr>
        <p:txBody>
          <a:bodyPr>
            <a:spAutoFit/>
          </a:bodyPr>
          <a:lstStyle/>
          <a:p>
            <a:pPr algn="ctr"/>
            <a:r>
              <a:rPr lang="en-US" sz="2000" b="1" dirty="0" smtClean="0">
                <a:solidFill>
                  <a:schemeClr val="accent3"/>
                </a:solidFill>
              </a:rPr>
              <a:t>$7.4</a:t>
            </a:r>
            <a:endParaRPr lang="en-US" sz="2000" b="1" dirty="0">
              <a:solidFill>
                <a:schemeClr val="accent3"/>
              </a:solidFill>
            </a:endParaRPr>
          </a:p>
        </p:txBody>
      </p:sp>
      <p:sp>
        <p:nvSpPr>
          <p:cNvPr id="28" name="TextBox 10"/>
          <p:cNvSpPr txBox="1">
            <a:spLocks noChangeArrowheads="1"/>
          </p:cNvSpPr>
          <p:nvPr/>
        </p:nvSpPr>
        <p:spPr bwMode="auto">
          <a:xfrm>
            <a:off x="2200626" y="3948493"/>
            <a:ext cx="889000" cy="400110"/>
          </a:xfrm>
          <a:prstGeom prst="rect">
            <a:avLst/>
          </a:prstGeom>
          <a:noFill/>
          <a:ln w="9525">
            <a:noFill/>
            <a:miter lim="800000"/>
            <a:headEnd/>
            <a:tailEnd/>
          </a:ln>
        </p:spPr>
        <p:txBody>
          <a:bodyPr>
            <a:spAutoFit/>
          </a:bodyPr>
          <a:lstStyle/>
          <a:p>
            <a:pPr algn="ctr"/>
            <a:r>
              <a:rPr lang="en-US" sz="2000" b="1" dirty="0" smtClean="0">
                <a:solidFill>
                  <a:srgbClr val="003366"/>
                </a:solidFill>
              </a:rPr>
              <a:t>$29.5</a:t>
            </a:r>
            <a:endParaRPr lang="en-US" sz="2000" b="1" dirty="0">
              <a:solidFill>
                <a:srgbClr val="003366"/>
              </a:solidFill>
            </a:endParaRPr>
          </a:p>
        </p:txBody>
      </p:sp>
      <p:sp>
        <p:nvSpPr>
          <p:cNvPr id="29" name="TextBox 10"/>
          <p:cNvSpPr txBox="1">
            <a:spLocks noChangeArrowheads="1"/>
          </p:cNvSpPr>
          <p:nvPr/>
        </p:nvSpPr>
        <p:spPr bwMode="auto">
          <a:xfrm>
            <a:off x="830829" y="2663073"/>
            <a:ext cx="1124871"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$42.0</a:t>
            </a:r>
            <a:endParaRPr lang="en-US" sz="2400" b="1" dirty="0">
              <a:solidFill>
                <a:srgbClr val="225A7A"/>
              </a:solidFill>
            </a:endParaRPr>
          </a:p>
        </p:txBody>
      </p:sp>
      <p:sp>
        <p:nvSpPr>
          <p:cNvPr id="30" name="TextBox 10"/>
          <p:cNvSpPr txBox="1">
            <a:spLocks noChangeArrowheads="1"/>
          </p:cNvSpPr>
          <p:nvPr/>
        </p:nvSpPr>
        <p:spPr bwMode="auto">
          <a:xfrm>
            <a:off x="943527" y="3055209"/>
            <a:ext cx="889000" cy="400110"/>
          </a:xfrm>
          <a:prstGeom prst="rect">
            <a:avLst/>
          </a:prstGeom>
          <a:noFill/>
          <a:ln w="9525">
            <a:noFill/>
            <a:miter lim="800000"/>
            <a:headEnd/>
            <a:tailEnd/>
          </a:ln>
        </p:spPr>
        <p:txBody>
          <a:bodyPr>
            <a:spAutoFit/>
          </a:bodyPr>
          <a:lstStyle/>
          <a:p>
            <a:pPr algn="ctr"/>
            <a:r>
              <a:rPr lang="en-US" sz="2000" b="1" dirty="0" smtClean="0">
                <a:solidFill>
                  <a:schemeClr val="bg1"/>
                </a:solidFill>
              </a:rPr>
              <a:t>$9.0</a:t>
            </a:r>
            <a:endParaRPr lang="en-US" sz="2000" b="1" dirty="0">
              <a:solidFill>
                <a:schemeClr val="bg1"/>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2133627" y="2879525"/>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$36.9</a:t>
            </a:r>
            <a:endParaRPr lang="en-US" sz="2000" b="1" dirty="0">
              <a:solidFill>
                <a:srgbClr val="225A7A"/>
              </a:solidFill>
            </a:endParaRPr>
          </a:p>
        </p:txBody>
      </p:sp>
      <p:sp>
        <p:nvSpPr>
          <p:cNvPr id="33" name="TextBox 10"/>
          <p:cNvSpPr txBox="1">
            <a:spLocks noChangeArrowheads="1"/>
          </p:cNvSpPr>
          <p:nvPr/>
        </p:nvSpPr>
        <p:spPr bwMode="auto">
          <a:xfrm>
            <a:off x="2192515" y="3225833"/>
            <a:ext cx="889000" cy="400110"/>
          </a:xfrm>
          <a:prstGeom prst="rect">
            <a:avLst/>
          </a:prstGeom>
          <a:noFill/>
          <a:ln w="9525">
            <a:noFill/>
            <a:miter lim="800000"/>
            <a:headEnd/>
            <a:tailEnd/>
          </a:ln>
        </p:spPr>
        <p:txBody>
          <a:bodyPr>
            <a:spAutoFit/>
          </a:bodyPr>
          <a:lstStyle/>
          <a:p>
            <a:pPr algn="ctr"/>
            <a:r>
              <a:rPr lang="en-US" sz="2000" b="1" dirty="0" smtClean="0">
                <a:solidFill>
                  <a:schemeClr val="accent3"/>
                </a:solidFill>
              </a:rPr>
              <a:t>$7.9</a:t>
            </a:r>
            <a:endParaRPr lang="en-US" sz="2000" b="1" dirty="0">
              <a:solidFill>
                <a:schemeClr val="accent3"/>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101</a:t>
            </a:fld>
            <a:endParaRPr lang="en-US"/>
          </a:p>
        </p:txBody>
      </p:sp>
      <p:sp>
        <p:nvSpPr>
          <p:cNvPr id="44" name="AutoShape 8"/>
          <p:cNvSpPr>
            <a:spLocks noChangeArrowheads="1"/>
          </p:cNvSpPr>
          <p:nvPr/>
        </p:nvSpPr>
        <p:spPr bwMode="blackWhite">
          <a:xfrm>
            <a:off x="914404" y="1253616"/>
            <a:ext cx="1622319" cy="1194616"/>
          </a:xfrm>
          <a:prstGeom prst="wedgeRectCallout">
            <a:avLst>
              <a:gd name="adj1" fmla="val -27553"/>
              <a:gd name="adj2" fmla="val 7666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$33B to repair subways, hospitals and other facilities; $9B to upgrade infrastructure against future storms</a:t>
            </a:r>
            <a:endParaRPr lang="en-US" sz="1200" b="1" dirty="0">
              <a:solidFill>
                <a:schemeClr val="bg1"/>
              </a:solidFill>
            </a:endParaRPr>
          </a:p>
        </p:txBody>
      </p:sp>
      <p:sp>
        <p:nvSpPr>
          <p:cNvPr id="45" name="TextBox 10"/>
          <p:cNvSpPr txBox="1">
            <a:spLocks noChangeArrowheads="1"/>
          </p:cNvSpPr>
          <p:nvPr/>
        </p:nvSpPr>
        <p:spPr bwMode="auto">
          <a:xfrm>
            <a:off x="3342973" y="4029903"/>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$3.2</a:t>
            </a:r>
            <a:endParaRPr lang="en-US" sz="2000" b="1" dirty="0">
              <a:solidFill>
                <a:srgbClr val="225A7A"/>
              </a:solidFill>
            </a:endParaRPr>
          </a:p>
        </p:txBody>
      </p:sp>
      <p:sp>
        <p:nvSpPr>
          <p:cNvPr id="46" name="TextBox 10"/>
          <p:cNvSpPr txBox="1">
            <a:spLocks noChangeArrowheads="1"/>
          </p:cNvSpPr>
          <p:nvPr/>
        </p:nvSpPr>
        <p:spPr bwMode="auto">
          <a:xfrm>
            <a:off x="4744065" y="1886483"/>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$60.4</a:t>
            </a:r>
            <a:endParaRPr lang="en-US" sz="2000" b="1" dirty="0">
              <a:solidFill>
                <a:srgbClr val="225A7A"/>
              </a:solidFill>
            </a:endParaRPr>
          </a:p>
        </p:txBody>
      </p:sp>
      <p:sp>
        <p:nvSpPr>
          <p:cNvPr id="47" name="AutoShape 8"/>
          <p:cNvSpPr>
            <a:spLocks noChangeArrowheads="1"/>
          </p:cNvSpPr>
          <p:nvPr/>
        </p:nvSpPr>
        <p:spPr bwMode="blackWhite">
          <a:xfrm>
            <a:off x="2625214" y="1140542"/>
            <a:ext cx="1976285" cy="1248698"/>
          </a:xfrm>
          <a:prstGeom prst="wedgeRectCallout">
            <a:avLst>
              <a:gd name="adj1" fmla="val -59362"/>
              <a:gd name="adj2" fmla="val 9166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$39.5B to repair schools roads, bridges, businesses, homes and other facilities; $7.4B to for mitigation and prevention against future storms</a:t>
            </a:r>
            <a:endParaRPr lang="en-US" sz="1200" b="1" dirty="0">
              <a:solidFill>
                <a:schemeClr val="bg1"/>
              </a:solidFill>
            </a:endParaRPr>
          </a:p>
        </p:txBody>
      </p:sp>
      <p:sp>
        <p:nvSpPr>
          <p:cNvPr id="48" name="AutoShape 8"/>
          <p:cNvSpPr>
            <a:spLocks noChangeArrowheads="1"/>
          </p:cNvSpPr>
          <p:nvPr/>
        </p:nvSpPr>
        <p:spPr bwMode="blackWhite">
          <a:xfrm>
            <a:off x="3195484" y="2561302"/>
            <a:ext cx="1553497" cy="1406013"/>
          </a:xfrm>
          <a:prstGeom prst="wedgeRectCallout">
            <a:avLst>
              <a:gd name="adj1" fmla="val -10184"/>
              <a:gd name="adj2" fmla="val 6210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$3.2B to bury power lines, upgrade transmission systems, build sewage treatment plants and other mitigation projects</a:t>
            </a:r>
            <a:endParaRPr lang="en-US" sz="1200" b="1" dirty="0">
              <a:solidFill>
                <a:schemeClr val="bg1"/>
              </a:solidFill>
            </a:endParaRPr>
          </a:p>
        </p:txBody>
      </p:sp>
      <p:sp>
        <p:nvSpPr>
          <p:cNvPr id="27" name="TextBox 10"/>
          <p:cNvSpPr txBox="1">
            <a:spLocks noChangeArrowheads="1"/>
          </p:cNvSpPr>
          <p:nvPr/>
        </p:nvSpPr>
        <p:spPr bwMode="auto">
          <a:xfrm>
            <a:off x="6036977" y="1911067"/>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$60.2</a:t>
            </a:r>
            <a:endParaRPr lang="en-US" sz="2000" b="1" dirty="0">
              <a:solidFill>
                <a:srgbClr val="225A7A"/>
              </a:solidFill>
            </a:endParaRPr>
          </a:p>
        </p:txBody>
      </p:sp>
      <p:sp>
        <p:nvSpPr>
          <p:cNvPr id="35" name="TextBox 10"/>
          <p:cNvSpPr txBox="1">
            <a:spLocks noChangeArrowheads="1"/>
          </p:cNvSpPr>
          <p:nvPr/>
        </p:nvSpPr>
        <p:spPr bwMode="auto">
          <a:xfrm>
            <a:off x="7418362" y="2395008"/>
            <a:ext cx="889000" cy="400110"/>
          </a:xfrm>
          <a:prstGeom prst="rect">
            <a:avLst/>
          </a:prstGeom>
          <a:noFill/>
          <a:ln w="9525">
            <a:noFill/>
            <a:miter lim="800000"/>
            <a:headEnd/>
            <a:tailEnd/>
          </a:ln>
        </p:spPr>
        <p:txBody>
          <a:bodyPr>
            <a:spAutoFit/>
          </a:bodyPr>
          <a:lstStyle/>
          <a:p>
            <a:pPr algn="ctr"/>
            <a:r>
              <a:rPr lang="en-US" sz="2000" b="1" dirty="0" smtClean="0">
                <a:solidFill>
                  <a:schemeClr val="accent3"/>
                </a:solidFill>
              </a:rPr>
              <a:t>$9.7</a:t>
            </a:r>
            <a:endParaRPr lang="en-US" sz="2000" b="1" dirty="0">
              <a:solidFill>
                <a:schemeClr val="accent3"/>
              </a:solidFill>
            </a:endParaRPr>
          </a:p>
        </p:txBody>
      </p:sp>
      <p:sp>
        <p:nvSpPr>
          <p:cNvPr id="37" name="TextBox 10"/>
          <p:cNvSpPr txBox="1">
            <a:spLocks noChangeArrowheads="1"/>
          </p:cNvSpPr>
          <p:nvPr/>
        </p:nvSpPr>
        <p:spPr bwMode="auto">
          <a:xfrm>
            <a:off x="7455970" y="3923914"/>
            <a:ext cx="889000" cy="400110"/>
          </a:xfrm>
          <a:prstGeom prst="rect">
            <a:avLst/>
          </a:prstGeom>
          <a:noFill/>
          <a:ln w="9525">
            <a:noFill/>
            <a:miter lim="800000"/>
            <a:headEnd/>
            <a:tailEnd/>
          </a:ln>
        </p:spPr>
        <p:txBody>
          <a:bodyPr>
            <a:spAutoFit/>
          </a:bodyPr>
          <a:lstStyle/>
          <a:p>
            <a:pPr algn="ctr"/>
            <a:r>
              <a:rPr lang="en-US" sz="2000" b="1" dirty="0" smtClean="0">
                <a:solidFill>
                  <a:srgbClr val="003366"/>
                </a:solidFill>
              </a:rPr>
              <a:t>$51.0</a:t>
            </a:r>
            <a:endParaRPr lang="en-US" sz="2000" b="1" dirty="0">
              <a:solidFill>
                <a:srgbClr val="003366"/>
              </a:solidFill>
            </a:endParaRPr>
          </a:p>
        </p:txBody>
      </p:sp>
      <p:sp>
        <p:nvSpPr>
          <p:cNvPr id="38" name="AutoShape 8"/>
          <p:cNvSpPr>
            <a:spLocks noChangeArrowheads="1"/>
          </p:cNvSpPr>
          <p:nvPr/>
        </p:nvSpPr>
        <p:spPr bwMode="blackWhite">
          <a:xfrm>
            <a:off x="7034982" y="2910348"/>
            <a:ext cx="1155290" cy="558006"/>
          </a:xfrm>
          <a:prstGeom prst="wedgeRectCallout">
            <a:avLst>
              <a:gd name="adj1" fmla="val 15928"/>
              <a:gd name="adj2" fmla="val -8414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House passed on Jan. 5</a:t>
            </a:r>
            <a:endParaRPr lang="en-US" sz="1200" b="1" dirty="0">
              <a:solidFill>
                <a:schemeClr val="bg1"/>
              </a:solidFill>
            </a:endParaRPr>
          </a:p>
        </p:txBody>
      </p:sp>
      <p:sp>
        <p:nvSpPr>
          <p:cNvPr id="39" name="TextBox 10"/>
          <p:cNvSpPr txBox="1">
            <a:spLocks noChangeArrowheads="1"/>
          </p:cNvSpPr>
          <p:nvPr/>
        </p:nvSpPr>
        <p:spPr bwMode="auto">
          <a:xfrm>
            <a:off x="7349553" y="1925819"/>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$60.0*</a:t>
            </a:r>
            <a:endParaRPr lang="en-US" sz="2000" b="1" dirty="0">
              <a:solidFill>
                <a:srgbClr val="225A7A"/>
              </a:solidFill>
            </a:endParaRPr>
          </a:p>
        </p:txBody>
      </p:sp>
      <p:sp>
        <p:nvSpPr>
          <p:cNvPr id="40" name="AutoShape 8"/>
          <p:cNvSpPr>
            <a:spLocks noChangeArrowheads="1"/>
          </p:cNvSpPr>
          <p:nvPr/>
        </p:nvSpPr>
        <p:spPr bwMode="blackWhite">
          <a:xfrm>
            <a:off x="7988710" y="4380271"/>
            <a:ext cx="1027471" cy="558006"/>
          </a:xfrm>
          <a:prstGeom prst="wedgeRectCallout">
            <a:avLst>
              <a:gd name="adj1" fmla="val -47051"/>
              <a:gd name="adj2" fmla="val -735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House passed on Jan. 15</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500"/>
                                        <p:tgtEl>
                                          <p:spTgt spid="48"/>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4" grpId="0" animBg="1"/>
      <p:bldP spid="47" grpId="0" animBg="1"/>
      <p:bldP spid="48" grpId="0" animBg="1"/>
      <p:bldP spid="38" grpId="0" animBg="1"/>
      <p:bldP spid="40"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102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781453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7815554"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11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3097213" y="1792288"/>
            <a:ext cx="3235325" cy="1230312"/>
          </a:xfrm>
          <a:prstGeom prst="wedgeRectCallout">
            <a:avLst>
              <a:gd name="adj1" fmla="val -89348"/>
              <a:gd name="adj2" fmla="val 70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 limited number of states showed strong growth over the past 5 years</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3362178" name="Chart" r:id="rId4" imgW="8810608"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96654" y="3922304"/>
            <a:ext cx="3441700" cy="1450975"/>
          </a:xfrm>
          <a:prstGeom prst="wedgeRectCallout">
            <a:avLst>
              <a:gd name="adj1" fmla="val 102138"/>
              <a:gd name="adj2" fmla="val -10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3436718" y="1597742"/>
            <a:ext cx="2000521" cy="1078568"/>
          </a:xfrm>
          <a:prstGeom prst="wedgeRectCallout">
            <a:avLst>
              <a:gd name="adj1" fmla="val -104751"/>
              <a:gd name="adj2" fmla="val 5431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NY’s change in premium growth was similar to the US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133632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4226"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6401144" y="1194619"/>
            <a:ext cx="2000521" cy="1363705"/>
          </a:xfrm>
          <a:prstGeom prst="wedgeRectCallout">
            <a:avLst>
              <a:gd name="adj1" fmla="val -207962"/>
              <a:gd name="adj2" fmla="val 112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OR and ID saw sluggish PPA growth in recent years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52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E76C08D-63CB-4062-8790-21B13FBF116D}" type="slidenum">
              <a:rPr lang="en-US" sz="900"/>
              <a:pPr algn="r" eaLnBrk="0" hangingPunct="0">
                <a:lnSpc>
                  <a:spcPct val="85000"/>
                </a:lnSpc>
                <a:spcBef>
                  <a:spcPct val="20000"/>
                </a:spcBef>
              </a:pPr>
              <a:t>11</a:t>
            </a:fld>
            <a:endParaRPr lang="en-US" sz="900"/>
          </a:p>
        </p:txBody>
      </p:sp>
      <p:sp>
        <p:nvSpPr>
          <p:cNvPr id="5124" name="Rectangle 2"/>
          <p:cNvSpPr>
            <a:spLocks noGrp="1" noChangeArrowheads="1"/>
          </p:cNvSpPr>
          <p:nvPr>
            <p:ph type="title" idx="4294967295"/>
          </p:nvPr>
        </p:nvSpPr>
        <p:spPr/>
        <p:txBody>
          <a:bodyPr/>
          <a:lstStyle/>
          <a:p>
            <a:r>
              <a:rPr lang="en-US" dirty="0" smtClean="0"/>
              <a:t>RNW Homeowners: WA, OR &amp; ID vs. U.S., 2002-2011</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7813" y="1562100"/>
          <a:ext cx="8569325" cy="4579938"/>
        </p:xfrm>
        <a:graphic>
          <a:graphicData uri="http://schemas.openxmlformats.org/presentationml/2006/ole">
            <p:oleObj spid="_x0000_s18461698" name="Chart" r:id="rId4" imgW="8601024" imgH="4610130" progId="MSGraph.Chart.8">
              <p:embed followColorScheme="full"/>
            </p:oleObj>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4375150" y="132873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400"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US: 5.4%</a:t>
            </a:r>
          </a:p>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WA: 15.7</a:t>
            </a:r>
            <a:r>
              <a:rPr lang="en-US" sz="1400" b="1" dirty="0" smtClean="0">
                <a:solidFill>
                  <a:schemeClr val="bg1"/>
                </a:solidFill>
              </a:rPr>
              <a:t>%</a:t>
            </a:r>
          </a:p>
          <a:p>
            <a:pPr algn="ctr" eaLnBrk="0" hangingPunct="0">
              <a:lnSpc>
                <a:spcPct val="85000"/>
              </a:lnSpc>
              <a:spcBef>
                <a:spcPct val="50000"/>
              </a:spcBef>
              <a:buClr>
                <a:schemeClr val="bg1"/>
              </a:buClr>
              <a:buFont typeface="Wingdings" pitchFamily="2" charset="2"/>
              <a:buNone/>
              <a:defRPr/>
            </a:pPr>
            <a:r>
              <a:rPr lang="en-US" sz="1400" b="1" dirty="0" smtClean="0">
                <a:solidFill>
                  <a:schemeClr val="bg1"/>
                </a:solidFill>
              </a:rPr>
              <a:t>OR: 17.9%</a:t>
            </a:r>
          </a:p>
          <a:p>
            <a:pPr algn="ctr" eaLnBrk="0" hangingPunct="0">
              <a:lnSpc>
                <a:spcPct val="85000"/>
              </a:lnSpc>
              <a:spcBef>
                <a:spcPct val="50000"/>
              </a:spcBef>
              <a:buClr>
                <a:schemeClr val="bg1"/>
              </a:buClr>
              <a:buFont typeface="Wingdings" pitchFamily="2" charset="2"/>
              <a:buNone/>
              <a:defRPr/>
            </a:pPr>
            <a:r>
              <a:rPr lang="en-US" sz="1400" b="1" dirty="0" smtClean="0">
                <a:solidFill>
                  <a:schemeClr val="bg1"/>
                </a:solidFill>
              </a:rPr>
              <a:t>ID: 14.1%</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700"/>
                                  </p:stCondLst>
                                  <p:childTnLst>
                                    <p:set>
                                      <p:cBhvr>
                                        <p:cTn id="15" dur="1" fill="hold">
                                          <p:stCondLst>
                                            <p:cond delay="0"/>
                                          </p:stCondLst>
                                        </p:cTn>
                                        <p:tgtEl>
                                          <p:spTgt spid="2026500">
                                            <p:oleChartEl type="series" lvl="3"/>
                                          </p:spTgt>
                                        </p:tgtEl>
                                        <p:attrNameLst>
                                          <p:attrName>style.visibility</p:attrName>
                                        </p:attrNameLst>
                                      </p:cBhvr>
                                      <p:to>
                                        <p:strVal val="visible"/>
                                      </p:to>
                                    </p:set>
                                    <p:animEffect transition="in" filter="wipe(left)">
                                      <p:cBhvr>
                                        <p:cTn id="16" dur="1000"/>
                                        <p:tgtEl>
                                          <p:spTgt spid="2026500">
                                            <p:oleChartEl type="series" lvl="3"/>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700"/>
                                  </p:stCondLst>
                                  <p:childTnLst>
                                    <p:set>
                                      <p:cBhvr>
                                        <p:cTn id="20" dur="1" fill="hold">
                                          <p:stCondLst>
                                            <p:cond delay="0"/>
                                          </p:stCondLst>
                                        </p:cTn>
                                        <p:tgtEl>
                                          <p:spTgt spid="2026500">
                                            <p:oleChartEl type="series" lvl="4"/>
                                          </p:spTgt>
                                        </p:tgtEl>
                                        <p:attrNameLst>
                                          <p:attrName>style.visibility</p:attrName>
                                        </p:attrNameLst>
                                      </p:cBhvr>
                                      <p:to>
                                        <p:strVal val="visible"/>
                                      </p:to>
                                    </p:set>
                                    <p:animEffect transition="in" filter="wipe(left)">
                                      <p:cBhvr>
                                        <p:cTn id="21" dur="1000"/>
                                        <p:tgtEl>
                                          <p:spTgt spid="2026500">
                                            <p:oleChartEl type="series" lvl="4"/>
                                          </p:spTgt>
                                        </p:tgtEl>
                                      </p:cBhvr>
                                    </p:animEffect>
                                  </p:childTnLst>
                                </p:cTn>
                              </p:par>
                            </p:childTnLst>
                          </p:cTn>
                        </p:par>
                        <p:par>
                          <p:cTn id="22" fill="hold">
                            <p:stCondLst>
                              <p:cond delay="1700"/>
                            </p:stCondLst>
                            <p:childTnLst>
                              <p:par>
                                <p:cTn id="23" presetID="10" presetClass="entr" presetSubtype="0" fill="hold" grpId="0" nodeType="afterEffect">
                                  <p:stCondLst>
                                    <p:cond delay="7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p:bldP spid="9"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133662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72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12 </a:t>
            </a:r>
            <a:r>
              <a:rPr lang="en-US" b="1" dirty="0">
                <a:solidFill>
                  <a:schemeClr val="bg1"/>
                </a:solidFill>
              </a:rPr>
              <a:t>states showed </a:t>
            </a:r>
            <a:r>
              <a:rPr lang="en-US" b="1" dirty="0" smtClean="0">
                <a:solidFill>
                  <a:schemeClr val="bg1"/>
                </a:solidFill>
              </a:rPr>
              <a:t>any commercial lines growth 2006 </a:t>
            </a:r>
            <a:r>
              <a:rPr lang="en-US" b="1" dirty="0">
                <a:solidFill>
                  <a:schemeClr val="bg1"/>
                </a:solidFill>
              </a:rPr>
              <a:t>and </a:t>
            </a:r>
            <a:r>
              <a:rPr lang="en-US" b="1" dirty="0" smtClean="0">
                <a:solidFill>
                  <a:schemeClr val="bg1"/>
                </a:solidFill>
              </a:rPr>
              <a:t>2011</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8322"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13369346" name="Chart" r:id="rId4" imgW="8820049" imgH="4552851"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13370370" name="Chart" r:id="rId4" imgW="8820049"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115</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116</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in 2012,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17988610" name="Chart" r:id="rId4" imgW="7096176" imgH="4876800" progId="MSGraph.Chart.8">
              <p:embed followColorScheme="full"/>
            </p:oleObj>
          </a:graphicData>
        </a:graphic>
      </p:graphicFrame>
      <p:sp>
        <p:nvSpPr>
          <p:cNvPr id="7072775" name="AutoShape 7"/>
          <p:cNvSpPr>
            <a:spLocks noChangeArrowheads="1"/>
          </p:cNvSpPr>
          <p:nvPr/>
        </p:nvSpPr>
        <p:spPr bwMode="blackWhite">
          <a:xfrm>
            <a:off x="7256206" y="2714625"/>
            <a:ext cx="1692532" cy="2988085"/>
          </a:xfrm>
          <a:prstGeom prst="wedgeRectCallout">
            <a:avLst>
              <a:gd name="adj1" fmla="val -64971"/>
              <a:gd name="adj2" fmla="val -148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7.5% </a:t>
            </a:r>
            <a:r>
              <a:rPr lang="en-US" sz="1400" b="1" dirty="0">
                <a:cs typeface="+mn-cs"/>
              </a:rPr>
              <a:t>in </a:t>
            </a:r>
            <a:r>
              <a:rPr lang="en-US" sz="1400" b="1" dirty="0" smtClean="0">
                <a:cs typeface="+mn-cs"/>
              </a:rPr>
              <a:t>Apr</a:t>
            </a:r>
            <a:r>
              <a:rPr lang="en-US" sz="1400" b="1" dirty="0" smtClean="0"/>
              <a:t>.</a:t>
            </a:r>
            <a:r>
              <a:rPr lang="en-US" sz="1400" b="1" dirty="0" smtClean="0">
                <a:cs typeface="+mn-cs"/>
              </a:rPr>
              <a:t> 2013—lowest in 4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13.7% </a:t>
            </a:r>
            <a:r>
              <a:rPr lang="en-US" sz="1400" b="1" dirty="0">
                <a:solidFill>
                  <a:schemeClr val="bg1"/>
                </a:solidFill>
                <a:cs typeface="+mn-cs"/>
              </a:rPr>
              <a:t>in </a:t>
            </a:r>
            <a:r>
              <a:rPr lang="en-US" sz="1400" b="1" dirty="0" smtClean="0">
                <a:solidFill>
                  <a:schemeClr val="bg1"/>
                </a:solidFill>
                <a:cs typeface="+mn-cs"/>
              </a:rPr>
              <a:t>Apr.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Apr.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116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1798963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Apr. 2013 (Thousands</a:t>
            </a:r>
            <a:r>
              <a:rPr lang="en-US" sz="1600" b="1" dirty="0">
                <a:solidFill>
                  <a:srgbClr val="225A7A"/>
                </a:solidFill>
              </a:rPr>
              <a:t>)</a:t>
            </a: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3943702"/>
            <a:ext cx="2082156" cy="841375"/>
          </a:xfrm>
          <a:prstGeom prst="wedgeRectCallout">
            <a:avLst>
              <a:gd name="adj1" fmla="val 57781"/>
              <a:gd name="adj2" fmla="val -68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176,000 </a:t>
            </a:r>
            <a:r>
              <a:rPr lang="en-US" sz="1400" b="1" dirty="0">
                <a:cs typeface="+mn-cs"/>
              </a:rPr>
              <a:t>private sector jobs were created in </a:t>
            </a:r>
            <a:r>
              <a:rPr lang="en-US" sz="1400" b="1" dirty="0" smtClean="0">
                <a:cs typeface="+mn-cs"/>
              </a:rPr>
              <a:t>April</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117</a:t>
            </a:fld>
            <a:endParaRPr lang="en-US"/>
          </a:p>
        </p:txBody>
      </p:sp>
      <p:sp>
        <p:nvSpPr>
          <p:cNvPr id="13" name="Text Box 17"/>
          <p:cNvSpPr txBox="1">
            <a:spLocks noChangeArrowheads="1"/>
          </p:cNvSpPr>
          <p:nvPr/>
        </p:nvSpPr>
        <p:spPr bwMode="auto">
          <a:xfrm>
            <a:off x="4847302" y="3736258"/>
            <a:ext cx="1818968" cy="95410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17990658"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April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795960"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36196" y="1328529"/>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t>
            </a:r>
            <a:r>
              <a:rPr lang="en-US" sz="1400" b="1" dirty="0" smtClean="0"/>
              <a:t>Apr.</a:t>
            </a:r>
            <a:r>
              <a:rPr lang="en-US" sz="1400" b="1" dirty="0" smtClean="0">
                <a:cs typeface="+mn-cs"/>
              </a:rPr>
              <a:t> 2013 totaled 1.985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118</a:t>
            </a:fld>
            <a:endParaRPr lang="en-US"/>
          </a:p>
        </p:txBody>
      </p:sp>
      <p:cxnSp>
        <p:nvCxnSpPr>
          <p:cNvPr id="13" name="Straight Connector 12"/>
          <p:cNvCxnSpPr/>
          <p:nvPr/>
        </p:nvCxnSpPr>
        <p:spPr>
          <a:xfrm flipV="1">
            <a:off x="969682" y="2733368"/>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blackWhite">
          <a:xfrm>
            <a:off x="974698" y="3500284"/>
            <a:ext cx="1458788" cy="1454450"/>
          </a:xfrm>
          <a:prstGeom prst="wedgeRectCallout">
            <a:avLst>
              <a:gd name="adj1" fmla="val 54255"/>
              <a:gd name="adj2" fmla="val -40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All of the jobs “lost” since President Obama took office in Jan. 2009 have been recouped</a:t>
            </a:r>
            <a:endParaRPr lang="en-US" sz="1400" b="1" dirty="0">
              <a:cs typeface="+mn-cs"/>
            </a:endParaRPr>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17991682"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April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1269"/>
              <a:gd name="adj2" fmla="val -7539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a:t>
            </a:r>
            <a:r>
              <a:rPr lang="en-US" b="1" dirty="0" smtClean="0"/>
              <a:t>.</a:t>
            </a:r>
            <a:r>
              <a:rPr lang="en-US" b="1" dirty="0" smtClean="0">
                <a:cs typeface="+mn-cs"/>
              </a:rPr>
              <a:t> 2013 totaled 6.74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119</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$600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All Lines: 10-Year Average RNW WA &amp; Nearby States</a:t>
            </a:r>
          </a:p>
        </p:txBody>
      </p:sp>
      <p:graphicFrame>
        <p:nvGraphicFramePr>
          <p:cNvPr id="6146"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18462722" name="Chart" r:id="rId4" imgW="8829759" imgH="4724417" progId="MSGraph.Chart.8">
              <p:embed followColorScheme="full"/>
            </p:oleObj>
          </a:graphicData>
        </a:graphic>
      </p:graphicFrame>
      <p:sp>
        <p:nvSpPr>
          <p:cNvPr id="614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614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4451350" y="3736975"/>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Washington All Lines profitability is above the US average and below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82252"/>
          <a:ext cx="8775700" cy="4087813"/>
        </p:xfrm>
        <a:graphic>
          <a:graphicData uri="http://schemas.openxmlformats.org/presentationml/2006/ole">
            <p:oleObj spid="_x0000_s17992706"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Apr.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Apr. 2013 totaled 636,000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120</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935789" y="1091387"/>
            <a:ext cx="3500286"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6.74 million jobs, though losses may now be ending. </a:t>
            </a:r>
          </a:p>
        </p:txBody>
      </p:sp>
      <p:sp>
        <p:nvSpPr>
          <p:cNvPr id="12" name="AutoShape 5"/>
          <p:cNvSpPr>
            <a:spLocks noChangeArrowheads="1"/>
          </p:cNvSpPr>
          <p:nvPr/>
        </p:nvSpPr>
        <p:spPr bwMode="blackWhite">
          <a:xfrm>
            <a:off x="757096" y="3756586"/>
            <a:ext cx="1661653" cy="1066800"/>
          </a:xfrm>
          <a:prstGeom prst="wedgeRectCallout">
            <a:avLst>
              <a:gd name="adj1" fmla="val 4834"/>
              <a:gd name="adj2" fmla="val -909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121</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17993730" name="Chart" r:id="rId4" imgW="8439184" imgH="432427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451123"/>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480,000 from Jan. 2010 through Apr. 2013, accounting for 65%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while Federal employment is down by 2.1%</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16BFD0CA-3F02-42B9-87BC-E4EC077AF4CB}" type="slidenum">
              <a:rPr lang="en-US" smtClean="0">
                <a:latin typeface="Arial" pitchFamily="34" charset="0"/>
              </a:rPr>
              <a:pPr/>
              <a:t>122</a:t>
            </a:fld>
            <a:endParaRPr lang="en-US" smtClean="0">
              <a:latin typeface="Arial" pitchFamily="34" charset="0"/>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latin typeface="Arial" pitchFamily="34" charset="0"/>
              </a:rPr>
              <a:t>Unemployment Rates by State, March 2013:</a:t>
            </a:r>
            <a:br>
              <a:rPr lang="en-US" sz="2600" smtClean="0">
                <a:latin typeface="Arial" pitchFamily="34" charset="0"/>
              </a:rPr>
            </a:br>
            <a:r>
              <a:rPr lang="en-US" sz="2600" smtClean="0">
                <a:latin typeface="Arial" pitchFamily="34" charset="0"/>
              </a:rPr>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17994754"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March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latin typeface="Arial" charset="0"/>
              </a:rPr>
              <a:t>In March, 26 states and the District of Columbia had over-the-month unemployment rate decreases, 7 states had increases, and 17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7B846738-F080-4279-ABFC-2C1E73131DB4}" type="slidenum">
              <a:rPr lang="en-US" smtClean="0">
                <a:latin typeface="Arial" pitchFamily="34" charset="0"/>
              </a:rPr>
              <a:pPr/>
              <a:t>123</a:t>
            </a:fld>
            <a:endParaRPr lang="en-US" smtClean="0">
              <a:latin typeface="Arial" pitchFamily="34" charset="0"/>
            </a:endParaRPr>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17995778"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March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March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latin typeface="Arial" charset="0"/>
              </a:rPr>
              <a:t>In March, 26 states and the District of Columbia had over-the-month unemployment rate decreases, 7 states had increases, and 17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2010—April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563529"/>
          <a:ext cx="8500499" cy="4838700"/>
        </p:xfrm>
        <a:graphic>
          <a:graphicData uri="http://schemas.openxmlformats.org/presentationml/2006/ole">
            <p:oleObj spid="_x0000_s17996802" name="Chart" r:id="rId5" imgW="8343967" imgH="4381555" progId="MSGraph.Chart.8">
              <p:embed followColorScheme="full"/>
            </p:oleObj>
          </a:graphicData>
        </a:graphic>
      </p:graphicFrame>
      <p:sp>
        <p:nvSpPr>
          <p:cNvPr id="8" name="AutoShape 7"/>
          <p:cNvSpPr>
            <a:spLocks noChangeArrowheads="1"/>
          </p:cNvSpPr>
          <p:nvPr/>
        </p:nvSpPr>
        <p:spPr bwMode="blackWhite">
          <a:xfrm>
            <a:off x="963558" y="1494504"/>
            <a:ext cx="2974264" cy="2118849"/>
          </a:xfrm>
          <a:prstGeom prst="wedgeRectCallout">
            <a:avLst>
              <a:gd name="adj1" fmla="val 193640"/>
              <a:gd name="adj2" fmla="val -3843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23.1%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screen"/>
          <a:stretch>
            <a:fillRect/>
          </a:stretch>
        </p:blipFill>
        <p:spPr>
          <a:xfrm>
            <a:off x="5466436" y="3576677"/>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125</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15913" y="1843088"/>
          <a:ext cx="8562975" cy="4445000"/>
        </p:xfrm>
        <a:graphic>
          <a:graphicData uri="http://schemas.openxmlformats.org/presentationml/2006/ole">
            <p:oleObj spid="_x0000_s17997826" name="Chart" r:id="rId4" imgW="823904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(5/13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6.6%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126</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127</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99874"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128</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p:bldP spid="1911821" grpId="0" animBg="1"/>
      <p:bldP spid="17" grpId="0" animBg="1"/>
      <p:bldP spid="18" grpId="0" animBg="1"/>
      <p:bldP spid="19"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129</a:t>
            </a:fld>
            <a:endParaRPr lang="en-US" sz="900">
              <a:solidFill>
                <a:schemeClr val="bg1"/>
              </a:solidFill>
            </a:endParaRPr>
          </a:p>
        </p:txBody>
      </p:sp>
      <p:pic>
        <p:nvPicPr>
          <p:cNvPr id="12698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129</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PP Auto: 10-Year Average RNW WA &amp; Nearby States</a:t>
            </a:r>
          </a:p>
        </p:txBody>
      </p:sp>
      <p:graphicFrame>
        <p:nvGraphicFramePr>
          <p:cNvPr id="7170" name="Object 3"/>
          <p:cNvGraphicFramePr>
            <a:graphicFrameLocks noChangeAspect="1"/>
          </p:cNvGraphicFramePr>
          <p:nvPr>
            <p:ph type="chart" idx="1"/>
          </p:nvPr>
        </p:nvGraphicFramePr>
        <p:xfrm>
          <a:off x="325438" y="1684338"/>
          <a:ext cx="8818562" cy="4718050"/>
        </p:xfrm>
        <a:graphic>
          <a:graphicData uri="http://schemas.openxmlformats.org/presentationml/2006/ole">
            <p:oleObj spid="_x0000_s18463746" name="Chart" r:id="rId4" imgW="8829759" imgH="4724417" progId="MSGraph.Chart.8">
              <p:embed followColorScheme="full"/>
            </p:oleObj>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4706938" y="3832225"/>
            <a:ext cx="2379662" cy="1412875"/>
          </a:xfrm>
          <a:prstGeom prst="wedgeRectCallout">
            <a:avLst>
              <a:gd name="adj1" fmla="val -50051"/>
              <a:gd name="adj2" fmla="val -22329"/>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Washington PP Auto profitability is above the US average and below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130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2000–2012</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in 2012 were running 13%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132</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1990-2012</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59146"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1994–2012</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47768" y="3716594"/>
            <a:ext cx="3021973" cy="976429"/>
          </a:xfrm>
          <a:prstGeom prst="wedgeRectCallout">
            <a:avLst>
              <a:gd name="adj1" fmla="val 103776"/>
              <a:gd name="adj2" fmla="val -186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are running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134</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Apr.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18001922" name="Chart" r:id="rId5" imgW="8343967" imgH="4381555"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330869" y="3527320"/>
            <a:ext cx="1704975" cy="176212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6619875" y="1685925"/>
            <a:ext cx="2238375" cy="942975"/>
          </a:xfrm>
          <a:prstGeom prst="wedgeRectCallout">
            <a:avLst>
              <a:gd name="adj1" fmla="val 35410"/>
              <a:gd name="adj2" fmla="val 2647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all time record lows</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135</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Jan.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12866562" name="Chart" r:id="rId4" imgW="8439161" imgH="4314888" progId="MSGraph.Chart.8">
              <p:embed followColorScheme="full"/>
            </p:oleObj>
          </a:graphicData>
        </a:graphic>
      </p:graphicFrame>
      <p:sp>
        <p:nvSpPr>
          <p:cNvPr id="2100228" name="AutoShape 4"/>
          <p:cNvSpPr>
            <a:spLocks noChangeArrowheads="1"/>
          </p:cNvSpPr>
          <p:nvPr/>
        </p:nvSpPr>
        <p:spPr bwMode="blackWhite">
          <a:xfrm>
            <a:off x="1089025" y="2428874"/>
            <a:ext cx="3509963" cy="1995641"/>
          </a:xfrm>
          <a:prstGeom prst="wedgeRectCallout">
            <a:avLst>
              <a:gd name="adj1" fmla="val 82386"/>
              <a:gd name="adj2" fmla="val 378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45 years. Investment income is falling as a result.  Fed is unlikely to hike rates until well into </a:t>
            </a:r>
            <a:r>
              <a:rPr lang="en-US" b="1" dirty="0" smtClean="0">
                <a:solidFill>
                  <a:schemeClr val="bg1"/>
                </a:solidFill>
                <a:cs typeface="+mn-cs"/>
              </a:rPr>
              <a:t>2014 at the earliest.</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136</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5402EA37-164F-4528-B37D-2DD978311193}" type="slidenum">
              <a:rPr lang="en-US" smtClean="0"/>
              <a:pPr/>
              <a:t>137</a:t>
            </a:fld>
            <a:endParaRPr lang="en-US" smtClean="0"/>
          </a:p>
        </p:txBody>
      </p:sp>
      <p:sp>
        <p:nvSpPr>
          <p:cNvPr id="1030"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2006-2011</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6278530" name="Chart" r:id="rId4" imgW="8686697" imgH="4467131" progId="MSGraph.Chart.8">
              <p:embed followColorScheme="full"/>
            </p:oleObj>
          </a:graphicData>
        </a:graphic>
      </p:graphicFrame>
      <p:sp>
        <p:nvSpPr>
          <p:cNvPr id="103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1032" name="Rectangle 5"/>
          <p:cNvSpPr>
            <a:spLocks noChangeArrowheads="1"/>
          </p:cNvSpPr>
          <p:nvPr/>
        </p:nvSpPr>
        <p:spPr bwMode="blackWhite">
          <a:xfrm>
            <a:off x="222250" y="5248275"/>
            <a:ext cx="8740775" cy="1104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The main shift over these 6 years has been from bonds with 5-10 years of maturity to bonds with 1-5 years of maturity. The industry also slightly trimmed it holdings of bonds in the 10-20-year maturity category</a:t>
            </a:r>
            <a:br>
              <a:rPr lang="en-US" b="1">
                <a:solidFill>
                  <a:schemeClr val="bg1"/>
                </a:solidFill>
              </a:rPr>
            </a:br>
            <a:r>
              <a:rPr lang="en-US" b="1">
                <a:solidFill>
                  <a:schemeClr val="bg1"/>
                </a:solidFill>
              </a:rPr>
              <a:t>and bonds in the longest-maturity category.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138</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138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139</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8002946"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85027476-8DAD-42B6-BA47-5B5CFB87BB59}" type="slidenum">
              <a:rPr lang="en-US" smtClean="0">
                <a:solidFill>
                  <a:srgbClr val="000000"/>
                </a:solidFill>
              </a:rPr>
              <a:pPr>
                <a:defRPr/>
              </a:pPr>
              <a:t>14</a:t>
            </a:fld>
            <a:endParaRPr lang="en-US" smtClean="0">
              <a:solidFill>
                <a:srgbClr val="000000"/>
              </a:solidFill>
            </a:endParaRPr>
          </a:p>
        </p:txBody>
      </p:sp>
      <p:sp>
        <p:nvSpPr>
          <p:cNvPr id="19459" name="Rectangle 191"/>
          <p:cNvSpPr>
            <a:spLocks noGrp="1" noChangeArrowheads="1"/>
          </p:cNvSpPr>
          <p:nvPr>
            <p:ph type="title"/>
          </p:nvPr>
        </p:nvSpPr>
        <p:spPr/>
        <p:txBody>
          <a:bodyPr/>
          <a:lstStyle/>
          <a:p>
            <a:r>
              <a:rPr lang="en-US" sz="2400" smtClean="0"/>
              <a:t>Top Ten Most Expensive And Least Expensive States For Automobile Insurance, 2010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dirty="0">
                          <a:solidFill>
                            <a:schemeClr val="tx1"/>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$1,157.30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$525.16</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dirty="0">
                          <a:solidFill>
                            <a:schemeClr val="tx1"/>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1,133.87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North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528.81</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1,121.46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546.59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1,078.88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1" u="none" strike="noStrike" dirty="0">
                          <a:solidFill>
                            <a:srgbClr val="FF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1" i="1" u="none" strike="noStrike" dirty="0">
                          <a:solidFill>
                            <a:srgbClr val="FF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1" u="none" strike="noStrike" dirty="0">
                          <a:solidFill>
                            <a:srgbClr val="FF0000"/>
                          </a:solidFill>
                          <a:latin typeface="Arial"/>
                        </a:rPr>
                        <a:t>547.78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1,036.76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582.29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1,030.98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Nebraska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592.69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984.95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North Carolina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599.90</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965.22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613.37</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Maryland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947.70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chemeClr val="tx1"/>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619.46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chemeClr val="tx1"/>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Michigan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934.60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chemeClr val="tx1"/>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chemeClr val="tx1"/>
                          </a:solidFill>
                          <a:latin typeface="Arial"/>
                        </a:rPr>
                        <a:t>Wyoming</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621.08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2012 National Association of Insurance Commissioners.</a:t>
            </a:r>
          </a:p>
        </p:txBody>
      </p:sp>
      <p:sp>
        <p:nvSpPr>
          <p:cNvPr id="19548" name="Rectangle 5"/>
          <p:cNvSpPr>
            <a:spLocks noChangeArrowheads="1"/>
          </p:cNvSpPr>
          <p:nvPr/>
        </p:nvSpPr>
        <p:spPr bwMode="blackWhite">
          <a:xfrm>
            <a:off x="1031875" y="4946650"/>
            <a:ext cx="7146925"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chemeClr val="bg1"/>
                </a:solidFill>
              </a:rPr>
              <a:t>Washington </a:t>
            </a:r>
            <a:r>
              <a:rPr lang="pt-BR" b="1">
                <a:solidFill>
                  <a:srgbClr val="FFFFFF"/>
                </a:solidFill>
              </a:rPr>
              <a:t>ranked 16th most expensive state in 2010, with an average expenditure for auto insurance of $815.27.</a:t>
            </a:r>
          </a:p>
        </p:txBody>
      </p:sp>
    </p:spTree>
  </p:cSld>
  <p:clrMapOvr>
    <a:masterClrMapping/>
  </p:clrMapOvr>
  <p:transition>
    <p:wipe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140</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141</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2001–2012*</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811692" y="3208861"/>
            <a:ext cx="1406525" cy="895350"/>
          </a:xfrm>
          <a:prstGeom prst="wedgeRectCallout">
            <a:avLst>
              <a:gd name="adj1" fmla="val -4599"/>
              <a:gd name="adj2" fmla="val 199853"/>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5043575" y="1435606"/>
            <a:ext cx="1198563" cy="1228725"/>
          </a:xfrm>
          <a:prstGeom prst="wedgeRectCallout">
            <a:avLst>
              <a:gd name="adj1" fmla="val -34368"/>
              <a:gd name="adj2" fmla="val 267044"/>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403475" y="1370013"/>
            <a:ext cx="1709738" cy="895350"/>
          </a:xfrm>
          <a:prstGeom prst="wedgeRectCallout">
            <a:avLst>
              <a:gd name="adj1" fmla="val 25223"/>
              <a:gd name="adj2" fmla="val 317941"/>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214423" y="1595642"/>
            <a:ext cx="1116013" cy="1206500"/>
          </a:xfrm>
          <a:prstGeom prst="wedgeRectCallout">
            <a:avLst>
              <a:gd name="adj1" fmla="val -22370"/>
              <a:gd name="adj2" fmla="val 238120"/>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787365" y="2916788"/>
            <a:ext cx="1038225" cy="1119188"/>
          </a:xfrm>
          <a:prstGeom prst="wedgeRectCallout">
            <a:avLst>
              <a:gd name="adj1" fmla="val -24274"/>
              <a:gd name="adj2" fmla="val 106624"/>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425692" y="3607585"/>
            <a:ext cx="1316038" cy="571500"/>
          </a:xfrm>
          <a:prstGeom prst="wedgeRectCallout">
            <a:avLst>
              <a:gd name="adj1" fmla="val -21832"/>
              <a:gd name="adj2" fmla="val 118708"/>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23076"/>
              <a:gd name="adj2" fmla="val 69996"/>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1975–2012*</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639665" y="1327355"/>
            <a:ext cx="1356493" cy="1071717"/>
          </a:xfrm>
          <a:prstGeom prst="wedgeRectCallout">
            <a:avLst>
              <a:gd name="adj1" fmla="val 15918"/>
              <a:gd name="adj2" fmla="val 988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losses </a:t>
            </a:r>
            <a:r>
              <a:rPr lang="en-US" sz="1400" b="1" dirty="0" smtClean="0">
                <a:solidFill>
                  <a:srgbClr val="FFFFFF"/>
                </a:solidFill>
                <a:latin typeface="Arial" charset="0"/>
                <a:cs typeface="Arial" charset="0"/>
              </a:rPr>
              <a:t>in 2012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$16.7B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656439"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143</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2012 vs. 2011*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27" imgH="4333784"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2012, Despite Sandy</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144</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7906306" name="Chart" r:id="rId4" imgW="8601024" imgH="393386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1992–2013F</a:t>
            </a:r>
          </a:p>
        </p:txBody>
      </p:sp>
      <p:sp>
        <p:nvSpPr>
          <p:cNvPr id="2110469" name="Rectangle 5"/>
          <p:cNvSpPr>
            <a:spLocks noChangeArrowheads="1"/>
          </p:cNvSpPr>
          <p:nvPr/>
        </p:nvSpPr>
        <p:spPr bwMode="blackWhite">
          <a:xfrm>
            <a:off x="1741020" y="5147422"/>
            <a:ext cx="5802780" cy="89030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a:lnSpc>
                <a:spcPct val="95000"/>
              </a:lnSpc>
              <a:spcBef>
                <a:spcPct val="25000"/>
              </a:spcBef>
            </a:pPr>
            <a:r>
              <a:rPr lang="en-US" b="1" dirty="0">
                <a:solidFill>
                  <a:srgbClr val="FFFFFF"/>
                </a:solidFill>
              </a:rPr>
              <a:t>Reserve Releases </a:t>
            </a:r>
            <a:r>
              <a:rPr lang="en-US" b="1" dirty="0" smtClean="0">
                <a:solidFill>
                  <a:srgbClr val="FFFFFF"/>
                </a:solidFill>
              </a:rPr>
              <a:t>Remained </a:t>
            </a:r>
            <a:r>
              <a:rPr lang="en-US" b="1" dirty="0">
                <a:solidFill>
                  <a:srgbClr val="FFFFFF"/>
                </a:solidFill>
              </a:rPr>
              <a:t>Strong in 2010 But </a:t>
            </a:r>
            <a:r>
              <a:rPr lang="en-US" b="1" dirty="0" smtClean="0">
                <a:solidFill>
                  <a:srgbClr val="FFFFFF"/>
                </a:solidFill>
              </a:rPr>
              <a:t>Tapered </a:t>
            </a:r>
            <a:r>
              <a:rPr lang="en-US" b="1" dirty="0">
                <a:solidFill>
                  <a:srgbClr val="FFFFFF"/>
                </a:solidFill>
              </a:rPr>
              <a:t>Off in </a:t>
            </a:r>
            <a:r>
              <a:rPr lang="en-US" b="1" dirty="0" smtClean="0">
                <a:solidFill>
                  <a:srgbClr val="FFFFFF"/>
                </a:solidFill>
              </a:rPr>
              <a:t>2011.  Releases Are Expected to Further Diminish in 2012 and 2103</a:t>
            </a:r>
            <a:endParaRPr lang="en-US" b="1" dirty="0">
              <a:solidFill>
                <a:srgbClr val="FFFFFF"/>
              </a:solidFill>
            </a:endParaRP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a:t>Sources: Barclays Capital; A.M. Best.   </a:t>
            </a:r>
          </a:p>
        </p:txBody>
      </p:sp>
      <p:sp>
        <p:nvSpPr>
          <p:cNvPr id="9" name="AutoShape 4"/>
          <p:cNvSpPr>
            <a:spLocks noChangeArrowheads="1"/>
          </p:cNvSpPr>
          <p:nvPr/>
        </p:nvSpPr>
        <p:spPr bwMode="blackWhite">
          <a:xfrm>
            <a:off x="5727700" y="1089025"/>
            <a:ext cx="2206625" cy="1519238"/>
          </a:xfrm>
          <a:prstGeom prst="wedgeRectCallout">
            <a:avLst>
              <a:gd name="adj1" fmla="val 11078"/>
              <a:gd name="adj2" fmla="val -303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Prior year reserve releases totaled $8.8 billion in the first half of 2010, up from $7.1 billion in the first half of 2009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0469"/>
                                        </p:tgtEl>
                                        <p:attrNameLst>
                                          <p:attrName>style.visibility</p:attrName>
                                        </p:attrNameLst>
                                      </p:cBhvr>
                                      <p:to>
                                        <p:strVal val="visible"/>
                                      </p:to>
                                    </p:set>
                                    <p:anim calcmode="lin" valueType="num">
                                      <p:cBhvr>
                                        <p:cTn id="7" dur="500" fill="hold"/>
                                        <p:tgtEl>
                                          <p:spTgt spid="2110469"/>
                                        </p:tgtEl>
                                        <p:attrNameLst>
                                          <p:attrName>ppt_w</p:attrName>
                                        </p:attrNameLst>
                                      </p:cBhvr>
                                      <p:tavLst>
                                        <p:tav tm="0">
                                          <p:val>
                                            <p:fltVal val="0"/>
                                          </p:val>
                                        </p:tav>
                                        <p:tav tm="100000">
                                          <p:val>
                                            <p:strVal val="#ppt_w"/>
                                          </p:val>
                                        </p:tav>
                                      </p:tavLst>
                                    </p:anim>
                                    <p:anim calcmode="lin" valueType="num">
                                      <p:cBhvr>
                                        <p:cTn id="8" dur="500" fill="hold"/>
                                        <p:tgtEl>
                                          <p:spTgt spid="2110469"/>
                                        </p:tgtEl>
                                        <p:attrNameLst>
                                          <p:attrName>ppt_h</p:attrName>
                                        </p:attrNameLst>
                                      </p:cBhvr>
                                      <p:tavLst>
                                        <p:tav tm="0">
                                          <p:val>
                                            <p:fltVal val="0"/>
                                          </p:val>
                                        </p:tav>
                                        <p:tav tm="100000">
                                          <p:val>
                                            <p:strVal val="#ppt_h"/>
                                          </p:val>
                                        </p:tav>
                                      </p:tavLst>
                                    </p:anim>
                                    <p:animEffect transition="in" filter="fade">
                                      <p:cBhvr>
                                        <p:cTn id="9" dur="500"/>
                                        <p:tgtEl>
                                          <p:spTgt spid="2110469"/>
                                        </p:tgtEl>
                                      </p:cBhvr>
                                    </p:animEffect>
                                  </p:childTnLst>
                                </p:cTn>
                              </p:par>
                            </p:childTnLst>
                          </p:cTn>
                        </p:par>
                        <p:par>
                          <p:cTn id="10" fill="hold">
                            <p:stCondLst>
                              <p:cond delay="1000"/>
                            </p:stCondLst>
                            <p:childTnLst>
                              <p:par>
                                <p:cTn id="11" presetID="22" presetClass="entr" presetSubtype="2"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0469" grpId="0" animBg="1"/>
      <p:bldP spid="9"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145</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includes 2010 and 2011.</a:t>
            </a:r>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146</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147</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148</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149</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Auto: 10-Year Average RNW WA &amp; Nearby States</a:t>
            </a:r>
          </a:p>
        </p:txBody>
      </p:sp>
      <p:graphicFrame>
        <p:nvGraphicFramePr>
          <p:cNvPr id="8194"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18464770" name="Chart" r:id="rId4" imgW="8829759" imgH="4724417" progId="MSGraph.Chart.8">
              <p:embed followColorScheme="full"/>
            </p:oleObj>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4343400" y="4168775"/>
            <a:ext cx="2760663" cy="1128713"/>
          </a:xfrm>
          <a:prstGeom prst="wedgeRectCallout">
            <a:avLst>
              <a:gd name="adj1" fmla="val -14125"/>
              <a:gd name="adj2" fmla="val -49671"/>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WA, ID, OR </a:t>
            </a:r>
            <a:r>
              <a:rPr lang="en-US" sz="1600" b="1" dirty="0">
                <a:solidFill>
                  <a:schemeClr val="bg1"/>
                </a:solidFill>
              </a:rPr>
              <a:t>Commercial Auto profitability is above the US average and below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150</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11189250"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152</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152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154</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155</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156</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157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M-P: 10-Year Average RNW WA &amp; Nearby States</a:t>
            </a:r>
          </a:p>
        </p:txBody>
      </p:sp>
      <p:graphicFrame>
        <p:nvGraphicFramePr>
          <p:cNvPr id="9218"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18465794" name="Chart" r:id="rId4" imgW="8829759" imgH="4724417" progId="MSGraph.Chart.8">
              <p:embed followColorScheme="full"/>
            </p:oleObj>
          </a:graphicData>
        </a:graphic>
      </p:graphicFrame>
      <p:sp>
        <p:nvSpPr>
          <p:cNvPr id="9220"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9221"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4208463" y="3967163"/>
            <a:ext cx="2833687" cy="1276350"/>
          </a:xfrm>
          <a:prstGeom prst="wedgeRectCallout">
            <a:avLst>
              <a:gd name="adj1" fmla="val -50398"/>
              <a:gd name="adj2" fmla="val 23148"/>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Washington Commercial Multi-Peril profitability is the same as the US average </a:t>
            </a:r>
            <a:r>
              <a:rPr lang="en-US" sz="1600" b="1" dirty="0" smtClean="0">
                <a:solidFill>
                  <a:schemeClr val="bg1"/>
                </a:solidFill>
              </a:rPr>
              <a:t>while ID and OR are above</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163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p:bldP spid="7292931" grpId="0" autoUpdateAnimBg="0"/>
      <p:bldP spid="8" grpId="0" animBg="1"/>
      <p:bldP spid="9" grpId="0" animBg="1"/>
      <p:bldP spid="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164</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165</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166</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168</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169</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169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Homeowners: 10-Year Average RNW WA &amp; Nearby States</a:t>
            </a:r>
          </a:p>
        </p:txBody>
      </p:sp>
      <p:graphicFrame>
        <p:nvGraphicFramePr>
          <p:cNvPr id="10242"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18466818" name="Chart" r:id="rId4" imgW="8829759" imgH="4724417" progId="MSGraph.Chart.8">
              <p:embed followColorScheme="full"/>
            </p:oleObj>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a:off x="3859213" y="3375025"/>
            <a:ext cx="2501900" cy="1681163"/>
          </a:xfrm>
          <a:prstGeom prst="wedgeRectCallout">
            <a:avLst>
              <a:gd name="adj1" fmla="val -18699"/>
              <a:gd name="adj2" fmla="val -50292"/>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WA, OR and ID </a:t>
            </a:r>
            <a:r>
              <a:rPr lang="en-US" sz="1600" b="1" dirty="0">
                <a:solidFill>
                  <a:schemeClr val="bg1"/>
                </a:solidFill>
              </a:rPr>
              <a:t>Homeowners profitability is above the US </a:t>
            </a:r>
            <a:r>
              <a:rPr lang="en-US" sz="1600" b="1" dirty="0" smtClean="0">
                <a:solidFill>
                  <a:schemeClr val="bg1"/>
                </a:solidFill>
              </a:rPr>
              <a:t>average</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170</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p:bldP spid="1911821" grpId="0" animBg="1"/>
      <p:bldP spid="17" grpId="0" animBg="1"/>
      <p:bldP spid="18"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171</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172</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 xmlns:p14="http://schemas.microsoft.com/office/powerpoint/2010/main" val="1025809605"/>
      </p:ext>
    </p:extLst>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173</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 xmlns:p14="http://schemas.microsoft.com/office/powerpoint/2010/main" val="3780564821"/>
      </p:ext>
    </p:extLst>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5550466"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7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175</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14557186"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1975–2012*</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9/30/12.</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0.80:$</a:t>
            </a:r>
            <a:r>
              <a:rPr lang="en-US" b="1" dirty="0">
                <a:solidFill>
                  <a:srgbClr val="FFFFFF"/>
                </a:solidFill>
              </a:rPr>
              <a:t>1 as of</a:t>
            </a:r>
            <a:br>
              <a:rPr lang="en-US" b="1" dirty="0">
                <a:solidFill>
                  <a:srgbClr val="FFFFFF"/>
                </a:solidFill>
              </a:rPr>
            </a:br>
            <a:r>
              <a:rPr lang="en-US" b="1" dirty="0" smtClean="0">
                <a:solidFill>
                  <a:srgbClr val="FFFFFF"/>
                </a:solidFill>
              </a:rPr>
              <a:t>9/30/12,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5327"/>
              <a:gd name="adj2" fmla="val -84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9/30/12 </a:t>
            </a:r>
            <a:r>
              <a:rPr lang="en-US" sz="1600" b="1" dirty="0">
                <a:solidFill>
                  <a:schemeClr val="bg1"/>
                </a:solidFill>
              </a:rPr>
              <a:t>was </a:t>
            </a:r>
            <a:r>
              <a:rPr lang="en-US" sz="1600" b="1" dirty="0" smtClean="0">
                <a:solidFill>
                  <a:schemeClr val="bg1"/>
                </a:solidFill>
              </a:rPr>
              <a:t>a record $583.5, up 6.0% from $550.3 of 12/31/11, but still up 33.5% ($146.4B)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9/30/12 </a:t>
            </a:r>
            <a:r>
              <a:rPr lang="en-US" sz="1600" b="1" dirty="0">
                <a:solidFill>
                  <a:schemeClr val="bg1"/>
                </a:solidFill>
              </a:rPr>
              <a:t>was </a:t>
            </a:r>
            <a:r>
              <a:rPr lang="en-US" sz="1600" b="1" dirty="0" smtClean="0">
                <a:solidFill>
                  <a:schemeClr val="bg1"/>
                </a:solidFill>
              </a:rPr>
              <a:t>11.8%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177</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2006:Q4–2012:Q4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469340"/>
            <a:ext cx="2568389" cy="1075765"/>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12/31/12 was </a:t>
            </a:r>
            <a:r>
              <a:rPr lang="en-US" sz="1400" b="1" dirty="0" smtClean="0">
                <a:solidFill>
                  <a:srgbClr val="000000"/>
                </a:solidFill>
              </a:rPr>
              <a:t>up</a:t>
            </a:r>
            <a:r>
              <a:rPr lang="en-US" sz="1400" b="1" dirty="0" smtClean="0">
                <a:solidFill>
                  <a:srgbClr val="000000"/>
                </a:solidFill>
                <a:latin typeface="Arial" charset="0"/>
                <a:cs typeface="Arial" charset="0"/>
              </a:rPr>
              <a:t> $16.2B or 2.8% from the previous record high of $570.7B set as of 3/31/12.</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178</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614863"/>
            <a:ext cx="3090863" cy="935037"/>
          </a:xfrm>
          <a:prstGeom prst="wedgeRectCallout">
            <a:avLst>
              <a:gd name="adj1" fmla="val 64843"/>
              <a:gd name="adj2" fmla="val -24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Note</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179</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109663" y="3757613"/>
            <a:ext cx="66230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Record </a:t>
            </a:r>
            <a:r>
              <a:rPr lang="en-US" sz="4000" b="1" dirty="0">
                <a:solidFill>
                  <a:srgbClr val="225A7A"/>
                </a:solidFill>
              </a:rPr>
              <a:t>Global Catastrophes </a:t>
            </a:r>
            <a:r>
              <a:rPr lang="en-US" sz="4000" b="1" dirty="0" smtClean="0">
                <a:solidFill>
                  <a:srgbClr val="225A7A"/>
                </a:solidFill>
              </a:rPr>
              <a:t>Activity is Pressuring 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AA302879-B93D-4C37-BC6A-A22303EE54FD}" type="slidenum">
              <a:rPr lang="en-US" smtClean="0">
                <a:solidFill>
                  <a:srgbClr val="000000"/>
                </a:solidFill>
              </a:rPr>
              <a:pPr>
                <a:defRPr/>
              </a:pPr>
              <a:t>18</a:t>
            </a:fld>
            <a:endParaRPr lang="en-US" smtClean="0">
              <a:solidFill>
                <a:srgbClr val="000000"/>
              </a:solidFill>
            </a:endParaRPr>
          </a:p>
        </p:txBody>
      </p:sp>
      <p:sp>
        <p:nvSpPr>
          <p:cNvPr id="20483" name="Rectangle 191"/>
          <p:cNvSpPr>
            <a:spLocks noGrp="1" noChangeArrowheads="1"/>
          </p:cNvSpPr>
          <p:nvPr>
            <p:ph type="title"/>
          </p:nvPr>
        </p:nvSpPr>
        <p:spPr/>
        <p:txBody>
          <a:bodyPr/>
          <a:lstStyle/>
          <a:p>
            <a:r>
              <a:rPr lang="en-US" sz="2400" smtClean="0"/>
              <a:t>Top Ten Most Expensive And Least Expensive States For Homeowners Insurance, 2010 (1)</a:t>
            </a:r>
          </a:p>
        </p:txBody>
      </p:sp>
      <p:graphicFrame>
        <p:nvGraphicFramePr>
          <p:cNvPr id="2098375" name="Group 199"/>
          <p:cNvGraphicFramePr>
            <a:graphicFrameLocks noGrp="1"/>
          </p:cNvGraphicFramePr>
          <p:nvPr/>
        </p:nvGraphicFramePr>
        <p:xfrm>
          <a:off x="598488" y="1874838"/>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dirty="0">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latin typeface="Arial"/>
                        </a:rPr>
                        <a:t>Texas (2)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$1,560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1" u="none" strike="noStrike" dirty="0">
                          <a:solidFill>
                            <a:srgbClr val="FF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1" i="1" u="none" strike="noStrike" dirty="0">
                          <a:solidFill>
                            <a:srgbClr val="FF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1" u="none" strike="noStrike" dirty="0">
                          <a:solidFill>
                            <a:srgbClr val="FF0000"/>
                          </a:solidFill>
                          <a:latin typeface="Arial"/>
                        </a:rPr>
                        <a:t>$500</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dirty="0">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Louisiana (3)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1,546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1" u="none" strike="noStrike" dirty="0">
                          <a:solidFill>
                            <a:srgbClr val="FF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1" i="1" u="none" strike="noStrike" dirty="0">
                          <a:solidFill>
                            <a:srgbClr val="FF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1" u="none" strike="noStrike" dirty="0">
                          <a:solidFill>
                            <a:srgbClr val="FF0000"/>
                          </a:solidFill>
                          <a:latin typeface="Arial"/>
                        </a:rPr>
                        <a:t>535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Florida (4)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1,544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558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1,246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1,217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1" i="0" u="none" strike="noStrike" dirty="0">
                          <a:solidFill>
                            <a:schemeClr val="accent2"/>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595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1,092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614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1,066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636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1,065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571"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Washington ranked as the 5th least expensive state for homeowners insurance in 2010, with an average expenditure of $595. </a:t>
            </a:r>
          </a:p>
        </p:txBody>
      </p:sp>
      <p:sp>
        <p:nvSpPr>
          <p:cNvPr id="20572"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a:t>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a:t>The Texas Department of Insurance developed home insurance policy forms that are similar but not identical to the standard forms. Note: Average premium=Premiums/exposure per house years. A house year is equal to 365 days of insured coverage for a single dwelling. The NAIC does not rank State Average Expenditures and does not endorse any conclusions drawn from this data. </a:t>
            </a:r>
          </a:p>
          <a:p>
            <a:pPr marL="228600" indent="-228600">
              <a:buFontTx/>
              <a:buAutoNum type="arabicParenBoth"/>
            </a:pPr>
            <a:r>
              <a:rPr lang="en-US" sz="1000"/>
              <a:t>Policies written by Citizens Property Insurance (Louisiana), are not included. </a:t>
            </a:r>
          </a:p>
          <a:p>
            <a:pPr marL="228600" indent="-228600">
              <a:buFontTx/>
              <a:buAutoNum type="arabicParenBoth"/>
            </a:pPr>
            <a:r>
              <a:rPr lang="en-US" sz="1000"/>
              <a:t>Policies written by Citizens Property Insurance (Florida), are not included. </a:t>
            </a:r>
          </a:p>
          <a:p>
            <a:pPr marL="228600" indent="-228600"/>
            <a:endParaRPr lang="en-US" sz="1000"/>
          </a:p>
          <a:p>
            <a:pPr marL="228600" indent="-228600"/>
            <a:r>
              <a:rPr lang="en-US" sz="1000"/>
              <a:t>Note: Average premium=Premiums/exposure per house years. A house year is equal to 365 days of insured coverage for a single dwelling. The NAIC does not rank state average expenditures and does not endorse any conclusions drawn from this data. </a:t>
            </a:r>
          </a:p>
          <a:p>
            <a:pPr marL="228600" indent="-228600"/>
            <a:r>
              <a:rPr lang="en-US" sz="1000"/>
              <a:t>Source: © 2012 National Association of Insurance Commissioners (NAIC). Reprinted with permission. Further reprint or distribution strictly prohibited without written permission of NAIC. </a:t>
            </a:r>
          </a:p>
        </p:txBody>
      </p:sp>
    </p:spTree>
  </p:cSld>
  <p:clrMapOvr>
    <a:masterClrMapping/>
  </p:clrMapOvr>
  <p:transition>
    <p:wipe dir="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180</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180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181</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print"/>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182</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183</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184</a:t>
            </a:fld>
            <a:endParaRPr lang="en-US" sz="900">
              <a:solidFill>
                <a:schemeClr val="bg1"/>
              </a:solidFill>
            </a:endParaRPr>
          </a:p>
        </p:txBody>
      </p:sp>
      <p:pic>
        <p:nvPicPr>
          <p:cNvPr id="13926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185</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2010</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p:oleObj spid="_x0000_s9020418" name="Chart" r:id="rId4" imgW="3285990" imgH="3248111" progId="MSGraph.Chart.8">
              <p:embed followColorScheme="full"/>
            </p:oleObj>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226.8B/49%</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2010</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165.0B/36%</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68.2B/15%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186</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316250" y="1735138"/>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1971—2012</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451475"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8001000" y="3039129"/>
            <a:ext cx="1062225" cy="1103312"/>
          </a:xfrm>
          <a:prstGeom prst="wedgeRectCallout">
            <a:avLst>
              <a:gd name="adj1" fmla="val 20102"/>
              <a:gd name="adj2" fmla="val 983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187</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Q3 2012 was up 5.1% over Q3 2011, the strongest growth since Q4 2006</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188</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2012 vs. 2011*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189</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xmlns="" val="2967979953"/>
              </p:ext>
            </p:extLst>
          </p:nvPr>
        </p:nvGraphicFramePr>
        <p:xfrm>
          <a:off x="44244" y="1633077"/>
          <a:ext cx="8699500" cy="4843463"/>
        </p:xfrm>
        <a:graphic>
          <a:graphicData uri="http://schemas.openxmlformats.org/presentationml/2006/ole">
            <p:oleObj spid="_x0000_s14331906"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Q1:2013 was positive for the 8</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5DB9F1C-F70A-4771-A395-5CA9189F5D9F}" type="slidenum">
              <a:rPr lang="en-US" sz="900"/>
              <a:pPr algn="r" eaLnBrk="0" hangingPunct="0">
                <a:lnSpc>
                  <a:spcPct val="85000"/>
                </a:lnSpc>
                <a:spcBef>
                  <a:spcPct val="20000"/>
                </a:spcBef>
              </a:pPr>
              <a:t>19</a:t>
            </a:fld>
            <a:endParaRPr lang="en-US" sz="900"/>
          </a:p>
        </p:txBody>
      </p:sp>
      <p:sp>
        <p:nvSpPr>
          <p:cNvPr id="11268" name="Rectangle 2"/>
          <p:cNvSpPr>
            <a:spLocks noGrp="1" noChangeArrowheads="1"/>
          </p:cNvSpPr>
          <p:nvPr>
            <p:ph type="title" idx="4294967295"/>
          </p:nvPr>
        </p:nvSpPr>
        <p:spPr/>
        <p:txBody>
          <a:bodyPr/>
          <a:lstStyle/>
          <a:p>
            <a:r>
              <a:rPr lang="en-US" smtClean="0"/>
              <a:t>All Lines DWP Growth: WA vs. U.S., 2002-2011</a:t>
            </a:r>
          </a:p>
        </p:txBody>
      </p:sp>
      <p:sp>
        <p:nvSpPr>
          <p:cNvPr id="1126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18467842" name="Chart" r:id="rId4" imgW="8601024" imgH="4600673" progId="MSGraph.Chart.8">
              <p:embed followColorScheme="full"/>
            </p:oleObj>
          </a:graphicData>
        </a:graphic>
      </p:graphicFrame>
      <p:sp>
        <p:nvSpPr>
          <p:cNvPr id="1127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3.6%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WA: 3.4%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p:bldP spid="7"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190</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2013:Q1</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17684481" name="Picture 1"/>
          <p:cNvPicPr>
            <a:picLocks noChangeAspect="1" noChangeArrowheads="1"/>
          </p:cNvPicPr>
          <p:nvPr/>
        </p:nvPicPr>
        <p:blipFill>
          <a:blip r:embed="rId3" cstate="print"/>
          <a:srcRect/>
          <a:stretch>
            <a:fillRect/>
          </a:stretch>
        </p:blipFill>
        <p:spPr bwMode="auto">
          <a:xfrm>
            <a:off x="146873" y="1348115"/>
            <a:ext cx="8820145" cy="5153763"/>
          </a:xfrm>
          <a:prstGeom prst="rect">
            <a:avLst/>
          </a:prstGeom>
          <a:noFill/>
          <a:ln w="9525">
            <a:noFill/>
            <a:miter lim="800000"/>
            <a:headEnd/>
            <a:tailEnd/>
          </a:ln>
        </p:spPr>
      </p:pic>
      <p:sp>
        <p:nvSpPr>
          <p:cNvPr id="16" name="AutoShape 6"/>
          <p:cNvSpPr>
            <a:spLocks noChangeArrowheads="1"/>
          </p:cNvSpPr>
          <p:nvPr/>
        </p:nvSpPr>
        <p:spPr bwMode="blackWhite">
          <a:xfrm>
            <a:off x="6190433" y="1445342"/>
            <a:ext cx="2658599" cy="1571261"/>
          </a:xfrm>
          <a:prstGeom prst="wedgeRectCallout">
            <a:avLst>
              <a:gd name="adj1" fmla="val 43480"/>
              <a:gd name="adj2" fmla="val 1069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Q1:2013 renewals were up 5.2%, the largest increase since late 2003; Some insurers posted stronger numbers.</a:t>
            </a:r>
            <a:endParaRPr lang="en-US" sz="1400" b="1" dirty="0">
              <a:solidFill>
                <a:schemeClr val="bg1"/>
              </a:solidFill>
              <a:latin typeface="Arial" pitchFamily="34" charset="0"/>
              <a:cs typeface="+mn-cs"/>
            </a:endParaRPr>
          </a:p>
        </p:txBody>
      </p:sp>
      <p:sp>
        <p:nvSpPr>
          <p:cNvPr id="17" name="AutoShape 6"/>
          <p:cNvSpPr>
            <a:spLocks noChangeArrowheads="1"/>
          </p:cNvSpPr>
          <p:nvPr/>
        </p:nvSpPr>
        <p:spPr bwMode="blackWhite">
          <a:xfrm>
            <a:off x="4746602" y="3451824"/>
            <a:ext cx="1395269" cy="658813"/>
          </a:xfrm>
          <a:prstGeom prst="wedgeRectCallout">
            <a:avLst>
              <a:gd name="adj1" fmla="val -44068"/>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1" name="AutoShape 6"/>
          <p:cNvSpPr>
            <a:spLocks noChangeArrowheads="1"/>
          </p:cNvSpPr>
          <p:nvPr/>
        </p:nvSpPr>
        <p:spPr bwMode="blackWhite">
          <a:xfrm>
            <a:off x="2862311" y="2348800"/>
            <a:ext cx="1771650" cy="1104900"/>
          </a:xfrm>
          <a:prstGeom prst="wedgeRectCallout">
            <a:avLst>
              <a:gd name="adj1" fmla="val -15517"/>
              <a:gd name="adj2" fmla="val 1478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2662869" y="145118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6" name="AutoShape 7"/>
          <p:cNvSpPr>
            <a:spLocks noChangeArrowheads="1"/>
          </p:cNvSpPr>
          <p:nvPr/>
        </p:nvSpPr>
        <p:spPr bwMode="blackWhite">
          <a:xfrm>
            <a:off x="1460090" y="5365340"/>
            <a:ext cx="1924050" cy="666750"/>
          </a:xfrm>
          <a:prstGeom prst="wedgeRectCallout">
            <a:avLst>
              <a:gd name="adj1" fmla="val 153465"/>
              <a:gd name="adj2" fmla="val 15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pic>
        <p:nvPicPr>
          <p:cNvPr id="17684482" name="Picture 2"/>
          <p:cNvPicPr>
            <a:picLocks noChangeAspect="1" noChangeArrowheads="1"/>
          </p:cNvPicPr>
          <p:nvPr/>
        </p:nvPicPr>
        <p:blipFill>
          <a:blip r:embed="rId4" cstate="print"/>
          <a:srcRect/>
          <a:stretch>
            <a:fillRect/>
          </a:stretch>
        </p:blipFill>
        <p:spPr bwMode="auto">
          <a:xfrm>
            <a:off x="5119073" y="5899509"/>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5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6"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2013:Q1</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2433" name="Picture 1"/>
          <p:cNvPicPr>
            <a:picLocks noChangeAspect="1" noChangeArrowheads="1"/>
          </p:cNvPicPr>
          <p:nvPr/>
        </p:nvPicPr>
        <p:blipFill>
          <a:blip r:embed="rId3" cstate="print"/>
          <a:srcRect/>
          <a:stretch>
            <a:fillRect/>
          </a:stretch>
        </p:blipFill>
        <p:spPr bwMode="auto">
          <a:xfrm>
            <a:off x="182973" y="1210111"/>
            <a:ext cx="8769297" cy="5043206"/>
          </a:xfrm>
          <a:prstGeom prst="rect">
            <a:avLst/>
          </a:prstGeom>
          <a:noFill/>
          <a:ln w="9525">
            <a:noFill/>
            <a:miter lim="800000"/>
            <a:headEnd/>
            <a:tailEnd/>
          </a:ln>
        </p:spPr>
      </p:pic>
      <p:sp>
        <p:nvSpPr>
          <p:cNvPr id="12" name="AutoShape 6"/>
          <p:cNvSpPr>
            <a:spLocks noChangeArrowheads="1"/>
          </p:cNvSpPr>
          <p:nvPr/>
        </p:nvSpPr>
        <p:spPr bwMode="blackWhite">
          <a:xfrm>
            <a:off x="5889522" y="1292943"/>
            <a:ext cx="2890684" cy="1509990"/>
          </a:xfrm>
          <a:prstGeom prst="wedgeRectCallout">
            <a:avLst>
              <a:gd name="adj1" fmla="val 39564"/>
              <a:gd name="adj2" fmla="val 1618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(Q4:2012 =  5.0%),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mid-2001 </a:t>
            </a:r>
            <a:r>
              <a:rPr lang="en-US" sz="1400" b="1" dirty="0">
                <a:solidFill>
                  <a:schemeClr val="bg1"/>
                </a:solidFill>
                <a:latin typeface="Arial" pitchFamily="34" charset="0"/>
              </a:rPr>
              <a:t>(pre-9/11</a:t>
            </a:r>
            <a:r>
              <a:rPr lang="en-US" sz="1400" b="1" dirty="0" smtClean="0">
                <a:solidFill>
                  <a:schemeClr val="bg1"/>
                </a:solidFill>
                <a:latin typeface="Arial" pitchFamily="34" charset="0"/>
              </a:rPr>
              <a:t>),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660502"/>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17682434" name="Picture 2"/>
          <p:cNvPicPr>
            <a:picLocks noChangeAspect="1" noChangeArrowheads="1"/>
          </p:cNvPicPr>
          <p:nvPr/>
        </p:nvPicPr>
        <p:blipFill>
          <a:blip r:embed="rId4" cstate="print"/>
          <a:srcRect/>
          <a:stretch>
            <a:fillRect/>
          </a:stretch>
        </p:blipFill>
        <p:spPr bwMode="auto">
          <a:xfrm>
            <a:off x="2818325" y="6282967"/>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0385" name="Picture 1"/>
          <p:cNvPicPr>
            <a:picLocks noChangeAspect="1" noChangeArrowheads="1"/>
          </p:cNvPicPr>
          <p:nvPr/>
        </p:nvPicPr>
        <p:blipFill>
          <a:blip r:embed="rId3" cstate="print"/>
          <a:srcRect/>
          <a:stretch>
            <a:fillRect/>
          </a:stretch>
        </p:blipFill>
        <p:spPr bwMode="auto">
          <a:xfrm>
            <a:off x="0" y="1474839"/>
            <a:ext cx="8967019" cy="4929188"/>
          </a:xfrm>
          <a:prstGeom prst="rect">
            <a:avLst/>
          </a:prstGeom>
          <a:noFill/>
          <a:ln w="9525">
            <a:noFill/>
            <a:miter lim="800000"/>
            <a:headEnd/>
            <a:tailEnd/>
          </a:ln>
        </p:spPr>
      </p:pic>
      <p:sp>
        <p:nvSpPr>
          <p:cNvPr id="15" name="AutoShape 6"/>
          <p:cNvSpPr>
            <a:spLocks noChangeArrowheads="1"/>
          </p:cNvSpPr>
          <p:nvPr/>
        </p:nvSpPr>
        <p:spPr bwMode="blackWhite">
          <a:xfrm>
            <a:off x="3067665" y="4665410"/>
            <a:ext cx="3028335" cy="688258"/>
          </a:xfrm>
          <a:prstGeom prst="wedgeRectCallout">
            <a:avLst>
              <a:gd name="adj1" fmla="val 123895"/>
              <a:gd name="adj2" fmla="val -119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late 2008 and shortly after 9/11</a:t>
            </a:r>
            <a:endParaRPr lang="en-US" sz="1400" b="1" dirty="0">
              <a:solidFill>
                <a:schemeClr val="bg1"/>
              </a:solidFill>
              <a:latin typeface="Arial" pitchFamily="34" charset="0"/>
            </a:endParaRPr>
          </a:p>
        </p:txBody>
      </p:sp>
      <p:cxnSp>
        <p:nvCxnSpPr>
          <p:cNvPr id="16" name="Straight Connector 15"/>
          <p:cNvCxnSpPr/>
          <p:nvPr/>
        </p:nvCxnSpPr>
        <p:spPr>
          <a:xfrm flipV="1">
            <a:off x="398206" y="3991901"/>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78337" name="Picture 1"/>
          <p:cNvPicPr>
            <a:picLocks noChangeAspect="1" noChangeArrowheads="1"/>
          </p:cNvPicPr>
          <p:nvPr/>
        </p:nvPicPr>
        <p:blipFill>
          <a:blip r:embed="rId3" cstate="print"/>
          <a:srcRect/>
          <a:stretch>
            <a:fillRect/>
          </a:stretch>
        </p:blipFill>
        <p:spPr bwMode="auto">
          <a:xfrm>
            <a:off x="217232" y="1326146"/>
            <a:ext cx="8705544" cy="5060673"/>
          </a:xfrm>
          <a:prstGeom prst="rect">
            <a:avLst/>
          </a:prstGeom>
          <a:noFill/>
          <a:ln w="9525">
            <a:noFill/>
            <a:miter lim="800000"/>
            <a:headEnd/>
            <a:tailEnd/>
          </a:ln>
        </p:spPr>
      </p:pic>
      <p:sp>
        <p:nvSpPr>
          <p:cNvPr id="11" name="AutoShape 6"/>
          <p:cNvSpPr>
            <a:spLocks noChangeArrowheads="1"/>
          </p:cNvSpPr>
          <p:nvPr/>
        </p:nvSpPr>
        <p:spPr bwMode="blackWhite">
          <a:xfrm>
            <a:off x="3588774" y="2389238"/>
            <a:ext cx="2212255" cy="840658"/>
          </a:xfrm>
          <a:prstGeom prst="wedgeRectCallout">
            <a:avLst>
              <a:gd name="adj1" fmla="val 125966"/>
              <a:gd name="adj2" fmla="val 104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194</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Q1:2013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14332930"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2013:Q1</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7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197</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198</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199</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199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latin typeface="Arial" charset="0"/>
                <a:cs typeface="Arial" charset="0"/>
              </a:rPr>
              <a:t>Profit Recovery </a:t>
            </a:r>
            <a:r>
              <a:rPr lang="en-US" sz="4000" b="1" dirty="0" smtClean="0">
                <a:solidFill>
                  <a:srgbClr val="225A7A"/>
                </a:solidFill>
              </a:rPr>
              <a:t>in 2012 After High CAT Losses; Ultimate Impact of Sandy Still Unclear</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084EE8-A141-4037-9BF6-179610E936CC}" type="slidenum">
              <a:rPr lang="en-US" sz="900"/>
              <a:pPr algn="r" eaLnBrk="0" hangingPunct="0">
                <a:lnSpc>
                  <a:spcPct val="85000"/>
                </a:lnSpc>
                <a:spcBef>
                  <a:spcPct val="20000"/>
                </a:spcBef>
              </a:pPr>
              <a:t>20</a:t>
            </a:fld>
            <a:endParaRPr lang="en-US" sz="900"/>
          </a:p>
        </p:txBody>
      </p:sp>
      <p:sp>
        <p:nvSpPr>
          <p:cNvPr id="12292" name="Rectangle 2"/>
          <p:cNvSpPr>
            <a:spLocks noGrp="1" noChangeArrowheads="1"/>
          </p:cNvSpPr>
          <p:nvPr>
            <p:ph type="title" idx="4294967295"/>
          </p:nvPr>
        </p:nvSpPr>
        <p:spPr/>
        <p:txBody>
          <a:bodyPr/>
          <a:lstStyle/>
          <a:p>
            <a:r>
              <a:rPr lang="en-US" smtClean="0"/>
              <a:t>Comm. Lines DWP Growth: WA vs. U.S., 2002-2011</a:t>
            </a:r>
          </a:p>
        </p:txBody>
      </p:sp>
      <p:sp>
        <p:nvSpPr>
          <p:cNvPr id="1229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687513"/>
          <a:ext cx="8569325" cy="4579937"/>
        </p:xfrm>
        <a:graphic>
          <a:graphicData uri="http://schemas.openxmlformats.org/presentationml/2006/ole">
            <p:oleObj spid="_x0000_s18468866" name="Chart" r:id="rId4" imgW="8601024" imgH="4600673" progId="MSGraph.Chart.8">
              <p:embed followColorScheme="full"/>
            </p:oleObj>
          </a:graphicData>
        </a:graphic>
      </p:graphicFrame>
      <p:sp>
        <p:nvSpPr>
          <p:cNvPr id="1229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2.9%</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WA: 2.9%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p:bldP spid="7"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200</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200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201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202</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2011</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2"/>
          <p:cNvGrpSpPr>
            <a:grpSpLocks/>
          </p:cNvGrpSpPr>
          <p:nvPr/>
        </p:nvGrpSpPr>
        <p:grpSpPr bwMode="auto">
          <a:xfrm>
            <a:off x="7526338" y="5519738"/>
            <a:ext cx="212725" cy="212725"/>
            <a:chOff x="3300" y="3702"/>
            <a:chExt cx="162" cy="162"/>
          </a:xfrm>
        </p:grpSpPr>
        <p:sp>
          <p:nvSpPr>
            <p:cNvPr id="146471" name="Oval 73"/>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4" name="AutoShape 74"/>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8"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5" name="Line 86"/>
          <p:cNvSpPr>
            <a:spLocks noChangeShapeType="1"/>
          </p:cNvSpPr>
          <p:nvPr/>
        </p:nvSpPr>
        <p:spPr bwMode="auto">
          <a:xfrm flipV="1">
            <a:off x="7640638" y="5738813"/>
            <a:ext cx="0" cy="334962"/>
          </a:xfrm>
          <a:prstGeom prst="line">
            <a:avLst/>
          </a:prstGeom>
          <a:noFill/>
          <a:ln w="28575">
            <a:solidFill>
              <a:schemeClr val="tx1"/>
            </a:solidFill>
            <a:round/>
            <a:headEnd/>
            <a:tailEnd type="triangle" w="lg" len="med"/>
          </a:ln>
        </p:spPr>
        <p:txBody>
          <a:bodyPr/>
          <a:lstStyle/>
          <a:p>
            <a:endParaRPr lang="en-US"/>
          </a:p>
        </p:txBody>
      </p:sp>
      <p:sp>
        <p:nvSpPr>
          <p:cNvPr id="1991767" name="Rectangle 87"/>
          <p:cNvSpPr>
            <a:spLocks noChangeArrowheads="1"/>
          </p:cNvSpPr>
          <p:nvPr/>
        </p:nvSpPr>
        <p:spPr bwMode="blackWhite">
          <a:xfrm>
            <a:off x="7261225" y="5992813"/>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South Florida</a:t>
            </a:r>
            <a:endParaRPr lang="en-US" sz="1400" b="1">
              <a:solidFill>
                <a:schemeClr val="bg1"/>
              </a:solidFill>
            </a:endParaRPr>
          </a:p>
        </p:txBody>
      </p:sp>
      <p:sp>
        <p:nvSpPr>
          <p:cNvPr id="146447" name="Freeform 88"/>
          <p:cNvSpPr>
            <a:spLocks/>
          </p:cNvSpPr>
          <p:nvPr/>
        </p:nvSpPr>
        <p:spPr bwMode="auto">
          <a:xfrm>
            <a:off x="7891463" y="1838325"/>
            <a:ext cx="631825" cy="1317625"/>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 St. Clair and McLean counties</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9"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392"/>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Eastern District of Texas</a:t>
              </a:r>
            </a:p>
            <a:p>
              <a:pPr marL="228600" indent="-228600" eaLnBrk="0" hangingPunct="0">
                <a:lnSpc>
                  <a:spcPct val="90000"/>
                </a:lnSpc>
                <a:spcBef>
                  <a:spcPct val="25000"/>
                </a:spcBef>
                <a:buClr>
                  <a:schemeClr val="accent2"/>
                </a:buClr>
                <a:buFont typeface="Wingdings" pitchFamily="2" charset="2"/>
                <a:buChar char="n"/>
              </a:pPr>
              <a:r>
                <a:rPr lang="en-US" sz="1500" dirty="0" smtClean="0"/>
                <a:t>Cook County, IL</a:t>
              </a:r>
            </a:p>
            <a:p>
              <a:pPr marL="228600" indent="-228600" eaLnBrk="0" hangingPunct="0">
                <a:lnSpc>
                  <a:spcPct val="90000"/>
                </a:lnSpc>
                <a:spcBef>
                  <a:spcPct val="25000"/>
                </a:spcBef>
                <a:buClr>
                  <a:schemeClr val="accent2"/>
                </a:buClr>
                <a:buFont typeface="Wingdings" pitchFamily="2" charset="2"/>
                <a:buChar char="n"/>
              </a:pPr>
              <a:r>
                <a:rPr lang="en-US" sz="1500" dirty="0" smtClean="0"/>
                <a:t>Southern NJ</a:t>
              </a:r>
            </a:p>
            <a:p>
              <a:pPr marL="228600" indent="-228600" eaLnBrk="0" hangingPunct="0">
                <a:lnSpc>
                  <a:spcPct val="90000"/>
                </a:lnSpc>
                <a:spcBef>
                  <a:spcPct val="25000"/>
                </a:spcBef>
                <a:buClr>
                  <a:schemeClr val="accent2"/>
                </a:buClr>
                <a:buFont typeface="Wingdings" pitchFamily="2" charset="2"/>
                <a:buChar char="n"/>
              </a:pPr>
              <a:r>
                <a:rPr lang="en-US" sz="1500" dirty="0" smtClean="0"/>
                <a:t>Franklin County, AL</a:t>
              </a:r>
            </a:p>
            <a:p>
              <a:pPr marL="228600" indent="-228600" eaLnBrk="0" hangingPunct="0">
                <a:lnSpc>
                  <a:spcPct val="90000"/>
                </a:lnSpc>
                <a:spcBef>
                  <a:spcPct val="25000"/>
                </a:spcBef>
                <a:buClr>
                  <a:schemeClr val="accent2"/>
                </a:buClr>
                <a:buFont typeface="Wingdings" pitchFamily="2" charset="2"/>
                <a:buChar char="n"/>
              </a:pPr>
              <a:r>
                <a:rPr lang="en-US" sz="1500" dirty="0" smtClean="0"/>
                <a:t>Smith County, MS</a:t>
              </a:r>
            </a:p>
            <a:p>
              <a:pPr marL="228600" indent="-228600" eaLnBrk="0" hangingPunct="0">
                <a:lnSpc>
                  <a:spcPct val="90000"/>
                </a:lnSpc>
                <a:spcBef>
                  <a:spcPct val="25000"/>
                </a:spcBef>
                <a:buClr>
                  <a:schemeClr val="accent2"/>
                </a:buClr>
                <a:buFont typeface="Wingdings" pitchFamily="2" charset="2"/>
                <a:buChar char="n"/>
              </a:pPr>
              <a:r>
                <a:rPr lang="en-US" sz="15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551"/>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MI 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AK Supreme Court</a:t>
              </a:r>
              <a:endParaRPr lang="en-US" sz="1500" dirty="0"/>
            </a:p>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Philadelphia</a:t>
            </a:r>
          </a:p>
        </p:txBody>
      </p:sp>
      <p:grpSp>
        <p:nvGrpSpPr>
          <p:cNvPr id="10" name="Group 63"/>
          <p:cNvGrpSpPr>
            <a:grpSpLocks/>
          </p:cNvGrpSpPr>
          <p:nvPr/>
        </p:nvGrpSpPr>
        <p:grpSpPr bwMode="auto">
          <a:xfrm>
            <a:off x="7699375" y="3089275"/>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11" name="Group 63"/>
          <p:cNvGrpSpPr>
            <a:grpSpLocks/>
          </p:cNvGrpSpPr>
          <p:nvPr/>
        </p:nvGrpSpPr>
        <p:grpSpPr bwMode="auto">
          <a:xfrm>
            <a:off x="2874308" y="3646394"/>
            <a:ext cx="212725" cy="212725"/>
            <a:chOff x="3300" y="3702"/>
            <a:chExt cx="162" cy="162"/>
          </a:xfrm>
        </p:grpSpPr>
        <p:sp>
          <p:nvSpPr>
            <p:cNvPr id="104"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0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06" name="Line 96"/>
          <p:cNvSpPr>
            <a:spLocks noChangeShapeType="1"/>
          </p:cNvSpPr>
          <p:nvPr/>
        </p:nvSpPr>
        <p:spPr bwMode="auto">
          <a:xfrm flipH="1" flipV="1">
            <a:off x="3028947" y="3924296"/>
            <a:ext cx="45719" cy="942978"/>
          </a:xfrm>
          <a:prstGeom prst="line">
            <a:avLst/>
          </a:prstGeom>
          <a:noFill/>
          <a:ln w="28575">
            <a:solidFill>
              <a:schemeClr val="tx1"/>
            </a:solidFill>
            <a:round/>
            <a:headEnd/>
            <a:tailEnd type="triangle" w="lg" len="med"/>
          </a:ln>
        </p:spPr>
        <p:txBody>
          <a:bodyPr/>
          <a:lstStyle/>
          <a:p>
            <a:endParaRPr lang="en-US"/>
          </a:p>
        </p:txBody>
      </p:sp>
      <p:sp>
        <p:nvSpPr>
          <p:cNvPr id="107" name="Rectangle 97"/>
          <p:cNvSpPr>
            <a:spLocks noChangeArrowheads="1"/>
          </p:cNvSpPr>
          <p:nvPr/>
        </p:nvSpPr>
        <p:spPr bwMode="blackWhite">
          <a:xfrm>
            <a:off x="2706688" y="4919663"/>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Nevada</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Clark County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203</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205</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206</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207</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208</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209</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A6ACF1E-6E84-47DB-9897-3E921071A7E0}" type="slidenum">
              <a:rPr lang="en-US" sz="900"/>
              <a:pPr algn="r" eaLnBrk="0" hangingPunct="0">
                <a:lnSpc>
                  <a:spcPct val="85000"/>
                </a:lnSpc>
                <a:spcBef>
                  <a:spcPct val="20000"/>
                </a:spcBef>
              </a:pPr>
              <a:t>21</a:t>
            </a:fld>
            <a:endParaRPr lang="en-US" sz="900"/>
          </a:p>
        </p:txBody>
      </p:sp>
      <p:sp>
        <p:nvSpPr>
          <p:cNvPr id="13316" name="Rectangle 2"/>
          <p:cNvSpPr>
            <a:spLocks noGrp="1" noChangeArrowheads="1"/>
          </p:cNvSpPr>
          <p:nvPr>
            <p:ph type="title" idx="4294967295"/>
          </p:nvPr>
        </p:nvSpPr>
        <p:spPr>
          <a:xfrm>
            <a:off x="298450" y="90488"/>
            <a:ext cx="7608888" cy="860425"/>
          </a:xfrm>
        </p:spPr>
        <p:txBody>
          <a:bodyPr/>
          <a:lstStyle/>
          <a:p>
            <a:r>
              <a:rPr lang="en-US" smtClean="0"/>
              <a:t>Personal Lines DWP Growth: WA vs. U.S., 2002-2011</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18469890" name="Chart" r:id="rId4" imgW="8601024" imgH="4600673" progId="MSGraph.Chart.8">
              <p:embed followColorScheme="full"/>
            </p:oleObj>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654675" y="1247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3.7%</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WA: 3.5%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p:bldP spid="7"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211</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212</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213</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214</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215</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216</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217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94620C5-F61D-495B-86C4-D70A89F56646}" type="slidenum">
              <a:rPr lang="en-US" sz="900"/>
              <a:pPr algn="r" eaLnBrk="0" hangingPunct="0">
                <a:lnSpc>
                  <a:spcPct val="85000"/>
                </a:lnSpc>
                <a:spcBef>
                  <a:spcPct val="20000"/>
                </a:spcBef>
              </a:pPr>
              <a:t>22</a:t>
            </a:fld>
            <a:endParaRPr lang="en-US" sz="900"/>
          </a:p>
        </p:txBody>
      </p:sp>
      <p:sp>
        <p:nvSpPr>
          <p:cNvPr id="14340" name="Rectangle 2"/>
          <p:cNvSpPr>
            <a:spLocks noGrp="1" noChangeArrowheads="1"/>
          </p:cNvSpPr>
          <p:nvPr>
            <p:ph type="title" idx="4294967295"/>
          </p:nvPr>
        </p:nvSpPr>
        <p:spPr>
          <a:xfrm>
            <a:off x="298450" y="90488"/>
            <a:ext cx="7608888" cy="860425"/>
          </a:xfrm>
        </p:spPr>
        <p:txBody>
          <a:bodyPr/>
          <a:lstStyle/>
          <a:p>
            <a:r>
              <a:rPr lang="en-US" smtClean="0"/>
              <a:t>Private Passenger Auto DWP Growth: </a:t>
            </a:r>
            <a:br>
              <a:rPr lang="en-US" smtClean="0"/>
            </a:br>
            <a:r>
              <a:rPr lang="en-US" smtClean="0"/>
              <a:t>WA vs. U.S., 2002-2011</a:t>
            </a:r>
          </a:p>
        </p:txBody>
      </p:sp>
      <p:sp>
        <p:nvSpPr>
          <p:cNvPr id="1434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887912"/>
        </p:xfrm>
        <a:graphic>
          <a:graphicData uri="http://schemas.openxmlformats.org/presentationml/2006/ole">
            <p:oleObj spid="_x0000_s18470914" name="Chart" r:id="rId4" imgW="8601024" imgH="4600673" progId="MSGraph.Chart.8">
              <p:embed followColorScheme="full"/>
            </p:oleObj>
          </a:graphicData>
        </a:graphic>
      </p:graphicFrame>
      <p:sp>
        <p:nvSpPr>
          <p:cNvPr id="1434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6124575" y="136842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2.5%</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WA: 2.7%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CB74DA3-19C7-42CB-A001-D8049FE66D90}" type="slidenum">
              <a:rPr lang="en-US" sz="900"/>
              <a:pPr algn="r" eaLnBrk="0" hangingPunct="0">
                <a:lnSpc>
                  <a:spcPct val="85000"/>
                </a:lnSpc>
                <a:spcBef>
                  <a:spcPct val="20000"/>
                </a:spcBef>
              </a:pPr>
              <a:t>23</a:t>
            </a:fld>
            <a:endParaRPr lang="en-US" sz="900"/>
          </a:p>
        </p:txBody>
      </p:sp>
      <p:sp>
        <p:nvSpPr>
          <p:cNvPr id="15364" name="Rectangle 2"/>
          <p:cNvSpPr>
            <a:spLocks noGrp="1" noChangeArrowheads="1"/>
          </p:cNvSpPr>
          <p:nvPr>
            <p:ph type="title" idx="4294967295"/>
          </p:nvPr>
        </p:nvSpPr>
        <p:spPr>
          <a:xfrm>
            <a:off x="298450" y="90488"/>
            <a:ext cx="7608888" cy="860425"/>
          </a:xfrm>
        </p:spPr>
        <p:txBody>
          <a:bodyPr/>
          <a:lstStyle/>
          <a:p>
            <a:r>
              <a:rPr lang="en-US" smtClean="0"/>
              <a:t>Homeowner’s MP DWP Growth: </a:t>
            </a:r>
            <a:br>
              <a:rPr lang="en-US" smtClean="0"/>
            </a:br>
            <a:r>
              <a:rPr lang="en-US" smtClean="0"/>
              <a:t>WA vs. U.S., 2002-2011</a:t>
            </a:r>
          </a:p>
        </p:txBody>
      </p:sp>
      <p:sp>
        <p:nvSpPr>
          <p:cNvPr id="1536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18471938" name="Chart" r:id="rId4" imgW="8601024" imgH="4600673" progId="MSGraph.Chart.8">
              <p:embed followColorScheme="full"/>
            </p:oleObj>
          </a:graphicData>
        </a:graphic>
      </p:graphicFrame>
      <p:sp>
        <p:nvSpPr>
          <p:cNvPr id="1536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WA: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24</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25</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5/13;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7967106"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26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print"/>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93567"/>
              <a:gd name="adj2" fmla="val 796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WA and ID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1469924" y="1784551"/>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27</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28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6771074" name="Picture 2" descr="http://www.philadelphiafed.org/research-and-data/regional-economy/indexes/leading/charts/2013/LeadingIndexes0113.jpg"/>
          <p:cNvPicPr>
            <a:picLocks noChangeAspect="1" noChangeArrowheads="1"/>
          </p:cNvPicPr>
          <p:nvPr/>
        </p:nvPicPr>
        <p:blipFill>
          <a:blip r:embed="rId4" cstate="print"/>
          <a:srcRect/>
          <a:stretch>
            <a:fillRect/>
          </a:stretch>
        </p:blipFill>
        <p:spPr bwMode="auto">
          <a:xfrm>
            <a:off x="116246" y="1119058"/>
            <a:ext cx="6717173" cy="5183419"/>
          </a:xfrm>
          <a:prstGeom prst="rect">
            <a:avLst/>
          </a:prstGeom>
          <a:noFill/>
        </p:spPr>
      </p:pic>
      <p:sp>
        <p:nvSpPr>
          <p:cNvPr id="14" name="AutoShape 8"/>
          <p:cNvSpPr>
            <a:spLocks noChangeArrowheads="1"/>
          </p:cNvSpPr>
          <p:nvPr/>
        </p:nvSpPr>
        <p:spPr bwMode="blackWhite">
          <a:xfrm>
            <a:off x="6764594" y="2448232"/>
            <a:ext cx="2251587" cy="1622323"/>
          </a:xfrm>
          <a:prstGeom prst="wedgeRectCallout">
            <a:avLst>
              <a:gd name="adj1" fmla="val -60238"/>
              <a:gd name="adj2" fmla="val -320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New England is relatively strong, suggesting future strength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7968130"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in late 2011 and in 2012</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294671" y="3441291"/>
            <a:ext cx="3347884" cy="124437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 federal budget concerns.  May’s reading was the highest since July 2007</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28600" y="90488"/>
            <a:ext cx="7400925" cy="860425"/>
          </a:xfrm>
        </p:spPr>
        <p:txBody>
          <a:bodyPr/>
          <a:lstStyle/>
          <a:p>
            <a:r>
              <a:rPr lang="en-US" dirty="0" smtClean="0"/>
              <a:t>P/C Net Income After Taxes</a:t>
            </a:r>
            <a:br>
              <a:rPr lang="en-US" dirty="0" smtClean="0"/>
            </a:br>
            <a:r>
              <a:rPr lang="en-US" dirty="0" smtClean="0"/>
              <a:t>1991–2012 ($ Millions)</a:t>
            </a:r>
          </a:p>
        </p:txBody>
      </p:sp>
      <p:graphicFrame>
        <p:nvGraphicFramePr>
          <p:cNvPr id="6832131" name="Object 3"/>
          <p:cNvGraphicFramePr>
            <a:graphicFrameLocks/>
          </p:cNvGraphicFramePr>
          <p:nvPr>
            <p:ph type="chart" idx="4294967295"/>
          </p:nvPr>
        </p:nvGraphicFramePr>
        <p:xfrm>
          <a:off x="206375" y="1314450"/>
          <a:ext cx="8701088" cy="5049838"/>
        </p:xfrm>
        <a:graphic>
          <a:graphicData uri="http://schemas.openxmlformats.org/presentationml/2006/ole">
            <p:oleObj spid="_x0000_s14553090" name="Chart" r:id="rId4" imgW="8715311" imgH="5057745" progId="MSGraph.Chart.8">
              <p:embed followColorScheme="full"/>
            </p:oleObj>
          </a:graphicData>
        </a:graphic>
      </p:graphicFrame>
      <p:sp>
        <p:nvSpPr>
          <p:cNvPr id="1028" name="Text Box 5"/>
          <p:cNvSpPr txBox="1">
            <a:spLocks noChangeArrowheads="1"/>
          </p:cNvSpPr>
          <p:nvPr/>
        </p:nvSpPr>
        <p:spPr bwMode="auto">
          <a:xfrm>
            <a:off x="1104901" y="1306980"/>
            <a:ext cx="2159409" cy="181344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a:t>
            </a:r>
            <a:r>
              <a:rPr lang="en-US" sz="1300" dirty="0" smtClean="0">
                <a:solidFill>
                  <a:srgbClr val="000000"/>
                </a:solidFill>
                <a:latin typeface="Arial" charset="0"/>
                <a:cs typeface="Arial" charset="0"/>
              </a:rPr>
              <a:t>0.1%</a:t>
            </a:r>
            <a:endParaRPr lang="en-US" sz="130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a:t>
            </a:r>
            <a:r>
              <a:rPr lang="en-US" sz="1300" dirty="0" smtClean="0">
                <a:solidFill>
                  <a:srgbClr val="000000"/>
                </a:solidFill>
                <a:latin typeface="Arial" charset="0"/>
                <a:cs typeface="Arial" charset="0"/>
              </a:rPr>
              <a:t>ROE </a:t>
            </a:r>
            <a:r>
              <a:rPr lang="en-US" sz="1300" dirty="0">
                <a:solidFill>
                  <a:srgbClr val="000000"/>
                </a:solidFill>
                <a:latin typeface="Arial" charset="0"/>
                <a:cs typeface="Arial" charset="0"/>
              </a:rPr>
              <a:t>= </a:t>
            </a:r>
            <a:r>
              <a:rPr lang="en-US" sz="1300" dirty="0" smtClean="0">
                <a:solidFill>
                  <a:srgbClr val="000000"/>
                </a:solidFill>
                <a:latin typeface="Arial" charset="0"/>
                <a:cs typeface="Arial" charset="0"/>
              </a:rPr>
              <a:t>5.0%</a:t>
            </a:r>
            <a:endParaRPr lang="en-US" sz="130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a:t>
            </a:r>
            <a:r>
              <a:rPr lang="en-US" sz="1300" dirty="0" smtClean="0">
                <a:solidFill>
                  <a:srgbClr val="000000"/>
                </a:solidFill>
                <a:latin typeface="Arial" charset="0"/>
                <a:cs typeface="Arial" charset="0"/>
              </a:rPr>
              <a:t>ROE </a:t>
            </a:r>
            <a:r>
              <a:rPr lang="en-US" sz="1300" dirty="0">
                <a:solidFill>
                  <a:srgbClr val="000000"/>
                </a:solidFill>
                <a:latin typeface="Arial" charset="0"/>
                <a:cs typeface="Arial" charset="0"/>
              </a:rPr>
              <a:t>= </a:t>
            </a:r>
            <a:r>
              <a:rPr lang="en-US" sz="1300" dirty="0" smtClean="0">
                <a:solidFill>
                  <a:srgbClr val="000000"/>
                </a:solidFill>
                <a:cs typeface="Arial" charset="0"/>
              </a:rPr>
              <a:t>6</a:t>
            </a:r>
            <a:r>
              <a:rPr lang="en-US" sz="1300" dirty="0" smtClean="0">
                <a:solidFill>
                  <a:srgbClr val="000000"/>
                </a:solidFill>
                <a:latin typeface="Arial" charset="0"/>
                <a:cs typeface="Arial" charset="0"/>
              </a:rPr>
              <a:t>.6%</a:t>
            </a:r>
            <a:endParaRPr lang="en-US" sz="130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2011 ROAS</a:t>
            </a:r>
            <a:r>
              <a:rPr lang="en-US" sz="1300" baseline="30000" dirty="0" smtClean="0">
                <a:solidFill>
                  <a:srgbClr val="000000"/>
                </a:solidFill>
                <a:latin typeface="Arial" charset="0"/>
                <a:cs typeface="Arial" charset="0"/>
              </a:rPr>
              <a:t>1</a:t>
            </a:r>
            <a:r>
              <a:rPr lang="en-US" sz="1300" dirty="0" smtClean="0">
                <a:solidFill>
                  <a:srgbClr val="000000"/>
                </a:solidFill>
                <a:latin typeface="Arial" charset="0"/>
                <a:cs typeface="Arial" charset="0"/>
              </a:rPr>
              <a:t> </a:t>
            </a:r>
            <a:r>
              <a:rPr lang="en-US" sz="1300" dirty="0">
                <a:solidFill>
                  <a:srgbClr val="000000"/>
                </a:solidFill>
                <a:latin typeface="Arial" charset="0"/>
                <a:cs typeface="Arial" charset="0"/>
              </a:rPr>
              <a:t>= </a:t>
            </a:r>
            <a:r>
              <a:rPr lang="en-US" sz="1300" dirty="0" smtClean="0">
                <a:solidFill>
                  <a:srgbClr val="000000"/>
                </a:solidFill>
                <a:latin typeface="Arial" charset="0"/>
                <a:cs typeface="Arial" charset="0"/>
              </a:rPr>
              <a:t>3.5%</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2012 ROAS</a:t>
            </a:r>
            <a:r>
              <a:rPr lang="en-US" sz="1300" baseline="30000" dirty="0" smtClean="0">
                <a:solidFill>
                  <a:srgbClr val="000000"/>
                </a:solidFill>
              </a:rPr>
              <a:t>1</a:t>
            </a:r>
            <a:r>
              <a:rPr lang="en-US" sz="1300" dirty="0" smtClean="0">
                <a:solidFill>
                  <a:srgbClr val="000000"/>
                </a:solidFill>
              </a:rPr>
              <a:t> = 5.9%</a:t>
            </a:r>
            <a:endParaRPr lang="en-US" sz="1300" dirty="0">
              <a:solidFill>
                <a:srgbClr val="000000"/>
              </a:solidFill>
              <a:latin typeface="Arial" charset="0"/>
              <a:cs typeface="Arial" charset="0"/>
            </a:endParaRPr>
          </a:p>
        </p:txBody>
      </p:sp>
      <p:sp>
        <p:nvSpPr>
          <p:cNvPr id="9" name="AutoShape 6"/>
          <p:cNvSpPr>
            <a:spLocks noChangeArrowheads="1"/>
          </p:cNvSpPr>
          <p:nvPr/>
        </p:nvSpPr>
        <p:spPr bwMode="blackWhite">
          <a:xfrm>
            <a:off x="3224982" y="1188116"/>
            <a:ext cx="2526890" cy="1063471"/>
          </a:xfrm>
          <a:prstGeom prst="wedgeRectCallout">
            <a:avLst>
              <a:gd name="adj1" fmla="val 160911"/>
              <a:gd name="adj2" fmla="val 302311"/>
            </a:avLst>
          </a:prstGeom>
          <a:gradFill rotWithShape="1">
            <a:gsLst>
              <a:gs pos="0">
                <a:schemeClr val="accent1">
                  <a:alpha val="45000"/>
                </a:schemeClr>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P-C Industry </a:t>
            </a:r>
            <a:r>
              <a:rPr lang="en-US" sz="1400" b="1" dirty="0" smtClean="0">
                <a:solidFill>
                  <a:srgbClr val="FFFFFF"/>
                </a:solidFill>
                <a:latin typeface="Arial" charset="0"/>
                <a:cs typeface="Arial" charset="0"/>
              </a:rPr>
              <a:t>2012:Q3 profits wer</a:t>
            </a:r>
            <a:r>
              <a:rPr lang="en-US" sz="1400" b="1" dirty="0" smtClean="0">
                <a:solidFill>
                  <a:srgbClr val="FFFFFF"/>
                </a:solidFill>
              </a:rPr>
              <a:t>e up 222% from 2011:Q3,</a:t>
            </a:r>
            <a:r>
              <a:rPr lang="en-US" sz="1400" b="1" dirty="0" smtClean="0">
                <a:solidFill>
                  <a:srgbClr val="FFFFFF"/>
                </a:solidFill>
                <a:latin typeface="Arial" charset="0"/>
                <a:cs typeface="Arial" charset="0"/>
              </a:rPr>
              <a:t> due primarily to </a:t>
            </a:r>
            <a:r>
              <a:rPr lang="en-US" sz="1400" b="1" dirty="0" smtClean="0">
                <a:solidFill>
                  <a:srgbClr val="FFFFFF"/>
                </a:solidFill>
              </a:rPr>
              <a:t>lower</a:t>
            </a:r>
            <a:r>
              <a:rPr lang="en-US" sz="1400" b="1" dirty="0" smtClean="0">
                <a:solidFill>
                  <a:srgbClr val="FFFFFF"/>
                </a:solidFill>
                <a:latin typeface="Arial" charset="0"/>
                <a:cs typeface="Arial" charset="0"/>
              </a:rPr>
              <a:t> catastrophe losses</a:t>
            </a:r>
            <a:endParaRPr lang="en-US" sz="1400" b="1" dirty="0">
              <a:solidFill>
                <a:srgbClr val="FFFFFF"/>
              </a:solidFill>
              <a:latin typeface="Arial" charset="0"/>
              <a:cs typeface="Arial" charset="0"/>
            </a:endParaRPr>
          </a:p>
        </p:txBody>
      </p:sp>
      <p:sp>
        <p:nvSpPr>
          <p:cNvPr id="1030"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ROE 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6.2% ROAS in 2012, 4.7% </a:t>
            </a:r>
            <a:r>
              <a:rPr lang="en-US" sz="1100" dirty="0">
                <a:solidFill>
                  <a:srgbClr val="000000"/>
                </a:solidFill>
                <a:latin typeface="Arial" charset="0"/>
                <a:cs typeface="Arial" charset="0"/>
              </a:rPr>
              <a:t>ROAS for </a:t>
            </a:r>
            <a:r>
              <a:rPr lang="en-US" sz="1100" dirty="0" smtClean="0">
                <a:solidFill>
                  <a:srgbClr val="000000"/>
                </a:solidFill>
                <a:latin typeface="Arial" charset="0"/>
                <a:cs typeface="Arial" charset="0"/>
              </a:rPr>
              <a:t>2011, 7.6% </a:t>
            </a:r>
            <a:r>
              <a:rPr lang="en-US" sz="1100" dirty="0">
                <a:solidFill>
                  <a:srgbClr val="000000"/>
                </a:solidFill>
                <a:latin typeface="Arial" charset="0"/>
                <a:cs typeface="Arial" charset="0"/>
              </a:rPr>
              <a:t>for 2010 and 7.4% for 2009.</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30</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17969154"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(5/13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30105"/>
              <a:gd name="adj2" fmla="val 7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31</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32</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Apr.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872" imgH="4381562"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74354" y="4280256"/>
            <a:ext cx="1743075" cy="1143000"/>
          </a:xfrm>
          <a:prstGeom prst="wedgeRectCallout">
            <a:avLst>
              <a:gd name="adj1" fmla="val 125526"/>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899355" y="1854681"/>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9946"/>
              <a:gd name="adj2" fmla="val -1428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Apr. 2013 reading of 4.2% is up from 2.9%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33</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April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1934" imgH="4657704"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824317" y="3088195"/>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44282"/>
              <a:gd name="adj2" fmla="val 89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materially in 2011 and early 2012 but has strengthened since then</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34</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7970178"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(5/13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457200" y="5513388"/>
            <a:ext cx="84486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Homeowners </a:t>
            </a:r>
            <a:r>
              <a:rPr lang="en-US" b="1" dirty="0">
                <a:solidFill>
                  <a:srgbClr val="FFFFFF"/>
                </a:solidFill>
              </a:rPr>
              <a:t>Insurers </a:t>
            </a:r>
            <a:r>
              <a:rPr lang="en-US" b="1" dirty="0" smtClean="0">
                <a:solidFill>
                  <a:srgbClr val="FFFFFF"/>
                </a:solidFill>
              </a:rPr>
              <a:t>Are Starting to See Meaningful Exposure Growth for the First Time Since 2005.   </a:t>
            </a:r>
            <a:r>
              <a:rPr lang="en-US" b="1" dirty="0">
                <a:solidFill>
                  <a:srgbClr val="FFFFFF"/>
                </a:solidFill>
              </a:rPr>
              <a:t>Commercial Insurers with Construction Risk Exposure, </a:t>
            </a:r>
            <a:r>
              <a:rPr lang="en-US" b="1" dirty="0" smtClean="0">
                <a:solidFill>
                  <a:srgbClr val="FFFFFF"/>
                </a:solidFill>
              </a:rPr>
              <a:t>Surety;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35</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36</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2010—April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7971202" name="Chart" r:id="rId5" imgW="8343967" imgH="4381555" progId="MSGraph.Chart.8">
              <p:embed followColorScheme="full"/>
            </p:oleObj>
          </a:graphicData>
        </a:graphic>
      </p:graphicFrame>
      <p:sp>
        <p:nvSpPr>
          <p:cNvPr id="8" name="AutoShape 7"/>
          <p:cNvSpPr>
            <a:spLocks noChangeArrowheads="1"/>
          </p:cNvSpPr>
          <p:nvPr/>
        </p:nvSpPr>
        <p:spPr bwMode="blackWhite">
          <a:xfrm>
            <a:off x="1932038" y="1219200"/>
            <a:ext cx="3947649" cy="1582995"/>
          </a:xfrm>
          <a:prstGeom prst="wedgeRectCallout">
            <a:avLst>
              <a:gd name="adj1" fmla="val 110139"/>
              <a:gd name="adj2" fmla="val -10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Stronger growth in this key sector is possible in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37</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Construction Employment, </a:t>
            </a:r>
            <a:br>
              <a:rPr lang="en-US" dirty="0" smtClean="0"/>
            </a:br>
            <a:r>
              <a:rPr lang="en-US" dirty="0" smtClean="0"/>
              <a:t>Jan. 2003–Apr.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7972226"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13120"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6690"/>
              <a:gd name="adj2" fmla="val 1810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Apr. 2013 totaled 5.79 million, an increase of 355,000 jobs or 6.5%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38</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73250"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65BCA406-9D62-4B91-B0E8-FD3FE97E4534}" type="slidenum">
              <a:rPr lang="en-US" smtClean="0"/>
              <a:pPr>
                <a:defRPr/>
              </a:pPr>
              <a:t>39</a:t>
            </a:fld>
            <a:endParaRPr lang="en-US" smtClean="0"/>
          </a:p>
        </p:txBody>
      </p:sp>
      <p:sp>
        <p:nvSpPr>
          <p:cNvPr id="1030" name="Rectangle 2"/>
          <p:cNvSpPr>
            <a:spLocks noGrp="1" noChangeArrowheads="1"/>
          </p:cNvSpPr>
          <p:nvPr>
            <p:ph type="title"/>
          </p:nvPr>
        </p:nvSpPr>
        <p:spPr>
          <a:xfrm>
            <a:off x="58992" y="99092"/>
            <a:ext cx="7919884" cy="860425"/>
          </a:xfrm>
        </p:spPr>
        <p:txBody>
          <a:bodyPr/>
          <a:lstStyle/>
          <a:p>
            <a:r>
              <a:rPr lang="en-US" sz="2800" dirty="0" smtClean="0">
                <a:latin typeface="Arial" pitchFamily="34" charset="0"/>
              </a:rPr>
              <a:t>Commercial &amp; Industrial Loans Outstanding</a:t>
            </a:r>
            <a:br>
              <a:rPr lang="en-US" sz="2800" dirty="0" smtClean="0">
                <a:latin typeface="Arial" pitchFamily="34" charset="0"/>
              </a:rPr>
            </a:br>
            <a:r>
              <a:rPr lang="en-US" sz="2800" dirty="0" smtClean="0">
                <a:latin typeface="Arial" pitchFamily="34" charset="0"/>
              </a:rPr>
              <a:t>at FDIC-Insured Banks, </a:t>
            </a:r>
            <a:r>
              <a:rPr lang="en-US" sz="2400" dirty="0" smtClean="0">
                <a:latin typeface="Arial" pitchFamily="34" charset="0"/>
              </a:rPr>
              <a:t>Quarterly, 2006-2012:Q4*</a:t>
            </a:r>
          </a:p>
        </p:txBody>
      </p:sp>
      <p:graphicFrame>
        <p:nvGraphicFramePr>
          <p:cNvPr id="1026" name="Object 3"/>
          <p:cNvGraphicFramePr>
            <a:graphicFrameLocks/>
          </p:cNvGraphicFramePr>
          <p:nvPr/>
        </p:nvGraphicFramePr>
        <p:xfrm>
          <a:off x="165100" y="1309688"/>
          <a:ext cx="8667750" cy="4248150"/>
        </p:xfrm>
        <a:graphic>
          <a:graphicData uri="http://schemas.openxmlformats.org/presentationml/2006/ole">
            <p:oleObj spid="_x0000_s15777794"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a:t>
            </a:r>
            <a:r>
              <a:rPr lang="en-US" b="1" dirty="0" smtClean="0">
                <a:solidFill>
                  <a:schemeClr val="bg1"/>
                </a:solidFill>
              </a:rPr>
              <a:t>Commercial Loan Volume Has Been Growing </a:t>
            </a:r>
            <a:r>
              <a:rPr lang="en-US" b="1" dirty="0">
                <a:solidFill>
                  <a:schemeClr val="bg1"/>
                </a:solidFill>
              </a:rPr>
              <a:t>for </a:t>
            </a:r>
            <a:r>
              <a:rPr lang="en-US" b="1" dirty="0" smtClean="0">
                <a:solidFill>
                  <a:schemeClr val="bg1"/>
                </a:solidFill>
              </a:rPr>
              <a:t>Over Two Years and Is Now Nearly Back </a:t>
            </a:r>
            <a:r>
              <a:rPr lang="en-US" b="1" dirty="0">
                <a:solidFill>
                  <a:schemeClr val="bg1"/>
                </a:solidFill>
              </a:rPr>
              <a:t>to </a:t>
            </a:r>
            <a:r>
              <a:rPr lang="en-US" b="1" dirty="0" smtClean="0">
                <a:solidFill>
                  <a:schemeClr val="bg1"/>
                </a:solidFill>
              </a:rPr>
              <a:t>Early Recession Levels.  Bodes Very Well for the Creation of Current and Future Commercial Insurance Exposures</a:t>
            </a:r>
            <a:endParaRPr lang="en-US" b="1" dirty="0">
              <a:solidFill>
                <a:schemeClr val="bg1"/>
              </a:solidFill>
            </a:endParaRPr>
          </a:p>
        </p:txBody>
      </p:sp>
      <p:sp>
        <p:nvSpPr>
          <p:cNvPr id="1032" name="Rectangle 5"/>
          <p:cNvSpPr>
            <a:spLocks noChangeArrowheads="1"/>
          </p:cNvSpPr>
          <p:nvPr/>
        </p:nvSpPr>
        <p:spPr bwMode="auto">
          <a:xfrm>
            <a:off x="0" y="6289192"/>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3/18/2013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33"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9"/>
          <p:cNvSpPr>
            <a:spLocks noChangeArrowheads="1"/>
          </p:cNvSpPr>
          <p:nvPr/>
        </p:nvSpPr>
        <p:spPr bwMode="blackWhite">
          <a:xfrm>
            <a:off x="1853385" y="3705482"/>
            <a:ext cx="2684207" cy="914398"/>
          </a:xfrm>
          <a:prstGeom prst="wedgeRectCallout">
            <a:avLst>
              <a:gd name="adj1" fmla="val 49036"/>
              <a:gd name="adj2" fmla="val -109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Commercial lending plunged by 21.2% ($330B) during the financial crisis and ensuing period of tight credit</a:t>
            </a:r>
            <a:endParaRPr lang="en-US" sz="1400" b="1" dirty="0">
              <a:solidFill>
                <a:schemeClr val="bg1"/>
              </a:solidFill>
            </a:endParaRPr>
          </a:p>
        </p:txBody>
      </p:sp>
      <p:sp>
        <p:nvSpPr>
          <p:cNvPr id="11" name="AutoShape 9"/>
          <p:cNvSpPr>
            <a:spLocks noChangeArrowheads="1"/>
          </p:cNvSpPr>
          <p:nvPr/>
        </p:nvSpPr>
        <p:spPr bwMode="blackWhite">
          <a:xfrm>
            <a:off x="4866968" y="1237588"/>
            <a:ext cx="2556387" cy="914398"/>
          </a:xfrm>
          <a:prstGeom prst="wedgeRectCallout">
            <a:avLst>
              <a:gd name="adj1" fmla="val 89512"/>
              <a:gd name="adj2" fmla="val -135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Commercial lending activity is exceeds pre-crisis levels (+29.1% or $340B above mid-2010 trough)</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403170" y="3878826"/>
            <a:ext cx="1779295" cy="813097"/>
          </a:xfrm>
          <a:prstGeom prst="wedgeRectCallout">
            <a:avLst>
              <a:gd name="adj1" fmla="val 83847"/>
              <a:gd name="adj2" fmla="val 497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40</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2006-2012:Q4*</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16764930"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Non-current loans (those past due 90 days or more or in nonaccrual status) are back 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3/18/2013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41</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March 2013 vs. March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797427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81569" y="3797424"/>
            <a:ext cx="2656417" cy="914398"/>
          </a:xfrm>
          <a:prstGeom prst="wedgeRectCallout">
            <a:avLst>
              <a:gd name="adj1" fmla="val 54785"/>
              <a:gd name="adj2" fmla="val -90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segment but down in nonresidential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+9.8%</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-5.4%</a:t>
            </a:r>
            <a:endParaRPr lang="en-US" sz="2400" b="1" u="sng" dirty="0">
              <a:solidFill>
                <a:srgbClr val="225A7A"/>
              </a:solidFill>
            </a:endParaRPr>
          </a:p>
        </p:txBody>
      </p:sp>
      <p:sp>
        <p:nvSpPr>
          <p:cNvPr id="12" name="AutoShape 9"/>
          <p:cNvSpPr>
            <a:spLocks noChangeArrowheads="1"/>
          </p:cNvSpPr>
          <p:nvPr/>
        </p:nvSpPr>
        <p:spPr bwMode="blackWhite">
          <a:xfrm>
            <a:off x="4838606" y="2031888"/>
            <a:ext cx="2030261" cy="914398"/>
          </a:xfrm>
          <a:prstGeom prst="wedgeRectCallout">
            <a:avLst>
              <a:gd name="adj1" fmla="val 34335"/>
              <a:gd name="adj2" fmla="val 1183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42</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Mar. 2013 vs. Mar.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7975298"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Some  Segments, Including the Key Residential Construction Sector, But Weakening in Early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376515" y="1052052"/>
            <a:ext cx="7275872" cy="997974"/>
          </a:xfrm>
          <a:prstGeom prst="wedgeRectCallout">
            <a:avLst>
              <a:gd name="adj1" fmla="val -35224"/>
              <a:gd name="adj2" fmla="val 850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Office, and Transportation industries, Private sector construction activity is mixed up across many segments after plunging during the “Great Recession.”  Most segments expanded in 2012 but weakened in Q1:2013.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43</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Mar. 2013 vs. Mar.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7976322"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2013.</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17977346"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39 of the 40 months from Jan. 2010 through Apr. 2013.  The expectation is that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activity continues to expand,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45</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17978370" name="Chart" r:id="rId4" imgW="8286784" imgH="401005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1992—Mar.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are nearly back to peak (in July 2008, </a:t>
            </a:r>
            <a:r>
              <a:rPr lang="en-US" sz="1600" b="1" dirty="0" smtClean="0">
                <a:solidFill>
                  <a:schemeClr val="bg1"/>
                </a:solidFill>
              </a:rPr>
              <a:t>8 </a:t>
            </a:r>
            <a:r>
              <a:rPr lang="en-US" sz="1600" b="1" dirty="0">
                <a:solidFill>
                  <a:schemeClr val="bg1"/>
                </a:solidFill>
              </a:rPr>
              <a:t>months into the recession). Trough in May 2009. Growth from trough to </a:t>
            </a:r>
            <a:r>
              <a:rPr lang="en-US" sz="1600" b="1" dirty="0" smtClean="0">
                <a:solidFill>
                  <a:schemeClr val="bg1"/>
                </a:solidFill>
              </a:rPr>
              <a:t>Mar. 2013 </a:t>
            </a:r>
            <a:r>
              <a:rPr lang="en-US" sz="1600" b="1" dirty="0">
                <a:solidFill>
                  <a:schemeClr val="bg1"/>
                </a:solidFill>
              </a:rPr>
              <a:t>was </a:t>
            </a:r>
            <a:r>
              <a:rPr lang="en-US" sz="1600" b="1" dirty="0" smtClean="0">
                <a:solidFill>
                  <a:schemeClr val="bg1"/>
                </a:solidFill>
              </a:rPr>
              <a:t>30%.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Mar. 2013 were up 30% to $481.8B from its May 2009 trough.  March figure is now  0.7% below its previous record high in July 2008.</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46</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7979394" name="Chart" r:id="rId4" imgW="8534400" imgH="377202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94733" y="1821800"/>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+2.7%</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-0.3%</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17980418" name="Chart" r:id="rId5" imgW="8153535" imgH="5372045"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47</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9860"/>
              <a:gd name="adj2" fmla="val 98459"/>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78.5% </a:t>
            </a:r>
            <a:r>
              <a:rPr lang="en-US" sz="1200" b="1" dirty="0"/>
              <a:t>of industrial capacity in </a:t>
            </a:r>
            <a:r>
              <a:rPr lang="en-US" sz="1200" b="1" dirty="0" smtClean="0"/>
              <a:t>Mar. 2013, well above </a:t>
            </a:r>
            <a:r>
              <a:rPr lang="en-US" sz="1200" b="1" dirty="0"/>
              <a:t>the June 2009 low of </a:t>
            </a:r>
            <a:r>
              <a:rPr lang="en-US" sz="1200" b="1" dirty="0" smtClean="0"/>
              <a:t>66.9% and highest level since July 2008</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80595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March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6380547" grpId="0" autoUpdateAnimBg="0"/>
      <p:bldP spid="6380548" grpId="0" autoUpdateAnimBg="0"/>
      <p:bldP spid="375816" grpId="0" animBg="1"/>
      <p:bldP spid="209408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48</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2010—April 2013</a:t>
            </a:r>
            <a:r>
              <a:rPr lang="en-US" dirty="0" smtClean="0"/>
              <a:t>*</a:t>
            </a:r>
          </a:p>
        </p:txBody>
      </p:sp>
      <p:graphicFrame>
        <p:nvGraphicFramePr>
          <p:cNvPr id="11266" name="Object 8"/>
          <p:cNvGraphicFramePr>
            <a:graphicFrameLocks noChangeAspect="1"/>
          </p:cNvGraphicFramePr>
          <p:nvPr/>
        </p:nvGraphicFramePr>
        <p:xfrm>
          <a:off x="211394" y="1548785"/>
          <a:ext cx="8500499" cy="4838700"/>
        </p:xfrm>
        <a:graphic>
          <a:graphicData uri="http://schemas.openxmlformats.org/presentationml/2006/ole">
            <p:oleObj spid="_x0000_s17981442" name="Chart" r:id="rId4" imgW="8343967" imgH="4381555" progId="MSGraph.Chart.8">
              <p:embed followColorScheme="full"/>
            </p:oleObj>
          </a:graphicData>
        </a:graphic>
      </p:graphicFrame>
      <p:sp>
        <p:nvSpPr>
          <p:cNvPr id="8" name="AutoShape 7"/>
          <p:cNvSpPr>
            <a:spLocks noChangeArrowheads="1"/>
          </p:cNvSpPr>
          <p:nvPr/>
        </p:nvSpPr>
        <p:spPr bwMode="blackWhite">
          <a:xfrm>
            <a:off x="1717300" y="1171768"/>
            <a:ext cx="4400097" cy="1474839"/>
          </a:xfrm>
          <a:prstGeom prst="wedgeRectCallout">
            <a:avLst>
              <a:gd name="adj1" fmla="val 103970"/>
              <a:gd name="adj2" fmla="val 342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4.6% since Jan. 2010—a surprising source of strength in the economy. Employment in the sector is close to a multi-year high.</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The question is whether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2013F*</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a:t>
            </a:r>
            <a:r>
              <a:rPr lang="en-US" sz="1200" b="1" dirty="0">
                <a:solidFill>
                  <a:srgbClr val="000000"/>
                </a:solidFill>
                <a:latin typeface="Arial" charset="0"/>
                <a:cs typeface="Arial" charset="0"/>
              </a:rPr>
              <a:t>2011 figure is an estimate 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  </a:t>
            </a:r>
            <a:r>
              <a:rPr lang="en-US" sz="1200" b="1" dirty="0" smtClean="0">
                <a:solidFill>
                  <a:srgbClr val="000000"/>
                </a:solidFill>
              </a:rPr>
              <a:t>2012:Q3 ROA</a:t>
            </a:r>
            <a:r>
              <a:rPr lang="en-US" sz="1200" b="1" dirty="0" smtClean="0">
                <a:solidFill>
                  <a:srgbClr val="000000"/>
                </a:solidFill>
                <a:latin typeface="Arial" charset="0"/>
                <a:cs typeface="Arial" charset="0"/>
              </a:rPr>
              <a:t>S = 6.2% including M&amp;FG.</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5720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616656"/>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250404"/>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992639"/>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351463"/>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74052" y="5338763"/>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324475"/>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14772" y="407486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784257" y="4499168"/>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316538"/>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954297" y="2934368"/>
            <a:ext cx="1189703" cy="659324"/>
          </a:xfrm>
          <a:prstGeom prst="wedgeRectCallout">
            <a:avLst>
              <a:gd name="adj1" fmla="val 10087"/>
              <a:gd name="adj2" fmla="val 10055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2013F: 6.2%</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76880" y="3833980"/>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50</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1980-2012:Q3</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246526" y="3864077"/>
            <a:ext cx="4313331" cy="1072228"/>
          </a:xfrm>
          <a:prstGeom prst="wedgeRectCallout">
            <a:avLst>
              <a:gd name="adj1" fmla="val 94386"/>
              <a:gd name="adj2" fmla="val 41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2011 </a:t>
            </a:r>
            <a:r>
              <a:rPr lang="en-US" sz="1400" b="1" dirty="0">
                <a:solidFill>
                  <a:schemeClr val="bg1"/>
                </a:solidFill>
              </a:rPr>
              <a:t>bankruptcies totaled </a:t>
            </a:r>
            <a:r>
              <a:rPr lang="en-US" sz="1400" b="1" dirty="0" smtClean="0">
                <a:solidFill>
                  <a:schemeClr val="bg1"/>
                </a:solidFill>
              </a:rPr>
              <a:t>47,806, </a:t>
            </a:r>
            <a:r>
              <a:rPr lang="en-US" sz="1400" b="1" dirty="0">
                <a:solidFill>
                  <a:schemeClr val="bg1"/>
                </a:solidFill>
              </a:rPr>
              <a:t>down </a:t>
            </a:r>
            <a:r>
              <a:rPr lang="en-US" sz="1400" b="1" dirty="0" smtClean="0">
                <a:solidFill>
                  <a:schemeClr val="bg1"/>
                </a:solidFill>
              </a:rPr>
              <a:t>15.1% </a:t>
            </a:r>
            <a:r>
              <a:rPr lang="en-US" sz="1400" b="1" dirty="0">
                <a:solidFill>
                  <a:schemeClr val="bg1"/>
                </a:solidFill>
              </a:rPr>
              <a:t>from </a:t>
            </a:r>
            <a:r>
              <a:rPr lang="en-US" sz="1400" b="1" dirty="0" smtClean="0">
                <a:solidFill>
                  <a:schemeClr val="bg1"/>
                </a:solidFill>
              </a:rPr>
              <a:t>56,282 </a:t>
            </a:r>
            <a:r>
              <a:rPr lang="en-US" sz="1400" b="1" dirty="0">
                <a:solidFill>
                  <a:schemeClr val="bg1"/>
                </a:solidFill>
              </a:rPr>
              <a:t>in </a:t>
            </a:r>
            <a:r>
              <a:rPr lang="en-US" sz="1400" b="1" dirty="0" smtClean="0">
                <a:solidFill>
                  <a:schemeClr val="bg1"/>
                </a:solidFill>
              </a:rPr>
              <a:t>2010—the second consecutive year of decline.  Business bankruptcies more than tripled during the financial crisis. Through Q3:2012, filings were down 15.8% vs. Q3:2011</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51</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2012:Q3*</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Sep. 30, 2012 </a:t>
            </a:r>
            <a:r>
              <a:rPr lang="en-US" sz="1100" dirty="0"/>
              <a:t>are the latest available as of </a:t>
            </a:r>
            <a:r>
              <a:rPr lang="en-US" sz="1100" dirty="0" smtClean="0"/>
              <a:t>May 13,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an estimated 2.8% in 2012 to 769,000 following a 2.2%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2012E: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52</a:t>
            </a:fld>
            <a:endParaRPr lang="en-US"/>
          </a:p>
        </p:txBody>
      </p:sp>
      <p:pic>
        <p:nvPicPr>
          <p:cNvPr id="18021378" name="Picture 2" descr="http://www.advisorperspectives.com/dshort/charts/indicators/NFIB-optimism-index.gif"/>
          <p:cNvPicPr>
            <a:picLocks noChangeAspect="1" noChangeArrowheads="1"/>
          </p:cNvPicPr>
          <p:nvPr/>
        </p:nvPicPr>
        <p:blipFill>
          <a:blip r:embed="rId4" cstate="print"/>
          <a:srcRect/>
          <a:stretch>
            <a:fillRect/>
          </a:stretch>
        </p:blipFill>
        <p:spPr bwMode="auto">
          <a:xfrm>
            <a:off x="88489" y="1460090"/>
            <a:ext cx="8731046" cy="4978193"/>
          </a:xfrm>
          <a:prstGeom prst="rect">
            <a:avLst/>
          </a:prstGeom>
          <a:noFill/>
        </p:spPr>
      </p:pic>
      <p:sp>
        <p:nvSpPr>
          <p:cNvPr id="10" name="AutoShape 5"/>
          <p:cNvSpPr>
            <a:spLocks noChangeArrowheads="1"/>
          </p:cNvSpPr>
          <p:nvPr/>
        </p:nvSpPr>
        <p:spPr bwMode="blackWhite">
          <a:xfrm>
            <a:off x="4586747" y="2025445"/>
            <a:ext cx="3846730" cy="786582"/>
          </a:xfrm>
          <a:prstGeom prst="wedgeRectCallout">
            <a:avLst>
              <a:gd name="adj1" fmla="val 39154"/>
              <a:gd name="adj2" fmla="val 24790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53</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2012 Catastrophe Losses Were Close to “Average” Until Sandy Hit</a:t>
            </a:r>
            <a:endParaRPr lang="en-US" sz="3200" b="1" dirty="0" smtClean="0">
              <a:solidFill>
                <a:srgbClr val="C00000"/>
              </a:solidFill>
            </a:endParaRPr>
          </a:p>
          <a:p>
            <a:pPr algn="ctr"/>
            <a:r>
              <a:rPr lang="en-US" sz="3200" b="1" i="1" dirty="0" smtClean="0">
                <a:solidFill>
                  <a:srgbClr val="C00000"/>
                </a:solidFill>
              </a:rPr>
              <a:t>2011 Was the 5</a:t>
            </a:r>
            <a:r>
              <a:rPr lang="en-US" sz="3200" b="1" i="1" baseline="30000" dirty="0" smtClean="0">
                <a:solidFill>
                  <a:srgbClr val="C00000"/>
                </a:solidFill>
              </a:rPr>
              <a:t>th</a:t>
            </a:r>
            <a:r>
              <a:rPr lang="en-US" sz="3200" b="1" i="1" dirty="0" smtClean="0">
                <a:solidFill>
                  <a:srgbClr val="C00000"/>
                </a:solidFill>
              </a:rPr>
              <a:t> Most </a:t>
            </a:r>
            <a:r>
              <a:rPr lang="en-US" sz="3200" b="1" i="1" dirty="0">
                <a:solidFill>
                  <a:srgbClr val="C00000"/>
                </a:solidFill>
              </a:rPr>
              <a:t>Expensive </a:t>
            </a:r>
            <a:r>
              <a:rPr lang="en-US" sz="3200" b="1" i="1" dirty="0" smtClean="0">
                <a:solidFill>
                  <a:srgbClr val="C00000"/>
                </a:solidFill>
              </a:rPr>
              <a:t>     Year </a:t>
            </a:r>
            <a:r>
              <a:rPr lang="en-US" sz="3200" b="1" i="1" dirty="0">
                <a:solidFill>
                  <a:srgbClr val="C00000"/>
                </a:solidFill>
              </a:rPr>
              <a:t>on Record</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55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4963714"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smtClean="0"/>
              <a:t>US Insured Catastrophe Losses</a:t>
            </a:r>
          </a:p>
        </p:txBody>
      </p:sp>
      <p:sp>
        <p:nvSpPr>
          <p:cNvPr id="1929223" name="Rectangle 4"/>
          <p:cNvSpPr>
            <a:spLocks noChangeArrowheads="1"/>
          </p:cNvSpPr>
          <p:nvPr/>
        </p:nvSpPr>
        <p:spPr bwMode="auto">
          <a:xfrm>
            <a:off x="0" y="5686425"/>
            <a:ext cx="8394700" cy="1171575"/>
          </a:xfrm>
          <a:prstGeom prst="rect">
            <a:avLst/>
          </a:prstGeom>
          <a:noFill/>
          <a:ln w="9525" algn="ctr">
            <a:noFill/>
            <a:miter lim="800000"/>
            <a:headEnd/>
            <a:tailEnd/>
          </a:ln>
        </p:spPr>
        <p:txBody>
          <a:bodyPr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10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10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10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10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10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57084"/>
            <a:ext cx="6778939" cy="1089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Inflation-Adjusted Basis.  </a:t>
            </a:r>
            <a:r>
              <a:rPr lang="en-US" sz="2000" b="1" dirty="0">
                <a:solidFill>
                  <a:srgbClr val="FFFFFF"/>
                </a:solidFill>
              </a:rPr>
              <a:t>2011 </a:t>
            </a:r>
            <a:r>
              <a:rPr lang="en-US" sz="2000" b="1" dirty="0" smtClean="0">
                <a:solidFill>
                  <a:srgbClr val="FFFFFF"/>
                </a:solidFill>
              </a:rPr>
              <a:t>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37296"/>
              <a:gd name="adj2" fmla="val 709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76"/>
              <a:gd name="adj2" fmla="val -671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Record Tornado Losses Caused 2011 CAT Losses to Surge</a:t>
            </a:r>
          </a:p>
        </p:txBody>
      </p:sp>
      <p:sp>
        <p:nvSpPr>
          <p:cNvPr id="1929227" name="Rectangle 9"/>
          <p:cNvSpPr>
            <a:spLocks noChangeArrowheads="1"/>
          </p:cNvSpPr>
          <p:nvPr/>
        </p:nvSpPr>
        <p:spPr bwMode="black">
          <a:xfrm>
            <a:off x="302692"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2012 </a:t>
            </a:r>
            <a:r>
              <a:rPr lang="en-US" sz="1600" b="1" dirty="0">
                <a:solidFill>
                  <a:srgbClr val="225A7A"/>
                </a:solidFill>
              </a:rPr>
              <a:t>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55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56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57</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58</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a:xfrm>
            <a:off x="191740" y="-41784"/>
            <a:ext cx="8295968" cy="1143000"/>
          </a:xfrm>
        </p:spPr>
        <p:txBody>
          <a:bodyPr/>
          <a:lstStyle/>
          <a:p>
            <a:r>
              <a:rPr lang="en-US" dirty="0"/>
              <a:t>Outlook for </a:t>
            </a:r>
            <a:r>
              <a:rPr lang="en-US" dirty="0" smtClean="0"/>
              <a:t>2013 </a:t>
            </a:r>
            <a:r>
              <a:rPr lang="en-US" dirty="0"/>
              <a:t>Hurricane Season: </a:t>
            </a:r>
            <a:r>
              <a:rPr lang="en-US" dirty="0" smtClean="0"/>
              <a:t/>
            </a:r>
            <a:br>
              <a:rPr lang="en-US" dirty="0" smtClean="0"/>
            </a:br>
            <a:r>
              <a:rPr lang="en-US" dirty="0" smtClean="0"/>
              <a:t>75</a:t>
            </a:r>
            <a:r>
              <a:rPr lang="en-US" b="1" dirty="0" smtClean="0"/>
              <a:t>% </a:t>
            </a:r>
            <a:r>
              <a:rPr lang="en-US" b="1" dirty="0"/>
              <a:t>Worse Than Average</a:t>
            </a:r>
          </a:p>
        </p:txBody>
      </p:sp>
      <p:graphicFrame>
        <p:nvGraphicFramePr>
          <p:cNvPr id="7224323" name="Group 3"/>
          <p:cNvGraphicFramePr>
            <a:graphicFrameLocks noGrp="1"/>
          </p:cNvGraphicFramePr>
          <p:nvPr>
            <p:ph idx="1"/>
          </p:nvPr>
        </p:nvGraphicFramePr>
        <p:xfrm>
          <a:off x="309716" y="1281428"/>
          <a:ext cx="8347586" cy="4766376"/>
        </p:xfrm>
        <a:graphic>
          <a:graphicData uri="http://schemas.openxmlformats.org/drawingml/2006/table">
            <a:tbl>
              <a:tblPr/>
              <a:tblGrid>
                <a:gridCol w="5195947"/>
                <a:gridCol w="1788768"/>
                <a:gridCol w="1362871"/>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Forecast Parameter</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Median</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(1981-2010)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165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175%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7224375" name="Text Box 55"/>
          <p:cNvSpPr txBox="1">
            <a:spLocks noChangeArrowheads="1"/>
          </p:cNvSpPr>
          <p:nvPr/>
        </p:nvSpPr>
        <p:spPr bwMode="auto">
          <a:xfrm>
            <a:off x="73740" y="6272831"/>
            <a:ext cx="8915400" cy="523862"/>
          </a:xfrm>
          <a:prstGeom prst="rect">
            <a:avLst/>
          </a:prstGeom>
          <a:noFill/>
          <a:ln w="9525">
            <a:noFill/>
            <a:miter lim="800000"/>
            <a:headEnd/>
            <a:tailEnd/>
          </a:ln>
          <a:effectLst/>
        </p:spPr>
        <p:txBody>
          <a:bodyPr lIns="92075" tIns="46038" rIns="92075" bIns="46038">
            <a:spAutoFit/>
          </a:bodyPr>
          <a:lstStyle/>
          <a:p>
            <a:r>
              <a:rPr lang="en-US" sz="1400" dirty="0" smtClean="0">
                <a:latin typeface="Arial" pitchFamily="34" charset="0"/>
              </a:rPr>
              <a:t>Source</a:t>
            </a:r>
            <a:r>
              <a:rPr lang="en-US" sz="1400" dirty="0">
                <a:latin typeface="Arial" pitchFamily="34" charset="0"/>
              </a:rPr>
              <a:t>: Philip </a:t>
            </a:r>
            <a:r>
              <a:rPr lang="en-US" sz="1400" dirty="0" err="1">
                <a:latin typeface="Arial" pitchFamily="34" charset="0"/>
              </a:rPr>
              <a:t>Klotzbach</a:t>
            </a:r>
            <a:r>
              <a:rPr lang="en-US" sz="1400" dirty="0">
                <a:latin typeface="Arial" pitchFamily="34" charset="0"/>
              </a:rPr>
              <a:t> and Dr. William Gray, Colorado State University, April </a:t>
            </a:r>
            <a:r>
              <a:rPr lang="en-US" sz="1400" dirty="0" smtClean="0">
                <a:latin typeface="Arial" pitchFamily="34" charset="0"/>
              </a:rPr>
              <a:t>10, 2013, accessed at </a:t>
            </a:r>
            <a:r>
              <a:rPr lang="en-US" sz="1400" dirty="0" smtClean="0">
                <a:latin typeface="Arial" pitchFamily="34" charset="0"/>
                <a:hlinkClick r:id="rId2"/>
              </a:rPr>
              <a:t>http://tropical.atmos.colostate.edu/forecasts/2013/apr2013/apr2013.pdf</a:t>
            </a:r>
            <a:r>
              <a:rPr lang="en-US" sz="1400" dirty="0" smtClean="0">
                <a:latin typeface="Arial" pitchFamily="34" charset="0"/>
              </a:rPr>
              <a:t> ; Insurance Information Institute..</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843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DFD5785-A27E-4E2E-9E23-D0932276CAEB}" type="slidenum">
              <a:rPr lang="en-US" sz="900">
                <a:solidFill>
                  <a:schemeClr val="bg1"/>
                </a:solidFill>
              </a:rPr>
              <a:pPr algn="r" eaLnBrk="0" hangingPunct="0">
                <a:lnSpc>
                  <a:spcPct val="85000"/>
                </a:lnSpc>
                <a:spcBef>
                  <a:spcPct val="20000"/>
                </a:spcBef>
              </a:pPr>
              <a:t>6</a:t>
            </a:fld>
            <a:endParaRPr lang="en-US" sz="900">
              <a:solidFill>
                <a:schemeClr val="bg1"/>
              </a:solidFill>
            </a:endParaRPr>
          </a:p>
        </p:txBody>
      </p:sp>
      <p:pic>
        <p:nvPicPr>
          <p:cNvPr id="1843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Profitability and Growth in </a:t>
            </a:r>
            <a:r>
              <a:rPr lang="en-US" sz="4200" b="1" dirty="0" smtClean="0">
                <a:solidFill>
                  <a:schemeClr val="bg1"/>
                </a:solidFill>
              </a:rPr>
              <a:t>Washington, Oregon &amp; Idaho </a:t>
            </a:r>
            <a:r>
              <a:rPr lang="en-US" sz="4200" b="1" dirty="0">
                <a:solidFill>
                  <a:schemeClr val="bg1"/>
                </a:solidFill>
              </a:rPr>
              <a:t>P/C Insurance Markets</a:t>
            </a:r>
          </a:p>
        </p:txBody>
      </p:sp>
      <p:sp>
        <p:nvSpPr>
          <p:cNvPr id="2152456" name="Rectangle 8"/>
          <p:cNvSpPr>
            <a:spLocks noChangeArrowheads="1"/>
          </p:cNvSpPr>
          <p:nvPr/>
        </p:nvSpPr>
        <p:spPr bwMode="auto">
          <a:xfrm>
            <a:off x="854075" y="4362450"/>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25346" name="Rectangle 2"/>
          <p:cNvSpPr>
            <a:spLocks noGrp="1" noChangeArrowheads="1"/>
          </p:cNvSpPr>
          <p:nvPr>
            <p:ph type="title"/>
          </p:nvPr>
        </p:nvSpPr>
        <p:spPr>
          <a:xfrm>
            <a:off x="176988" y="-29496"/>
            <a:ext cx="7543800" cy="1143000"/>
          </a:xfrm>
        </p:spPr>
        <p:txBody>
          <a:bodyPr/>
          <a:lstStyle/>
          <a:p>
            <a:r>
              <a:rPr lang="en-US" dirty="0"/>
              <a:t>Landfall Probabilities </a:t>
            </a:r>
            <a:r>
              <a:rPr lang="en-US" dirty="0" smtClean="0"/>
              <a:t>for 2013 </a:t>
            </a:r>
            <a:r>
              <a:rPr lang="en-US" dirty="0"/>
              <a:t>Hurricane Season:</a:t>
            </a:r>
            <a:r>
              <a:rPr lang="en-US" b="1" dirty="0"/>
              <a:t> Above Average</a:t>
            </a:r>
          </a:p>
        </p:txBody>
      </p:sp>
      <p:graphicFrame>
        <p:nvGraphicFramePr>
          <p:cNvPr id="7225375" name="Group 31"/>
          <p:cNvGraphicFramePr>
            <a:graphicFrameLocks noGrp="1"/>
          </p:cNvGraphicFramePr>
          <p:nvPr>
            <p:ph idx="1"/>
          </p:nvPr>
        </p:nvGraphicFramePr>
        <p:xfrm>
          <a:off x="459651" y="1496654"/>
          <a:ext cx="8077200" cy="3709103"/>
        </p:xfrm>
        <a:graphic>
          <a:graphicData uri="http://schemas.openxmlformats.org/drawingml/2006/table">
            <a:tbl>
              <a:tblPr/>
              <a:tblGrid>
                <a:gridCol w="4572000"/>
                <a:gridCol w="2058988"/>
                <a:gridCol w="14462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East &amp; Gulf Coasts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72%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Florida Panhandle to Brownsville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30%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47%</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Caribbean </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61%</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225373" name="Text Box 29"/>
          <p:cNvSpPr txBox="1">
            <a:spLocks noChangeArrowheads="1"/>
          </p:cNvSpPr>
          <p:nvPr/>
        </p:nvSpPr>
        <p:spPr bwMode="auto">
          <a:xfrm>
            <a:off x="73740" y="6228587"/>
            <a:ext cx="8915400" cy="523862"/>
          </a:xfrm>
          <a:prstGeom prst="rect">
            <a:avLst/>
          </a:prstGeom>
          <a:noFill/>
          <a:ln w="9525">
            <a:noFill/>
            <a:miter lim="800000"/>
            <a:headEnd/>
            <a:tailEnd/>
          </a:ln>
          <a:effectLst/>
        </p:spPr>
        <p:txBody>
          <a:bodyPr lIns="92075" tIns="46038" rIns="92075" bIns="46038">
            <a:spAutoFit/>
          </a:bodyPr>
          <a:lstStyle/>
          <a:p>
            <a:r>
              <a:rPr lang="en-US" sz="1400" dirty="0">
                <a:latin typeface="Arial" pitchFamily="34" charset="0"/>
              </a:rPr>
              <a:t>*Average over the past century.</a:t>
            </a:r>
          </a:p>
          <a:p>
            <a:r>
              <a:rPr lang="en-US" sz="1400" dirty="0">
                <a:latin typeface="Arial" pitchFamily="34" charset="0"/>
              </a:rPr>
              <a:t>Source: Philip </a:t>
            </a:r>
            <a:r>
              <a:rPr lang="en-US" sz="1400" dirty="0" err="1">
                <a:latin typeface="Arial" pitchFamily="34" charset="0"/>
              </a:rPr>
              <a:t>Klotzbach</a:t>
            </a:r>
            <a:r>
              <a:rPr lang="en-US" sz="1400" dirty="0">
                <a:latin typeface="Arial" pitchFamily="34" charset="0"/>
              </a:rPr>
              <a:t> and Dr. William Gray, Colorado State University, April </a:t>
            </a:r>
            <a:r>
              <a:rPr lang="en-US" sz="1400" dirty="0" smtClean="0">
                <a:latin typeface="Arial" pitchFamily="34" charset="0"/>
              </a:rPr>
              <a:t>10, 2013.</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61</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62</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62</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2012</a:t>
            </a:r>
            <a:br>
              <a:rPr lang="en-US" dirty="0" smtClean="0">
                <a:solidFill>
                  <a:srgbClr val="28688C"/>
                </a:solidFill>
              </a:rPr>
            </a:br>
            <a:r>
              <a:rPr lang="en-US" sz="1800" dirty="0" smtClean="0">
                <a:solidFill>
                  <a:srgbClr val="28688C"/>
                </a:solidFill>
              </a:rPr>
              <a:t>Number of Events (Annual Totals 1980 – 2012)</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63</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screen"/>
          <a:srcRect/>
          <a:stretch>
            <a:fillRect/>
          </a:stretch>
        </p:blipFill>
        <p:spPr bwMode="auto">
          <a:xfrm>
            <a:off x="0" y="1310148"/>
            <a:ext cx="8407871" cy="4419601"/>
          </a:xfrm>
          <a:prstGeom prst="rect">
            <a:avLst/>
          </a:prstGeom>
          <a:noFill/>
          <a:ln w="9525">
            <a:noFill/>
            <a:miter lim="800000"/>
            <a:headEnd/>
            <a:tailEnd/>
          </a:ln>
          <a:effectLst/>
        </p:spPr>
      </p:pic>
      <p:sp>
        <p:nvSpPr>
          <p:cNvPr id="23" name="AutoShape 7"/>
          <p:cNvSpPr>
            <a:spLocks noChangeArrowheads="1"/>
          </p:cNvSpPr>
          <p:nvPr/>
        </p:nvSpPr>
        <p:spPr bwMode="blackWhite">
          <a:xfrm>
            <a:off x="3982064" y="1386348"/>
            <a:ext cx="3048415" cy="1206887"/>
          </a:xfrm>
          <a:prstGeom prst="wedgeRectCallout">
            <a:avLst>
              <a:gd name="adj1" fmla="val 80311"/>
              <a:gd name="adj2" fmla="val 1126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184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US in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64</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screen"/>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2012</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65</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9" name="Picture 1"/>
          <p:cNvPicPr>
            <a:picLocks noChangeAspect="1" noChangeArrowheads="1"/>
          </p:cNvPicPr>
          <p:nvPr>
            <p:custDataLst>
              <p:tags r:id="rId1"/>
            </p:custDataLst>
          </p:nvPr>
        </p:nvPicPr>
        <p:blipFill>
          <a:blip r:embed="rId4" cstate="screen"/>
          <a:srcRect/>
          <a:stretch>
            <a:fillRect/>
          </a:stretch>
        </p:blipFill>
        <p:spPr bwMode="auto">
          <a:xfrm>
            <a:off x="58992" y="1489587"/>
            <a:ext cx="8962290" cy="4816399"/>
          </a:xfrm>
          <a:prstGeom prst="rect">
            <a:avLst/>
          </a:prstGeom>
          <a:noFill/>
          <a:ln w="9525">
            <a:noFill/>
            <a:miter lim="800000"/>
            <a:headEnd/>
            <a:tailEnd/>
          </a:ln>
        </p:spPr>
      </p:pic>
      <p:sp>
        <p:nvSpPr>
          <p:cNvPr id="10"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1"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5" name="AutoShape 7"/>
          <p:cNvSpPr>
            <a:spLocks noChangeArrowheads="1"/>
          </p:cNvSpPr>
          <p:nvPr/>
        </p:nvSpPr>
        <p:spPr bwMode="blackWhite">
          <a:xfrm>
            <a:off x="4100052" y="2873672"/>
            <a:ext cx="3531191" cy="975657"/>
          </a:xfrm>
          <a:prstGeom prst="wedgeRectCallout">
            <a:avLst>
              <a:gd name="adj1" fmla="val 83019"/>
              <a:gd name="adj2" fmla="val 6231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2012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$14.9 billion,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66</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67</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68</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print"/>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69</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98D79EC-431D-46FB-B8FD-C8CD7EF4B904}" type="slidenum">
              <a:rPr lang="en-US" sz="900"/>
              <a:pPr algn="r" eaLnBrk="0" hangingPunct="0">
                <a:lnSpc>
                  <a:spcPct val="85000"/>
                </a:lnSpc>
                <a:spcBef>
                  <a:spcPct val="20000"/>
                </a:spcBef>
              </a:pPr>
              <a:t>7</a:t>
            </a:fld>
            <a:endParaRPr lang="en-US" sz="900"/>
          </a:p>
        </p:txBody>
      </p:sp>
      <p:sp>
        <p:nvSpPr>
          <p:cNvPr id="1028" name="Rectangle 2"/>
          <p:cNvSpPr>
            <a:spLocks noGrp="1" noChangeArrowheads="1"/>
          </p:cNvSpPr>
          <p:nvPr>
            <p:ph type="title" idx="4294967295"/>
          </p:nvPr>
        </p:nvSpPr>
        <p:spPr/>
        <p:txBody>
          <a:bodyPr/>
          <a:lstStyle/>
          <a:p>
            <a:r>
              <a:rPr lang="en-US" dirty="0" smtClean="0"/>
              <a:t>RNW All Lines: WA, OR &amp; ID vs. U.S., 2002-2011</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p:oleObj spid="_x0000_s18457602" name="Chart" r:id="rId4" imgW="8601024" imgH="4610130" progId="MSGraph.Chart.8">
              <p:embed followColorScheme="full"/>
            </p:oleObj>
          </a:graphicData>
        </a:graphic>
      </p:graphicFrame>
      <p:sp>
        <p:nvSpPr>
          <p:cNvPr id="103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Text Box 6"/>
          <p:cNvSpPr txBox="1">
            <a:spLocks noChangeArrowheads="1"/>
          </p:cNvSpPr>
          <p:nvPr/>
        </p:nvSpPr>
        <p:spPr bwMode="blackWhite">
          <a:xfrm>
            <a:off x="5773738" y="13811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400"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US: 7.7%</a:t>
            </a:r>
          </a:p>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WA: 11.7</a:t>
            </a:r>
            <a:r>
              <a:rPr lang="en-US" sz="1400" b="1" dirty="0" smtClean="0">
                <a:solidFill>
                  <a:schemeClr val="bg1"/>
                </a:solidFill>
              </a:rPr>
              <a:t>%</a:t>
            </a:r>
          </a:p>
          <a:p>
            <a:pPr algn="ctr" eaLnBrk="0" hangingPunct="0">
              <a:lnSpc>
                <a:spcPct val="85000"/>
              </a:lnSpc>
              <a:spcBef>
                <a:spcPct val="50000"/>
              </a:spcBef>
              <a:buClr>
                <a:schemeClr val="bg1"/>
              </a:buClr>
              <a:buFont typeface="Wingdings" pitchFamily="2" charset="2"/>
              <a:buNone/>
              <a:defRPr/>
            </a:pPr>
            <a:r>
              <a:rPr lang="en-US" sz="1400" b="1" dirty="0" smtClean="0">
                <a:solidFill>
                  <a:schemeClr val="bg1"/>
                </a:solidFill>
              </a:rPr>
              <a:t>OR: 10.3%</a:t>
            </a:r>
          </a:p>
          <a:p>
            <a:pPr algn="ctr" eaLnBrk="0" hangingPunct="0">
              <a:lnSpc>
                <a:spcPct val="85000"/>
              </a:lnSpc>
              <a:spcBef>
                <a:spcPct val="50000"/>
              </a:spcBef>
              <a:buClr>
                <a:schemeClr val="bg1"/>
              </a:buClr>
              <a:buFont typeface="Wingdings" pitchFamily="2" charset="2"/>
              <a:buNone/>
              <a:defRPr/>
            </a:pPr>
            <a:r>
              <a:rPr lang="en-US" sz="1400" b="1" dirty="0" smtClean="0">
                <a:solidFill>
                  <a:schemeClr val="bg1"/>
                </a:solidFill>
              </a:rPr>
              <a:t>ID: 12.1%</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700"/>
                                  </p:stCondLst>
                                  <p:childTnLst>
                                    <p:set>
                                      <p:cBhvr>
                                        <p:cTn id="15" dur="1" fill="hold">
                                          <p:stCondLst>
                                            <p:cond delay="0"/>
                                          </p:stCondLst>
                                        </p:cTn>
                                        <p:tgtEl>
                                          <p:spTgt spid="2026500">
                                            <p:oleChartEl type="series" lvl="3"/>
                                          </p:spTgt>
                                        </p:tgtEl>
                                        <p:attrNameLst>
                                          <p:attrName>style.visibility</p:attrName>
                                        </p:attrNameLst>
                                      </p:cBhvr>
                                      <p:to>
                                        <p:strVal val="visible"/>
                                      </p:to>
                                    </p:set>
                                    <p:animEffect transition="in" filter="wipe(left)">
                                      <p:cBhvr>
                                        <p:cTn id="16" dur="1000"/>
                                        <p:tgtEl>
                                          <p:spTgt spid="2026500">
                                            <p:oleChartEl type="series" lvl="3"/>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700"/>
                                  </p:stCondLst>
                                  <p:childTnLst>
                                    <p:set>
                                      <p:cBhvr>
                                        <p:cTn id="20" dur="1" fill="hold">
                                          <p:stCondLst>
                                            <p:cond delay="0"/>
                                          </p:stCondLst>
                                        </p:cTn>
                                        <p:tgtEl>
                                          <p:spTgt spid="2026500">
                                            <p:oleChartEl type="series" lvl="4"/>
                                          </p:spTgt>
                                        </p:tgtEl>
                                        <p:attrNameLst>
                                          <p:attrName>style.visibility</p:attrName>
                                        </p:attrNameLst>
                                      </p:cBhvr>
                                      <p:to>
                                        <p:strVal val="visible"/>
                                      </p:to>
                                    </p:set>
                                    <p:animEffect transition="in" filter="wipe(left)">
                                      <p:cBhvr>
                                        <p:cTn id="21" dur="1000"/>
                                        <p:tgtEl>
                                          <p:spTgt spid="2026500">
                                            <p:oleChartEl type="series" lvl="4"/>
                                          </p:spTgt>
                                        </p:tgtEl>
                                      </p:cBhvr>
                                    </p:animEffect>
                                  </p:childTnLst>
                                </p:cTn>
                              </p:par>
                            </p:childTnLst>
                          </p:cTn>
                        </p:par>
                        <p:par>
                          <p:cTn id="22" fill="hold">
                            <p:stCondLst>
                              <p:cond delay="1700"/>
                            </p:stCondLst>
                            <p:childTnLst>
                              <p:par>
                                <p:cTn id="23" presetID="10" presetClass="entr" presetSubtype="0" fill="hold" grpId="0" nodeType="afterEffect">
                                  <p:stCondLst>
                                    <p:cond delay="7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70</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
        <p:nvSpPr>
          <p:cNvPr id="10" name="Rectangle 8"/>
          <p:cNvSpPr>
            <a:spLocks noChangeArrowheads="1"/>
          </p:cNvSpPr>
          <p:nvPr/>
        </p:nvSpPr>
        <p:spPr bwMode="auto">
          <a:xfrm>
            <a:off x="516198" y="4259302"/>
            <a:ext cx="8008373" cy="208672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Despite 11 Sandy Declarations, Fewer Disasters Were Declared in 2012 than the Record Number of Declarations in 2010 and 2011</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17985538" name="Chart" r:id="rId4" imgW="8582143" imgH="4076789"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 May 28</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360738"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2,110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707626" y="4208931"/>
            <a:ext cx="2403987" cy="739588"/>
          </a:xfrm>
          <a:prstGeom prst="wedgeRectCallout">
            <a:avLst>
              <a:gd name="adj1" fmla="val 65412"/>
              <a:gd name="adj2" fmla="val -43889"/>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47 </a:t>
            </a:r>
            <a:r>
              <a:rPr lang="en-US" sz="1600" b="1" dirty="0" smtClean="0">
                <a:solidFill>
                  <a:srgbClr val="FFFFFF"/>
                </a:solidFill>
                <a:latin typeface="Arial" charset="0"/>
                <a:cs typeface="Arial" charset="0"/>
              </a:rPr>
              <a:t>federal disasters were declared in 2012</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73</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17986562" name="Chart" r:id="rId4" imgW="8810608" imgH="4581490"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May 28,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74</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4763" y="1776413"/>
          <a:ext cx="9134475" cy="4749800"/>
        </p:xfrm>
        <a:graphic>
          <a:graphicData uri="http://schemas.openxmlformats.org/presentationml/2006/ole">
            <p:oleObj spid="_x0000_s17987586" name="Chart" r:id="rId4" imgW="8810608" imgH="4581490"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9"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algn="l"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May 28, 2013</a:t>
            </a:r>
            <a:r>
              <a:rPr lang="en-US" sz="1100" dirty="0" smtClean="0">
                <a:solidFill>
                  <a:srgbClr val="000000"/>
                </a:solidFill>
                <a:latin typeface="Arial" charset="0"/>
                <a:cs typeface="Arial" charset="0"/>
              </a:rPr>
              <a:t>. Includes Puerto Rico and the District of Columbia.</a:t>
            </a:r>
          </a:p>
          <a:p>
            <a:pPr algn="l"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75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CATASTROPHE ACTIVITY IN  WA, OR and ID</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i="1" dirty="0" smtClean="0">
                <a:solidFill>
                  <a:srgbClr val="225A7A"/>
                </a:solidFill>
              </a:rPr>
              <a:t>Catastrophe Losses in the (North) West Have Been Lighter than in Much of the US East of the Rockies</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Tree>
  </p:cSld>
  <p:clrMapOvr>
    <a:masterClrMapping/>
  </p:clrMapOvr>
  <p:transition>
    <p:zoom dir="in"/>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www.spc.noaa.gov/climo/online/monthly/2012_annual_summary.html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477058" name="Picture 2" descr="http://www.spc.noaa.gov/climo/online/monthly/2012_annual_map_all.gif"/>
          <p:cNvPicPr>
            <a:picLocks noChangeAspect="1" noChangeArrowheads="1"/>
          </p:cNvPicPr>
          <p:nvPr/>
        </p:nvPicPr>
        <p:blipFill>
          <a:blip r:embed="rId4" cstate="print"/>
          <a:srcRect/>
          <a:stretch>
            <a:fillRect/>
          </a:stretch>
        </p:blipFill>
        <p:spPr bwMode="auto">
          <a:xfrm>
            <a:off x="155575" y="1386349"/>
            <a:ext cx="6845730" cy="4907116"/>
          </a:xfrm>
          <a:prstGeom prst="rect">
            <a:avLst/>
          </a:prstGeom>
          <a:noFill/>
        </p:spPr>
      </p:pic>
      <p:sp>
        <p:nvSpPr>
          <p:cNvPr id="11" name="AutoShape 7"/>
          <p:cNvSpPr>
            <a:spLocks noChangeArrowheads="1"/>
          </p:cNvSpPr>
          <p:nvPr/>
        </p:nvSpPr>
        <p:spPr bwMode="blackWhite">
          <a:xfrm>
            <a:off x="7011837" y="2378274"/>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22,503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1,119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7,033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14,351 </a:t>
            </a:r>
            <a:r>
              <a:rPr lang="en-US" b="1" dirty="0">
                <a:solidFill>
                  <a:srgbClr val="FFFFFF"/>
                </a:solidFill>
                <a:latin typeface="Arial" pitchFamily="34" charset="0"/>
                <a:cs typeface="Arial" pitchFamily="34" charset="0"/>
              </a:rPr>
              <a:t>high wind events</a:t>
            </a:r>
          </a:p>
        </p:txBody>
      </p:sp>
      <p:sp>
        <p:nvSpPr>
          <p:cNvPr id="13" name="AutoShape 7"/>
          <p:cNvSpPr>
            <a:spLocks noChangeArrowheads="1"/>
          </p:cNvSpPr>
          <p:nvPr/>
        </p:nvSpPr>
        <p:spPr bwMode="blackWhite">
          <a:xfrm>
            <a:off x="2213694" y="1061882"/>
            <a:ext cx="3194047" cy="648930"/>
          </a:xfrm>
          <a:prstGeom prst="wedgeRectCallout">
            <a:avLst>
              <a:gd name="adj1" fmla="val -62152"/>
              <a:gd name="adj2" fmla="val 227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Activity in the NW US was low relative to the East</a:t>
            </a:r>
            <a:endParaRPr lang="en-US" b="1" dirty="0">
              <a:solidFill>
                <a:srgbClr val="FFFFFF"/>
              </a:solidFill>
              <a:latin typeface="Arial" pitchFamily="34" charset="0"/>
              <a:cs typeface="Arial" pitchFamily="34" charset="0"/>
            </a:endParaRPr>
          </a:p>
        </p:txBody>
      </p:sp>
      <p:sp>
        <p:nvSpPr>
          <p:cNvPr id="14" name="Rectangle 8"/>
          <p:cNvSpPr>
            <a:spLocks noChangeArrowheads="1"/>
          </p:cNvSpPr>
          <p:nvPr/>
        </p:nvSpPr>
        <p:spPr bwMode="auto">
          <a:xfrm>
            <a:off x="275304" y="1445342"/>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7987" y="116168"/>
            <a:ext cx="7531509" cy="719138"/>
          </a:xfrm>
        </p:spPr>
        <p:txBody>
          <a:bodyPr/>
          <a:lstStyle/>
          <a:p>
            <a:pPr>
              <a:defRPr/>
            </a:pPr>
            <a:r>
              <a:rPr lang="en-US" kern="1200" dirty="0" smtClean="0">
                <a:solidFill>
                  <a:srgbClr val="28688C"/>
                </a:solidFill>
                <a:latin typeface="Arial"/>
                <a:ea typeface="Arial Unicode MS"/>
                <a:cs typeface="Arial"/>
              </a:rPr>
              <a:t>Severe Weather Reports in WA, OR &amp; ID: January 1—December 31,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4FF6ED8F-E4C3-4F9C-B52C-5D5148FFE8B9}" type="slidenum">
              <a:rPr lang="en-US" sz="1000">
                <a:solidFill>
                  <a:schemeClr val="accent4">
                    <a:lumMod val="75000"/>
                  </a:schemeClr>
                </a:solidFill>
                <a:latin typeface="+mn-lt"/>
                <a:cs typeface="+mn-cs"/>
              </a:rPr>
              <a:pPr algn="r">
                <a:defRPr/>
              </a:pPr>
              <a:t>77</a:t>
            </a:fld>
            <a:endParaRPr lang="en-US" sz="1000" dirty="0">
              <a:solidFill>
                <a:schemeClr val="accent4">
                  <a:lumMod val="75000"/>
                </a:schemeClr>
              </a:solidFill>
              <a:latin typeface="+mn-lt"/>
              <a:cs typeface="+mn-cs"/>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NOAA Storm Prediction Center; </a:t>
            </a:r>
            <a:r>
              <a:rPr lang="en-US" sz="1000" dirty="0">
                <a:solidFill>
                  <a:schemeClr val="accent4">
                    <a:lumMod val="75000"/>
                  </a:schemeClr>
                </a:solidFill>
                <a:cs typeface="+mn-cs"/>
                <a:hlinkClick r:id="rId3"/>
              </a:rPr>
              <a:t>http://</a:t>
            </a:r>
            <a:r>
              <a:rPr lang="en-US" sz="1000" dirty="0" smtClean="0">
                <a:solidFill>
                  <a:schemeClr val="accent4">
                    <a:lumMod val="75000"/>
                  </a:schemeClr>
                </a:solidFill>
                <a:cs typeface="+mn-cs"/>
                <a:hlinkClick r:id="rId3"/>
              </a:rPr>
              <a:t>www.spc.noaa.gov/climo/online/monthly/2012_annual_summary.html</a:t>
            </a:r>
            <a:r>
              <a:rPr lang="en-US" sz="1000" dirty="0">
                <a:solidFill>
                  <a:schemeClr val="accent4">
                    <a:lumMod val="75000"/>
                  </a:schemeClr>
                </a:solidFill>
                <a:cs typeface="+mn-cs"/>
                <a:hlinkClick r:id="rId3"/>
              </a:rPr>
              <a:t>#</a:t>
            </a:r>
            <a:r>
              <a:rPr lang="en-US" sz="1000" dirty="0">
                <a:solidFill>
                  <a:schemeClr val="accent4">
                    <a:lumMod val="75000"/>
                  </a:schemeClr>
                </a:solidFill>
                <a:cs typeface="+mn-cs"/>
              </a:rPr>
              <a:t> </a:t>
            </a:r>
            <a:endParaRPr lang="en-US" sz="1000" i="1" dirty="0">
              <a:solidFill>
                <a:schemeClr val="accent4">
                  <a:lumMod val="75000"/>
                </a:schemeClr>
              </a:solidFill>
              <a:cs typeface="+mn-cs"/>
            </a:endParaRPr>
          </a:p>
        </p:txBody>
      </p:sp>
      <p:graphicFrame>
        <p:nvGraphicFramePr>
          <p:cNvPr id="11" name="Table 10"/>
          <p:cNvGraphicFramePr>
            <a:graphicFrameLocks noGrp="1"/>
          </p:cNvGraphicFramePr>
          <p:nvPr/>
        </p:nvGraphicFramePr>
        <p:xfrm>
          <a:off x="3345570" y="605152"/>
          <a:ext cx="3455894" cy="2044978"/>
        </p:xfrm>
        <a:graphic>
          <a:graphicData uri="http://schemas.openxmlformats.org/drawingml/2006/table">
            <a:tbl>
              <a:tblPr/>
              <a:tblGrid>
                <a:gridCol w="3455894"/>
              </a:tblGrid>
              <a:tr h="192833">
                <a:tc>
                  <a:txBody>
                    <a:bodyPr/>
                    <a:lstStyle/>
                    <a:p>
                      <a:endParaRPr lang="en-US" sz="1200" dirty="0"/>
                    </a:p>
                  </a:txBody>
                  <a:tcPr marL="0" marR="0" marT="0" marB="0">
                    <a:lnL>
                      <a:noFill/>
                    </a:lnL>
                    <a:lnR>
                      <a:noFill/>
                    </a:lnR>
                    <a:lnT>
                      <a:noFill/>
                    </a:lnT>
                    <a:lnB>
                      <a:noFill/>
                    </a:lnB>
                  </a:tcPr>
                </a:tc>
              </a:tr>
              <a:tr h="206225">
                <a:tc>
                  <a:txBody>
                    <a:bodyPr/>
                    <a:lstStyle/>
                    <a:p>
                      <a:endParaRPr lang="en-US" sz="1200" dirty="0"/>
                    </a:p>
                  </a:txBody>
                  <a:tcPr marL="9525" marR="9525" marT="9525" marB="9525">
                    <a:lnL>
                      <a:noFill/>
                    </a:lnL>
                    <a:lnR>
                      <a:noFill/>
                    </a:lnR>
                    <a:lnT>
                      <a:noFill/>
                    </a:lnT>
                    <a:lnB>
                      <a:noFill/>
                    </a:lnB>
                  </a:tcPr>
                </a:tc>
              </a:tr>
              <a:tr h="257111">
                <a:tc>
                  <a:txBody>
                    <a:bodyPr/>
                    <a:lstStyle/>
                    <a:p>
                      <a:endParaRPr lang="en-US" sz="1200" dirty="0"/>
                    </a:p>
                  </a:txBody>
                  <a:tcPr anchor="ctr">
                    <a:lnL>
                      <a:noFill/>
                    </a:lnL>
                    <a:lnR>
                      <a:noFill/>
                    </a:lnR>
                    <a:lnT>
                      <a:noFill/>
                    </a:lnT>
                    <a:lnB>
                      <a:noFill/>
                    </a:lnB>
                  </a:tcPr>
                </a:tc>
              </a:tr>
              <a:tr h="257111">
                <a:tc>
                  <a:txBody>
                    <a:bodyPr/>
                    <a:lstStyle/>
                    <a:p>
                      <a:pPr algn="l"/>
                      <a:r>
                        <a:rPr lang="en-US" sz="1200" b="1" u="sng" dirty="0" smtClean="0"/>
                        <a:t>WASHINGTON</a:t>
                      </a:r>
                      <a:endParaRPr lang="en-US" sz="1200" u="sng" dirty="0"/>
                    </a:p>
                  </a:txBody>
                  <a:tcPr anchor="ctr">
                    <a:lnL>
                      <a:noFill/>
                    </a:lnL>
                    <a:lnR>
                      <a:noFill/>
                    </a:lnR>
                    <a:lnT>
                      <a:noFill/>
                    </a:lnT>
                    <a:lnB>
                      <a:noFill/>
                    </a:lnB>
                  </a:tcPr>
                </a:tc>
              </a:tr>
              <a:tr h="257111">
                <a:tc>
                  <a:txBody>
                    <a:bodyPr/>
                    <a:lstStyle/>
                    <a:p>
                      <a:r>
                        <a:rPr lang="en-US" sz="1200" b="1" i="1" dirty="0"/>
                        <a:t>Total Reports = </a:t>
                      </a:r>
                      <a:r>
                        <a:rPr lang="en-US" sz="1200" b="1" i="1" dirty="0" smtClean="0"/>
                        <a:t>59 </a:t>
                      </a:r>
                      <a:endParaRPr lang="en-US" sz="1200" b="1" i="1" dirty="0"/>
                    </a:p>
                  </a:txBody>
                  <a:tcPr anchor="ctr">
                    <a:lnL>
                      <a:noFill/>
                    </a:lnL>
                    <a:lnR>
                      <a:noFill/>
                    </a:lnR>
                    <a:lnT>
                      <a:noFill/>
                    </a:lnT>
                    <a:lnB>
                      <a:noFill/>
                    </a:lnB>
                  </a:tcPr>
                </a:tc>
              </a:tr>
              <a:tr h="257111">
                <a:tc>
                  <a:txBody>
                    <a:bodyPr/>
                    <a:lstStyle/>
                    <a:p>
                      <a:r>
                        <a:rPr lang="en-US" sz="1200" dirty="0"/>
                        <a:t>Tornadoes = </a:t>
                      </a:r>
                      <a:r>
                        <a:rPr lang="en-US" sz="1200" dirty="0" smtClean="0"/>
                        <a:t>0 (Red)</a:t>
                      </a:r>
                      <a:endParaRPr lang="en-US" sz="1200" dirty="0"/>
                    </a:p>
                  </a:txBody>
                  <a:tcPr anchor="ctr">
                    <a:lnL>
                      <a:noFill/>
                    </a:lnL>
                    <a:lnR>
                      <a:noFill/>
                    </a:lnR>
                    <a:lnT>
                      <a:noFill/>
                    </a:lnT>
                    <a:lnB>
                      <a:noFill/>
                    </a:lnB>
                  </a:tcPr>
                </a:tc>
              </a:tr>
              <a:tr h="257111">
                <a:tc>
                  <a:txBody>
                    <a:bodyPr/>
                    <a:lstStyle/>
                    <a:p>
                      <a:r>
                        <a:rPr lang="en-US" sz="1200" dirty="0"/>
                        <a:t>Hail Reports = </a:t>
                      </a:r>
                      <a:r>
                        <a:rPr lang="en-US" sz="1200" dirty="0" smtClean="0"/>
                        <a:t>28 (Green)</a:t>
                      </a:r>
                      <a:endParaRPr lang="en-US" sz="1200" dirty="0"/>
                    </a:p>
                  </a:txBody>
                  <a:tcPr anchor="ctr">
                    <a:lnL>
                      <a:noFill/>
                    </a:lnL>
                    <a:lnR>
                      <a:noFill/>
                    </a:lnR>
                    <a:lnT>
                      <a:noFill/>
                    </a:lnT>
                    <a:lnB>
                      <a:noFill/>
                    </a:lnB>
                  </a:tcPr>
                </a:tc>
              </a:tr>
              <a:tr h="257111">
                <a:tc>
                  <a:txBody>
                    <a:bodyPr/>
                    <a:lstStyle/>
                    <a:p>
                      <a:r>
                        <a:rPr lang="en-US" sz="1200" dirty="0"/>
                        <a:t>Wind Reports = </a:t>
                      </a:r>
                      <a:r>
                        <a:rPr lang="en-US" sz="1200" dirty="0" smtClean="0"/>
                        <a:t>31 (Blue)</a:t>
                      </a:r>
                      <a:endParaRPr lang="en-US" sz="1200" dirty="0"/>
                    </a:p>
                  </a:txBody>
                  <a:tcPr anchor="ctr">
                    <a:lnL>
                      <a:noFill/>
                    </a:lnL>
                    <a:lnR>
                      <a:noFill/>
                    </a:lnR>
                    <a:lnT>
                      <a:noFill/>
                    </a:lnT>
                    <a:lnB>
                      <a:noFill/>
                    </a:lnB>
                  </a:tcPr>
                </a:tc>
              </a:tr>
            </a:tbl>
          </a:graphicData>
        </a:graphic>
      </p:graphicFrame>
      <p:pic>
        <p:nvPicPr>
          <p:cNvPr id="18479106" name="Picture 2" descr="http://www.spc.noaa.gov/climo/online/monthly/2012_states/WA_statemap.gif"/>
          <p:cNvPicPr>
            <a:picLocks noChangeAspect="1" noChangeArrowheads="1"/>
          </p:cNvPicPr>
          <p:nvPr/>
        </p:nvPicPr>
        <p:blipFill>
          <a:blip r:embed="rId4" cstate="print"/>
          <a:srcRect t="21513" r="13445" b="18824"/>
          <a:stretch>
            <a:fillRect/>
          </a:stretch>
        </p:blipFill>
        <p:spPr bwMode="auto">
          <a:xfrm>
            <a:off x="177010" y="1114687"/>
            <a:ext cx="2379377" cy="1640084"/>
          </a:xfrm>
          <a:prstGeom prst="rect">
            <a:avLst/>
          </a:prstGeom>
          <a:noFill/>
        </p:spPr>
      </p:pic>
      <p:sp>
        <p:nvSpPr>
          <p:cNvPr id="13" name="AutoShape 7"/>
          <p:cNvSpPr>
            <a:spLocks noChangeArrowheads="1"/>
          </p:cNvSpPr>
          <p:nvPr/>
        </p:nvSpPr>
        <p:spPr bwMode="blackWhite">
          <a:xfrm>
            <a:off x="6339628" y="1670904"/>
            <a:ext cx="2568108" cy="2203005"/>
          </a:xfrm>
          <a:prstGeom prst="wedgeRectCallout">
            <a:avLst>
              <a:gd name="adj1" fmla="val -75959"/>
              <a:gd name="adj2" fmla="val 124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There were a combined 197 severe weather reports in 2012 in WA, OR and ID—accounting for just 0.9% of the 22,503 reports countrywide </a:t>
            </a:r>
            <a:endParaRPr lang="en-US" b="1" dirty="0">
              <a:solidFill>
                <a:srgbClr val="FFFFFF"/>
              </a:solidFill>
              <a:latin typeface="Arial" pitchFamily="34" charset="0"/>
              <a:cs typeface="Arial" pitchFamily="34" charset="0"/>
            </a:endParaRPr>
          </a:p>
        </p:txBody>
      </p:sp>
      <p:pic>
        <p:nvPicPr>
          <p:cNvPr id="18479108" name="Picture 4" descr="http://www.spc.noaa.gov/climo/online/monthly/2012_states/OR_statemap.gif"/>
          <p:cNvPicPr>
            <a:picLocks noChangeAspect="1" noChangeArrowheads="1"/>
          </p:cNvPicPr>
          <p:nvPr/>
        </p:nvPicPr>
        <p:blipFill>
          <a:blip r:embed="rId5" cstate="print"/>
          <a:srcRect l="2689" t="13445" r="5378" b="16134"/>
          <a:stretch>
            <a:fillRect/>
          </a:stretch>
        </p:blipFill>
        <p:spPr bwMode="auto">
          <a:xfrm>
            <a:off x="237560" y="2871019"/>
            <a:ext cx="2297714" cy="1759974"/>
          </a:xfrm>
          <a:prstGeom prst="rect">
            <a:avLst/>
          </a:prstGeom>
          <a:noFill/>
        </p:spPr>
      </p:pic>
      <p:graphicFrame>
        <p:nvGraphicFramePr>
          <p:cNvPr id="15" name="Table 14"/>
          <p:cNvGraphicFramePr>
            <a:graphicFrameLocks noGrp="1"/>
          </p:cNvGraphicFramePr>
          <p:nvPr/>
        </p:nvGraphicFramePr>
        <p:xfrm>
          <a:off x="3429146" y="2478152"/>
          <a:ext cx="3455894" cy="2044978"/>
        </p:xfrm>
        <a:graphic>
          <a:graphicData uri="http://schemas.openxmlformats.org/drawingml/2006/table">
            <a:tbl>
              <a:tblPr/>
              <a:tblGrid>
                <a:gridCol w="3455894"/>
              </a:tblGrid>
              <a:tr h="192833">
                <a:tc>
                  <a:txBody>
                    <a:bodyPr/>
                    <a:lstStyle/>
                    <a:p>
                      <a:endParaRPr lang="en-US" sz="1200" dirty="0"/>
                    </a:p>
                  </a:txBody>
                  <a:tcPr marL="0" marR="0" marT="0" marB="0">
                    <a:lnL>
                      <a:noFill/>
                    </a:lnL>
                    <a:lnR>
                      <a:noFill/>
                    </a:lnR>
                    <a:lnT>
                      <a:noFill/>
                    </a:lnT>
                    <a:lnB>
                      <a:noFill/>
                    </a:lnB>
                  </a:tcPr>
                </a:tc>
              </a:tr>
              <a:tr h="206225">
                <a:tc>
                  <a:txBody>
                    <a:bodyPr/>
                    <a:lstStyle/>
                    <a:p>
                      <a:endParaRPr lang="en-US" sz="1200" dirty="0"/>
                    </a:p>
                  </a:txBody>
                  <a:tcPr marL="9525" marR="9525" marT="9525" marB="9525">
                    <a:lnL>
                      <a:noFill/>
                    </a:lnL>
                    <a:lnR>
                      <a:noFill/>
                    </a:lnR>
                    <a:lnT>
                      <a:noFill/>
                    </a:lnT>
                    <a:lnB>
                      <a:noFill/>
                    </a:lnB>
                  </a:tcPr>
                </a:tc>
              </a:tr>
              <a:tr h="257111">
                <a:tc>
                  <a:txBody>
                    <a:bodyPr/>
                    <a:lstStyle/>
                    <a:p>
                      <a:endParaRPr lang="en-US" sz="1200" dirty="0"/>
                    </a:p>
                  </a:txBody>
                  <a:tcPr anchor="ctr">
                    <a:lnL>
                      <a:noFill/>
                    </a:lnL>
                    <a:lnR>
                      <a:noFill/>
                    </a:lnR>
                    <a:lnT>
                      <a:noFill/>
                    </a:lnT>
                    <a:lnB>
                      <a:noFill/>
                    </a:lnB>
                  </a:tcPr>
                </a:tc>
              </a:tr>
              <a:tr h="257111">
                <a:tc>
                  <a:txBody>
                    <a:bodyPr/>
                    <a:lstStyle/>
                    <a:p>
                      <a:pPr algn="l"/>
                      <a:r>
                        <a:rPr lang="en-US" sz="1200" b="1" u="sng" dirty="0" smtClean="0"/>
                        <a:t>OREGON</a:t>
                      </a:r>
                      <a:endParaRPr lang="en-US" sz="1200" u="sng" dirty="0"/>
                    </a:p>
                  </a:txBody>
                  <a:tcPr anchor="ctr">
                    <a:lnL>
                      <a:noFill/>
                    </a:lnL>
                    <a:lnR>
                      <a:noFill/>
                    </a:lnR>
                    <a:lnT>
                      <a:noFill/>
                    </a:lnT>
                    <a:lnB>
                      <a:noFill/>
                    </a:lnB>
                  </a:tcPr>
                </a:tc>
              </a:tr>
              <a:tr h="257111">
                <a:tc>
                  <a:txBody>
                    <a:bodyPr/>
                    <a:lstStyle/>
                    <a:p>
                      <a:r>
                        <a:rPr lang="en-US" sz="1200" b="1" i="1" dirty="0"/>
                        <a:t>Total Reports = </a:t>
                      </a:r>
                      <a:r>
                        <a:rPr lang="en-US" sz="1200" b="1" i="1" dirty="0" smtClean="0"/>
                        <a:t>52 </a:t>
                      </a:r>
                      <a:endParaRPr lang="en-US" sz="1200" b="1" i="1" dirty="0"/>
                    </a:p>
                  </a:txBody>
                  <a:tcPr anchor="ctr">
                    <a:lnL>
                      <a:noFill/>
                    </a:lnL>
                    <a:lnR>
                      <a:noFill/>
                    </a:lnR>
                    <a:lnT>
                      <a:noFill/>
                    </a:lnT>
                    <a:lnB>
                      <a:noFill/>
                    </a:lnB>
                  </a:tcPr>
                </a:tc>
              </a:tr>
              <a:tr h="257111">
                <a:tc>
                  <a:txBody>
                    <a:bodyPr/>
                    <a:lstStyle/>
                    <a:p>
                      <a:r>
                        <a:rPr lang="en-US" sz="1200" dirty="0"/>
                        <a:t>Tornadoes = </a:t>
                      </a:r>
                      <a:r>
                        <a:rPr lang="en-US" sz="1200" dirty="0" smtClean="0"/>
                        <a:t>0 (Red)</a:t>
                      </a:r>
                      <a:endParaRPr lang="en-US" sz="1200" dirty="0"/>
                    </a:p>
                  </a:txBody>
                  <a:tcPr anchor="ctr">
                    <a:lnL>
                      <a:noFill/>
                    </a:lnL>
                    <a:lnR>
                      <a:noFill/>
                    </a:lnR>
                    <a:lnT>
                      <a:noFill/>
                    </a:lnT>
                    <a:lnB>
                      <a:noFill/>
                    </a:lnB>
                  </a:tcPr>
                </a:tc>
              </a:tr>
              <a:tr h="257111">
                <a:tc>
                  <a:txBody>
                    <a:bodyPr/>
                    <a:lstStyle/>
                    <a:p>
                      <a:r>
                        <a:rPr lang="en-US" sz="1200" dirty="0"/>
                        <a:t>Hail Reports = </a:t>
                      </a:r>
                      <a:r>
                        <a:rPr lang="en-US" sz="1200" dirty="0" smtClean="0"/>
                        <a:t>26 (Green)</a:t>
                      </a:r>
                      <a:endParaRPr lang="en-US" sz="1200" dirty="0"/>
                    </a:p>
                  </a:txBody>
                  <a:tcPr anchor="ctr">
                    <a:lnL>
                      <a:noFill/>
                    </a:lnL>
                    <a:lnR>
                      <a:noFill/>
                    </a:lnR>
                    <a:lnT>
                      <a:noFill/>
                    </a:lnT>
                    <a:lnB>
                      <a:noFill/>
                    </a:lnB>
                  </a:tcPr>
                </a:tc>
              </a:tr>
              <a:tr h="257111">
                <a:tc>
                  <a:txBody>
                    <a:bodyPr/>
                    <a:lstStyle/>
                    <a:p>
                      <a:r>
                        <a:rPr lang="en-US" sz="1200" dirty="0"/>
                        <a:t>Wind Reports = </a:t>
                      </a:r>
                      <a:r>
                        <a:rPr lang="en-US" sz="1200" dirty="0" smtClean="0"/>
                        <a:t>26 (Blue)</a:t>
                      </a:r>
                      <a:endParaRPr lang="en-US" sz="1200" dirty="0"/>
                    </a:p>
                  </a:txBody>
                  <a:tcPr anchor="ctr">
                    <a:lnL>
                      <a:noFill/>
                    </a:lnL>
                    <a:lnR>
                      <a:noFill/>
                    </a:lnR>
                    <a:lnT>
                      <a:noFill/>
                    </a:lnT>
                    <a:lnB>
                      <a:noFill/>
                    </a:lnB>
                  </a:tcPr>
                </a:tc>
              </a:tr>
            </a:tbl>
          </a:graphicData>
        </a:graphic>
      </p:graphicFrame>
      <p:pic>
        <p:nvPicPr>
          <p:cNvPr id="18479110" name="Picture 6" descr="http://www.spc.noaa.gov/climo/online/monthly/2012_states/ID_statemap.gif"/>
          <p:cNvPicPr>
            <a:picLocks noChangeAspect="1" noChangeArrowheads="1"/>
          </p:cNvPicPr>
          <p:nvPr/>
        </p:nvPicPr>
        <p:blipFill>
          <a:blip r:embed="rId6" cstate="print"/>
          <a:srcRect/>
          <a:stretch>
            <a:fillRect/>
          </a:stretch>
        </p:blipFill>
        <p:spPr bwMode="auto">
          <a:xfrm>
            <a:off x="442452" y="4616244"/>
            <a:ext cx="1887793" cy="1887794"/>
          </a:xfrm>
          <a:prstGeom prst="rect">
            <a:avLst/>
          </a:prstGeom>
          <a:noFill/>
        </p:spPr>
      </p:pic>
      <p:graphicFrame>
        <p:nvGraphicFramePr>
          <p:cNvPr id="16" name="Table 15"/>
          <p:cNvGraphicFramePr>
            <a:graphicFrameLocks noGrp="1"/>
          </p:cNvGraphicFramePr>
          <p:nvPr/>
        </p:nvGraphicFramePr>
        <p:xfrm>
          <a:off x="3571707" y="4390528"/>
          <a:ext cx="3455894" cy="2044978"/>
        </p:xfrm>
        <a:graphic>
          <a:graphicData uri="http://schemas.openxmlformats.org/drawingml/2006/table">
            <a:tbl>
              <a:tblPr/>
              <a:tblGrid>
                <a:gridCol w="3455894"/>
              </a:tblGrid>
              <a:tr h="192833">
                <a:tc>
                  <a:txBody>
                    <a:bodyPr/>
                    <a:lstStyle/>
                    <a:p>
                      <a:endParaRPr lang="en-US" sz="1200" dirty="0"/>
                    </a:p>
                  </a:txBody>
                  <a:tcPr marL="0" marR="0" marT="0" marB="0">
                    <a:lnL>
                      <a:noFill/>
                    </a:lnL>
                    <a:lnR>
                      <a:noFill/>
                    </a:lnR>
                    <a:lnT>
                      <a:noFill/>
                    </a:lnT>
                    <a:lnB>
                      <a:noFill/>
                    </a:lnB>
                  </a:tcPr>
                </a:tc>
              </a:tr>
              <a:tr h="206225">
                <a:tc>
                  <a:txBody>
                    <a:bodyPr/>
                    <a:lstStyle/>
                    <a:p>
                      <a:endParaRPr lang="en-US" sz="1200" dirty="0"/>
                    </a:p>
                  </a:txBody>
                  <a:tcPr marL="9525" marR="9525" marT="9525" marB="9525">
                    <a:lnL>
                      <a:noFill/>
                    </a:lnL>
                    <a:lnR>
                      <a:noFill/>
                    </a:lnR>
                    <a:lnT>
                      <a:noFill/>
                    </a:lnT>
                    <a:lnB>
                      <a:noFill/>
                    </a:lnB>
                  </a:tcPr>
                </a:tc>
              </a:tr>
              <a:tr h="257111">
                <a:tc>
                  <a:txBody>
                    <a:bodyPr/>
                    <a:lstStyle/>
                    <a:p>
                      <a:endParaRPr lang="en-US" sz="1200" dirty="0"/>
                    </a:p>
                  </a:txBody>
                  <a:tcPr anchor="ctr">
                    <a:lnL>
                      <a:noFill/>
                    </a:lnL>
                    <a:lnR>
                      <a:noFill/>
                    </a:lnR>
                    <a:lnT>
                      <a:noFill/>
                    </a:lnT>
                    <a:lnB>
                      <a:noFill/>
                    </a:lnB>
                  </a:tcPr>
                </a:tc>
              </a:tr>
              <a:tr h="257111">
                <a:tc>
                  <a:txBody>
                    <a:bodyPr/>
                    <a:lstStyle/>
                    <a:p>
                      <a:pPr algn="l"/>
                      <a:r>
                        <a:rPr lang="en-US" sz="1200" b="1" u="sng" dirty="0" smtClean="0"/>
                        <a:t>IDAHO</a:t>
                      </a:r>
                      <a:endParaRPr lang="en-US" sz="1200" u="sng" dirty="0"/>
                    </a:p>
                  </a:txBody>
                  <a:tcPr anchor="ctr">
                    <a:lnL>
                      <a:noFill/>
                    </a:lnL>
                    <a:lnR>
                      <a:noFill/>
                    </a:lnR>
                    <a:lnT>
                      <a:noFill/>
                    </a:lnT>
                    <a:lnB>
                      <a:noFill/>
                    </a:lnB>
                  </a:tcPr>
                </a:tc>
              </a:tr>
              <a:tr h="257111">
                <a:tc>
                  <a:txBody>
                    <a:bodyPr/>
                    <a:lstStyle/>
                    <a:p>
                      <a:r>
                        <a:rPr lang="en-US" sz="1200" b="1" i="1" dirty="0"/>
                        <a:t>Total Reports = </a:t>
                      </a:r>
                      <a:r>
                        <a:rPr lang="en-US" sz="1200" b="1" i="1" dirty="0" smtClean="0"/>
                        <a:t>86 </a:t>
                      </a:r>
                      <a:endParaRPr lang="en-US" sz="1200" b="1" i="1" dirty="0"/>
                    </a:p>
                  </a:txBody>
                  <a:tcPr anchor="ctr">
                    <a:lnL>
                      <a:noFill/>
                    </a:lnL>
                    <a:lnR>
                      <a:noFill/>
                    </a:lnR>
                    <a:lnT>
                      <a:noFill/>
                    </a:lnT>
                    <a:lnB>
                      <a:noFill/>
                    </a:lnB>
                  </a:tcPr>
                </a:tc>
              </a:tr>
              <a:tr h="257111">
                <a:tc>
                  <a:txBody>
                    <a:bodyPr/>
                    <a:lstStyle/>
                    <a:p>
                      <a:r>
                        <a:rPr lang="en-US" sz="1200" dirty="0"/>
                        <a:t>Tornadoes = </a:t>
                      </a:r>
                      <a:r>
                        <a:rPr lang="en-US" sz="1200" dirty="0" smtClean="0"/>
                        <a:t>2 (Red)</a:t>
                      </a:r>
                      <a:endParaRPr lang="en-US" sz="1200" dirty="0"/>
                    </a:p>
                  </a:txBody>
                  <a:tcPr anchor="ctr">
                    <a:lnL>
                      <a:noFill/>
                    </a:lnL>
                    <a:lnR>
                      <a:noFill/>
                    </a:lnR>
                    <a:lnT>
                      <a:noFill/>
                    </a:lnT>
                    <a:lnB>
                      <a:noFill/>
                    </a:lnB>
                  </a:tcPr>
                </a:tc>
              </a:tr>
              <a:tr h="257111">
                <a:tc>
                  <a:txBody>
                    <a:bodyPr/>
                    <a:lstStyle/>
                    <a:p>
                      <a:r>
                        <a:rPr lang="en-US" sz="1200" dirty="0"/>
                        <a:t>Hail Reports = </a:t>
                      </a:r>
                      <a:r>
                        <a:rPr lang="en-US" sz="1200" dirty="0" smtClean="0"/>
                        <a:t>35 (Green)</a:t>
                      </a:r>
                      <a:endParaRPr lang="en-US" sz="1200" dirty="0"/>
                    </a:p>
                  </a:txBody>
                  <a:tcPr anchor="ctr">
                    <a:lnL>
                      <a:noFill/>
                    </a:lnL>
                    <a:lnR>
                      <a:noFill/>
                    </a:lnR>
                    <a:lnT>
                      <a:noFill/>
                    </a:lnT>
                    <a:lnB>
                      <a:noFill/>
                    </a:lnB>
                  </a:tcPr>
                </a:tc>
              </a:tr>
              <a:tr h="257111">
                <a:tc>
                  <a:txBody>
                    <a:bodyPr/>
                    <a:lstStyle/>
                    <a:p>
                      <a:r>
                        <a:rPr lang="en-US" sz="1200" dirty="0"/>
                        <a:t>Wind Reports = </a:t>
                      </a:r>
                      <a:r>
                        <a:rPr lang="en-US" sz="1200" dirty="0" smtClean="0"/>
                        <a:t>49 (Blue)</a:t>
                      </a:r>
                      <a:endParaRPr lang="en-US" sz="1200" dirty="0"/>
                    </a:p>
                  </a:txBody>
                  <a:tcPr anchor="ctr">
                    <a:lnL>
                      <a:noFill/>
                    </a:lnL>
                    <a:lnR>
                      <a:noFill/>
                    </a:lnR>
                    <a:lnT>
                      <a:noFill/>
                    </a:lnT>
                    <a:lnB>
                      <a:noFill/>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r>
              <a:rPr lang="en-US" kern="1200" smtClean="0">
                <a:solidFill>
                  <a:srgbClr val="28688C"/>
                </a:solidFill>
                <a:latin typeface="Arial"/>
                <a:ea typeface="Arial Unicode MS"/>
                <a:cs typeface="Arial"/>
              </a:rPr>
              <a:t/>
            </a:r>
            <a:br>
              <a:rPr lang="en-US" kern="1200" smtClean="0">
                <a:solidFill>
                  <a:srgbClr val="28688C"/>
                </a:solidFill>
                <a:latin typeface="Arial"/>
                <a:ea typeface="Arial Unicode MS"/>
                <a:cs typeface="Arial"/>
              </a:rPr>
            </a:br>
            <a:r>
              <a:rPr lang="en-US" kern="1200" smtClean="0">
                <a:solidFill>
                  <a:srgbClr val="28688C"/>
                </a:solidFill>
                <a:latin typeface="Arial"/>
                <a:ea typeface="Arial Unicode MS"/>
                <a:cs typeface="Arial"/>
              </a:rPr>
              <a:t>Through May 28,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511874" name="Picture 2" descr="http://www.spc.noaa.gov/climo/online/monthly/2013_annual_map_all.gif"/>
          <p:cNvPicPr>
            <a:picLocks noChangeAspect="1" noChangeArrowheads="1"/>
          </p:cNvPicPr>
          <p:nvPr/>
        </p:nvPicPr>
        <p:blipFill>
          <a:blip r:embed="rId4" cstate="print"/>
          <a:srcRect/>
          <a:stretch>
            <a:fillRect/>
          </a:stretch>
        </p:blipFill>
        <p:spPr bwMode="auto">
          <a:xfrm>
            <a:off x="253898" y="1435430"/>
            <a:ext cx="6530360" cy="4681055"/>
          </a:xfrm>
          <a:prstGeom prst="rect">
            <a:avLst/>
          </a:prstGeom>
          <a:noFill/>
        </p:spPr>
      </p:pic>
      <p:sp>
        <p:nvSpPr>
          <p:cNvPr id="8" name="Rectangle 8"/>
          <p:cNvSpPr>
            <a:spLocks noChangeArrowheads="1"/>
          </p:cNvSpPr>
          <p:nvPr/>
        </p:nvSpPr>
        <p:spPr bwMode="auto">
          <a:xfrm>
            <a:off x="275304" y="1445342"/>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3" name="AutoShape 7"/>
          <p:cNvSpPr>
            <a:spLocks noChangeArrowheads="1"/>
          </p:cNvSpPr>
          <p:nvPr/>
        </p:nvSpPr>
        <p:spPr bwMode="blackWhite">
          <a:xfrm>
            <a:off x="6800443" y="2324196"/>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5,877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May 28;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370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2,202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3,305 </a:t>
            </a:r>
            <a:r>
              <a:rPr lang="en-US" b="1" dirty="0">
                <a:solidFill>
                  <a:srgbClr val="FFFFFF"/>
                </a:solidFill>
                <a:latin typeface="Arial" pitchFamily="34" charset="0"/>
                <a:cs typeface="Arial" pitchFamily="34" charset="0"/>
              </a:rPr>
              <a:t>high wind events</a:t>
            </a:r>
          </a:p>
        </p:txBody>
      </p:sp>
      <p:sp>
        <p:nvSpPr>
          <p:cNvPr id="14" name="AutoShape 7"/>
          <p:cNvSpPr>
            <a:spLocks noChangeArrowheads="1"/>
          </p:cNvSpPr>
          <p:nvPr/>
        </p:nvSpPr>
        <p:spPr bwMode="blackWhite">
          <a:xfrm>
            <a:off x="2213695" y="1061882"/>
            <a:ext cx="2397634" cy="648930"/>
          </a:xfrm>
          <a:prstGeom prst="wedgeRectCallout">
            <a:avLst>
              <a:gd name="adj1" fmla="val -62152"/>
              <a:gd name="adj2" fmla="val 227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Activity in the NW US has been low.</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79</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01448" y="4195043"/>
            <a:ext cx="8185355" cy="208057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Boston Marathon Bombings Underscore the Need for Extension of the Terrorism Risk Insurance Program</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B3484F5-935E-4B7E-96F8-D7A158C1117A}" type="slidenum">
              <a:rPr lang="en-US" sz="900"/>
              <a:pPr algn="r" eaLnBrk="0" hangingPunct="0">
                <a:lnSpc>
                  <a:spcPct val="85000"/>
                </a:lnSpc>
                <a:spcBef>
                  <a:spcPct val="20000"/>
                </a:spcBef>
              </a:pPr>
              <a:t>8</a:t>
            </a:fld>
            <a:endParaRPr lang="en-US" sz="900"/>
          </a:p>
        </p:txBody>
      </p:sp>
      <p:sp>
        <p:nvSpPr>
          <p:cNvPr id="2052" name="Rectangle 2"/>
          <p:cNvSpPr>
            <a:spLocks noGrp="1" noChangeArrowheads="1"/>
          </p:cNvSpPr>
          <p:nvPr>
            <p:ph type="title" idx="4294967295"/>
          </p:nvPr>
        </p:nvSpPr>
        <p:spPr/>
        <p:txBody>
          <a:bodyPr/>
          <a:lstStyle/>
          <a:p>
            <a:r>
              <a:rPr lang="en-US" dirty="0" smtClean="0"/>
              <a:t>RNW PP Auto: WA, OR &amp; ID vs. U.S., 2002-2011</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p:oleObj spid="_x0000_s18458626" name="Chart" r:id="rId4" imgW="8601024" imgH="4610130" progId="MSGraph.Chart.8">
              <p:embed followColorScheme="full"/>
            </p:oleObj>
          </a:graphicData>
        </a:graphic>
      </p:graphicFrame>
      <p:sp>
        <p:nvSpPr>
          <p:cNvPr id="9" name="Text Box 6"/>
          <p:cNvSpPr txBox="1">
            <a:spLocks noChangeArrowheads="1"/>
          </p:cNvSpPr>
          <p:nvPr/>
        </p:nvSpPr>
        <p:spPr bwMode="blackWhite">
          <a:xfrm>
            <a:off x="4602982" y="1226217"/>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400"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US: 7.7%</a:t>
            </a:r>
          </a:p>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WA: 8.9</a:t>
            </a:r>
            <a:r>
              <a:rPr lang="en-US" sz="1400" b="1" dirty="0" smtClean="0">
                <a:solidFill>
                  <a:schemeClr val="bg1"/>
                </a:solidFill>
              </a:rPr>
              <a:t>%</a:t>
            </a:r>
          </a:p>
          <a:p>
            <a:pPr algn="ctr" eaLnBrk="0" hangingPunct="0">
              <a:lnSpc>
                <a:spcPct val="85000"/>
              </a:lnSpc>
              <a:spcBef>
                <a:spcPct val="50000"/>
              </a:spcBef>
              <a:buClr>
                <a:schemeClr val="bg1"/>
              </a:buClr>
              <a:buFont typeface="Wingdings" pitchFamily="2" charset="2"/>
              <a:buNone/>
              <a:defRPr/>
            </a:pPr>
            <a:r>
              <a:rPr lang="en-US" sz="1400" b="1" dirty="0" smtClean="0">
                <a:solidFill>
                  <a:schemeClr val="bg1"/>
                </a:solidFill>
              </a:rPr>
              <a:t>OR: 10.5% </a:t>
            </a:r>
          </a:p>
          <a:p>
            <a:pPr algn="ctr" eaLnBrk="0" hangingPunct="0">
              <a:lnSpc>
                <a:spcPct val="85000"/>
              </a:lnSpc>
              <a:spcBef>
                <a:spcPct val="50000"/>
              </a:spcBef>
              <a:buClr>
                <a:schemeClr val="bg1"/>
              </a:buClr>
              <a:buFont typeface="Wingdings" pitchFamily="2" charset="2"/>
              <a:buNone/>
              <a:defRPr/>
            </a:pPr>
            <a:r>
              <a:rPr lang="en-US" sz="1400" b="1" dirty="0" smtClean="0">
                <a:solidFill>
                  <a:schemeClr val="bg1"/>
                </a:solidFill>
              </a:rPr>
              <a:t>ID: 14.6%</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700"/>
                                  </p:stCondLst>
                                  <p:childTnLst>
                                    <p:set>
                                      <p:cBhvr>
                                        <p:cTn id="15" dur="1" fill="hold">
                                          <p:stCondLst>
                                            <p:cond delay="0"/>
                                          </p:stCondLst>
                                        </p:cTn>
                                        <p:tgtEl>
                                          <p:spTgt spid="2026500">
                                            <p:oleChartEl type="series" lvl="3"/>
                                          </p:spTgt>
                                        </p:tgtEl>
                                        <p:attrNameLst>
                                          <p:attrName>style.visibility</p:attrName>
                                        </p:attrNameLst>
                                      </p:cBhvr>
                                      <p:to>
                                        <p:strVal val="visible"/>
                                      </p:to>
                                    </p:set>
                                    <p:animEffect transition="in" filter="wipe(left)">
                                      <p:cBhvr>
                                        <p:cTn id="16" dur="1000"/>
                                        <p:tgtEl>
                                          <p:spTgt spid="2026500">
                                            <p:oleChartEl type="series" lvl="3"/>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700"/>
                                  </p:stCondLst>
                                  <p:childTnLst>
                                    <p:set>
                                      <p:cBhvr>
                                        <p:cTn id="20" dur="1" fill="hold">
                                          <p:stCondLst>
                                            <p:cond delay="0"/>
                                          </p:stCondLst>
                                        </p:cTn>
                                        <p:tgtEl>
                                          <p:spTgt spid="2026500">
                                            <p:oleChartEl type="series" lvl="4"/>
                                          </p:spTgt>
                                        </p:tgtEl>
                                        <p:attrNameLst>
                                          <p:attrName>style.visibility</p:attrName>
                                        </p:attrNameLst>
                                      </p:cBhvr>
                                      <p:to>
                                        <p:strVal val="visible"/>
                                      </p:to>
                                    </p:set>
                                    <p:animEffect transition="in" filter="wipe(left)">
                                      <p:cBhvr>
                                        <p:cTn id="21" dur="1000"/>
                                        <p:tgtEl>
                                          <p:spTgt spid="2026500">
                                            <p:oleChartEl type="series" lvl="4"/>
                                          </p:spTgt>
                                        </p:tgtEl>
                                      </p:cBhvr>
                                    </p:animEffect>
                                  </p:childTnLst>
                                </p:cTn>
                              </p:par>
                            </p:childTnLst>
                          </p:cTn>
                        </p:par>
                        <p:par>
                          <p:cTn id="22" fill="hold">
                            <p:stCondLst>
                              <p:cond delay="1700"/>
                            </p:stCondLst>
                            <p:childTnLst>
                              <p:par>
                                <p:cTn id="23" presetID="10" presetClass="entr" presetSubtype="0" fill="hold" grpId="0" nodeType="afterEffect">
                                  <p:stCondLst>
                                    <p:cond delay="7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80</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Boston Marathon Bombing Should Help Focus Attention in Congress on TRIA</a:t>
            </a:r>
          </a:p>
          <a:p>
            <a:pPr lvl="1">
              <a:lnSpc>
                <a:spcPts val="2200"/>
              </a:lnSpc>
            </a:pPr>
            <a:r>
              <a:rPr lang="en-US" sz="2000" b="1" dirty="0" smtClean="0"/>
              <a:t>Act expires 12/31/14</a:t>
            </a:r>
          </a:p>
          <a:p>
            <a:pPr lvl="1">
              <a:lnSpc>
                <a:spcPts val="2200"/>
              </a:lnSpc>
            </a:pPr>
            <a:r>
              <a:rPr lang="en-US" sz="2000" b="1" dirty="0" smtClean="0"/>
              <a:t>Numerous headwinds</a:t>
            </a:r>
          </a:p>
          <a:p>
            <a:pPr>
              <a:lnSpc>
                <a:spcPts val="2200"/>
              </a:lnSpc>
            </a:pPr>
            <a:r>
              <a:rPr lang="en-US" b="1" dirty="0" smtClean="0"/>
              <a:t>Exclusionary Language Will                                                Be Inserted for Renewals 		                      Occurring After 1/1/14</a:t>
            </a:r>
          </a:p>
          <a:p>
            <a:pPr>
              <a:lnSpc>
                <a:spcPts val="2200"/>
              </a:lnSpc>
            </a:pPr>
            <a:r>
              <a:rPr lang="en-US" b="1" dirty="0" smtClean="0"/>
              <a:t>Boston Marathon Issues</a:t>
            </a:r>
          </a:p>
          <a:p>
            <a:pPr lvl="1">
              <a:lnSpc>
                <a:spcPts val="2200"/>
              </a:lnSpc>
            </a:pPr>
            <a:r>
              <a:rPr lang="en-US" sz="2000" b="1" dirty="0" smtClean="0"/>
              <a:t>Property and BI losses not large but could breach $5 mill threshold for certification under TRIPRA</a:t>
            </a:r>
          </a:p>
          <a:p>
            <a:pPr lvl="1">
              <a:lnSpc>
                <a:spcPts val="2200"/>
              </a:lnSpc>
            </a:pPr>
            <a:r>
              <a:rPr lang="en-US" sz="2000" b="1" dirty="0" smtClean="0"/>
              <a:t>Certification issue is generating press; No deadline to certify</a:t>
            </a:r>
          </a:p>
          <a:p>
            <a:pPr lvl="1">
              <a:lnSpc>
                <a:spcPts val="2200"/>
              </a:lnSpc>
            </a:pPr>
            <a:r>
              <a:rPr lang="en-US" sz="2000" b="1" dirty="0" smtClean="0"/>
              <a:t>Disincentive for Treasury (and Sec. of State and US AG) to certify?</a:t>
            </a:r>
          </a:p>
          <a:p>
            <a:pPr lvl="1">
              <a:lnSpc>
                <a:spcPts val="2200"/>
              </a:lnSpc>
            </a:pPr>
            <a:r>
              <a:rPr lang="en-US" sz="2000" b="1" dirty="0" smtClean="0"/>
              <a:t> Many of the impacted business had terror coverage</a:t>
            </a:r>
          </a:p>
          <a:p>
            <a:pPr lvl="1">
              <a:lnSpc>
                <a:spcPts val="2200"/>
              </a:lnSpc>
            </a:pPr>
            <a:r>
              <a:rPr lang="en-US" sz="2000" b="1" dirty="0" smtClean="0"/>
              <a:t>Longer-term: Litigation issues (e.g., race organizers)</a:t>
            </a:r>
          </a:p>
        </p:txBody>
      </p:sp>
      <p:pic>
        <p:nvPicPr>
          <p:cNvPr id="7" name="Picture 6" descr="P1000639.JPG"/>
          <p:cNvPicPr>
            <a:picLocks noChangeAspect="1"/>
          </p:cNvPicPr>
          <p:nvPr/>
        </p:nvPicPr>
        <p:blipFill>
          <a:blip r:embed="rId3" cstate="screen"/>
          <a:stretch>
            <a:fillRect/>
          </a:stretch>
        </p:blipFill>
        <p:spPr>
          <a:xfrm>
            <a:off x="4773559" y="1342103"/>
            <a:ext cx="4149216" cy="3111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81</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print"/>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Summary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85</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75186" y="4445764"/>
            <a:ext cx="8185355"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Sandy Will Become One of the Most Expensive Events in Insurance History</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86</a:t>
            </a:fld>
            <a:endParaRPr lang="en-US" sz="900"/>
          </a:p>
        </p:txBody>
      </p:sp>
      <p:sp>
        <p:nvSpPr>
          <p:cNvPr id="84997" name="Rectangle 2"/>
          <p:cNvSpPr>
            <a:spLocks noGrp="1" noChangeArrowheads="1"/>
          </p:cNvSpPr>
          <p:nvPr>
            <p:ph type="title" idx="4294967295"/>
          </p:nvPr>
        </p:nvSpPr>
        <p:spPr/>
        <p:txBody>
          <a:bodyPr/>
          <a:lstStyle/>
          <a:p>
            <a:r>
              <a:rPr lang="en-US" dirty="0" smtClean="0"/>
              <a:t>2012 Catastrophe Summary</a:t>
            </a:r>
          </a:p>
        </p:txBody>
      </p:sp>
      <p:sp>
        <p:nvSpPr>
          <p:cNvPr id="1922051" name="Rectangle 3"/>
          <p:cNvSpPr>
            <a:spLocks noGrp="1" noChangeArrowheads="1"/>
          </p:cNvSpPr>
          <p:nvPr>
            <p:ph type="body" idx="4294967295"/>
          </p:nvPr>
        </p:nvSpPr>
        <p:spPr>
          <a:xfrm>
            <a:off x="54428" y="1135820"/>
            <a:ext cx="9059592" cy="4652963"/>
          </a:xfrm>
        </p:spPr>
        <p:txBody>
          <a:bodyPr/>
          <a:lstStyle/>
          <a:p>
            <a:pPr>
              <a:lnSpc>
                <a:spcPts val="2500"/>
              </a:lnSpc>
              <a:spcBef>
                <a:spcPct val="50000"/>
              </a:spcBef>
            </a:pPr>
            <a:r>
              <a:rPr lang="en-US" sz="2800" b="1" dirty="0" smtClean="0"/>
              <a:t>Catastrophe Communications: US &amp; Global</a:t>
            </a:r>
          </a:p>
          <a:p>
            <a:pPr lvl="1">
              <a:lnSpc>
                <a:spcPts val="2500"/>
              </a:lnSpc>
              <a:buFont typeface="Wingdings" pitchFamily="2" charset="2"/>
              <a:buChar char="Ø"/>
            </a:pPr>
            <a:r>
              <a:rPr lang="en-US" sz="2400" b="1" dirty="0" smtClean="0">
                <a:solidFill>
                  <a:srgbClr val="C00000"/>
                </a:solidFill>
              </a:rPr>
              <a:t>U.S. Focus</a:t>
            </a:r>
            <a:r>
              <a:rPr lang="en-US" sz="2400" dirty="0" smtClean="0"/>
              <a:t>: ~$37-$42B = 2</a:t>
            </a:r>
            <a:r>
              <a:rPr lang="en-US" sz="2400" baseline="30000" dirty="0" smtClean="0"/>
              <a:t>nd</a:t>
            </a:r>
            <a:r>
              <a:rPr lang="en-US" sz="2400" dirty="0" smtClean="0"/>
              <a:t> Most Costliest Year Ever for </a:t>
            </a:r>
            <a:r>
              <a:rPr lang="en-US" sz="2400" u="sng" dirty="0" smtClean="0"/>
              <a:t>Insured</a:t>
            </a:r>
            <a:r>
              <a:rPr lang="en-US" sz="2400" dirty="0" smtClean="0"/>
              <a:t> Catastrophe Loss (Behind 2005)</a:t>
            </a:r>
            <a:endParaRPr lang="en-US" sz="2400" i="1" dirty="0" smtClean="0"/>
          </a:p>
          <a:p>
            <a:pPr lvl="2">
              <a:lnSpc>
                <a:spcPts val="2500"/>
              </a:lnSpc>
              <a:buFont typeface="Wingdings" pitchFamily="2" charset="2"/>
              <a:buChar char="§"/>
            </a:pPr>
            <a:r>
              <a:rPr lang="en-US" sz="2400" dirty="0" smtClean="0"/>
              <a:t>Economic Losses = $101B</a:t>
            </a:r>
          </a:p>
          <a:p>
            <a:pPr lvl="2">
              <a:lnSpc>
                <a:spcPts val="2500"/>
              </a:lnSpc>
              <a:buFont typeface="Wingdings" pitchFamily="2" charset="2"/>
              <a:buChar char="§"/>
            </a:pPr>
            <a:r>
              <a:rPr lang="en-US" sz="2400" dirty="0" smtClean="0"/>
              <a:t>Crop = Additional ~$16B ($7B-$8B privately insured) </a:t>
            </a:r>
          </a:p>
          <a:p>
            <a:pPr lvl="2">
              <a:lnSpc>
                <a:spcPts val="2500"/>
              </a:lnSpc>
              <a:buFont typeface="Wingdings" pitchFamily="2" charset="2"/>
              <a:buChar char="§"/>
            </a:pPr>
            <a:r>
              <a:rPr lang="en-US" sz="2400" dirty="0" smtClean="0"/>
              <a:t>NFIP Flood = Additional $9B+</a:t>
            </a:r>
          </a:p>
          <a:p>
            <a:pPr lvl="2">
              <a:lnSpc>
                <a:spcPts val="2500"/>
              </a:lnSpc>
              <a:buFont typeface="Wingdings" pitchFamily="2" charset="2"/>
              <a:buChar char="§"/>
            </a:pPr>
            <a:r>
              <a:rPr lang="en-US" sz="2400" dirty="0" smtClean="0"/>
              <a:t>Flood losses/NFIP/FEMA has been the #1 communications “issue” in the wake of Sandy</a:t>
            </a:r>
          </a:p>
          <a:p>
            <a:pPr lvl="1">
              <a:lnSpc>
                <a:spcPts val="2500"/>
              </a:lnSpc>
              <a:buFont typeface="Wingdings" pitchFamily="2" charset="2"/>
              <a:buChar char="Ø"/>
            </a:pPr>
            <a:r>
              <a:rPr lang="en-US" sz="2400" b="1" dirty="0" smtClean="0">
                <a:solidFill>
                  <a:srgbClr val="C00000"/>
                </a:solidFill>
              </a:rPr>
              <a:t>Global Focus</a:t>
            </a:r>
            <a:r>
              <a:rPr lang="en-US" sz="2400" b="1" dirty="0" smtClean="0"/>
              <a:t>:</a:t>
            </a:r>
            <a:r>
              <a:rPr lang="en-US" sz="2400" dirty="0" smtClean="0"/>
              <a:t> $65B in Insured </a:t>
            </a:r>
            <a:r>
              <a:rPr lang="en-US" sz="2400" dirty="0" err="1" smtClean="0"/>
              <a:t>Losses</a:t>
            </a:r>
            <a:r>
              <a:rPr lang="en-US" sz="2400" dirty="0" err="1" smtClean="0">
                <a:sym typeface="Wingdings" pitchFamily="2" charset="2"/>
              </a:rPr>
              <a:t>Well</a:t>
            </a:r>
            <a:r>
              <a:rPr lang="en-US" sz="2400" dirty="0" smtClean="0">
                <a:sym typeface="Wingdings" pitchFamily="2" charset="2"/>
              </a:rPr>
              <a:t> Below $105B in 2011 but Above 10-Yr. Avg. of $50B</a:t>
            </a:r>
            <a:endParaRPr lang="en-US" sz="2400" dirty="0" smtClean="0"/>
          </a:p>
          <a:p>
            <a:pPr lvl="2">
              <a:lnSpc>
                <a:spcPts val="2500"/>
              </a:lnSpc>
              <a:buFont typeface="Wingdings" pitchFamily="2" charset="2"/>
              <a:buChar char="§"/>
            </a:pPr>
            <a:r>
              <a:rPr lang="en-US" sz="2400" dirty="0" smtClean="0"/>
              <a:t>Cats abroad did not drive media cycle in 2012, save ongoing </a:t>
            </a:r>
            <a:r>
              <a:rPr lang="en-US" sz="2400" dirty="0" err="1" smtClean="0"/>
              <a:t>Fukishima</a:t>
            </a:r>
            <a:r>
              <a:rPr lang="en-US" sz="2400" dirty="0" smtClean="0"/>
              <a:t> issues; Climate change </a:t>
            </a:r>
          </a:p>
          <a:p>
            <a:pPr lvl="1">
              <a:lnSpc>
                <a:spcPts val="2500"/>
              </a:lnSpc>
              <a:buFont typeface="Wingdings" pitchFamily="2" charset="2"/>
              <a:buChar char="Ø"/>
            </a:pPr>
            <a:r>
              <a:rPr lang="en-US" sz="2400" b="1" dirty="0" smtClean="0">
                <a:solidFill>
                  <a:srgbClr val="C00000"/>
                </a:solidFill>
              </a:rPr>
              <a:t>Market Consequences</a:t>
            </a:r>
            <a:r>
              <a:rPr lang="en-US" sz="2400" dirty="0" smtClean="0"/>
              <a:t>:  Primary &amp; Reinsurance</a:t>
            </a:r>
          </a:p>
          <a:p>
            <a:pPr lvl="2">
              <a:lnSpc>
                <a:spcPts val="2500"/>
              </a:lnSpc>
              <a:buFont typeface="Wingdings" pitchFamily="2" charset="2"/>
              <a:buChar char="§"/>
            </a:pPr>
            <a:r>
              <a:rPr lang="en-US" sz="2400" dirty="0" smtClean="0"/>
              <a:t>Impacts on price, availability</a:t>
            </a:r>
            <a:endParaRPr lang="en-US" sz="28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animEffect transition="in" filter="wipe(left)">
                                      <p:cBhvr>
                                        <p:cTn id="28" dur="500"/>
                                        <p:tgtEl>
                                          <p:spTgt spid="1922051">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8" end="8"/>
                                            </p:txEl>
                                          </p:spTgt>
                                        </p:tgtEl>
                                        <p:attrNameLst>
                                          <p:attrName>style.visibility</p:attrName>
                                        </p:attrNameLst>
                                      </p:cBhvr>
                                      <p:to>
                                        <p:strVal val="visible"/>
                                      </p:to>
                                    </p:set>
                                    <p:animEffect transition="in" filter="wipe(left)">
                                      <p:cBhvr>
                                        <p:cTn id="31" dur="500"/>
                                        <p:tgtEl>
                                          <p:spTgt spid="1922051">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9" end="9"/>
                                            </p:txEl>
                                          </p:spTgt>
                                        </p:tgtEl>
                                        <p:attrNameLst>
                                          <p:attrName>style.visibility</p:attrName>
                                        </p:attrNameLst>
                                      </p:cBhvr>
                                      <p:to>
                                        <p:strVal val="visible"/>
                                      </p:to>
                                    </p:set>
                                    <p:animEffect transition="in" filter="wipe(left)">
                                      <p:cBhvr>
                                        <p:cTn id="34"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179387" y="2928631"/>
          <a:ext cx="8964613" cy="3348037"/>
        </p:xfrm>
        <a:graphic>
          <a:graphicData uri="http://schemas.openxmlformats.org/presentationml/2006/ole">
            <p:oleObj spid="_x0000_s14958594"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5"/>
            <a:ext cx="3229896" cy="1224115"/>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15197186"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Will Pay at Least $18.75 Billion to 1.52 Million Policyholders Across 15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88</a:t>
            </a:fld>
            <a:endParaRPr lang="en-US" smtClean="0"/>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$18.75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Thousands)</a:t>
            </a:r>
            <a:endParaRPr lang="en-US" sz="1600" b="1" dirty="0">
              <a:solidFill>
                <a:srgbClr val="225A7A"/>
              </a:solidFill>
            </a:endParaRPr>
          </a:p>
        </p:txBody>
      </p:sp>
      <p:sp>
        <p:nvSpPr>
          <p:cNvPr id="12" name="Rectangle 4"/>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7998" y="1346455"/>
          <a:ext cx="8736013" cy="4972050"/>
        </p:xfrm>
        <a:graphic>
          <a:graphicData uri="http://schemas.openxmlformats.org/presentationml/2006/ole">
            <p:oleObj spid="_x0000_s14959618"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Hurricane Sandy resulted in an estimated 1.52 million privately insured claims resulting in an estimated $18.75 to $25 billion in insured losses.   Hurricane Katrina produced 1.74 million claims and $48.7B in losses (in 2012 $)</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Claims </a:t>
            </a:r>
          </a:p>
          <a:p>
            <a:pPr algn="l" defTabSz="114300" eaLnBrk="0" hangingPunct="0">
              <a:lnSpc>
                <a:spcPct val="90000"/>
              </a:lnSpc>
              <a:defRPr/>
            </a:pPr>
            <a:r>
              <a:rPr lang="en-US" sz="3000" b="1" dirty="0" smtClean="0">
                <a:solidFill>
                  <a:srgbClr val="28688C"/>
                </a:solidFill>
                <a:latin typeface="Arial"/>
                <a:ea typeface="Arial Unicode MS"/>
                <a:cs typeface="Arial"/>
              </a:rPr>
              <a:t>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6808"/>
            <a:ext cx="8242300" cy="553998"/>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claim count estimate s as of 1/18/13.  Loss estimate </a:t>
            </a:r>
            <a:r>
              <a:rPr lang="en-US" sz="1000" dirty="0" smtClean="0">
                <a:solidFill>
                  <a:schemeClr val="accent4">
                    <a:lumMod val="75000"/>
                  </a:schemeClr>
                </a:solidFill>
              </a:rPr>
              <a:t>represents PCS total ($18.75B) and upper end of range estimates by risk modelers RMS, </a:t>
            </a:r>
            <a:r>
              <a:rPr lang="en-US" sz="1000" dirty="0" err="1" smtClean="0">
                <a:solidFill>
                  <a:schemeClr val="accent4">
                    <a:lumMod val="75000"/>
                  </a:schemeClr>
                </a:solidFill>
              </a:rPr>
              <a:t>Eqecat</a:t>
            </a:r>
            <a:r>
              <a:rPr lang="en-US" sz="1000" dirty="0" smtClean="0">
                <a:solidFill>
                  <a:schemeClr val="accent4">
                    <a:lumMod val="75000"/>
                  </a:schemeClr>
                </a:solidFill>
              </a:rPr>
              <a:t> and AIR.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AIR, </a:t>
            </a:r>
            <a:r>
              <a:rPr lang="en-US" sz="1000" dirty="0" err="1" smtClean="0">
                <a:solidFill>
                  <a:schemeClr val="accent4">
                    <a:lumMod val="75000"/>
                  </a:schemeClr>
                </a:solidFill>
                <a:cs typeface="+mn-cs"/>
              </a:rPr>
              <a:t>Eqecat</a:t>
            </a:r>
            <a:r>
              <a:rPr lang="en-US" sz="1000" dirty="0" smtClean="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89</a:t>
            </a:fld>
            <a:endParaRPr lang="en-US"/>
          </a:p>
        </p:txBody>
      </p:sp>
      <p:sp>
        <p:nvSpPr>
          <p:cNvPr id="10" name="AutoShape 7"/>
          <p:cNvSpPr>
            <a:spLocks noChangeArrowheads="1"/>
          </p:cNvSpPr>
          <p:nvPr/>
        </p:nvSpPr>
        <p:spPr bwMode="blackWhite">
          <a:xfrm>
            <a:off x="250965" y="4856088"/>
            <a:ext cx="3229896" cy="1177366"/>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Sandy is a high HO frequency, (relatively low)  severity event (avg. severity &lt;50% Katrina)</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Claims = 1.52 Million*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1EE8542-0E2D-4308-981F-34039E73D8FB}" type="slidenum">
              <a:rPr lang="en-US" sz="900"/>
              <a:pPr algn="r" eaLnBrk="0" hangingPunct="0">
                <a:lnSpc>
                  <a:spcPct val="85000"/>
                </a:lnSpc>
                <a:spcBef>
                  <a:spcPct val="20000"/>
                </a:spcBef>
              </a:pPr>
              <a:t>9</a:t>
            </a:fld>
            <a:endParaRPr lang="en-US" sz="900"/>
          </a:p>
        </p:txBody>
      </p:sp>
      <p:sp>
        <p:nvSpPr>
          <p:cNvPr id="3076" name="Rectangle 2"/>
          <p:cNvSpPr>
            <a:spLocks noGrp="1" noChangeArrowheads="1"/>
          </p:cNvSpPr>
          <p:nvPr>
            <p:ph type="title" idx="4294967295"/>
          </p:nvPr>
        </p:nvSpPr>
        <p:spPr/>
        <p:txBody>
          <a:bodyPr/>
          <a:lstStyle/>
          <a:p>
            <a:r>
              <a:rPr lang="en-US" dirty="0" smtClean="0"/>
              <a:t>RNW Comm. Auto: WA, OR &amp; ID vs. U.S., 2002-2011</a:t>
            </a:r>
          </a:p>
        </p:txBody>
      </p:sp>
      <p:sp>
        <p:nvSpPr>
          <p:cNvPr id="3077"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1625" y="1300163"/>
          <a:ext cx="8597900" cy="4610100"/>
        </p:xfrm>
        <a:graphic>
          <a:graphicData uri="http://schemas.openxmlformats.org/presentationml/2006/ole">
            <p:oleObj spid="_x0000_s18459650" name="Chart" r:id="rId4" imgW="8601024" imgH="4610130" progId="MSGraph.Chart.8">
              <p:embed followColorScheme="full"/>
            </p:oleObj>
          </a:graphicData>
        </a:graphic>
      </p:graphicFrame>
      <p:sp>
        <p:nvSpPr>
          <p:cNvPr id="307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6022002" y="1225704"/>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400"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US: 9.8%</a:t>
            </a:r>
          </a:p>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WA: 11.5</a:t>
            </a:r>
            <a:r>
              <a:rPr lang="en-US" sz="1400" b="1" dirty="0" smtClean="0">
                <a:solidFill>
                  <a:schemeClr val="bg1"/>
                </a:solidFill>
              </a:rPr>
              <a:t>%</a:t>
            </a:r>
          </a:p>
          <a:p>
            <a:pPr algn="ctr" eaLnBrk="0" hangingPunct="0">
              <a:lnSpc>
                <a:spcPct val="85000"/>
              </a:lnSpc>
              <a:spcBef>
                <a:spcPct val="50000"/>
              </a:spcBef>
              <a:buClr>
                <a:schemeClr val="bg1"/>
              </a:buClr>
              <a:buFont typeface="Wingdings" pitchFamily="2" charset="2"/>
              <a:buNone/>
              <a:defRPr/>
            </a:pPr>
            <a:r>
              <a:rPr lang="en-US" sz="1400" b="1" dirty="0" smtClean="0">
                <a:solidFill>
                  <a:schemeClr val="bg1"/>
                </a:solidFill>
              </a:rPr>
              <a:t>OR: 17.1%</a:t>
            </a:r>
          </a:p>
          <a:p>
            <a:pPr algn="ctr" eaLnBrk="0" hangingPunct="0">
              <a:lnSpc>
                <a:spcPct val="85000"/>
              </a:lnSpc>
              <a:spcBef>
                <a:spcPct val="50000"/>
              </a:spcBef>
              <a:buClr>
                <a:schemeClr val="bg1"/>
              </a:buClr>
              <a:buFont typeface="Wingdings" pitchFamily="2" charset="2"/>
              <a:buNone/>
              <a:defRPr/>
            </a:pPr>
            <a:r>
              <a:rPr lang="en-US" sz="1400" b="1" dirty="0" smtClean="0">
                <a:solidFill>
                  <a:schemeClr val="bg1"/>
                </a:solidFill>
              </a:rPr>
              <a:t>ID: 15.4%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700"/>
                                  </p:stCondLst>
                                  <p:childTnLst>
                                    <p:set>
                                      <p:cBhvr>
                                        <p:cTn id="15" dur="1" fill="hold">
                                          <p:stCondLst>
                                            <p:cond delay="0"/>
                                          </p:stCondLst>
                                        </p:cTn>
                                        <p:tgtEl>
                                          <p:spTgt spid="2026500">
                                            <p:oleChartEl type="series" lvl="3"/>
                                          </p:spTgt>
                                        </p:tgtEl>
                                        <p:attrNameLst>
                                          <p:attrName>style.visibility</p:attrName>
                                        </p:attrNameLst>
                                      </p:cBhvr>
                                      <p:to>
                                        <p:strVal val="visible"/>
                                      </p:to>
                                    </p:set>
                                    <p:animEffect transition="in" filter="wipe(left)">
                                      <p:cBhvr>
                                        <p:cTn id="16" dur="1000"/>
                                        <p:tgtEl>
                                          <p:spTgt spid="2026500">
                                            <p:oleChartEl type="series" lvl="3"/>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700"/>
                                  </p:stCondLst>
                                  <p:childTnLst>
                                    <p:set>
                                      <p:cBhvr>
                                        <p:cTn id="20" dur="1" fill="hold">
                                          <p:stCondLst>
                                            <p:cond delay="0"/>
                                          </p:stCondLst>
                                        </p:cTn>
                                        <p:tgtEl>
                                          <p:spTgt spid="2026500">
                                            <p:oleChartEl type="series" lvl="4"/>
                                          </p:spTgt>
                                        </p:tgtEl>
                                        <p:attrNameLst>
                                          <p:attrName>style.visibility</p:attrName>
                                        </p:attrNameLst>
                                      </p:cBhvr>
                                      <p:to>
                                        <p:strVal val="visible"/>
                                      </p:to>
                                    </p:set>
                                    <p:animEffect transition="in" filter="wipe(left)">
                                      <p:cBhvr>
                                        <p:cTn id="21" dur="1000"/>
                                        <p:tgtEl>
                                          <p:spTgt spid="2026500">
                                            <p:oleChartEl type="series" lvl="4"/>
                                          </p:spTgt>
                                        </p:tgtEl>
                                      </p:cBhvr>
                                    </p:animEffect>
                                  </p:childTnLst>
                                </p:cTn>
                              </p:par>
                            </p:childTnLst>
                          </p:cTn>
                        </p:par>
                        <p:par>
                          <p:cTn id="22" fill="hold">
                            <p:stCondLst>
                              <p:cond delay="1700"/>
                            </p:stCondLst>
                            <p:childTnLst>
                              <p:par>
                                <p:cTn id="23" presetID="10" presetClass="entr" presetSubtype="0" fill="hold" grpId="0" nodeType="afterEffect">
                                  <p:stCondLst>
                                    <p:cond delay="7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15195138"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Although Commercial Lines accounted for only 13% of total claims, they account for 48% of all claim dollars paid. In most hurricanes, Commercial Lines accounts for about 1/3 of insured losses.</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Insured Loss by</a:t>
            </a:r>
          </a:p>
          <a:p>
            <a:pPr algn="l" defTabSz="114300" eaLnBrk="0" hangingPunct="0">
              <a:lnSpc>
                <a:spcPct val="90000"/>
              </a:lnSpc>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insured loss estimates as of 1/18/13.</a:t>
            </a:r>
            <a:r>
              <a:rPr lang="en-US" sz="1000" dirty="0" smtClean="0">
                <a:solidFill>
                  <a:schemeClr val="accent4">
                    <a:lumMod val="75000"/>
                  </a:schemeClr>
                </a:solidFill>
              </a:rPr>
              <a:t> Catastrophe modeler estimates range up to $25 billion.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90</a:t>
            </a:fld>
            <a:endParaRPr lang="en-US"/>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 Value = $18.75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356267" y="1331709"/>
          <a:ext cx="8736013" cy="4972050"/>
        </p:xfrm>
        <a:graphic>
          <a:graphicData uri="http://schemas.openxmlformats.org/presentationml/2006/ole">
            <p:oleObj spid="_x0000_s14960642" name="Chart" r:id="rId3" imgW="8620022" imgH="4905503" progId="MSGraph.Chart.8">
              <p:embed followColorScheme="full"/>
            </p:oleObj>
          </a:graphicData>
        </a:graphic>
      </p:graphicFrame>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Value of Homeowners Claims Paid, by State*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63416"/>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*Preliminary as of 1/18/13.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91</a:t>
            </a:fld>
            <a:endParaRPr lang="en-US"/>
          </a:p>
        </p:txBody>
      </p:sp>
      <p:sp>
        <p:nvSpPr>
          <p:cNvPr id="10" name="Text Box 6"/>
          <p:cNvSpPr txBox="1">
            <a:spLocks noChangeArrowheads="1"/>
          </p:cNvSpPr>
          <p:nvPr/>
        </p:nvSpPr>
        <p:spPr bwMode="blackWhite">
          <a:xfrm>
            <a:off x="6508665" y="1081549"/>
            <a:ext cx="2527180" cy="3529780"/>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u="sng" dirty="0" smtClean="0">
                <a:solidFill>
                  <a:srgbClr val="FFFFFF"/>
                </a:solidFill>
              </a:rPr>
              <a:t>Hurricane Sandy</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Estimated 1,067,000 homeowners claims**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$7.0 billion in insured losses.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Average loss  per claim is $6,558</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Claims in NJ estimated at $2.5 billion (36%) and $2.7 billion in NY (38%)</a:t>
            </a:r>
            <a:endParaRPr lang="en-US" b="1" dirty="0">
              <a:solidFill>
                <a:srgbClr val="FFFFFF"/>
              </a:solidFill>
            </a:endParaRPr>
          </a:p>
        </p:txBody>
      </p:sp>
    </p:spTree>
  </p:cSld>
  <p:clrMapOvr>
    <a:masterClrMapping/>
  </p:clrMapOvr>
  <p:transition>
    <p:wipe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385763" y="1287463"/>
          <a:ext cx="8736013" cy="4972050"/>
        </p:xfrm>
        <a:graphic>
          <a:graphicData uri="http://schemas.openxmlformats.org/presentationml/2006/ole">
            <p:oleObj spid="_x0000_s13849602"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513584" y="1194621"/>
            <a:ext cx="2527180" cy="3111910"/>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u="sng" dirty="0" smtClean="0">
                <a:solidFill>
                  <a:srgbClr val="FFFFFF"/>
                </a:solidFill>
              </a:rPr>
              <a:t>Hurricane Sandy</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Estimated 250,500 vehicle claims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$2.729 billion in insured losses.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Average loss  per claim is $10,894</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60% of the claims occurred in NY state.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Auto Claims by State*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63416"/>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*Preliminary as of 1/18/13.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92</a:t>
            </a:fld>
            <a:endParaRPr lang="en-US"/>
          </a:p>
        </p:txBody>
      </p:sp>
    </p:spTree>
  </p:cSld>
  <p:clrMapOvr>
    <a:masterClrMapping/>
  </p:clrMapOvr>
  <p:transition>
    <p:wipe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385576" y="1223963"/>
          <a:ext cx="8736013" cy="5099050"/>
        </p:xfrm>
        <a:graphic>
          <a:graphicData uri="http://schemas.openxmlformats.org/presentationml/2006/ole">
            <p:oleObj spid="_x0000_s13850626" name="Chart" r:id="rId3" imgW="8610735" imgH="4905439" progId="MSGraph.Chart.8">
              <p:embed followColorScheme="full"/>
            </p:oleObj>
          </a:graphicData>
        </a:graphic>
      </p:graphicFrame>
      <p:sp>
        <p:nvSpPr>
          <p:cNvPr id="29699" name="Text Box 6"/>
          <p:cNvSpPr txBox="1">
            <a:spLocks noChangeArrowheads="1"/>
          </p:cNvSpPr>
          <p:nvPr/>
        </p:nvSpPr>
        <p:spPr bwMode="blackWhite">
          <a:xfrm>
            <a:off x="6489290" y="1056973"/>
            <a:ext cx="2551474" cy="3111910"/>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u="sng" dirty="0" smtClean="0">
                <a:solidFill>
                  <a:srgbClr val="FFFFFF"/>
                </a:solidFill>
              </a:rPr>
              <a:t>Hurricane Sandy</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Estimated 250,500 vehicle claims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$2.729 billion in insured losses.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Average loss  per claim is $10,894</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About 69% of the claim dollars will be paid in NY, 26% in NJ.</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Value of Auto Claims Paid, by State*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63416"/>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*Preliminary as of 1/18/13.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93</a:t>
            </a:fld>
            <a:endParaRPr lang="en-US"/>
          </a:p>
        </p:txBody>
      </p:sp>
    </p:spTree>
  </p:cSld>
  <p:clrMapOvr>
    <a:masterClrMapping/>
  </p:clrMapOvr>
  <p:transition>
    <p:wipe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8"/>
          <p:cNvSpPr txBox="1">
            <a:spLocks/>
          </p:cNvSpPr>
          <p:nvPr/>
        </p:nvSpPr>
        <p:spPr bwMode="black">
          <a:xfrm>
            <a:off x="159608" y="15063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2400" b="1" dirty="0" smtClean="0">
                <a:solidFill>
                  <a:srgbClr val="28688C"/>
                </a:solidFill>
                <a:latin typeface="Arial"/>
                <a:ea typeface="Arial Unicode MS"/>
                <a:cs typeface="Arial"/>
              </a:rPr>
              <a:t>Hurricane Sandy: Loss Distribution by Commercial/Personal Lines and                Reinsurance vs. Primary Insurer</a:t>
            </a:r>
            <a:endParaRPr lang="en-US" sz="2400" b="1" kern="0" dirty="0">
              <a:solidFill>
                <a:srgbClr val="28688C"/>
              </a:solidFill>
              <a:ea typeface="+mj-ea"/>
              <a:cs typeface="+mj-cs"/>
            </a:endParaRPr>
          </a:p>
        </p:txBody>
      </p:sp>
      <p:sp>
        <p:nvSpPr>
          <p:cNvPr id="8" name="Rectangle 3"/>
          <p:cNvSpPr>
            <a:spLocks noChangeArrowheads="1"/>
          </p:cNvSpPr>
          <p:nvPr/>
        </p:nvSpPr>
        <p:spPr bwMode="auto">
          <a:xfrm>
            <a:off x="0" y="6433692"/>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*Fitch Ratings assigns a range of 60-65% commercial and 35-40% personal lines., </a:t>
            </a:r>
            <a:r>
              <a:rPr lang="en-US" sz="1000" i="1" dirty="0" smtClean="0">
                <a:solidFill>
                  <a:schemeClr val="accent4">
                    <a:lumMod val="75000"/>
                  </a:schemeClr>
                </a:solidFill>
                <a:cs typeface="+mn-cs"/>
              </a:rPr>
              <a:t>Hurricane Sandy Update</a:t>
            </a:r>
            <a:r>
              <a:rPr lang="en-US" sz="1000" dirty="0" smtClean="0">
                <a:solidFill>
                  <a:schemeClr val="accent4">
                    <a:lumMod val="75000"/>
                  </a:schemeClr>
                </a:solidFill>
                <a:cs typeface="+mn-cs"/>
              </a:rPr>
              <a:t>, January 8, 2013.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 Insurance Information Institute rough estimate based on  company reports as of January 13, 2013.  Actual number will vary.</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94</a:t>
            </a:fld>
            <a:endParaRPr lang="en-US"/>
          </a:p>
        </p:txBody>
      </p:sp>
      <p:graphicFrame>
        <p:nvGraphicFramePr>
          <p:cNvPr id="14951429" name="Object 2"/>
          <p:cNvGraphicFramePr>
            <a:graphicFrameLocks noChangeAspect="1"/>
          </p:cNvGraphicFramePr>
          <p:nvPr>
            <p:ph type="chart" idx="1"/>
          </p:nvPr>
        </p:nvGraphicFramePr>
        <p:xfrm>
          <a:off x="-755297" y="1560160"/>
          <a:ext cx="6178551" cy="3515971"/>
        </p:xfrm>
        <a:graphic>
          <a:graphicData uri="http://schemas.openxmlformats.org/presentationml/2006/ole">
            <p:oleObj spid="_x0000_s14961666" name="Chart" r:id="rId3" imgW="8620022" imgH="4905503" progId="MSGraph.Chart.8">
              <p:embed followColorScheme="full"/>
            </p:oleObj>
          </a:graphicData>
        </a:graphic>
      </p:graphicFrame>
      <p:graphicFrame>
        <p:nvGraphicFramePr>
          <p:cNvPr id="14951431" name="Object 2"/>
          <p:cNvGraphicFramePr>
            <a:graphicFrameLocks noChangeAspect="1"/>
          </p:cNvGraphicFramePr>
          <p:nvPr/>
        </p:nvGraphicFramePr>
        <p:xfrm>
          <a:off x="3719000" y="1461352"/>
          <a:ext cx="6178551" cy="3516312"/>
        </p:xfrm>
        <a:graphic>
          <a:graphicData uri="http://schemas.openxmlformats.org/presentationml/2006/ole">
            <p:oleObj spid="_x0000_s14961667" name="Chart" r:id="rId4" imgW="8620176" imgH="4905439" progId="MSGraph.Chart.8">
              <p:embed followColorScheme="full"/>
            </p:oleObj>
          </a:graphicData>
        </a:graphic>
      </p:graphicFrame>
      <p:sp>
        <p:nvSpPr>
          <p:cNvPr id="13" name="Rectangle 3"/>
          <p:cNvSpPr>
            <a:spLocks noChangeArrowheads="1"/>
          </p:cNvSpPr>
          <p:nvPr/>
        </p:nvSpPr>
        <p:spPr bwMode="black">
          <a:xfrm>
            <a:off x="293687" y="1135626"/>
            <a:ext cx="4735513" cy="2769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u="sng" dirty="0" smtClean="0">
                <a:solidFill>
                  <a:srgbClr val="225A7A"/>
                </a:solidFill>
              </a:rPr>
              <a:t>Personal vs. Commercial Lines*</a:t>
            </a:r>
            <a:endParaRPr lang="en-US" sz="2000" b="1" u="sng" dirty="0">
              <a:solidFill>
                <a:srgbClr val="225A7A"/>
              </a:solidFill>
            </a:endParaRPr>
          </a:p>
        </p:txBody>
      </p:sp>
      <p:sp>
        <p:nvSpPr>
          <p:cNvPr id="14" name="Rectangle 3"/>
          <p:cNvSpPr>
            <a:spLocks noChangeArrowheads="1"/>
          </p:cNvSpPr>
          <p:nvPr/>
        </p:nvSpPr>
        <p:spPr bwMode="black">
          <a:xfrm>
            <a:off x="4408487" y="1140543"/>
            <a:ext cx="4735513" cy="2769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u="sng" dirty="0" smtClean="0">
                <a:solidFill>
                  <a:srgbClr val="225A7A"/>
                </a:solidFill>
              </a:rPr>
              <a:t>Primary vs. Reinsurer Share**</a:t>
            </a:r>
            <a:endParaRPr lang="en-US" sz="2000" b="1" u="sng" dirty="0">
              <a:solidFill>
                <a:srgbClr val="225A7A"/>
              </a:solidFill>
            </a:endParaRPr>
          </a:p>
        </p:txBody>
      </p:sp>
      <p:sp>
        <p:nvSpPr>
          <p:cNvPr id="11" name="AutoShape 7"/>
          <p:cNvSpPr>
            <a:spLocks noChangeArrowheads="1"/>
          </p:cNvSpPr>
          <p:nvPr/>
        </p:nvSpPr>
        <p:spPr bwMode="blackWhite">
          <a:xfrm>
            <a:off x="264502" y="5163869"/>
            <a:ext cx="3902763" cy="1206887"/>
          </a:xfrm>
          <a:prstGeom prst="wedgeRectCallout">
            <a:avLst>
              <a:gd name="adj1" fmla="val 11950"/>
              <a:gd name="adj2" fmla="val -774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~55% of Sandy losses appear to be commercial lines, and ~45% personal, the opposite of the norm for hurricane losses</a:t>
            </a:r>
            <a:endParaRPr lang="en-US" b="1" dirty="0">
              <a:solidFill>
                <a:srgbClr val="FFFFFF"/>
              </a:solidFill>
              <a:latin typeface="Arial" pitchFamily="34" charset="0"/>
              <a:cs typeface="Arial" pitchFamily="34" charset="0"/>
            </a:endParaRPr>
          </a:p>
        </p:txBody>
      </p:sp>
      <p:sp>
        <p:nvSpPr>
          <p:cNvPr id="12" name="AutoShape 7"/>
          <p:cNvSpPr>
            <a:spLocks noChangeArrowheads="1"/>
          </p:cNvSpPr>
          <p:nvPr/>
        </p:nvSpPr>
        <p:spPr bwMode="blackWhite">
          <a:xfrm>
            <a:off x="4736892" y="5351489"/>
            <a:ext cx="4347148" cy="1006775"/>
          </a:xfrm>
          <a:prstGeom prst="wedgeRectCallout">
            <a:avLst>
              <a:gd name="adj1" fmla="val 21766"/>
              <a:gd name="adj2" fmla="val -2102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Reinsurers’ share of Sandy losses appears to be in the 30% range, though this is highly preliminary</a:t>
            </a:r>
            <a:endParaRPr lang="en-US" b="1" dirty="0">
              <a:solidFill>
                <a:srgbClr val="FFFFFF"/>
              </a:solidFill>
              <a:latin typeface="Arial" pitchFamily="34" charset="0"/>
              <a:cs typeface="Arial"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Average Claim Payment by Type of Claim </a:t>
            </a:r>
          </a:p>
        </p:txBody>
      </p:sp>
      <p:graphicFrame>
        <p:nvGraphicFramePr>
          <p:cNvPr id="95234" name="Object 2"/>
          <p:cNvGraphicFramePr>
            <a:graphicFrameLocks/>
          </p:cNvGraphicFramePr>
          <p:nvPr/>
        </p:nvGraphicFramePr>
        <p:xfrm>
          <a:off x="208730" y="1003304"/>
          <a:ext cx="8470900" cy="4330700"/>
        </p:xfrm>
        <a:graphic>
          <a:graphicData uri="http://schemas.openxmlformats.org/presentationml/2006/ole">
            <p:oleObj spid="_x0000_s15770626" name="Chart" r:id="rId4" imgW="8439184" imgH="4324276" progId="MSGraph.Chart.8">
              <p:embed followColorScheme="full"/>
            </p:oleObj>
          </a:graphicData>
        </a:graphic>
      </p:graphicFrame>
      <p:sp>
        <p:nvSpPr>
          <p:cNvPr id="6" name="Rectangle 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Commercial (Business) Claims Were Nearly Seven Times More Expensive than Homeowners Claims; Vehicle Claims Were Unusually Expensive  Due to Extensive Flooding</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95</a:t>
            </a:fld>
            <a:endParaRPr lang="en-US" smtClean="0"/>
          </a:p>
        </p:txBody>
      </p:sp>
      <p:sp>
        <p:nvSpPr>
          <p:cNvPr id="8" name="AutoShape 8"/>
          <p:cNvSpPr>
            <a:spLocks noChangeArrowheads="1"/>
          </p:cNvSpPr>
          <p:nvPr/>
        </p:nvSpPr>
        <p:spPr bwMode="blackWhite">
          <a:xfrm>
            <a:off x="1585163" y="1644299"/>
            <a:ext cx="3348130" cy="1559859"/>
          </a:xfrm>
          <a:prstGeom prst="wedgeRectCallout">
            <a:avLst>
              <a:gd name="adj1" fmla="val 119344"/>
              <a:gd name="adj2" fmla="val 7220"/>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9" name="Rectangle 4"/>
          <p:cNvSpPr>
            <a:spLocks noChangeArrowheads="1"/>
          </p:cNvSpPr>
          <p:nvPr/>
        </p:nvSpPr>
        <p:spPr bwMode="auto">
          <a:xfrm>
            <a:off x="-127000" y="6114883"/>
            <a:ext cx="9191625"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*Includes rental and condo policies (excludes NFIP flood).   **As of Feb. 20, 2013.</a:t>
            </a:r>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
        <p:nvSpPr>
          <p:cNvPr id="10" name="AutoShape 8"/>
          <p:cNvSpPr>
            <a:spLocks noChangeArrowheads="1"/>
          </p:cNvSpPr>
          <p:nvPr/>
        </p:nvSpPr>
        <p:spPr bwMode="blackWhite">
          <a:xfrm>
            <a:off x="6420465" y="3097454"/>
            <a:ext cx="2585884" cy="1336896"/>
          </a:xfrm>
          <a:prstGeom prst="wedgeRectCallout">
            <a:avLst>
              <a:gd name="adj1" fmla="val -73620"/>
              <a:gd name="adj2" fmla="val -26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6.5 times larger than the average non-flood  insured loss (mostly wind)</a:t>
            </a:r>
            <a:endParaRPr lang="en-US" sz="1600"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Flood Issues</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96</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75186" y="4445764"/>
            <a:ext cx="8185355"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Most of the Uninsured Direct Losses Are Due to Flooding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1" y="6543596"/>
            <a:ext cx="8023123" cy="246221"/>
          </a:xfrm>
          <a:prstGeom prst="rect">
            <a:avLst/>
          </a:prstGeom>
          <a:noFill/>
          <a:ln w="9525" algn="ctr">
            <a:noFill/>
            <a:miter lim="800000"/>
            <a:headEnd/>
            <a:tailEnd/>
          </a:ln>
        </p:spPr>
        <p:txBody>
          <a:bodyPr wrap="square"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Wharton Center for Risk Management and Decision Processes, </a:t>
            </a:r>
            <a:r>
              <a:rPr lang="en-US" sz="1000" i="1" dirty="0" smtClean="0">
                <a:solidFill>
                  <a:schemeClr val="accent4">
                    <a:lumMod val="75000"/>
                  </a:schemeClr>
                </a:solidFill>
                <a:cs typeface="+mn-cs"/>
              </a:rPr>
              <a:t>Issue Brief, </a:t>
            </a:r>
            <a:r>
              <a:rPr lang="en-US" sz="1000" dirty="0" smtClean="0">
                <a:solidFill>
                  <a:schemeClr val="accent4">
                    <a:lumMod val="75000"/>
                  </a:schemeClr>
                </a:solidFill>
                <a:cs typeface="+mn-cs"/>
              </a:rPr>
              <a:t>Nov. 2012; Insurance Information Institute.</a:t>
            </a:r>
            <a:endParaRPr lang="en-US" sz="1000" i="1" dirty="0">
              <a:solidFill>
                <a:schemeClr val="accent4">
                  <a:lumMod val="75000"/>
                </a:schemeClr>
              </a:solidFill>
              <a:cs typeface="+mn-cs"/>
            </a:endParaRPr>
          </a:p>
        </p:txBody>
      </p:sp>
      <p:sp>
        <p:nvSpPr>
          <p:cNvPr id="16" name="Title 15"/>
          <p:cNvSpPr>
            <a:spLocks noGrp="1"/>
          </p:cNvSpPr>
          <p:nvPr>
            <p:ph type="title" idx="4294967295"/>
          </p:nvPr>
        </p:nvSpPr>
        <p:spPr>
          <a:xfrm>
            <a:off x="287338" y="158750"/>
            <a:ext cx="7256462" cy="719138"/>
          </a:xfrm>
        </p:spPr>
        <p:txBody>
          <a:bodyPr/>
          <a:lstStyle/>
          <a:p>
            <a:pPr>
              <a:defRPr/>
            </a:pPr>
            <a:r>
              <a:rPr lang="en-US" kern="1200" dirty="0" smtClean="0">
                <a:solidFill>
                  <a:srgbClr val="28688C"/>
                </a:solidFill>
                <a:latin typeface="Arial"/>
                <a:ea typeface="Arial Unicode MS"/>
                <a:cs typeface="Arial"/>
              </a:rPr>
              <a:t>Residential NFIP Flood Take-Up Rates in NJ (2010) &amp; Sandy Storm Surge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78C5944E-386F-40B1-B026-705BED1D17C7}" type="slidenum">
              <a:rPr lang="en-US" sz="1000">
                <a:solidFill>
                  <a:schemeClr val="accent4">
                    <a:lumMod val="75000"/>
                  </a:schemeClr>
                </a:solidFill>
                <a:latin typeface="+mn-lt"/>
                <a:cs typeface="+mn-cs"/>
              </a:rPr>
              <a:pPr algn="r">
                <a:defRPr/>
              </a:pPr>
              <a:t>97</a:t>
            </a:fld>
            <a:endParaRPr lang="en-US" sz="1000" dirty="0">
              <a:solidFill>
                <a:schemeClr val="accent4">
                  <a:lumMod val="75000"/>
                </a:schemeClr>
              </a:solidFill>
              <a:latin typeface="+mn-lt"/>
              <a:cs typeface="+mn-cs"/>
            </a:endParaRPr>
          </a:p>
        </p:txBody>
      </p:sp>
      <p:pic>
        <p:nvPicPr>
          <p:cNvPr id="13880322" name="Picture 2"/>
          <p:cNvPicPr>
            <a:picLocks noChangeAspect="1" noChangeArrowheads="1"/>
          </p:cNvPicPr>
          <p:nvPr/>
        </p:nvPicPr>
        <p:blipFill>
          <a:blip r:embed="rId3" cstate="print"/>
          <a:srcRect/>
          <a:stretch>
            <a:fillRect/>
          </a:stretch>
        </p:blipFill>
        <p:spPr bwMode="auto">
          <a:xfrm>
            <a:off x="678426" y="1029624"/>
            <a:ext cx="4599005" cy="5533407"/>
          </a:xfrm>
          <a:prstGeom prst="rect">
            <a:avLst/>
          </a:prstGeom>
          <a:noFill/>
          <a:ln w="9525">
            <a:noFill/>
            <a:miter lim="800000"/>
            <a:headEnd/>
            <a:tailEnd/>
          </a:ln>
        </p:spPr>
      </p:pic>
      <p:sp>
        <p:nvSpPr>
          <p:cNvPr id="10" name="AutoShape 7"/>
          <p:cNvSpPr>
            <a:spLocks noChangeArrowheads="1"/>
          </p:cNvSpPr>
          <p:nvPr/>
        </p:nvSpPr>
        <p:spPr bwMode="blackWhite">
          <a:xfrm>
            <a:off x="5082989" y="2747445"/>
            <a:ext cx="3662805" cy="1588581"/>
          </a:xfrm>
          <a:prstGeom prst="wedgeRectCallout">
            <a:avLst>
              <a:gd name="adj1" fmla="val -71934"/>
              <a:gd name="adj2" fmla="val -238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Flood coverage penetration rates were extremely low in many very vulnerable areas in NJ, with take-up rates far below 50% in many areas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1" y="6543596"/>
            <a:ext cx="8023123" cy="246221"/>
          </a:xfrm>
          <a:prstGeom prst="rect">
            <a:avLst/>
          </a:prstGeom>
          <a:noFill/>
          <a:ln w="9525" algn="ctr">
            <a:noFill/>
            <a:miter lim="800000"/>
            <a:headEnd/>
            <a:tailEnd/>
          </a:ln>
        </p:spPr>
        <p:txBody>
          <a:bodyPr wrap="square"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Wharton Center for Risk Management and Decision Processes, </a:t>
            </a:r>
            <a:r>
              <a:rPr lang="en-US" sz="1000" i="1" dirty="0" smtClean="0">
                <a:solidFill>
                  <a:schemeClr val="accent4">
                    <a:lumMod val="75000"/>
                  </a:schemeClr>
                </a:solidFill>
                <a:cs typeface="+mn-cs"/>
              </a:rPr>
              <a:t>Issue Brief, </a:t>
            </a:r>
            <a:r>
              <a:rPr lang="en-US" sz="1000" dirty="0" smtClean="0">
                <a:solidFill>
                  <a:schemeClr val="accent4">
                    <a:lumMod val="75000"/>
                  </a:schemeClr>
                </a:solidFill>
                <a:cs typeface="+mn-cs"/>
              </a:rPr>
              <a:t>Nov. 2012; Insurance Information Institute.</a:t>
            </a:r>
            <a:endParaRPr lang="en-US" sz="1000" i="1" dirty="0">
              <a:solidFill>
                <a:schemeClr val="accent4">
                  <a:lumMod val="75000"/>
                </a:schemeClr>
              </a:solidFill>
              <a:cs typeface="+mn-cs"/>
            </a:endParaRPr>
          </a:p>
        </p:txBody>
      </p:sp>
      <p:sp>
        <p:nvSpPr>
          <p:cNvPr id="16" name="Title 15"/>
          <p:cNvSpPr>
            <a:spLocks noGrp="1"/>
          </p:cNvSpPr>
          <p:nvPr>
            <p:ph type="title" idx="4294967295"/>
          </p:nvPr>
        </p:nvSpPr>
        <p:spPr>
          <a:xfrm>
            <a:off x="287338" y="158750"/>
            <a:ext cx="7256462" cy="719138"/>
          </a:xfrm>
        </p:spPr>
        <p:txBody>
          <a:bodyPr/>
          <a:lstStyle/>
          <a:p>
            <a:pPr>
              <a:defRPr/>
            </a:pPr>
            <a:r>
              <a:rPr lang="en-US" kern="1200" dirty="0" smtClean="0">
                <a:solidFill>
                  <a:srgbClr val="28688C"/>
                </a:solidFill>
                <a:latin typeface="Arial"/>
                <a:ea typeface="Arial Unicode MS"/>
                <a:cs typeface="Arial"/>
              </a:rPr>
              <a:t>Residential NFIP Flood Take-Up Rates in NY, CT (2010) &amp; Sandy Storm Surge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78C5944E-386F-40B1-B026-705BED1D17C7}" type="slidenum">
              <a:rPr lang="en-US" sz="1000">
                <a:solidFill>
                  <a:schemeClr val="accent4">
                    <a:lumMod val="75000"/>
                  </a:schemeClr>
                </a:solidFill>
                <a:latin typeface="+mn-lt"/>
                <a:cs typeface="+mn-cs"/>
              </a:rPr>
              <a:pPr algn="r">
                <a:defRPr/>
              </a:pPr>
              <a:t>98</a:t>
            </a:fld>
            <a:endParaRPr lang="en-US" sz="1000" dirty="0">
              <a:solidFill>
                <a:schemeClr val="accent4">
                  <a:lumMod val="75000"/>
                </a:schemeClr>
              </a:solidFill>
              <a:latin typeface="+mn-lt"/>
              <a:cs typeface="+mn-cs"/>
            </a:endParaRPr>
          </a:p>
        </p:txBody>
      </p:sp>
      <p:pic>
        <p:nvPicPr>
          <p:cNvPr id="13882370" name="Picture 2"/>
          <p:cNvPicPr>
            <a:picLocks noChangeAspect="1" noChangeArrowheads="1"/>
          </p:cNvPicPr>
          <p:nvPr/>
        </p:nvPicPr>
        <p:blipFill>
          <a:blip r:embed="rId3" cstate="print"/>
          <a:srcRect/>
          <a:stretch>
            <a:fillRect/>
          </a:stretch>
        </p:blipFill>
        <p:spPr bwMode="auto">
          <a:xfrm>
            <a:off x="191729" y="1178850"/>
            <a:ext cx="7447936" cy="5299071"/>
          </a:xfrm>
          <a:prstGeom prst="rect">
            <a:avLst/>
          </a:prstGeom>
          <a:noFill/>
          <a:ln w="9525">
            <a:noFill/>
            <a:miter lim="800000"/>
            <a:headEnd/>
            <a:tailEnd/>
          </a:ln>
        </p:spPr>
      </p:pic>
      <p:sp>
        <p:nvSpPr>
          <p:cNvPr id="8" name="AutoShape 7"/>
          <p:cNvSpPr>
            <a:spLocks noChangeArrowheads="1"/>
          </p:cNvSpPr>
          <p:nvPr/>
        </p:nvSpPr>
        <p:spPr bwMode="blackWhite">
          <a:xfrm>
            <a:off x="7285703" y="3008671"/>
            <a:ext cx="1858297" cy="3067664"/>
          </a:xfrm>
          <a:prstGeom prst="wedgeRectCallout">
            <a:avLst>
              <a:gd name="adj1" fmla="val -86220"/>
              <a:gd name="adj2" fmla="val -38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Flood coverage penetration rates were extremely low in many very vulnerable areas of  NY and CT, with take-up rates far below 50% in many areas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80042"/>
            <a:ext cx="7853643" cy="860425"/>
          </a:xfrm>
        </p:spPr>
        <p:txBody>
          <a:bodyPr/>
          <a:lstStyle/>
          <a:p>
            <a:r>
              <a:rPr lang="en-US" dirty="0" smtClean="0"/>
              <a:t>Hurricane Sandy: National Flood Insurance Program Payment,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16358402"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85359"/>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NFIP Will Ultimately Likely Pay Close to $7 Billion to 100,000 Policyholders Across 9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99</a:t>
            </a:fld>
            <a:endParaRPr lang="en-US" smtClean="0"/>
          </a:p>
        </p:txBody>
      </p:sp>
      <p:sp>
        <p:nvSpPr>
          <p:cNvPr id="10" name="AutoShape 8"/>
          <p:cNvSpPr>
            <a:spLocks noChangeArrowheads="1"/>
          </p:cNvSpPr>
          <p:nvPr/>
        </p:nvSpPr>
        <p:spPr bwMode="blackWhite">
          <a:xfrm>
            <a:off x="3462367" y="1701272"/>
            <a:ext cx="2486149" cy="1398493"/>
          </a:xfrm>
          <a:prstGeom prst="wedgeRectCallout">
            <a:avLst>
              <a:gd name="adj1" fmla="val -115859"/>
              <a:gd name="adj2" fmla="val -174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$2.437B and $2.152B, respectively, NY and NJ sustained, by far, the largest NFIP flood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$4.797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Rectangle 4"/>
          <p:cNvSpPr>
            <a:spLocks noChangeArrowheads="1"/>
          </p:cNvSpPr>
          <p:nvPr/>
        </p:nvSpPr>
        <p:spPr bwMode="auto">
          <a:xfrm>
            <a:off x="-127000" y="6258768"/>
            <a:ext cx="919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*As of February 20, 2013.</a:t>
            </a:r>
          </a:p>
          <a:p>
            <a:pPr eaLnBrk="0" hangingPunct="0">
              <a:lnSpc>
                <a:spcPct val="85000"/>
              </a:lnSpc>
              <a:spcBef>
                <a:spcPct val="25000"/>
              </a:spcBef>
              <a:buClr>
                <a:schemeClr val="accent2"/>
              </a:buClr>
              <a:buFont typeface="Wingdings" pitchFamily="2" charset="2"/>
              <a:buNone/>
            </a:pPr>
            <a:r>
              <a:rPr lang="en-US" sz="1100" dirty="0" smtClean="0"/>
              <a:t>Sources: NFIP;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WPwYx5B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TpkEW0T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156538</TotalTime>
  <Words>16195</Words>
  <Application>Microsoft Office PowerPoint</Application>
  <PresentationFormat>On-screen Show (4:3)</PresentationFormat>
  <Paragraphs>2389</Paragraphs>
  <Slides>217</Slides>
  <Notes>198</Notes>
  <HiddenSlides>111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217</vt:i4>
      </vt:variant>
    </vt:vector>
  </HeadingPairs>
  <TitlesOfParts>
    <vt:vector size="220" baseType="lpstr">
      <vt:lpstr>Default Design</vt:lpstr>
      <vt:lpstr>Chart</vt:lpstr>
      <vt:lpstr>Worksheet</vt:lpstr>
      <vt:lpstr>P/C Insurance Industry   Overview &amp; Outlook Focus in Insurance Markets in the Northwest US: WA, OR, ID</vt:lpstr>
      <vt:lpstr>Slide 2</vt:lpstr>
      <vt:lpstr>P/C Net Income After Taxes 1991–2012 ($ Millions)</vt:lpstr>
      <vt:lpstr>A 100 Combined Ratio Isn’t What It Once Was: Investment Impact on ROEs</vt:lpstr>
      <vt:lpstr>Profitability Peaks &amp; Troughs in the P/C Insurance Industry, 1975 – 2013F*</vt:lpstr>
      <vt:lpstr>Slide 6</vt:lpstr>
      <vt:lpstr>RNW All Lines: WA, OR &amp; ID vs. U.S., 2002-2011</vt:lpstr>
      <vt:lpstr>RNW PP Auto: WA, OR &amp; ID vs. U.S., 2002-2011</vt:lpstr>
      <vt:lpstr>RNW Comm. Auto: WA, OR &amp; ID vs. U.S., 2002-2011</vt:lpstr>
      <vt:lpstr>RNW Comm. Multi-Peril: WA, OR &amp; ID vs. U.S., 2002-2011</vt:lpstr>
      <vt:lpstr>RNW Homeowners: WA, OR &amp; ID vs. U.S., 2002-2011</vt:lpstr>
      <vt:lpstr>All Lines: 10-Year Average RNW WA &amp; Nearby States</vt:lpstr>
      <vt:lpstr>PP Auto: 10-Year Average RNW WA &amp; Nearby States</vt:lpstr>
      <vt:lpstr>Top Ten Most Expensive And Least Expensive States For Automobile Insurance, 2010 (1)</vt:lpstr>
      <vt:lpstr>Comm. Auto: 10-Year Average RNW WA &amp; Nearby States</vt:lpstr>
      <vt:lpstr>Comm. M-P: 10-Year Average RNW WA &amp; Nearby States</vt:lpstr>
      <vt:lpstr>Homeowners: 10-Year Average RNW WA &amp; Nearby States</vt:lpstr>
      <vt:lpstr>Top Ten Most Expensive And Least Expensive States For Homeowners Insurance, 2010 (1)</vt:lpstr>
      <vt:lpstr>All Lines DWP Growth: WA vs. U.S., 2002-2011</vt:lpstr>
      <vt:lpstr>Comm. Lines DWP Growth: WA vs. U.S., 2002-2011</vt:lpstr>
      <vt:lpstr>Personal Lines DWP Growth: WA vs. U.S., 2002-2011</vt:lpstr>
      <vt:lpstr>Private Passenger Auto DWP Growth:  WA vs. U.S., 2002-2011</vt:lpstr>
      <vt:lpstr>Homeowner’s MP DWP Growth:  WA vs. U.S., 2002-2011</vt:lpstr>
      <vt:lpstr>The Strength of the Economy Will Influence P/C Insurer Growth Opportunities</vt:lpstr>
      <vt:lpstr>US Real GDP Growth*</vt:lpstr>
      <vt:lpstr>Slide 26</vt:lpstr>
      <vt:lpstr>Defense and Non-Defense Federal Spending        as a Share of State GDP: Top 10 States*</vt:lpstr>
      <vt:lpstr>Slide 28</vt:lpstr>
      <vt:lpstr>Slide 29</vt:lpstr>
      <vt:lpstr>Auto/Light Truck Sales, 1999-2019F</vt:lpstr>
      <vt:lpstr>Personal Auto Insurance Direct Written Premiums vs. Recently-Registered Cars</vt:lpstr>
      <vt:lpstr>Monthly Change* in Auto Insurance Prices, 1991–2013*</vt:lpstr>
      <vt:lpstr>Monthly Change* in Auto Insurance Prices, January 2005 - April 2013</vt:lpstr>
      <vt:lpstr>New Private Housing Starts, 1990-2019F</vt:lpstr>
      <vt:lpstr>Average Premium for Home Insurance Policies**</vt:lpstr>
      <vt:lpstr>Construction Employment, Jan. 2010—April 2013*</vt:lpstr>
      <vt:lpstr>Construction Employment,  Jan. 2003–Apr. 2013 </vt:lpstr>
      <vt:lpstr>Nonfarm Payroll (Wages and Salaries): Quarterly, 2005–2013:Q1</vt:lpstr>
      <vt:lpstr>Commercial &amp; Industrial Loans Outstanding at FDIC-Insured Banks, Quarterly, 2006-2012:Q4*</vt:lpstr>
      <vt:lpstr>Percent of Non-current Commercial &amp; Industrial Loans Outstanding at FDIC-Insured Banks, Quarterly, 2006-2012:Q4*</vt:lpstr>
      <vt:lpstr>Value of Construction Put in Place,   March 2013 vs. March 2012*</vt:lpstr>
      <vt:lpstr>Value of Private Construction Put in Place, by Segment,  Mar. 2013 vs. Mar. 2012*</vt:lpstr>
      <vt:lpstr>Value of Public Construction Put in Place, by Segment,  Mar. 2013 vs. Mar. 2012*</vt:lpstr>
      <vt:lpstr>Slide 44</vt:lpstr>
      <vt:lpstr>Dollar Value* of Manufacturers’ Shipments Monthly, Jan. 1992—Mar. 2013</vt:lpstr>
      <vt:lpstr>Manufacturing Growth for Selected Sectors, 2013 vs. 2013*</vt:lpstr>
      <vt:lpstr>Recovery in Capacity Utilization is a Positive Sign for Commercial Exposures</vt:lpstr>
      <vt:lpstr>Manufacturing Employment, Jan. 2010—April 2013*</vt:lpstr>
      <vt:lpstr>Slide 49</vt:lpstr>
      <vt:lpstr>Business Bankruptcy Filings, 1980-2012:Q3</vt:lpstr>
      <vt:lpstr>Private Sector Business Starts,  1993:Q2 – 2012:Q3*</vt:lpstr>
      <vt:lpstr>Slide 52</vt:lpstr>
      <vt:lpstr>12 Industries for the Next 10 Years: Insurance Solutions Needed</vt:lpstr>
      <vt:lpstr>Slide 54</vt:lpstr>
      <vt:lpstr>US Insured Catastrophe Losses</vt:lpstr>
      <vt:lpstr>Top 16 Most Costly Disasters in U.S. History</vt:lpstr>
      <vt:lpstr>Top 16 Most Costly World Insurance Losses, 1970-2012*</vt:lpstr>
      <vt:lpstr>Top 12 Most Costly Hurricanes in U.S. History</vt:lpstr>
      <vt:lpstr>Outlook for 2013 Hurricane Season:  75% Worse Than Average</vt:lpstr>
      <vt:lpstr>Landfall Probabilities for 2013 Hurricane Season: Above Average</vt:lpstr>
      <vt:lpstr>Natural Disaster Losses in the United States: 2012</vt:lpstr>
      <vt:lpstr>Significant Natural Catastrophes, 2012 (Events with $1 billion economic loss and/or 50 fatalities)</vt:lpstr>
      <vt:lpstr>Natural Disasters in the United States, 1980 – 2012 Number of Events (Annual Totals 1980 – 2012) </vt:lpstr>
      <vt:lpstr>Losses Due to Natural Disasters in the US, 1980–2012 (Overall &amp; Insured Losses)</vt:lpstr>
      <vt:lpstr>U.S. Thunderstorm Loss Trends, 1980 – 2012</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71</vt:lpstr>
      <vt:lpstr>Number of Federal Disaster Declarations, 1953-2013*</vt:lpstr>
      <vt:lpstr>Federal Disasters Declarations by State,  1953 – 2013: Highest 25 States*</vt:lpstr>
      <vt:lpstr>Federal Disasters Declarations by State,  1953 – 2013: Lowest 25 States*</vt:lpstr>
      <vt:lpstr>Slide 75</vt:lpstr>
      <vt:lpstr>Severe Weather Reports, 2012</vt:lpstr>
      <vt:lpstr>Severe Weather Reports in WA, OR &amp; ID: January 1—December 31, 2012</vt:lpstr>
      <vt:lpstr>Severe Weather Reports: Through May 28, 2013</vt:lpstr>
      <vt:lpstr>Terrorism Update</vt:lpstr>
      <vt:lpstr>Terrorism Risk Insurance Program</vt:lpstr>
      <vt:lpstr>Terrorist Risk Index</vt:lpstr>
      <vt:lpstr>Loss Distribution by Type of Insurance from Sept. 11 Terrorist Attack ($ 2011)</vt:lpstr>
      <vt:lpstr>Terrorism Violates Traditional Requirements for Insurability</vt:lpstr>
      <vt:lpstr>Slide 84</vt:lpstr>
      <vt:lpstr>Hurricane Sandy Summary</vt:lpstr>
      <vt:lpstr>2012 Catastrophe Summary</vt:lpstr>
      <vt:lpstr>Top 12 Most Costly Hurricanes in U.S. History</vt:lpstr>
      <vt:lpstr>Hurricane Sandy: Claim Payments to Policyholders, by  State</vt:lpstr>
      <vt:lpstr>Slide 89</vt:lpstr>
      <vt:lpstr>Slide 90</vt:lpstr>
      <vt:lpstr>Slide 91</vt:lpstr>
      <vt:lpstr>Slide 92</vt:lpstr>
      <vt:lpstr>Slide 93</vt:lpstr>
      <vt:lpstr>Slide 94</vt:lpstr>
      <vt:lpstr>Hurricane Sandy: Average Claim Payment by Type of Claim </vt:lpstr>
      <vt:lpstr>Hurricane Sandy: Flood Issues</vt:lpstr>
      <vt:lpstr>Residential NFIP Flood Take-Up Rates in NJ (2010) &amp; Sandy Storm Surge</vt:lpstr>
      <vt:lpstr>Residential NFIP Flood Take-Up Rates in NY, CT (2010) &amp; Sandy Storm Surge</vt:lpstr>
      <vt:lpstr>Hurricane Sandy: National Flood Insurance Program Payment, by State*</vt:lpstr>
      <vt:lpstr>Flood Loss Paid by the National Flood Insurance Program, 1980-2012E</vt:lpstr>
      <vt:lpstr>Federal Aid Requests for States With Greatest Sandy Impact  &amp; Federal Aid Proposals (as of 1/6/13)</vt:lpstr>
      <vt:lpstr>Slide 102</vt:lpstr>
      <vt:lpstr>Direct Premiums Written: Total P/C Percent Change by State, 2007-2012*</vt:lpstr>
      <vt:lpstr>Direct Premiums Written: Total P/C Percent Change by State, 2007-2012*</vt:lpstr>
      <vt:lpstr>Direct Premiums Written: Total P/C Percent Change by State, 2006-2011*</vt:lpstr>
      <vt:lpstr>Direct Premiums Written: Total P/C Percent Change by State, 2006-2011*</vt:lpstr>
      <vt:lpstr>Direct Premiums Written: PP Auto Percent Change by State, 2006-2011*</vt:lpstr>
      <vt:lpstr>Direct Premiums Written: PP Auto Percent Change by State, 2006-2011*</vt:lpstr>
      <vt:lpstr>Direct Premiums Written: Homeowners Percent Change by State, 2006-2011*</vt:lpstr>
      <vt:lpstr>Direct Premiums Written: Homeowners Percent Change by State, 2006-2011*</vt:lpstr>
      <vt:lpstr>Direct Premiums Written: Comm. Lines Percent Change by State, 2006-2011*</vt:lpstr>
      <vt:lpstr>Direct Premiums Written: Comm. Lines Percent Change by State, 2006-2011*</vt:lpstr>
      <vt:lpstr>Direct Premiums Written: Workers’ Comp Percent Change by State, 2006-2011*</vt:lpstr>
      <vt:lpstr>Direct Premiums Written: Worker’s Comp Percent Change by State, 2006-2011*</vt:lpstr>
      <vt:lpstr>Slide 115</vt:lpstr>
      <vt:lpstr>Unemployment and Underemployment Rates: Stubbornly High in 2012, But Falling</vt:lpstr>
      <vt:lpstr>Slide 117</vt:lpstr>
      <vt:lpstr>Slide 118</vt:lpstr>
      <vt:lpstr>Slide 119</vt:lpstr>
      <vt:lpstr>Slide 120</vt:lpstr>
      <vt:lpstr>Net Change in Government Employment: Jan. 2010—Apr. 2013*</vt:lpstr>
      <vt:lpstr>Unemployment Rates by State, March 2013: Highest 25 States*</vt:lpstr>
      <vt:lpstr>Slide 123</vt:lpstr>
      <vt:lpstr>Oil &amp; Gas Extraction Employment, Jan. 2010—April 2013*</vt:lpstr>
      <vt:lpstr>US Unemployment Rate Forecast</vt:lpstr>
      <vt:lpstr>US Unemployment Rate Forecasts</vt:lpstr>
      <vt:lpstr>Nonfarm Payroll (Wages and Salaries): Quarterly, 2005–2013:Q1</vt:lpstr>
      <vt:lpstr>Payroll vs. Workers Comp Net Written Premiums, 1990-2012E</vt:lpstr>
      <vt:lpstr>The BIG Question: Where Is the Market Heading?</vt:lpstr>
      <vt:lpstr>INVESTMENTS:  THE NEW REALITY</vt:lpstr>
      <vt:lpstr>Property/Casualty Insurance Industry Investment Income: 2000–20121</vt:lpstr>
      <vt:lpstr>P/C Insurer Net Realized  Capital Gains/Losses, 1990-2012</vt:lpstr>
      <vt:lpstr>Property/Casualty Insurance Industry Investment Gain: 1994–20121</vt:lpstr>
      <vt:lpstr>U.S. 10-Year Treasury Note Yields: A Long Downward Trend, 1990–2013*</vt:lpstr>
      <vt:lpstr>Treasury Yield Curves:   Pre-Crisis (July 2007) vs. Jan. 2013 </vt:lpstr>
      <vt:lpstr>Average Maturity of Bonds Held by US  P/C Insurers, 2006—2011*</vt:lpstr>
      <vt:lpstr>Distribution of Bond Maturities, P/C Insurance Industry, 2006-2011</vt:lpstr>
      <vt:lpstr>Slide 138</vt:lpstr>
      <vt:lpstr>Annual Inflation Rates, (CPI-U, %), 1990–2014F</vt:lpstr>
      <vt:lpstr>1. UNDERWRITING</vt:lpstr>
      <vt:lpstr>P/C Insurance Industry  Combined Ratio, 2001–2012*</vt:lpstr>
      <vt:lpstr>Underwriting Gain (Loss) 1975–2012*</vt:lpstr>
      <vt:lpstr>Combined Ratios by Predominant Business Segment, 2012 vs. 2011*</vt:lpstr>
      <vt:lpstr>P/C Reserve Development, 1992–2013F</vt:lpstr>
      <vt:lpstr>Number of Years with Underwriting Profits by Decade, 1920s–2010s </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Slide 152</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Slide 167</vt:lpstr>
      <vt:lpstr>Workers Compensation Premium:  Second Consecutive Year of Increase  Net Written Premium</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2012:Q4</vt:lpstr>
      <vt:lpstr>2. SURPLUS/CAPITAL/CAPACITY</vt:lpstr>
      <vt:lpstr>US Policyholder Surplus: 1975–2012*</vt:lpstr>
      <vt:lpstr>Policyholder Surplus,  2006:Q4–2012:Q4</vt:lpstr>
      <vt:lpstr>U.S. INSURANCE MERGERS AND ACQUISITIONS, 2002-2012 (1)</vt:lpstr>
      <vt:lpstr>Slide 179</vt:lpstr>
      <vt:lpstr>Reinsurer Share of Recent Significant Market Losses</vt:lpstr>
      <vt:lpstr>Regional Property Catastrophe Rate on Line Index, 1990—2013 (as of January 1)</vt:lpstr>
      <vt:lpstr>CATASTROPHE BONDS, ANNUAL RISK CAPITAL ISSUED, 2002-2012</vt:lpstr>
      <vt:lpstr>CATASTROPHE BONDS, RISK CAPITAL OUTSTANDING, 2002-2012</vt:lpstr>
      <vt:lpstr>4.  RENEWED PRICING DISCIPLINE</vt:lpstr>
      <vt:lpstr>Distribution of Direct Premiums Written by Segment/Line, 2010</vt:lpstr>
      <vt:lpstr>Net Premium Growth: Annual Change,  1971—2012</vt:lpstr>
      <vt:lpstr>P/C Net Premiums Written: % Change, Quarter vs. Year-Prior Quarter</vt:lpstr>
      <vt:lpstr>Growth in Net Written Premium by Segment, 2012 vs. 2011*</vt:lpstr>
      <vt:lpstr>Average Commercial Rate Change, All Lines, (1Q:2004–1Q:2013)</vt:lpstr>
      <vt:lpstr>Change in Commercial Rate Renewals, by Account Size: 1999:Q4 to 2013:Q1</vt:lpstr>
      <vt:lpstr>Cumulative Qtrly. Commercial Rate Changes, by Account Size: 1999:Q4 to 2013:Q1</vt:lpstr>
      <vt:lpstr>Cumulative Qtrly. Commercial Rate Changes, by Line: 1999:Q4 to 2013:Q1</vt:lpstr>
      <vt:lpstr>Workers Comp. Quarterly Rate Changes, by Line: 2000:Q1 to 2013:Q1</vt:lpstr>
      <vt:lpstr>Change in Commercial Rate Renewals, by Line: 2013:Q1</vt:lpstr>
      <vt:lpstr>CLIPS: Change in Written Price Level: All Lines, 2010:Q2 – 2012:Q4</vt:lpstr>
      <vt:lpstr>Workers Comp Rate Changes, 2008:Q4 – 2013:Q1</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2011</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217</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cp:lastModifiedBy>
  <cp:revision>3196</cp:revision>
  <dcterms:modified xsi:type="dcterms:W3CDTF">2013-05-30T22:09:24Z</dcterms:modified>
</cp:coreProperties>
</file>