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420" r:id="rId2"/>
    <p:sldId id="670" r:id="rId3"/>
    <p:sldId id="755" r:id="rId4"/>
    <p:sldId id="756" r:id="rId5"/>
    <p:sldId id="766" r:id="rId6"/>
    <p:sldId id="732" r:id="rId7"/>
    <p:sldId id="731" r:id="rId8"/>
    <p:sldId id="762" r:id="rId9"/>
    <p:sldId id="689" r:id="rId10"/>
    <p:sldId id="707" r:id="rId11"/>
    <p:sldId id="708" r:id="rId12"/>
    <p:sldId id="852" r:id="rId13"/>
    <p:sldId id="681" r:id="rId14"/>
    <p:sldId id="682" r:id="rId15"/>
    <p:sldId id="761" r:id="rId16"/>
    <p:sldId id="522" r:id="rId17"/>
    <p:sldId id="747" r:id="rId18"/>
    <p:sldId id="748" r:id="rId19"/>
    <p:sldId id="749" r:id="rId20"/>
    <p:sldId id="750" r:id="rId21"/>
    <p:sldId id="751" r:id="rId22"/>
    <p:sldId id="752" r:id="rId23"/>
    <p:sldId id="753" r:id="rId24"/>
    <p:sldId id="666" r:id="rId25"/>
    <p:sldId id="819" r:id="rId26"/>
    <p:sldId id="837" r:id="rId27"/>
    <p:sldId id="838" r:id="rId28"/>
    <p:sldId id="843" r:id="rId29"/>
    <p:sldId id="844" r:id="rId30"/>
    <p:sldId id="845" r:id="rId31"/>
    <p:sldId id="846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697" r:id="rId40"/>
    <p:sldId id="554" r:id="rId41"/>
    <p:sldId id="555" r:id="rId42"/>
    <p:sldId id="548" r:id="rId43"/>
    <p:sldId id="726" r:id="rId44"/>
    <p:sldId id="853" r:id="rId45"/>
    <p:sldId id="856" r:id="rId46"/>
    <p:sldId id="735" r:id="rId47"/>
    <p:sldId id="736" r:id="rId48"/>
    <p:sldId id="745" r:id="rId49"/>
    <p:sldId id="738" r:id="rId50"/>
    <p:sldId id="698" r:id="rId51"/>
    <p:sldId id="699" r:id="rId52"/>
    <p:sldId id="821" r:id="rId53"/>
    <p:sldId id="847" r:id="rId54"/>
    <p:sldId id="848" r:id="rId55"/>
    <p:sldId id="849" r:id="rId56"/>
    <p:sldId id="850" r:id="rId57"/>
    <p:sldId id="851" r:id="rId58"/>
    <p:sldId id="456" r:id="rId59"/>
    <p:sldId id="754" r:id="rId60"/>
    <p:sldId id="725" r:id="rId61"/>
    <p:sldId id="663" r:id="rId62"/>
    <p:sldId id="730" r:id="rId63"/>
    <p:sldId id="746" r:id="rId64"/>
    <p:sldId id="525" r:id="rId65"/>
    <p:sldId id="531" r:id="rId66"/>
    <p:sldId id="532" r:id="rId67"/>
    <p:sldId id="311" r:id="rId6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B73CFE1-4CFA-42A3-821E-EF4B836259CD}" type="datetimeFigureOut">
              <a:rPr lang="en-US"/>
              <a:pPr>
                <a:defRPr/>
              </a:pPr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B4E4CB0-75CD-43AD-9117-BD539C4C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DB7668-445B-46F9-93CC-DE8B2EF698F0}" type="datetimeFigureOut">
              <a:rPr lang="en-US"/>
              <a:pPr>
                <a:defRPr/>
              </a:pPr>
              <a:t>5/29/2013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4A5EC-4FBC-4FEA-9C9B-08099E90A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D6951-F81C-4CF1-B0DF-667B4CB65DA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E8F69DA7-DEC3-493B-B3A3-4356C022E20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95D02F03-CCAB-40F3-AEBC-43F7BE23E7B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28688"/>
            <a:fld id="{D2868DAA-B261-457A-A100-35711D1A1C04}" type="slidenum">
              <a:rPr lang="en-US" sz="1000"/>
              <a:pPr algn="ctr" defTabSz="928688"/>
              <a:t>13</a:t>
            </a:fld>
            <a:endParaRPr lang="en-US" sz="10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28688"/>
            <a:fld id="{C7AC01C4-0201-4363-9771-E5281AD78B79}" type="slidenum">
              <a:rPr lang="en-US" sz="1000"/>
              <a:pPr algn="ctr" defTabSz="928688"/>
              <a:t>14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28688"/>
            <a:fld id="{D6F49BF4-C180-4A40-B9BE-972E94CF0545}" type="slidenum">
              <a:rPr lang="en-US" sz="1000"/>
              <a:pPr algn="ctr" defTabSz="928688"/>
              <a:t>15</a:t>
            </a:fld>
            <a:endParaRPr lang="en-US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F147-5384-41EB-A317-8B450F751F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 txBox="1">
            <a:spLocks noGrp="1" noChangeArrowheads="1"/>
          </p:cNvSpPr>
          <p:nvPr/>
        </p:nvSpPr>
        <p:spPr bwMode="auto">
          <a:xfrm>
            <a:off x="3155950" y="9045575"/>
            <a:ext cx="7016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16" tIns="46630" rIns="46016" bIns="46630" anchor="b">
            <a:spAutoFit/>
          </a:bodyPr>
          <a:lstStyle/>
          <a:p>
            <a:pPr algn="ctr" defTabSz="930275"/>
            <a:fld id="{9E321481-A256-416A-B433-19AE6C5286C7}" type="slidenum">
              <a:rPr lang="en-US" sz="1000">
                <a:solidFill>
                  <a:srgbClr val="000000"/>
                </a:solidFill>
              </a:rPr>
              <a:pPr algn="ctr" defTabSz="930275"/>
              <a:t>17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 defTabSz="930019">
              <a:defRPr/>
            </a:pPr>
            <a:fld id="{0E09FA29-02E5-4B1A-9772-73883C03CFD3}" type="slidenum">
              <a:rPr lang="en-US" smtClean="0">
                <a:solidFill>
                  <a:srgbClr val="000000"/>
                </a:solidFill>
              </a:rPr>
              <a:pPr defTabSz="930019">
                <a:defRPr/>
              </a:pPr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76C7A-CAB7-4AA5-938B-10E5C0403A2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3" tIns="46557" rIns="45943" bIns="46557" anchor="b">
            <a:spAutoFit/>
          </a:bodyPr>
          <a:lstStyle/>
          <a:p>
            <a:pPr algn="ctr" defTabSz="928688"/>
            <a:fld id="{C3AE62F5-7E27-45E2-9750-781C5F50ABED}" type="slidenum">
              <a:rPr lang="en-US" sz="1000">
                <a:solidFill>
                  <a:srgbClr val="000000"/>
                </a:solidFill>
              </a:rPr>
              <a:pPr algn="ctr" defTabSz="928688"/>
              <a:t>24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7F120C8D-C331-44EF-B4DB-AD5E0248BA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4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708026C-68E0-4A1F-8737-944F2A8518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854017E8-8BC8-4A63-A884-72F475EBE1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22DEB8D-827A-4AB2-BDA6-8A9CC868E6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5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39F10804-99D3-45C7-941C-8822D7602E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59FA65E2-3D3F-440A-ADDE-A553F90F66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6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B7638A5-5B46-4FB8-ABD7-EF81BCEC2010}" type="slidenum">
              <a:rPr lang="en-US" sz="1000"/>
              <a:pPr algn="ctr" defTabSz="931863"/>
              <a:t>3</a:t>
            </a:fld>
            <a:endParaRPr lang="en-US" sz="100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4E6EC6C1-2E84-4864-9FA6-B7ECD71414C0}" type="slidenum">
              <a:rPr lang="en-US" sz="1000"/>
              <a:pPr algn="ctr" defTabSz="930275"/>
              <a:t>39</a:t>
            </a:fld>
            <a:endParaRPr lang="en-US" sz="10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46027536-F5E6-4BE1-A39E-39E4AB73C772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40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4D7EB829-183D-4D71-ACBD-F098E39C35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8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F778D359-58D3-402D-BE25-DAFE3A6D73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8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77C1A-FCDE-4FC4-B2FF-D83C7E3DB95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2DF97-3BE4-46B8-802B-42CD0A5DFDFB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610A943A-E5E7-41D7-AF28-C47890691735}" type="slidenum">
              <a:rPr lang="en-US" sz="1000"/>
              <a:pPr algn="ctr" defTabSz="931863"/>
              <a:t>53</a:t>
            </a:fld>
            <a:endParaRPr lang="en-US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399E01F0-7FD8-4F19-9C4E-50F990F35BE5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52777D28-86B1-459F-B358-A7B563E429B3}" type="slidenum">
              <a:rPr lang="en-US" sz="1000"/>
              <a:pPr algn="ctr" defTabSz="930275"/>
              <a:t>55</a:t>
            </a:fld>
            <a:endParaRPr lang="en-US" sz="100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3EDAA070-CFB3-4060-8A52-3DCF38505AC4}" type="slidenum">
              <a:rPr lang="en-US" sz="1000"/>
              <a:pPr algn="ctr" defTabSz="931863"/>
              <a:t>56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861E30EB-6E1A-4ADD-AC69-B5614FD3275F}" type="slidenum">
              <a:rPr lang="en-US" sz="1000"/>
              <a:pPr algn="ctr" defTabSz="931863"/>
              <a:t>57</a:t>
            </a:fld>
            <a:endParaRPr lang="en-US" sz="10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738AB-D57A-49EF-BD7D-834835B8740A}" type="slidenum">
              <a:rPr lang="en-US" smtClean="0"/>
              <a:pPr>
                <a:defRPr/>
              </a:pPr>
              <a:t>58</a:t>
            </a:fld>
            <a:endParaRPr lang="en-US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15029F8B-DD1E-42F0-B72D-6F99E9CE1A80}" type="slidenum">
              <a:rPr lang="en-US" sz="1000"/>
              <a:pPr algn="ctr" defTabSz="931863"/>
              <a:t>59</a:t>
            </a:fld>
            <a:endParaRPr lang="en-US" sz="10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AB3CD-3597-46D9-8DAB-13F9493CC00E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3" tIns="46495" rIns="45883" bIns="46495" anchor="b">
            <a:spAutoFit/>
          </a:bodyPr>
          <a:lstStyle/>
          <a:p>
            <a:pPr algn="ctr" defTabSz="928688"/>
            <a:fld id="{E787B043-C676-4465-9255-EDBB1E5709F2}" type="slidenum">
              <a:rPr lang="en-US" sz="1000"/>
              <a:pPr algn="ctr" defTabSz="928688"/>
              <a:t>62</a:t>
            </a:fld>
            <a:endParaRPr lang="en-US" sz="10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A21FC3C0-36AA-4700-8F3A-DBBDF6A2168C}" type="slidenum">
              <a:rPr lang="en-US" sz="1000"/>
              <a:pPr algn="ctr" defTabSz="930275"/>
              <a:t>63</a:t>
            </a:fld>
            <a:endParaRPr lang="en-US" sz="10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E8A2A-27D8-4B62-9321-B59DB1ADCE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40CD3C50-5E5E-42D7-9A3C-F090D4A7D5A6}" type="slidenum">
              <a:rPr lang="en-US" sz="1000"/>
              <a:pPr algn="ctr" defTabSz="930275"/>
              <a:t>6</a:t>
            </a:fld>
            <a:endParaRPr lang="en-US" sz="1000"/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In May for the first time in 2 years, Nevada overtook Michigan as the state with the highest unemployment rate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B5699-278F-4E37-918E-8F71E77FB6CE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14BF4DAE-EB6D-4CC6-B955-595359C726BB}" type="slidenum">
              <a:rPr lang="en-US" sz="1000">
                <a:latin typeface="Calibri" pitchFamily="34" charset="0"/>
              </a:rPr>
              <a:pPr algn="ctr" defTabSz="938213"/>
              <a:t>67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D991E197-BDA0-46B9-A1C6-004F61FF50A0}" type="slidenum">
              <a:rPr lang="en-US" sz="1000"/>
              <a:pPr algn="ctr" defTabSz="930275"/>
              <a:t>7</a:t>
            </a:fld>
            <a:endParaRPr lang="en-US" sz="1000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chart and the succeding one show that unemployment rates vary widely, not only by region, but within regions.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07A6E0F9-59C0-4430-9D24-D258AE6F0646}" type="slidenum">
              <a:rPr lang="en-US" sz="1000"/>
              <a:pPr algn="ctr" defTabSz="931863"/>
              <a:t>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D74328-D5C0-4DD4-958F-76675CC23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B1C0DC9-5BA1-4157-AC72-92E654D85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51DE4FF-8842-4659-B48E-FF4D63F09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7A70120-C417-49C8-9A19-91B1BC365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B9B48A-1E05-4CF3-A920-1EAF8D12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850D7FF-DA41-4F9C-9084-42C778381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1342C4-C708-40B2-A4D6-384DA36FF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7A3FE41-2E9C-4C38-BB36-E38810890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C9DDDCB-C69A-4E2B-8A08-930ED36B8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8B2BAA-A86C-42BD-ADC9-B398FF45E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9B62F1F-0A37-41F6-A8F0-E73E3EBF4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7AFB84-6737-4FCC-B670-ABCCB0A18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03" name="Picture 109" descr="Text Pa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5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07" name="Picture 1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E9BEAB-0D64-4785-AB2D-28BFF86AE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9" r:id="rId1"/>
    <p:sldLayoutId id="2147488740" r:id="rId2"/>
    <p:sldLayoutId id="2147488741" r:id="rId3"/>
    <p:sldLayoutId id="2147488742" r:id="rId4"/>
    <p:sldLayoutId id="2147488743" r:id="rId5"/>
    <p:sldLayoutId id="2147488744" r:id="rId6"/>
    <p:sldLayoutId id="2147488745" r:id="rId7"/>
    <p:sldLayoutId id="2147488746" r:id="rId8"/>
    <p:sldLayoutId id="2147488747" r:id="rId9"/>
    <p:sldLayoutId id="2147488748" r:id="rId10"/>
    <p:sldLayoutId id="2147488749" r:id="rId11"/>
    <p:sldLayoutId id="2147488750" r:id="rId12"/>
    <p:sldLayoutId id="214748875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11.bin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bea.gov/national/xls/gdpchg.xl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44.bin"/><Relationship Id="rId4" Type="http://schemas.openxmlformats.org/officeDocument/2006/relationships/hyperlink" Target="http://www.federalreserve.gov/releases/h15/data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philadelphiafed.org/index.cfm" TargetMode="External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philadelphiafed.org/index.cfm" TargetMode="Externa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hyperlink" Target="http://research.stlouisfed.org/fred2/series/WASCU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14613"/>
            <a:ext cx="9104313" cy="1349375"/>
          </a:xfrm>
          <a:ln/>
        </p:spPr>
        <p:txBody>
          <a:bodyPr/>
          <a:lstStyle/>
          <a:p>
            <a:r>
              <a:rPr lang="en-US" sz="4800"/>
              <a:t>The P/C Insurance Industry: Overview and Outlook</a:t>
            </a:r>
            <a:endParaRPr lang="en-US" sz="4800" i="1">
              <a:solidFill>
                <a:srgbClr val="C0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781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May 14, 2013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6554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E0976-292A-45EE-879C-8FC913B9416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600" smtClean="0"/>
              <a:t>Commercial &amp; Industrial Loans Outstanding</a:t>
            </a:r>
            <a:br>
              <a:rPr lang="en-US" sz="2600" smtClean="0"/>
            </a:br>
            <a:r>
              <a:rPr lang="en-US" sz="2600" smtClean="0"/>
              <a:t>at FDIC-Insured Banks, </a:t>
            </a:r>
            <a:r>
              <a:rPr lang="en-US" sz="2000" smtClean="0"/>
              <a:t>Quarterly, 2006-2012*</a:t>
            </a:r>
          </a:p>
        </p:txBody>
      </p:sp>
      <p:graphicFrame>
        <p:nvGraphicFramePr>
          <p:cNvPr id="7170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7170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Outstanding loan volume has been growing for over two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(as of year-end 2012) has surpassed previous peak levels.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*Latest data as of 5/2/2013.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 FDIC at </a:t>
            </a:r>
            <a:r>
              <a:rPr lang="en-US" sz="1100">
                <a:hlinkClick r:id="rId5"/>
              </a:rPr>
              <a:t>http://www2.fdic.gov/qbp/</a:t>
            </a:r>
            <a:r>
              <a:rPr lang="en-US" sz="1100"/>
              <a:t> (Loan Performance spreadsheet); Insurance Information Institute.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835650" y="1138238"/>
            <a:ext cx="1752600" cy="762000"/>
          </a:xfrm>
          <a:prstGeom prst="wedgeRectCallout">
            <a:avLst>
              <a:gd name="adj1" fmla="val 99681"/>
              <a:gd name="adj2" fmla="val 5864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In dollar terms, this is an all-time high.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3177C-00E3-4A9D-919B-597655D1B28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400" smtClean="0"/>
              <a:t>Percent of Non-current Commercial &amp; Industrial Loans Outstanding at FDIC-Insured Banks,</a:t>
            </a:r>
            <a:br>
              <a:rPr lang="en-US" sz="2400" smtClean="0"/>
            </a:br>
            <a:r>
              <a:rPr lang="en-US" sz="1600" smtClean="0"/>
              <a:t>Quarterly, 2006-2012*</a:t>
            </a:r>
          </a:p>
        </p:txBody>
      </p:sp>
      <p:graphicFrame>
        <p:nvGraphicFramePr>
          <p:cNvPr id="8194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8194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Non-current loans (those past due 90 days or more or in nonaccrual status) are back to early-recession levels, fueling bank willingness to lend.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*Latest data as of 5/2/2013.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 FDIC at </a:t>
            </a:r>
            <a:r>
              <a:rPr lang="en-US" sz="1100">
                <a:hlinkClick r:id="rId5"/>
              </a:rPr>
              <a:t>http://www2.fdic.gov/qbp/</a:t>
            </a:r>
            <a:r>
              <a:rPr lang="en-US" sz="1100"/>
              <a:t> (Loan Performance spreadsheet); Insurance Information Institute.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6040438" y="1084263"/>
            <a:ext cx="2809875" cy="949325"/>
          </a:xfrm>
          <a:prstGeom prst="wedgeRectCallout">
            <a:avLst>
              <a:gd name="adj1" fmla="val 42690"/>
              <a:gd name="adj2" fmla="val 22819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Almost back to “normal” levels of noncurrent industrial &amp; commercial loans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965450" y="1271588"/>
            <a:ext cx="1747838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044825" y="12334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9BC2E-9906-4195-8C80-A6487AAE62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533400" y="152400"/>
            <a:ext cx="7010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accent1"/>
                </a:solidFill>
              </a:rPr>
              <a:t>The Architecture Billings Index: a Leading Indicator for Commercial Real Estate</a:t>
            </a:r>
          </a:p>
        </p:txBody>
      </p:sp>
      <p:pic>
        <p:nvPicPr>
          <p:cNvPr id="68614" name="Picture 2" descr="http://1.bp.blogspot.com/-LAa9g3xl1bE/UXfiF2pRT_I/AAAAAAAAZ8g/X1ppWsN8CVQ/s1600/ABIMar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4488" y="1143000"/>
            <a:ext cx="79025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7086600" y="1447800"/>
            <a:ext cx="1828800" cy="533400"/>
          </a:xfrm>
          <a:prstGeom prst="wedgeRectCallout">
            <a:avLst>
              <a:gd name="adj1" fmla="val -21296"/>
              <a:gd name="adj2" fmla="val 2655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A Post-Recession Peak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7315200" y="4343400"/>
            <a:ext cx="1828800" cy="533400"/>
          </a:xfrm>
          <a:prstGeom prst="wedgeRectCallout">
            <a:avLst>
              <a:gd name="adj1" fmla="val -16606"/>
              <a:gd name="adj2" fmla="val -17372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Values over 50 indicate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72673A6-D272-4AC2-B951-FC744C6E1C7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</a:t>
            </a:fld>
            <a:endParaRPr lang="en-US" sz="90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0"/>
            <a:ext cx="7212012" cy="977900"/>
          </a:xfrm>
        </p:spPr>
        <p:txBody>
          <a:bodyPr/>
          <a:lstStyle/>
          <a:p>
            <a:r>
              <a:rPr lang="en-US" smtClean="0"/>
              <a:t>Business Bankruptcy Filings: Falling</a:t>
            </a:r>
            <a:br>
              <a:rPr lang="en-US" smtClean="0"/>
            </a:br>
            <a:r>
              <a:rPr lang="en-US" smtClean="0"/>
              <a:t>but Still High in 2012 </a:t>
            </a:r>
            <a:r>
              <a:rPr lang="en-US" sz="2000" smtClean="0"/>
              <a:t>(1994:Q1 – 2012:Q3)</a:t>
            </a:r>
          </a:p>
        </p:txBody>
      </p:sp>
      <p:graphicFrame>
        <p:nvGraphicFramePr>
          <p:cNvPr id="9218" name="Object 3"/>
          <p:cNvGraphicFramePr>
            <a:graphicFrameLocks/>
          </p:cNvGraphicFramePr>
          <p:nvPr>
            <p:ph idx="4294967295"/>
          </p:nvPr>
        </p:nvGraphicFramePr>
        <p:xfrm>
          <a:off x="304800" y="1168400"/>
          <a:ext cx="8582025" cy="4267200"/>
        </p:xfrm>
        <a:graphic>
          <a:graphicData uri="http://schemas.openxmlformats.org/presentationml/2006/ole">
            <p:oleObj spid="_x0000_s9218" name="Chart" r:id="rId4" imgW="8582143" imgH="4267268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457200" y="5446713"/>
            <a:ext cx="8220075" cy="8318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Business bankruptcies were down 42% in 2012:Q3 vs. recent peak in 2009:Q2 but were still higher than 2008:Q1, the first full quarter of the Great Recession. </a:t>
            </a:r>
            <a:r>
              <a:rPr lang="en-US" sz="1600" b="1">
                <a:solidFill>
                  <a:srgbClr val="FFFFFF"/>
                </a:solidFill>
              </a:rPr>
              <a:t>Bankruptcies restrict exposure growth in all commercial lines.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6288088"/>
            <a:ext cx="86677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American Bankruptcy Institute at </a:t>
            </a:r>
            <a:r>
              <a:rPr lang="en-US" sz="1100">
                <a:hlinkClick r:id="rId5"/>
              </a:rPr>
              <a:t>www.abiworld.org/AM/AMTemplate.cfm?Section=Home&amp;TEMPLATE=/CM/ContentDisplay.cfm&amp;CONTENTID=61633</a:t>
            </a:r>
            <a:r>
              <a:rPr lang="en-US" sz="1100"/>
              <a:t>; Insurance Information Institute.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black">
          <a:xfrm>
            <a:off x="131763" y="10906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5867400" y="1066800"/>
            <a:ext cx="1219200" cy="838200"/>
          </a:xfrm>
          <a:prstGeom prst="wedgeRectCallout">
            <a:avLst>
              <a:gd name="adj1" fmla="val -44468"/>
              <a:gd name="adj2" fmla="val 23114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New Bankruptcy Law Takes Effect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3562350" y="2085975"/>
            <a:ext cx="193357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Recessions in orange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211388" y="1069975"/>
            <a:ext cx="2552700" cy="5222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Quarterly average for 2001:Q1-2005:Q3 was 8,915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4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4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350B590-4018-4987-9C92-7C525DE0666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Private Sector Business Starts,</a:t>
            </a:r>
            <a:br>
              <a:rPr lang="en-US" smtClean="0"/>
            </a:br>
            <a:r>
              <a:rPr lang="en-US" smtClean="0"/>
              <a:t>1993:Q2 – 2012:Q2*</a:t>
            </a:r>
          </a:p>
        </p:txBody>
      </p:sp>
      <p:graphicFrame>
        <p:nvGraphicFramePr>
          <p:cNvPr id="10242" name="Object 4"/>
          <p:cNvGraphicFramePr>
            <a:graphicFrameLocks noGrp="1"/>
          </p:cNvGraphicFramePr>
          <p:nvPr>
            <p:ph idx="4294967295"/>
          </p:nvPr>
        </p:nvGraphicFramePr>
        <p:xfrm>
          <a:off x="317500" y="1412875"/>
          <a:ext cx="8585200" cy="4189413"/>
        </p:xfrm>
        <a:graphic>
          <a:graphicData uri="http://schemas.openxmlformats.org/presentationml/2006/ole">
            <p:oleObj spid="_x0000_s10242" name="Chart" r:id="rId4" imgW="8582143" imgH="3971958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713" y="5537200"/>
            <a:ext cx="7664450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Business starts were down nearly 20% in the Great Recession,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holding back most types of commercial insurance exposure,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but now are recovering.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6389688"/>
            <a:ext cx="87312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 Data through Jun 30, 2012 are the latest available (posted Jan 29, 2013); Seasonally 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Bureau of Labor Statistics, </a:t>
            </a:r>
            <a:r>
              <a:rPr lang="en-US" sz="1100">
                <a:hlinkClick r:id="rId5"/>
              </a:rPr>
              <a:t>www.bls.gov/news.release/cewbd.t08.htm</a:t>
            </a:r>
            <a:r>
              <a:rPr lang="en-US" sz="1100"/>
              <a:t>; NBER (recession dates).</a:t>
            </a: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315200" y="990600"/>
            <a:ext cx="1528763" cy="1316038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861,000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844,000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787,000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701,000 2010:  742,000 2011:  781,000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BD71-D347-42E2-9111-2457F3FCE6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3675063" y="1174750"/>
            <a:ext cx="193357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Recessions in orange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100" y="1457325"/>
          <a:ext cx="8839200" cy="5083175"/>
        </p:xfrm>
        <a:graphic>
          <a:graphicData uri="http://schemas.openxmlformats.org/presentationml/2006/ole">
            <p:oleObj spid="_x0000_s11266" name="Chart" r:id="rId5" imgW="8143824" imgH="5372045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 Federal Reserve Board statistical releases at  </a:t>
            </a:r>
            <a:r>
              <a:rPr lang="en-US" sz="1100">
                <a:hlinkClick r:id="rId6"/>
              </a:rPr>
              <a:t>http://www.federalreserve.gov/releases/g17/Current/default.htm</a:t>
            </a:r>
            <a:r>
              <a:rPr lang="en-US" sz="1100"/>
              <a:t>. </a:t>
            </a: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315200" y="2514600"/>
            <a:ext cx="914400" cy="379413"/>
          </a:xfrm>
          <a:prstGeom prst="rightArrow">
            <a:avLst>
              <a:gd name="adj1" fmla="val 50000"/>
              <a:gd name="adj2" fmla="val 602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271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59A3A7C-2AE5-4EAC-943D-A3EC5F6F2169}" type="slidenum">
              <a:rPr lang="en-US" sz="1400"/>
              <a:pPr algn="r" eaLnBrk="0" hangingPunct="0"/>
              <a:t>15</a:t>
            </a:fld>
            <a:endParaRPr lang="en-US" sz="1400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114300" y="1101725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Percent of Industrial Capacity</a:t>
            </a:r>
          </a:p>
        </p:txBody>
      </p:sp>
      <p:sp>
        <p:nvSpPr>
          <p:cNvPr id="11273" name="AutoShape 5"/>
          <p:cNvSpPr>
            <a:spLocks noChangeArrowheads="1"/>
          </p:cNvSpPr>
          <p:nvPr/>
        </p:nvSpPr>
        <p:spPr bwMode="auto">
          <a:xfrm>
            <a:off x="1676400" y="1828800"/>
            <a:ext cx="1371600" cy="381000"/>
          </a:xfrm>
          <a:prstGeom prst="wedgeRectCallout">
            <a:avLst>
              <a:gd name="adj1" fmla="val 111806"/>
              <a:gd name="adj2" fmla="val 1387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789487" y="1306513"/>
            <a:ext cx="428625" cy="1625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275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950913" y="2676525"/>
            <a:ext cx="501650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277" name="AutoShape 5"/>
          <p:cNvSpPr>
            <a:spLocks noChangeArrowheads="1"/>
          </p:cNvSpPr>
          <p:nvPr/>
        </p:nvSpPr>
        <p:spPr bwMode="auto">
          <a:xfrm>
            <a:off x="4448175" y="1127125"/>
            <a:ext cx="1752600" cy="330200"/>
          </a:xfrm>
          <a:prstGeom prst="wedgeRectCallout">
            <a:avLst>
              <a:gd name="adj1" fmla="val -9787"/>
              <a:gd name="adj2" fmla="val 168069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438400" y="3505200"/>
            <a:ext cx="295116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11279" name="AutoShape 5"/>
          <p:cNvSpPr>
            <a:spLocks noChangeArrowheads="1"/>
          </p:cNvSpPr>
          <p:nvPr/>
        </p:nvSpPr>
        <p:spPr bwMode="auto">
          <a:xfrm>
            <a:off x="7239000" y="4419600"/>
            <a:ext cx="1676400" cy="1082675"/>
          </a:xfrm>
          <a:prstGeom prst="wedgeRectCallout">
            <a:avLst>
              <a:gd name="adj1" fmla="val 48333"/>
              <a:gd name="adj2" fmla="val -201296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/>
              <a:t>The US operated at 78.5% of industrial capacity in Feb. 2013, above the June 2009 low of 66.9% and close to its post-crisis peak</a:t>
            </a:r>
          </a:p>
        </p:txBody>
      </p:sp>
      <p:sp>
        <p:nvSpPr>
          <p:cNvPr id="11280" name="AutoShape 5"/>
          <p:cNvSpPr>
            <a:spLocks noChangeArrowheads="1"/>
          </p:cNvSpPr>
          <p:nvPr/>
        </p:nvSpPr>
        <p:spPr bwMode="auto">
          <a:xfrm>
            <a:off x="3425825" y="5257800"/>
            <a:ext cx="2063750" cy="393700"/>
          </a:xfrm>
          <a:prstGeom prst="wedgeRectCallout">
            <a:avLst>
              <a:gd name="adj1" fmla="val 61366"/>
              <a:gd name="adj2" fmla="val -118338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December 2007-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11281" name="Rectangle 8"/>
          <p:cNvSpPr>
            <a:spLocks noChangeArrowheads="1"/>
          </p:cNvSpPr>
          <p:nvPr/>
        </p:nvSpPr>
        <p:spPr bwMode="auto">
          <a:xfrm>
            <a:off x="5334000" y="1981200"/>
            <a:ext cx="1085850" cy="3733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282" name="Rectangle 8"/>
          <p:cNvSpPr>
            <a:spLocks noChangeArrowheads="1"/>
          </p:cNvSpPr>
          <p:nvPr/>
        </p:nvSpPr>
        <p:spPr bwMode="black">
          <a:xfrm>
            <a:off x="177800" y="808038"/>
            <a:ext cx="8221663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 March 2001 through Mar. 2013</a:t>
            </a:r>
          </a:p>
        </p:txBody>
      </p:sp>
      <p:sp>
        <p:nvSpPr>
          <p:cNvPr id="9235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23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DBF4-76A0-4587-946A-2AE65CA3FFC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318020D-52AC-4D91-810C-034668F94CE2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609600" y="1752600"/>
            <a:ext cx="7981950" cy="12969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609600" y="3276600"/>
            <a:ext cx="8001000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High catastrophe losses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in 2011 and 2012 affected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the industry’s profit performance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6269-ECCE-48BA-B8F2-306F7D8D72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229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229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427DAF2-4101-4748-90E2-CE421FC6623E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0"/>
            <a:ext cx="7332663" cy="1003300"/>
          </a:xfrm>
        </p:spPr>
        <p:txBody>
          <a:bodyPr/>
          <a:lstStyle/>
          <a:p>
            <a:r>
              <a:rPr lang="en-US" sz="2800" smtClean="0"/>
              <a:t>P/C Net Premiums Written: % Change, Quarter vs. Year-Prior Quarter, 2002</a:t>
            </a:r>
            <a:r>
              <a:rPr lang="en-US" sz="2800" smtClean="0">
                <a:cs typeface="Arial" charset="0"/>
              </a:rPr>
              <a:t>–</a:t>
            </a:r>
            <a:r>
              <a:rPr lang="en-US" sz="2800" smtClean="0"/>
              <a:t>2012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Insurance Information Institute. </a:t>
            </a: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blackWhite">
          <a:xfrm>
            <a:off x="387350" y="5670550"/>
            <a:ext cx="8447088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Finally! A sustained period (11 quarters) of growth in net premiums written (vs. same quarter, prior year).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2290" name="Chart" r:id="rId5" imgW="8296224" imgH="3762296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6096000" y="1223963"/>
            <a:ext cx="2154238" cy="1057275"/>
          </a:xfrm>
          <a:prstGeom prst="wedgeRectCallout">
            <a:avLst>
              <a:gd name="adj1" fmla="val 51972"/>
              <a:gd name="adj2" fmla="val 827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It looks like we have an upward trend here.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Will it continue as the economy’s recovery strengthens?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2438400" y="1135063"/>
            <a:ext cx="1444625" cy="644525"/>
          </a:xfrm>
          <a:prstGeom prst="wedgeRectCallout">
            <a:avLst>
              <a:gd name="adj1" fmla="val -70889"/>
              <a:gd name="adj2" fmla="val 1072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Most recent “hard market”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6781800" y="2663825"/>
            <a:ext cx="1981200" cy="2898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52400"/>
            <a:ext cx="7251700" cy="819150"/>
          </a:xfrm>
        </p:spPr>
        <p:txBody>
          <a:bodyPr/>
          <a:lstStyle/>
          <a:p>
            <a:r>
              <a:rPr lang="en-US" smtClean="0"/>
              <a:t>Underwriting is Rarely a Profit Source</a:t>
            </a:r>
            <a:br>
              <a:rPr lang="en-US" smtClean="0"/>
            </a:br>
            <a:r>
              <a:rPr lang="en-US" sz="2000" i="1" smtClean="0"/>
              <a:t>Gain (Loss)* </a:t>
            </a:r>
            <a:r>
              <a:rPr lang="en-US" sz="2000" smtClean="0"/>
              <a:t>1975–2012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*Includes mortgage and financial guaranty insurers in all years.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Average yearly underwriting loss in the 2008-2012 low-interest-rate environment? $17.2B. With interest rates this low,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large persistent underwriting losses are not a recipe for success.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52425" y="1066800"/>
          <a:ext cx="8478838" cy="4400550"/>
        </p:xfrm>
        <a:graphic>
          <a:graphicData uri="http://schemas.openxmlformats.org/presentationml/2006/ole">
            <p:oleObj spid="_x0000_s13314" name="Chart" r:id="rId4" imgW="8582143" imgH="4219445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2133600" y="1371600"/>
            <a:ext cx="2225675" cy="1016000"/>
          </a:xfrm>
          <a:prstGeom prst="wedgeRectCallout">
            <a:avLst>
              <a:gd name="adj1" fmla="val 180061"/>
              <a:gd name="adj2" fmla="val 489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In historical context, 2006-07 underwriting results were an anomaly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black">
          <a:xfrm>
            <a:off x="228600" y="114300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718425" y="1176338"/>
            <a:ext cx="1273175" cy="1109662"/>
          </a:xfrm>
          <a:prstGeom prst="wedgeRectCallout">
            <a:avLst>
              <a:gd name="adj1" fmla="val 15458"/>
              <a:gd name="adj2" fmla="val 8759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Net underwriting losses in 2012 totaled $14.6B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388" y="3903663"/>
            <a:ext cx="1493837" cy="1239837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 cat losses in 2011 led to the worst underwriting year since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CD656-21CB-4DDD-8B9D-85095879C2A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318250" cy="860425"/>
          </a:xfrm>
        </p:spPr>
        <p:txBody>
          <a:bodyPr/>
          <a:lstStyle/>
          <a:p>
            <a:r>
              <a:rPr lang="en-US" smtClean="0"/>
              <a:t>P/C Insurance Industry </a:t>
            </a:r>
            <a:br>
              <a:rPr lang="en-US" smtClean="0"/>
            </a:br>
            <a:r>
              <a:rPr lang="en-US" smtClean="0"/>
              <a:t>Combined Ratio, 2001–2012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-50800" y="6438900"/>
            <a:ext cx="8915400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* Excludes Mortgage &amp; Financial Guaranty insurers 2008--2012. Including M&amp;FG, 2008=105.1, 2009=100.7, 2010=102.4, 2011=108.2; 2012=103.2.                            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Sources: A.M. Best; ISO.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338" name="Chart" r:id="rId4" imgW="8534400" imgH="3629096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429000" y="2362200"/>
            <a:ext cx="1219200" cy="895350"/>
          </a:xfrm>
          <a:prstGeom prst="wedgeRectCallout">
            <a:avLst>
              <a:gd name="adj1" fmla="val 14935"/>
              <a:gd name="adj2" fmla="val 238148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52400" y="1143000"/>
            <a:ext cx="1828800" cy="1143000"/>
          </a:xfrm>
          <a:prstGeom prst="wedgeRectCallout">
            <a:avLst>
              <a:gd name="adj1" fmla="val -6787"/>
              <a:gd name="adj2" fmla="val 1244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572000" y="1143000"/>
            <a:ext cx="1143000" cy="1185863"/>
          </a:xfrm>
          <a:prstGeom prst="wedgeRectCallout">
            <a:avLst>
              <a:gd name="adj1" fmla="val -19269"/>
              <a:gd name="adj2" fmla="val 267046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133600" y="1371600"/>
            <a:ext cx="1447800" cy="895350"/>
          </a:xfrm>
          <a:prstGeom prst="wedgeRectCallout">
            <a:avLst>
              <a:gd name="adj1" fmla="val 42986"/>
              <a:gd name="adj2" fmla="val 319005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791200" y="1600200"/>
            <a:ext cx="1116013" cy="1206500"/>
          </a:xfrm>
          <a:prstGeom prst="wedgeRectCallout">
            <a:avLst>
              <a:gd name="adj1" fmla="val 676"/>
              <a:gd name="adj2" fmla="val 218384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629400" y="3124200"/>
            <a:ext cx="1038225" cy="914400"/>
          </a:xfrm>
          <a:prstGeom prst="wedgeRectCallout">
            <a:avLst>
              <a:gd name="adj1" fmla="val -12347"/>
              <a:gd name="adj2" fmla="val 115352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Avg. CAT Losses,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543800" y="1066800"/>
            <a:ext cx="1101725" cy="1524000"/>
          </a:xfrm>
          <a:prstGeom prst="wedgeRectCallout">
            <a:avLst>
              <a:gd name="adj1" fmla="val -30995"/>
              <a:gd name="adj2" fmla="val 137609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Higher CAT Losses,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4953000" y="3657600"/>
            <a:ext cx="1316038" cy="571500"/>
          </a:xfrm>
          <a:prstGeom prst="wedgeRectCallout">
            <a:avLst>
              <a:gd name="adj1" fmla="val -591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001000" y="3048000"/>
            <a:ext cx="992188" cy="838200"/>
          </a:xfrm>
          <a:prstGeom prst="wedgeRectCallout">
            <a:avLst>
              <a:gd name="adj1" fmla="val -16977"/>
              <a:gd name="adj2" fmla="val 11131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Avg. CAT Losses, Reserve Releases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1936750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5D218F3-A4BE-413C-88DF-3072B7536C20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565150" y="4041775"/>
            <a:ext cx="8188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B7299"/>
                </a:solidFill>
              </a:rPr>
              <a:t>Growth Will Expand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the Insurer Exposure Base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Across Most Lines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6D483-6322-4F76-981B-5EC9477F3E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5980113" cy="860425"/>
          </a:xfrm>
        </p:spPr>
        <p:txBody>
          <a:bodyPr/>
          <a:lstStyle/>
          <a:p>
            <a:r>
              <a:rPr lang="en-US" smtClean="0"/>
              <a:t>P/C Net Income After Taxes</a:t>
            </a:r>
            <a:br>
              <a:rPr lang="en-US" smtClean="0"/>
            </a:br>
            <a:r>
              <a:rPr lang="en-US" smtClean="0"/>
              <a:t>1991–2012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450"/>
          <a:ext cx="8716962" cy="5049838"/>
        </p:xfrm>
        <a:graphic>
          <a:graphicData uri="http://schemas.openxmlformats.org/presentationml/2006/ole">
            <p:oleObj spid="_x0000_s15362" name="Chart" r:id="rId4" imgW="8715392" imgH="5048366" progId="MSGraph.Chart.8">
              <p:embed followColorScheme="full"/>
            </p:oleObj>
          </a:graphicData>
        </a:graphic>
      </p:graphicFrame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04900" y="1306513"/>
            <a:ext cx="2159000" cy="181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2005 ROE*= 9.6%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2006 ROE = 12.7%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2007 ROE = 10.9%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2008 ROE = 0.1%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2009 ROE = 5.0%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2010 ROE = 6.6%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2011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2012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5.9%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 ROE figures are GAAP; </a:t>
            </a:r>
            <a:r>
              <a:rPr lang="en-US" sz="1100" baseline="30000"/>
              <a:t>1</a:t>
            </a:r>
            <a:r>
              <a:rPr lang="en-US" sz="1100">
                <a:solidFill>
                  <a:srgbClr val="000000"/>
                </a:solidFill>
              </a:rPr>
              <a:t>Return on avg. surplus. Excluding Mortgage &amp; Financial Guaranty insurers yields a 6.2% ROAS for 2012:H1, 4.6% ROAS for 2011, 7.6% for 2010 and 7.4% for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2400" y="1143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 Millions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385888"/>
          <a:ext cx="8791575" cy="4892675"/>
        </p:xfrm>
        <a:graphic>
          <a:graphicData uri="http://schemas.openxmlformats.org/presentationml/2006/ole">
            <p:oleObj spid="_x0000_s16386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6250" y="6381750"/>
            <a:ext cx="506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Sources: SNL Financial; Insurance Information Institute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185738"/>
            <a:ext cx="6751637" cy="860425"/>
          </a:xfrm>
        </p:spPr>
        <p:txBody>
          <a:bodyPr/>
          <a:lstStyle/>
          <a:p>
            <a:r>
              <a:rPr lang="en-US" smtClean="0"/>
              <a:t>P/C Industry Net Income,</a:t>
            </a:r>
            <a:br>
              <a:rPr lang="en-US" smtClean="0"/>
            </a:br>
            <a:r>
              <a:rPr lang="en-US" smtClean="0"/>
              <a:t>Quarterly, 2007:Q1-2012:Q4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562600" y="1066800"/>
            <a:ext cx="1419225" cy="582613"/>
          </a:xfrm>
          <a:prstGeom prst="wedgeRectCallout">
            <a:avLst>
              <a:gd name="adj1" fmla="val 9677"/>
              <a:gd name="adj2" fmla="val 33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Spring 2011 tornadoes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EBFD-49FE-4BEA-A66F-847CE0B569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33363" y="1127125"/>
            <a:ext cx="1330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$Billions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2541588" y="1112838"/>
            <a:ext cx="1158875" cy="1023937"/>
          </a:xfrm>
          <a:prstGeom prst="wedgeRectCallout">
            <a:avLst>
              <a:gd name="adj1" fmla="val -3167"/>
              <a:gd name="adj2" fmla="val 184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Financial crisis, Hurricane Ike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4572000" y="4800600"/>
            <a:ext cx="2133600" cy="581025"/>
          </a:xfrm>
          <a:prstGeom prst="wedgeRectCallout">
            <a:avLst>
              <a:gd name="adj1" fmla="val -96533"/>
              <a:gd name="adj2" fmla="val 105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Virtually a year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without any profits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2895600" y="2590800"/>
            <a:ext cx="914400" cy="2898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7848600" y="1066800"/>
            <a:ext cx="1038225" cy="381000"/>
          </a:xfrm>
          <a:prstGeom prst="wedgeRectCallout">
            <a:avLst>
              <a:gd name="adj1" fmla="val -9589"/>
              <a:gd name="adj2" fmla="val 32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Sandy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295400"/>
          <a:ext cx="8791575" cy="4892675"/>
        </p:xfrm>
        <a:graphic>
          <a:graphicData uri="http://schemas.openxmlformats.org/presentationml/2006/ole">
            <p:oleObj spid="_x0000_s17410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477000"/>
            <a:ext cx="506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Sources: SNL Financial; Insurance Information Institute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185738"/>
            <a:ext cx="6751637" cy="860425"/>
          </a:xfrm>
        </p:spPr>
        <p:txBody>
          <a:bodyPr/>
          <a:lstStyle/>
          <a:p>
            <a:r>
              <a:rPr lang="en-US" smtClean="0"/>
              <a:t>P/C Industry Net Income,</a:t>
            </a:r>
            <a:br>
              <a:rPr lang="en-US" smtClean="0"/>
            </a:br>
            <a:r>
              <a:rPr lang="en-US" smtClean="0"/>
              <a:t>Quarterly, 2007:Q1-2012:Q4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3124200" y="1143000"/>
            <a:ext cx="1219200" cy="582613"/>
          </a:xfrm>
          <a:prstGeom prst="wedgeRectCallout">
            <a:avLst>
              <a:gd name="adj1" fmla="val 7873"/>
              <a:gd name="adj2" fmla="val 33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Spring 2011 tornadoes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69680-0159-44CB-879A-9F86778B4B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52400" y="1066800"/>
            <a:ext cx="1330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$Billions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1676400" y="4876800"/>
            <a:ext cx="1692275" cy="795338"/>
          </a:xfrm>
          <a:prstGeom prst="wedgeRectCallout">
            <a:avLst>
              <a:gd name="adj1" fmla="val 139516"/>
              <a:gd name="adj2" fmla="val -695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Financial crisis, Hurricane Ike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5410200" y="4572000"/>
            <a:ext cx="1214438" cy="581025"/>
          </a:xfrm>
          <a:prstGeom prst="wedgeRectCallout">
            <a:avLst>
              <a:gd name="adj1" fmla="val -26713"/>
              <a:gd name="adj2" fmla="val -1812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Irene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blackWhite">
          <a:xfrm>
            <a:off x="304800" y="6019800"/>
            <a:ext cx="8458200" cy="457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Over the past 6 years, no calendar quarter has been consistently profitable.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30163" y="1192213"/>
          <a:ext cx="8915401" cy="5818187"/>
        </p:xfrm>
        <a:graphic>
          <a:graphicData uri="http://schemas.openxmlformats.org/presentationml/2006/ole">
            <p:oleObj spid="_x0000_s18434" name="Chart" r:id="rId3" imgW="8258192" imgH="550551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868363"/>
          </a:xfrm>
        </p:spPr>
        <p:txBody>
          <a:bodyPr/>
          <a:lstStyle/>
          <a:p>
            <a:r>
              <a:rPr lang="en-US" smtClean="0"/>
              <a:t>Profitability (ROE) Peaks &amp; Troughs,</a:t>
            </a:r>
            <a:br>
              <a:rPr lang="en-US" smtClean="0"/>
            </a:br>
            <a:r>
              <a:rPr lang="en-US" smtClean="0"/>
              <a:t>P/C Insurance Industry, </a:t>
            </a:r>
            <a:r>
              <a:rPr lang="en-US" sz="2000" smtClean="0"/>
              <a:t>1975 – 2012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334963" y="6135688"/>
            <a:ext cx="84550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*Profitability =  P/C insurer ROEs. 2012 is an estimate based on ROAS data. Note: Data for 2008-2012 exclude mortgage and financial guaranty insurers. 2012 ROAS = 5.9% including M&amp;FG.</a:t>
            </a:r>
          </a:p>
          <a:p>
            <a:r>
              <a:rPr lang="en-US" sz="1100">
                <a:solidFill>
                  <a:srgbClr val="000000"/>
                </a:solidFill>
              </a:rPr>
              <a:t>Sources: Insurance Information Institute; NAIC; ISO;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60463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990600" y="1066800"/>
            <a:ext cx="1425575" cy="381000"/>
          </a:xfrm>
          <a:prstGeom prst="wedgeRectCallout">
            <a:avLst>
              <a:gd name="adj1" fmla="val -30144"/>
              <a:gd name="adj2" fmla="val 188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263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350" y="309403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713" y="28971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2819400" y="1143000"/>
            <a:ext cx="1447800" cy="381000"/>
          </a:xfrm>
          <a:prstGeom prst="wedgeRectCallout">
            <a:avLst>
              <a:gd name="adj1" fmla="val -11056"/>
              <a:gd name="adj2" fmla="val 24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419600" y="1981200"/>
            <a:ext cx="1447800" cy="381000"/>
          </a:xfrm>
          <a:prstGeom prst="wedgeRectCallout">
            <a:avLst>
              <a:gd name="adj1" fmla="val 20338"/>
              <a:gd name="adj2" fmla="val 2406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5562600" y="1143000"/>
            <a:ext cx="1422400" cy="381000"/>
          </a:xfrm>
          <a:prstGeom prst="wedgeRectCallout">
            <a:avLst>
              <a:gd name="adj1" fmla="val 68694"/>
              <a:gd name="adj2" fmla="val 41095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088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4663" y="4279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088" y="5065713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575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488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88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88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1400" y="2665413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438" y="2874963"/>
            <a:ext cx="1547812" cy="612775"/>
          </a:xfrm>
          <a:prstGeom prst="rightArrow">
            <a:avLst>
              <a:gd name="adj1" fmla="val 50000"/>
              <a:gd name="adj2" fmla="val 8307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8455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7467600" y="2819400"/>
            <a:ext cx="1547813" cy="520700"/>
          </a:xfrm>
          <a:prstGeom prst="rightArrow">
            <a:avLst>
              <a:gd name="adj1" fmla="val 50000"/>
              <a:gd name="adj2" fmla="val 8310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</a:rPr>
              <a:t>6+ years so far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7086600" y="1219200"/>
            <a:ext cx="1828800" cy="685800"/>
          </a:xfrm>
          <a:prstGeom prst="wedgeRectCallout">
            <a:avLst>
              <a:gd name="adj1" fmla="val 39116"/>
              <a:gd name="adj2" fmla="val 17655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8" grpId="0" animBg="1" autoUpdateAnimBg="0"/>
      <p:bldP spid="32" grpId="0" animBg="1"/>
      <p:bldP spid="3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946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946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475DD5C-DDBA-4124-8FFF-ADF46FB1E85F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128588"/>
            <a:ext cx="6584950" cy="860425"/>
          </a:xfrm>
        </p:spPr>
        <p:txBody>
          <a:bodyPr/>
          <a:lstStyle/>
          <a:p>
            <a:r>
              <a:rPr lang="en-US" smtClean="0"/>
              <a:t>Policyholder Surplus, </a:t>
            </a:r>
            <a:br>
              <a:rPr lang="en-US" smtClean="0"/>
            </a:br>
            <a:r>
              <a:rPr lang="en-US" smtClean="0"/>
              <a:t>Quarterly, 2006:Q4–2012:Q4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6454775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A.M .Best.</a:t>
            </a:r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black">
          <a:xfrm>
            <a:off x="119063" y="11255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19458" name="Object 3"/>
          <p:cNvGraphicFramePr>
            <a:graphicFrameLocks/>
          </p:cNvGraphicFramePr>
          <p:nvPr/>
        </p:nvGraphicFramePr>
        <p:xfrm>
          <a:off x="152400" y="1317625"/>
          <a:ext cx="8763000" cy="4030663"/>
        </p:xfrm>
        <a:graphic>
          <a:graphicData uri="http://schemas.openxmlformats.org/presentationml/2006/ole">
            <p:oleObj spid="_x0000_s19458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FF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339966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609600" y="5562600"/>
            <a:ext cx="8153400" cy="879475"/>
          </a:xfrm>
          <a:prstGeom prst="wedgeRectCallout">
            <a:avLst>
              <a:gd name="adj1" fmla="val 43037"/>
              <a:gd name="adj2" fmla="val 2673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The industry now (at year-end 2012) has $1 of surplus for every $0.78 of NPW, the 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6400800" y="1066800"/>
            <a:ext cx="1909763" cy="762000"/>
          </a:xfrm>
          <a:prstGeom prst="wedgeRectCallout">
            <a:avLst>
              <a:gd name="adj1" fmla="val 63356"/>
              <a:gd name="adj2" fmla="val 82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Up $150 Billion from the 2009:Q1 trough, a new peak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2286000" y="1219200"/>
            <a:ext cx="1600200" cy="1219200"/>
          </a:xfrm>
          <a:prstGeom prst="wedgeRectCallout">
            <a:avLst>
              <a:gd name="adj1" fmla="val 45375"/>
              <a:gd name="adj2" fmla="val 1424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Down $84 Billion from the previous peak, due to the financial crisis, CATs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23988"/>
          <a:ext cx="8655050" cy="4200525"/>
        </p:xfrm>
        <a:graphic>
          <a:graphicData uri="http://schemas.openxmlformats.org/presentationml/2006/ole">
            <p:oleObj spid="_x0000_s20482" name="Chart" r:id="rId4" imgW="8610735" imgH="4181349" progId="MSGraph.Chart.8">
              <p:embed followColorScheme="full"/>
            </p:oleObj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Policyholder Surplus:</a:t>
            </a:r>
            <a:br>
              <a:rPr lang="en-US" smtClean="0"/>
            </a:br>
            <a:r>
              <a:rPr lang="en-US" smtClean="0"/>
              <a:t>1975–2012*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12700" y="6470650"/>
            <a:ext cx="6651625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 As of 9/30/12.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938" y="3775075"/>
            <a:ext cx="3151187" cy="1250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404813" y="5500688"/>
            <a:ext cx="8543925" cy="930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Industry’s Claims Paying Resources Reached an All-Time Record High as of Q3 2012, Just Before Sandy Struck, A Vivid Demonstration of the Strength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2426"/>
              <a:gd name="adj2" fmla="val -126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Surplus as of 9/30/12 was a record $583.5, up 6.0% from $550.3 of 12/31/11, but still up 33.5% ($146.4B) from the crisis trough of $437.1B at 3/31/09. Pre-crisis peak was $521.8 as of 9/30/07. Surplus as of 9/30/12 was 11.8% above 2007 peak.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41422-CAED-4AB3-A178-BE9A8678C53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219200"/>
          <a:ext cx="9132887" cy="5175250"/>
        </p:xfrm>
        <a:graphic>
          <a:graphicData uri="http://schemas.openxmlformats.org/presentationml/2006/ole">
            <p:oleObj spid="_x0000_s21506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White">
          <a:xfrm>
            <a:off x="1066800" y="1905000"/>
            <a:ext cx="2895600" cy="3962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4648200" y="1981200"/>
            <a:ext cx="3733800" cy="1025525"/>
          </a:xfrm>
          <a:prstGeom prst="wedgeRectCallout">
            <a:avLst>
              <a:gd name="adj1" fmla="val -89347"/>
              <a:gd name="adj2" fmla="val 708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Just 10 states showed double-digit DPW growth over the 5-year period 2007-2012, which includes the “Great Recession”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81F76-460B-4DF6-A1A9-74F452A5697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2253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2253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White">
          <a:xfrm>
            <a:off x="4724400" y="2209800"/>
            <a:ext cx="4038600" cy="38623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1676400" y="4038600"/>
            <a:ext cx="3429000" cy="1143000"/>
          </a:xfrm>
          <a:prstGeom prst="wedgeRectCallout">
            <a:avLst>
              <a:gd name="adj1" fmla="val 74431"/>
              <a:gd name="adj2" fmla="val -444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13 states lost DPW over the 5-year period 2007-2012, including New York, California, and Florida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BCCFA-6E97-4B45-A475-7C4F60DB329F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Comm. Lines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23554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45D26-05DB-46E3-8430-D4F53CB611AF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Comm. Lines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24578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24581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9AD3A84-4C97-442C-9ED2-7C69259BC3D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Real GDP Growth: Past Recessions</a:t>
            </a:r>
            <a:br>
              <a:rPr lang="en-US" smtClean="0"/>
            </a:br>
            <a:r>
              <a:rPr lang="en-US" smtClean="0"/>
              <a:t>and Recoveries, Yearly, 1970-2012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504825" y="6429375"/>
            <a:ext cx="7569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/>
              <a:t>Source: (GDP) U.S. Department of Commerce at </a:t>
            </a:r>
            <a:r>
              <a:rPr lang="en-US" sz="1100">
                <a:hlinkClick r:id="rId4"/>
              </a:rPr>
              <a:t>http://www.bea.gov/national/xls/gdpchg.xls</a:t>
            </a:r>
            <a:r>
              <a:rPr lang="en-US" sz="1200"/>
              <a:t>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5600" y="1333500"/>
          <a:ext cx="8534400" cy="4965700"/>
        </p:xfrm>
        <a:graphic>
          <a:graphicData uri="http://schemas.openxmlformats.org/presentationml/2006/ole">
            <p:oleObj spid="_x0000_s1026" name="Chart" r:id="rId5" imgW="8534400" imgH="3772022" progId="MSGraph.Chart.8">
              <p:embed followColorScheme="full"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black">
          <a:xfrm>
            <a:off x="182563" y="1089025"/>
            <a:ext cx="1541462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2438400" y="1066800"/>
            <a:ext cx="2362200" cy="669925"/>
          </a:xfrm>
          <a:prstGeom prst="wedgeRectCallout">
            <a:avLst>
              <a:gd name="adj1" fmla="val 8009"/>
              <a:gd name="adj2" fmla="val 22410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500" b="1">
                <a:solidFill>
                  <a:schemeClr val="bg1"/>
                </a:solidFill>
              </a:rPr>
              <a:t>In most recoveries, real yearly GDP growth is often 4% or more</a:t>
            </a: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blackWhite">
          <a:xfrm>
            <a:off x="6477000" y="1143000"/>
            <a:ext cx="2451100" cy="762000"/>
          </a:xfrm>
          <a:prstGeom prst="wedgeRectCallout">
            <a:avLst>
              <a:gd name="adj1" fmla="val 33259"/>
              <a:gd name="adj2" fmla="val 255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500" b="1">
                <a:solidFill>
                  <a:schemeClr val="bg1"/>
                </a:solidFill>
              </a:rPr>
              <a:t>In the current recovery, real yearly GDP growth</a:t>
            </a:r>
            <a:br>
              <a:rPr lang="en-US" sz="1500" b="1">
                <a:solidFill>
                  <a:schemeClr val="bg1"/>
                </a:solidFill>
              </a:rPr>
            </a:br>
            <a:r>
              <a:rPr lang="en-US" sz="1500" b="1">
                <a:solidFill>
                  <a:schemeClr val="bg1"/>
                </a:solidFill>
              </a:rPr>
              <a:t>has been 2.4% or less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-5400000">
            <a:off x="876300" y="2476500"/>
            <a:ext cx="11430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rot="-5400000">
            <a:off x="1790700" y="2476500"/>
            <a:ext cx="11430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 rot="-5400000">
            <a:off x="2895600" y="2209800"/>
            <a:ext cx="13716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-5400000">
            <a:off x="4762500" y="2781300"/>
            <a:ext cx="838200" cy="762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-5400000">
            <a:off x="6515100" y="3009900"/>
            <a:ext cx="914400" cy="685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 rot="-5400000">
            <a:off x="8001000" y="3276600"/>
            <a:ext cx="838200" cy="685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343400" y="4876800"/>
            <a:ext cx="2971800" cy="685800"/>
          </a:xfrm>
          <a:prstGeom prst="wedgeRectCallout">
            <a:avLst>
              <a:gd name="adj1" fmla="val 36319"/>
              <a:gd name="adj2" fmla="val -1196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But, following the 1991 and 2001 recessions, real yearly GDP growth was weaker than 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9267-A92F-4A31-AEBD-084190C9A14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Workers’ Comp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25602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*Excludes monopolistic fund states: ND, OH, WA, WY as 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8D50E-9F1D-4653-AA4B-613809F5BE15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Worker’s Comp</a:t>
            </a:r>
            <a:br>
              <a:rPr lang="en-US" smtClean="0"/>
            </a:br>
            <a:r>
              <a:rPr lang="en-US" smtClean="0"/>
              <a:t>Percent Change by State, 2007-2012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2662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2662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*Excludes monopolistic fund states: ND, OH, WA, WY as 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7650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1438" y="6275388"/>
            <a:ext cx="8913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*2007-2013F figures exclude mortgage and financial guaranty segments.</a:t>
            </a:r>
          </a:p>
          <a:p>
            <a:r>
              <a:rPr lang="en-US" sz="1100"/>
              <a:t>Sources: A.M. Best; Insurance Information Institute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Lines Combined Ratio, 1990-2013F*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0" y="1090613"/>
            <a:ext cx="2635250" cy="1625600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77807-519B-4782-ADCE-0128A19BEB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Auto Combined Ratio: 1993–2014F</a:t>
            </a:r>
            <a:endParaRPr lang="en-US" baseline="30000" smtClean="0"/>
          </a:p>
        </p:txBody>
      </p:sp>
      <p:graphicFrame>
        <p:nvGraphicFramePr>
          <p:cNvPr id="286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28674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00113" y="5391150"/>
            <a:ext cx="7634287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Auto is Expected to Improve as Rate Gains Outpace Any Adverse Frequency and Severity Trends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202A3-0AA7-4FEF-8481-F9E55F1F08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(1990-2013F);Conning (2014F);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Multi-Peril Combined Ratio: 1995–2013F</a:t>
            </a:r>
            <a:endParaRPr lang="en-US" baseline="30000" smtClean="0"/>
          </a:p>
        </p:txBody>
      </p:sp>
      <p:graphicFrame>
        <p:nvGraphicFramePr>
          <p:cNvPr id="29698" name="Object 3"/>
          <p:cNvGraphicFramePr>
            <a:graphicFrameLocks/>
          </p:cNvGraphicFramePr>
          <p:nvPr/>
        </p:nvGraphicFramePr>
        <p:xfrm>
          <a:off x="293688" y="1331913"/>
          <a:ext cx="8451850" cy="3919537"/>
        </p:xfrm>
        <a:graphic>
          <a:graphicData uri="http://schemas.openxmlformats.org/presentationml/2006/ole">
            <p:oleObj spid="_x0000_s29698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57200" y="5562600"/>
            <a:ext cx="8305800" cy="771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Multi-Peril Underwriting Performance is Expected to Improve in 2013 Assuming Normal Catastrophe Loss Activity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*2012-2013 figures are A.M. Best estimate/forecast for the 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672C-94B4-4565-99A0-F586F14730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Liability Combined Ratio: </a:t>
            </a:r>
            <a:br>
              <a:rPr lang="en-US" smtClean="0"/>
            </a:br>
            <a:r>
              <a:rPr lang="en-US" smtClean="0"/>
              <a:t>2005–2014F</a:t>
            </a:r>
            <a:endParaRPr lang="en-US" baseline="30000" smtClean="0"/>
          </a:p>
        </p:txBody>
      </p:sp>
      <p:graphicFrame>
        <p:nvGraphicFramePr>
          <p:cNvPr id="30722" name="Object 3"/>
          <p:cNvGraphicFramePr>
            <a:graphicFrameLocks/>
          </p:cNvGraphicFramePr>
          <p:nvPr/>
        </p:nvGraphicFramePr>
        <p:xfrm>
          <a:off x="293688" y="1331913"/>
          <a:ext cx="8451850" cy="3919537"/>
        </p:xfrm>
        <a:graphic>
          <a:graphicData uri="http://schemas.openxmlformats.org/presentationml/2006/ole">
            <p:oleObj spid="_x0000_s30722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609600" y="5486400"/>
            <a:ext cx="7924800" cy="847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General Liability Underwriting Performance Has Been Volatile in Recent Years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Conning Research and Consulting.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DE1A2-9D6A-49D6-955F-075D8C9B9FA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Inland Marine Combined Ratio:       1999–2014F</a:t>
            </a:r>
            <a:endParaRPr lang="en-US" baseline="30000" smtClean="0"/>
          </a:p>
        </p:txBody>
      </p:sp>
      <p:graphicFrame>
        <p:nvGraphicFramePr>
          <p:cNvPr id="3174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31746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100" y="5392738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(1999-2011); Insurance Information Institute (2012F); Conning (2013F-2014F)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F6C6D-DE99-4664-96F2-A3963927B5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864350" cy="860425"/>
          </a:xfrm>
        </p:spPr>
        <p:txBody>
          <a:bodyPr/>
          <a:lstStyle/>
          <a:p>
            <a:r>
              <a:rPr lang="en-US" smtClean="0"/>
              <a:t>Surety Bonds Combined Ratio,</a:t>
            </a:r>
            <a:br>
              <a:rPr lang="en-US" smtClean="0"/>
            </a:br>
            <a:r>
              <a:rPr lang="en-US" smtClean="0"/>
              <a:t>2002–2011</a:t>
            </a:r>
            <a:endParaRPr lang="en-US" baseline="30000" smtClean="0"/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293688" y="1219200"/>
          <a:ext cx="8451850" cy="4032250"/>
        </p:xfrm>
        <a:graphic>
          <a:graphicData uri="http://schemas.openxmlformats.org/presentationml/2006/ole">
            <p:oleObj spid="_x0000_s32770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A.M. Best </a:t>
            </a:r>
            <a:r>
              <a:rPr lang="en-US" sz="1100" i="1"/>
              <a:t>Aggregates &amp; Averages</a:t>
            </a:r>
            <a:r>
              <a:rPr lang="en-US" sz="1100"/>
              <a:t>, 2012, p. 376.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25A47-94BB-4BF0-8FC1-B52F058DF2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Workers Compensation</a:t>
            </a:r>
            <a:br>
              <a:rPr lang="en-US" smtClean="0"/>
            </a:br>
            <a:r>
              <a:rPr lang="en-US" smtClean="0"/>
              <a:t>Combined Ratio: 1994–2014F</a:t>
            </a:r>
            <a:endParaRPr lang="en-US" baseline="30000" smtClean="0"/>
          </a:p>
        </p:txBody>
      </p:sp>
      <p:graphicFrame>
        <p:nvGraphicFramePr>
          <p:cNvPr id="33794" name="Object 3"/>
          <p:cNvGraphicFramePr>
            <a:graphicFrameLocks/>
          </p:cNvGraphicFramePr>
          <p:nvPr/>
        </p:nvGraphicFramePr>
        <p:xfrm>
          <a:off x="338138" y="1371600"/>
          <a:ext cx="8451850" cy="3879850"/>
        </p:xfrm>
        <a:graphic>
          <a:graphicData uri="http://schemas.openxmlformats.org/presentationml/2006/ole">
            <p:oleObj spid="_x0000_s33794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563" y="5353050"/>
            <a:ext cx="8466137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Workers Comp underwriting results are expected to begin improving in 2013. They deteriorated markedly since 2007 and in 2012 are estimated to have hit their worst level in a decade.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-58738" y="6415088"/>
            <a:ext cx="8602663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(1994-2013F); Insurance Information Institute (2014F).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988D7-CC50-42E5-957B-6D0338BB611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4038" y="1517650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Catastrophes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5992D68-2A50-4BA8-8D8C-1258135C4A65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569C-EA6C-4608-AAAF-B71E801A518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FB7A5-258C-4CC0-92E5-692AA0E19BC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200025"/>
            <a:ext cx="6683375" cy="742950"/>
          </a:xfrm>
        </p:spPr>
        <p:txBody>
          <a:bodyPr/>
          <a:lstStyle/>
          <a:p>
            <a:r>
              <a:rPr lang="en-US" smtClean="0"/>
              <a:t>April 2013 Forecasts of Quarterly US Real GDP for 2013-14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407988" y="1111250"/>
          <a:ext cx="8518525" cy="4660900"/>
        </p:xfrm>
        <a:graphic>
          <a:graphicData uri="http://schemas.openxmlformats.org/presentationml/2006/ole">
            <p:oleObj spid="_x0000_s2050" name="Chart" r:id="rId4" imgW="8524959" imgH="3914679" progId="MSGraph.Chart.8">
              <p:embed followColorScheme="full"/>
            </p:oleObj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Blue Chip Economic Indicators (4/13); Insurance Information Institute 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0" y="1079500"/>
            <a:ext cx="203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Real GDP Growth Rate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blackWhite">
          <a:xfrm>
            <a:off x="361950" y="5743575"/>
            <a:ext cx="8401050" cy="7540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Despite the sequester and other challenges to the U.S. economy,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virtually every forecast in the Blue Chip universe in early April sees improvement ahead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White">
          <a:xfrm>
            <a:off x="914400" y="1447800"/>
            <a:ext cx="1981200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3200400" y="4267200"/>
            <a:ext cx="2105025" cy="762000"/>
          </a:xfrm>
          <a:prstGeom prst="wedgeRectCallout">
            <a:avLst>
              <a:gd name="adj1" fmla="val -100023"/>
              <a:gd name="adj2" fmla="val 386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Currently, the sequester will have greatest effect here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348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348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1F79107-B8A7-4902-9C53-6293160D28BB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34818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348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953000"/>
            <a:ext cx="8632825" cy="9937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losses in 2012 marked the sixth year in the past 12 that privately-insured CAT claims topped $29 billion (on an inflation-adjusted basis).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That happened only once in the prior dozen years (1989-2000).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781800" y="1371600"/>
            <a:ext cx="2093913" cy="965200"/>
          </a:xfrm>
          <a:prstGeom prst="wedgeRectCallout">
            <a:avLst>
              <a:gd name="adj1" fmla="val 41772"/>
              <a:gd name="adj2" fmla="val 9257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E4427-39BB-4022-A165-267EFA36C8C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71688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71689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71690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71691" name="Title 56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43775" cy="13287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49029-D372-48D9-BE77-3DEDD54EAAC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694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1696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71697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1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295400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6324600" y="1143000"/>
            <a:ext cx="2668588" cy="990600"/>
          </a:xfrm>
          <a:prstGeom prst="wedgeRectCallout">
            <a:avLst>
              <a:gd name="adj1" fmla="val 26812"/>
              <a:gd name="adj2" fmla="val 136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438400" y="2209800"/>
            <a:ext cx="3811588" cy="1066800"/>
          </a:xfrm>
          <a:prstGeom prst="wedgeRectCallout">
            <a:avLst>
              <a:gd name="adj1" fmla="val 67504"/>
              <a:gd name="adj2" fmla="val 605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over 150 natural disaster events in the US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since 2006. That hadn’t happened in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before.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White">
          <a:xfrm>
            <a:off x="6858000" y="2209800"/>
            <a:ext cx="17224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CB5BC-3815-45E5-B8C8-BD59AE067FDE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8000" cy="860425"/>
          </a:xfrm>
        </p:spPr>
        <p:txBody>
          <a:bodyPr/>
          <a:lstStyle/>
          <a:p>
            <a:r>
              <a:rPr lang="en-US" smtClean="0"/>
              <a:t>The Dozen Most Costly Hurricanes</a:t>
            </a:r>
            <a:br>
              <a:rPr lang="en-US" smtClean="0"/>
            </a:br>
            <a:r>
              <a:rPr lang="en-US" smtClean="0"/>
              <a:t>in U.S. History</a:t>
            </a:r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35842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572000" y="1752600"/>
            <a:ext cx="3124200" cy="914400"/>
          </a:xfrm>
          <a:prstGeom prst="wedgeRectCallout">
            <a:avLst>
              <a:gd name="adj1" fmla="val 34215"/>
              <a:gd name="adj2" fmla="val 1297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will likely become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35850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C1FD-1BAA-48B7-9820-A0A0A7E435DA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36866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945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Tornadoes, Large Hail, and Wind Reports in OH,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72708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79BC5A-FCF0-4ED5-8506-68C81CA78E59}" type="slidenum">
              <a:rPr lang="en-US" sz="1000">
                <a:solidFill>
                  <a:srgbClr val="000000"/>
                </a:solidFill>
              </a:rPr>
              <a:pPr algn="r"/>
              <a:t>44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72709" name="Picture 2" descr="http://www.spc.noaa.gov/climo/online/monthly/2012_states/OH_statemap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1143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5562600" y="2501900"/>
            <a:ext cx="3276600" cy="1536700"/>
          </a:xfrm>
          <a:prstGeom prst="wedgeRectCallout">
            <a:avLst>
              <a:gd name="adj1" fmla="val -42114"/>
              <a:gd name="adj2" fmla="val 24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 tornadoes in OH in 2012, 195 large hail reports, and 533 high wind reports.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Severe Weather Reports in OH, 2013 (through May 1)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3731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B0AEA64-5D27-490F-9B94-A38C3DFD2800}" type="slidenum">
              <a:rPr lang="en-US" sz="1000">
                <a:solidFill>
                  <a:srgbClr val="000000"/>
                </a:solidFill>
              </a:rPr>
              <a:pPr algn="r"/>
              <a:t>45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http://www.spc.noaa.gov/climo/online/monthly/states.php?month=00&amp;year=2013&amp;state=OH#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77000" y="2501900"/>
            <a:ext cx="2362200" cy="1536700"/>
          </a:xfrm>
          <a:prstGeom prst="wedgeRectCallout">
            <a:avLst>
              <a:gd name="adj1" fmla="val -86469"/>
              <a:gd name="adj2" fmla="val -186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 tornadoes in OH so far in 2013, but 34 large hail reports and 33 high wind reports.</a:t>
            </a:r>
          </a:p>
        </p:txBody>
      </p:sp>
      <p:pic>
        <p:nvPicPr>
          <p:cNvPr id="73734" name="Picture 8" descr="http://www.spc.noaa.gov/climo/online/monthly/2013_states/OH_statemap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1143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945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74756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13D7AC3-F42F-404B-9C74-8C6E155A6658}" type="slidenum">
              <a:rPr lang="en-US" sz="1000">
                <a:solidFill>
                  <a:srgbClr val="000000"/>
                </a:solidFill>
              </a:rPr>
              <a:pPr algn="r"/>
              <a:t>46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74757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8" y="1092200"/>
            <a:ext cx="77628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88" y="3790950"/>
            <a:ext cx="2111375" cy="1219200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tornadoes killed 68 people through Dec.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5779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3537E2B-2767-4F11-8861-354AD0181FBA}" type="slidenum">
              <a:rPr lang="en-US" sz="1000">
                <a:solidFill>
                  <a:srgbClr val="000000"/>
                </a:solidFill>
              </a:rPr>
              <a:pPr algn="r"/>
              <a:t>47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75781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1160463"/>
            <a:ext cx="72485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025" y="2673350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7,033 “Large Hail” reports through Dec. 31, 2012,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6803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113618-E0AD-427A-9F19-506718DE777E}" type="slidenum">
              <a:rPr lang="en-US" sz="1000">
                <a:solidFill>
                  <a:srgbClr val="000000"/>
                </a:solidFill>
              </a:rPr>
              <a:pPr algn="r"/>
              <a:t>48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76805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563" y="1209675"/>
            <a:ext cx="71389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038600" y="1066800"/>
            <a:ext cx="2470150" cy="582613"/>
          </a:xfrm>
          <a:prstGeom prst="wedgeRectCallout">
            <a:avLst>
              <a:gd name="adj1" fmla="val 15628"/>
              <a:gd name="adj2" fmla="val 26957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Extreme density due </a:t>
            </a:r>
            <a:r>
              <a:rPr lang="en-US" b="1">
                <a:solidFill>
                  <a:schemeClr val="bg1"/>
                </a:solidFill>
              </a:rPr>
              <a:t>to late-June </a:t>
            </a:r>
            <a:r>
              <a:rPr lang="en-US" b="1" dirty="0" err="1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113" y="1504950"/>
            <a:ext cx="1962150" cy="1390650"/>
          </a:xfrm>
          <a:prstGeom prst="wedgeRectCallout">
            <a:avLst>
              <a:gd name="adj1" fmla="val -76063"/>
              <a:gd name="adj2" fmla="val 3783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bg1"/>
                </a:solidFill>
              </a:rPr>
              <a:t>SuperStorm</a:t>
            </a:r>
            <a:r>
              <a:rPr lang="en-US" b="1" dirty="0">
                <a:solidFill>
                  <a:schemeClr val="bg1"/>
                </a:solidFill>
              </a:rPr>
              <a:t> Sandy resulted in a large volume of wind damage reports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238" y="3273425"/>
            <a:ext cx="2244725" cy="1947863"/>
          </a:xfrm>
          <a:prstGeom prst="wedgeRectCallout">
            <a:avLst>
              <a:gd name="adj1" fmla="val -44039"/>
              <a:gd name="adj2" fmla="val -55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14,351 “Wind Damage” reports through Dec. 31, causing extensive damage to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homes and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77827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CBD32F-7D2A-4485-A4D0-4E02DEC7AC7B}" type="slidenum">
              <a:rPr lang="en-US" sz="1000">
                <a:solidFill>
                  <a:srgbClr val="000000"/>
                </a:solidFill>
              </a:rPr>
              <a:pPr algn="r"/>
              <a:t>49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6464300"/>
            <a:ext cx="8242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77829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8763" y="1100138"/>
            <a:ext cx="73120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825" y="2501900"/>
            <a:ext cx="1908175" cy="2960688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22,503 severe weather reports through Dec. 31; including 1,119 tornadoes; 7,033 “Large Hail” reports and 14,351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Indicators,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2013:Q2-Q3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445250"/>
            <a:ext cx="89423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www.philadelphiafed.org/index.cfm</a:t>
            </a:r>
            <a:r>
              <a:rPr lang="en-US" sz="1050" dirty="0"/>
              <a:t>; Insurance Information Institute.</a:t>
            </a:r>
            <a:br>
              <a:rPr lang="en-US" sz="1050" dirty="0"/>
            </a:br>
            <a:r>
              <a:rPr lang="en-US" sz="1050" dirty="0"/>
              <a:t>Next release is May 28, 2013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1D3B5-76DD-4758-B8B8-BEE5203938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7590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6858000" y="3352800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state. Strongest growth = dark green; weakest = beige</a:t>
            </a:r>
          </a:p>
        </p:txBody>
      </p:sp>
      <p:pic>
        <p:nvPicPr>
          <p:cNvPr id="675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066800"/>
            <a:ext cx="69342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Claim Frequency, US,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52400" y="1143000"/>
          <a:ext cx="8716963" cy="5043488"/>
        </p:xfrm>
        <a:graphic>
          <a:graphicData uri="http://schemas.openxmlformats.org/presentationml/2006/ole">
            <p:oleObj spid="_x0000_s37890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p.29; Insurance Information Institute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Claims Paid per 100 Exposures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Average Claim Severity, 1997-2011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34938" y="1219200"/>
          <a:ext cx="8716962" cy="5043488"/>
        </p:xfrm>
        <a:graphic>
          <a:graphicData uri="http://schemas.openxmlformats.org/presentationml/2006/ole">
            <p:oleObj spid="_x0000_s38914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 29, BLS inflation calculator,</a:t>
            </a:r>
            <a:br>
              <a:rPr lang="en-US" sz="1100"/>
            </a:br>
            <a:r>
              <a:rPr lang="en-US" sz="1100"/>
              <a:t>and Insurance Information Institute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6477000" y="3733800"/>
            <a:ext cx="1828800" cy="885825"/>
          </a:xfrm>
          <a:prstGeom prst="wedgeRectCallout">
            <a:avLst>
              <a:gd name="adj1" fmla="val 55852"/>
              <a:gd name="adj2" fmla="val -13993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HO average claim severity is now three times what it was in 1997.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D9C8212-4AA1-45CE-9178-09569E2A6B3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06373" name="Rectangle 5"/>
          <p:cNvSpPr>
            <a:spLocks noChangeArrowheads="1"/>
          </p:cNvSpPr>
          <p:nvPr/>
        </p:nvSpPr>
        <p:spPr bwMode="blackWhite">
          <a:xfrm>
            <a:off x="588963" y="2247900"/>
            <a:ext cx="7985125" cy="1447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137160" rIns="13716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400" b="1">
                <a:solidFill>
                  <a:srgbClr val="FFFFFF"/>
                </a:solidFill>
              </a:rPr>
              <a:t>Inflation and Claims Trends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37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50820E8-11EE-44CC-B639-942FC82FE5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/>
          </a:p>
        </p:txBody>
      </p:sp>
      <p:sp>
        <p:nvSpPr>
          <p:cNvPr id="399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239000" cy="860425"/>
          </a:xfrm>
        </p:spPr>
        <p:txBody>
          <a:bodyPr/>
          <a:lstStyle/>
          <a:p>
            <a:r>
              <a:rPr lang="en-US" sz="2400" smtClean="0"/>
              <a:t>Change* in the Consumer Price Index, 2004–2013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0" y="6248400"/>
            <a:ext cx="8724900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*Monthly, year-over-year, through March 2013. Not seasonally 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National Bureau of Economic Research (recession dates); Insurance Information Institutes.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39938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3994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428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Over the last decade, prices generally rose about 2% per year.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AD977-DFBC-42F2-8EF6-F976894DF9E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2438400" y="1143000"/>
            <a:ext cx="2667000" cy="1016000"/>
          </a:xfrm>
          <a:prstGeom prst="wedgeRectCallout">
            <a:avLst>
              <a:gd name="adj1" fmla="val 33923"/>
              <a:gd name="adj2" fmla="val 1314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For two months in 2008, led by gasoline, the general price level was rising at a 5.5% pace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4F75367-EDEA-4FD9-B1D7-5376E0C28B2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4096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Prices for Hospital Services:</a:t>
            </a:r>
            <a:br>
              <a:rPr lang="en-US" smtClean="0"/>
            </a:br>
            <a:r>
              <a:rPr lang="en-US" sz="2400" smtClean="0"/>
              <a:t>12-Month Change,* 1998–2013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January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40962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40962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40968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Cyclical peaks in PP Auto tend to occur approximately every 10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(early 1990s, early 2000s, and possibly the early 2010s)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98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198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BBEFF46-53EA-4BB3-A064-DF589FEB689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/>
          </a:p>
        </p:txBody>
      </p:sp>
      <p:sp>
        <p:nvSpPr>
          <p:cNvPr id="419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Forces that Drive Car Repair Costs:</a:t>
            </a:r>
            <a:br>
              <a:rPr lang="en-US" smtClean="0"/>
            </a:br>
            <a:r>
              <a:rPr lang="en-US" sz="2400" smtClean="0"/>
              <a:t>12-Month Change,* 2001–2013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January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41986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41992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Cyclical peaks in PP Auto tend to occur approximately every 10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(early 1990s, early 2000s, and possibly the early 2010s)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301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301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49D2627-1993-4FC4-8110-56C54DC87F6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239000" cy="860425"/>
          </a:xfrm>
        </p:spPr>
        <p:txBody>
          <a:bodyPr/>
          <a:lstStyle/>
          <a:p>
            <a:r>
              <a:rPr lang="en-US" sz="2400" smtClean="0"/>
              <a:t>Change* in Price Index for Lumber: A Downward Trend but Sudden Spikes, 2004–2013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*Monthly, year-over-year, through March 2013. Not seasonally adjusted. Dec. 2012 and Jan., Feb., and Mar. prices are preliminary.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Statistics, Producer Price Index series WPS0811; National Bureau of Economic Research (recession dates); Insurance Information Institutes.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4301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43016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The prices of building materials vary wildly and change levels rapidly.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Prices for hardwood have been much less variable than softwood lumber.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39128-7885-42CD-B7C4-8AB770D5DA1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924050" cy="1016000"/>
          </a:xfrm>
          <a:prstGeom prst="wedgeRectCallout">
            <a:avLst>
              <a:gd name="adj1" fmla="val 26423"/>
              <a:gd name="adj2" fmla="val 16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The price of lumber dropped before and during the recession…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419600" y="1066800"/>
            <a:ext cx="1466850" cy="1016000"/>
          </a:xfrm>
          <a:prstGeom prst="wedgeRectCallout">
            <a:avLst>
              <a:gd name="adj1" fmla="val 76076"/>
              <a:gd name="adj2" fmla="val -44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But 30% spikes can happen with no warning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6D4B720-6E3B-4A06-A93D-229189E6346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440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239000" cy="860425"/>
          </a:xfrm>
        </p:spPr>
        <p:txBody>
          <a:bodyPr/>
          <a:lstStyle/>
          <a:p>
            <a:r>
              <a:rPr lang="en-US" sz="2400" smtClean="0"/>
              <a:t>Change* in Price Index for Plywood: A Downward Trend but Sudden Spikes, 2004–2013</a:t>
            </a: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*Monthly, year-over-year, through March 2013. Not seasonally adjusted. Dec. 2012 and Jan., Feb., and Mar. prices are preliminary.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Statistics, Producer Price Index series WPU083; National Bureau of Economic Research (recession dates); Insurance Information Institutes.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4403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44040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From the end of the recession (June 2009) to March 2013, the effect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of the ups and downs of the price of plywood has resulted in a rise of 25.6%.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6647B-FAB6-4DF5-8520-4273D7F7B4E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962150" y="1219200"/>
            <a:ext cx="1924050" cy="1193800"/>
          </a:xfrm>
          <a:prstGeom prst="wedgeRectCallout">
            <a:avLst>
              <a:gd name="adj1" fmla="val -70112"/>
              <a:gd name="adj2" fmla="val -210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The price of plywood rose by 50% in late Spring 2004 over the prior year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7467600" y="2057400"/>
            <a:ext cx="1466850" cy="685800"/>
          </a:xfrm>
          <a:prstGeom prst="wedgeRectCallout">
            <a:avLst>
              <a:gd name="adj1" fmla="val 39063"/>
              <a:gd name="adj2" fmla="val 1385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March 2013: +8.4%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1905000"/>
            <a:ext cx="7981950" cy="19002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smtClean="0">
                <a:solidFill>
                  <a:schemeClr val="bg1"/>
                </a:solidFill>
              </a:rPr>
              <a:t>Investments: </a:t>
            </a:r>
            <a:br>
              <a:rPr lang="en-US" sz="4400" smtClean="0">
                <a:solidFill>
                  <a:schemeClr val="bg1"/>
                </a:solidFill>
              </a:rPr>
            </a:br>
            <a:r>
              <a:rPr lang="en-US" sz="4400" smtClean="0">
                <a:solidFill>
                  <a:schemeClr val="bg1"/>
                </a:solidFill>
              </a:rPr>
              <a:t>How Long will Rates Stay This Low?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401238-22E4-4EF8-8CA0-A15D728A20F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8813" y="4094163"/>
            <a:ext cx="7832725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Investment Performance is a Key Driver of Insurer Profitability</a:t>
            </a:r>
            <a:endParaRPr lang="en-US" sz="4000" b="1" i="1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96ADB-E408-4219-A08C-94A5B52643A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506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506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0A55C2-7928-4B41-85E5-162811B67B2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/>
          </a:p>
        </p:txBody>
      </p:sp>
      <p:sp>
        <p:nvSpPr>
          <p:cNvPr id="450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smtClean="0"/>
              <a:t>U.S. Treasury Security Yields*:</a:t>
            </a:r>
            <a:br>
              <a:rPr lang="en-US" smtClean="0"/>
            </a:br>
            <a:r>
              <a:rPr lang="en-US" smtClean="0"/>
              <a:t>A Long Downward Trend, 1990–2013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*Monthly, constant maturity, nominal rates, through March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Federal Reserve Bank at </a:t>
            </a:r>
            <a:r>
              <a:rPr lang="en-US" sz="1100">
                <a:hlinkClick r:id="rId4"/>
              </a:rPr>
              <a:t>http://www.federalreserve.gov/releases/h15/data.htm</a:t>
            </a:r>
            <a:r>
              <a:rPr lang="en-US" sz="1100"/>
              <a:t>.  </a:t>
            </a:r>
            <a:br>
              <a:rPr lang="en-US" sz="1100"/>
            </a:br>
            <a:r>
              <a:rPr lang="en-US" sz="1100"/>
              <a:t>National Bureau of Economic Research (recession dates); Insurance Information Institutes.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45058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16981"/>
              <a:gd name="adj2" fmla="val 20600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45065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315200" y="1524000"/>
            <a:ext cx="1704975" cy="942975"/>
          </a:xfrm>
          <a:prstGeom prst="wedgeRectCallout">
            <a:avLst>
              <a:gd name="adj1" fmla="val 37111"/>
              <a:gd name="adj2" fmla="val 2444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U.S. Treasury security yields recently plunged to record lows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5E6AC-EACD-4097-B417-2941436FF64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8229600" y="3657600"/>
            <a:ext cx="6858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05F0C15-AC72-4078-AB7C-9BE090641E6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Leading Indicator Indexes Vary Widely by State and Region</a:t>
            </a:r>
            <a:endParaRPr lang="en-US" sz="200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3074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33400" y="6248400"/>
            <a:ext cx="8001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Data  from March 2013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Federal Reserve Bank of Philadelphia at </a:t>
            </a:r>
            <a:r>
              <a:rPr lang="en-US" sz="1100">
                <a:hlinkClick r:id="rId5"/>
              </a:rPr>
              <a:t>www.philadelphiafed.org/index.cfm</a:t>
            </a:r>
            <a:r>
              <a:rPr lang="en-US" sz="1100"/>
              <a:t>; Insurance Information Institute.	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90800" y="19050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Southwest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1148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Mountain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486400" y="1752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 West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162800" y="25908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Plains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19200" y="160020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Lakes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48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8A140-1AB6-4F95-B703-6E981B7A7E70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2003-2011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46082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2668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sz="1600" b="1">
                <a:solidFill>
                  <a:schemeClr val="bg1"/>
                </a:solidFill>
              </a:rPr>
              <a:t>The main shift over these years has been from bonds with longer maturities to bonds with shorter maturities. The industry first trimmed its holdings of over-10-year bonds (from 24.6% in 2003 to 16.9% in 2011) and then trimmed bonds in the 5-10-year category.</a:t>
            </a:r>
            <a:r>
              <a:rPr lang="en-US" sz="1600" b="1">
                <a:solidFill>
                  <a:srgbClr val="FFFFFF"/>
                </a:solidFill>
              </a:rPr>
              <a:t> Falling average maturity of the P/C industry’s bond portfolio is contributing to a drop in investment income along with lower yields.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Property/Casualty Insurance Industry Investment Gain: 1994–2012F</a:t>
            </a:r>
            <a:r>
              <a:rPr lang="en-US" baseline="30000" smtClean="0"/>
              <a:t>1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47106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127625"/>
            <a:ext cx="8283575" cy="11239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 2012 investment gains were roughly the same as in 1997—15 years earlier. Adjusted for inflation, 2012 gains were equivalent in purchasing power to the $35 billion in 1994. 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302375"/>
            <a:ext cx="90408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/>
              <a:t>1</a:t>
            </a:r>
            <a:r>
              <a:rPr lang="en-US" sz="1100"/>
              <a:t>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*2005 figure includes special one-time dividend of $3.2B. </a:t>
            </a:r>
            <a:br>
              <a:rPr lang="en-US" sz="1100"/>
            </a:br>
            <a:r>
              <a:rPr lang="en-US" sz="1100"/>
              <a:t>Sources: ISO; Insurance Information Institute.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ltGray">
          <a:xfrm flipH="1">
            <a:off x="914400" y="2438400"/>
            <a:ext cx="78105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086600" y="1066800"/>
            <a:ext cx="1344613" cy="838200"/>
          </a:xfrm>
          <a:prstGeom prst="wedgeRectCallout">
            <a:avLst>
              <a:gd name="adj1" fmla="val -54902"/>
              <a:gd name="adj2" fmla="val 108577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This trend line should be rising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813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813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5C9A49-62B8-4290-8AA9-3EFFB67C461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/>
          </a:p>
        </p:txBody>
      </p:sp>
      <p:graphicFrame>
        <p:nvGraphicFramePr>
          <p:cNvPr id="48130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48130" name="Chart" r:id="rId4" imgW="8620176" imgH="377202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0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 dirty="0">
                <a:solidFill>
                  <a:srgbClr val="225A7A"/>
                </a:solidFill>
                <a:ea typeface="+mj-ea"/>
                <a:cs typeface="+mj-cs"/>
              </a:rPr>
              <a:t>To Maintain Constant ROE, Combined Ratio Drop Needed to Offset 1% Decline in Investment Yield, by Line*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28C69-5026-476B-A92F-694A51004C6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915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915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E1EAF3D-687C-40D5-B582-8EE0EE3F8DA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63</a:t>
            </a:fld>
            <a:endParaRPr lang="en-US" sz="900"/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smtClean="0"/>
              <a:t>Unemployment and Underemployment Rates: Stubbornly High in 2012, But Falling</a:t>
            </a:r>
          </a:p>
        </p:txBody>
      </p:sp>
      <p:graphicFrame>
        <p:nvGraphicFramePr>
          <p:cNvPr id="49154" name="Object 2"/>
          <p:cNvGraphicFramePr>
            <a:graphicFrameLocks/>
          </p:cNvGraphicFramePr>
          <p:nvPr>
            <p:ph idx="4294967295"/>
          </p:nvPr>
        </p:nvGraphicFramePr>
        <p:xfrm>
          <a:off x="4763" y="1201738"/>
          <a:ext cx="7081837" cy="4867275"/>
        </p:xfrm>
        <a:graphic>
          <a:graphicData uri="http://schemas.openxmlformats.org/presentationml/2006/ole">
            <p:oleObj spid="_x0000_s49154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463" y="3124200"/>
            <a:ext cx="1692275" cy="2590800"/>
          </a:xfrm>
          <a:prstGeom prst="wedgeRectCallout">
            <a:avLst>
              <a:gd name="adj1" fmla="val -72289"/>
              <a:gd name="adj2" fmla="val 5918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Unemployment “Headline” unemployment stood at 7.6% in </a:t>
            </a:r>
            <a:r>
              <a:rPr lang="en-US" sz="1400" b="1" dirty="0">
                <a:solidFill>
                  <a:schemeClr val="bg1"/>
                </a:solidFill>
              </a:rPr>
              <a:t>Mar.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 2013.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The Federal Reserve’s target for ending “easy money” is 6.5% (assuming inflation remains within its 2% target).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344613"/>
          </a:xfrm>
          <a:prstGeom prst="wedgeRectCallout">
            <a:avLst>
              <a:gd name="adj1" fmla="val -71716"/>
              <a:gd name="adj2" fmla="val 31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13.8% in Mar. 2013</a:t>
            </a: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January 2000 through Mar. 2013, 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Stubbornly high unemployment and underemployment constrain overall economic growth, but the job market is now clearly 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EC58C-C55E-4EED-9F08-91DEF16D7DA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6630988" y="5472113"/>
            <a:ext cx="60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Nov. 12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 rot="-5400000">
            <a:off x="6400800" y="4191000"/>
            <a:ext cx="762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smtClean="0"/>
              <a:t>A 100 Combined Ratio Isn’t What It</a:t>
            </a:r>
            <a:br>
              <a:rPr lang="en-US" smtClean="0"/>
            </a:br>
            <a:r>
              <a:rPr lang="en-US" smtClean="0"/>
              <a:t>Once Was: Investment Impact on ROEs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/ ROE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*	 2008 -2012 figures  are return on average surplus and exclude mortgage and financial guaranty insurers. 2012:H1 combined ratio including M&amp;FG insurers is 102.2, ROAS = 5.9%; 2011 combined ratio including M&amp;FG insurers is 108.2, ROAS = 3.5%. 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	Source: Insurance Information Institute from A.M. Best and ISO data.</a:t>
            </a:r>
          </a:p>
        </p:txBody>
      </p:sp>
      <p:graphicFrame>
        <p:nvGraphicFramePr>
          <p:cNvPr id="50178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50178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21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7975" y="1182688"/>
            <a:ext cx="5260975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000000"/>
                </a:solidFill>
              </a:rPr>
              <a:t>A combined ratio of about 100 generates an ROE of ~7.0% in 2012, ~7.5% ROE in 2009/10,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32425" y="3943350"/>
            <a:ext cx="1717675" cy="749300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2011:H1 = 109.4, 2.3% ROE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7335C6C-189D-45BB-814A-1434CE35B5BC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Key Take-aways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043AA-D583-4675-9C3C-98D62341C10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DD17A-E0ED-4927-BDDB-9F4EEC2A86BE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Insurance Exposures Will Grow With the U.S. Economy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Personal and commercial exposure growth is likely in 2013</a:t>
            </a:r>
          </a:p>
          <a:p>
            <a:pPr lvl="2">
              <a:lnSpc>
                <a:spcPct val="70000"/>
              </a:lnSpc>
            </a:pPr>
            <a:r>
              <a:rPr lang="en-US" sz="1800" smtClean="0"/>
              <a:t>But restoration of destroyed exposure will take until mid-decade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Wage growth is also positive and could modestly accelerate</a:t>
            </a:r>
            <a:endParaRPr lang="en-US" sz="2000" b="1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Industry Growth in 2013 Will Be Strongest Since 2004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Growth likely to exceed A.M. Best projection of +3.8% for 2012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No traditional “hard market” emerges in 2013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Underwriting Fundamentals Weak But Improving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Some pressure from claim frequency, severity in some key lines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But WC will be tough to fix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Industry Capacity Hits a New Record by Year-End 2013 (Barring Meg-CAT)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Investment Environment Is/Remains Challenging</a:t>
            </a:r>
            <a:endParaRPr lang="en-US" sz="2200" smtClean="0"/>
          </a:p>
          <a:p>
            <a:pPr lvl="1">
              <a:lnSpc>
                <a:spcPct val="70000"/>
              </a:lnSpc>
            </a:pPr>
            <a:r>
              <a:rPr lang="en-US" sz="2000" smtClean="0"/>
              <a:t>Interest rates remain low</a:t>
            </a:r>
            <a:endParaRPr lang="en-US" sz="2000" b="1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30200" y="236538"/>
            <a:ext cx="7369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Take-</a:t>
            </a:r>
            <a:r>
              <a:rPr lang="en-US" sz="3000" b="1" kern="0" dirty="0" err="1">
                <a:solidFill>
                  <a:srgbClr val="225A7A"/>
                </a:solidFill>
                <a:ea typeface="+mj-ea"/>
                <a:cs typeface="+mj-cs"/>
              </a:rPr>
              <a:t>aways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: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Insurance Industry Predictions for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0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10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4C2035E-64D2-429C-9553-D704E7FBDFF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</a:t>
            </a:fld>
            <a:endParaRPr lang="en-US" sz="90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Leading Indicator Indexes Vary Widely by State and Region</a:t>
            </a:r>
            <a:endParaRPr lang="en-US" sz="200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4098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001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Data for March 2013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Federal Reserve Bank of Philadelphia at </a:t>
            </a:r>
            <a:r>
              <a:rPr lang="en-US" sz="1100">
                <a:hlinkClick r:id="rId5"/>
              </a:rPr>
              <a:t>www.philadelphiafed.org/index.cfm</a:t>
            </a:r>
            <a:r>
              <a:rPr lang="en-US" sz="1100"/>
              <a:t>; Insurance Information Institute.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714500" y="13589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Southeast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4368800" y="13843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Mid-Atlantic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286500" y="13462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England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/>
          </p:cNvGraphicFramePr>
          <p:nvPr>
            <p:ph idx="4294967295"/>
          </p:nvPr>
        </p:nvGraphicFramePr>
        <p:xfrm>
          <a:off x="130175" y="1495425"/>
          <a:ext cx="8775700" cy="4087813"/>
        </p:xfrm>
        <a:graphic>
          <a:graphicData uri="http://schemas.openxmlformats.org/presentationml/2006/ole">
            <p:oleObj spid="_x0000_s512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30213" y="176213"/>
            <a:ext cx="7700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</a:rPr>
              <a:t>Monthly Change in </a:t>
            </a:r>
            <a:r>
              <a:rPr lang="en-US" sz="2800" b="1" kern="0" dirty="0">
                <a:solidFill>
                  <a:srgbClr val="225A7A"/>
                </a:solidFill>
                <a:ea typeface="+mj-ea"/>
                <a:cs typeface="+mj-cs"/>
              </a:rPr>
              <a:t>Private Employment,</a:t>
            </a:r>
            <a:r>
              <a:rPr lang="en-US" sz="2800" b="1" kern="0" dirty="0">
                <a:solidFill>
                  <a:srgbClr val="225A7A"/>
                </a:solidFill>
              </a:rPr>
              <a:t> </a:t>
            </a:r>
            <a:r>
              <a:rPr lang="en-US" sz="2800" b="1" dirty="0">
                <a:solidFill>
                  <a:srgbClr val="225A7A"/>
                </a:solidFill>
              </a:rPr>
              <a:t>2010 - 2013 </a:t>
            </a:r>
            <a:endParaRPr lang="en-US" sz="28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black">
          <a:xfrm>
            <a:off x="0" y="1298575"/>
            <a:ext cx="2179638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381000" y="5641975"/>
            <a:ext cx="8467725" cy="7112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employers added 1.2 million jobs in just the last six months.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430963"/>
            <a:ext cx="8539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Seasonally adjusted. Mar 2013 and Apr 2013 are preliminary data</a:t>
            </a:r>
            <a:br>
              <a:rPr lang="en-US" sz="1100"/>
            </a:br>
            <a:r>
              <a:rPr lang="en-US" sz="1100"/>
              <a:t>Sources: US Bureau of Labor Statistics; Insurance Information Institute</a:t>
            </a:r>
          </a:p>
        </p:txBody>
      </p:sp>
      <p:sp>
        <p:nvSpPr>
          <p:cNvPr id="5128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12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5A0C9-B06D-4C27-AA07-1FB40962651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295400" y="10668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Average Monthly Gain Since Jan 2011: 196,500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1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1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250EFAF-6427-4242-8B60-36B13E1D2B6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smtClean="0"/>
              <a:t>Nonfarm Payroll (Wages and Salaries):</a:t>
            </a:r>
            <a:br>
              <a:rPr lang="en-US" sz="2800" smtClean="0"/>
            </a:br>
            <a:r>
              <a:rPr lang="en-US" sz="2800" smtClean="0"/>
              <a:t>Quarterly, 2005–2013:Q1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 indicated by gray shaded column. Data are seasonally adjusted annual rates.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</a:t>
            </a:r>
            <a:r>
              <a:rPr lang="en-US" sz="1100">
                <a:hlinkClick r:id="rId4"/>
              </a:rPr>
              <a:t>research.stlouisfed.org/fred2/series/WASCUR</a:t>
            </a:r>
            <a:r>
              <a:rPr lang="en-US" sz="1100"/>
              <a:t>; National Bureau of Economic Research (recession dates); Insurance Information Institute.</a:t>
            </a: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352425" y="1187450"/>
          <a:ext cx="8535988" cy="4838700"/>
        </p:xfrm>
        <a:graphic>
          <a:graphicData uri="http://schemas.openxmlformats.org/presentationml/2006/ole">
            <p:oleObj spid="_x0000_s61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688" y="1755775"/>
            <a:ext cx="2182812" cy="708025"/>
          </a:xfrm>
          <a:prstGeom prst="wedgeRectCallout">
            <a:avLst>
              <a:gd name="adj1" fmla="val 63102"/>
              <a:gd name="adj2" fmla="val 889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Prior peak was 2008:Q1 at $6.60 trillion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029200" y="1069975"/>
            <a:ext cx="2328863" cy="1216025"/>
          </a:xfrm>
          <a:prstGeom prst="wedgeRectCallout">
            <a:avLst>
              <a:gd name="adj1" fmla="val 102644"/>
              <a:gd name="adj2" fmla="val 12398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/>
              <a:t>Latest (2013:Q1) was $7.01 trillion, a new peak</a:t>
            </a:r>
            <a:r>
              <a:rPr lang="en-US" b="1">
                <a:latin typeface="Calibri" pitchFamily="34" charset="0"/>
              </a:rPr>
              <a:t>—</a:t>
            </a:r>
            <a:r>
              <a:rPr lang="en-US" b="1"/>
              <a:t>$761B above 2009 trough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895600" y="4343400"/>
            <a:ext cx="2419350" cy="876300"/>
          </a:xfrm>
          <a:prstGeom prst="wedgeRectCallout">
            <a:avLst>
              <a:gd name="adj1" fmla="val 61718"/>
              <a:gd name="adj2" fmla="val -11468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Recent trough (2009:Q3) was $6.25 trillion, down 5.3% from prior peak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D001F-BE0E-467A-9B80-612268B628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4379</Words>
  <Application>Microsoft Office PowerPoint</Application>
  <PresentationFormat>On-screen Show (4:3)</PresentationFormat>
  <Paragraphs>571</Paragraphs>
  <Slides>67</Slides>
  <Notes>61</Notes>
  <HiddenSlides>12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Wingdings</vt:lpstr>
      <vt:lpstr>Calibri</vt:lpstr>
      <vt:lpstr>Symbol</vt:lpstr>
      <vt:lpstr>Times New Roman</vt:lpstr>
      <vt:lpstr>Verdana</vt:lpstr>
      <vt:lpstr>Arial Unicode MS</vt:lpstr>
      <vt:lpstr>Default Design</vt:lpstr>
      <vt:lpstr>Microsoft Graph Chart</vt:lpstr>
      <vt:lpstr>Chart</vt:lpstr>
      <vt:lpstr>The P/C Insurance Industry: Overview and Outlook</vt:lpstr>
      <vt:lpstr>The Strength of the Economy Will Influence P/C Insurer Growth Opportunities</vt:lpstr>
      <vt:lpstr>Real GDP Growth: Past Recessions and Recoveries, Yearly, 1970-2012</vt:lpstr>
      <vt:lpstr>April 2013 Forecasts of Quarterly US Real GDP for 2013-14</vt:lpstr>
      <vt:lpstr>Slide 5</vt:lpstr>
      <vt:lpstr>Leading Indicator Indexes Vary Widely by State and Region</vt:lpstr>
      <vt:lpstr>Leading Indicator Indexes Vary Widely by State and Region</vt:lpstr>
      <vt:lpstr>Slide 8</vt:lpstr>
      <vt:lpstr>Nonfarm Payroll (Wages and Salaries): Quarterly, 2005–2013:Q1</vt:lpstr>
      <vt:lpstr>Commercial &amp; Industrial Loans Outstanding at FDIC-Insured Banks, Quarterly, 2006-2012*</vt:lpstr>
      <vt:lpstr>Percent of Non-current Commercial &amp; Industrial Loans Outstanding at FDIC-Insured Banks, Quarterly, 2006-2012*</vt:lpstr>
      <vt:lpstr>Slide 12</vt:lpstr>
      <vt:lpstr>Business Bankruptcy Filings: Falling but Still High in 2012 (1994:Q1 – 2012:Q3)</vt:lpstr>
      <vt:lpstr>Private Sector Business Starts, 1993:Q2 – 2012:Q2*</vt:lpstr>
      <vt:lpstr>Recovery in Capacity Utilization is a Positive Sign for Commercial Exposures</vt:lpstr>
      <vt:lpstr>Slide 16</vt:lpstr>
      <vt:lpstr>P/C Net Premiums Written: % Change, Quarter vs. Year-Prior Quarter, 2002–2012</vt:lpstr>
      <vt:lpstr>Underwriting is Rarely a Profit Source Gain (Loss)* 1975–2012</vt:lpstr>
      <vt:lpstr>P/C Insurance Industry  Combined Ratio, 2001–2012</vt:lpstr>
      <vt:lpstr>P/C Net Income After Taxes 1991–2012</vt:lpstr>
      <vt:lpstr>P/C Industry Net Income, Quarterly, 2007:Q1-2012:Q4 </vt:lpstr>
      <vt:lpstr>P/C Industry Net Income, Quarterly, 2007:Q1-2012:Q4 </vt:lpstr>
      <vt:lpstr>Profitability (ROE) Peaks &amp; Troughs, P/C Insurance Industry, 1975 – 2012</vt:lpstr>
      <vt:lpstr>Policyholder Surplus,  Quarterly, 2006:Q4–2012:Q4</vt:lpstr>
      <vt:lpstr>US Policyholder Surplus: 1975–2012*</vt:lpstr>
      <vt:lpstr>Direct Premiums Written: Total P/C Percent Change by State, 2007-2012</vt:lpstr>
      <vt:lpstr>Direct Premiums Written: Total P/C Percent Change by State, 2007-2012</vt:lpstr>
      <vt:lpstr>Direct Premiums Written: Comm. Lines Percent Change by State, 2007-2012</vt:lpstr>
      <vt:lpstr>Direct Premiums Written: Comm. Lines Percent Change by State, 2007-2012</vt:lpstr>
      <vt:lpstr>Direct Premiums Written: Workers’ Comp Percent Change by State, 2007-2012</vt:lpstr>
      <vt:lpstr>Direct Premiums Written: Worker’s Comp Percent Change by State, 2007-2012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Surety Bonds Combined Ratio, 2002–2011</vt:lpstr>
      <vt:lpstr>Workers Compensation Combined Ratio: 1994–2014F</vt:lpstr>
      <vt:lpstr>Catastrophes</vt:lpstr>
      <vt:lpstr>US Insured Catastrophe Losses</vt:lpstr>
      <vt:lpstr>Natural Disasters in the United States, 1980 – 2012 Number of Events (Annual Totals 1980 – 2012)</vt:lpstr>
      <vt:lpstr>The Dozen Most Costly Hurricanes in U.S. History</vt:lpstr>
      <vt:lpstr>If They Hit Today, the Dozen Costliest (to Insurers) Hurricanes in U.S. History</vt:lpstr>
      <vt:lpstr>Location of Tornadoes, Large Hail, and Wind Reports in OH, 2012</vt:lpstr>
      <vt:lpstr>Location of Severe Weather Reports in OH, 2013 (through May 1)</vt:lpstr>
      <vt:lpstr>Location of Tornadoes in the US, 2012</vt:lpstr>
      <vt:lpstr>Location of Large Hail Reports in the US, 2012</vt:lpstr>
      <vt:lpstr>Location of Wind Damage Reports in the US, 2012</vt:lpstr>
      <vt:lpstr>Severe Weather Reports, 2012</vt:lpstr>
      <vt:lpstr>P/C Industry Homeowners Claim Frequency, US, 1997-2011</vt:lpstr>
      <vt:lpstr>P/C Industry Homeowners Average Claim Severity, 1997-2011</vt:lpstr>
      <vt:lpstr>Slide 52</vt:lpstr>
      <vt:lpstr>Change* in the Consumer Price Index, 2004–2013</vt:lpstr>
      <vt:lpstr>Prices for Hospital Services: 12-Month Change,* 1998–2013</vt:lpstr>
      <vt:lpstr>Forces that Drive Car Repair Costs: 12-Month Change,* 2001–2013</vt:lpstr>
      <vt:lpstr>Change* in Price Index for Lumber: A Downward Trend but Sudden Spikes, 2004–2013</vt:lpstr>
      <vt:lpstr>Change* in Price Index for Plywood: A Downward Trend but Sudden Spikes, 2004–2013</vt:lpstr>
      <vt:lpstr>Investments:  How Long will Rates Stay This Low?</vt:lpstr>
      <vt:lpstr>U.S. Treasury Security Yields*: A Long Downward Trend, 1990–2013</vt:lpstr>
      <vt:lpstr>Distribution of Bond Maturities, P/C Insurance Industry, 2003-2011</vt:lpstr>
      <vt:lpstr>Property/Casualty Insurance Industry Investment Gain: 1994–2012F1</vt:lpstr>
      <vt:lpstr>Slide 62</vt:lpstr>
      <vt:lpstr>Unemployment and Underemployment Rates: Stubbornly High in 2012, But Falling</vt:lpstr>
      <vt:lpstr>A 100 Combined Ratio Isn’t What It Once Was: Investment Impact on ROEs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Weisbart</dc:creator>
  <cp:lastModifiedBy>Shorna Lewis</cp:lastModifiedBy>
  <cp:revision>385</cp:revision>
  <dcterms:created xsi:type="dcterms:W3CDTF">2012-07-25T15:34:22Z</dcterms:created>
  <dcterms:modified xsi:type="dcterms:W3CDTF">2013-05-29T14:10:43Z</dcterms:modified>
</cp:coreProperties>
</file>