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0"/>
  </p:notesMasterIdLst>
  <p:handoutMasterIdLst>
    <p:handoutMasterId r:id="rId11"/>
  </p:handoutMasterIdLst>
  <p:sldIdLst>
    <p:sldId id="1021" r:id="rId2"/>
    <p:sldId id="1027" r:id="rId3"/>
    <p:sldId id="1023" r:id="rId4"/>
    <p:sldId id="1024" r:id="rId5"/>
    <p:sldId id="1029" r:id="rId6"/>
    <p:sldId id="1028" r:id="rId7"/>
    <p:sldId id="1026" r:id="rId8"/>
    <p:sldId id="976" r:id="rId9"/>
  </p:sldIdLst>
  <p:sldSz cx="9144000" cy="6858000" type="screen4x3"/>
  <p:notesSz cx="7010400" cy="92964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9FCD"/>
    <a:srgbClr val="2B7299"/>
    <a:srgbClr val="E5F1F7"/>
    <a:srgbClr val="3691C4"/>
    <a:srgbClr val="28688C"/>
    <a:srgbClr val="D0DCE2"/>
    <a:srgbClr val="C9D6DD"/>
    <a:srgbClr val="C2D0D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20" autoAdjust="0"/>
    <p:restoredTop sz="89752" autoAdjust="0"/>
  </p:normalViewPr>
  <p:slideViewPr>
    <p:cSldViewPr snapToGrid="0">
      <p:cViewPr varScale="1">
        <p:scale>
          <a:sx n="90" d="100"/>
          <a:sy n="90" d="100"/>
        </p:scale>
        <p:origin x="-666" y="-10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4006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l" defTabSz="912813" eaLnBrk="0" hangingPunct="0">
              <a:defRPr sz="1200"/>
            </a:lvl1pPr>
          </a:lstStyle>
          <a:p>
            <a:pPr>
              <a:defRPr/>
            </a:pPr>
            <a:endParaRPr lang="en-US"/>
          </a:p>
        </p:txBody>
      </p:sp>
      <p:sp>
        <p:nvSpPr>
          <p:cNvPr id="229379" name="Rectangle 1027"/>
          <p:cNvSpPr>
            <a:spLocks noGrp="1" noChangeArrowheads="1"/>
          </p:cNvSpPr>
          <p:nvPr>
            <p:ph type="dt" sz="quarter" idx="1"/>
          </p:nvPr>
        </p:nvSpPr>
        <p:spPr bwMode="auto">
          <a:xfrm>
            <a:off x="3968750" y="0"/>
            <a:ext cx="304006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vl1pPr>
          </a:lstStyle>
          <a:p>
            <a:pPr>
              <a:defRPr/>
            </a:pPr>
            <a:fld id="{5CF8C4CC-6B76-4D02-862D-0CBDC9C6F550}" type="datetime1">
              <a:rPr lang="en-US"/>
              <a:pPr>
                <a:defRPr/>
              </a:pPr>
              <a:t>4/26/2013</a:t>
            </a:fld>
            <a:endParaRPr lang="en-US"/>
          </a:p>
        </p:txBody>
      </p:sp>
      <p:sp>
        <p:nvSpPr>
          <p:cNvPr id="229380" name="Rectangle 1028"/>
          <p:cNvSpPr>
            <a:spLocks noGrp="1" noChangeArrowheads="1"/>
          </p:cNvSpPr>
          <p:nvPr>
            <p:ph type="ftr" sz="quarter" idx="2"/>
          </p:nvPr>
        </p:nvSpPr>
        <p:spPr bwMode="auto">
          <a:xfrm>
            <a:off x="0" y="8831263"/>
            <a:ext cx="304006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l" defTabSz="912813" eaLnBrk="0" hangingPunct="0">
              <a:defRPr sz="1200"/>
            </a:lvl1pPr>
          </a:lstStyle>
          <a:p>
            <a:pPr>
              <a:defRPr/>
            </a:pPr>
            <a:endParaRPr lang="en-US"/>
          </a:p>
        </p:txBody>
      </p:sp>
      <p:sp>
        <p:nvSpPr>
          <p:cNvPr id="229381" name="Rectangle 1029"/>
          <p:cNvSpPr>
            <a:spLocks noGrp="1" noChangeArrowheads="1"/>
          </p:cNvSpPr>
          <p:nvPr>
            <p:ph type="sldNum" sz="quarter" idx="3"/>
          </p:nvPr>
        </p:nvSpPr>
        <p:spPr bwMode="auto">
          <a:xfrm>
            <a:off x="3968750" y="8831263"/>
            <a:ext cx="304006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vl1pPr>
          </a:lstStyle>
          <a:p>
            <a:pPr>
              <a:defRPr/>
            </a:pPr>
            <a:fld id="{00D8C6DC-D67E-42DC-859B-49F97C902B3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3075"/>
          <p:cNvSpPr>
            <a:spLocks noRot="1" noChangeArrowheads="1" noTextEdit="1"/>
          </p:cNvSpPr>
          <p:nvPr>
            <p:ph type="sldImg" idx="2"/>
          </p:nvPr>
        </p:nvSpPr>
        <p:spPr bwMode="auto">
          <a:xfrm>
            <a:off x="1476375" y="582613"/>
            <a:ext cx="4059238" cy="3044825"/>
          </a:xfrm>
          <a:prstGeom prst="rect">
            <a:avLst/>
          </a:prstGeom>
          <a:noFill/>
          <a:ln w="9525" algn="ctr">
            <a:solidFill>
              <a:srgbClr val="000000"/>
            </a:solidFill>
            <a:miter lim="800000"/>
            <a:headEnd/>
            <a:tailEnd/>
          </a:ln>
        </p:spPr>
      </p:sp>
      <p:sp>
        <p:nvSpPr>
          <p:cNvPr id="3077" name="Rectangle 3076"/>
          <p:cNvSpPr>
            <a:spLocks noGrp="1" noChangeArrowheads="1"/>
          </p:cNvSpPr>
          <p:nvPr>
            <p:ph type="body" sz="quarter" idx="3"/>
          </p:nvPr>
        </p:nvSpPr>
        <p:spPr bwMode="auto">
          <a:xfrm>
            <a:off x="573088" y="3824288"/>
            <a:ext cx="5865812" cy="5156200"/>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Rectangle 3078"/>
          <p:cNvSpPr>
            <a:spLocks noGrp="1" noChangeArrowheads="1"/>
          </p:cNvSpPr>
          <p:nvPr>
            <p:ph type="sldNum" sz="quarter" idx="5"/>
          </p:nvPr>
        </p:nvSpPr>
        <p:spPr bwMode="auto">
          <a:xfrm>
            <a:off x="3152775" y="9047163"/>
            <a:ext cx="708025" cy="247650"/>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vl1pPr>
          </a:lstStyle>
          <a:p>
            <a:pPr>
              <a:defRPr/>
            </a:pPr>
            <a:fld id="{7159E1AA-06B5-4197-A982-E62B3E2D26B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sldNum" sz="quarter" idx="5"/>
          </p:nvPr>
        </p:nvSpPr>
        <p:spPr>
          <a:noFill/>
        </p:spPr>
        <p:txBody>
          <a:bodyPr/>
          <a:lstStyle/>
          <a:p>
            <a:fld id="{8EB91A90-B28C-4557-B86C-725F366695D4}" type="slidenum">
              <a:rPr lang="en-US" smtClean="0"/>
              <a:pPr/>
              <a:t>1</a:t>
            </a:fld>
            <a:endParaRPr lang="en-US" smtClean="0"/>
          </a:p>
        </p:txBody>
      </p:sp>
      <p:sp>
        <p:nvSpPr>
          <p:cNvPr id="12291" name="Rectangle 2"/>
          <p:cNvSpPr>
            <a:spLocks noRo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sldNum" sz="quarter" idx="5"/>
          </p:nvPr>
        </p:nvSpPr>
        <p:spPr>
          <a:noFill/>
        </p:spPr>
        <p:txBody>
          <a:bodyPr/>
          <a:lstStyle/>
          <a:p>
            <a:fld id="{25720EC0-7169-40BC-A784-652AF99E02B3}" type="slidenum">
              <a:rPr lang="en-US" smtClean="0"/>
              <a:pPr/>
              <a:t>6</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sldNum" sz="quarter" idx="5"/>
          </p:nvPr>
        </p:nvSpPr>
        <p:spPr>
          <a:noFill/>
        </p:spPr>
        <p:txBody>
          <a:bodyPr/>
          <a:lstStyle/>
          <a:p>
            <a:fld id="{61D76345-EF9B-4950-B0A1-F8060E3636C9}" type="slidenum">
              <a:rPr lang="en-US" smtClean="0"/>
              <a:pPr/>
              <a:t>8</a:t>
            </a:fld>
            <a:endParaRPr lang="en-US" smtClean="0"/>
          </a:p>
        </p:txBody>
      </p:sp>
      <p:sp>
        <p:nvSpPr>
          <p:cNvPr id="14339" name="Rectangle 2"/>
          <p:cNvSpPr>
            <a:spLocks noRo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lgn="l">
              <a:defRPr/>
            </a:pPr>
            <a:endParaRPr lang="en-US" dirty="0"/>
          </a:p>
        </p:txBody>
      </p:sp>
      <p:pic>
        <p:nvPicPr>
          <p:cNvPr id="5" name="Picture 1188" descr="Title Page bar_112409_1pm"/>
          <p:cNvPicPr>
            <a:picLocks noChangeAspect="1" noChangeArrowheads="1"/>
          </p:cNvPicPr>
          <p:nvPr/>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lgn="l">
              <a:defRPr/>
            </a:pPr>
            <a:endParaRPr lang="en-US" dirty="0"/>
          </a:p>
        </p:txBody>
      </p:sp>
      <p:pic>
        <p:nvPicPr>
          <p:cNvPr id="7" name="Picture 1181"/>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a:t>12/02/09 - 6pm</a:t>
            </a:r>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iii template</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DF0F77E6-FA23-4B87-BC22-53F4D4216CD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12/02/09 - 6pm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iii template</a:t>
            </a:r>
          </a:p>
        </p:txBody>
      </p:sp>
      <p:sp>
        <p:nvSpPr>
          <p:cNvPr id="6" name="Rectangle 110"/>
          <p:cNvSpPr>
            <a:spLocks noGrp="1" noChangeArrowheads="1"/>
          </p:cNvSpPr>
          <p:nvPr>
            <p:ph type="sldNum" sz="quarter" idx="12"/>
          </p:nvPr>
        </p:nvSpPr>
        <p:spPr>
          <a:ln/>
        </p:spPr>
        <p:txBody>
          <a:bodyPr/>
          <a:lstStyle>
            <a:lvl1pPr>
              <a:defRPr/>
            </a:lvl1pPr>
          </a:lstStyle>
          <a:p>
            <a:pPr>
              <a:defRPr/>
            </a:pPr>
            <a:fld id="{1F81678D-0374-428F-8D5E-772AD354595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a:t>12/02/09 - 6pm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iii template</a:t>
            </a:r>
          </a:p>
        </p:txBody>
      </p:sp>
      <p:sp>
        <p:nvSpPr>
          <p:cNvPr id="6" name="Rectangle 110"/>
          <p:cNvSpPr>
            <a:spLocks noGrp="1" noChangeArrowheads="1"/>
          </p:cNvSpPr>
          <p:nvPr>
            <p:ph type="sldNum" sz="quarter" idx="12"/>
          </p:nvPr>
        </p:nvSpPr>
        <p:spPr>
          <a:ln/>
        </p:spPr>
        <p:txBody>
          <a:bodyPr/>
          <a:lstStyle>
            <a:lvl1pPr>
              <a:defRPr/>
            </a:lvl1pPr>
          </a:lstStyle>
          <a:p>
            <a:pPr>
              <a:defRPr/>
            </a:pPr>
            <a:fld id="{2BA77E78-D467-4A73-A214-1EE49B38013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5"/>
          <p:cNvSpPr>
            <a:spLocks noGrp="1" noChangeArrowheads="1"/>
          </p:cNvSpPr>
          <p:nvPr>
            <p:ph type="dt" sz="half" idx="10"/>
          </p:nvPr>
        </p:nvSpPr>
        <p:spPr>
          <a:ln/>
        </p:spPr>
        <p:txBody>
          <a:bodyPr/>
          <a:lstStyle>
            <a:lvl1pPr>
              <a:defRPr/>
            </a:lvl1pPr>
          </a:lstStyle>
          <a:p>
            <a:pPr>
              <a:defRPr/>
            </a:pPr>
            <a:r>
              <a:rPr lang="en-US"/>
              <a:t>12/02/09 - 6pm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iii template</a:t>
            </a:r>
          </a:p>
        </p:txBody>
      </p:sp>
      <p:sp>
        <p:nvSpPr>
          <p:cNvPr id="6" name="Rectangle 110"/>
          <p:cNvSpPr>
            <a:spLocks noGrp="1" noChangeArrowheads="1"/>
          </p:cNvSpPr>
          <p:nvPr>
            <p:ph type="sldNum" sz="quarter" idx="12"/>
          </p:nvPr>
        </p:nvSpPr>
        <p:spPr>
          <a:ln/>
        </p:spPr>
        <p:txBody>
          <a:bodyPr/>
          <a:lstStyle>
            <a:lvl1pPr>
              <a:defRPr/>
            </a:lvl1pPr>
          </a:lstStyle>
          <a:p>
            <a:pPr>
              <a:defRPr/>
            </a:pPr>
            <a:fld id="{58D0936F-86E1-4DE5-87D9-FF632B8B7E7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12/02/09 - 6pm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iii template</a:t>
            </a:r>
          </a:p>
        </p:txBody>
      </p:sp>
      <p:sp>
        <p:nvSpPr>
          <p:cNvPr id="6" name="Rectangle 110"/>
          <p:cNvSpPr>
            <a:spLocks noGrp="1" noChangeArrowheads="1"/>
          </p:cNvSpPr>
          <p:nvPr>
            <p:ph type="sldNum" sz="quarter" idx="12"/>
          </p:nvPr>
        </p:nvSpPr>
        <p:spPr>
          <a:ln/>
        </p:spPr>
        <p:txBody>
          <a:bodyPr/>
          <a:lstStyle>
            <a:lvl1pPr>
              <a:defRPr/>
            </a:lvl1pPr>
          </a:lstStyle>
          <a:p>
            <a:pPr>
              <a:defRPr/>
            </a:pPr>
            <a:fld id="{2A924D4A-2E2B-4A85-B032-8C14BE2F9A2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12/02/09 - 6pm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iii template</a:t>
            </a:r>
          </a:p>
        </p:txBody>
      </p:sp>
      <p:sp>
        <p:nvSpPr>
          <p:cNvPr id="6" name="Rectangle 110"/>
          <p:cNvSpPr>
            <a:spLocks noGrp="1" noChangeArrowheads="1"/>
          </p:cNvSpPr>
          <p:nvPr>
            <p:ph type="sldNum" sz="quarter" idx="12"/>
          </p:nvPr>
        </p:nvSpPr>
        <p:spPr>
          <a:ln/>
        </p:spPr>
        <p:txBody>
          <a:bodyPr/>
          <a:lstStyle>
            <a:lvl1pPr>
              <a:defRPr/>
            </a:lvl1pPr>
          </a:lstStyle>
          <a:p>
            <a:pPr>
              <a:defRPr/>
            </a:pPr>
            <a:fld id="{1D9E8D75-A56B-4F5A-B33B-4FEE1AE1C6E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12/02/09 - 6pm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iii template</a:t>
            </a:r>
          </a:p>
        </p:txBody>
      </p:sp>
      <p:sp>
        <p:nvSpPr>
          <p:cNvPr id="7" name="Rectangle 110"/>
          <p:cNvSpPr>
            <a:spLocks noGrp="1" noChangeArrowheads="1"/>
          </p:cNvSpPr>
          <p:nvPr>
            <p:ph type="sldNum" sz="quarter" idx="12"/>
          </p:nvPr>
        </p:nvSpPr>
        <p:spPr>
          <a:ln/>
        </p:spPr>
        <p:txBody>
          <a:bodyPr/>
          <a:lstStyle>
            <a:lvl1pPr>
              <a:defRPr/>
            </a:lvl1pPr>
          </a:lstStyle>
          <a:p>
            <a:pPr>
              <a:defRPr/>
            </a:pPr>
            <a:fld id="{34D7D293-7AD3-4BBA-82F7-51172136E61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a:t>12/02/09 - 6pm</a:t>
            </a:r>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iii template</a:t>
            </a:r>
          </a:p>
        </p:txBody>
      </p:sp>
      <p:sp>
        <p:nvSpPr>
          <p:cNvPr id="9" name="Rectangle 110"/>
          <p:cNvSpPr>
            <a:spLocks noGrp="1" noChangeArrowheads="1"/>
          </p:cNvSpPr>
          <p:nvPr>
            <p:ph type="sldNum" sz="quarter" idx="12"/>
          </p:nvPr>
        </p:nvSpPr>
        <p:spPr>
          <a:ln/>
        </p:spPr>
        <p:txBody>
          <a:bodyPr/>
          <a:lstStyle>
            <a:lvl1pPr>
              <a:defRPr/>
            </a:lvl1pPr>
          </a:lstStyle>
          <a:p>
            <a:pPr>
              <a:defRPr/>
            </a:pPr>
            <a:fld id="{29B3420E-B50C-409D-B0F6-D1FC6BB4E8A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t>12/02/09 - 6pm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iii template</a:t>
            </a:r>
          </a:p>
        </p:txBody>
      </p:sp>
      <p:sp>
        <p:nvSpPr>
          <p:cNvPr id="5" name="Rectangle 110"/>
          <p:cNvSpPr>
            <a:spLocks noGrp="1" noChangeArrowheads="1"/>
          </p:cNvSpPr>
          <p:nvPr>
            <p:ph type="sldNum" sz="quarter" idx="12"/>
          </p:nvPr>
        </p:nvSpPr>
        <p:spPr>
          <a:ln/>
        </p:spPr>
        <p:txBody>
          <a:bodyPr/>
          <a:lstStyle>
            <a:lvl1pPr>
              <a:defRPr/>
            </a:lvl1pPr>
          </a:lstStyle>
          <a:p>
            <a:pPr>
              <a:defRPr/>
            </a:pPr>
            <a:fld id="{46FEEC05-6A9E-44F2-B2FD-026CD2D0CC5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t>12/02/09 - 6pm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iii template</a:t>
            </a:r>
          </a:p>
        </p:txBody>
      </p:sp>
      <p:sp>
        <p:nvSpPr>
          <p:cNvPr id="4" name="Rectangle 110"/>
          <p:cNvSpPr>
            <a:spLocks noGrp="1" noChangeArrowheads="1"/>
          </p:cNvSpPr>
          <p:nvPr>
            <p:ph type="sldNum" sz="quarter" idx="12"/>
          </p:nvPr>
        </p:nvSpPr>
        <p:spPr>
          <a:ln/>
        </p:spPr>
        <p:txBody>
          <a:bodyPr/>
          <a:lstStyle>
            <a:lvl1pPr>
              <a:defRPr/>
            </a:lvl1pPr>
          </a:lstStyle>
          <a:p>
            <a:pPr>
              <a:defRPr/>
            </a:pPr>
            <a:fld id="{FFE000CC-97F7-4540-822D-ACFA1A03192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12/02/09 - 6pm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iii template</a:t>
            </a:r>
          </a:p>
        </p:txBody>
      </p:sp>
      <p:sp>
        <p:nvSpPr>
          <p:cNvPr id="7" name="Rectangle 110"/>
          <p:cNvSpPr>
            <a:spLocks noGrp="1" noChangeArrowheads="1"/>
          </p:cNvSpPr>
          <p:nvPr>
            <p:ph type="sldNum" sz="quarter" idx="12"/>
          </p:nvPr>
        </p:nvSpPr>
        <p:spPr>
          <a:ln/>
        </p:spPr>
        <p:txBody>
          <a:bodyPr/>
          <a:lstStyle>
            <a:lvl1pPr>
              <a:defRPr/>
            </a:lvl1pPr>
          </a:lstStyle>
          <a:p>
            <a:pPr>
              <a:defRPr/>
            </a:pPr>
            <a:fld id="{3B158EC0-2A90-4A0B-8EA9-DCF8D3AF01F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12/02/09 - 6pm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iii template</a:t>
            </a:r>
          </a:p>
        </p:txBody>
      </p:sp>
      <p:sp>
        <p:nvSpPr>
          <p:cNvPr id="7" name="Rectangle 110"/>
          <p:cNvSpPr>
            <a:spLocks noGrp="1" noChangeArrowheads="1"/>
          </p:cNvSpPr>
          <p:nvPr>
            <p:ph type="sldNum" sz="quarter" idx="12"/>
          </p:nvPr>
        </p:nvSpPr>
        <p:spPr>
          <a:ln/>
        </p:spPr>
        <p:txBody>
          <a:bodyPr/>
          <a:lstStyle>
            <a:lvl1pPr>
              <a:defRPr/>
            </a:lvl1pPr>
          </a:lstStyle>
          <a:p>
            <a:pPr>
              <a:defRPr/>
            </a:pPr>
            <a:fld id="{50B9D835-3EA8-4722-B390-5854F742021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lgn="l">
              <a:defRPr/>
            </a:pPr>
            <a:endParaRPr lang="en-US" dirty="0"/>
          </a:p>
        </p:txBody>
      </p:sp>
      <p:pic>
        <p:nvPicPr>
          <p:cNvPr id="1027" name="Picture 109" descr="Text Page"/>
          <p:cNvPicPr>
            <a:picLocks noChangeAspect="1" noChangeArrowheads="1"/>
          </p:cNvPicPr>
          <p:nvPr/>
        </p:nvPicPr>
        <p:blipFill>
          <a:blip r:embed="rId14" cstate="print"/>
          <a:srcRect t="4605"/>
          <a:stretch>
            <a:fillRect/>
          </a:stretch>
        </p:blipFill>
        <p:spPr bwMode="auto">
          <a:xfrm>
            <a:off x="0" y="0"/>
            <a:ext cx="9144000" cy="1150938"/>
          </a:xfrm>
          <a:prstGeom prst="rect">
            <a:avLst/>
          </a:prstGeom>
          <a:noFill/>
          <a:ln w="9525">
            <a:noFill/>
            <a:miter lim="800000"/>
            <a:headEnd/>
            <a:tailEnd/>
          </a:ln>
        </p:spPr>
      </p:pic>
      <p:sp>
        <p:nvSpPr>
          <p:cNvPr id="1028"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lgn="l">
              <a:defRPr/>
            </a:pPr>
            <a:endParaRPr lang="en-US" dirty="0"/>
          </a:p>
        </p:txBody>
      </p:sp>
      <p:pic>
        <p:nvPicPr>
          <p:cNvPr id="1031" name="Picture 102"/>
          <p:cNvPicPr>
            <a:picLocks noChangeAspect="1" noChangeArrowheads="1"/>
          </p:cNvPicPr>
          <p:nvPr/>
        </p:nvPicPr>
        <p:blipFill>
          <a:blip r:embed="rId15" cstate="print"/>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l" eaLnBrk="0" hangingPunct="0">
              <a:lnSpc>
                <a:spcPct val="85000"/>
              </a:lnSpc>
              <a:spcBef>
                <a:spcPct val="20000"/>
              </a:spcBef>
              <a:defRPr sz="900">
                <a:solidFill>
                  <a:schemeClr val="bg1"/>
                </a:solidFill>
              </a:defRPr>
            </a:lvl1pPr>
          </a:lstStyle>
          <a:p>
            <a:pPr>
              <a:defRPr/>
            </a:pPr>
            <a:r>
              <a:rPr lang="en-US"/>
              <a:t>12/02/09 - 6pm</a:t>
            </a: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defRPr>
            </a:lvl1pPr>
          </a:lstStyle>
          <a:p>
            <a:pPr>
              <a:defRPr/>
            </a:pPr>
            <a:r>
              <a:rPr lang="en-US"/>
              <a:t>eSlide – P6466 – iii template</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vl1pPr>
          </a:lstStyle>
          <a:p>
            <a:pPr>
              <a:defRPr/>
            </a:pPr>
            <a:fld id="{94F98317-B625-44E1-AD66-47983207AEF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62"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Lst>
  <p:timing>
    <p:tnLst>
      <p:par>
        <p:cTn id="1" dur="indefinite" restart="never" nodeType="tmRoot"/>
      </p:par>
    </p:tnLst>
  </p:timing>
  <p:hf hd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42888" y="2365375"/>
            <a:ext cx="8482012" cy="2328863"/>
          </a:xfrm>
          <a:ln/>
        </p:spPr>
        <p:txBody>
          <a:bodyPr/>
          <a:lstStyle/>
          <a:p>
            <a:r>
              <a:rPr lang="en-US" sz="2400"/>
              <a:t>Presentation </a:t>
            </a:r>
            <a:br>
              <a:rPr lang="en-US" sz="2400"/>
            </a:br>
            <a:r>
              <a:rPr lang="en-US" sz="2400"/>
              <a:t> Annual Meeting of Philanthropy New York</a:t>
            </a:r>
            <a:br>
              <a:rPr lang="en-US" sz="2400"/>
            </a:br>
            <a:r>
              <a:rPr lang="en-US" sz="2400"/>
              <a:t>Rebuilding and Reimagining Resilient Communities</a:t>
            </a:r>
            <a:br>
              <a:rPr lang="en-US" sz="2400"/>
            </a:br>
            <a:r>
              <a:rPr lang="en-US" sz="2400"/>
              <a:t>How the Money Flows</a:t>
            </a:r>
            <a:br>
              <a:rPr lang="en-US" sz="2400"/>
            </a:br>
            <a:r>
              <a:rPr lang="en-US" sz="3200"/>
              <a:t/>
            </a:r>
            <a:br>
              <a:rPr lang="en-US" sz="3200"/>
            </a:br>
            <a:endParaRPr lang="en-US"/>
          </a:p>
        </p:txBody>
      </p:sp>
      <p:sp>
        <p:nvSpPr>
          <p:cNvPr id="3075" name="Rectangle 3"/>
          <p:cNvSpPr>
            <a:spLocks noGrp="1" noChangeArrowheads="1"/>
          </p:cNvSpPr>
          <p:nvPr>
            <p:ph type="subTitle" idx="1"/>
          </p:nvPr>
        </p:nvSpPr>
        <p:spPr>
          <a:xfrm>
            <a:off x="668338" y="4230688"/>
            <a:ext cx="7807325" cy="1219200"/>
          </a:xfrm>
        </p:spPr>
        <p:txBody>
          <a:bodyPr/>
          <a:lstStyle/>
          <a:p>
            <a:r>
              <a:rPr lang="en-US" sz="2400"/>
              <a:t>Ford Foundation</a:t>
            </a:r>
          </a:p>
          <a:p>
            <a:r>
              <a:rPr lang="en-US" sz="2400"/>
              <a:t>New York, N.Y.</a:t>
            </a:r>
          </a:p>
          <a:p>
            <a:r>
              <a:rPr lang="en-US" sz="2400"/>
              <a:t>April 26, 2013</a:t>
            </a:r>
          </a:p>
        </p:txBody>
      </p:sp>
      <p:sp>
        <p:nvSpPr>
          <p:cNvPr id="3076" name="Rectangle 3"/>
          <p:cNvSpPr txBox="1">
            <a:spLocks noChangeArrowheads="1"/>
          </p:cNvSpPr>
          <p:nvPr/>
        </p:nvSpPr>
        <p:spPr bwMode="gray">
          <a:xfrm>
            <a:off x="0" y="5541963"/>
            <a:ext cx="9144000" cy="1296987"/>
          </a:xfrm>
          <a:prstGeom prst="rect">
            <a:avLst/>
          </a:prstGeom>
          <a:noFill/>
          <a:ln w="9525" algn="ctr">
            <a:noFill/>
            <a:miter lim="800000"/>
            <a:headEnd/>
            <a:tailEnd/>
          </a:ln>
        </p:spPr>
        <p:txBody>
          <a:bodyPr lIns="45720" rIns="45720">
            <a:spAutoFit/>
          </a:bodyPr>
          <a:lstStyle/>
          <a:p>
            <a:pPr eaLnBrk="0" hangingPunct="0">
              <a:lnSpc>
                <a:spcPct val="90000"/>
              </a:lnSpc>
              <a:spcBef>
                <a:spcPct val="25000"/>
              </a:spcBef>
              <a:buClr>
                <a:schemeClr val="accent1"/>
              </a:buClr>
            </a:pPr>
            <a:r>
              <a:rPr lang="en-US" b="1">
                <a:solidFill>
                  <a:schemeClr val="bg2"/>
                </a:solidFill>
                <a:sym typeface="Symbol" pitchFamily="18" charset="2"/>
              </a:rPr>
              <a:t>Jeanne M. Salvatore, SVP, Public Affairs &amp; Consumer Spokesperson</a:t>
            </a:r>
          </a:p>
          <a:p>
            <a:pPr eaLnBrk="0" hangingPunct="0">
              <a:lnSpc>
                <a:spcPct val="90000"/>
              </a:lnSpc>
              <a:spcBef>
                <a:spcPct val="25000"/>
              </a:spcBef>
              <a:buClr>
                <a:schemeClr val="accent1"/>
              </a:buClr>
            </a:pPr>
            <a:r>
              <a:rPr lang="en-US" b="1">
                <a:solidFill>
                  <a:schemeClr val="bg2"/>
                </a:solidFill>
                <a:sym typeface="Symbol" pitchFamily="18" charset="2"/>
              </a:rPr>
              <a:t>Twitter @JeanneSalvatore</a:t>
            </a:r>
          </a:p>
          <a:p>
            <a:pPr eaLnBrk="0" hangingPunct="0">
              <a:lnSpc>
                <a:spcPct val="90000"/>
              </a:lnSpc>
              <a:spcBef>
                <a:spcPct val="25000"/>
              </a:spcBef>
              <a:buClr>
                <a:schemeClr val="accent1"/>
              </a:buClr>
            </a:pPr>
            <a:r>
              <a:rPr lang="en-US" b="1">
                <a:solidFill>
                  <a:schemeClr val="bg2"/>
                </a:solidFill>
                <a:sym typeface="Symbol" pitchFamily="18" charset="2"/>
              </a:rPr>
              <a:t>Insurance Information Institute  110 William Street  New York, NY 10038</a:t>
            </a:r>
          </a:p>
          <a:p>
            <a:pPr eaLnBrk="0" hangingPunct="0">
              <a:lnSpc>
                <a:spcPct val="90000"/>
              </a:lnSpc>
              <a:spcBef>
                <a:spcPct val="25000"/>
              </a:spcBef>
              <a:buClr>
                <a:schemeClr val="accent1"/>
              </a:buClr>
            </a:pPr>
            <a:r>
              <a:rPr lang="en-US" b="1">
                <a:solidFill>
                  <a:schemeClr val="bg1"/>
                </a:solidFill>
                <a:sym typeface="Symbol" pitchFamily="18" charset="2"/>
              </a:rPr>
              <a:t>www.iii.org</a:t>
            </a:r>
            <a:endParaRPr lang="en-US" b="1">
              <a:solidFill>
                <a:schemeClr val="bg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6"/>
          <p:cNvSpPr>
            <a:spLocks noGrp="1"/>
          </p:cNvSpPr>
          <p:nvPr>
            <p:ph type="title"/>
          </p:nvPr>
        </p:nvSpPr>
        <p:spPr>
          <a:xfrm>
            <a:off x="0" y="90488"/>
            <a:ext cx="7859713" cy="1309687"/>
          </a:xfrm>
        </p:spPr>
        <p:txBody>
          <a:bodyPr/>
          <a:lstStyle/>
          <a:p>
            <a:r>
              <a:rPr lang="en-US" sz="2400" smtClean="0">
                <a:solidFill>
                  <a:schemeClr val="accent1"/>
                </a:solidFill>
              </a:rPr>
              <a:t>The Property/Casualty Insurance Industry Provides Crucial Financial Protection Against Disasters </a:t>
            </a:r>
            <a:r>
              <a:rPr lang="en-US" smtClean="0">
                <a:solidFill>
                  <a:schemeClr val="accent1"/>
                </a:solidFill>
              </a:rPr>
              <a:t/>
            </a:r>
            <a:br>
              <a:rPr lang="en-US" smtClean="0">
                <a:solidFill>
                  <a:schemeClr val="accent1"/>
                </a:solidFill>
              </a:rPr>
            </a:br>
            <a:endParaRPr lang="en-US" smtClean="0"/>
          </a:p>
        </p:txBody>
      </p:sp>
      <p:sp>
        <p:nvSpPr>
          <p:cNvPr id="4099" name="Content Placeholder 7"/>
          <p:cNvSpPr>
            <a:spLocks noGrp="1"/>
          </p:cNvSpPr>
          <p:nvPr>
            <p:ph idx="1"/>
          </p:nvPr>
        </p:nvSpPr>
        <p:spPr>
          <a:xfrm>
            <a:off x="185738" y="1168400"/>
            <a:ext cx="8462962" cy="5132388"/>
          </a:xfrm>
        </p:spPr>
        <p:txBody>
          <a:bodyPr/>
          <a:lstStyle/>
          <a:p>
            <a:r>
              <a:rPr lang="en-US" smtClean="0"/>
              <a:t>Insurers are economic first responders after a disaster.</a:t>
            </a:r>
          </a:p>
          <a:p>
            <a:r>
              <a:rPr lang="en-US" smtClean="0"/>
              <a:t>Insurance company claims adjusters get into a disaster zone as soon as they are allowed by the civil authorities to start the claims process – frequently writing a check (for part of the claim) on the spot to help with immediate expenses. The infusion of claims dollars from private insurers helps to stabilize communities hit by disasters such as Hurricane Sandy.</a:t>
            </a:r>
          </a:p>
          <a:p>
            <a:r>
              <a:rPr lang="en-US" smtClean="0"/>
              <a:t>Insurance Companies are also philanthropic and civic minded – donating to charities and offering insurance company volunteers in the wake of a disaster.</a:t>
            </a:r>
          </a:p>
          <a:p>
            <a:endParaRPr lang="en-US" smtClean="0"/>
          </a:p>
        </p:txBody>
      </p:sp>
      <p:sp>
        <p:nvSpPr>
          <p:cNvPr id="4100" name="Date Placeholder 3"/>
          <p:cNvSpPr>
            <a:spLocks noGrp="1"/>
          </p:cNvSpPr>
          <p:nvPr>
            <p:ph type="dt" sz="quarter" idx="10"/>
          </p:nvPr>
        </p:nvSpPr>
        <p:spPr>
          <a:noFill/>
        </p:spPr>
        <p:txBody>
          <a:bodyPr/>
          <a:lstStyle/>
          <a:p>
            <a:r>
              <a:rPr lang="en-US" smtClean="0"/>
              <a:t>12/02/09 - 6pm</a:t>
            </a:r>
          </a:p>
        </p:txBody>
      </p:sp>
      <p:sp>
        <p:nvSpPr>
          <p:cNvPr id="4101" name="Footer Placeholder 4"/>
          <p:cNvSpPr>
            <a:spLocks noGrp="1"/>
          </p:cNvSpPr>
          <p:nvPr>
            <p:ph type="ftr" sz="quarter" idx="11"/>
          </p:nvPr>
        </p:nvSpPr>
        <p:spPr>
          <a:noFill/>
        </p:spPr>
        <p:txBody>
          <a:bodyPr/>
          <a:lstStyle/>
          <a:p>
            <a:r>
              <a:rPr lang="en-US" smtClean="0"/>
              <a:t>eSlide – P6466 – iii template</a:t>
            </a:r>
          </a:p>
        </p:txBody>
      </p:sp>
      <p:sp>
        <p:nvSpPr>
          <p:cNvPr id="4102" name="Slide Number Placeholder 5"/>
          <p:cNvSpPr>
            <a:spLocks noGrp="1"/>
          </p:cNvSpPr>
          <p:nvPr>
            <p:ph type="sldNum" sz="quarter" idx="12"/>
          </p:nvPr>
        </p:nvSpPr>
        <p:spPr>
          <a:noFill/>
        </p:spPr>
        <p:txBody>
          <a:bodyPr/>
          <a:lstStyle/>
          <a:p>
            <a:fld id="{5682E47E-8A4B-4BDD-9131-45830793BDD2}" type="slidenum">
              <a:rPr lang="en-US" smtClean="0"/>
              <a:pPr/>
              <a:t>2</a:t>
            </a:fld>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r>
              <a:rPr lang="en-US" smtClean="0"/>
              <a:t>Sandy Claims </a:t>
            </a:r>
          </a:p>
        </p:txBody>
      </p:sp>
      <p:sp>
        <p:nvSpPr>
          <p:cNvPr id="5123" name="Content Placeholder 7"/>
          <p:cNvSpPr>
            <a:spLocks noGrp="1"/>
          </p:cNvSpPr>
          <p:nvPr>
            <p:ph idx="1"/>
          </p:nvPr>
        </p:nvSpPr>
        <p:spPr>
          <a:xfrm>
            <a:off x="0" y="992188"/>
            <a:ext cx="9144000" cy="6224587"/>
          </a:xfrm>
        </p:spPr>
        <p:txBody>
          <a:bodyPr/>
          <a:lstStyle/>
          <a:p>
            <a:r>
              <a:rPr lang="en-US" sz="2000" smtClean="0"/>
              <a:t>There were over 1.5 million property claims for damage to homes, cars, boats and businesses.</a:t>
            </a:r>
          </a:p>
          <a:p>
            <a:r>
              <a:rPr lang="en-US" sz="2000" smtClean="0"/>
              <a:t>The property/casualty insurance industry will pay an estimated $18.8 billion to policyholders making Sandy the third most costly disaster after 2005’s Hurricane Katrina ($48.7 billion*) and 1992’s Hurricane Andrew ($25.6 billion*). </a:t>
            </a:r>
          </a:p>
          <a:p>
            <a:r>
              <a:rPr lang="en-US" sz="2000" smtClean="0"/>
              <a:t>There were 1.1 million home insurance claims, a quarter million vehicle claims and more than 200,000 business claims. Business claims accounted for only 13 percent of those filed, yet they account for 48 percent of all Sandy Claims. The value of commercial property is often higher than that of home properties and thus the cost to repair and rebuild is greater.</a:t>
            </a:r>
          </a:p>
          <a:p>
            <a:r>
              <a:rPr lang="en-US" sz="2000" smtClean="0"/>
              <a:t>Flood is not covered under standard home or business insurance policies. Flood insurance is covered by FEMA’s National Flood Insurance Program.</a:t>
            </a:r>
          </a:p>
          <a:p>
            <a:pPr>
              <a:buFont typeface="Wingdings" pitchFamily="2" charset="2"/>
              <a:buNone/>
            </a:pPr>
            <a:r>
              <a:rPr lang="en-US" sz="2000" smtClean="0"/>
              <a:t>*Note: Claims losses are expressed in 2012 Dollars.</a:t>
            </a:r>
          </a:p>
        </p:txBody>
      </p:sp>
      <p:sp>
        <p:nvSpPr>
          <p:cNvPr id="5124" name="Date Placeholder 3"/>
          <p:cNvSpPr>
            <a:spLocks noGrp="1"/>
          </p:cNvSpPr>
          <p:nvPr>
            <p:ph type="dt" sz="quarter" idx="10"/>
          </p:nvPr>
        </p:nvSpPr>
        <p:spPr>
          <a:noFill/>
        </p:spPr>
        <p:txBody>
          <a:bodyPr/>
          <a:lstStyle/>
          <a:p>
            <a:r>
              <a:rPr lang="en-US" smtClean="0"/>
              <a:t>12/02/09 - 6pm</a:t>
            </a:r>
          </a:p>
        </p:txBody>
      </p:sp>
      <p:sp>
        <p:nvSpPr>
          <p:cNvPr id="5125" name="Footer Placeholder 4"/>
          <p:cNvSpPr>
            <a:spLocks noGrp="1"/>
          </p:cNvSpPr>
          <p:nvPr>
            <p:ph type="ftr" sz="quarter" idx="11"/>
          </p:nvPr>
        </p:nvSpPr>
        <p:spPr>
          <a:noFill/>
        </p:spPr>
        <p:txBody>
          <a:bodyPr/>
          <a:lstStyle/>
          <a:p>
            <a:r>
              <a:rPr lang="en-US" smtClean="0"/>
              <a:t>eSlide – P6466 – iii template</a:t>
            </a:r>
          </a:p>
        </p:txBody>
      </p:sp>
      <p:sp>
        <p:nvSpPr>
          <p:cNvPr id="5126" name="Slide Number Placeholder 5"/>
          <p:cNvSpPr>
            <a:spLocks noGrp="1"/>
          </p:cNvSpPr>
          <p:nvPr>
            <p:ph type="sldNum" sz="quarter" idx="12"/>
          </p:nvPr>
        </p:nvSpPr>
        <p:spPr>
          <a:noFill/>
        </p:spPr>
        <p:txBody>
          <a:bodyPr/>
          <a:lstStyle/>
          <a:p>
            <a:fld id="{F8697114-3211-4E6E-8087-48329465501E}" type="slidenum">
              <a:rPr lang="en-US" smtClean="0"/>
              <a:pPr/>
              <a:t>3</a:t>
            </a:fld>
            <a:endParaRPr 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98450" y="90488"/>
            <a:ext cx="7400925" cy="1131887"/>
          </a:xfrm>
        </p:spPr>
        <p:txBody>
          <a:bodyPr/>
          <a:lstStyle/>
          <a:p>
            <a:r>
              <a:rPr lang="en-US" sz="2400" smtClean="0"/>
              <a:t>Insurance Companies Also Donated To Sandy-Related Charities &amp;  Humanitarian Efforts</a:t>
            </a:r>
          </a:p>
        </p:txBody>
      </p:sp>
      <p:sp>
        <p:nvSpPr>
          <p:cNvPr id="6147" name="Content Placeholder 2"/>
          <p:cNvSpPr>
            <a:spLocks noGrp="1"/>
          </p:cNvSpPr>
          <p:nvPr>
            <p:ph idx="1"/>
          </p:nvPr>
        </p:nvSpPr>
        <p:spPr>
          <a:xfrm>
            <a:off x="187325" y="1112838"/>
            <a:ext cx="8461375" cy="5745162"/>
          </a:xfrm>
        </p:spPr>
        <p:txBody>
          <a:bodyPr/>
          <a:lstStyle/>
          <a:p>
            <a:r>
              <a:rPr lang="en-US" smtClean="0"/>
              <a:t>Insurers contributed over $12 million to Sandy Relief based on those companies tracked by the Chamber of Commerce (there are many others).</a:t>
            </a:r>
          </a:p>
          <a:p>
            <a:r>
              <a:rPr lang="en-US" smtClean="0"/>
              <a:t>The Insurance Industry Charitable Foundation’s Northeast Division also donated over $100,000 to the Red Cross</a:t>
            </a:r>
          </a:p>
          <a:p>
            <a:r>
              <a:rPr lang="en-US" smtClean="0"/>
              <a:t>Insurance companies have also provided assistance by providing volunteers to disaster assistance organizations or by creating their own programs.</a:t>
            </a:r>
          </a:p>
          <a:p>
            <a:r>
              <a:rPr lang="en-US" smtClean="0"/>
              <a:t>The I.I.I.’s winter 2013 issue of </a:t>
            </a:r>
            <a:r>
              <a:rPr lang="en-US" i="1" smtClean="0"/>
              <a:t>Impact</a:t>
            </a:r>
            <a:r>
              <a:rPr lang="en-US" smtClean="0"/>
              <a:t> magazine highlighted humanitarian efforts of the insurance industry.  The June 2013 issue will focus on 17 insurance companies and their ongoing Sandy Programs.</a:t>
            </a:r>
          </a:p>
          <a:p>
            <a:endParaRPr lang="en-US" smtClean="0"/>
          </a:p>
        </p:txBody>
      </p:sp>
      <p:sp>
        <p:nvSpPr>
          <p:cNvPr id="6148" name="Date Placeholder 3"/>
          <p:cNvSpPr>
            <a:spLocks noGrp="1"/>
          </p:cNvSpPr>
          <p:nvPr>
            <p:ph type="dt" sz="quarter" idx="10"/>
          </p:nvPr>
        </p:nvSpPr>
        <p:spPr>
          <a:noFill/>
        </p:spPr>
        <p:txBody>
          <a:bodyPr/>
          <a:lstStyle/>
          <a:p>
            <a:r>
              <a:rPr lang="en-US" smtClean="0"/>
              <a:t>12/02/09 - 6pm</a:t>
            </a:r>
          </a:p>
        </p:txBody>
      </p:sp>
      <p:sp>
        <p:nvSpPr>
          <p:cNvPr id="6149" name="Footer Placeholder 4"/>
          <p:cNvSpPr>
            <a:spLocks noGrp="1"/>
          </p:cNvSpPr>
          <p:nvPr>
            <p:ph type="ftr" sz="quarter" idx="11"/>
          </p:nvPr>
        </p:nvSpPr>
        <p:spPr>
          <a:noFill/>
        </p:spPr>
        <p:txBody>
          <a:bodyPr/>
          <a:lstStyle/>
          <a:p>
            <a:r>
              <a:rPr lang="en-US" smtClean="0"/>
              <a:t>eSlide – P6466 – iii template</a:t>
            </a:r>
          </a:p>
        </p:txBody>
      </p:sp>
      <p:sp>
        <p:nvSpPr>
          <p:cNvPr id="6150" name="Slide Number Placeholder 5"/>
          <p:cNvSpPr>
            <a:spLocks noGrp="1"/>
          </p:cNvSpPr>
          <p:nvPr>
            <p:ph type="sldNum" sz="quarter" idx="12"/>
          </p:nvPr>
        </p:nvSpPr>
        <p:spPr>
          <a:noFill/>
        </p:spPr>
        <p:txBody>
          <a:bodyPr/>
          <a:lstStyle/>
          <a:p>
            <a:fld id="{6E6CA955-6B21-4C67-A016-A5274A09EAB4}" type="slidenum">
              <a:rPr lang="en-US" smtClean="0"/>
              <a:pPr/>
              <a:t>4</a:t>
            </a:fld>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smtClean="0"/>
          </a:p>
        </p:txBody>
      </p:sp>
      <p:sp>
        <p:nvSpPr>
          <p:cNvPr id="7171" name="Content Placeholder 2"/>
          <p:cNvSpPr>
            <a:spLocks noGrp="1"/>
          </p:cNvSpPr>
          <p:nvPr>
            <p:ph idx="1"/>
          </p:nvPr>
        </p:nvSpPr>
        <p:spPr/>
        <p:txBody>
          <a:bodyPr/>
          <a:lstStyle/>
          <a:p>
            <a:endParaRPr lang="en-US" smtClean="0"/>
          </a:p>
        </p:txBody>
      </p:sp>
      <p:sp>
        <p:nvSpPr>
          <p:cNvPr id="7172" name="Date Placeholder 3"/>
          <p:cNvSpPr>
            <a:spLocks noGrp="1"/>
          </p:cNvSpPr>
          <p:nvPr>
            <p:ph type="dt" sz="quarter" idx="10"/>
          </p:nvPr>
        </p:nvSpPr>
        <p:spPr>
          <a:noFill/>
        </p:spPr>
        <p:txBody>
          <a:bodyPr/>
          <a:lstStyle/>
          <a:p>
            <a:r>
              <a:rPr lang="en-US" smtClean="0"/>
              <a:t>12/02/09 - 6pm</a:t>
            </a:r>
          </a:p>
        </p:txBody>
      </p:sp>
      <p:sp>
        <p:nvSpPr>
          <p:cNvPr id="7173" name="Footer Placeholder 4"/>
          <p:cNvSpPr>
            <a:spLocks noGrp="1"/>
          </p:cNvSpPr>
          <p:nvPr>
            <p:ph type="ftr" sz="quarter" idx="11"/>
          </p:nvPr>
        </p:nvSpPr>
        <p:spPr>
          <a:noFill/>
        </p:spPr>
        <p:txBody>
          <a:bodyPr/>
          <a:lstStyle/>
          <a:p>
            <a:r>
              <a:rPr lang="en-US" smtClean="0"/>
              <a:t>eSlide – P6466 – iii template</a:t>
            </a:r>
          </a:p>
        </p:txBody>
      </p:sp>
      <p:sp>
        <p:nvSpPr>
          <p:cNvPr id="7174" name="Slide Number Placeholder 5"/>
          <p:cNvSpPr>
            <a:spLocks noGrp="1"/>
          </p:cNvSpPr>
          <p:nvPr>
            <p:ph type="sldNum" sz="quarter" idx="12"/>
          </p:nvPr>
        </p:nvSpPr>
        <p:spPr>
          <a:noFill/>
        </p:spPr>
        <p:txBody>
          <a:bodyPr/>
          <a:lstStyle/>
          <a:p>
            <a:fld id="{A18EDDC9-9537-4703-8EC1-5DAC6218B4DA}" type="slidenum">
              <a:rPr lang="en-US" smtClean="0"/>
              <a:pPr/>
              <a:t>5</a:t>
            </a:fld>
            <a:endParaRPr lang="en-US" smtClean="0"/>
          </a:p>
        </p:txBody>
      </p:sp>
      <p:pic>
        <p:nvPicPr>
          <p:cNvPr id="7175" name="Picture 2"/>
          <p:cNvPicPr>
            <a:picLocks noChangeAspect="1" noChangeArrowheads="1"/>
          </p:cNvPicPr>
          <p:nvPr/>
        </p:nvPicPr>
        <p:blipFill>
          <a:blip r:embed="rId2" cstate="print"/>
          <a:srcRect/>
          <a:stretch>
            <a:fillRect/>
          </a:stretch>
        </p:blipFill>
        <p:spPr bwMode="auto">
          <a:xfrm>
            <a:off x="0" y="0"/>
            <a:ext cx="9963150" cy="7191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5"/>
          <p:cNvSpPr>
            <a:spLocks noGrp="1" noChangeArrowheads="1"/>
          </p:cNvSpPr>
          <p:nvPr>
            <p:ph type="dt" sz="quarter" idx="10"/>
          </p:nvPr>
        </p:nvSpPr>
        <p:spPr>
          <a:noFill/>
        </p:spPr>
        <p:txBody>
          <a:bodyPr/>
          <a:lstStyle/>
          <a:p>
            <a:r>
              <a:rPr lang="en-US" smtClean="0"/>
              <a:t>12/01/09 - 9pm</a:t>
            </a:r>
          </a:p>
        </p:txBody>
      </p:sp>
      <p:sp>
        <p:nvSpPr>
          <p:cNvPr id="8195"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8196" name="Rectangle 110"/>
          <p:cNvSpPr>
            <a:spLocks noGrp="1" noChangeArrowheads="1"/>
          </p:cNvSpPr>
          <p:nvPr>
            <p:ph type="sldNum" sz="quarter" idx="12"/>
          </p:nvPr>
        </p:nvSpPr>
        <p:spPr>
          <a:noFill/>
        </p:spPr>
        <p:txBody>
          <a:bodyPr/>
          <a:lstStyle/>
          <a:p>
            <a:fld id="{61A295C1-DBD0-4892-87A4-1CF00051EF82}" type="slidenum">
              <a:rPr lang="en-US" smtClean="0"/>
              <a:pPr/>
              <a:t>6</a:t>
            </a:fld>
            <a:endParaRPr lang="en-US" smtClean="0"/>
          </a:p>
        </p:txBody>
      </p:sp>
      <p:sp>
        <p:nvSpPr>
          <p:cNvPr id="8197" name="Rectangle 2"/>
          <p:cNvSpPr>
            <a:spLocks noGrp="1" noChangeArrowheads="1"/>
          </p:cNvSpPr>
          <p:nvPr>
            <p:ph type="title"/>
          </p:nvPr>
        </p:nvSpPr>
        <p:spPr>
          <a:xfrm>
            <a:off x="138113" y="0"/>
            <a:ext cx="7634287" cy="860425"/>
          </a:xfrm>
        </p:spPr>
        <p:txBody>
          <a:bodyPr/>
          <a:lstStyle/>
          <a:p>
            <a:r>
              <a:rPr lang="en-US" i="1" smtClean="0"/>
              <a:t>Impact</a:t>
            </a:r>
            <a:r>
              <a:rPr lang="en-US" smtClean="0"/>
              <a:t>: Documents Insurer Charitable Actions (e.g. Following Hurricane Sandy)</a:t>
            </a:r>
            <a:endParaRPr lang="en-US" sz="2400" smtClean="0"/>
          </a:p>
        </p:txBody>
      </p:sp>
      <p:pic>
        <p:nvPicPr>
          <p:cNvPr id="8198" name="Picture 9" descr="impact.jpg"/>
          <p:cNvPicPr>
            <a:picLocks noChangeAspect="1"/>
          </p:cNvPicPr>
          <p:nvPr/>
        </p:nvPicPr>
        <p:blipFill>
          <a:blip r:embed="rId3" cstate="print"/>
          <a:srcRect/>
          <a:stretch>
            <a:fillRect/>
          </a:stretch>
        </p:blipFill>
        <p:spPr bwMode="auto">
          <a:xfrm>
            <a:off x="206375" y="1163638"/>
            <a:ext cx="4189413" cy="5421312"/>
          </a:xfrm>
          <a:prstGeom prst="rect">
            <a:avLst/>
          </a:prstGeom>
          <a:noFill/>
          <a:ln w="9525">
            <a:noFill/>
            <a:miter lim="800000"/>
            <a:headEnd/>
            <a:tailEnd/>
          </a:ln>
        </p:spPr>
      </p:pic>
      <p:pic>
        <p:nvPicPr>
          <p:cNvPr id="8199" name="Picture 10" descr="impactweb.jpg"/>
          <p:cNvPicPr>
            <a:picLocks noChangeAspect="1"/>
          </p:cNvPicPr>
          <p:nvPr/>
        </p:nvPicPr>
        <p:blipFill>
          <a:blip r:embed="rId4" cstate="print"/>
          <a:srcRect/>
          <a:stretch>
            <a:fillRect/>
          </a:stretch>
        </p:blipFill>
        <p:spPr bwMode="auto">
          <a:xfrm>
            <a:off x="4640263" y="1163638"/>
            <a:ext cx="4360862" cy="5492750"/>
          </a:xfrm>
          <a:prstGeom prst="rect">
            <a:avLst/>
          </a:prstGeom>
          <a:noFill/>
          <a:ln w="9525">
            <a:noFill/>
            <a:miter lim="800000"/>
            <a:headEnd/>
            <a:tailEnd/>
          </a:ln>
        </p:spPr>
      </p:pic>
      <p:sp>
        <p:nvSpPr>
          <p:cNvPr id="8" name="TextBox 7"/>
          <p:cNvSpPr txBox="1"/>
          <p:nvPr/>
        </p:nvSpPr>
        <p:spPr>
          <a:xfrm>
            <a:off x="219920" y="1006997"/>
            <a:ext cx="4409953" cy="369332"/>
          </a:xfrm>
          <a:prstGeom prst="rect">
            <a:avLst/>
          </a:prstGeom>
          <a:solidFill>
            <a:schemeClr val="bg2"/>
          </a:solidFill>
          <a:ln>
            <a:solidFill>
              <a:schemeClr val="bg2"/>
            </a:solidFill>
          </a:ln>
          <a:effectLst/>
          <a:scene3d>
            <a:camera prst="orthographicFront">
              <a:rot lat="0" lon="0" rev="0"/>
            </a:camera>
            <a:lightRig rig="glow" dir="t">
              <a:rot lat="0" lon="0" rev="14100000"/>
            </a:lightRig>
          </a:scene3d>
          <a:sp3d prstMaterial="softEdge">
            <a:bevelT w="127000" prst="artDeco"/>
          </a:sp3d>
        </p:spPr>
        <p:txBody>
          <a:bodyPr>
            <a:spAutoFit/>
          </a:bodyPr>
          <a:lstStyle/>
          <a:p>
            <a:pPr>
              <a:defRPr/>
            </a:pPr>
            <a:r>
              <a:rPr lang="en-US" dirty="0"/>
              <a:t>http://www.iii.org/impact/</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1"/>
          <p:cNvSpPr txBox="1">
            <a:spLocks noGrp="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9219" name="Footer Placeholder 2"/>
          <p:cNvSpPr txBox="1">
            <a:spLocks noGrp="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eSlide – P6466 – The Financial Crisis and the Future of the P/C</a:t>
            </a:r>
          </a:p>
        </p:txBody>
      </p:sp>
      <p:sp>
        <p:nvSpPr>
          <p:cNvPr id="9220" name="Slide Number Placeholder 3"/>
          <p:cNvSpPr txBox="1">
            <a:spLocks noGrp="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D934A5C-DBC6-4418-AEE2-CCA64DA52AE5}" type="slidenum">
              <a:rPr lang="en-US" sz="900"/>
              <a:pPr algn="r" eaLnBrk="0" hangingPunct="0">
                <a:lnSpc>
                  <a:spcPct val="85000"/>
                </a:lnSpc>
                <a:spcBef>
                  <a:spcPct val="20000"/>
                </a:spcBef>
              </a:pPr>
              <a:t>7</a:t>
            </a:fld>
            <a:endParaRPr lang="en-US" sz="900"/>
          </a:p>
        </p:txBody>
      </p:sp>
      <p:sp>
        <p:nvSpPr>
          <p:cNvPr id="9221" name="Title 1"/>
          <p:cNvSpPr txBox="1">
            <a:spLocks/>
          </p:cNvSpPr>
          <p:nvPr/>
        </p:nvSpPr>
        <p:spPr bwMode="auto">
          <a:xfrm>
            <a:off x="290513" y="298450"/>
            <a:ext cx="7400925" cy="860425"/>
          </a:xfrm>
          <a:prstGeom prst="rect">
            <a:avLst/>
          </a:prstGeom>
          <a:noFill/>
          <a:ln w="9525">
            <a:noFill/>
            <a:miter lim="800000"/>
            <a:headEnd/>
            <a:tailEnd/>
          </a:ln>
        </p:spPr>
        <p:txBody>
          <a:bodyPr/>
          <a:lstStyle/>
          <a:p>
            <a:pPr defTabSz="114300" eaLnBrk="0" hangingPunct="0">
              <a:lnSpc>
                <a:spcPct val="90000"/>
              </a:lnSpc>
            </a:pPr>
            <a:r>
              <a:rPr lang="en-US" sz="3200" b="1">
                <a:solidFill>
                  <a:srgbClr val="225A7A"/>
                </a:solidFill>
                <a:cs typeface="Arial" charset="0"/>
              </a:rPr>
              <a:t>A Firm Foundation</a:t>
            </a:r>
            <a:endParaRPr lang="en-US" sz="3200" b="1" i="1">
              <a:solidFill>
                <a:srgbClr val="225A7A"/>
              </a:solidFill>
              <a:cs typeface="Arial" charset="0"/>
            </a:endParaRPr>
          </a:p>
        </p:txBody>
      </p:sp>
      <p:pic>
        <p:nvPicPr>
          <p:cNvPr id="9222" name="Picture 2"/>
          <p:cNvPicPr>
            <a:picLocks noChangeAspect="1" noChangeArrowheads="1"/>
          </p:cNvPicPr>
          <p:nvPr/>
        </p:nvPicPr>
        <p:blipFill>
          <a:blip r:embed="rId2" cstate="print"/>
          <a:srcRect/>
          <a:stretch>
            <a:fillRect/>
          </a:stretch>
        </p:blipFill>
        <p:spPr bwMode="auto">
          <a:xfrm>
            <a:off x="1247775" y="1276350"/>
            <a:ext cx="6705600" cy="5029200"/>
          </a:xfrm>
          <a:prstGeom prst="rect">
            <a:avLst/>
          </a:prstGeom>
          <a:noFill/>
          <a:ln w="9525">
            <a:noFill/>
            <a:miter lim="800000"/>
            <a:headEnd/>
            <a:tailEnd/>
          </a:ln>
        </p:spPr>
      </p:pic>
      <p:grpSp>
        <p:nvGrpSpPr>
          <p:cNvPr id="2" name="Group 98"/>
          <p:cNvGrpSpPr>
            <a:grpSpLocks/>
          </p:cNvGrpSpPr>
          <p:nvPr/>
        </p:nvGrpSpPr>
        <p:grpSpPr bwMode="auto">
          <a:xfrm>
            <a:off x="5781675" y="3821113"/>
            <a:ext cx="3076575" cy="2568575"/>
            <a:chOff x="100" y="760"/>
            <a:chExt cx="1416" cy="1327"/>
          </a:xfrm>
        </p:grpSpPr>
        <p:sp>
          <p:nvSpPr>
            <p:cNvPr id="9225" name="Rectangle 99"/>
            <p:cNvSpPr>
              <a:spLocks noChangeArrowheads="1"/>
            </p:cNvSpPr>
            <p:nvPr/>
          </p:nvSpPr>
          <p:spPr bwMode="blackWhite">
            <a:xfrm>
              <a:off x="100" y="856"/>
              <a:ext cx="1416" cy="1197"/>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9226"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nSpc>
                  <a:spcPct val="95000"/>
                </a:lnSpc>
                <a:spcBef>
                  <a:spcPct val="25000"/>
                </a:spcBef>
              </a:pPr>
              <a:r>
                <a:rPr lang="en-US" b="1">
                  <a:solidFill>
                    <a:srgbClr val="FFFFFF"/>
                  </a:solidFill>
                  <a:cs typeface="Arial" charset="0"/>
                </a:rPr>
                <a:t>Insurers Don’t Just Pay Claims They Are</a:t>
              </a:r>
            </a:p>
          </p:txBody>
        </p:sp>
        <p:sp>
          <p:nvSpPr>
            <p:cNvPr id="9227" name="Text Box 101"/>
            <p:cNvSpPr txBox="1">
              <a:spLocks noChangeArrowheads="1"/>
            </p:cNvSpPr>
            <p:nvPr/>
          </p:nvSpPr>
          <p:spPr bwMode="auto">
            <a:xfrm>
              <a:off x="127" y="1079"/>
              <a:ext cx="1385" cy="1008"/>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600">
                  <a:cs typeface="Arial" charset="0"/>
                </a:rPr>
                <a:t>Employers</a:t>
              </a:r>
            </a:p>
            <a:p>
              <a:pPr marL="228600" indent="-228600" eaLnBrk="0" hangingPunct="0">
                <a:lnSpc>
                  <a:spcPct val="90000"/>
                </a:lnSpc>
                <a:spcBef>
                  <a:spcPct val="25000"/>
                </a:spcBef>
                <a:buClr>
                  <a:schemeClr val="accent2"/>
                </a:buClr>
                <a:buFont typeface="Wingdings" pitchFamily="2" charset="2"/>
                <a:buChar char="n"/>
              </a:pPr>
              <a:r>
                <a:rPr lang="en-US" sz="1600">
                  <a:cs typeface="Arial" charset="0"/>
                </a:rPr>
                <a:t>Income Providers</a:t>
              </a:r>
            </a:p>
            <a:p>
              <a:pPr marL="228600" indent="-228600" eaLnBrk="0" hangingPunct="0">
                <a:lnSpc>
                  <a:spcPct val="90000"/>
                </a:lnSpc>
                <a:spcBef>
                  <a:spcPct val="25000"/>
                </a:spcBef>
                <a:buClr>
                  <a:schemeClr val="accent2"/>
                </a:buClr>
                <a:buFont typeface="Wingdings" pitchFamily="2" charset="2"/>
                <a:buChar char="n"/>
              </a:pPr>
              <a:r>
                <a:rPr lang="en-US" sz="1600">
                  <a:cs typeface="Arial" charset="0"/>
                </a:rPr>
                <a:t>Taxpayers</a:t>
              </a:r>
            </a:p>
            <a:p>
              <a:pPr marL="228600" indent="-228600" eaLnBrk="0" hangingPunct="0">
                <a:lnSpc>
                  <a:spcPct val="90000"/>
                </a:lnSpc>
                <a:spcBef>
                  <a:spcPct val="25000"/>
                </a:spcBef>
                <a:buClr>
                  <a:schemeClr val="accent2"/>
                </a:buClr>
                <a:buFont typeface="Wingdings" pitchFamily="2" charset="2"/>
                <a:buChar char="n"/>
              </a:pPr>
              <a:r>
                <a:rPr lang="en-US" sz="1600">
                  <a:cs typeface="Arial" charset="0"/>
                </a:rPr>
                <a:t>Investors</a:t>
              </a:r>
            </a:p>
            <a:p>
              <a:pPr marL="228600" indent="-228600" eaLnBrk="0" hangingPunct="0">
                <a:lnSpc>
                  <a:spcPct val="90000"/>
                </a:lnSpc>
                <a:spcBef>
                  <a:spcPct val="25000"/>
                </a:spcBef>
                <a:buClr>
                  <a:schemeClr val="accent2"/>
                </a:buClr>
                <a:buFont typeface="Wingdings" pitchFamily="2" charset="2"/>
                <a:buChar char="n"/>
              </a:pPr>
              <a:r>
                <a:rPr lang="en-US" sz="1600">
                  <a:cs typeface="Arial" charset="0"/>
                </a:rPr>
                <a:t>Engines of Growth &amp; Recovery</a:t>
              </a:r>
            </a:p>
            <a:p>
              <a:pPr marL="228600" indent="-228600" eaLnBrk="0" hangingPunct="0">
                <a:lnSpc>
                  <a:spcPct val="90000"/>
                </a:lnSpc>
                <a:spcBef>
                  <a:spcPct val="25000"/>
                </a:spcBef>
                <a:buClr>
                  <a:schemeClr val="accent2"/>
                </a:buClr>
                <a:buFont typeface="Wingdings" pitchFamily="2" charset="2"/>
                <a:buChar char="n"/>
              </a:pPr>
              <a:r>
                <a:rPr lang="en-US" sz="1600">
                  <a:cs typeface="Arial" charset="0"/>
                </a:rPr>
                <a:t>Philanthropists</a:t>
              </a:r>
            </a:p>
          </p:txBody>
        </p:sp>
      </p:grpSp>
      <p:sp>
        <p:nvSpPr>
          <p:cNvPr id="12" name="AutoShape 6"/>
          <p:cNvSpPr>
            <a:spLocks noChangeArrowheads="1"/>
          </p:cNvSpPr>
          <p:nvPr/>
        </p:nvSpPr>
        <p:spPr bwMode="blackWhite">
          <a:xfrm>
            <a:off x="171450" y="5791200"/>
            <a:ext cx="3733800" cy="990600"/>
          </a:xfrm>
          <a:prstGeom prst="wedgeRectCallout">
            <a:avLst>
              <a:gd name="adj1" fmla="val 42590"/>
              <a:gd name="adj2" fmla="val -101334"/>
            </a:avLst>
          </a:prstGeom>
          <a:gradFill rotWithShape="1">
            <a:gsLst>
              <a:gs pos="0">
                <a:schemeClr val="accent1">
                  <a:alpha val="44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buFont typeface="Wingdings" pitchFamily="2" charset="2"/>
              <a:buNone/>
              <a:defRPr/>
            </a:pPr>
            <a:r>
              <a:rPr lang="en-US" sz="1600" b="1" i="1" dirty="0">
                <a:solidFill>
                  <a:schemeClr val="bg1"/>
                </a:solidFill>
                <a:latin typeface="Arial" pitchFamily="34" charset="0"/>
                <a:cs typeface="Arial" pitchFamily="34" charset="0"/>
              </a:rPr>
              <a:t>A Firm Foundation </a:t>
            </a:r>
            <a:r>
              <a:rPr lang="en-US" sz="1600" b="1" dirty="0">
                <a:solidFill>
                  <a:schemeClr val="bg1"/>
                </a:solidFill>
                <a:latin typeface="Arial" pitchFamily="34" charset="0"/>
                <a:cs typeface="Arial" pitchFamily="34" charset="0"/>
              </a:rPr>
              <a:t>provides details on the impact and importance of the insurance industry on national and state economies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defTabSz="114300">
              <a:lnSpc>
                <a:spcPct val="95000"/>
              </a:lnSpc>
              <a:spcBef>
                <a:spcPct val="25000"/>
              </a:spcBef>
            </a:pPr>
            <a:r>
              <a:rPr lang="en-US" sz="6000" b="1">
                <a:solidFill>
                  <a:srgbClr val="FFFFFF"/>
                </a:solidFill>
              </a:rPr>
              <a:t>www.iii.org</a:t>
            </a: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2" grpId="0"/>
    </p:bldLst>
  </p:timing>
</p:sld>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10034</TotalTime>
  <Words>550</Words>
  <Application>Microsoft Office PowerPoint</Application>
  <PresentationFormat>On-screen Show (4:3)</PresentationFormat>
  <Paragraphs>57</Paragraphs>
  <Slides>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Wingdings</vt:lpstr>
      <vt:lpstr>Symbol</vt:lpstr>
      <vt:lpstr>Default Design</vt:lpstr>
      <vt:lpstr>Presentation   Annual Meeting of Philanthropy New York Rebuilding and Reimagining Resilient Communities How the Money Flows  </vt:lpstr>
      <vt:lpstr>The Property/Casualty Insurance Industry Provides Crucial Financial Protection Against Disasters  </vt:lpstr>
      <vt:lpstr>Sandy Claims </vt:lpstr>
      <vt:lpstr>Insurance Companies Also Donated To Sandy-Related Charities &amp;  Humanitarian Efforts</vt:lpstr>
      <vt:lpstr>Slide 5</vt:lpstr>
      <vt:lpstr>Impact: Documents Insurer Charitable Actions (e.g. Following Hurricane Sandy)</vt:lpstr>
      <vt:lpstr>Slide 7</vt:lpstr>
      <vt:lpstr>Slide 8</vt:lpstr>
    </vt:vector>
  </TitlesOfParts>
  <Company>insurance information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Shorna Lewis</cp:lastModifiedBy>
  <cp:revision>932</cp:revision>
  <dcterms:modified xsi:type="dcterms:W3CDTF">2013-04-26T14:24:24Z</dcterms:modified>
</cp:coreProperties>
</file>