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6"/>
  </p:notesMasterIdLst>
  <p:handoutMasterIdLst>
    <p:handoutMasterId r:id="rId77"/>
  </p:handoutMasterIdLst>
  <p:sldIdLst>
    <p:sldId id="3491" r:id="rId2"/>
    <p:sldId id="3831" r:id="rId3"/>
    <p:sldId id="3792" r:id="rId4"/>
    <p:sldId id="3796" r:id="rId5"/>
    <p:sldId id="3811" r:id="rId6"/>
    <p:sldId id="3812" r:id="rId7"/>
    <p:sldId id="3813" r:id="rId8"/>
    <p:sldId id="3814" r:id="rId9"/>
    <p:sldId id="3794" r:id="rId10"/>
    <p:sldId id="3815" r:id="rId11"/>
    <p:sldId id="3816" r:id="rId12"/>
    <p:sldId id="3766" r:id="rId13"/>
    <p:sldId id="3767" r:id="rId14"/>
    <p:sldId id="3768" r:id="rId15"/>
    <p:sldId id="3823" r:id="rId16"/>
    <p:sldId id="3806" r:id="rId17"/>
    <p:sldId id="3826" r:id="rId18"/>
    <p:sldId id="3827" r:id="rId19"/>
    <p:sldId id="3830" r:id="rId20"/>
    <p:sldId id="3808" r:id="rId21"/>
    <p:sldId id="3807" r:id="rId22"/>
    <p:sldId id="3828" r:id="rId23"/>
    <p:sldId id="3829" r:id="rId24"/>
    <p:sldId id="2174" r:id="rId25"/>
    <p:sldId id="2638" r:id="rId26"/>
    <p:sldId id="3778" r:id="rId27"/>
    <p:sldId id="3695" r:id="rId28"/>
    <p:sldId id="3425" r:id="rId29"/>
    <p:sldId id="3584" r:id="rId30"/>
    <p:sldId id="3585" r:id="rId31"/>
    <p:sldId id="3833" r:id="rId32"/>
    <p:sldId id="3817" r:id="rId33"/>
    <p:sldId id="3818" r:id="rId34"/>
    <p:sldId id="3820" r:id="rId35"/>
    <p:sldId id="3819" r:id="rId36"/>
    <p:sldId id="3821" r:id="rId37"/>
    <p:sldId id="3822" r:id="rId38"/>
    <p:sldId id="3779" r:id="rId39"/>
    <p:sldId id="3784" r:id="rId40"/>
    <p:sldId id="3785" r:id="rId41"/>
    <p:sldId id="3786" r:id="rId42"/>
    <p:sldId id="3790" r:id="rId43"/>
    <p:sldId id="3791" r:id="rId44"/>
    <p:sldId id="3697" r:id="rId45"/>
    <p:sldId id="3510" r:id="rId46"/>
    <p:sldId id="3497" r:id="rId47"/>
    <p:sldId id="3498" r:id="rId48"/>
    <p:sldId id="3504" r:id="rId49"/>
    <p:sldId id="3505" r:id="rId50"/>
    <p:sldId id="3506" r:id="rId51"/>
    <p:sldId id="3507" r:id="rId52"/>
    <p:sldId id="3508" r:id="rId53"/>
    <p:sldId id="3509" r:id="rId54"/>
    <p:sldId id="3096" r:id="rId55"/>
    <p:sldId id="3689" r:id="rId56"/>
    <p:sldId id="3690" r:id="rId57"/>
    <p:sldId id="3691" r:id="rId58"/>
    <p:sldId id="3751" r:id="rId59"/>
    <p:sldId id="3752" r:id="rId60"/>
    <p:sldId id="3753" r:id="rId61"/>
    <p:sldId id="3832" r:id="rId62"/>
    <p:sldId id="1693" r:id="rId63"/>
    <p:sldId id="3678" r:id="rId64"/>
    <p:sldId id="3677" r:id="rId65"/>
    <p:sldId id="3634" r:id="rId66"/>
    <p:sldId id="3679" r:id="rId67"/>
    <p:sldId id="2574" r:id="rId68"/>
    <p:sldId id="3601" r:id="rId69"/>
    <p:sldId id="3348" r:id="rId70"/>
    <p:sldId id="3347" r:id="rId71"/>
    <p:sldId id="3109" r:id="rId72"/>
    <p:sldId id="3671" r:id="rId73"/>
    <p:sldId id="3351" r:id="rId74"/>
    <p:sldId id="1136"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2898"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84633583100499565"/>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105679104"/>
        <c:axId val="111420544"/>
      </c:lineChart>
      <c:catAx>
        <c:axId val="105679104"/>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11420544"/>
        <c:crosses val="autoZero"/>
        <c:auto val="1"/>
        <c:lblAlgn val="ctr"/>
        <c:lblOffset val="100"/>
        <c:tickLblSkip val="1"/>
        <c:tickMarkSkip val="1"/>
      </c:catAx>
      <c:valAx>
        <c:axId val="111420544"/>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29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5679104"/>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9/16/2013</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53726" y="9046678"/>
            <a:ext cx="706129" cy="248133"/>
          </a:xfrm>
          <a:noFill/>
        </p:spPr>
        <p:txBody>
          <a:bodyPr/>
          <a:lstStyle/>
          <a:p>
            <a:fld id="{FEC3857E-DCBC-4731-A75E-A1590B57B44A}" type="slidenum">
              <a:rPr lang="en-US" smtClean="0">
                <a:solidFill>
                  <a:srgbClr val="000000"/>
                </a:solidFill>
              </a:rPr>
              <a:pPr/>
              <a:t>12</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9046822"/>
            <a:ext cx="709310" cy="247989"/>
          </a:xfrm>
        </p:spPr>
        <p:txBody>
          <a:bodyPr/>
          <a:lstStyle/>
          <a:p>
            <a:pPr defTabSz="930081">
              <a:defRPr/>
            </a:pPr>
            <a:fld id="{30B1B221-73F5-4062-9EC5-65201ECCFD86}" type="slidenum">
              <a:rPr lang="en-US" smtClean="0"/>
              <a:pPr defTabSz="930081">
                <a:defRPr/>
              </a:pPr>
              <a:t>13</a:t>
            </a:fld>
            <a:endParaRPr lang="en-US" dirty="0"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9046822"/>
            <a:ext cx="709310" cy="247989"/>
          </a:xfrm>
        </p:spPr>
        <p:txBody>
          <a:bodyPr/>
          <a:lstStyle/>
          <a:p>
            <a:pPr defTabSz="930081">
              <a:defRPr/>
            </a:pPr>
            <a:fld id="{30B1B221-73F5-4062-9EC5-65201ECCFD86}" type="slidenum">
              <a:rPr lang="en-US" smtClean="0"/>
              <a:pPr defTabSz="930081">
                <a:defRPr/>
              </a:pPr>
              <a:t>14</a:t>
            </a:fld>
            <a:endParaRPr lang="en-US" dirty="0"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6" y="9046678"/>
            <a:ext cx="706129" cy="248133"/>
          </a:xfrm>
        </p:spPr>
        <p:txBody>
          <a:bodyPr/>
          <a:lstStyle/>
          <a:p>
            <a:pPr>
              <a:defRPr/>
            </a:pPr>
            <a:fld id="{3A6B90E8-B186-4EE7-9831-1401031F6C6C}" type="slidenum">
              <a:rPr lang="en-US" smtClean="0">
                <a:solidFill>
                  <a:srgbClr val="000000"/>
                </a:solidFill>
              </a:rPr>
              <a:pPr>
                <a:defRPr/>
              </a:pPr>
              <a:t>15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p:txBody>
          <a:bodyPr/>
          <a:lstStyle/>
          <a:p>
            <a:pPr>
              <a:defRPr/>
            </a:pPr>
            <a:fld id="{37A28A80-6543-4ABD-A67A-9E9FA84580DF}" type="slidenum">
              <a:rPr lang="en-US" smtClean="0"/>
              <a:pPr>
                <a:defRPr/>
              </a:pPr>
              <a:t>16</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39825" y="687388"/>
            <a:ext cx="4679950" cy="3509962"/>
          </a:xfrm>
          <a:noFill/>
          <a:ln>
            <a:solidFill>
              <a:srgbClr val="000000"/>
            </a:solidFill>
            <a:miter lim="800000"/>
            <a:headEnd/>
            <a:tailEnd/>
          </a:ln>
        </p:spPr>
      </p:sp>
      <p:sp>
        <p:nvSpPr>
          <p:cNvPr id="158723" name="Rectangle 3"/>
          <p:cNvSpPr>
            <a:spLocks noGrp="1" noChangeArrowheads="1"/>
          </p:cNvSpPr>
          <p:nvPr>
            <p:ph type="body" idx="1"/>
          </p:nvPr>
        </p:nvSpPr>
        <p:spPr bwMode="auto">
          <a:xfrm>
            <a:off x="917575" y="4425951"/>
            <a:ext cx="5126038" cy="41957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39825" y="687388"/>
            <a:ext cx="4679950" cy="3509962"/>
          </a:xfrm>
          <a:noFill/>
          <a:ln>
            <a:solidFill>
              <a:srgbClr val="000000"/>
            </a:solidFill>
            <a:miter lim="800000"/>
            <a:headEnd/>
            <a:tailEnd/>
          </a:ln>
        </p:spPr>
      </p:sp>
      <p:sp>
        <p:nvSpPr>
          <p:cNvPr id="159747" name="Rectangle 3"/>
          <p:cNvSpPr>
            <a:spLocks noGrp="1" noChangeArrowheads="1"/>
          </p:cNvSpPr>
          <p:nvPr>
            <p:ph type="body" idx="1"/>
          </p:nvPr>
        </p:nvSpPr>
        <p:spPr bwMode="auto">
          <a:xfrm>
            <a:off x="917575" y="4425951"/>
            <a:ext cx="5126038" cy="41957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39825" y="687388"/>
            <a:ext cx="4679950" cy="3509962"/>
          </a:xfrm>
          <a:noFill/>
          <a:ln>
            <a:solidFill>
              <a:srgbClr val="000000"/>
            </a:solidFill>
            <a:miter lim="800000"/>
            <a:headEnd/>
            <a:tailEnd/>
          </a:ln>
        </p:spPr>
      </p:sp>
      <p:sp>
        <p:nvSpPr>
          <p:cNvPr id="159747" name="Rectangle 3"/>
          <p:cNvSpPr>
            <a:spLocks noGrp="1" noChangeArrowheads="1"/>
          </p:cNvSpPr>
          <p:nvPr>
            <p:ph type="body" idx="1"/>
          </p:nvPr>
        </p:nvSpPr>
        <p:spPr bwMode="auto">
          <a:xfrm>
            <a:off x="917575" y="4425951"/>
            <a:ext cx="5126038" cy="41957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53726" y="9046822"/>
            <a:ext cx="706129" cy="247989"/>
          </a:xfrm>
        </p:spPr>
        <p:txBody>
          <a:bodyPr/>
          <a:lstStyle/>
          <a:p>
            <a:pPr>
              <a:defRPr/>
            </a:pPr>
            <a:fld id="{6B4A9048-F062-4E0E-B71B-EBD282362816}" type="slidenum">
              <a:rPr lang="en-US"/>
              <a:pPr>
                <a:defRPr/>
              </a:pPr>
              <a:t>21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39825" y="687388"/>
            <a:ext cx="4679950" cy="3509962"/>
          </a:xfrm>
          <a:noFill/>
          <a:ln>
            <a:solidFill>
              <a:srgbClr val="000000"/>
            </a:solidFill>
            <a:miter lim="800000"/>
            <a:headEnd/>
            <a:tailEnd/>
          </a:ln>
        </p:spPr>
      </p:sp>
      <p:sp>
        <p:nvSpPr>
          <p:cNvPr id="160771" name="Rectangle 3"/>
          <p:cNvSpPr>
            <a:spLocks noGrp="1" noChangeArrowheads="1"/>
          </p:cNvSpPr>
          <p:nvPr>
            <p:ph type="body" idx="1"/>
          </p:nvPr>
        </p:nvSpPr>
        <p:spPr bwMode="auto">
          <a:xfrm>
            <a:off x="917575" y="4425951"/>
            <a:ext cx="5126038" cy="41957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3726" y="9046678"/>
            <a:ext cx="706129" cy="248133"/>
          </a:xfrm>
          <a:noFill/>
        </p:spPr>
        <p:txBody>
          <a:bodyPr/>
          <a:lstStyle/>
          <a:p>
            <a:fld id="{D815DD7B-3854-4C4D-B525-17CCC2567AD7}" type="slidenum">
              <a:rPr lang="en-US" smtClean="0"/>
              <a:pPr/>
              <a:t>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39825" y="687388"/>
            <a:ext cx="4679950" cy="3509962"/>
          </a:xfrm>
          <a:noFill/>
          <a:ln>
            <a:solidFill>
              <a:srgbClr val="000000"/>
            </a:solidFill>
            <a:miter lim="800000"/>
            <a:headEnd/>
            <a:tailEnd/>
          </a:ln>
        </p:spPr>
      </p:sp>
      <p:sp>
        <p:nvSpPr>
          <p:cNvPr id="161795" name="Rectangle 3"/>
          <p:cNvSpPr>
            <a:spLocks noGrp="1" noChangeArrowheads="1"/>
          </p:cNvSpPr>
          <p:nvPr>
            <p:ph type="body" idx="1"/>
          </p:nvPr>
        </p:nvSpPr>
        <p:spPr bwMode="auto">
          <a:xfrm>
            <a:off x="917575" y="4425951"/>
            <a:ext cx="5126038" cy="41957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51" tIns="46564" rIns="45951" bIns="46564" anchor="b">
            <a:spAutoFit/>
          </a:bodyPr>
          <a:lstStyle/>
          <a:p>
            <a:pPr algn="ctr" defTabSz="931670"/>
            <a:fld id="{2B7B4AF2-885E-4590-9F62-EC63C2F56F96}" type="slidenum">
              <a:rPr lang="en-US" sz="1000"/>
              <a:pPr algn="ctr" defTabSz="931670"/>
              <a:t>25</a:t>
            </a:fld>
            <a:endParaRPr lang="en-US" sz="1000" dirty="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53726" y="9046823"/>
            <a:ext cx="706129" cy="247989"/>
          </a:xfrm>
          <a:noFill/>
        </p:spPr>
        <p:txBody>
          <a:bodyPr/>
          <a:lstStyle/>
          <a:p>
            <a:fld id="{79DFC9C8-330E-49F1-BC1C-7C93036D49B8}" type="slidenum">
              <a:rPr lang="en-US" smtClean="0">
                <a:cs typeface="Arial" charset="0"/>
              </a:rPr>
              <a:pPr/>
              <a:t>28</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xfrm>
            <a:off x="3153726" y="9046678"/>
            <a:ext cx="706129" cy="248133"/>
          </a:xfrm>
          <a:noFill/>
        </p:spPr>
        <p:txBody>
          <a:bodyPr/>
          <a:lstStyle/>
          <a:p>
            <a:fld id="{33056874-B859-4F98-93F5-5DC81F971DE5}" type="slidenum">
              <a:rPr lang="en-US" smtClean="0"/>
              <a:pPr/>
              <a:t>32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sldNum" sz="quarter" idx="5"/>
          </p:nvPr>
        </p:nvSpPr>
        <p:spPr>
          <a:xfrm>
            <a:off x="3153726" y="9046678"/>
            <a:ext cx="706129" cy="248133"/>
          </a:xfrm>
          <a:noFill/>
        </p:spPr>
        <p:txBody>
          <a:bodyPr/>
          <a:lstStyle/>
          <a:p>
            <a:fld id="{4D4B660C-566C-493B-A44E-B0E59B70F805}" type="slidenum">
              <a:rPr lang="en-US" smtClean="0"/>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6" y="9046822"/>
            <a:ext cx="706129" cy="247989"/>
          </a:xfrm>
        </p:spPr>
        <p:txBody>
          <a:bodyPr/>
          <a:lstStyle/>
          <a:p>
            <a:pPr>
              <a:defRPr/>
            </a:pPr>
            <a:fld id="{F952645F-F4A9-4EFC-9A13-67D364351F06}" type="slidenum">
              <a:rPr lang="en-US" smtClean="0"/>
              <a:pPr>
                <a:defRPr/>
              </a:pPr>
              <a:t>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39825" y="687388"/>
            <a:ext cx="4679950" cy="3509962"/>
          </a:xfrm>
          <a:ln/>
        </p:spPr>
      </p:sp>
      <p:sp>
        <p:nvSpPr>
          <p:cNvPr id="69635" name="Rectangle 3"/>
          <p:cNvSpPr>
            <a:spLocks noGrp="1" noChangeArrowheads="1"/>
          </p:cNvSpPr>
          <p:nvPr>
            <p:ph type="body" idx="1"/>
          </p:nvPr>
        </p:nvSpPr>
        <p:spPr>
          <a:xfrm>
            <a:off x="917575" y="4425951"/>
            <a:ext cx="5126038" cy="4195763"/>
          </a:xfrm>
          <a:noFill/>
          <a:ln/>
        </p:spPr>
        <p:txBody>
          <a:bodyPr/>
          <a:lstStyle/>
          <a:p>
            <a:pPr marL="0" indent="0"/>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39825" y="687388"/>
            <a:ext cx="4679950" cy="3509962"/>
          </a:xfrm>
          <a:ln/>
        </p:spPr>
      </p:sp>
      <p:sp>
        <p:nvSpPr>
          <p:cNvPr id="68611" name="Rectangle 3"/>
          <p:cNvSpPr>
            <a:spLocks noGrp="1" noChangeArrowheads="1"/>
          </p:cNvSpPr>
          <p:nvPr>
            <p:ph type="body" idx="1"/>
          </p:nvPr>
        </p:nvSpPr>
        <p:spPr>
          <a:xfrm>
            <a:off x="917575" y="4425951"/>
            <a:ext cx="5126038" cy="4195763"/>
          </a:xfrm>
          <a:noFill/>
          <a:ln/>
        </p:spPr>
        <p:txBody>
          <a:bodyPr/>
          <a:lstStyle/>
          <a:p>
            <a:pPr marL="0" indent="0"/>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3726" y="9046678"/>
            <a:ext cx="706129" cy="248133"/>
          </a:xfrm>
          <a:noFill/>
        </p:spPr>
        <p:txBody>
          <a:bodyPr/>
          <a:lstStyle/>
          <a:p>
            <a:fld id="{D815DD7B-3854-4C4D-B525-17CCC2567AD7}" type="slidenum">
              <a:rPr lang="en-US" smtClean="0"/>
              <a:pPr/>
              <a:t>36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3979B101-1D62-4F77-8511-39D000DC9D51}" type="slidenum">
              <a:rPr lang="en-US" smtClean="0"/>
              <a:pPr>
                <a:defRPr/>
              </a:pPr>
              <a:t>38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39825" y="687388"/>
            <a:ext cx="4679950" cy="3509962"/>
          </a:xfrm>
          <a:noFill/>
          <a:ln/>
        </p:spPr>
      </p:sp>
      <p:sp>
        <p:nvSpPr>
          <p:cNvPr id="44035" name="Rectangle 3"/>
          <p:cNvSpPr>
            <a:spLocks noGrp="1" noChangeArrowheads="1"/>
          </p:cNvSpPr>
          <p:nvPr>
            <p:ph type="body" idx="1"/>
          </p:nvPr>
        </p:nvSpPr>
        <p:spPr>
          <a:xfrm>
            <a:off x="917650" y="4425646"/>
            <a:ext cx="5125798" cy="4196733"/>
          </a:xfrm>
          <a:noFill/>
          <a:ln/>
        </p:spPr>
        <p:txBody>
          <a:bodyPr lIns="91561" tIns="45782" rIns="91561" bIns="45782"/>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45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47</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27985ABD-9B53-4E2A-B3C0-B1388422CE00}" type="slidenum">
              <a:rPr lang="en-US" sz="1000"/>
              <a:pPr algn="ctr" defTabSz="931670"/>
              <a:t>48</a:t>
            </a:fld>
            <a:endParaRPr lang="en-US" sz="10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xfrm>
            <a:off x="3153726" y="9046822"/>
            <a:ext cx="706129" cy="247989"/>
          </a:xfrm>
        </p:spPr>
        <p:txBody>
          <a:bodyPr/>
          <a:lstStyle/>
          <a:p>
            <a:pPr>
              <a:defRPr/>
            </a:pPr>
            <a:fld id="{7E91047B-316D-4C0A-A01F-F975C3A541FB}" type="slidenum">
              <a:rPr lang="en-US" smtClean="0"/>
              <a:pPr>
                <a:defRPr/>
              </a:pPr>
              <a:t>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49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66121B2-AFCC-41A7-9BEE-2DE26DCFEEA2}" type="slidenum">
              <a:rPr lang="en-US" sz="1000"/>
              <a:pPr algn="ctr" defTabSz="931670"/>
              <a:t>50</a:t>
            </a:fld>
            <a:endParaRPr lang="en-US" sz="10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E58B533-0B66-4F97-B11D-19ECC9AD04CC}" type="slidenum">
              <a:rPr lang="en-US" sz="1000"/>
              <a:pPr algn="ctr" defTabSz="931670"/>
              <a:t>51</a:t>
            </a:fld>
            <a:endParaRPr lang="en-US" sz="10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0308E720-C3F5-487C-BB5A-778C2C754AED}" type="slidenum">
              <a:rPr lang="en-US" sz="1000"/>
              <a:pPr algn="ctr" defTabSz="931670"/>
              <a:t>52</a:t>
            </a:fld>
            <a:endParaRPr lang="en-US" sz="10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53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57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53726" y="9046678"/>
            <a:ext cx="706129" cy="248133"/>
          </a:xfrm>
        </p:spPr>
        <p:txBody>
          <a:bodyPr/>
          <a:lstStyle/>
          <a:p>
            <a:fld id="{E5721651-C618-4989-BD9A-C51CDEA22A0A}" type="slidenum">
              <a:rPr lang="en-US" noProof="0" smtClean="0"/>
              <a:pPr/>
              <a:t>58</a:t>
            </a:fld>
            <a:endParaRPr lang="en-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30180"/>
            <a:fld id="{3A376D7E-60C5-46B9-9B33-CC3647A86F9D}" type="slidenum">
              <a:rPr lang="en-US" sz="1000"/>
              <a:pPr algn="ctr" defTabSz="930180"/>
              <a:t>7</a:t>
            </a:fld>
            <a:endParaRPr lang="en-US" sz="1000" dirty="0"/>
          </a:p>
        </p:txBody>
      </p:sp>
      <p:sp>
        <p:nvSpPr>
          <p:cNvPr id="62467" name="Rectangle 4"/>
          <p:cNvSpPr>
            <a:spLocks noGrp="1" noRot="1" noChangeAspect="1" noChangeArrowheads="1" noTextEdit="1"/>
          </p:cNvSpPr>
          <p:nvPr>
            <p:ph type="sldImg"/>
          </p:nvPr>
        </p:nvSpPr>
        <p:spPr>
          <a:ln/>
        </p:spPr>
      </p:sp>
      <p:sp>
        <p:nvSpPr>
          <p:cNvPr id="62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53726" y="9046678"/>
            <a:ext cx="706129" cy="248133"/>
          </a:xfrm>
        </p:spPr>
        <p:txBody>
          <a:bodyPr/>
          <a:lstStyle/>
          <a:p>
            <a:fld id="{E5721651-C618-4989-BD9A-C51CDEA22A0A}" type="slidenum">
              <a:rPr lang="en-US" noProof="0" smtClean="0"/>
              <a:pPr/>
              <a:t>59</a:t>
            </a:fld>
            <a:endParaRPr lang="en-US" noProof="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53726" y="9046678"/>
            <a:ext cx="706129" cy="248133"/>
          </a:xfrm>
        </p:spPr>
        <p:txBody>
          <a:bodyPr/>
          <a:lstStyle/>
          <a:p>
            <a:fld id="{E5721651-C618-4989-BD9A-C51CDEA22A0A}" type="slidenum">
              <a:rPr lang="en-US" noProof="0" smtClean="0"/>
              <a:pPr/>
              <a:t>60</a:t>
            </a:fld>
            <a:endParaRPr lang="en-US" noProof="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53726" y="9046678"/>
            <a:ext cx="706129" cy="248133"/>
          </a:xfrm>
        </p:spPr>
        <p:txBody>
          <a:bodyPr/>
          <a:lstStyle/>
          <a:p>
            <a:fld id="{E5721651-C618-4989-BD9A-C51CDEA22A0A}" type="slidenum">
              <a:rPr lang="en-US" noProof="0" smtClean="0"/>
              <a:pPr/>
              <a:t>61</a:t>
            </a:fld>
            <a:endParaRPr lang="en-US" noProof="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15" tIns="46629" rIns="46015" bIns="46629" anchor="b">
            <a:spAutoFit/>
          </a:bodyPr>
          <a:lstStyle/>
          <a:p>
            <a:pPr algn="ctr" defTabSz="931768"/>
            <a:fld id="{68D79A82-C6A8-435D-975A-0BA087ED921A}" type="slidenum">
              <a:rPr lang="en-US" sz="1000"/>
              <a:pPr algn="ctr" defTabSz="931768"/>
              <a:t>64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94" tIns="46194" rIns="46194" bIns="46194"/>
          <a:lstStyle/>
          <a:p>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53726" y="9046678"/>
            <a:ext cx="706129" cy="248133"/>
          </a:xfrm>
        </p:spPr>
        <p:txBody>
          <a:bodyPr/>
          <a:lstStyle/>
          <a:p>
            <a:pPr>
              <a:defRPr/>
            </a:pPr>
            <a:fld id="{E19C0DC3-26A5-407B-8D6A-47AD70A3790E}" type="slidenum">
              <a:rPr lang="en-US" smtClean="0"/>
              <a:pPr>
                <a:defRPr/>
              </a:pPr>
              <a:t>65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6" y="9046678"/>
            <a:ext cx="706129" cy="248133"/>
          </a:xfrm>
        </p:spPr>
        <p:txBody>
          <a:bodyPr/>
          <a:lstStyle/>
          <a:p>
            <a:pPr>
              <a:defRPr/>
            </a:pPr>
            <a:fld id="{3A6B90E8-B186-4EE7-9831-1401031F6C6C}" type="slidenum">
              <a:rPr lang="en-US" smtClean="0">
                <a:solidFill>
                  <a:srgbClr val="000000"/>
                </a:solidFill>
              </a:rPr>
              <a:pPr>
                <a:defRPr/>
              </a:pPr>
              <a:t>67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30180"/>
            <a:fld id="{6AABEDD2-6FC9-44BF-895E-A11F46CA1C2A}" type="slidenum">
              <a:rPr lang="en-US" sz="1000"/>
              <a:pPr algn="ctr" defTabSz="930180"/>
              <a:t>8</a:t>
            </a:fld>
            <a:endParaRPr lang="en-US" sz="1000" dirty="0"/>
          </a:p>
        </p:txBody>
      </p:sp>
      <p:sp>
        <p:nvSpPr>
          <p:cNvPr id="63491" name="Rectangle 4"/>
          <p:cNvSpPr>
            <a:spLocks noGrp="1" noRot="1" noChangeAspect="1" noChangeArrowheads="1" noTextEdit="1"/>
          </p:cNvSpPr>
          <p:nvPr>
            <p:ph type="sldImg"/>
          </p:nvPr>
        </p:nvSpPr>
        <p:spPr>
          <a:ln/>
        </p:spPr>
      </p:sp>
      <p:sp>
        <p:nvSpPr>
          <p:cNvPr id="6349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53726" y="9046823"/>
            <a:ext cx="706129" cy="247989"/>
          </a:xfrm>
          <a:prstGeom prst="rect">
            <a:avLst/>
          </a:prstGeom>
          <a:noFill/>
          <a:ln w="9525">
            <a:noFill/>
            <a:miter lim="800000"/>
            <a:headEnd/>
            <a:tailEnd/>
          </a:ln>
        </p:spPr>
        <p:txBody>
          <a:bodyPr lIns="45943" tIns="46557" rIns="45943" bIns="46557" anchor="b">
            <a:spAutoFit/>
          </a:bodyPr>
          <a:lstStyle/>
          <a:p>
            <a:pPr algn="ctr" defTabSz="931512"/>
            <a:fld id="{10D51B6F-E5CE-42ED-829B-9910A1E4B827}" type="slidenum">
              <a:rPr lang="en-US" sz="1000">
                <a:solidFill>
                  <a:srgbClr val="000000"/>
                </a:solidFill>
              </a:rPr>
              <a:pPr algn="ctr" defTabSz="931512"/>
              <a:t>73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74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56" tIns="46569" rIns="45956" bIns="46569" anchor="b">
            <a:spAutoFit/>
          </a:bodyPr>
          <a:lstStyle/>
          <a:p>
            <a:pPr algn="ctr" defTabSz="931670"/>
            <a:fld id="{FD28A364-1FCF-433E-AA35-EF73F3EE90E4}" type="slidenum">
              <a:rPr lang="en-US" sz="1000"/>
              <a:pPr algn="ctr" defTabSz="931670"/>
              <a:t>9</a:t>
            </a:fld>
            <a:endParaRPr lang="en-US" sz="1000" dirty="0"/>
          </a:p>
        </p:txBody>
      </p:sp>
      <p:sp>
        <p:nvSpPr>
          <p:cNvPr id="109571" name="Rectangle 4"/>
          <p:cNvSpPr>
            <a:spLocks noGrp="1" noRot="1" noChangeAspect="1" noChangeArrowheads="1" noTextEdit="1"/>
          </p:cNvSpPr>
          <p:nvPr>
            <p:ph type="sldImg"/>
          </p:nvPr>
        </p:nvSpPr>
        <p:spPr>
          <a:ln/>
        </p:spPr>
      </p:sp>
      <p:sp>
        <p:nvSpPr>
          <p:cNvPr id="10957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30180"/>
            <a:fld id="{10F88F17-F4E0-476D-BB3C-F1C23A31115A}" type="slidenum">
              <a:rPr lang="en-US" sz="1000"/>
              <a:pPr algn="ctr" defTabSz="930180"/>
              <a:t>10</a:t>
            </a:fld>
            <a:endParaRPr lang="en-US" sz="1000" dirty="0"/>
          </a:p>
        </p:txBody>
      </p:sp>
      <p:sp>
        <p:nvSpPr>
          <p:cNvPr id="64515" name="Rectangle 4"/>
          <p:cNvSpPr>
            <a:spLocks noGrp="1" noRot="1" noChangeAspect="1" noChangeArrowheads="1" noTextEdit="1"/>
          </p:cNvSpPr>
          <p:nvPr>
            <p:ph type="sldImg"/>
          </p:nvPr>
        </p:nvSpPr>
        <p:spPr>
          <a:ln/>
        </p:spPr>
      </p:sp>
      <p:sp>
        <p:nvSpPr>
          <p:cNvPr id="6451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30180"/>
            <a:fld id="{27C4A331-DFE5-4E3F-B1C9-1350CBFA3002}" type="slidenum">
              <a:rPr lang="en-US" sz="1000"/>
              <a:pPr algn="ctr" defTabSz="930180"/>
              <a:t>11</a:t>
            </a:fld>
            <a:endParaRPr lang="en-US" sz="1000" dirty="0"/>
          </a:p>
        </p:txBody>
      </p:sp>
      <p:sp>
        <p:nvSpPr>
          <p:cNvPr id="65539" name="Rectangle 4"/>
          <p:cNvSpPr>
            <a:spLocks noGrp="1" noRot="1" noChangeAspect="1" noChangeArrowheads="1" noTextEdit="1"/>
          </p:cNvSpPr>
          <p:nvPr>
            <p:ph type="sldImg"/>
          </p:nvPr>
        </p:nvSpPr>
        <p:spPr>
          <a:ln/>
        </p:spPr>
      </p:sp>
      <p:sp>
        <p:nvSpPr>
          <p:cNvPr id="6554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5.bin"/></Relationships>
</file>

<file path=ppt/slides/_rels/slide38.xml.rels><?xml version="1.0" encoding="UTF-8" standalone="yes"?>
<Relationships xmlns="http://schemas.openxmlformats.org/package/2006/relationships"><Relationship Id="rId3" Type="http://schemas.openxmlformats.org/officeDocument/2006/relationships/hyperlink" Target="http://www.iii.org/white_papers/terrorism-risk-a-constant-threat-2013.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29.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5.emf"/><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6.emf"/><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7.emf"/><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3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oleObject" Target="../embeddings/oleObject40.bin"/><Relationship Id="rId4" Type="http://schemas.openxmlformats.org/officeDocument/2006/relationships/hyperlink" Target="http://www.federalreserve.gov/releases/h15/data.htm"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2.bin"/></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3.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46.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47.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48.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586313"/>
            <a:ext cx="9104313" cy="1348061"/>
          </a:xfrm>
          <a:ln/>
        </p:spPr>
        <p:txBody>
          <a:bodyPr/>
          <a:lstStyle/>
          <a:p>
            <a:r>
              <a:rPr lang="en-US" sz="4800" dirty="0" smtClean="0"/>
              <a:t>An Economic Perspective</a:t>
            </a:r>
            <a:br>
              <a:rPr lang="en-US" sz="4800" dirty="0" smtClean="0"/>
            </a:br>
            <a:r>
              <a:rPr lang="en-US" sz="4800" dirty="0" smtClean="0"/>
              <a:t>on the Reinsurance Market</a:t>
            </a:r>
            <a:endParaRPr lang="en-US" sz="4800" i="1" dirty="0">
              <a:solidFill>
                <a:srgbClr val="C00000"/>
              </a:solidFill>
            </a:endParaRPr>
          </a:p>
        </p:txBody>
      </p:sp>
      <p:sp>
        <p:nvSpPr>
          <p:cNvPr id="94211" name="Rectangle 3"/>
          <p:cNvSpPr>
            <a:spLocks noGrp="1" noChangeArrowheads="1"/>
          </p:cNvSpPr>
          <p:nvPr>
            <p:ph type="subTitle" idx="1"/>
          </p:nvPr>
        </p:nvSpPr>
        <p:spPr>
          <a:xfrm>
            <a:off x="1" y="4310289"/>
            <a:ext cx="9144000" cy="1277273"/>
          </a:xfrm>
        </p:spPr>
        <p:txBody>
          <a:bodyPr/>
          <a:lstStyle/>
          <a:p>
            <a:pPr>
              <a:lnSpc>
                <a:spcPct val="80000"/>
              </a:lnSpc>
            </a:pPr>
            <a:r>
              <a:rPr lang="en-US" sz="2800" i="1" dirty="0" smtClean="0"/>
              <a:t>Re Underwriting: Building Professional Expertise</a:t>
            </a:r>
          </a:p>
          <a:p>
            <a:pPr>
              <a:lnSpc>
                <a:spcPct val="80000"/>
              </a:lnSpc>
            </a:pPr>
            <a:r>
              <a:rPr lang="en-US" dirty="0" smtClean="0"/>
              <a:t>New York, NY</a:t>
            </a:r>
          </a:p>
          <a:p>
            <a:pPr>
              <a:lnSpc>
                <a:spcPct val="80000"/>
              </a:lnSpc>
            </a:pPr>
            <a:r>
              <a:rPr lang="en-US" dirty="0" smtClean="0"/>
              <a:t>September 11, 2013</a:t>
            </a:r>
            <a:endParaRPr lang="en-US"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rgbClr val="225A7A"/>
                </a:solidFill>
              </a:rPr>
              <a:t>Steven </a:t>
            </a:r>
            <a:r>
              <a:rPr lang="en-US" b="1" dirty="0">
                <a:solidFill>
                  <a:srgbClr val="225A7A"/>
                </a:solidFill>
              </a:rPr>
              <a:t>N</a:t>
            </a:r>
            <a:r>
              <a:rPr lang="en-US" b="1" dirty="0" smtClean="0">
                <a:solidFill>
                  <a:srgbClr val="225A7A"/>
                </a:solidFill>
              </a:rPr>
              <a:t>. Weisbart, </a:t>
            </a:r>
            <a:r>
              <a:rPr lang="en-US" b="1" dirty="0">
                <a:solidFill>
                  <a:srgbClr val="225A7A"/>
                </a:solidFill>
              </a:rPr>
              <a:t>Ph.D., </a:t>
            </a:r>
            <a:r>
              <a:rPr lang="en-US" b="1" dirty="0" smtClean="0">
                <a:solidFill>
                  <a:srgbClr val="225A7A"/>
                </a:solidFill>
              </a:rPr>
              <a:t>CLU</a:t>
            </a:r>
            <a:r>
              <a:rPr lang="en-US" b="1" dirty="0">
                <a:solidFill>
                  <a:srgbClr val="225A7A"/>
                </a:solidFill>
              </a:rPr>
              <a:t>, </a:t>
            </a:r>
            <a:r>
              <a:rPr lang="en-US" b="1" dirty="0" smtClean="0">
                <a:solidFill>
                  <a:srgbClr val="225A7A"/>
                </a:solidFill>
              </a:rPr>
              <a:t>Senior Vice President </a:t>
            </a:r>
            <a:r>
              <a:rPr lang="en-US" b="1" dirty="0">
                <a:solidFill>
                  <a:srgbClr val="225A7A"/>
                </a:solidFill>
              </a:rPr>
              <a:t>&amp; </a:t>
            </a:r>
            <a:r>
              <a:rPr lang="en-US" b="1" dirty="0" smtClean="0">
                <a:solidFill>
                  <a:srgbClr val="225A7A"/>
                </a:solidFill>
              </a:rPr>
              <a:t>Chief Economist</a:t>
            </a:r>
            <a:endParaRPr lang="en-US" b="1" dirty="0">
              <a:solidFill>
                <a:srgbClr val="225A7A"/>
              </a:solidFill>
            </a:endParaRPr>
          </a:p>
          <a:p>
            <a:pPr algn="ctr" eaLnBrk="0" hangingPunct="0">
              <a:lnSpc>
                <a:spcPct val="90000"/>
              </a:lnSpc>
              <a:spcBef>
                <a:spcPct val="25000"/>
              </a:spcBef>
              <a:buClr>
                <a:schemeClr val="accent1"/>
              </a:buClr>
            </a:pPr>
            <a:r>
              <a:rPr lang="en-US" b="1" dirty="0">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212.346.5540 </a:t>
            </a:r>
            <a:r>
              <a:rPr lang="en-US" b="1" dirty="0">
                <a:solidFill>
                  <a:schemeClr val="bg1"/>
                </a:solidFill>
                <a:sym typeface="Symbol" pitchFamily="18" charset="2"/>
              </a:rPr>
              <a:t> Cell: </a:t>
            </a:r>
            <a:r>
              <a:rPr lang="en-US" b="1" dirty="0" smtClean="0">
                <a:solidFill>
                  <a:schemeClr val="bg1"/>
                </a:solidFill>
                <a:sym typeface="Symbol" pitchFamily="18" charset="2"/>
              </a:rPr>
              <a:t>917.494.5945 </a:t>
            </a:r>
            <a:r>
              <a:rPr lang="en-US" b="1" dirty="0">
                <a:solidFill>
                  <a:schemeClr val="bg1"/>
                </a:solidFill>
                <a:sym typeface="Symbol" pitchFamily="18" charset="2"/>
              </a:rPr>
              <a:t> </a:t>
            </a:r>
            <a:r>
              <a:rPr lang="en-US" b="1" dirty="0" smtClean="0">
                <a:solidFill>
                  <a:schemeClr val="bg1"/>
                </a:solidFill>
                <a:sym typeface="Symbol" pitchFamily="18" charset="2"/>
              </a:rPr>
              <a:t>stevenw@iii.org </a:t>
            </a:r>
            <a:r>
              <a:rPr lang="en-US" b="1" dirty="0">
                <a:solidFill>
                  <a:schemeClr val="bg1"/>
                </a:solidFill>
                <a:sym typeface="Symbol" pitchFamily="18" charset="2"/>
              </a:rPr>
              <a:t>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0825CB2-D5AF-4AD5-9715-D9EAA8574109}" type="slidenum">
              <a:rPr lang="en-US" sz="900"/>
              <a:pPr algn="r" eaLnBrk="0" hangingPunct="0">
                <a:lnSpc>
                  <a:spcPct val="85000"/>
                </a:lnSpc>
                <a:spcBef>
                  <a:spcPct val="20000"/>
                </a:spcBef>
              </a:pPr>
              <a:t>10</a:t>
            </a:fld>
            <a:endParaRPr lang="en-US" sz="900"/>
          </a:p>
        </p:txBody>
      </p:sp>
      <p:sp>
        <p:nvSpPr>
          <p:cNvPr id="5124" name="Rectangle 2"/>
          <p:cNvSpPr>
            <a:spLocks noGrp="1" noChangeArrowheads="1"/>
          </p:cNvSpPr>
          <p:nvPr>
            <p:ph type="title" idx="4294967295"/>
          </p:nvPr>
        </p:nvSpPr>
        <p:spPr>
          <a:xfrm>
            <a:off x="803275" y="185738"/>
            <a:ext cx="6673850" cy="860425"/>
          </a:xfrm>
        </p:spPr>
        <p:txBody>
          <a:bodyPr/>
          <a:lstStyle/>
          <a:p>
            <a:r>
              <a:rPr lang="en-US" dirty="0" smtClean="0"/>
              <a:t>IMF Forecasts of 2013-14 Real GDP Growth for the CASSH Economies </a:t>
            </a:r>
          </a:p>
        </p:txBody>
      </p:sp>
      <p:sp>
        <p:nvSpPr>
          <p:cNvPr id="5125" name="Rectangle 4"/>
          <p:cNvSpPr>
            <a:spLocks noChangeArrowheads="1"/>
          </p:cNvSpPr>
          <p:nvPr/>
        </p:nvSpPr>
        <p:spPr bwMode="auto">
          <a:xfrm>
            <a:off x="352425" y="6273800"/>
            <a:ext cx="8001000" cy="307975"/>
          </a:xfrm>
          <a:prstGeom prst="rect">
            <a:avLst/>
          </a:prstGeom>
          <a:noFill/>
          <a:ln w="9525">
            <a:noFill/>
            <a:miter lim="800000"/>
            <a:headEnd/>
            <a:tailEnd/>
          </a:ln>
        </p:spPr>
        <p:txBody>
          <a:bodyPr lIns="365760" tIns="0" rIns="0" bIns="137160" anchor="b">
            <a:spAutoFit/>
          </a:bodyPr>
          <a:lstStyle/>
          <a:p>
            <a:pPr eaLnBrk="0" hangingPunct="0"/>
            <a:r>
              <a:rPr lang="en-US" sz="1100" dirty="0"/>
              <a:t>Sources: International Monetary Fund, </a:t>
            </a:r>
            <a:r>
              <a:rPr lang="en-US" sz="1100" i="1" dirty="0"/>
              <a:t>World Economic Outlook</a:t>
            </a:r>
            <a:r>
              <a:rPr lang="en-US" sz="1100" dirty="0"/>
              <a:t>, </a:t>
            </a:r>
            <a:r>
              <a:rPr lang="en-US" sz="1100" dirty="0" smtClean="0"/>
              <a:t>April 2013, Chapter 2</a:t>
            </a:r>
            <a:r>
              <a:rPr lang="en-US" sz="1100" dirty="0"/>
              <a:t>; Ins. Info. Institute.</a:t>
            </a:r>
          </a:p>
        </p:txBody>
      </p:sp>
      <p:graphicFrame>
        <p:nvGraphicFramePr>
          <p:cNvPr id="5122" name="Object 5"/>
          <p:cNvGraphicFramePr>
            <a:graphicFrameLocks noChangeAspect="1"/>
          </p:cNvGraphicFramePr>
          <p:nvPr/>
        </p:nvGraphicFramePr>
        <p:xfrm>
          <a:off x="395288" y="1122362"/>
          <a:ext cx="8380412" cy="3911753"/>
        </p:xfrm>
        <a:graphic>
          <a:graphicData uri="http://schemas.openxmlformats.org/presentationml/2006/ole">
            <p:oleObj spid="_x0000_s20802562" name="Chart" r:id="rId4" imgW="8467776" imgH="3324329" progId="MSGraph.Chart.8">
              <p:embed followColorScheme="full"/>
            </p:oleObj>
          </a:graphicData>
        </a:graphic>
      </p:graphicFrame>
      <p:sp>
        <p:nvSpPr>
          <p:cNvPr id="2067462" name="Text Box 5"/>
          <p:cNvSpPr txBox="1">
            <a:spLocks noChangeArrowheads="1"/>
          </p:cNvSpPr>
          <p:nvPr/>
        </p:nvSpPr>
        <p:spPr bwMode="blackWhite">
          <a:xfrm>
            <a:off x="514350" y="4935795"/>
            <a:ext cx="8191500" cy="1103056"/>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pPr>
            <a:r>
              <a:rPr lang="en-US" b="1" dirty="0" err="1" smtClean="0">
                <a:solidFill>
                  <a:schemeClr val="bg1"/>
                </a:solidFill>
              </a:rPr>
              <a:t>BlackRock’s</a:t>
            </a:r>
            <a:r>
              <a:rPr lang="en-US" b="1" dirty="0" smtClean="0">
                <a:solidFill>
                  <a:schemeClr val="bg1"/>
                </a:solidFill>
              </a:rPr>
              <a:t> global chief investment strategist thinks these 5 countries face no fiscal imbalances and are expected to grow by 3% on average. The </a:t>
            </a:r>
            <a:r>
              <a:rPr lang="en-US" b="1" dirty="0">
                <a:solidFill>
                  <a:schemeClr val="bg1"/>
                </a:solidFill>
              </a:rPr>
              <a:t>IMF’s 2013 forecast isn’t as bullish on Canada and Switzerland as </a:t>
            </a:r>
            <a:r>
              <a:rPr lang="en-US" b="1" dirty="0" err="1">
                <a:solidFill>
                  <a:schemeClr val="bg1"/>
                </a:solidFill>
              </a:rPr>
              <a:t>BlackRock</a:t>
            </a:r>
            <a:r>
              <a:rPr lang="en-US" b="1" dirty="0">
                <a:solidFill>
                  <a:schemeClr val="bg1"/>
                </a:solidFill>
              </a:rPr>
              <a:t> is.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6FEEB09-85FB-4A58-98E4-8000A08798FD}" type="slidenum">
              <a:rPr lang="en-US" sz="900"/>
              <a:pPr algn="r" eaLnBrk="0" hangingPunct="0">
                <a:lnSpc>
                  <a:spcPct val="85000"/>
                </a:lnSpc>
                <a:spcBef>
                  <a:spcPct val="20000"/>
                </a:spcBef>
              </a:pPr>
              <a:t>11</a:t>
            </a:fld>
            <a:endParaRPr lang="en-US" sz="900"/>
          </a:p>
        </p:txBody>
      </p:sp>
      <p:sp>
        <p:nvSpPr>
          <p:cNvPr id="6148" name="Rectangle 2"/>
          <p:cNvSpPr>
            <a:spLocks noGrp="1" noChangeArrowheads="1"/>
          </p:cNvSpPr>
          <p:nvPr>
            <p:ph type="title" idx="4294967295"/>
          </p:nvPr>
        </p:nvSpPr>
        <p:spPr>
          <a:xfrm>
            <a:off x="803275" y="185738"/>
            <a:ext cx="6673850" cy="860425"/>
          </a:xfrm>
        </p:spPr>
        <p:txBody>
          <a:bodyPr/>
          <a:lstStyle/>
          <a:p>
            <a:r>
              <a:rPr lang="en-US" dirty="0" smtClean="0"/>
              <a:t>IMF Forecasts of 2013-14 Real GDP Growth for the PIIGS Economies </a:t>
            </a:r>
          </a:p>
        </p:txBody>
      </p:sp>
      <p:sp>
        <p:nvSpPr>
          <p:cNvPr id="6149" name="Rectangle 4"/>
          <p:cNvSpPr>
            <a:spLocks noChangeArrowheads="1"/>
          </p:cNvSpPr>
          <p:nvPr/>
        </p:nvSpPr>
        <p:spPr bwMode="auto">
          <a:xfrm>
            <a:off x="352425" y="6273800"/>
            <a:ext cx="8001000" cy="307975"/>
          </a:xfrm>
          <a:prstGeom prst="rect">
            <a:avLst/>
          </a:prstGeom>
          <a:noFill/>
          <a:ln w="9525">
            <a:noFill/>
            <a:miter lim="800000"/>
            <a:headEnd/>
            <a:tailEnd/>
          </a:ln>
        </p:spPr>
        <p:txBody>
          <a:bodyPr lIns="365760" tIns="0" rIns="0" bIns="137160" anchor="b">
            <a:spAutoFit/>
          </a:bodyPr>
          <a:lstStyle/>
          <a:p>
            <a:pPr eaLnBrk="0" hangingPunct="0"/>
            <a:r>
              <a:rPr lang="en-US" sz="1100" dirty="0"/>
              <a:t>Sources: International Monetary Fund, </a:t>
            </a:r>
            <a:r>
              <a:rPr lang="en-US" sz="1100" i="1" dirty="0"/>
              <a:t>World Economic Outlook</a:t>
            </a:r>
            <a:r>
              <a:rPr lang="en-US" sz="1100" dirty="0"/>
              <a:t>, </a:t>
            </a:r>
            <a:r>
              <a:rPr lang="en-US" sz="1100" dirty="0" smtClean="0"/>
              <a:t>April 2013, Chapter 2</a:t>
            </a:r>
            <a:r>
              <a:rPr lang="en-US" sz="1100" dirty="0"/>
              <a:t>; Ins. Info. Institute.</a:t>
            </a:r>
          </a:p>
        </p:txBody>
      </p:sp>
      <p:graphicFrame>
        <p:nvGraphicFramePr>
          <p:cNvPr id="6146" name="Object 5"/>
          <p:cNvGraphicFramePr>
            <a:graphicFrameLocks noChangeAspect="1"/>
          </p:cNvGraphicFramePr>
          <p:nvPr/>
        </p:nvGraphicFramePr>
        <p:xfrm>
          <a:off x="395288" y="1122363"/>
          <a:ext cx="8380412" cy="3676650"/>
        </p:xfrm>
        <a:graphic>
          <a:graphicData uri="http://schemas.openxmlformats.org/presentationml/2006/ole">
            <p:oleObj spid="_x0000_s20803586" name="Chart" r:id="rId4" imgW="8467776" imgH="3714744" progId="MSGraph.Chart.8">
              <p:embed followColorScheme="full"/>
            </p:oleObj>
          </a:graphicData>
        </a:graphic>
      </p:graphicFrame>
      <p:sp>
        <p:nvSpPr>
          <p:cNvPr id="2067462" name="Text Box 5"/>
          <p:cNvSpPr txBox="1">
            <a:spLocks noChangeArrowheads="1"/>
          </p:cNvSpPr>
          <p:nvPr/>
        </p:nvSpPr>
        <p:spPr bwMode="blackWhite">
          <a:xfrm>
            <a:off x="514350" y="5057775"/>
            <a:ext cx="8191500" cy="9810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12</a:t>
            </a:fld>
            <a:endParaRPr lang="en-US" smtClean="0">
              <a:solidFill>
                <a:srgbClr val="000000"/>
              </a:solidFill>
            </a:endParaRPr>
          </a:p>
        </p:txBody>
      </p:sp>
      <p:sp>
        <p:nvSpPr>
          <p:cNvPr id="101382" name="Rectangle 2"/>
          <p:cNvSpPr>
            <a:spLocks noGrp="1" noChangeArrowheads="1"/>
          </p:cNvSpPr>
          <p:nvPr>
            <p:ph type="title"/>
          </p:nvPr>
        </p:nvSpPr>
        <p:spPr>
          <a:xfrm>
            <a:off x="589347" y="208475"/>
            <a:ext cx="5201853" cy="860425"/>
          </a:xfrm>
        </p:spPr>
        <p:txBody>
          <a:bodyPr/>
          <a:lstStyle/>
          <a:p>
            <a:r>
              <a:rPr lang="en-US" dirty="0" smtClean="0"/>
              <a:t>World Trade Volume:</a:t>
            </a:r>
            <a:br>
              <a:rPr lang="en-US" dirty="0" smtClean="0"/>
            </a:br>
            <a:r>
              <a:rPr lang="en-US" dirty="0" smtClean="0"/>
              <a:t>2010—2014F </a:t>
            </a:r>
          </a:p>
        </p:txBody>
      </p:sp>
      <p:sp>
        <p:nvSpPr>
          <p:cNvPr id="1938437" name="Rectangle 5"/>
          <p:cNvSpPr>
            <a:spLocks noChangeArrowheads="1"/>
          </p:cNvSpPr>
          <p:nvPr/>
        </p:nvSpPr>
        <p:spPr bwMode="blackWhite">
          <a:xfrm>
            <a:off x="1183342" y="5499847"/>
            <a:ext cx="6952129" cy="87405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Growth in World Trade Volume (Imports + Exports)</a:t>
            </a:r>
            <a:br>
              <a:rPr lang="en-US" sz="2000" b="1" dirty="0" smtClean="0">
                <a:solidFill>
                  <a:srgbClr val="FFFFFF"/>
                </a:solidFill>
              </a:rPr>
            </a:br>
            <a:r>
              <a:rPr lang="en-US" sz="2000" b="1" dirty="0" smtClean="0">
                <a:solidFill>
                  <a:srgbClr val="FFFFFF"/>
                </a:solidFill>
              </a:rPr>
              <a:t>Has Slowed But Continues to Grow</a:t>
            </a:r>
            <a:endParaRPr lang="en-US" sz="2000"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792288"/>
          <a:ext cx="8296275" cy="3752850"/>
        </p:xfrm>
        <a:graphic>
          <a:graphicData uri="http://schemas.openxmlformats.org/presentationml/2006/ole">
            <p:oleObj spid="_x0000_s20321282" name="Chart" r:id="rId4" imgW="8305935" imgH="3762296" progId="MSGraph.Chart.8">
              <p:embed followColorScheme="full"/>
            </p:oleObj>
          </a:graphicData>
        </a:graphic>
      </p:graphicFrame>
      <p:sp>
        <p:nvSpPr>
          <p:cNvPr id="10" name="AutoShape 8"/>
          <p:cNvSpPr>
            <a:spLocks noChangeArrowheads="1"/>
          </p:cNvSpPr>
          <p:nvPr/>
        </p:nvSpPr>
        <p:spPr bwMode="blackWhite">
          <a:xfrm>
            <a:off x="3883742" y="1735231"/>
            <a:ext cx="2691868" cy="1276910"/>
          </a:xfrm>
          <a:prstGeom prst="wedgeRectCallout">
            <a:avLst>
              <a:gd name="adj1" fmla="val 69517"/>
              <a:gd name="adj2" fmla="val 110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After falling in 2011 and 2012, global trade volume is expected rise in 2013 and 2014</a:t>
            </a:r>
            <a:endParaRPr lang="en-US" b="1" dirty="0">
              <a:solidFill>
                <a:srgbClr val="FFFFFF"/>
              </a:solidFill>
              <a:latin typeface="Arial" charset="0"/>
              <a:cs typeface="Arial" charset="0"/>
            </a:endParaRPr>
          </a:p>
        </p:txBody>
      </p:sp>
      <p:sp>
        <p:nvSpPr>
          <p:cNvPr id="11"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April 2013 and WEO Update, July 2013; </a:t>
            </a:r>
            <a:r>
              <a:rPr lang="en-US" sz="1100" dirty="0"/>
              <a:t>Insurance Information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smtClean="0"/>
          </a:p>
        </p:txBody>
      </p:sp>
      <p:sp>
        <p:nvSpPr>
          <p:cNvPr id="66566" name="Rectangle 11"/>
          <p:cNvSpPr>
            <a:spLocks noGrp="1" noChangeArrowheads="1"/>
          </p:cNvSpPr>
          <p:nvPr>
            <p:ph type="title"/>
          </p:nvPr>
        </p:nvSpPr>
        <p:spPr/>
        <p:txBody>
          <a:bodyPr/>
          <a:lstStyle/>
          <a:p>
            <a:r>
              <a:rPr lang="en-US" dirty="0" smtClean="0"/>
              <a:t>World Trade Volume: IMPORTS</a:t>
            </a:r>
            <a:br>
              <a:rPr lang="en-US" dirty="0" smtClean="0"/>
            </a:br>
            <a:r>
              <a:rPr lang="en-US" dirty="0" smtClean="0"/>
              <a:t>2010 – 2014F</a:t>
            </a:r>
          </a:p>
        </p:txBody>
      </p:sp>
      <p:graphicFrame>
        <p:nvGraphicFramePr>
          <p:cNvPr id="66562" name="Object 4"/>
          <p:cNvGraphicFramePr>
            <a:graphicFrameLocks noChangeAspect="1"/>
          </p:cNvGraphicFramePr>
          <p:nvPr/>
        </p:nvGraphicFramePr>
        <p:xfrm>
          <a:off x="328512" y="1605333"/>
          <a:ext cx="8481191" cy="3771900"/>
        </p:xfrm>
        <a:graphic>
          <a:graphicData uri="http://schemas.openxmlformats.org/presentationml/2006/ole">
            <p:oleObj spid="_x0000_s20322306" name="Chart" r:id="rId4" imgW="8534400" imgH="3772022" progId="MSGraph.Chart.8">
              <p:embed followColorScheme="full"/>
            </p:oleObj>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80103" y="5466735"/>
            <a:ext cx="8170607" cy="806246"/>
          </a:xfrm>
          <a:prstGeom prst="wedgeRectCallout">
            <a:avLst>
              <a:gd name="adj1" fmla="val 8024"/>
              <a:gd name="adj2" fmla="val -70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Import growth in Emerging Economies</a:t>
            </a:r>
            <a:br>
              <a:rPr lang="en-US" b="1" dirty="0" smtClean="0">
                <a:solidFill>
                  <a:schemeClr val="bg1"/>
                </a:solidFill>
              </a:rPr>
            </a:br>
            <a:r>
              <a:rPr lang="en-US" b="1" dirty="0" smtClean="0">
                <a:solidFill>
                  <a:schemeClr val="bg1"/>
                </a:solidFill>
              </a:rPr>
              <a:t>outpaces that in Advanced Economies by a wide margin.</a:t>
            </a:r>
            <a:endParaRPr lang="en-US" b="1" dirty="0">
              <a:solidFill>
                <a:schemeClr val="bg1"/>
              </a:solidFill>
            </a:endParaRPr>
          </a:p>
        </p:txBody>
      </p:sp>
      <p:sp>
        <p:nvSpPr>
          <p:cNvPr id="17" name="Rectangle 3"/>
          <p:cNvSpPr>
            <a:spLocks noChangeArrowheads="1"/>
          </p:cNvSpPr>
          <p:nvPr/>
        </p:nvSpPr>
        <p:spPr bwMode="black">
          <a:xfrm>
            <a:off x="302485" y="142237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4845291" y="1444745"/>
            <a:ext cx="3728438"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1"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April 2013, Chapter 1 and WEO Update, July 2013;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a:t>
            </a:fld>
            <a:endParaRPr lang="en-US" smtClean="0"/>
          </a:p>
        </p:txBody>
      </p:sp>
      <p:sp>
        <p:nvSpPr>
          <p:cNvPr id="66566" name="Rectangle 11"/>
          <p:cNvSpPr>
            <a:spLocks noGrp="1" noChangeArrowheads="1"/>
          </p:cNvSpPr>
          <p:nvPr>
            <p:ph type="title"/>
          </p:nvPr>
        </p:nvSpPr>
        <p:spPr/>
        <p:txBody>
          <a:bodyPr/>
          <a:lstStyle/>
          <a:p>
            <a:r>
              <a:rPr lang="en-US" dirty="0" smtClean="0"/>
              <a:t>World Trade Volume: EXPORTS</a:t>
            </a:r>
            <a:br>
              <a:rPr lang="en-US" dirty="0" smtClean="0"/>
            </a:br>
            <a:r>
              <a:rPr lang="en-US" dirty="0" smtClean="0"/>
              <a:t>2010 – 2014F</a:t>
            </a:r>
          </a:p>
        </p:txBody>
      </p:sp>
      <p:graphicFrame>
        <p:nvGraphicFramePr>
          <p:cNvPr id="66562" name="Object 4"/>
          <p:cNvGraphicFramePr>
            <a:graphicFrameLocks noChangeAspect="1"/>
          </p:cNvGraphicFramePr>
          <p:nvPr/>
        </p:nvGraphicFramePr>
        <p:xfrm>
          <a:off x="230464" y="1488358"/>
          <a:ext cx="8666808" cy="3771900"/>
        </p:xfrm>
        <a:graphic>
          <a:graphicData uri="http://schemas.openxmlformats.org/presentationml/2006/ole">
            <p:oleObj spid="_x0000_s20323330" name="Chart" r:id="rId4" imgW="8534400" imgH="3772022" progId="MSGraph.Chart.8">
              <p:embed followColorScheme="full"/>
            </p:oleObj>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62116" y="5389671"/>
            <a:ext cx="8239432" cy="863646"/>
          </a:xfrm>
          <a:prstGeom prst="wedgeRectCallout">
            <a:avLst>
              <a:gd name="adj1" fmla="val 41956"/>
              <a:gd name="adj2" fmla="val 24154"/>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Export growth in emerging economies outpaces Advanced Economies by a much narrower margin than imports.</a:t>
            </a:r>
            <a:endParaRPr lang="en-US" sz="2000" b="1" dirty="0">
              <a:solidFill>
                <a:schemeClr val="bg1"/>
              </a:solidFill>
            </a:endParaRPr>
          </a:p>
        </p:txBody>
      </p:sp>
      <p:sp>
        <p:nvSpPr>
          <p:cNvPr id="17" name="Rectangle 3"/>
          <p:cNvSpPr>
            <a:spLocks noChangeArrowheads="1"/>
          </p:cNvSpPr>
          <p:nvPr/>
        </p:nvSpPr>
        <p:spPr bwMode="black">
          <a:xfrm>
            <a:off x="292436" y="139223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5003580" y="1396233"/>
            <a:ext cx="3796291"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1"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  IMF </a:t>
            </a:r>
            <a:r>
              <a:rPr lang="en-US" sz="1100" i="1" dirty="0" smtClean="0"/>
              <a:t>World Economic Outlook</a:t>
            </a:r>
            <a:r>
              <a:rPr lang="en-US" sz="1100" dirty="0" smtClean="0"/>
              <a:t> April 2013, Chapter 1 and WEO Update, July 2013;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15</a:t>
            </a:fld>
            <a:endParaRPr lang="en-US" sz="900">
              <a:solidFill>
                <a:srgbClr val="FFFFFF"/>
              </a:solidFill>
              <a:latin typeface="Arial" charset="0"/>
              <a:cs typeface="Arial" charset="0"/>
            </a:endParaRPr>
          </a:p>
        </p:txBody>
      </p:sp>
      <p:sp>
        <p:nvSpPr>
          <p:cNvPr id="2152455" name="Rectangle 7"/>
          <p:cNvSpPr>
            <a:spLocks noChangeArrowheads="1"/>
          </p:cNvSpPr>
          <p:nvPr/>
        </p:nvSpPr>
        <p:spPr bwMode="blackWhite">
          <a:xfrm>
            <a:off x="561361" y="1885080"/>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Global P/C </a:t>
            </a:r>
            <a:r>
              <a:rPr lang="en-US" sz="4200" b="1" dirty="0">
                <a:solidFill>
                  <a:srgbClr val="FFFFFF"/>
                </a:solidFill>
                <a:latin typeface="Arial" charset="0"/>
                <a:cs typeface="Arial" charset="0"/>
              </a:rPr>
              <a:t>Insurance </a:t>
            </a:r>
            <a:r>
              <a:rPr lang="en-US" sz="4200" b="1" dirty="0" smtClean="0">
                <a:solidFill>
                  <a:srgbClr val="FFFFFF"/>
                </a:solidFill>
                <a:latin typeface="Arial" charset="0"/>
                <a:cs typeface="Arial" charset="0"/>
              </a:rPr>
              <a:t>Snapshot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0103" y="3551238"/>
            <a:ext cx="7993625" cy="18651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200" b="1" dirty="0" smtClean="0">
                <a:solidFill>
                  <a:srgbClr val="225A7A"/>
                </a:solidFill>
                <a:latin typeface="Arial" charset="0"/>
                <a:cs typeface="Arial" charset="0"/>
              </a:rPr>
              <a:t>Developing Economies</a:t>
            </a:r>
            <a:br>
              <a:rPr lang="en-US" sz="3200" b="1" dirty="0" smtClean="0">
                <a:solidFill>
                  <a:srgbClr val="225A7A"/>
                </a:solidFill>
                <a:latin typeface="Arial" charset="0"/>
                <a:cs typeface="Arial" charset="0"/>
              </a:rPr>
            </a:br>
            <a:r>
              <a:rPr lang="en-US" sz="3200" b="1" dirty="0" smtClean="0">
                <a:solidFill>
                  <a:srgbClr val="225A7A"/>
                </a:solidFill>
                <a:latin typeface="Arial" charset="0"/>
                <a:cs typeface="Arial" charset="0"/>
              </a:rPr>
              <a:t>are Severely Under-insured;</a:t>
            </a:r>
            <a:r>
              <a:rPr lang="en-US" sz="3200" b="1" dirty="0" smtClean="0">
                <a:solidFill>
                  <a:srgbClr val="225A7A"/>
                </a:solidFill>
              </a:rPr>
              <a:t/>
            </a:r>
            <a:br>
              <a:rPr lang="en-US" sz="3200" b="1" dirty="0" smtClean="0">
                <a:solidFill>
                  <a:srgbClr val="225A7A"/>
                </a:solidFill>
              </a:rPr>
            </a:br>
            <a:r>
              <a:rPr lang="en-US" sz="3200" b="1" dirty="0" smtClean="0">
                <a:solidFill>
                  <a:srgbClr val="225A7A"/>
                </a:solidFill>
              </a:rPr>
              <a:t>Will Faster GDP Growth Translate into Significant Premium Growth?</a:t>
            </a:r>
            <a:endParaRPr lang="en-US" sz="32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p:txBody>
          <a:bodyPr/>
          <a:lstStyle/>
          <a:p>
            <a:pPr>
              <a:defRPr/>
            </a:pPr>
            <a:r>
              <a:rPr lang="en-US"/>
              <a:t>12/01/09 - 9pm</a:t>
            </a:r>
          </a:p>
        </p:txBody>
      </p:sp>
      <p:sp>
        <p:nvSpPr>
          <p:cNvPr id="1126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269" name="Rectangle 110"/>
          <p:cNvSpPr>
            <a:spLocks noGrp="1" noChangeArrowheads="1"/>
          </p:cNvSpPr>
          <p:nvPr>
            <p:ph type="sldNum" sz="quarter" idx="12"/>
          </p:nvPr>
        </p:nvSpPr>
        <p:spPr/>
        <p:txBody>
          <a:bodyPr/>
          <a:lstStyle/>
          <a:p>
            <a:pPr>
              <a:defRPr/>
            </a:pPr>
            <a:fld id="{68253636-CE02-4546-97D6-632C7364B3D8}" type="slidenum">
              <a:rPr lang="en-US" smtClean="0"/>
              <a:pPr>
                <a:defRPr/>
              </a:pPr>
              <a:t>16</a:t>
            </a:fld>
            <a:endParaRPr lang="en-US" smtClean="0"/>
          </a:p>
        </p:txBody>
      </p:sp>
      <p:sp>
        <p:nvSpPr>
          <p:cNvPr id="24582" name="Rectangle 2"/>
          <p:cNvSpPr>
            <a:spLocks noGrp="1" noChangeArrowheads="1"/>
          </p:cNvSpPr>
          <p:nvPr>
            <p:ph type="title"/>
          </p:nvPr>
        </p:nvSpPr>
        <p:spPr>
          <a:xfrm>
            <a:off x="676942" y="152350"/>
            <a:ext cx="6451446" cy="860425"/>
          </a:xfrm>
        </p:spPr>
        <p:txBody>
          <a:bodyPr/>
          <a:lstStyle/>
          <a:p>
            <a:r>
              <a:rPr lang="en-US" dirty="0" smtClean="0"/>
              <a:t>Nonlife Premium: Advanced vs. Emerging Economies, 2012</a:t>
            </a:r>
          </a:p>
        </p:txBody>
      </p:sp>
      <p:sp>
        <p:nvSpPr>
          <p:cNvPr id="24583" name="Rectangle 3"/>
          <p:cNvSpPr>
            <a:spLocks noChangeArrowheads="1"/>
          </p:cNvSpPr>
          <p:nvPr/>
        </p:nvSpPr>
        <p:spPr bwMode="auto">
          <a:xfrm>
            <a:off x="0" y="6235084"/>
            <a:ext cx="4778477"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Swiss </a:t>
            </a:r>
            <a:r>
              <a:rPr lang="en-US" sz="1100" dirty="0" smtClean="0"/>
              <a:t>Re Sigma No 3/2013 “World Insurance in 2012”; </a:t>
            </a:r>
            <a:r>
              <a:rPr lang="en-US" sz="1100" dirty="0"/>
              <a:t>Insurance Information Institute research.</a:t>
            </a:r>
          </a:p>
        </p:txBody>
      </p:sp>
      <p:sp>
        <p:nvSpPr>
          <p:cNvPr id="2102276" name="Rectangle 4"/>
          <p:cNvSpPr>
            <a:spLocks noChangeArrowheads="1"/>
          </p:cNvSpPr>
          <p:nvPr/>
        </p:nvSpPr>
        <p:spPr bwMode="blackWhite">
          <a:xfrm>
            <a:off x="449263" y="1587500"/>
            <a:ext cx="3641725" cy="42799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sz="2400" dirty="0" smtClean="0"/>
              <a:t>Nonlife premiums in the emerging economies grew 8.1% in 2011 and 8.6% in 2012, after inflation adjustment.</a:t>
            </a:r>
          </a:p>
          <a:p>
            <a:pPr marL="227013" indent="-227013" eaLnBrk="0" hangingPunct="0">
              <a:lnSpc>
                <a:spcPct val="90000"/>
              </a:lnSpc>
              <a:spcBef>
                <a:spcPct val="75000"/>
              </a:spcBef>
              <a:buClr>
                <a:schemeClr val="accent2"/>
              </a:buClr>
              <a:buFont typeface="Wingdings" pitchFamily="2" charset="2"/>
              <a:buChar char="n"/>
            </a:pPr>
            <a:r>
              <a:rPr lang="en-US" sz="2400" dirty="0" smtClean="0"/>
              <a:t>In the advanced economies, nonlife premiums grew by 0.9% in 2011 and 1.5% in 2012.</a:t>
            </a:r>
            <a:endParaRPr lang="en-US" sz="2400" dirty="0"/>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200" b="1" dirty="0">
                <a:solidFill>
                  <a:schemeClr val="bg1"/>
                </a:solidFill>
              </a:rPr>
              <a:t>Premium Growth Facts</a:t>
            </a:r>
          </a:p>
        </p:txBody>
      </p:sp>
      <p:graphicFrame>
        <p:nvGraphicFramePr>
          <p:cNvPr id="24578" name="Object 6"/>
          <p:cNvGraphicFramePr>
            <a:graphicFrameLocks/>
          </p:cNvGraphicFramePr>
          <p:nvPr/>
        </p:nvGraphicFramePr>
        <p:xfrm>
          <a:off x="4503175" y="1956619"/>
          <a:ext cx="3814916" cy="3962400"/>
        </p:xfrm>
        <a:graphic>
          <a:graphicData uri="http://schemas.openxmlformats.org/presentationml/2006/ole">
            <p:oleObj spid="_x0000_s20578306" name="Chart" r:id="rId4" imgW="3286176" imgH="3248138" progId="MSGraph.Chart.8">
              <p:embed followColorScheme="full"/>
            </p:oleObj>
          </a:graphicData>
        </a:graphic>
      </p:graphicFrame>
      <p:sp>
        <p:nvSpPr>
          <p:cNvPr id="24586" name="Text Box 7"/>
          <p:cNvSpPr txBox="1">
            <a:spLocks noChangeArrowheads="1"/>
          </p:cNvSpPr>
          <p:nvPr/>
        </p:nvSpPr>
        <p:spPr bwMode="auto">
          <a:xfrm>
            <a:off x="4370183" y="1903128"/>
            <a:ext cx="1304925" cy="5816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Industrialized Economies</a:t>
            </a:r>
          </a:p>
          <a:p>
            <a:pPr algn="ctr" eaLnBrk="0" hangingPunct="0">
              <a:lnSpc>
                <a:spcPct val="90000"/>
              </a:lnSpc>
              <a:buSzPct val="90000"/>
              <a:buFont typeface="Wingdings" pitchFamily="2" charset="2"/>
              <a:buNone/>
            </a:pPr>
            <a:r>
              <a:rPr lang="en-US" sz="1400" b="1" dirty="0" smtClean="0"/>
              <a:t>$</a:t>
            </a:r>
            <a:r>
              <a:rPr lang="en-US" sz="1400" b="1" dirty="0"/>
              <a:t>1, </a:t>
            </a:r>
            <a:r>
              <a:rPr lang="en-US" sz="1400" b="1" dirty="0" smtClean="0"/>
              <a:t>647.5</a:t>
            </a:r>
            <a:endParaRPr lang="en-US" sz="1400" b="1" dirty="0"/>
          </a:p>
        </p:txBody>
      </p:sp>
      <p:sp>
        <p:nvSpPr>
          <p:cNvPr id="24587" name="Text Box 8"/>
          <p:cNvSpPr txBox="1">
            <a:spLocks noChangeArrowheads="1"/>
          </p:cNvSpPr>
          <p:nvPr/>
        </p:nvSpPr>
        <p:spPr bwMode="auto">
          <a:xfrm>
            <a:off x="8028347" y="2919515"/>
            <a:ext cx="958337" cy="582612"/>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400" dirty="0"/>
              <a:t>Emerging Markets</a:t>
            </a:r>
          </a:p>
          <a:p>
            <a:pPr eaLnBrk="0" hangingPunct="0">
              <a:lnSpc>
                <a:spcPct val="90000"/>
              </a:lnSpc>
              <a:buSzPct val="90000"/>
              <a:buFont typeface="Wingdings" pitchFamily="2" charset="2"/>
              <a:buNone/>
            </a:pPr>
            <a:r>
              <a:rPr lang="en-US" sz="1400" b="1" dirty="0" smtClean="0"/>
              <a:t>$344.1</a:t>
            </a:r>
            <a:endParaRPr lang="en-US" sz="1400" b="1" dirty="0"/>
          </a:p>
        </p:txBody>
      </p:sp>
      <p:sp>
        <p:nvSpPr>
          <p:cNvPr id="24588" name="Rectangle 10"/>
          <p:cNvSpPr>
            <a:spLocks noChangeArrowheads="1"/>
          </p:cNvSpPr>
          <p:nvPr/>
        </p:nvSpPr>
        <p:spPr bwMode="black">
          <a:xfrm>
            <a:off x="5279922" y="1534294"/>
            <a:ext cx="2889455" cy="332399"/>
          </a:xfrm>
          <a:prstGeom prst="rect">
            <a:avLst/>
          </a:prstGeom>
          <a:noFill/>
          <a:ln w="9525" algn="ctr">
            <a:noFill/>
            <a:miter lim="800000"/>
            <a:headEnd/>
            <a:tailEnd/>
          </a:ln>
        </p:spPr>
        <p:txBody>
          <a:bodyPr wrap="square" lIns="45720" tIns="0" rIns="45720" bIns="0">
            <a:spAutoFit/>
          </a:bodyPr>
          <a:lstStyle/>
          <a:p>
            <a:pPr algn="ctr" defTabSz="114300" eaLnBrk="0" hangingPunct="0">
              <a:lnSpc>
                <a:spcPct val="90000"/>
              </a:lnSpc>
              <a:spcBef>
                <a:spcPct val="20000"/>
              </a:spcBef>
            </a:pPr>
            <a:r>
              <a:rPr lang="en-US" sz="2400" b="1" u="sng" dirty="0" smtClean="0">
                <a:solidFill>
                  <a:srgbClr val="225A7A"/>
                </a:solidFill>
              </a:rPr>
              <a:t>2012, US$ Billions</a:t>
            </a:r>
            <a:endParaRPr lang="en-US" sz="2400" b="1" u="sng" dirty="0">
              <a:solidFill>
                <a:srgbClr val="225A7A"/>
              </a:solidFill>
            </a:endParaRPr>
          </a:p>
        </p:txBody>
      </p:sp>
      <p:sp>
        <p:nvSpPr>
          <p:cNvPr id="13" name="AutoShape 13"/>
          <p:cNvSpPr>
            <a:spLocks noChangeArrowheads="1"/>
          </p:cNvSpPr>
          <p:nvPr/>
        </p:nvSpPr>
        <p:spPr bwMode="blackWhite">
          <a:xfrm>
            <a:off x="6159552" y="5577554"/>
            <a:ext cx="2741612" cy="995363"/>
          </a:xfrm>
          <a:prstGeom prst="wedgeRectCallout">
            <a:avLst>
              <a:gd name="adj1" fmla="val 1846"/>
              <a:gd name="adj2" fmla="val -171050"/>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Developing </a:t>
            </a:r>
            <a:r>
              <a:rPr lang="en-US" sz="1600" b="1" dirty="0" smtClean="0">
                <a:solidFill>
                  <a:schemeClr val="bg1"/>
                </a:solidFill>
              </a:rPr>
              <a:t>economies now produce half </a:t>
            </a:r>
            <a:r>
              <a:rPr lang="en-US" sz="1600" b="1" dirty="0">
                <a:solidFill>
                  <a:schemeClr val="bg1"/>
                </a:solidFill>
              </a:rPr>
              <a:t>of global GDP but just </a:t>
            </a:r>
            <a:r>
              <a:rPr lang="en-US" sz="1600" b="1" dirty="0" smtClean="0">
                <a:solidFill>
                  <a:schemeClr val="bg1"/>
                </a:solidFill>
              </a:rPr>
              <a:t>17% </a:t>
            </a:r>
            <a:r>
              <a:rPr lang="en-US" sz="1600" b="1" dirty="0">
                <a:solidFill>
                  <a:schemeClr val="bg1"/>
                </a:solidFill>
              </a:rPr>
              <a:t>of nonlife premiums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82600" y="166688"/>
            <a:ext cx="7566025" cy="841375"/>
          </a:xfrm>
        </p:spPr>
        <p:txBody>
          <a:bodyPr lIns="92075" tIns="46038" rIns="92075" bIns="46038" anchor="b"/>
          <a:lstStyle/>
          <a:p>
            <a:r>
              <a:rPr lang="en-US" dirty="0" smtClean="0"/>
              <a:t>Non-life Premium/GDP* (Penetration)</a:t>
            </a:r>
            <a:br>
              <a:rPr lang="en-US" dirty="0" smtClean="0"/>
            </a:br>
            <a:r>
              <a:rPr lang="en-US" dirty="0" smtClean="0"/>
              <a:t>for Advanced Economies, 2002-2012</a:t>
            </a:r>
          </a:p>
        </p:txBody>
      </p:sp>
      <p:graphicFrame>
        <p:nvGraphicFramePr>
          <p:cNvPr id="6926339" name="Object 2"/>
          <p:cNvGraphicFramePr>
            <a:graphicFrameLocks noChangeAspect="1"/>
          </p:cNvGraphicFramePr>
          <p:nvPr>
            <p:ph type="chart" idx="4294967295"/>
          </p:nvPr>
        </p:nvGraphicFramePr>
        <p:xfrm>
          <a:off x="407988" y="841375"/>
          <a:ext cx="8351837" cy="5102225"/>
        </p:xfrm>
        <a:graphic>
          <a:graphicData uri="http://schemas.openxmlformats.org/presentationml/2006/ole">
            <p:oleObj spid="_x0000_s20967426" name="Chart" r:id="rId4" imgW="9401057" imgH="5734090" progId="MSGraph.Chart.8">
              <p:embed followColorScheme="full"/>
            </p:oleObj>
          </a:graphicData>
        </a:graphic>
      </p:graphicFrame>
      <p:sp>
        <p:nvSpPr>
          <p:cNvPr id="6148" name="Rectangle 4"/>
          <p:cNvSpPr>
            <a:spLocks noChangeArrowheads="1"/>
          </p:cNvSpPr>
          <p:nvPr/>
        </p:nvSpPr>
        <p:spPr bwMode="auto">
          <a:xfrm>
            <a:off x="201613" y="6540500"/>
            <a:ext cx="8701087" cy="261938"/>
          </a:xfrm>
          <a:prstGeom prst="rect">
            <a:avLst/>
          </a:prstGeom>
          <a:noFill/>
          <a:ln w="9525">
            <a:noFill/>
            <a:miter lim="800000"/>
            <a:headEnd/>
            <a:tailEnd/>
          </a:ln>
        </p:spPr>
        <p:txBody>
          <a:bodyPr wrap="none" lIns="92075" tIns="46038" rIns="92075" bIns="46038">
            <a:spAutoFit/>
          </a:bodyPr>
          <a:lstStyle/>
          <a:p>
            <a:pPr eaLnBrk="0" hangingPunct="0"/>
            <a:r>
              <a:rPr lang="en-US" sz="1100"/>
              <a:t>*both measured in U.S. dollars; premiums exclude cross-border business                                   Source: Swiss Re </a:t>
            </a:r>
            <a:r>
              <a:rPr lang="en-US" sz="1100" i="1"/>
              <a:t>Sigma</a:t>
            </a:r>
            <a:r>
              <a:rPr lang="en-US" sz="1100"/>
              <a:t>, various volumes</a:t>
            </a:r>
          </a:p>
        </p:txBody>
      </p:sp>
      <p:sp>
        <p:nvSpPr>
          <p:cNvPr id="2094089" name="AutoShape 38"/>
          <p:cNvSpPr>
            <a:spLocks noChangeArrowheads="1"/>
          </p:cNvSpPr>
          <p:nvPr/>
        </p:nvSpPr>
        <p:spPr bwMode="blackWhite">
          <a:xfrm>
            <a:off x="491614" y="5702709"/>
            <a:ext cx="8219768" cy="875072"/>
          </a:xfrm>
          <a:prstGeom prst="wedgeRectCallout">
            <a:avLst>
              <a:gd name="adj1" fmla="val -9986"/>
              <a:gd name="adj2" fmla="val -19671"/>
            </a:avLst>
          </a:prstGeom>
          <a:solidFill>
            <a:schemeClr val="accent2"/>
          </a:solidFill>
          <a:ln w="28575" algn="ctr">
            <a:solidFill>
              <a:schemeClr val="bg1"/>
            </a:solidFill>
            <a:miter lim="800000"/>
            <a:headEnd/>
            <a:tailEnd/>
          </a:ln>
        </p:spPr>
        <p:txBody>
          <a:bodyPr tIns="91440" bIns="91440" anchor="ctr"/>
          <a:lstStyle/>
          <a:p>
            <a:pPr marL="723900" lvl="1" indent="-381000" algn="ctr">
              <a:lnSpc>
                <a:spcPct val="80000"/>
              </a:lnSpc>
            </a:pPr>
            <a:r>
              <a:rPr lang="en-US" sz="2000" b="1" dirty="0" smtClean="0">
                <a:solidFill>
                  <a:schemeClr val="bg1"/>
                </a:solidFill>
              </a:rPr>
              <a:t>Year-to-year comparisons of the penetration percentage indicates the degree to which premium growth is keeping up with exposure growth (as </a:t>
            </a:r>
            <a:r>
              <a:rPr lang="en-US" sz="2000" b="1" dirty="0" err="1" smtClean="0">
                <a:solidFill>
                  <a:schemeClr val="bg1"/>
                </a:solidFill>
              </a:rPr>
              <a:t>proxied</a:t>
            </a:r>
            <a:r>
              <a:rPr lang="en-US" sz="2000" b="1" dirty="0" smtClean="0">
                <a:solidFill>
                  <a:schemeClr val="bg1"/>
                </a:solidFill>
              </a:rPr>
              <a:t> by GDP).</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82600" y="166688"/>
            <a:ext cx="7566025" cy="841375"/>
          </a:xfrm>
        </p:spPr>
        <p:txBody>
          <a:bodyPr lIns="92075" tIns="46038" rIns="92075" bIns="46038" anchor="b"/>
          <a:lstStyle/>
          <a:p>
            <a:r>
              <a:rPr lang="en-US" dirty="0" smtClean="0"/>
              <a:t>Non-life Premium/GDP* (Penetration)</a:t>
            </a:r>
            <a:br>
              <a:rPr lang="en-US" dirty="0" smtClean="0"/>
            </a:br>
            <a:r>
              <a:rPr lang="en-US" dirty="0" smtClean="0"/>
              <a:t>for the BRIC Economies, 2002-2012</a:t>
            </a:r>
          </a:p>
        </p:txBody>
      </p:sp>
      <p:graphicFrame>
        <p:nvGraphicFramePr>
          <p:cNvPr id="6926339" name="Object 2"/>
          <p:cNvGraphicFramePr>
            <a:graphicFrameLocks noChangeAspect="1"/>
          </p:cNvGraphicFramePr>
          <p:nvPr>
            <p:ph type="chart" idx="4294967295"/>
          </p:nvPr>
        </p:nvGraphicFramePr>
        <p:xfrm>
          <a:off x="407988" y="841375"/>
          <a:ext cx="8351837" cy="5102225"/>
        </p:xfrm>
        <a:graphic>
          <a:graphicData uri="http://schemas.openxmlformats.org/presentationml/2006/ole">
            <p:oleObj spid="_x0000_s20968450" name="Chart" r:id="rId4" imgW="9401057" imgH="5734090" progId="MSGraph.Chart.8">
              <p:embed followColorScheme="full"/>
            </p:oleObj>
          </a:graphicData>
        </a:graphic>
      </p:graphicFrame>
      <p:sp>
        <p:nvSpPr>
          <p:cNvPr id="7172" name="Rectangle 4"/>
          <p:cNvSpPr>
            <a:spLocks noChangeArrowheads="1"/>
          </p:cNvSpPr>
          <p:nvPr/>
        </p:nvSpPr>
        <p:spPr bwMode="auto">
          <a:xfrm>
            <a:off x="201613" y="6540500"/>
            <a:ext cx="8585200" cy="261938"/>
          </a:xfrm>
          <a:prstGeom prst="rect">
            <a:avLst/>
          </a:prstGeom>
          <a:noFill/>
          <a:ln w="9525">
            <a:noFill/>
            <a:miter lim="800000"/>
            <a:headEnd/>
            <a:tailEnd/>
          </a:ln>
        </p:spPr>
        <p:txBody>
          <a:bodyPr wrap="none" lIns="92075" tIns="46038" rIns="92075" bIns="46038">
            <a:spAutoFit/>
          </a:bodyPr>
          <a:lstStyle/>
          <a:p>
            <a:pPr eaLnBrk="0" hangingPunct="0"/>
            <a:r>
              <a:rPr lang="en-US" sz="1100"/>
              <a:t>*both measured in U.S. dollars; premiums exclude cross-border business                                 Source: Swiss Re </a:t>
            </a:r>
            <a:r>
              <a:rPr lang="en-US" sz="1100" i="1"/>
              <a:t>Sigma</a:t>
            </a:r>
            <a:r>
              <a:rPr lang="en-US" sz="1100"/>
              <a:t>, various volumes</a:t>
            </a:r>
          </a:p>
        </p:txBody>
      </p:sp>
      <p:sp>
        <p:nvSpPr>
          <p:cNvPr id="2094089" name="AutoShape 38"/>
          <p:cNvSpPr>
            <a:spLocks noChangeArrowheads="1"/>
          </p:cNvSpPr>
          <p:nvPr/>
        </p:nvSpPr>
        <p:spPr bwMode="blackWhite">
          <a:xfrm>
            <a:off x="400050" y="5543550"/>
            <a:ext cx="8353425" cy="971550"/>
          </a:xfrm>
          <a:prstGeom prst="wedgeRectCallout">
            <a:avLst>
              <a:gd name="adj1" fmla="val -9986"/>
              <a:gd name="adj2" fmla="val -1967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From 2001-2009, </a:t>
            </a:r>
            <a:r>
              <a:rPr lang="en-US" sz="1600" b="1" dirty="0" smtClean="0">
                <a:solidFill>
                  <a:schemeClr val="bg1"/>
                </a:solidFill>
              </a:rPr>
              <a:t>penetration </a:t>
            </a:r>
            <a:r>
              <a:rPr lang="en-US" sz="1600" b="1" dirty="0">
                <a:solidFill>
                  <a:schemeClr val="bg1"/>
                </a:solidFill>
              </a:rPr>
              <a:t>in China and Russia grew steadily—an especially strong showing in light of the rapid growth in GDP (denominator in the Penetration ratio). Similarly, although the Penetration ratios in Brazil and India were essentially flat, that means premium growth basically kept pace with exposure growth.</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551426" y="294507"/>
            <a:ext cx="7098071" cy="718215"/>
          </a:xfrm>
        </p:spPr>
        <p:txBody>
          <a:bodyPr lIns="92075" tIns="46038" rIns="92075" bIns="46038" anchor="b"/>
          <a:lstStyle/>
          <a:p>
            <a:r>
              <a:rPr lang="en-US" sz="2400" dirty="0" smtClean="0"/>
              <a:t>2012 Non-life Premium if Penetration in BRIC Economies Equaled Advanced Economies</a:t>
            </a:r>
          </a:p>
        </p:txBody>
      </p:sp>
      <p:graphicFrame>
        <p:nvGraphicFramePr>
          <p:cNvPr id="6926339" name="Object 2"/>
          <p:cNvGraphicFramePr>
            <a:graphicFrameLocks noChangeAspect="1"/>
          </p:cNvGraphicFramePr>
          <p:nvPr>
            <p:ph type="chart" idx="4294967295"/>
          </p:nvPr>
        </p:nvGraphicFramePr>
        <p:xfrm>
          <a:off x="407988" y="959362"/>
          <a:ext cx="8351837" cy="5102225"/>
        </p:xfrm>
        <a:graphic>
          <a:graphicData uri="http://schemas.openxmlformats.org/presentationml/2006/ole">
            <p:oleObj spid="_x0000_s21129218" name="Chart" r:id="rId4" imgW="9401057" imgH="5734090" progId="MSGraph.Chart.8">
              <p:embed followColorScheme="full"/>
            </p:oleObj>
          </a:graphicData>
        </a:graphic>
      </p:graphicFrame>
      <p:sp>
        <p:nvSpPr>
          <p:cNvPr id="7172" name="Rectangle 4"/>
          <p:cNvSpPr>
            <a:spLocks noChangeArrowheads="1"/>
          </p:cNvSpPr>
          <p:nvPr/>
        </p:nvSpPr>
        <p:spPr bwMode="auto">
          <a:xfrm>
            <a:off x="506413" y="6383183"/>
            <a:ext cx="3953005" cy="262252"/>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Sources: </a:t>
            </a:r>
            <a:r>
              <a:rPr lang="en-US" sz="1100" dirty="0"/>
              <a:t>Swiss Re </a:t>
            </a:r>
            <a:r>
              <a:rPr lang="en-US" sz="1100" i="1" dirty="0"/>
              <a:t>Sigma</a:t>
            </a:r>
            <a:r>
              <a:rPr lang="en-US" sz="1100" dirty="0"/>
              <a:t>, various </a:t>
            </a:r>
            <a:r>
              <a:rPr lang="en-US" sz="1100" dirty="0" smtClean="0"/>
              <a:t>volumes; I.I.I. calculations</a:t>
            </a:r>
            <a:endParaRPr lang="en-US" sz="1100" dirty="0"/>
          </a:p>
        </p:txBody>
      </p:sp>
      <p:sp>
        <p:nvSpPr>
          <p:cNvPr id="6" name="TextBox 5"/>
          <p:cNvSpPr txBox="1"/>
          <p:nvPr/>
        </p:nvSpPr>
        <p:spPr>
          <a:xfrm>
            <a:off x="0" y="1022555"/>
            <a:ext cx="2241754" cy="307777"/>
          </a:xfrm>
          <a:prstGeom prst="rect">
            <a:avLst/>
          </a:prstGeom>
          <a:noFill/>
        </p:spPr>
        <p:txBody>
          <a:bodyPr wrap="square" rtlCol="0">
            <a:spAutoFit/>
          </a:bodyPr>
          <a:lstStyle/>
          <a:p>
            <a:r>
              <a:rPr lang="en-US" sz="1400" b="1" dirty="0" smtClean="0"/>
              <a:t>$US, billions</a:t>
            </a:r>
            <a:endParaRPr lang="en-US" sz="1400" b="1"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5"/>
          <p:cNvSpPr>
            <a:spLocks noGrp="1" noChangeArrowheads="1"/>
          </p:cNvSpPr>
          <p:nvPr>
            <p:ph type="dt" sz="quarter" idx="10"/>
          </p:nvPr>
        </p:nvSpPr>
        <p:spPr>
          <a:noFill/>
        </p:spPr>
        <p:txBody>
          <a:bodyPr/>
          <a:lstStyle/>
          <a:p>
            <a:r>
              <a:rPr lang="en-US" smtClean="0"/>
              <a:t>12/01/09 - 9pm</a:t>
            </a:r>
          </a:p>
        </p:txBody>
      </p:sp>
      <p:sp>
        <p:nvSpPr>
          <p:cNvPr id="34819"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4820" name="Rectangle 110"/>
          <p:cNvSpPr>
            <a:spLocks noGrp="1" noChangeArrowheads="1"/>
          </p:cNvSpPr>
          <p:nvPr>
            <p:ph type="sldNum" sz="quarter" idx="12"/>
          </p:nvPr>
        </p:nvSpPr>
        <p:spPr>
          <a:noFill/>
        </p:spPr>
        <p:txBody>
          <a:bodyPr/>
          <a:lstStyle/>
          <a:p>
            <a:fld id="{F07F125A-EAB9-4E90-8BBA-9BBCF3DF39F8}" type="slidenum">
              <a:rPr lang="en-US" smtClean="0"/>
              <a:pPr/>
              <a:t>2</a:t>
            </a:fld>
            <a:endParaRPr lang="en-US" smtClean="0"/>
          </a:p>
        </p:txBody>
      </p:sp>
      <p:sp>
        <p:nvSpPr>
          <p:cNvPr id="34821" name="Rectangle 2"/>
          <p:cNvSpPr>
            <a:spLocks noGrp="1" noChangeArrowheads="1"/>
          </p:cNvSpPr>
          <p:nvPr>
            <p:ph type="title"/>
          </p:nvPr>
        </p:nvSpPr>
        <p:spPr>
          <a:xfrm>
            <a:off x="904875" y="161925"/>
            <a:ext cx="6534150" cy="860425"/>
          </a:xfrm>
        </p:spPr>
        <p:txBody>
          <a:bodyPr/>
          <a:lstStyle/>
          <a:p>
            <a:r>
              <a:rPr lang="en-US" dirty="0" smtClean="0"/>
              <a:t>The Growth of the Reinsurance Industry Depends on … </a:t>
            </a:r>
          </a:p>
        </p:txBody>
      </p:sp>
      <p:sp>
        <p:nvSpPr>
          <p:cNvPr id="1922051" name="Rectangle 3"/>
          <p:cNvSpPr>
            <a:spLocks noGrp="1" noChangeArrowheads="1"/>
          </p:cNvSpPr>
          <p:nvPr>
            <p:ph type="body" idx="1"/>
          </p:nvPr>
        </p:nvSpPr>
        <p:spPr>
          <a:xfrm>
            <a:off x="588963" y="1141413"/>
            <a:ext cx="8088312" cy="5173662"/>
          </a:xfrm>
        </p:spPr>
        <p:txBody>
          <a:bodyPr/>
          <a:lstStyle/>
          <a:p>
            <a:pPr marL="222250" indent="-182880">
              <a:lnSpc>
                <a:spcPct val="100000"/>
              </a:lnSpc>
              <a:spcBef>
                <a:spcPts val="1200"/>
              </a:spcBef>
            </a:pPr>
            <a:r>
              <a:rPr lang="en-US" sz="2800" dirty="0" smtClean="0"/>
              <a:t>The Growth of the Global Exposure Base</a:t>
            </a:r>
          </a:p>
          <a:p>
            <a:pPr marL="908050" lvl="2" indent="-182880">
              <a:lnSpc>
                <a:spcPct val="100000"/>
              </a:lnSpc>
              <a:spcBef>
                <a:spcPts val="600"/>
              </a:spcBef>
            </a:pPr>
            <a:r>
              <a:rPr lang="en-US" sz="2200" dirty="0" smtClean="0"/>
              <a:t>New lines of business (e.g., flood in the U.S.)</a:t>
            </a:r>
          </a:p>
          <a:p>
            <a:pPr marL="908050" lvl="2" indent="-182880">
              <a:lnSpc>
                <a:spcPct val="100000"/>
              </a:lnSpc>
              <a:spcBef>
                <a:spcPts val="600"/>
              </a:spcBef>
            </a:pPr>
            <a:r>
              <a:rPr lang="en-US" sz="2200" dirty="0" smtClean="0"/>
              <a:t>GDP/capita growth</a:t>
            </a:r>
          </a:p>
          <a:p>
            <a:pPr marL="908050" lvl="2" indent="-182880">
              <a:lnSpc>
                <a:spcPct val="100000"/>
              </a:lnSpc>
              <a:spcBef>
                <a:spcPts val="600"/>
              </a:spcBef>
            </a:pPr>
            <a:r>
              <a:rPr lang="en-US" sz="2200" dirty="0" smtClean="0"/>
              <a:t>Increased world trade</a:t>
            </a:r>
          </a:p>
          <a:p>
            <a:pPr marL="222250" indent="-182880">
              <a:lnSpc>
                <a:spcPct val="100000"/>
              </a:lnSpc>
              <a:spcBef>
                <a:spcPts val="1200"/>
              </a:spcBef>
            </a:pPr>
            <a:r>
              <a:rPr lang="en-US" sz="2800" dirty="0" smtClean="0"/>
              <a:t>Capital </a:t>
            </a:r>
            <a:r>
              <a:rPr lang="en-US" sz="2800" smtClean="0"/>
              <a:t>Market Developments</a:t>
            </a:r>
          </a:p>
          <a:p>
            <a:pPr marL="222250" indent="-182880">
              <a:lnSpc>
                <a:spcPct val="100000"/>
              </a:lnSpc>
              <a:spcBef>
                <a:spcPts val="1200"/>
              </a:spcBef>
            </a:pPr>
            <a:r>
              <a:rPr lang="en-US" sz="2800" dirty="0" smtClean="0"/>
              <a:t>The Growth and Capital Position of the Primary Insurance Industry</a:t>
            </a:r>
          </a:p>
          <a:p>
            <a:pPr marL="222250" indent="-182880">
              <a:lnSpc>
                <a:spcPct val="100000"/>
              </a:lnSpc>
              <a:spcBef>
                <a:spcPts val="1200"/>
              </a:spcBef>
            </a:pPr>
            <a:r>
              <a:rPr lang="en-US" sz="2800" dirty="0" smtClean="0"/>
              <a:t>The Capital Position of the Reinsurance Industry</a:t>
            </a:r>
          </a:p>
          <a:p>
            <a:pPr marL="222250" indent="-182880">
              <a:lnSpc>
                <a:spcPct val="100000"/>
              </a:lnSpc>
              <a:spcBef>
                <a:spcPts val="1200"/>
              </a:spcBef>
            </a:pPr>
            <a:r>
              <a:rPr lang="en-US" sz="2800" dirty="0" smtClean="0"/>
              <a:t>The Attractiveness and Extent of Alternate Sources/Methods of Risk Capital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xfrm>
            <a:off x="540774" y="176981"/>
            <a:ext cx="7236542" cy="899344"/>
          </a:xfrm>
        </p:spPr>
        <p:txBody>
          <a:bodyPr/>
          <a:lstStyle/>
          <a:p>
            <a:r>
              <a:rPr lang="en-US" sz="2800" dirty="0" smtClean="0"/>
              <a:t>As Economies Grow Wealthier, </a:t>
            </a:r>
            <a:br>
              <a:rPr lang="en-US" sz="2800" dirty="0" smtClean="0"/>
            </a:br>
            <a:r>
              <a:rPr lang="en-US" sz="2800" dirty="0" smtClean="0"/>
              <a:t>Insurance Market Penetration Grows Also</a:t>
            </a:r>
          </a:p>
        </p:txBody>
      </p:sp>
      <p:graphicFrame>
        <p:nvGraphicFramePr>
          <p:cNvPr id="26626" name="Object 2"/>
          <p:cNvGraphicFramePr>
            <a:graphicFrameLocks noChangeAspect="1"/>
          </p:cNvGraphicFramePr>
          <p:nvPr>
            <p:ph idx="1"/>
          </p:nvPr>
        </p:nvGraphicFramePr>
        <p:xfrm>
          <a:off x="304800" y="1524000"/>
          <a:ext cx="8305800" cy="4648200"/>
        </p:xfrm>
        <a:graphic>
          <a:graphicData uri="http://schemas.openxmlformats.org/presentationml/2006/ole">
            <p:oleObj spid="_x0000_s20580354" name="Chart" r:id="rId3" imgW="5991225" imgH="3314700" progId="Excel.Sheet.8">
              <p:embed/>
            </p:oleObj>
          </a:graphicData>
        </a:graphic>
      </p:graphicFrame>
      <p:sp>
        <p:nvSpPr>
          <p:cNvPr id="2662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A.M. Best.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32747" y="218307"/>
            <a:ext cx="7085576" cy="860425"/>
          </a:xfrm>
        </p:spPr>
        <p:txBody>
          <a:bodyPr/>
          <a:lstStyle/>
          <a:p>
            <a:r>
              <a:rPr lang="en-US" dirty="0" smtClean="0"/>
              <a:t>Greater Insurance Market Penetration Possibilities in Higher-Risk Countries</a:t>
            </a:r>
          </a:p>
        </p:txBody>
      </p:sp>
      <p:graphicFrame>
        <p:nvGraphicFramePr>
          <p:cNvPr id="25602" name="Object 2"/>
          <p:cNvGraphicFramePr>
            <a:graphicFrameLocks noChangeAspect="1"/>
          </p:cNvGraphicFramePr>
          <p:nvPr>
            <p:ph idx="1"/>
          </p:nvPr>
        </p:nvGraphicFramePr>
        <p:xfrm>
          <a:off x="0" y="1447800"/>
          <a:ext cx="8494713" cy="4746625"/>
        </p:xfrm>
        <a:graphic>
          <a:graphicData uri="http://schemas.openxmlformats.org/presentationml/2006/ole">
            <p:oleObj spid="_x0000_s20579330" name="Chart" r:id="rId4" imgW="5895975" imgH="3400425" progId="Excel.Sheet.8">
              <p:embed/>
            </p:oleObj>
          </a:graphicData>
        </a:graphic>
      </p:graphicFrame>
      <p:sp>
        <p:nvSpPr>
          <p:cNvPr id="25604" name="TextBox 3"/>
          <p:cNvSpPr txBox="1">
            <a:spLocks noChangeArrowheads="1"/>
          </p:cNvSpPr>
          <p:nvPr/>
        </p:nvSpPr>
        <p:spPr bwMode="auto">
          <a:xfrm>
            <a:off x="1358900" y="5983288"/>
            <a:ext cx="6964363" cy="369887"/>
          </a:xfrm>
          <a:prstGeom prst="rect">
            <a:avLst/>
          </a:prstGeom>
          <a:noFill/>
          <a:ln w="9525">
            <a:noFill/>
            <a:miter lim="800000"/>
            <a:headEnd/>
            <a:tailEnd/>
          </a:ln>
        </p:spPr>
        <p:txBody>
          <a:bodyPr>
            <a:spAutoFit/>
          </a:bodyPr>
          <a:lstStyle/>
          <a:p>
            <a:r>
              <a:rPr lang="en-US" b="1">
                <a:solidFill>
                  <a:srgbClr val="00B050"/>
                </a:solidFill>
              </a:rPr>
              <a:t>Low Risk</a:t>
            </a:r>
            <a:r>
              <a:rPr lang="en-US"/>
              <a:t>					</a:t>
            </a:r>
            <a:r>
              <a:rPr lang="en-US" b="1">
                <a:solidFill>
                  <a:srgbClr val="C00000"/>
                </a:solidFill>
              </a:rPr>
              <a:t>High Risk</a:t>
            </a:r>
          </a:p>
        </p:txBody>
      </p:sp>
      <p:sp>
        <p:nvSpPr>
          <p:cNvPr id="25605"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A.M. Best.</a:t>
            </a:r>
          </a:p>
        </p:txBody>
      </p:sp>
      <p:sp>
        <p:nvSpPr>
          <p:cNvPr id="6" name="AutoShape 4"/>
          <p:cNvSpPr>
            <a:spLocks noChangeArrowheads="1"/>
          </p:cNvSpPr>
          <p:nvPr/>
        </p:nvSpPr>
        <p:spPr bwMode="blackWhite">
          <a:xfrm>
            <a:off x="2821858" y="1103314"/>
            <a:ext cx="2920129" cy="1403912"/>
          </a:xfrm>
          <a:prstGeom prst="wedgeRectCallout">
            <a:avLst>
              <a:gd name="adj1" fmla="val -56323"/>
              <a:gd name="adj2" fmla="val 772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Low risk countries have high insurance penetration rates and afford fewer growth opportunities</a:t>
            </a:r>
          </a:p>
        </p:txBody>
      </p:sp>
      <p:sp>
        <p:nvSpPr>
          <p:cNvPr id="8" name="AutoShape 4"/>
          <p:cNvSpPr>
            <a:spLocks noChangeArrowheads="1"/>
          </p:cNvSpPr>
          <p:nvPr/>
        </p:nvSpPr>
        <p:spPr bwMode="blackWhite">
          <a:xfrm>
            <a:off x="6253317" y="2391901"/>
            <a:ext cx="2733368" cy="1432847"/>
          </a:xfrm>
          <a:prstGeom prst="wedgeRectCallout">
            <a:avLst>
              <a:gd name="adj1" fmla="val -31494"/>
              <a:gd name="adj2" fmla="val 1292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Higher risk countries have low insurance penetration rates and often offer more growth opportunities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82600" y="166688"/>
            <a:ext cx="7566025" cy="841375"/>
          </a:xfrm>
        </p:spPr>
        <p:txBody>
          <a:bodyPr lIns="92075" tIns="46038" rIns="92075" bIns="46038" anchor="b"/>
          <a:lstStyle/>
          <a:p>
            <a:r>
              <a:rPr lang="en-US" dirty="0" smtClean="0"/>
              <a:t>Non-life Premium* per capita (Density)</a:t>
            </a:r>
            <a:br>
              <a:rPr lang="en-US" dirty="0" smtClean="0"/>
            </a:br>
            <a:r>
              <a:rPr lang="en-US" dirty="0" smtClean="0"/>
              <a:t>for Advanced Economies, 2002-2012</a:t>
            </a:r>
          </a:p>
        </p:txBody>
      </p:sp>
      <p:graphicFrame>
        <p:nvGraphicFramePr>
          <p:cNvPr id="6926339" name="Object 2"/>
          <p:cNvGraphicFramePr>
            <a:graphicFrameLocks noChangeAspect="1"/>
          </p:cNvGraphicFramePr>
          <p:nvPr>
            <p:ph type="chart" idx="4294967295"/>
          </p:nvPr>
        </p:nvGraphicFramePr>
        <p:xfrm>
          <a:off x="407988" y="841375"/>
          <a:ext cx="8351837" cy="5102225"/>
        </p:xfrm>
        <a:graphic>
          <a:graphicData uri="http://schemas.openxmlformats.org/presentationml/2006/ole">
            <p:oleObj spid="_x0000_s20969474" name="Chart" r:id="rId4" imgW="9401057" imgH="5734090" progId="MSGraph.Chart.8">
              <p:embed followColorScheme="full"/>
            </p:oleObj>
          </a:graphicData>
        </a:graphic>
      </p:graphicFrame>
      <p:sp>
        <p:nvSpPr>
          <p:cNvPr id="8196" name="Rectangle 4"/>
          <p:cNvSpPr>
            <a:spLocks noChangeArrowheads="1"/>
          </p:cNvSpPr>
          <p:nvPr/>
        </p:nvSpPr>
        <p:spPr bwMode="auto">
          <a:xfrm>
            <a:off x="201613" y="6540500"/>
            <a:ext cx="5949950" cy="261938"/>
          </a:xfrm>
          <a:prstGeom prst="rect">
            <a:avLst/>
          </a:prstGeom>
          <a:noFill/>
          <a:ln w="9525">
            <a:noFill/>
            <a:miter lim="800000"/>
            <a:headEnd/>
            <a:tailEnd/>
          </a:ln>
        </p:spPr>
        <p:txBody>
          <a:bodyPr wrap="none" lIns="92075" tIns="46038" rIns="92075" bIns="46038">
            <a:spAutoFit/>
          </a:bodyPr>
          <a:lstStyle/>
          <a:p>
            <a:pPr eaLnBrk="0" hangingPunct="0"/>
            <a:r>
              <a:rPr lang="en-US" sz="1100"/>
              <a:t>*excludes cross-border business                             Source: Swiss Re </a:t>
            </a:r>
            <a:r>
              <a:rPr lang="en-US" sz="1100" i="1"/>
              <a:t>Sigma</a:t>
            </a:r>
            <a:r>
              <a:rPr lang="en-US" sz="1100"/>
              <a:t>, various volumes</a:t>
            </a:r>
          </a:p>
        </p:txBody>
      </p:sp>
      <p:sp>
        <p:nvSpPr>
          <p:cNvPr id="2094089" name="AutoShape 38"/>
          <p:cNvSpPr>
            <a:spLocks noChangeArrowheads="1"/>
          </p:cNvSpPr>
          <p:nvPr/>
        </p:nvSpPr>
        <p:spPr bwMode="blackWhite">
          <a:xfrm>
            <a:off x="409575" y="5610225"/>
            <a:ext cx="8353425" cy="895350"/>
          </a:xfrm>
          <a:prstGeom prst="wedgeRectCallout">
            <a:avLst>
              <a:gd name="adj1" fmla="val -9986"/>
              <a:gd name="adj2" fmla="val -1967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From </a:t>
            </a:r>
            <a:r>
              <a:rPr lang="en-US" b="1" dirty="0" smtClean="0">
                <a:solidFill>
                  <a:schemeClr val="bg1"/>
                </a:solidFill>
              </a:rPr>
              <a:t>2002-2012, </a:t>
            </a:r>
            <a:r>
              <a:rPr lang="en-US" b="1" dirty="0">
                <a:solidFill>
                  <a:schemeClr val="bg1"/>
                </a:solidFill>
              </a:rPr>
              <a:t>Insurance Density grew in most advanced economies,</a:t>
            </a:r>
            <a:br>
              <a:rPr lang="en-US" b="1" dirty="0">
                <a:solidFill>
                  <a:schemeClr val="bg1"/>
                </a:solidFill>
              </a:rPr>
            </a:br>
            <a:r>
              <a:rPr lang="en-US" b="1" dirty="0">
                <a:solidFill>
                  <a:schemeClr val="bg1"/>
                </a:solidFill>
              </a:rPr>
              <a:t>retreating only slightly during the global recession. </a:t>
            </a:r>
            <a:br>
              <a:rPr lang="en-US" b="1" dirty="0">
                <a:solidFill>
                  <a:schemeClr val="bg1"/>
                </a:solidFill>
              </a:rPr>
            </a:br>
            <a:r>
              <a:rPr lang="en-US" b="1" dirty="0">
                <a:solidFill>
                  <a:schemeClr val="bg1"/>
                </a:solidFill>
              </a:rPr>
              <a:t>In Canada, premium density doubled from 2002-2010.</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82600" y="166688"/>
            <a:ext cx="7566025" cy="841375"/>
          </a:xfrm>
        </p:spPr>
        <p:txBody>
          <a:bodyPr lIns="92075" tIns="46038" rIns="92075" bIns="46038" anchor="b"/>
          <a:lstStyle/>
          <a:p>
            <a:r>
              <a:rPr lang="en-US" dirty="0" smtClean="0"/>
              <a:t>Non-life Premium* per capita (Density) for Emerging Economies, 2002-2012</a:t>
            </a:r>
          </a:p>
        </p:txBody>
      </p:sp>
      <p:graphicFrame>
        <p:nvGraphicFramePr>
          <p:cNvPr id="6926339" name="Object 2"/>
          <p:cNvGraphicFramePr>
            <a:graphicFrameLocks noChangeAspect="1"/>
          </p:cNvGraphicFramePr>
          <p:nvPr>
            <p:ph type="chart" idx="4294967295"/>
          </p:nvPr>
        </p:nvGraphicFramePr>
        <p:xfrm>
          <a:off x="407988" y="841375"/>
          <a:ext cx="8351837" cy="5102225"/>
        </p:xfrm>
        <a:graphic>
          <a:graphicData uri="http://schemas.openxmlformats.org/presentationml/2006/ole">
            <p:oleObj spid="_x0000_s20970498" name="Chart" r:id="rId4" imgW="9401057" imgH="5734090" progId="MSGraph.Chart.8">
              <p:embed followColorScheme="full"/>
            </p:oleObj>
          </a:graphicData>
        </a:graphic>
      </p:graphicFrame>
      <p:sp>
        <p:nvSpPr>
          <p:cNvPr id="9220" name="Rectangle 4"/>
          <p:cNvSpPr>
            <a:spLocks noChangeArrowheads="1"/>
          </p:cNvSpPr>
          <p:nvPr/>
        </p:nvSpPr>
        <p:spPr bwMode="auto">
          <a:xfrm>
            <a:off x="201613" y="6540500"/>
            <a:ext cx="8312150" cy="261938"/>
          </a:xfrm>
          <a:prstGeom prst="rect">
            <a:avLst/>
          </a:prstGeom>
          <a:noFill/>
          <a:ln w="9525">
            <a:noFill/>
            <a:miter lim="800000"/>
            <a:headEnd/>
            <a:tailEnd/>
          </a:ln>
        </p:spPr>
        <p:txBody>
          <a:bodyPr wrap="none" lIns="92075" tIns="46038" rIns="92075" bIns="46038">
            <a:spAutoFit/>
          </a:bodyPr>
          <a:lstStyle/>
          <a:p>
            <a:pPr eaLnBrk="0" hangingPunct="0"/>
            <a:r>
              <a:rPr lang="en-US" sz="1100"/>
              <a:t>* premiums measured in U.S. dollars, exclude cross-border business                               Source: Swiss Re </a:t>
            </a:r>
            <a:r>
              <a:rPr lang="en-US" sz="1100" i="1"/>
              <a:t>Sigma</a:t>
            </a:r>
            <a:r>
              <a:rPr lang="en-US" sz="1100"/>
              <a:t>, various volumes</a:t>
            </a:r>
          </a:p>
        </p:txBody>
      </p:sp>
      <p:sp>
        <p:nvSpPr>
          <p:cNvPr id="2094089" name="AutoShape 38"/>
          <p:cNvSpPr>
            <a:spLocks noChangeArrowheads="1"/>
          </p:cNvSpPr>
          <p:nvPr/>
        </p:nvSpPr>
        <p:spPr bwMode="blackWhite">
          <a:xfrm>
            <a:off x="482600" y="5735638"/>
            <a:ext cx="8353425" cy="804862"/>
          </a:xfrm>
          <a:prstGeom prst="wedgeRectCallout">
            <a:avLst>
              <a:gd name="adj1" fmla="val -9986"/>
              <a:gd name="adj2" fmla="val -1967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From </a:t>
            </a:r>
            <a:r>
              <a:rPr lang="en-US" sz="1600" b="1" dirty="0" smtClean="0">
                <a:solidFill>
                  <a:schemeClr val="bg1"/>
                </a:solidFill>
              </a:rPr>
              <a:t>2002-2012, </a:t>
            </a:r>
            <a:r>
              <a:rPr lang="en-US" sz="1600" b="1" dirty="0">
                <a:solidFill>
                  <a:schemeClr val="bg1"/>
                </a:solidFill>
              </a:rPr>
              <a:t>Insurance Density in India tripled, and in China it grew </a:t>
            </a:r>
            <a:r>
              <a:rPr lang="en-US" sz="1600" b="1" dirty="0" smtClean="0">
                <a:solidFill>
                  <a:schemeClr val="bg1"/>
                </a:solidFill>
              </a:rPr>
              <a:t>9-fold</a:t>
            </a:r>
            <a:r>
              <a:rPr lang="en-US" sz="1600" b="1" dirty="0">
                <a:solidFill>
                  <a:schemeClr val="bg1"/>
                </a:solidFill>
              </a:rPr>
              <a:t>.</a:t>
            </a:r>
            <a:br>
              <a:rPr lang="en-US" sz="1600" b="1" dirty="0">
                <a:solidFill>
                  <a:schemeClr val="bg1"/>
                </a:solidFill>
              </a:rPr>
            </a:br>
            <a:r>
              <a:rPr lang="en-US" sz="1600" b="1" dirty="0" smtClean="0">
                <a:solidFill>
                  <a:schemeClr val="bg1"/>
                </a:solidFill>
              </a:rPr>
              <a:t>South Africa, a developing economy, grew premiums about as fast as the population—fairly slowly.</a:t>
            </a:r>
            <a:endParaRPr lang="en-US" sz="1600" b="1" dirty="0">
              <a:solidFill>
                <a:schemeClr val="bg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marL="742950" indent="-742950" algn="ctr" defTabSz="114300">
              <a:lnSpc>
                <a:spcPct val="95000"/>
              </a:lnSpc>
              <a:spcBef>
                <a:spcPct val="25000"/>
              </a:spcBef>
            </a:pPr>
            <a:r>
              <a:rPr lang="en-US" sz="4200" b="1" dirty="0" smtClean="0">
                <a:solidFill>
                  <a:schemeClr val="bg1"/>
                </a:solidFill>
              </a:rPr>
              <a:t>Reinsurance Market Conditions</a:t>
            </a:r>
            <a:endParaRPr lang="en-US" sz="4200" b="1" dirty="0">
              <a:solidFill>
                <a:schemeClr val="bg1"/>
              </a:solidFill>
            </a:endParaRPr>
          </a:p>
        </p:txBody>
      </p:sp>
      <p:sp>
        <p:nvSpPr>
          <p:cNvPr id="2152456" name="Rectangle 8"/>
          <p:cNvSpPr>
            <a:spLocks noChangeArrowheads="1"/>
          </p:cNvSpPr>
          <p:nvPr/>
        </p:nvSpPr>
        <p:spPr bwMode="auto">
          <a:xfrm>
            <a:off x="570270" y="3954258"/>
            <a:ext cx="8023123" cy="9787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Record </a:t>
            </a:r>
            <a:r>
              <a:rPr lang="en-US" sz="3200" b="1" dirty="0">
                <a:solidFill>
                  <a:srgbClr val="225A7A"/>
                </a:solidFill>
              </a:rPr>
              <a:t>Global </a:t>
            </a:r>
            <a:r>
              <a:rPr lang="en-US" sz="3200" b="1" dirty="0" smtClean="0">
                <a:solidFill>
                  <a:srgbClr val="225A7A"/>
                </a:solidFill>
              </a:rPr>
              <a:t>Catastrophe Activity</a:t>
            </a:r>
            <a:br>
              <a:rPr lang="en-US" sz="3200" b="1" dirty="0" smtClean="0">
                <a:solidFill>
                  <a:srgbClr val="225A7A"/>
                </a:solidFill>
              </a:rPr>
            </a:br>
            <a:r>
              <a:rPr lang="en-US" sz="3200" b="1" dirty="0" smtClean="0">
                <a:solidFill>
                  <a:srgbClr val="225A7A"/>
                </a:solidFill>
              </a:rPr>
              <a:t>is Pressuring Pricing</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a:t>
            </a:fld>
            <a:endParaRPr lang="en-US" sz="900"/>
          </a:p>
        </p:txBody>
      </p:sp>
      <p:sp>
        <p:nvSpPr>
          <p:cNvPr id="50182" name="Rectangle 2"/>
          <p:cNvSpPr>
            <a:spLocks noGrp="1" noChangeArrowheads="1"/>
          </p:cNvSpPr>
          <p:nvPr>
            <p:ph type="title" idx="4294967295"/>
          </p:nvPr>
        </p:nvSpPr>
        <p:spPr>
          <a:xfrm>
            <a:off x="809728" y="188811"/>
            <a:ext cx="6328492" cy="860425"/>
          </a:xfrm>
        </p:spPr>
        <p:txBody>
          <a:bodyPr/>
          <a:lstStyle/>
          <a:p>
            <a:r>
              <a:rPr lang="en-US" dirty="0" smtClean="0"/>
              <a:t>Reinsurer Share of</a:t>
            </a:r>
            <a:br>
              <a:rPr lang="en-US" dirty="0" smtClean="0"/>
            </a:br>
            <a:r>
              <a:rPr lang="en-US" dirty="0" smtClean="0"/>
              <a:t>Recent Significant Market Losses</a:t>
            </a:r>
          </a:p>
        </p:txBody>
      </p:sp>
      <p:sp>
        <p:nvSpPr>
          <p:cNvPr id="50183" name="Rectangle 4"/>
          <p:cNvSpPr>
            <a:spLocks noChangeArrowheads="1"/>
          </p:cNvSpPr>
          <p:nvPr/>
        </p:nvSpPr>
        <p:spPr bwMode="auto">
          <a:xfrm>
            <a:off x="438149" y="6274414"/>
            <a:ext cx="6478121"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745081"/>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catastrophes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13506" y="3905264"/>
            <a:ext cx="889000" cy="307777"/>
          </a:xfrm>
          <a:prstGeom prst="rect">
            <a:avLst/>
          </a:prstGeom>
          <a:noFill/>
          <a:ln w="9525">
            <a:noFill/>
            <a:miter lim="800000"/>
            <a:headEnd/>
            <a:tailEnd/>
          </a:ln>
        </p:spPr>
        <p:txBody>
          <a:bodyPr wrap="square">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825162"/>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08637" y="3873909"/>
            <a:ext cx="889000" cy="307777"/>
          </a:xfrm>
          <a:prstGeom prst="rect">
            <a:avLst/>
          </a:prstGeom>
          <a:noFill/>
          <a:ln w="9525">
            <a:noFill/>
            <a:miter lim="800000"/>
            <a:headEnd/>
            <a:tailEnd/>
          </a:ln>
        </p:spPr>
        <p:txBody>
          <a:bodyPr wrap="square">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202486" y="3568659"/>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77326" y="388242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xfrm>
            <a:off x="732402" y="169504"/>
            <a:ext cx="5865044" cy="860425"/>
          </a:xfrm>
        </p:spPr>
        <p:txBody>
          <a:bodyPr/>
          <a:lstStyle/>
          <a:p>
            <a:r>
              <a:rPr lang="en-US" dirty="0" smtClean="0"/>
              <a:t>Global Reinsurance Capital,</a:t>
            </a:r>
            <a:br>
              <a:rPr lang="en-US" dirty="0" smtClean="0"/>
            </a:br>
            <a:r>
              <a:rPr lang="en-US" dirty="0" smtClean="0"/>
              <a:t>2007-2012</a:t>
            </a:r>
          </a:p>
        </p:txBody>
      </p:sp>
      <p:sp>
        <p:nvSpPr>
          <p:cNvPr id="139268" name="Rectangle 3"/>
          <p:cNvSpPr>
            <a:spLocks noChangeArrowheads="1"/>
          </p:cNvSpPr>
          <p:nvPr/>
        </p:nvSpPr>
        <p:spPr bwMode="black">
          <a:xfrm>
            <a:off x="347662" y="1266825"/>
            <a:ext cx="8501369"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Billions                              </a:t>
            </a:r>
            <a:r>
              <a:rPr lang="en-US" sz="1600" b="1" dirty="0">
                <a:solidFill>
                  <a:srgbClr val="225A7A"/>
                </a:solidFill>
              </a:rPr>
              <a:t>																																								</a:t>
            </a:r>
            <a:r>
              <a:rPr lang="en-US" sz="1600" b="1" dirty="0" smtClean="0">
                <a:solidFill>
                  <a:srgbClr val="225A7A"/>
                </a:solidFill>
              </a:rPr>
              <a:t>       </a:t>
            </a:r>
            <a:r>
              <a:rPr lang="en-US" sz="1600" b="1" dirty="0" smtClean="0">
                <a:solidFill>
                  <a:srgbClr val="FF0000"/>
                </a:solidFill>
              </a:rPr>
              <a:t>% </a:t>
            </a:r>
            <a:r>
              <a:rPr lang="en-US" sz="1600" b="1" dirty="0">
                <a:solidFill>
                  <a:srgbClr val="FF0000"/>
                </a:solidFill>
              </a:rPr>
              <a:t>Change</a:t>
            </a:r>
          </a:p>
        </p:txBody>
      </p:sp>
      <p:sp>
        <p:nvSpPr>
          <p:cNvPr id="139269" name="Rectangle 4"/>
          <p:cNvSpPr>
            <a:spLocks noChangeArrowheads="1"/>
          </p:cNvSpPr>
          <p:nvPr/>
        </p:nvSpPr>
        <p:spPr bwMode="auto">
          <a:xfrm>
            <a:off x="0" y="6262688"/>
            <a:ext cx="7961313"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  Aon Reinsurance Market Outlook, </a:t>
            </a:r>
            <a:r>
              <a:rPr lang="en-US" sz="1100" dirty="0" smtClean="0"/>
              <a:t>April 2013 Update from </a:t>
            </a:r>
            <a:r>
              <a:rPr lang="en-US" sz="1100" dirty="0"/>
              <a:t>Individual Company and </a:t>
            </a:r>
            <a:r>
              <a:rPr lang="en-US" sz="1100" dirty="0" err="1"/>
              <a:t>AonBenfield</a:t>
            </a:r>
            <a:r>
              <a:rPr lang="en-US" sz="1100" dirty="0"/>
              <a:t> Analytics; Insurance Information Institute.</a:t>
            </a:r>
          </a:p>
        </p:txBody>
      </p:sp>
      <p:graphicFrame>
        <p:nvGraphicFramePr>
          <p:cNvPr id="139266" name="Object 2"/>
          <p:cNvGraphicFramePr>
            <a:graphicFrameLocks/>
          </p:cNvGraphicFramePr>
          <p:nvPr/>
        </p:nvGraphicFramePr>
        <p:xfrm>
          <a:off x="292100" y="1549400"/>
          <a:ext cx="8597900" cy="3937000"/>
        </p:xfrm>
        <a:graphic>
          <a:graphicData uri="http://schemas.openxmlformats.org/presentationml/2006/ole">
            <p:oleObj spid="_x0000_s20330498"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40375"/>
            <a:ext cx="8312150" cy="8112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2007-2012 compound average growth rate: </a:t>
            </a:r>
            <a:r>
              <a:rPr lang="en-US" b="1" smtClean="0">
                <a:solidFill>
                  <a:srgbClr val="FFFFFF"/>
                </a:solidFill>
              </a:rPr>
              <a:t>4.3%</a:t>
            </a:r>
            <a:br>
              <a:rPr lang="en-US" b="1" smtClean="0">
                <a:solidFill>
                  <a:srgbClr val="FFFFFF"/>
                </a:solidFill>
              </a:rPr>
            </a:br>
            <a:r>
              <a:rPr lang="en-US" b="1" smtClean="0">
                <a:solidFill>
                  <a:srgbClr val="FFFFFF"/>
                </a:solidFill>
              </a:rPr>
              <a:t>High </a:t>
            </a:r>
            <a:r>
              <a:rPr lang="en-US" b="1" dirty="0">
                <a:solidFill>
                  <a:srgbClr val="FFFFFF"/>
                </a:solidFill>
              </a:rPr>
              <a:t>Global Catastrophe Losses Have Had a Modest Adverse Impact on Global Reinsurance Market Capacity</a:t>
            </a:r>
          </a:p>
        </p:txBody>
      </p:sp>
      <p:sp>
        <p:nvSpPr>
          <p:cNvPr id="9" name="Date Placeholder 8"/>
          <p:cNvSpPr>
            <a:spLocks noGrp="1"/>
          </p:cNvSpPr>
          <p:nvPr>
            <p:ph type="dt" sz="quarter" idx="10"/>
          </p:nvPr>
        </p:nvSpPr>
        <p:spPr/>
        <p:txBody>
          <a:bodyPr/>
          <a:lstStyle/>
          <a:p>
            <a:pPr>
              <a:defRPr/>
            </a:pPr>
            <a:r>
              <a:rPr lang="en-US"/>
              <a:t>12/01/09 - 9pm</a:t>
            </a:r>
          </a:p>
        </p:txBody>
      </p:sp>
      <p:sp>
        <p:nvSpPr>
          <p:cNvPr id="10" name="Slide Number Placeholder 9"/>
          <p:cNvSpPr>
            <a:spLocks noGrp="1"/>
          </p:cNvSpPr>
          <p:nvPr>
            <p:ph type="sldNum" sz="quarter" idx="12"/>
          </p:nvPr>
        </p:nvSpPr>
        <p:spPr/>
        <p:txBody>
          <a:bodyPr/>
          <a:lstStyle/>
          <a:p>
            <a:pPr>
              <a:defRPr/>
            </a:pPr>
            <a:fld id="{5F577EF9-77B3-4D85-A93C-01BF6B1C2A37}" type="slidenum">
              <a:rPr lang="en-US" smtClean="0"/>
              <a:pPr>
                <a:defRPr/>
              </a:pPr>
              <a:t>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165122"/>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78424" y="137651"/>
            <a:ext cx="7108725" cy="922364"/>
          </a:xfrm>
        </p:spPr>
        <p:txBody>
          <a:bodyPr/>
          <a:lstStyle/>
          <a:p>
            <a:r>
              <a:rPr lang="en-US" sz="2800" dirty="0" smtClean="0"/>
              <a:t>Guy Carpenter Reinsurance Composite,</a:t>
            </a:r>
            <a:br>
              <a:rPr lang="en-US" sz="2800" dirty="0" smtClean="0"/>
            </a:br>
            <a:r>
              <a:rPr lang="en-US" sz="2800" dirty="0" smtClean="0"/>
              <a:t>Historical Capital Levels, 1998 - 2013:Q1</a:t>
            </a:r>
            <a:endParaRPr lang="en-US" sz="28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28</a:t>
            </a:fld>
            <a:endParaRPr lang="en-US" smtClean="0">
              <a:cs typeface="Arial" charset="0"/>
            </a:endParaRPr>
          </a:p>
        </p:txBody>
      </p:sp>
      <p:sp>
        <p:nvSpPr>
          <p:cNvPr id="38918" name="Rectangle 2"/>
          <p:cNvSpPr>
            <a:spLocks noGrp="1" noChangeArrowheads="1"/>
          </p:cNvSpPr>
          <p:nvPr>
            <p:ph type="title"/>
          </p:nvPr>
        </p:nvSpPr>
        <p:spPr>
          <a:xfrm>
            <a:off x="322621" y="198643"/>
            <a:ext cx="7376037" cy="860425"/>
          </a:xfrm>
        </p:spPr>
        <p:txBody>
          <a:bodyPr/>
          <a:lstStyle/>
          <a:p>
            <a:r>
              <a:rPr lang="en-US" sz="2800" dirty="0" smtClean="0"/>
              <a:t>Regional Property Catastrophe Rate-on-</a:t>
            </a:r>
            <a:br>
              <a:rPr lang="en-US" sz="2800" dirty="0" smtClean="0"/>
            </a:br>
            <a:r>
              <a:rPr lang="en-US" sz="2800" dirty="0" smtClean="0"/>
              <a:t>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130710"/>
            <a:ext cx="8631671" cy="4876800"/>
          </a:xfrm>
          <a:prstGeom prst="rect">
            <a:avLst/>
          </a:prstGeom>
          <a:noFill/>
        </p:spPr>
      </p:pic>
      <p:sp>
        <p:nvSpPr>
          <p:cNvPr id="11" name="AutoShape 7"/>
          <p:cNvSpPr>
            <a:spLocks noChangeArrowheads="1"/>
          </p:cNvSpPr>
          <p:nvPr/>
        </p:nvSpPr>
        <p:spPr bwMode="blackWhite">
          <a:xfrm>
            <a:off x="471948" y="5968181"/>
            <a:ext cx="8318091" cy="570270"/>
          </a:xfrm>
          <a:prstGeom prst="wedgeRectCallout">
            <a:avLst>
              <a:gd name="adj1" fmla="val 37446"/>
              <a:gd name="adj2" fmla="val 208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
        <p:nvSpPr>
          <p:cNvPr id="9" name="AutoShape 7"/>
          <p:cNvSpPr>
            <a:spLocks noChangeArrowheads="1"/>
          </p:cNvSpPr>
          <p:nvPr/>
        </p:nvSpPr>
        <p:spPr bwMode="blackWhite">
          <a:xfrm>
            <a:off x="7634749" y="1632155"/>
            <a:ext cx="565355" cy="535858"/>
          </a:xfrm>
          <a:prstGeom prst="wedgeRectCallout">
            <a:avLst>
              <a:gd name="adj1" fmla="val 46249"/>
              <a:gd name="adj2" fmla="val 110255"/>
            </a:avLst>
          </a:prstGeom>
          <a:solidFill>
            <a:schemeClr val="tx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US</a:t>
            </a:r>
            <a:endParaRPr lang="en-US" sz="1600" b="1" dirty="0">
              <a:solidFill>
                <a:schemeClr val="bg1"/>
              </a:solidFill>
              <a:cs typeface="Arial" pitchFamily="34" charset="0"/>
            </a:endParaRPr>
          </a:p>
        </p:txBody>
      </p:sp>
      <p:sp>
        <p:nvSpPr>
          <p:cNvPr id="10" name="AutoShape 7"/>
          <p:cNvSpPr>
            <a:spLocks noChangeArrowheads="1"/>
          </p:cNvSpPr>
          <p:nvPr/>
        </p:nvSpPr>
        <p:spPr bwMode="blackWhite">
          <a:xfrm>
            <a:off x="6017342" y="4262285"/>
            <a:ext cx="565355" cy="535858"/>
          </a:xfrm>
          <a:prstGeom prst="wedgeRectCallout">
            <a:avLst>
              <a:gd name="adj1" fmla="val 138423"/>
              <a:gd name="adj2" fmla="val -71397"/>
            </a:avLst>
          </a:prstGeom>
          <a:solidFill>
            <a:schemeClr val="accent1">
              <a:lumMod val="40000"/>
              <a:lumOff val="60000"/>
            </a:schemeClr>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UK</a:t>
            </a:r>
            <a:endParaRPr lang="en-US" sz="1600" b="1" dirty="0">
              <a:solidFill>
                <a:schemeClr val="bg1"/>
              </a:solidFill>
              <a:cs typeface="Arial" pitchFamily="34" charset="0"/>
            </a:endParaRPr>
          </a:p>
        </p:txBody>
      </p:sp>
      <p:sp>
        <p:nvSpPr>
          <p:cNvPr id="12" name="AutoShape 7"/>
          <p:cNvSpPr>
            <a:spLocks noChangeArrowheads="1"/>
          </p:cNvSpPr>
          <p:nvPr/>
        </p:nvSpPr>
        <p:spPr bwMode="blackWhite">
          <a:xfrm>
            <a:off x="8032955" y="2920181"/>
            <a:ext cx="914399" cy="363793"/>
          </a:xfrm>
          <a:prstGeom prst="wedgeRectCallout">
            <a:avLst>
              <a:gd name="adj1" fmla="val -152012"/>
              <a:gd name="adj2" fmla="val 60714"/>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Europe</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3600"/>
                            </p:stCondLst>
                            <p:childTnLst>
                              <p:par>
                                <p:cTn id="17" presetID="22" presetClass="entr" presetSubtype="2"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29</a:t>
            </a:fld>
            <a:endParaRPr lang="en-US"/>
          </a:p>
        </p:txBody>
      </p:sp>
      <p:sp>
        <p:nvSpPr>
          <p:cNvPr id="1936386" name="Rectangle 2"/>
          <p:cNvSpPr>
            <a:spLocks noGrp="1" noChangeArrowheads="1"/>
          </p:cNvSpPr>
          <p:nvPr>
            <p:ph type="title"/>
          </p:nvPr>
        </p:nvSpPr>
        <p:spPr>
          <a:xfrm>
            <a:off x="298450" y="90488"/>
            <a:ext cx="7537860" cy="860425"/>
          </a:xfrm>
        </p:spPr>
        <p:txBody>
          <a:bodyPr/>
          <a:lstStyle/>
          <a:p>
            <a:r>
              <a:rPr lang="en-US" dirty="0" smtClean="0"/>
              <a:t>Catastrophe Bonds,</a:t>
            </a:r>
            <a:br>
              <a:rPr lang="en-US" dirty="0" smtClean="0"/>
            </a:br>
            <a:r>
              <a:rPr lang="en-US" dirty="0" smtClean="0"/>
              <a:t>Risk Capital </a:t>
            </a:r>
            <a:r>
              <a:rPr lang="en-US" dirty="0" smtClean="0">
                <a:solidFill>
                  <a:srgbClr val="FF0000"/>
                </a:solidFill>
              </a:rPr>
              <a:t>Issued</a:t>
            </a:r>
            <a:r>
              <a:rPr lang="en-US" dirty="0" smtClean="0"/>
              <a:t>, 2002-2012</a:t>
            </a:r>
          </a:p>
        </p:txBody>
      </p:sp>
      <p:graphicFrame>
        <p:nvGraphicFramePr>
          <p:cNvPr id="1936387" name="Object 3"/>
          <p:cNvGraphicFramePr>
            <a:graphicFrameLocks noChangeAspect="1"/>
          </p:cNvGraphicFramePr>
          <p:nvPr/>
        </p:nvGraphicFramePr>
        <p:xfrm>
          <a:off x="449825" y="1349478"/>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180514" y="1109509"/>
            <a:ext cx="1343485" cy="221599"/>
          </a:xfrm>
          <a:prstGeom prst="rect">
            <a:avLst/>
          </a:prstGeom>
          <a:noFill/>
          <a:ln w="9525" algn="ctr">
            <a:noFill/>
            <a:miter lim="800000"/>
            <a:headEnd/>
            <a:tailEnd/>
          </a:ln>
          <a:effectLst/>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1193" y="1592621"/>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Economic Outlook: Regional and Major Economy Perspectives</a:t>
            </a:r>
          </a:p>
        </p:txBody>
      </p:sp>
      <p:sp>
        <p:nvSpPr>
          <p:cNvPr id="6041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042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C859549-4287-472C-B512-C2D4B82B6DA7}"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
        <p:nvSpPr>
          <p:cNvPr id="60422" name="TextBox 5"/>
          <p:cNvSpPr txBox="1">
            <a:spLocks noChangeArrowheads="1"/>
          </p:cNvSpPr>
          <p:nvPr/>
        </p:nvSpPr>
        <p:spPr bwMode="auto">
          <a:xfrm>
            <a:off x="582306" y="3833096"/>
            <a:ext cx="8188325" cy="2062103"/>
          </a:xfrm>
          <a:prstGeom prst="rect">
            <a:avLst/>
          </a:prstGeom>
          <a:noFill/>
          <a:ln w="9525">
            <a:noFill/>
            <a:miter lim="800000"/>
            <a:headEnd/>
            <a:tailEnd/>
          </a:ln>
        </p:spPr>
        <p:txBody>
          <a:bodyPr>
            <a:spAutoFit/>
          </a:bodyPr>
          <a:lstStyle/>
          <a:p>
            <a:pPr algn="ctr"/>
            <a:r>
              <a:rPr lang="en-US" sz="3200" b="1" dirty="0">
                <a:solidFill>
                  <a:srgbClr val="2B7299"/>
                </a:solidFill>
              </a:rPr>
              <a:t>Strength of Economies </a:t>
            </a:r>
            <a:r>
              <a:rPr lang="en-US" sz="3200" b="1" dirty="0" smtClean="0">
                <a:solidFill>
                  <a:srgbClr val="2B7299"/>
                </a:solidFill>
              </a:rPr>
              <a:t>and Pace of Recovery </a:t>
            </a:r>
            <a:r>
              <a:rPr lang="en-US" sz="3200" b="1" smtClean="0">
                <a:solidFill>
                  <a:srgbClr val="2B7299"/>
                </a:solidFill>
              </a:rPr>
              <a:t>Varies Greatly</a:t>
            </a:r>
            <a:endParaRPr lang="en-US" sz="3200" b="1" dirty="0">
              <a:solidFill>
                <a:srgbClr val="2B7299"/>
              </a:solidFill>
            </a:endParaRPr>
          </a:p>
          <a:p>
            <a:pPr algn="ctr"/>
            <a:r>
              <a:rPr lang="en-US" sz="3200" b="1" dirty="0">
                <a:solidFill>
                  <a:srgbClr val="2B7299"/>
                </a:solidFill>
              </a:rPr>
              <a:t> </a:t>
            </a:r>
            <a:r>
              <a:rPr lang="en-US" sz="3200" b="1" i="1" dirty="0">
                <a:solidFill>
                  <a:srgbClr val="FF0000"/>
                </a:solidFill>
              </a:rPr>
              <a:t>Important Consequences for Insurer and Reinsurer Growth Opportunities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B0E8E39B-2065-4778-8A75-8478D50AAE15}" type="slidenum">
              <a:rPr lang="en-US" smtClean="0"/>
              <a:pPr>
                <a:defRPr/>
              </a:pPr>
              <a:t>3</a:t>
            </a:fld>
            <a:endParaRPr lang="en-US"/>
          </a:p>
        </p:txBody>
      </p:sp>
      <p:sp>
        <p:nvSpPr>
          <p:cNvPr id="9" name="Rectangle 3"/>
          <p:cNvSpPr txBox="1">
            <a:spLocks noChangeArrowheads="1"/>
          </p:cNvSpPr>
          <p:nvPr/>
        </p:nvSpPr>
        <p:spPr>
          <a:xfrm>
            <a:off x="538420" y="462116"/>
            <a:ext cx="6796446" cy="498322"/>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Reinsurance is a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Global Business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30</a:t>
            </a:fld>
            <a:endParaRPr lang="en-US"/>
          </a:p>
        </p:txBody>
      </p:sp>
      <p:sp>
        <p:nvSpPr>
          <p:cNvPr id="1936386" name="Rectangle 2"/>
          <p:cNvSpPr>
            <a:spLocks noGrp="1" noChangeArrowheads="1"/>
          </p:cNvSpPr>
          <p:nvPr>
            <p:ph type="title"/>
          </p:nvPr>
        </p:nvSpPr>
        <p:spPr/>
        <p:txBody>
          <a:bodyPr/>
          <a:lstStyle/>
          <a:p>
            <a:r>
              <a:rPr lang="en-US" dirty="0" smtClean="0"/>
              <a:t>Catastrophe Bonds,</a:t>
            </a:r>
            <a:br>
              <a:rPr lang="en-US" dirty="0" smtClean="0"/>
            </a:br>
            <a:r>
              <a:rPr lang="en-US" dirty="0" smtClean="0"/>
              <a:t>Risk Capital </a:t>
            </a:r>
            <a:r>
              <a:rPr lang="en-US" dirty="0" smtClean="0">
                <a:solidFill>
                  <a:srgbClr val="FF0000"/>
                </a:solidFill>
              </a:rPr>
              <a:t>Outstanding</a:t>
            </a:r>
            <a:r>
              <a:rPr lang="en-US" dirty="0" smtClean="0"/>
              <a:t>, 2002-2012</a:t>
            </a:r>
          </a:p>
        </p:txBody>
      </p:sp>
      <p:graphicFrame>
        <p:nvGraphicFramePr>
          <p:cNvPr id="1936387" name="Object 3"/>
          <p:cNvGraphicFramePr>
            <a:graphicFrameLocks noChangeAspect="1"/>
          </p:cNvGraphicFramePr>
          <p:nvPr/>
        </p:nvGraphicFramePr>
        <p:xfrm>
          <a:off x="469490" y="1428136"/>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31</a:t>
            </a:fld>
            <a:endParaRPr lang="en-US"/>
          </a:p>
        </p:txBody>
      </p:sp>
      <p:sp>
        <p:nvSpPr>
          <p:cNvPr id="1936386" name="Rectangle 2"/>
          <p:cNvSpPr>
            <a:spLocks noGrp="1" noChangeArrowheads="1"/>
          </p:cNvSpPr>
          <p:nvPr>
            <p:ph type="title"/>
          </p:nvPr>
        </p:nvSpPr>
        <p:spPr>
          <a:xfrm>
            <a:off x="642580" y="188811"/>
            <a:ext cx="5954866" cy="860425"/>
          </a:xfrm>
        </p:spPr>
        <p:txBody>
          <a:bodyPr/>
          <a:lstStyle/>
          <a:p>
            <a:r>
              <a:rPr lang="en-US" dirty="0" smtClean="0"/>
              <a:t>Reinsurance Utilization Rates,</a:t>
            </a:r>
            <a:br>
              <a:rPr lang="en-US" dirty="0" smtClean="0"/>
            </a:br>
            <a:r>
              <a:rPr lang="en-US" dirty="0" smtClean="0"/>
              <a:t>1995-2011</a:t>
            </a:r>
          </a:p>
        </p:txBody>
      </p:sp>
      <p:graphicFrame>
        <p:nvGraphicFramePr>
          <p:cNvPr id="1936387" name="Object 3"/>
          <p:cNvGraphicFramePr>
            <a:graphicFrameLocks noChangeAspect="1"/>
          </p:cNvGraphicFramePr>
          <p:nvPr/>
        </p:nvGraphicFramePr>
        <p:xfrm>
          <a:off x="469490" y="1150373"/>
          <a:ext cx="8296275" cy="4385187"/>
        </p:xfrm>
        <a:graphic>
          <a:graphicData uri="http://schemas.openxmlformats.org/presentationml/2006/ole">
            <p:oleObj spid="_x0000_s21202946"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 RAA, from GC Securities and Guy Carpenter &amp; Company, LLC.; I.I.I.</a:t>
            </a:r>
            <a:endParaRPr lang="en-US" sz="1100" dirty="0"/>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Since 1999, the reinsurance utilization rate has been continually above 18.5%, despite the remarkable increase in surplus per dollar of premium.</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27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15D179-BAA0-4EBF-AD46-D5552776309C}"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sp>
        <p:nvSpPr>
          <p:cNvPr id="1924102" name="Rectangle 6"/>
          <p:cNvSpPr>
            <a:spLocks noChangeArrowheads="1"/>
          </p:cNvSpPr>
          <p:nvPr/>
        </p:nvSpPr>
        <p:spPr bwMode="blackWhite">
          <a:xfrm>
            <a:off x="352425" y="1971675"/>
            <a:ext cx="8429625" cy="21526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Economic Threats</a:t>
            </a:r>
            <a:br>
              <a:rPr lang="en-US" sz="4800" b="1" dirty="0">
                <a:solidFill>
                  <a:srgbClr val="FFFFFF"/>
                </a:solidFill>
              </a:rPr>
            </a:br>
            <a:r>
              <a:rPr lang="en-US" sz="4800" b="1" dirty="0">
                <a:solidFill>
                  <a:srgbClr val="FFFFFF"/>
                </a:solidFill>
              </a:rPr>
              <a:t>to the </a:t>
            </a:r>
            <a:r>
              <a:rPr lang="en-US" sz="4800" b="1" dirty="0" smtClean="0">
                <a:solidFill>
                  <a:srgbClr val="FFFFFF"/>
                </a:solidFill>
              </a:rPr>
              <a:t>Reinsurance </a:t>
            </a:r>
            <a:r>
              <a:rPr lang="en-US" sz="4800" b="1" dirty="0">
                <a:solidFill>
                  <a:srgbClr val="FFFFFF"/>
                </a:solidFill>
              </a:rPr>
              <a:t>Industry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5"/>
          <p:cNvSpPr>
            <a:spLocks noGrp="1" noChangeArrowheads="1"/>
          </p:cNvSpPr>
          <p:nvPr>
            <p:ph type="dt" sz="quarter" idx="10"/>
          </p:nvPr>
        </p:nvSpPr>
        <p:spPr>
          <a:noFill/>
        </p:spPr>
        <p:txBody>
          <a:bodyPr/>
          <a:lstStyle/>
          <a:p>
            <a:r>
              <a:rPr lang="en-US" smtClean="0"/>
              <a:t>12/01/09 - 9pm</a:t>
            </a:r>
          </a:p>
        </p:txBody>
      </p:sp>
      <p:sp>
        <p:nvSpPr>
          <p:cNvPr id="3379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3796" name="Rectangle 110"/>
          <p:cNvSpPr>
            <a:spLocks noGrp="1" noChangeArrowheads="1"/>
          </p:cNvSpPr>
          <p:nvPr>
            <p:ph type="sldNum" sz="quarter" idx="12"/>
          </p:nvPr>
        </p:nvSpPr>
        <p:spPr>
          <a:noFill/>
        </p:spPr>
        <p:txBody>
          <a:bodyPr/>
          <a:lstStyle/>
          <a:p>
            <a:fld id="{81F2A98C-8074-4A27-B0C1-7C99B45E0FDD}" type="slidenum">
              <a:rPr lang="en-US" smtClean="0"/>
              <a:pPr/>
              <a:t>33</a:t>
            </a:fld>
            <a:endParaRPr lang="en-US" smtClean="0"/>
          </a:p>
        </p:txBody>
      </p:sp>
      <p:sp>
        <p:nvSpPr>
          <p:cNvPr id="33797" name="Rectangle 2"/>
          <p:cNvSpPr>
            <a:spLocks noGrp="1" noChangeArrowheads="1"/>
          </p:cNvSpPr>
          <p:nvPr>
            <p:ph type="title"/>
          </p:nvPr>
        </p:nvSpPr>
        <p:spPr>
          <a:xfrm>
            <a:off x="904875" y="161925"/>
            <a:ext cx="6534150" cy="860425"/>
          </a:xfrm>
        </p:spPr>
        <p:txBody>
          <a:bodyPr/>
          <a:lstStyle/>
          <a:p>
            <a:r>
              <a:rPr lang="en-US" smtClean="0"/>
              <a:t>Near-Term Issues</a:t>
            </a:r>
          </a:p>
        </p:txBody>
      </p:sp>
      <p:sp>
        <p:nvSpPr>
          <p:cNvPr id="1922051" name="Rectangle 3"/>
          <p:cNvSpPr>
            <a:spLocks noGrp="1" noChangeArrowheads="1"/>
          </p:cNvSpPr>
          <p:nvPr>
            <p:ph type="body" idx="1"/>
          </p:nvPr>
        </p:nvSpPr>
        <p:spPr>
          <a:xfrm>
            <a:off x="666750" y="1141413"/>
            <a:ext cx="8229600" cy="5421312"/>
          </a:xfrm>
        </p:spPr>
        <p:txBody>
          <a:bodyPr/>
          <a:lstStyle/>
          <a:p>
            <a:pPr>
              <a:lnSpc>
                <a:spcPct val="100000"/>
              </a:lnSpc>
              <a:spcBef>
                <a:spcPts val="600"/>
              </a:spcBef>
            </a:pPr>
            <a:r>
              <a:rPr lang="en-US" sz="2800" dirty="0" smtClean="0"/>
              <a:t>Effects of the near-stagnation of the major European economies</a:t>
            </a:r>
          </a:p>
          <a:p>
            <a:pPr lvl="1">
              <a:lnSpc>
                <a:spcPct val="100000"/>
              </a:lnSpc>
              <a:spcBef>
                <a:spcPts val="600"/>
              </a:spcBef>
            </a:pPr>
            <a:r>
              <a:rPr lang="en-US" sz="2400" dirty="0" smtClean="0"/>
              <a:t>Tight monetary/fiscal policy =&gt; Slow/No Growth</a:t>
            </a:r>
          </a:p>
          <a:p>
            <a:pPr lvl="1">
              <a:lnSpc>
                <a:spcPct val="100000"/>
              </a:lnSpc>
              <a:spcBef>
                <a:spcPts val="600"/>
              </a:spcBef>
            </a:pPr>
            <a:r>
              <a:rPr lang="en-US" sz="2400" dirty="0" smtClean="0"/>
              <a:t>Other headwinds affecting growth:</a:t>
            </a:r>
          </a:p>
          <a:p>
            <a:pPr lvl="2">
              <a:lnSpc>
                <a:spcPct val="100000"/>
              </a:lnSpc>
              <a:spcBef>
                <a:spcPts val="600"/>
              </a:spcBef>
            </a:pPr>
            <a:r>
              <a:rPr lang="en-US" sz="2400" dirty="0" smtClean="0"/>
              <a:t>Population aging</a:t>
            </a:r>
          </a:p>
          <a:p>
            <a:pPr>
              <a:lnSpc>
                <a:spcPct val="60000"/>
              </a:lnSpc>
              <a:spcBef>
                <a:spcPct val="50000"/>
              </a:spcBef>
            </a:pPr>
            <a:r>
              <a:rPr lang="en-US" sz="2800" dirty="0" smtClean="0"/>
              <a:t>Inflation Transmitted Globally</a:t>
            </a:r>
          </a:p>
          <a:p>
            <a:pPr lvl="1">
              <a:lnSpc>
                <a:spcPct val="60000"/>
              </a:lnSpc>
            </a:pPr>
            <a:r>
              <a:rPr lang="en-US" sz="2400" dirty="0" smtClean="0"/>
              <a:t>From Russia, India, Brazil, and other countries</a:t>
            </a:r>
          </a:p>
          <a:p>
            <a:pPr lvl="1">
              <a:lnSpc>
                <a:spcPct val="60000"/>
              </a:lnSpc>
            </a:pPr>
            <a:r>
              <a:rPr lang="en-US" sz="2400" dirty="0" smtClean="0"/>
              <a:t>Soaring food and other commodity prices</a:t>
            </a:r>
          </a:p>
          <a:p>
            <a:pPr lvl="1">
              <a:lnSpc>
                <a:spcPct val="60000"/>
              </a:lnSpc>
            </a:pPr>
            <a:r>
              <a:rPr lang="en-US" sz="2400" dirty="0" smtClean="0"/>
              <a:t>Oil prices and supply reliability</a:t>
            </a:r>
          </a:p>
          <a:p>
            <a:pPr lvl="1">
              <a:lnSpc>
                <a:spcPct val="60000"/>
              </a:lnSpc>
              <a:buNone/>
            </a:pPr>
            <a:endParaRPr lang="en-US" sz="2400" b="1" dirty="0" smtClean="0">
              <a:solidFill>
                <a:srgbClr val="FF0000"/>
              </a:solidFill>
            </a:endParaRPr>
          </a:p>
          <a:p>
            <a:pPr lvl="1">
              <a:lnSpc>
                <a:spcPct val="60000"/>
              </a:lnSpc>
              <a:buNone/>
            </a:pPr>
            <a:r>
              <a:rPr lang="en-US" sz="2400" b="1" dirty="0" smtClean="0">
                <a:solidFill>
                  <a:srgbClr val="FF0000"/>
                </a:solidFill>
              </a:rPr>
              <a:t>Helpful and Harmful: Inflation affects claims and investment income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9" end="9"/>
                                            </p:txEl>
                                          </p:spTgt>
                                        </p:tgtEl>
                                        <p:attrNameLst>
                                          <p:attrName>style.visibility</p:attrName>
                                        </p:attrNameLst>
                                      </p:cBhvr>
                                      <p:to>
                                        <p:strVal val="visible"/>
                                      </p:to>
                                    </p:set>
                                    <p:animEffect transition="in" filter="wipe(left)">
                                      <p:cBhvr>
                                        <p:cTn id="33"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15925" y="190500"/>
            <a:ext cx="7459714" cy="841375"/>
          </a:xfrm>
        </p:spPr>
        <p:txBody>
          <a:bodyPr lIns="92075" tIns="46038" rIns="92075" bIns="46038" anchor="b"/>
          <a:lstStyle/>
          <a:p>
            <a:r>
              <a:rPr lang="en-US" dirty="0" smtClean="0"/>
              <a:t>IMF Inflation Rate Forecast for 2013-14 for Selected Emerging Economies</a:t>
            </a:r>
          </a:p>
        </p:txBody>
      </p:sp>
      <p:graphicFrame>
        <p:nvGraphicFramePr>
          <p:cNvPr id="6926339" name="Object 2"/>
          <p:cNvGraphicFramePr>
            <a:graphicFrameLocks noChangeAspect="1"/>
          </p:cNvGraphicFramePr>
          <p:nvPr>
            <p:ph type="chart" idx="4294967295"/>
          </p:nvPr>
        </p:nvGraphicFramePr>
        <p:xfrm>
          <a:off x="293688" y="1112838"/>
          <a:ext cx="8339137" cy="4581525"/>
        </p:xfrm>
        <a:graphic>
          <a:graphicData uri="http://schemas.openxmlformats.org/presentationml/2006/ole">
            <p:oleObj spid="_x0000_s20805634" name="Chart" r:id="rId4" imgW="8877233" imgH="4876800" progId="MSGraph.Chart.8">
              <p:embed followColorScheme="full"/>
            </p:oleObj>
          </a:graphicData>
        </a:graphic>
      </p:graphicFrame>
      <p:sp>
        <p:nvSpPr>
          <p:cNvPr id="8196" name="Rectangle 4"/>
          <p:cNvSpPr>
            <a:spLocks noChangeArrowheads="1"/>
          </p:cNvSpPr>
          <p:nvPr/>
        </p:nvSpPr>
        <p:spPr bwMode="auto">
          <a:xfrm>
            <a:off x="341313" y="6421438"/>
            <a:ext cx="6763070" cy="262252"/>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International Monetary Fund, </a:t>
            </a:r>
            <a:r>
              <a:rPr lang="en-US" sz="1100" i="1" dirty="0"/>
              <a:t>World Economic Outlook</a:t>
            </a:r>
            <a:r>
              <a:rPr lang="en-US" sz="1100" dirty="0"/>
              <a:t>, </a:t>
            </a:r>
            <a:r>
              <a:rPr lang="en-US" sz="1100" dirty="0" smtClean="0"/>
              <a:t>April 2013</a:t>
            </a:r>
            <a:r>
              <a:rPr lang="en-US" sz="1100" smtClean="0"/>
              <a:t>, Chapter 2; </a:t>
            </a:r>
            <a:r>
              <a:rPr lang="en-US" sz="1100" dirty="0"/>
              <a:t>Ins. Info. Institute.</a:t>
            </a:r>
          </a:p>
        </p:txBody>
      </p:sp>
      <p:sp>
        <p:nvSpPr>
          <p:cNvPr id="8197" name="Rectangle 5"/>
          <p:cNvSpPr>
            <a:spLocks noChangeArrowheads="1"/>
          </p:cNvSpPr>
          <p:nvPr/>
        </p:nvSpPr>
        <p:spPr bwMode="black">
          <a:xfrm>
            <a:off x="150863" y="1123950"/>
            <a:ext cx="2838143"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Change </a:t>
            </a:r>
            <a:r>
              <a:rPr lang="en-US" b="1" dirty="0">
                <a:solidFill>
                  <a:srgbClr val="225A7A"/>
                </a:solidFill>
              </a:rPr>
              <a:t>from Prior Year</a:t>
            </a:r>
          </a:p>
        </p:txBody>
      </p:sp>
      <p:sp>
        <p:nvSpPr>
          <p:cNvPr id="2094089" name="AutoShape 38"/>
          <p:cNvSpPr>
            <a:spLocks noChangeArrowheads="1"/>
          </p:cNvSpPr>
          <p:nvPr/>
        </p:nvSpPr>
        <p:spPr bwMode="blackWhite">
          <a:xfrm>
            <a:off x="666750" y="5400675"/>
            <a:ext cx="8115300" cy="811213"/>
          </a:xfrm>
          <a:prstGeom prst="wedgeRectCallout">
            <a:avLst>
              <a:gd name="adj1" fmla="val 13694"/>
              <a:gd name="adj2" fmla="val -2888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Inflation is forecast to be </a:t>
            </a:r>
            <a:r>
              <a:rPr lang="en-US" sz="1600" b="1" dirty="0" smtClean="0">
                <a:solidFill>
                  <a:schemeClr val="bg1"/>
                </a:solidFill>
              </a:rPr>
              <a:t>6% or more in </a:t>
            </a:r>
            <a:r>
              <a:rPr lang="en-US" sz="1600" b="1" dirty="0">
                <a:solidFill>
                  <a:schemeClr val="bg1"/>
                </a:solidFill>
              </a:rPr>
              <a:t>2013 in some major emerging </a:t>
            </a:r>
            <a:r>
              <a:rPr lang="en-US" sz="1600" b="1" dirty="0" smtClean="0">
                <a:solidFill>
                  <a:schemeClr val="bg1"/>
                </a:solidFill>
              </a:rPr>
              <a:t>economies. </a:t>
            </a:r>
            <a:r>
              <a:rPr lang="en-US" sz="1600" b="1" dirty="0">
                <a:solidFill>
                  <a:schemeClr val="bg1"/>
                </a:solidFill>
              </a:rPr>
              <a:t>Inflation there can spread to advanced economies </a:t>
            </a:r>
            <a:r>
              <a:rPr lang="en-US" sz="1600" b="1" dirty="0" smtClean="0">
                <a:solidFill>
                  <a:schemeClr val="bg1"/>
                </a:solidFill>
              </a:rPr>
              <a:t>through imports. The IMP forecasts a slight decrease in inflation in 2014. </a:t>
            </a:r>
            <a:endParaRPr lang="en-US" sz="1600" b="1" dirty="0">
              <a:solidFill>
                <a:schemeClr val="bg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511175" y="142875"/>
            <a:ext cx="7337425" cy="841375"/>
          </a:xfrm>
        </p:spPr>
        <p:txBody>
          <a:bodyPr lIns="92075" tIns="46038" rIns="92075" bIns="46038" anchor="b"/>
          <a:lstStyle/>
          <a:p>
            <a:r>
              <a:rPr lang="en-US" sz="2600" dirty="0" smtClean="0"/>
              <a:t>IMF Inflation Rate Forecast for Selected Advanced Economies, 2013-2014</a:t>
            </a:r>
          </a:p>
        </p:txBody>
      </p:sp>
      <p:graphicFrame>
        <p:nvGraphicFramePr>
          <p:cNvPr id="6926339" name="Object 2"/>
          <p:cNvGraphicFramePr>
            <a:graphicFrameLocks noChangeAspect="1"/>
          </p:cNvGraphicFramePr>
          <p:nvPr>
            <p:ph type="chart" idx="4294967295"/>
          </p:nvPr>
        </p:nvGraphicFramePr>
        <p:xfrm>
          <a:off x="452283" y="1293813"/>
          <a:ext cx="8209935" cy="4259262"/>
        </p:xfrm>
        <a:graphic>
          <a:graphicData uri="http://schemas.openxmlformats.org/presentationml/2006/ole">
            <p:oleObj spid="_x0000_s20804610" name="Chart" r:id="rId4" imgW="9401057" imgH="5734090" progId="MSGraph.Chart.8">
              <p:embed followColorScheme="full"/>
            </p:oleObj>
          </a:graphicData>
        </a:graphic>
      </p:graphicFrame>
      <p:sp>
        <p:nvSpPr>
          <p:cNvPr id="7172" name="Rectangle 4"/>
          <p:cNvSpPr>
            <a:spLocks noChangeArrowheads="1"/>
          </p:cNvSpPr>
          <p:nvPr/>
        </p:nvSpPr>
        <p:spPr bwMode="auto">
          <a:xfrm>
            <a:off x="350838" y="6450013"/>
            <a:ext cx="6958636" cy="262252"/>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International Monetary Fund, </a:t>
            </a:r>
            <a:r>
              <a:rPr lang="en-US" sz="1100" i="1" dirty="0"/>
              <a:t>World Economic Outlook</a:t>
            </a:r>
            <a:r>
              <a:rPr lang="en-US" sz="1100" dirty="0"/>
              <a:t>, </a:t>
            </a:r>
            <a:r>
              <a:rPr lang="en-US" sz="1100" dirty="0" smtClean="0"/>
              <a:t>April 2013</a:t>
            </a:r>
            <a:r>
              <a:rPr lang="en-US" sz="1100" smtClean="0"/>
              <a:t>, Chapter 2; </a:t>
            </a:r>
            <a:r>
              <a:rPr lang="en-US" sz="1100" dirty="0"/>
              <a:t>Ins. Info. Institute.</a:t>
            </a:r>
          </a:p>
        </p:txBody>
      </p:sp>
      <p:sp>
        <p:nvSpPr>
          <p:cNvPr id="7173" name="Rectangle 5"/>
          <p:cNvSpPr>
            <a:spLocks noChangeArrowheads="1"/>
          </p:cNvSpPr>
          <p:nvPr/>
        </p:nvSpPr>
        <p:spPr bwMode="black">
          <a:xfrm>
            <a:off x="123825" y="1095375"/>
            <a:ext cx="1609725" cy="4984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Change from Prior Year</a:t>
            </a:r>
          </a:p>
        </p:txBody>
      </p:sp>
      <p:sp>
        <p:nvSpPr>
          <p:cNvPr id="2094089" name="AutoShape 38"/>
          <p:cNvSpPr>
            <a:spLocks noChangeArrowheads="1"/>
          </p:cNvSpPr>
          <p:nvPr/>
        </p:nvSpPr>
        <p:spPr bwMode="blackWhite">
          <a:xfrm>
            <a:off x="514350" y="5467350"/>
            <a:ext cx="8124825" cy="933450"/>
          </a:xfrm>
          <a:prstGeom prst="wedgeRectCallout">
            <a:avLst>
              <a:gd name="adj1" fmla="val 13694"/>
              <a:gd name="adj2" fmla="val -2888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Inflation is forecast to be less than 2% in 2013 across most major European economies. If so, inflation is unlikely to be imported to the US, and interest rates are likely to remain low, obscuring tight conditions in trade credit markets.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5"/>
          <p:cNvSpPr>
            <a:spLocks noGrp="1" noChangeArrowheads="1"/>
          </p:cNvSpPr>
          <p:nvPr>
            <p:ph type="dt" sz="quarter" idx="10"/>
          </p:nvPr>
        </p:nvSpPr>
        <p:spPr>
          <a:noFill/>
        </p:spPr>
        <p:txBody>
          <a:bodyPr/>
          <a:lstStyle/>
          <a:p>
            <a:r>
              <a:rPr lang="en-US" smtClean="0"/>
              <a:t>12/01/09 - 9pm</a:t>
            </a:r>
          </a:p>
        </p:txBody>
      </p:sp>
      <p:sp>
        <p:nvSpPr>
          <p:cNvPr id="34819"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4820" name="Rectangle 110"/>
          <p:cNvSpPr>
            <a:spLocks noGrp="1" noChangeArrowheads="1"/>
          </p:cNvSpPr>
          <p:nvPr>
            <p:ph type="sldNum" sz="quarter" idx="12"/>
          </p:nvPr>
        </p:nvSpPr>
        <p:spPr>
          <a:noFill/>
        </p:spPr>
        <p:txBody>
          <a:bodyPr/>
          <a:lstStyle/>
          <a:p>
            <a:fld id="{F07F125A-EAB9-4E90-8BBA-9BBCF3DF39F8}" type="slidenum">
              <a:rPr lang="en-US" smtClean="0"/>
              <a:pPr/>
              <a:t>36</a:t>
            </a:fld>
            <a:endParaRPr lang="en-US" smtClean="0"/>
          </a:p>
        </p:txBody>
      </p:sp>
      <p:sp>
        <p:nvSpPr>
          <p:cNvPr id="34821" name="Rectangle 2"/>
          <p:cNvSpPr>
            <a:spLocks noGrp="1" noChangeArrowheads="1"/>
          </p:cNvSpPr>
          <p:nvPr>
            <p:ph type="title"/>
          </p:nvPr>
        </p:nvSpPr>
        <p:spPr>
          <a:xfrm>
            <a:off x="904875" y="161925"/>
            <a:ext cx="6534150" cy="860425"/>
          </a:xfrm>
        </p:spPr>
        <p:txBody>
          <a:bodyPr/>
          <a:lstStyle/>
          <a:p>
            <a:r>
              <a:rPr lang="en-US" dirty="0" smtClean="0"/>
              <a:t>Longer-Term Issues (a partial list)</a:t>
            </a:r>
          </a:p>
        </p:txBody>
      </p:sp>
      <p:sp>
        <p:nvSpPr>
          <p:cNvPr id="1922051" name="Rectangle 3"/>
          <p:cNvSpPr>
            <a:spLocks noGrp="1" noChangeArrowheads="1"/>
          </p:cNvSpPr>
          <p:nvPr>
            <p:ph type="body" idx="1"/>
          </p:nvPr>
        </p:nvSpPr>
        <p:spPr>
          <a:xfrm>
            <a:off x="588963" y="1141413"/>
            <a:ext cx="8088312" cy="5173662"/>
          </a:xfrm>
        </p:spPr>
        <p:txBody>
          <a:bodyPr/>
          <a:lstStyle/>
          <a:p>
            <a:pPr marL="222250" indent="-514350">
              <a:lnSpc>
                <a:spcPct val="100000"/>
              </a:lnSpc>
              <a:spcBef>
                <a:spcPts val="600"/>
              </a:spcBef>
              <a:buFont typeface="+mj-lt"/>
              <a:buAutoNum type="arabicPeriod"/>
            </a:pPr>
            <a:r>
              <a:rPr lang="en-US" sz="2800" dirty="0" smtClean="0"/>
              <a:t>Persistently Low Interest Rates</a:t>
            </a:r>
          </a:p>
          <a:p>
            <a:pPr marL="222250" indent="-514350">
              <a:lnSpc>
                <a:spcPct val="100000"/>
              </a:lnSpc>
              <a:spcBef>
                <a:spcPts val="600"/>
              </a:spcBef>
              <a:buFont typeface="+mj-lt"/>
              <a:buAutoNum type="arabicPeriod"/>
            </a:pPr>
            <a:r>
              <a:rPr lang="en-US" sz="2800" dirty="0" smtClean="0"/>
              <a:t>Currency Market Instability</a:t>
            </a:r>
          </a:p>
          <a:p>
            <a:pPr marL="222250" indent="-514350">
              <a:lnSpc>
                <a:spcPct val="100000"/>
              </a:lnSpc>
              <a:spcBef>
                <a:spcPts val="600"/>
              </a:spcBef>
              <a:buFont typeface="+mj-lt"/>
              <a:buAutoNum type="arabicPeriod"/>
            </a:pPr>
            <a:r>
              <a:rPr lang="en-US" sz="2800" dirty="0" smtClean="0"/>
              <a:t>Sovereign Bond Market Concerns (Greece, Spain, Ireland, etc.)</a:t>
            </a:r>
          </a:p>
          <a:p>
            <a:pPr marL="222250" indent="-514350">
              <a:lnSpc>
                <a:spcPct val="100000"/>
              </a:lnSpc>
              <a:spcBef>
                <a:spcPts val="600"/>
              </a:spcBef>
              <a:buFont typeface="+mj-lt"/>
              <a:buAutoNum type="arabicPeriod"/>
            </a:pPr>
            <a:r>
              <a:rPr lang="en-US" sz="2800" dirty="0" smtClean="0"/>
              <a:t>Strong Capital Flows to Emerging/Developing Economies =&gt; Asset Price Bubbles?</a:t>
            </a:r>
          </a:p>
          <a:p>
            <a:pPr marL="222250" indent="-514350">
              <a:lnSpc>
                <a:spcPct val="100000"/>
              </a:lnSpc>
              <a:spcBef>
                <a:spcPts val="600"/>
              </a:spcBef>
              <a:buFont typeface="+mj-lt"/>
              <a:buAutoNum type="arabicPeriod"/>
            </a:pPr>
            <a:r>
              <a:rPr lang="en-US" sz="2800" dirty="0" smtClean="0"/>
              <a:t>Regulatory Backlash/Developments</a:t>
            </a:r>
          </a:p>
          <a:p>
            <a:pPr marL="222250" indent="-514350">
              <a:lnSpc>
                <a:spcPct val="100000"/>
              </a:lnSpc>
              <a:spcBef>
                <a:spcPts val="600"/>
              </a:spcBef>
              <a:buFont typeface="+mj-lt"/>
              <a:buAutoNum type="arabicPeriod"/>
            </a:pPr>
            <a:r>
              <a:rPr lang="en-US" sz="2800" dirty="0" smtClean="0"/>
              <a:t>Terrorism</a:t>
            </a:r>
            <a:endParaRPr lang="en-US" sz="26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61925" y="1101725"/>
          <a:ext cx="8780463" cy="3751263"/>
        </p:xfrm>
        <a:graphic>
          <a:graphicData uri="http://schemas.openxmlformats.org/presentationml/2006/ole">
            <p:oleObj spid="_x0000_s20806658" name="Chart" r:id="rId4" imgW="8601024" imgH="4038693" progId="MSGraph.Chart.8">
              <p:embed followColorScheme="full"/>
            </p:oleObj>
          </a:graphicData>
        </a:graphic>
      </p:graphicFrame>
      <p:sp>
        <p:nvSpPr>
          <p:cNvPr id="9219" name="Rectangle 5"/>
          <p:cNvSpPr>
            <a:spLocks noChangeArrowheads="1"/>
          </p:cNvSpPr>
          <p:nvPr/>
        </p:nvSpPr>
        <p:spPr bwMode="auto">
          <a:xfrm>
            <a:off x="180975" y="6376988"/>
            <a:ext cx="8712200" cy="2698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000"/>
              <a:t>Sources: Wells Fargo Economics Group, Global Chartbook, September 2012; I.I.I.</a:t>
            </a:r>
            <a:endParaRPr lang="en-US" sz="800"/>
          </a:p>
        </p:txBody>
      </p:sp>
      <p:sp>
        <p:nvSpPr>
          <p:cNvPr id="402441" name="Rectangle 9"/>
          <p:cNvSpPr>
            <a:spLocks noChangeArrowheads="1"/>
          </p:cNvSpPr>
          <p:nvPr/>
        </p:nvSpPr>
        <p:spPr bwMode="blackWhite">
          <a:xfrm>
            <a:off x="458788" y="4918075"/>
            <a:ext cx="8485187" cy="1320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these nations’ economies improve and concerns about inflation increase, actions to keep interest rates low will ease, and the yields on longer-term bonds are expected to rise. But persistent high rates of unemployment and excess capacity will likely keep them from rising more than one percentage point by the end of 2013.</a:t>
            </a:r>
            <a:endParaRPr lang="en-US" b="1" i="1">
              <a:solidFill>
                <a:srgbClr val="FFFFFF"/>
              </a:solidFill>
            </a:endParaRPr>
          </a:p>
        </p:txBody>
      </p:sp>
      <p:sp>
        <p:nvSpPr>
          <p:cNvPr id="14" name="Rectangle 3"/>
          <p:cNvSpPr txBox="1">
            <a:spLocks noChangeArrowheads="1"/>
          </p:cNvSpPr>
          <p:nvPr/>
        </p:nvSpPr>
        <p:spPr bwMode="black">
          <a:xfrm>
            <a:off x="576263" y="203200"/>
            <a:ext cx="7024687" cy="825500"/>
          </a:xfrm>
          <a:prstGeom prst="rect">
            <a:avLst/>
          </a:prstGeom>
          <a:noFill/>
          <a:ln w="9525">
            <a:noFill/>
            <a:miter lim="800000"/>
            <a:headEnd/>
            <a:tailEnd/>
          </a:ln>
        </p:spPr>
        <p:txBody>
          <a:bodyPr lIns="92075" tIns="46038" rIns="92075" bIns="46038" anchor="b"/>
          <a:lstStyle/>
          <a:p>
            <a:pPr defTabSz="114300" eaLnBrk="0" hangingPunct="0">
              <a:lnSpc>
                <a:spcPct val="85000"/>
              </a:lnSpc>
              <a:defRPr/>
            </a:pPr>
            <a:r>
              <a:rPr lang="en-US" sz="3000" b="1" kern="0" dirty="0">
                <a:solidFill>
                  <a:srgbClr val="225A7A"/>
                </a:solidFill>
                <a:ea typeface="+mj-ea"/>
                <a:cs typeface="+mj-cs"/>
              </a:rPr>
              <a:t>Yield Forecasts for 10-Year Government Bonds, 2012:Q4-2013:Q4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402441"/>
                                        </p:tgtEl>
                                        <p:attrNameLst>
                                          <p:attrName>style.visibility</p:attrName>
                                        </p:attrNameLst>
                                      </p:cBhvr>
                                      <p:to>
                                        <p:strVal val="visible"/>
                                      </p:to>
                                    </p:set>
                                    <p:anim calcmode="lin" valueType="num">
                                      <p:cBhvr>
                                        <p:cTn id="7" dur="500" fill="hold"/>
                                        <p:tgtEl>
                                          <p:spTgt spid="402441"/>
                                        </p:tgtEl>
                                        <p:attrNameLst>
                                          <p:attrName>ppt_w</p:attrName>
                                        </p:attrNameLst>
                                      </p:cBhvr>
                                      <p:tavLst>
                                        <p:tav tm="0">
                                          <p:val>
                                            <p:fltVal val="0"/>
                                          </p:val>
                                        </p:tav>
                                        <p:tav tm="100000">
                                          <p:val>
                                            <p:strVal val="#ppt_w"/>
                                          </p:val>
                                        </p:tav>
                                      </p:tavLst>
                                    </p:anim>
                                    <p:anim calcmode="lin" valueType="num">
                                      <p:cBhvr>
                                        <p:cTn id="8" dur="500" fill="hold"/>
                                        <p:tgtEl>
                                          <p:spTgt spid="40244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1" grpId="0" animBg="1"/>
      <p:bldP spid="1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74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8208A2E-324B-429B-B886-53AA1A0FAC5A}"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sp>
        <p:nvSpPr>
          <p:cNvPr id="1924102" name="Rectangle 6"/>
          <p:cNvSpPr>
            <a:spLocks noChangeArrowheads="1"/>
          </p:cNvSpPr>
          <p:nvPr/>
        </p:nvSpPr>
        <p:spPr bwMode="blackWhite">
          <a:xfrm>
            <a:off x="609600" y="1971676"/>
            <a:ext cx="8239125" cy="1400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Terrorism </a:t>
            </a:r>
            <a:r>
              <a:rPr lang="en-US" sz="4800" b="1" dirty="0" smtClean="0">
                <a:solidFill>
                  <a:srgbClr val="FFFFFF"/>
                </a:solidFill>
              </a:rPr>
              <a:t>Risk and Insurance</a:t>
            </a:r>
            <a:endParaRPr lang="en-US" sz="4800" b="1" dirty="0">
              <a:solidFill>
                <a:srgbClr val="FFFFFF"/>
              </a:solidFill>
            </a:endParaRPr>
          </a:p>
        </p:txBody>
      </p:sp>
      <p:sp>
        <p:nvSpPr>
          <p:cNvPr id="8" name="Date Placeholder 7"/>
          <p:cNvSpPr>
            <a:spLocks noGrp="1"/>
          </p:cNvSpPr>
          <p:nvPr>
            <p:ph type="dt" sz="quarter"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A26F8CA4-2AE8-47BB-82BA-92F80F21DC25}" type="slidenum">
              <a:rPr lang="en-US" smtClean="0"/>
              <a:pPr>
                <a:defRPr/>
              </a:pPr>
              <a:t>38</a:t>
            </a:fld>
            <a:endParaRPr lang="en-US"/>
          </a:p>
        </p:txBody>
      </p:sp>
      <p:sp>
        <p:nvSpPr>
          <p:cNvPr id="10" name="Rectangle 7"/>
          <p:cNvSpPr>
            <a:spLocks noChangeArrowheads="1"/>
          </p:cNvSpPr>
          <p:nvPr/>
        </p:nvSpPr>
        <p:spPr bwMode="auto">
          <a:xfrm>
            <a:off x="636281" y="3804675"/>
            <a:ext cx="81851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200" b="1" i="1" dirty="0" smtClean="0">
                <a:solidFill>
                  <a:srgbClr val="C00000"/>
                </a:solidFill>
              </a:rPr>
              <a:t>Download I.I.I.’s Terrorism Insurance Report at: </a:t>
            </a:r>
            <a:r>
              <a:rPr lang="en-US" sz="3200" b="1" i="1" dirty="0" smtClean="0">
                <a:solidFill>
                  <a:srgbClr val="225A7A"/>
                </a:solidFill>
                <a:hlinkClick r:id="rId3"/>
              </a:rPr>
              <a:t>http://www.iii.org/white_papers/</a:t>
            </a:r>
            <a:br>
              <a:rPr lang="en-US" sz="3200" b="1" i="1" dirty="0" smtClean="0">
                <a:solidFill>
                  <a:srgbClr val="225A7A"/>
                </a:solidFill>
                <a:hlinkClick r:id="rId3"/>
              </a:rPr>
            </a:br>
            <a:r>
              <a:rPr lang="en-US" sz="3200" b="1" i="1" dirty="0" smtClean="0">
                <a:solidFill>
                  <a:srgbClr val="225A7A"/>
                </a:solidFill>
                <a:hlinkClick r:id="rId3"/>
              </a:rPr>
              <a:t>terrorism-risk-a-constant-threat-2013.html</a:t>
            </a:r>
            <a:r>
              <a:rPr lang="en-US" sz="3200" b="1" i="1" dirty="0" smtClean="0">
                <a:solidFill>
                  <a:srgbClr val="225A7A"/>
                </a:solidFill>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2335" y="147484"/>
            <a:ext cx="5799239" cy="943897"/>
          </a:xfrm>
        </p:spPr>
        <p:txBody>
          <a:bodyPr/>
          <a:lstStyle/>
          <a:p>
            <a:r>
              <a:rPr lang="en-US" dirty="0" smtClean="0"/>
              <a:t>“Traditional” Losses Arising</a:t>
            </a:r>
            <a:br>
              <a:rPr lang="en-US" dirty="0" smtClean="0"/>
            </a:br>
            <a:r>
              <a:rPr lang="en-US" dirty="0" smtClean="0"/>
              <a:t>from Terror Attack Scenarios</a:t>
            </a:r>
          </a:p>
        </p:txBody>
      </p:sp>
      <p:graphicFrame>
        <p:nvGraphicFramePr>
          <p:cNvPr id="2847807" name="Group 63"/>
          <p:cNvGraphicFramePr>
            <a:graphicFrameLocks noGrp="1"/>
          </p:cNvGraphicFramePr>
          <p:nvPr>
            <p:ph idx="1"/>
          </p:nvPr>
        </p:nvGraphicFramePr>
        <p:xfrm>
          <a:off x="111125" y="1425575"/>
          <a:ext cx="8915400" cy="4630296"/>
        </p:xfrm>
        <a:graphic>
          <a:graphicData uri="http://schemas.openxmlformats.org/drawingml/2006/table">
            <a:tbl>
              <a:tblPr/>
              <a:tblGrid>
                <a:gridCol w="2613025"/>
                <a:gridCol w="6302375"/>
              </a:tblGrid>
              <a:tr h="652463">
                <a:tc>
                  <a:txBody>
                    <a:bodyPr/>
                    <a:lstStyle/>
                    <a:p>
                      <a:pPr marL="0" marR="0" lvl="0" indent="0" algn="ctr" defTabSz="914400" rtl="0" eaLnBrk="0" fontAlgn="base" latinLnBrk="0" hangingPunct="0">
                        <a:lnSpc>
                          <a:spcPct val="11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0" fontAlgn="base" latinLnBrk="0" hangingPunct="0">
                        <a:lnSpc>
                          <a:spcPct val="11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Concern</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654050">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Property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Cost to repair, rebuild, replace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Casualty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Death/injury of workers</a:t>
                      </a:r>
                    </a:p>
                    <a:p>
                      <a:pPr marL="0" marR="0" lvl="0" indent="0" algn="l" defTabSz="914400" rtl="0" eaLnBrk="0" fontAlgn="base" latinLnBrk="0" hangingPunct="0">
                        <a:lnSpc>
                          <a:spcPct val="11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Death/injury customers &amp; other 3</a:t>
                      </a:r>
                      <a:r>
                        <a:rPr kumimoji="0" lang="en-US" sz="2400" b="1" i="0" u="none" strike="noStrike" cap="none" normalizeH="0" baseline="30000" smtClean="0">
                          <a:ln>
                            <a:noFill/>
                          </a:ln>
                          <a:solidFill>
                            <a:schemeClr val="tx1"/>
                          </a:solidFill>
                          <a:effectLst/>
                          <a:latin typeface="Arial" pitchFamily="34" charset="0"/>
                          <a:cs typeface="Arial" pitchFamily="34" charset="0"/>
                        </a:rPr>
                        <a:t>rd</a:t>
                      </a:r>
                      <a:r>
                        <a:rPr kumimoji="0" lang="en-US" sz="2400" b="1" i="0" u="none" strike="noStrike" cap="none" normalizeH="0" baseline="0" smtClean="0">
                          <a:ln>
                            <a:noFill/>
                          </a:ln>
                          <a:solidFill>
                            <a:schemeClr val="tx1"/>
                          </a:solidFill>
                          <a:effectLst/>
                          <a:latin typeface="Arial" pitchFamily="34" charset="0"/>
                          <a:cs typeface="Arial" pitchFamily="34" charset="0"/>
                        </a:rPr>
                        <a:t> parties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Claims of negligence (direct &amp; 3</a:t>
                      </a:r>
                      <a:r>
                        <a:rPr kumimoji="0" lang="en-US" sz="2400" b="1" i="0" u="none" strike="noStrike" cap="none" normalizeH="0" baseline="30000" dirty="0" smtClean="0">
                          <a:ln>
                            <a:noFill/>
                          </a:ln>
                          <a:solidFill>
                            <a:schemeClr val="tx1"/>
                          </a:solidFill>
                          <a:effectLst/>
                          <a:latin typeface="Arial" pitchFamily="34" charset="0"/>
                          <a:cs typeface="Arial" pitchFamily="34" charset="0"/>
                        </a:rPr>
                        <a:t>rd</a:t>
                      </a:r>
                      <a:r>
                        <a:rPr kumimoji="0" lang="en-US" sz="2400" b="1" i="0" u="none" strike="noStrike" cap="none" normalizeH="0" baseline="0" dirty="0" smtClean="0">
                          <a:ln>
                            <a:noFill/>
                          </a:ln>
                          <a:solidFill>
                            <a:schemeClr val="tx1"/>
                          </a:solidFill>
                          <a:effectLst/>
                          <a:latin typeface="Arial" pitchFamily="34" charset="0"/>
                          <a:cs typeface="Arial" pitchFamily="34" charset="0"/>
                        </a:rPr>
                        <a:t> party)</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Business Interruption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Loss of income/extra expense may exceed insurance and company resources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7" name="Text Box 20"/>
          <p:cNvSpPr txBox="1">
            <a:spLocks noChangeArrowheads="1"/>
          </p:cNvSpPr>
          <p:nvPr/>
        </p:nvSpPr>
        <p:spPr bwMode="auto">
          <a:xfrm>
            <a:off x="0" y="6638925"/>
            <a:ext cx="3124200" cy="219075"/>
          </a:xfrm>
          <a:prstGeom prst="rect">
            <a:avLst/>
          </a:prstGeom>
          <a:noFill/>
          <a:ln w="9525">
            <a:noFill/>
            <a:miter lim="800000"/>
            <a:headEnd/>
            <a:tailEnd/>
          </a:ln>
        </p:spPr>
        <p:txBody>
          <a:bodyPr lIns="92075" tIns="46038" rIns="92075" bIns="46038">
            <a:spAutoFit/>
          </a:bodyPr>
          <a:lstStyle/>
          <a:p>
            <a:pPr>
              <a:lnSpc>
                <a:spcPct val="60000"/>
              </a:lnSpc>
              <a:spcBef>
                <a:spcPct val="50000"/>
              </a:spcBef>
              <a:buClr>
                <a:srgbClr val="FF3300"/>
              </a:buClr>
              <a:buFont typeface="Wingdings" pitchFamily="2" charset="2"/>
              <a:buNone/>
            </a:pPr>
            <a:r>
              <a:rPr lang="en-US" sz="1400"/>
              <a:t>Source: </a:t>
            </a:r>
            <a:r>
              <a:rPr lang="en-US" sz="1200"/>
              <a:t>Insurance</a:t>
            </a:r>
            <a:r>
              <a:rPr lang="en-US" sz="1400"/>
              <a:t> Information Institute</a:t>
            </a:r>
            <a:endParaRPr lang="en-US" sz="1400" b="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6"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3317" name="Rectangle 110"/>
          <p:cNvSpPr>
            <a:spLocks noGrp="1" noChangeArrowheads="1"/>
          </p:cNvSpPr>
          <p:nvPr>
            <p:ph type="sldNum" sz="quarter" idx="12"/>
          </p:nvPr>
        </p:nvSpPr>
        <p:spPr/>
        <p:txBody>
          <a:bodyPr/>
          <a:lstStyle/>
          <a:p>
            <a:pPr>
              <a:defRPr/>
            </a:pPr>
            <a:fld id="{7F0A8B1C-7103-4EB6-86C3-0E6790ADEDD4}" type="slidenum">
              <a:rPr lang="en-US" smtClean="0"/>
              <a:pPr>
                <a:defRPr/>
              </a:pPr>
              <a:t>4</a:t>
            </a:fld>
            <a:endParaRPr lang="en-US" smtClean="0"/>
          </a:p>
        </p:txBody>
      </p:sp>
      <p:sp>
        <p:nvSpPr>
          <p:cNvPr id="4102"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103" name="Rectangle 3"/>
          <p:cNvSpPr>
            <a:spLocks noGrp="1" noChangeArrowheads="1"/>
          </p:cNvSpPr>
          <p:nvPr>
            <p:ph type="title"/>
          </p:nvPr>
        </p:nvSpPr>
        <p:spPr>
          <a:xfrm>
            <a:off x="538420" y="171450"/>
            <a:ext cx="6796446" cy="788988"/>
          </a:xfrm>
        </p:spPr>
        <p:txBody>
          <a:bodyPr/>
          <a:lstStyle/>
          <a:p>
            <a:r>
              <a:rPr lang="en-US" dirty="0" smtClean="0"/>
              <a:t>Shares of Global Output, Advanced vs. Developing Economies, 2012</a:t>
            </a:r>
          </a:p>
        </p:txBody>
      </p:sp>
      <p:graphicFrame>
        <p:nvGraphicFramePr>
          <p:cNvPr id="6151176" name="Object 8"/>
          <p:cNvGraphicFramePr>
            <a:graphicFrameLocks noGrp="1"/>
          </p:cNvGraphicFramePr>
          <p:nvPr>
            <p:ph idx="4294967295"/>
          </p:nvPr>
        </p:nvGraphicFramePr>
        <p:xfrm>
          <a:off x="1844420" y="1570089"/>
          <a:ext cx="5972175" cy="4867275"/>
        </p:xfrm>
        <a:graphic>
          <a:graphicData uri="http://schemas.openxmlformats.org/presentationml/2006/ole">
            <p:oleObj spid="_x0000_s20574210" name="Chart" r:id="rId4" imgW="4562559" imgH="3724200" progId="MSGraph.Chart.8">
              <p:embed followColorScheme="full"/>
            </p:oleObj>
          </a:graphicData>
        </a:graphic>
      </p:graphicFrame>
      <p:sp>
        <p:nvSpPr>
          <p:cNvPr id="4104" name="Rectangle 5"/>
          <p:cNvSpPr>
            <a:spLocks noChangeArrowheads="1"/>
          </p:cNvSpPr>
          <p:nvPr/>
        </p:nvSpPr>
        <p:spPr bwMode="auto">
          <a:xfrm>
            <a:off x="0" y="6389688"/>
            <a:ext cx="9144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smtClean="0"/>
              <a:t>Sources: International Monetary Fund, </a:t>
            </a:r>
            <a:r>
              <a:rPr lang="en-US" sz="1100" i="1" dirty="0" smtClean="0"/>
              <a:t>World Economic Outlook</a:t>
            </a:r>
            <a:r>
              <a:rPr lang="en-US" sz="1100" dirty="0" smtClean="0"/>
              <a:t>, April 2013, p. 139; Ins. Info. Institute</a:t>
            </a:r>
            <a:endParaRPr lang="en-US" sz="1100" dirty="0"/>
          </a:p>
        </p:txBody>
      </p:sp>
      <p:sp>
        <p:nvSpPr>
          <p:cNvPr id="9" name="AutoShape 13"/>
          <p:cNvSpPr>
            <a:spLocks noChangeArrowheads="1"/>
          </p:cNvSpPr>
          <p:nvPr/>
        </p:nvSpPr>
        <p:spPr bwMode="blackWhite">
          <a:xfrm>
            <a:off x="215901" y="1304925"/>
            <a:ext cx="2694448" cy="2047875"/>
          </a:xfrm>
          <a:prstGeom prst="wedgeRectCallout">
            <a:avLst>
              <a:gd name="adj1" fmla="val 57358"/>
              <a:gd name="adj2" fmla="val 710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China </a:t>
            </a:r>
            <a:r>
              <a:rPr lang="en-US" b="1" dirty="0">
                <a:solidFill>
                  <a:schemeClr val="bg1"/>
                </a:solidFill>
              </a:rPr>
              <a:t>became the world’s second largest economy in </a:t>
            </a:r>
            <a:r>
              <a:rPr lang="en-US" b="1" dirty="0" smtClean="0">
                <a:solidFill>
                  <a:schemeClr val="bg1"/>
                </a:solidFill>
              </a:rPr>
              <a:t>2010. The developing </a:t>
            </a:r>
            <a:r>
              <a:rPr lang="en-US" b="1" dirty="0">
                <a:solidFill>
                  <a:schemeClr val="bg1"/>
                </a:solidFill>
              </a:rPr>
              <a:t>world’s share of GDP will exceed that of advanced </a:t>
            </a:r>
            <a:r>
              <a:rPr lang="en-US" b="1" dirty="0" smtClean="0">
                <a:solidFill>
                  <a:schemeClr val="bg1"/>
                </a:solidFill>
              </a:rPr>
              <a:t>economies in 2013 and beyond.</a:t>
            </a:r>
            <a:endParaRPr lang="en-US" b="1" dirty="0">
              <a:solidFill>
                <a:schemeClr val="bg1"/>
              </a:solidFill>
            </a:endParaRPr>
          </a:p>
        </p:txBody>
      </p:sp>
      <p:sp>
        <p:nvSpPr>
          <p:cNvPr id="10" name="AutoShape 13"/>
          <p:cNvSpPr>
            <a:spLocks noChangeArrowheads="1"/>
          </p:cNvSpPr>
          <p:nvPr/>
        </p:nvSpPr>
        <p:spPr bwMode="blackWhite">
          <a:xfrm>
            <a:off x="6577781" y="5614219"/>
            <a:ext cx="1966452" cy="757084"/>
          </a:xfrm>
          <a:prstGeom prst="wedgeRectCallout">
            <a:avLst>
              <a:gd name="adj1" fmla="val -64642"/>
              <a:gd name="adj2" fmla="val -160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35 economies, led by US with 18.9%</a:t>
            </a:r>
            <a:endParaRPr lang="en-US" b="1" dirty="0">
              <a:solidFill>
                <a:schemeClr val="bg1"/>
              </a:solidFill>
            </a:endParaRPr>
          </a:p>
        </p:txBody>
      </p:sp>
      <p:sp>
        <p:nvSpPr>
          <p:cNvPr id="11" name="AutoShape 13"/>
          <p:cNvSpPr>
            <a:spLocks noChangeArrowheads="1"/>
          </p:cNvSpPr>
          <p:nvPr/>
        </p:nvSpPr>
        <p:spPr bwMode="blackWhite">
          <a:xfrm>
            <a:off x="1882878" y="5245510"/>
            <a:ext cx="1966452" cy="909484"/>
          </a:xfrm>
          <a:prstGeom prst="wedgeRectCallout">
            <a:avLst>
              <a:gd name="adj1" fmla="val 76358"/>
              <a:gd name="adj2" fmla="val -12047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153 economies, led by China with 14.9%</a:t>
            </a:r>
            <a:endParaRPr lang="en-US" b="1" dirty="0">
              <a:solidFill>
                <a:schemeClr val="bg1"/>
              </a:solidFill>
            </a:endParaRPr>
          </a:p>
        </p:txBody>
      </p:sp>
      <p:sp>
        <p:nvSpPr>
          <p:cNvPr id="12" name="AutoShape 13"/>
          <p:cNvSpPr>
            <a:spLocks noChangeArrowheads="1"/>
          </p:cNvSpPr>
          <p:nvPr/>
        </p:nvSpPr>
        <p:spPr bwMode="blackWhite">
          <a:xfrm>
            <a:off x="6489290" y="1115959"/>
            <a:ext cx="2418736" cy="1823885"/>
          </a:xfrm>
          <a:prstGeom prst="wedgeRectCallout">
            <a:avLst>
              <a:gd name="adj1" fmla="val -30642"/>
              <a:gd name="adj2" fmla="val 135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Largest economies </a:t>
            </a:r>
            <a:r>
              <a:rPr lang="en-US" b="1" u="sng" dirty="0" smtClean="0">
                <a:solidFill>
                  <a:schemeClr val="bg1"/>
                </a:solidFill>
              </a:rPr>
              <a:t>(% of world GDP)</a:t>
            </a:r>
          </a:p>
          <a:p>
            <a:pPr algn="r" eaLnBrk="0" hangingPunct="0">
              <a:lnSpc>
                <a:spcPct val="90000"/>
              </a:lnSpc>
              <a:spcBef>
                <a:spcPct val="50000"/>
              </a:spcBef>
              <a:buClr>
                <a:schemeClr val="bg1"/>
              </a:buClr>
              <a:buFont typeface="Wingdings" pitchFamily="2" charset="2"/>
              <a:buNone/>
              <a:defRPr/>
            </a:pPr>
            <a:r>
              <a:rPr lang="en-US" b="1" dirty="0" smtClean="0">
                <a:solidFill>
                  <a:schemeClr val="bg1"/>
                </a:solidFill>
              </a:rPr>
              <a:t>U.S.  18.9%</a:t>
            </a:r>
            <a:br>
              <a:rPr lang="en-US" b="1" dirty="0" smtClean="0">
                <a:solidFill>
                  <a:schemeClr val="bg1"/>
                </a:solidFill>
              </a:rPr>
            </a:br>
            <a:r>
              <a:rPr lang="en-US" b="1" dirty="0" smtClean="0">
                <a:solidFill>
                  <a:schemeClr val="bg1"/>
                </a:solidFill>
              </a:rPr>
              <a:t>China  14.9%</a:t>
            </a:r>
            <a:br>
              <a:rPr lang="en-US" b="1" dirty="0" smtClean="0">
                <a:solidFill>
                  <a:schemeClr val="bg1"/>
                </a:solidFill>
              </a:rPr>
            </a:br>
            <a:r>
              <a:rPr lang="en-US" b="1" dirty="0" smtClean="0">
                <a:solidFill>
                  <a:schemeClr val="bg1"/>
                </a:solidFill>
              </a:rPr>
              <a:t>Japan   5.6%</a:t>
            </a:r>
            <a:br>
              <a:rPr lang="en-US" b="1" dirty="0" smtClean="0">
                <a:solidFill>
                  <a:schemeClr val="bg1"/>
                </a:solidFill>
              </a:rPr>
            </a:br>
            <a:r>
              <a:rPr lang="en-US" b="1" dirty="0" smtClean="0">
                <a:solidFill>
                  <a:schemeClr val="bg1"/>
                </a:solidFill>
              </a:rPr>
              <a:t>India   5.6%</a:t>
            </a:r>
            <a:br>
              <a:rPr lang="en-US" b="1" dirty="0" smtClean="0">
                <a:solidFill>
                  <a:schemeClr val="bg1"/>
                </a:solidFill>
              </a:rPr>
            </a:br>
            <a:r>
              <a:rPr lang="en-US" b="1" dirty="0" smtClean="0">
                <a:solidFill>
                  <a:schemeClr val="bg1"/>
                </a:solidFill>
              </a:rPr>
              <a:t>Germany 3.8%</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3000"/>
                            </p:stCondLst>
                            <p:childTnLst>
                              <p:par>
                                <p:cTn id="17" presetID="22" presetClass="entr" presetSubtype="2"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700" y="15875"/>
            <a:ext cx="8001000" cy="1143000"/>
          </a:xfrm>
        </p:spPr>
        <p:txBody>
          <a:bodyPr/>
          <a:lstStyle/>
          <a:p>
            <a:r>
              <a:rPr lang="en-US" dirty="0" smtClean="0"/>
              <a:t>“Less Traditional” Losses Arising from Terror Attack Scenarios</a:t>
            </a:r>
          </a:p>
        </p:txBody>
      </p:sp>
      <p:graphicFrame>
        <p:nvGraphicFramePr>
          <p:cNvPr id="2848824" name="Group 56"/>
          <p:cNvGraphicFramePr>
            <a:graphicFrameLocks noGrp="1"/>
          </p:cNvGraphicFramePr>
          <p:nvPr>
            <p:ph idx="1"/>
          </p:nvPr>
        </p:nvGraphicFramePr>
        <p:xfrm>
          <a:off x="36513" y="1314450"/>
          <a:ext cx="8915400" cy="5208719"/>
        </p:xfrm>
        <a:graphic>
          <a:graphicData uri="http://schemas.openxmlformats.org/drawingml/2006/table">
            <a:tbl>
              <a:tblPr/>
              <a:tblGrid>
                <a:gridCol w="2613025"/>
                <a:gridCol w="6302375"/>
              </a:tblGrid>
              <a:tr h="652463">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Concern</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65405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Contingent Business Interruption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Upstream damage/dislocations interfere with ability to operate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D&amp;O</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Shareholders could allege management/ directors did not take prudent steps to prevent attack or manage its effects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Latent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Claims of disability/disease/death well after the event (e.g., first responders post 9/11)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Political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Global political landscape and economic opportunities could shift</a:t>
                      </a:r>
                    </a:p>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US government policy influences risk</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1" name="Text Box 23"/>
          <p:cNvSpPr txBox="1">
            <a:spLocks noChangeArrowheads="1"/>
          </p:cNvSpPr>
          <p:nvPr/>
        </p:nvSpPr>
        <p:spPr bwMode="auto">
          <a:xfrm>
            <a:off x="76200" y="6643688"/>
            <a:ext cx="3124200" cy="219075"/>
          </a:xfrm>
          <a:prstGeom prst="rect">
            <a:avLst/>
          </a:prstGeom>
          <a:noFill/>
          <a:ln w="9525">
            <a:noFill/>
            <a:miter lim="800000"/>
            <a:headEnd/>
            <a:tailEnd/>
          </a:ln>
        </p:spPr>
        <p:txBody>
          <a:bodyPr lIns="92075" tIns="46038" rIns="92075" bIns="46038">
            <a:spAutoFit/>
          </a:bodyPr>
          <a:lstStyle/>
          <a:p>
            <a:pPr>
              <a:lnSpc>
                <a:spcPct val="60000"/>
              </a:lnSpc>
              <a:spcBef>
                <a:spcPct val="50000"/>
              </a:spcBef>
              <a:buClr>
                <a:srgbClr val="FF3300"/>
              </a:buClr>
              <a:buFont typeface="Wingdings" pitchFamily="2" charset="2"/>
              <a:buNone/>
            </a:pPr>
            <a:r>
              <a:rPr lang="en-US" sz="1400"/>
              <a:t>Source: </a:t>
            </a:r>
            <a:r>
              <a:rPr lang="en-US" sz="1200"/>
              <a:t>Insurance</a:t>
            </a:r>
            <a:r>
              <a:rPr lang="en-US" sz="1400"/>
              <a:t> Information Institute</a:t>
            </a:r>
            <a:endParaRPr lang="en-US" sz="1400" b="1"/>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5900" y="0"/>
            <a:ext cx="7924800" cy="1143000"/>
          </a:xfrm>
        </p:spPr>
        <p:txBody>
          <a:bodyPr/>
          <a:lstStyle/>
          <a:p>
            <a:r>
              <a:rPr lang="en-US" smtClean="0"/>
              <a:t>“Non-Traditional” Losses Arising from Terror Attack Scenarios</a:t>
            </a:r>
          </a:p>
        </p:txBody>
      </p:sp>
      <p:graphicFrame>
        <p:nvGraphicFramePr>
          <p:cNvPr id="2849857" name="Group 65"/>
          <p:cNvGraphicFramePr>
            <a:graphicFrameLocks noGrp="1"/>
          </p:cNvGraphicFramePr>
          <p:nvPr>
            <p:ph idx="1"/>
          </p:nvPr>
        </p:nvGraphicFramePr>
        <p:xfrm>
          <a:off x="111125" y="1165225"/>
          <a:ext cx="8915400" cy="5465387"/>
        </p:xfrm>
        <a:graphic>
          <a:graphicData uri="http://schemas.openxmlformats.org/drawingml/2006/table">
            <a:tbl>
              <a:tblPr/>
              <a:tblGrid>
                <a:gridCol w="3113903"/>
                <a:gridCol w="5801497"/>
              </a:tblGrid>
              <a:tr h="652463">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Concern</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65405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Cyber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Infiltration, disruption or disruption</a:t>
                      </a:r>
                    </a:p>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Could involve your IT, or up/downstream</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Investment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Terrorist attack will likely negatively influence investment opportunities, possibly for extended period</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Reputational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Loss of income/extra expense may exceed insurance and company resources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Regulatory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Responses could impact performance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Economic Risk</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State of the economy pre/post-attack influences performance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8" name="Text Box 23"/>
          <p:cNvSpPr txBox="1">
            <a:spLocks noChangeArrowheads="1"/>
          </p:cNvSpPr>
          <p:nvPr/>
        </p:nvSpPr>
        <p:spPr bwMode="auto">
          <a:xfrm>
            <a:off x="76200" y="6643688"/>
            <a:ext cx="3124200" cy="211137"/>
          </a:xfrm>
          <a:prstGeom prst="rect">
            <a:avLst/>
          </a:prstGeom>
          <a:noFill/>
          <a:ln w="9525">
            <a:noFill/>
            <a:miter lim="800000"/>
            <a:headEnd/>
            <a:tailEnd/>
          </a:ln>
        </p:spPr>
        <p:txBody>
          <a:bodyPr lIns="92075" tIns="46038" rIns="92075" bIns="46038">
            <a:spAutoFit/>
          </a:bodyPr>
          <a:lstStyle/>
          <a:p>
            <a:pPr>
              <a:lnSpc>
                <a:spcPct val="60000"/>
              </a:lnSpc>
              <a:spcBef>
                <a:spcPct val="50000"/>
              </a:spcBef>
              <a:buClr>
                <a:srgbClr val="FF3300"/>
              </a:buClr>
              <a:buFont typeface="Wingdings" pitchFamily="2" charset="2"/>
              <a:buNone/>
            </a:pPr>
            <a:r>
              <a:rPr lang="en-US" sz="1200"/>
              <a:t>Source: </a:t>
            </a:r>
            <a:r>
              <a:rPr lang="en-US" sz="1100"/>
              <a:t>Insurance</a:t>
            </a:r>
            <a:r>
              <a:rPr lang="en-US" sz="1200"/>
              <a:t> Information Institute</a:t>
            </a:r>
            <a:endParaRPr lang="en-US" sz="1200" b="1"/>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7810" name="Rectangle 2"/>
          <p:cNvSpPr>
            <a:spLocks noGrp="1" noChangeArrowheads="1"/>
          </p:cNvSpPr>
          <p:nvPr>
            <p:ph type="title"/>
          </p:nvPr>
        </p:nvSpPr>
        <p:spPr>
          <a:xfrm>
            <a:off x="1002891" y="157316"/>
            <a:ext cx="6086168" cy="841375"/>
          </a:xfrm>
        </p:spPr>
        <p:txBody>
          <a:bodyPr/>
          <a:lstStyle/>
          <a:p>
            <a:r>
              <a:rPr lang="en-US" dirty="0" smtClean="0"/>
              <a:t>Insurance Industry Retention</a:t>
            </a:r>
            <a:br>
              <a:rPr lang="en-US" dirty="0" smtClean="0"/>
            </a:br>
            <a:r>
              <a:rPr lang="en-US" dirty="0" smtClean="0"/>
              <a:t>Under TRIA and Its Successors</a:t>
            </a:r>
          </a:p>
        </p:txBody>
      </p:sp>
      <p:graphicFrame>
        <p:nvGraphicFramePr>
          <p:cNvPr id="2807811" name="Object 2"/>
          <p:cNvGraphicFramePr>
            <a:graphicFrameLocks noChangeAspect="1"/>
          </p:cNvGraphicFramePr>
          <p:nvPr>
            <p:ph type="chart" idx="1"/>
          </p:nvPr>
        </p:nvGraphicFramePr>
        <p:xfrm>
          <a:off x="58738" y="1752600"/>
          <a:ext cx="8797925" cy="4905375"/>
        </p:xfrm>
        <a:graphic>
          <a:graphicData uri="http://schemas.openxmlformats.org/presentationml/2006/ole">
            <p:oleObj spid="_x0000_s20332546" name="Chart" r:id="rId4" imgW="8848641" imgH="4934079" progId="MSGraph.Chart.8">
              <p:embed followColorScheme="full"/>
            </p:oleObj>
          </a:graphicData>
        </a:graphic>
      </p:graphicFrame>
      <p:sp>
        <p:nvSpPr>
          <p:cNvPr id="2807812" name="Text Box 4"/>
          <p:cNvSpPr txBox="1">
            <a:spLocks noChangeArrowheads="1"/>
          </p:cNvSpPr>
          <p:nvPr/>
        </p:nvSpPr>
        <p:spPr bwMode="auto">
          <a:xfrm>
            <a:off x="152400" y="6502400"/>
            <a:ext cx="6661150" cy="320675"/>
          </a:xfrm>
          <a:prstGeom prst="rect">
            <a:avLst/>
          </a:prstGeom>
          <a:noFill/>
          <a:ln w="9525">
            <a:noFill/>
            <a:miter lim="800000"/>
            <a:headEnd/>
            <a:tailEnd/>
          </a:ln>
        </p:spPr>
        <p:txBody>
          <a:bodyPr wrap="none" lIns="0" tIns="0" rIns="0" bIns="0"/>
          <a:lstStyle/>
          <a:p>
            <a:pPr marL="681038" indent="-681038">
              <a:lnSpc>
                <a:spcPct val="75000"/>
              </a:lnSpc>
            </a:pPr>
            <a:endParaRPr lang="en-US" sz="1200"/>
          </a:p>
          <a:p>
            <a:pPr marL="681038" indent="-681038">
              <a:lnSpc>
                <a:spcPct val="75000"/>
              </a:lnSpc>
            </a:pPr>
            <a:r>
              <a:rPr lang="en-US" sz="1200"/>
              <a:t>Source: Insurance Information Institute</a:t>
            </a:r>
          </a:p>
        </p:txBody>
      </p:sp>
      <p:sp>
        <p:nvSpPr>
          <p:cNvPr id="6" name="AutoShape 7"/>
          <p:cNvSpPr>
            <a:spLocks noChangeArrowheads="1"/>
          </p:cNvSpPr>
          <p:nvPr/>
        </p:nvSpPr>
        <p:spPr bwMode="blackWhite">
          <a:xfrm>
            <a:off x="2001838" y="1350963"/>
            <a:ext cx="2851150" cy="16700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Arial" pitchFamily="34" charset="0"/>
              <a:buChar char="•"/>
              <a:defRPr/>
            </a:pPr>
            <a:r>
              <a:rPr lang="en-US" b="1" dirty="0">
                <a:solidFill>
                  <a:schemeClr val="bg1"/>
                </a:solidFill>
              </a:rPr>
              <a:t>Individual company retentions fixed at 20% for 2007-2014</a:t>
            </a:r>
          </a:p>
          <a:p>
            <a:pPr algn="ctr" eaLnBrk="0" hangingPunct="0">
              <a:lnSpc>
                <a:spcPct val="90000"/>
              </a:lnSpc>
              <a:spcBef>
                <a:spcPct val="50000"/>
              </a:spcBef>
              <a:buClr>
                <a:schemeClr val="bg1"/>
              </a:buClr>
              <a:buFont typeface="Arial" pitchFamily="34" charset="0"/>
              <a:buChar char="•"/>
              <a:defRPr/>
            </a:pPr>
            <a:r>
              <a:rPr lang="en-US" b="1" dirty="0">
                <a:solidFill>
                  <a:schemeClr val="bg1"/>
                </a:solidFill>
                <a:latin typeface="Arial" pitchFamily="34" charset="0"/>
              </a:rPr>
              <a:t>Above the retention, federal government pays 85% for 2007-2014</a:t>
            </a:r>
          </a:p>
        </p:txBody>
      </p:sp>
      <p:sp>
        <p:nvSpPr>
          <p:cNvPr id="7" name="AutoShape 10"/>
          <p:cNvSpPr>
            <a:spLocks noChangeArrowheads="1"/>
          </p:cNvSpPr>
          <p:nvPr/>
        </p:nvSpPr>
        <p:spPr bwMode="blackWhite">
          <a:xfrm>
            <a:off x="5179245" y="1235331"/>
            <a:ext cx="2379663" cy="1011237"/>
          </a:xfrm>
          <a:prstGeom prst="wedgeRectCallout">
            <a:avLst>
              <a:gd name="adj1" fmla="val 70628"/>
              <a:gd name="adj2" fmla="val 559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“Room” for a significant role for reinsurance </a:t>
            </a:r>
            <a:endParaRPr lang="en-US" sz="2000" b="1" dirty="0">
              <a:solidFill>
                <a:schemeClr val="bg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07810"/>
                                        </p:tgtEl>
                                        <p:attrNameLst>
                                          <p:attrName>style.visibility</p:attrName>
                                        </p:attrNameLst>
                                      </p:cBhvr>
                                      <p:to>
                                        <p:strVal val="visible"/>
                                      </p:to>
                                    </p:set>
                                    <p:animEffect transition="in" filter="blinds(vertical)">
                                      <p:cBhvr>
                                        <p:cTn id="7" dur="500"/>
                                        <p:tgtEl>
                                          <p:spTgt spid="28078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807812"/>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807811"/>
                                        </p:tgtEl>
                                        <p:attrNameLst>
                                          <p:attrName>style.visibility</p:attrName>
                                        </p:attrNameLst>
                                      </p:cBhvr>
                                      <p:to>
                                        <p:strVal val="visible"/>
                                      </p:to>
                                    </p:set>
                                    <p:animEffect transition="in" filter="wipe(left)">
                                      <p:cBhvr>
                                        <p:cTn id="14" dur="500"/>
                                        <p:tgtEl>
                                          <p:spTgt spid="2807811"/>
                                        </p:tgtEl>
                                      </p:cBhvr>
                                    </p:animEffect>
                                  </p:childTnLst>
                                </p:cTn>
                              </p:par>
                            </p:childTnLst>
                          </p:cTn>
                        </p:par>
                        <p:par>
                          <p:cTn id="15" fill="hold">
                            <p:stCondLst>
                              <p:cond delay="1500"/>
                            </p:stCondLst>
                            <p:childTnLst>
                              <p:par>
                                <p:cTn id="16" presetID="22" presetClass="entr" presetSubtype="2" fill="hold" grpId="0" nodeType="afterEffect">
                                  <p:stCondLst>
                                    <p:cond delay="70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2700"/>
                            </p:stCondLst>
                            <p:childTnLst>
                              <p:par>
                                <p:cTn id="20" presetID="22" presetClass="entr" presetSubtype="8"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7810" grpId="0" autoUpdateAnimBg="0"/>
      <p:bldOleChart spid="2807811" grpId="0"/>
      <p:bldP spid="2807812" grpId="0" autoUpdateAnimBg="0"/>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776750" y="216310"/>
            <a:ext cx="6774426" cy="856482"/>
          </a:xfrm>
        </p:spPr>
        <p:txBody>
          <a:bodyPr/>
          <a:lstStyle/>
          <a:p>
            <a:pPr>
              <a:lnSpc>
                <a:spcPct val="85000"/>
              </a:lnSpc>
            </a:pPr>
            <a:r>
              <a:rPr lang="en-US" dirty="0" smtClean="0"/>
              <a:t>A Steady Take-Up Rate</a:t>
            </a:r>
            <a:br>
              <a:rPr lang="en-US" dirty="0" smtClean="0"/>
            </a:br>
            <a:r>
              <a:rPr lang="en-US" dirty="0" smtClean="0"/>
              <a:t>for Terrorism Coverage </a:t>
            </a:r>
          </a:p>
        </p:txBody>
      </p:sp>
      <p:sp>
        <p:nvSpPr>
          <p:cNvPr id="4100" name="Text Box 3"/>
          <p:cNvSpPr txBox="1">
            <a:spLocks noChangeArrowheads="1"/>
          </p:cNvSpPr>
          <p:nvPr/>
        </p:nvSpPr>
        <p:spPr bwMode="auto">
          <a:xfrm>
            <a:off x="688258" y="6537325"/>
            <a:ext cx="7777316" cy="320675"/>
          </a:xfrm>
          <a:prstGeom prst="rect">
            <a:avLst/>
          </a:prstGeom>
          <a:noFill/>
          <a:ln w="9525">
            <a:noFill/>
            <a:miter lim="800000"/>
            <a:headEnd/>
            <a:tailEnd/>
          </a:ln>
        </p:spPr>
        <p:txBody>
          <a:bodyPr wrap="none" lIns="0" tIns="0" rIns="0" bIns="0"/>
          <a:lstStyle/>
          <a:p>
            <a:pPr marL="681038" indent="-681038"/>
            <a:r>
              <a:rPr lang="en-US" sz="1100" dirty="0"/>
              <a:t>Source:  Marsh, Inc.: </a:t>
            </a:r>
            <a:r>
              <a:rPr lang="en-US" sz="1100" i="1" dirty="0" smtClean="0"/>
              <a:t>2013 Terrorism Risk Insurance Report, p.9; </a:t>
            </a:r>
            <a:r>
              <a:rPr lang="en-US" sz="1100" dirty="0"/>
              <a:t>Insurance Information Institute</a:t>
            </a:r>
          </a:p>
        </p:txBody>
      </p:sp>
      <p:graphicFrame>
        <p:nvGraphicFramePr>
          <p:cNvPr id="2853892" name="Object 2"/>
          <p:cNvGraphicFramePr>
            <a:graphicFrameLocks noChangeAspect="1"/>
          </p:cNvGraphicFramePr>
          <p:nvPr>
            <p:ph type="chart" idx="1"/>
          </p:nvPr>
        </p:nvGraphicFramePr>
        <p:xfrm>
          <a:off x="324464" y="1000945"/>
          <a:ext cx="8623300" cy="4967288"/>
        </p:xfrm>
        <a:graphic>
          <a:graphicData uri="http://schemas.openxmlformats.org/presentationml/2006/ole">
            <p:oleObj spid="_x0000_s20333570" name="Chart" r:id="rId3" imgW="8439184" imgH="4791152" progId="MSGraph.Chart.8">
              <p:embed followColorScheme="full"/>
            </p:oleObj>
          </a:graphicData>
        </a:graphic>
      </p:graphicFrame>
      <p:sp>
        <p:nvSpPr>
          <p:cNvPr id="8" name="AutoShape 10"/>
          <p:cNvSpPr>
            <a:spLocks noChangeArrowheads="1"/>
          </p:cNvSpPr>
          <p:nvPr/>
        </p:nvSpPr>
        <p:spPr bwMode="blackWhite">
          <a:xfrm>
            <a:off x="5712542" y="3644235"/>
            <a:ext cx="2583784" cy="1011237"/>
          </a:xfrm>
          <a:prstGeom prst="wedgeRectCallout">
            <a:avLst>
              <a:gd name="adj1" fmla="val 25399"/>
              <a:gd name="adj2" fmla="val -114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In 2011 overall terrorism </a:t>
            </a:r>
            <a:r>
              <a:rPr lang="en-US" b="1" dirty="0">
                <a:solidFill>
                  <a:schemeClr val="bg1"/>
                </a:solidFill>
              </a:rPr>
              <a:t>coverage take-up rate </a:t>
            </a:r>
            <a:r>
              <a:rPr lang="en-US" b="1" dirty="0" smtClean="0">
                <a:solidFill>
                  <a:schemeClr val="bg1"/>
                </a:solidFill>
              </a:rPr>
              <a:t>reached a </a:t>
            </a:r>
            <a:r>
              <a:rPr lang="en-US" b="1" dirty="0">
                <a:solidFill>
                  <a:schemeClr val="bg1"/>
                </a:solidFill>
              </a:rPr>
              <a:t>record </a:t>
            </a:r>
            <a:r>
              <a:rPr lang="en-US" b="1" dirty="0" smtClean="0">
                <a:solidFill>
                  <a:schemeClr val="bg1"/>
                </a:solidFill>
              </a:rPr>
              <a:t>64%</a:t>
            </a:r>
            <a:endParaRPr lang="en-US" b="1" dirty="0">
              <a:solidFill>
                <a:schemeClr val="bg1"/>
              </a:solidFill>
            </a:endParaRPr>
          </a:p>
        </p:txBody>
      </p:sp>
      <p:sp>
        <p:nvSpPr>
          <p:cNvPr id="9" name="AutoShape 7"/>
          <p:cNvSpPr>
            <a:spLocks noChangeArrowheads="1"/>
          </p:cNvSpPr>
          <p:nvPr/>
        </p:nvSpPr>
        <p:spPr bwMode="blackWhite">
          <a:xfrm>
            <a:off x="1995947" y="4319332"/>
            <a:ext cx="3411793" cy="763946"/>
          </a:xfrm>
          <a:prstGeom prst="wedgeRectCallout">
            <a:avLst>
              <a:gd name="adj1" fmla="val 43052"/>
              <a:gd name="adj2" fmla="val 49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2000" b="1" dirty="0">
                <a:solidFill>
                  <a:srgbClr val="FFFFFF"/>
                </a:solidFill>
              </a:rPr>
              <a:t>The effective take-up rate for workers comp is 100</a:t>
            </a:r>
            <a:r>
              <a:rPr lang="en-US" sz="2000" b="1" dirty="0" smtClean="0">
                <a:solidFill>
                  <a:srgbClr val="FFFFFF"/>
                </a:solidFill>
              </a:rPr>
              <a:t>%</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53890"/>
                                        </p:tgtEl>
                                        <p:attrNameLst>
                                          <p:attrName>style.visibility</p:attrName>
                                        </p:attrNameLst>
                                      </p:cBhvr>
                                      <p:to>
                                        <p:strVal val="visible"/>
                                      </p:to>
                                    </p:set>
                                    <p:animEffect transition="in" filter="blinds(vertical)">
                                      <p:cBhvr>
                                        <p:cTn id="7" dur="500"/>
                                        <p:tgtEl>
                                          <p:spTgt spid="285389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53892"/>
                                        </p:tgtEl>
                                        <p:attrNameLst>
                                          <p:attrName>style.visibility</p:attrName>
                                        </p:attrNameLst>
                                      </p:cBhvr>
                                      <p:to>
                                        <p:strVal val="visible"/>
                                      </p:to>
                                    </p:set>
                                    <p:animEffect transition="in" filter="wipe(left)">
                                      <p:cBhvr>
                                        <p:cTn id="11" dur="500"/>
                                        <p:tgtEl>
                                          <p:spTgt spid="2853892"/>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500"/>
                            </p:stCondLst>
                            <p:childTnLst>
                              <p:par>
                                <p:cTn id="17" presetID="22" presetClass="entr" presetSubtype="4" fill="hold" grpId="0" nodeType="afterEffect">
                                  <p:stCondLst>
                                    <p:cond delay="7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0" grpId="0" autoUpdateAnimBg="0"/>
      <p:bldOleChart spid="2853892" grpId="0" animBg="0"/>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239684"/>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536217" y="3665794"/>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47</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48</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4" y="5792654"/>
            <a:ext cx="8857328" cy="900246"/>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t>
            </a:r>
            <a:r>
              <a:rPr lang="en-US" sz="1100" dirty="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dirty="0"/>
              <a:t>Source: 2011 Annual Study: U.S. Cost of a Data Breach, the </a:t>
            </a:r>
            <a:r>
              <a:rPr lang="en-US" sz="1100" dirty="0" err="1"/>
              <a:t>Ponemon</a:t>
            </a:r>
            <a:r>
              <a:rPr lang="en-US" sz="1100" dirty="0"/>
              <a:t>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49</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4294967295"/>
          </p:nvPr>
        </p:nvGraphicFramePr>
        <p:xfrm>
          <a:off x="0" y="1331913"/>
          <a:ext cx="9067800" cy="4743450"/>
        </p:xfrm>
        <a:graphic>
          <a:graphicData uri="http://schemas.openxmlformats.org/presentationml/2006/ole">
            <p:oleObj spid="_x0000_s20798466" name="Chart" r:id="rId3" imgW="8505808" imgH="4581490" progId="MSGraph.Chart.8">
              <p:embed followColorScheme="full"/>
            </p:oleObj>
          </a:graphicData>
        </a:graphic>
      </p:graphicFrame>
      <p:sp>
        <p:nvSpPr>
          <p:cNvPr id="1027" name="Rectangle 6"/>
          <p:cNvSpPr>
            <a:spLocks noChangeArrowheads="1"/>
          </p:cNvSpPr>
          <p:nvPr/>
        </p:nvSpPr>
        <p:spPr bwMode="auto">
          <a:xfrm>
            <a:off x="609600" y="6275388"/>
            <a:ext cx="6948488" cy="261937"/>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International Monetary Fund, </a:t>
            </a:r>
            <a:r>
              <a:rPr lang="en-US" sz="1100" i="1" dirty="0"/>
              <a:t>World Economic Outlook</a:t>
            </a:r>
            <a:r>
              <a:rPr lang="en-US" sz="1100" dirty="0"/>
              <a:t>, October 2012, Table 1.1; Ins. Info. Institute.</a:t>
            </a:r>
          </a:p>
        </p:txBody>
      </p:sp>
      <p:sp>
        <p:nvSpPr>
          <p:cNvPr id="7072775" name="AutoShape 7"/>
          <p:cNvSpPr>
            <a:spLocks noChangeArrowheads="1"/>
          </p:cNvSpPr>
          <p:nvPr/>
        </p:nvSpPr>
        <p:spPr bwMode="auto">
          <a:xfrm>
            <a:off x="2505075" y="1158875"/>
            <a:ext cx="2357438" cy="1043551"/>
          </a:xfrm>
          <a:prstGeom prst="wedgeRectCallout">
            <a:avLst>
              <a:gd name="adj1" fmla="val -50880"/>
              <a:gd name="adj2" fmla="val 86583"/>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a:solidFill>
                  <a:schemeClr val="bg1"/>
                </a:solidFill>
                <a:cs typeface="Arial" charset="0"/>
              </a:rPr>
              <a:t>From 1970 to 1982, emerging economies  grew significantly faster than advanced economies.</a:t>
            </a:r>
          </a:p>
        </p:txBody>
      </p:sp>
      <p:sp>
        <p:nvSpPr>
          <p:cNvPr id="1029" name="Rectangle 8"/>
          <p:cNvSpPr>
            <a:spLocks noGrp="1" noChangeArrowheads="1"/>
          </p:cNvSpPr>
          <p:nvPr>
            <p:ph type="title" idx="4294967295"/>
          </p:nvPr>
        </p:nvSpPr>
        <p:spPr>
          <a:xfrm>
            <a:off x="835025" y="228600"/>
            <a:ext cx="6908800" cy="830263"/>
          </a:xfrm>
          <a:noFill/>
        </p:spPr>
        <p:txBody>
          <a:bodyPr lIns="92075" tIns="46038" rIns="92075" bIns="46038" anchor="b"/>
          <a:lstStyle/>
          <a:p>
            <a:r>
              <a:rPr lang="en-US" smtClean="0"/>
              <a:t>Past Global GDP Growth: Advanced</a:t>
            </a:r>
            <a:br>
              <a:rPr lang="en-US" smtClean="0"/>
            </a:br>
            <a:r>
              <a:rPr lang="en-US" smtClean="0"/>
              <a:t>vs. Emerging Economies, 1970-1994</a:t>
            </a:r>
          </a:p>
        </p:txBody>
      </p:sp>
      <p:sp>
        <p:nvSpPr>
          <p:cNvPr id="7072781" name="AutoShape 13"/>
          <p:cNvSpPr>
            <a:spLocks noChangeArrowheads="1"/>
          </p:cNvSpPr>
          <p:nvPr/>
        </p:nvSpPr>
        <p:spPr bwMode="auto">
          <a:xfrm>
            <a:off x="5211097" y="4379913"/>
            <a:ext cx="3352800" cy="693532"/>
          </a:xfrm>
          <a:prstGeom prst="wedgeRectCallout">
            <a:avLst>
              <a:gd name="adj1" fmla="val 6699"/>
              <a:gd name="adj2" fmla="val -144228"/>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a:solidFill>
                  <a:srgbClr val="FFFFFF"/>
                </a:solidFill>
                <a:cs typeface="Arial" charset="0"/>
              </a:rPr>
              <a:t>From 1983 to 1994, advanced economies grew roughly as fast as emerging economies.</a:t>
            </a:r>
          </a:p>
        </p:txBody>
      </p:sp>
      <p:sp>
        <p:nvSpPr>
          <p:cNvPr id="1031" name="Rectangle 5"/>
          <p:cNvSpPr>
            <a:spLocks noChangeArrowheads="1"/>
          </p:cNvSpPr>
          <p:nvPr/>
        </p:nvSpPr>
        <p:spPr bwMode="black">
          <a:xfrm>
            <a:off x="128588" y="1060450"/>
            <a:ext cx="1490662" cy="4984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8" name="Rectangle 7"/>
          <p:cNvSpPr>
            <a:spLocks noChangeArrowheads="1"/>
          </p:cNvSpPr>
          <p:nvPr/>
        </p:nvSpPr>
        <p:spPr bwMode="grayWhite">
          <a:xfrm>
            <a:off x="5095875" y="2676525"/>
            <a:ext cx="3867150" cy="135255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50</a:t>
            </a:fld>
            <a:endParaRPr lang="en-US" sz="900"/>
          </a:p>
        </p:txBody>
      </p:sp>
      <p:sp>
        <p:nvSpPr>
          <p:cNvPr id="9220" name="Rectangle 2"/>
          <p:cNvSpPr>
            <a:spLocks noGrp="1" noChangeArrowheads="1"/>
          </p:cNvSpPr>
          <p:nvPr>
            <p:ph type="title" idx="4294967295"/>
          </p:nvPr>
        </p:nvSpPr>
        <p:spPr>
          <a:xfrm>
            <a:off x="371475" y="188811"/>
            <a:ext cx="6855235" cy="860425"/>
          </a:xfrm>
        </p:spPr>
        <p:txBody>
          <a:bodyPr/>
          <a:lstStyle/>
          <a:p>
            <a:r>
              <a:rPr lang="en-US" sz="2600" dirty="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51</a:t>
            </a:fld>
            <a:endParaRPr lang="en-US" sz="900"/>
          </a:p>
        </p:txBody>
      </p:sp>
      <p:sp>
        <p:nvSpPr>
          <p:cNvPr id="10244" name="Rectangle 2"/>
          <p:cNvSpPr>
            <a:spLocks noGrp="1" noChangeArrowheads="1"/>
          </p:cNvSpPr>
          <p:nvPr>
            <p:ph type="title" idx="4294967295"/>
          </p:nvPr>
        </p:nvSpPr>
        <p:spPr>
          <a:xfrm>
            <a:off x="312481" y="247804"/>
            <a:ext cx="7451725" cy="860425"/>
          </a:xfrm>
        </p:spPr>
        <p:txBody>
          <a:bodyPr/>
          <a:lstStyle/>
          <a:p>
            <a:r>
              <a:rPr lang="en-US" sz="2600" dirty="0" smtClean="0">
                <a:latin typeface="Arial" pitchFamily="34" charset="0"/>
              </a:rPr>
              <a:t>Marsh: Total Limits Purchased, By Industry – Cyber Liability, All Revenue Sizes</a:t>
            </a:r>
          </a:p>
        </p:txBody>
      </p:sp>
      <p:sp>
        <p:nvSpPr>
          <p:cNvPr id="10245" name="Rectangle 4"/>
          <p:cNvSpPr>
            <a:spLocks noChangeArrowheads="1"/>
          </p:cNvSpPr>
          <p:nvPr/>
        </p:nvSpPr>
        <p:spPr bwMode="auto">
          <a:xfrm>
            <a:off x="0"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449" imgH="4143254" progId="MSGraph.Chart.8">
              <p:embed followColorScheme="full"/>
            </p:oleObj>
          </a:graphicData>
        </a:graphic>
      </p:graphicFrame>
      <p:sp>
        <p:nvSpPr>
          <p:cNvPr id="254980" name="Rectangle 4"/>
          <p:cNvSpPr>
            <a:spLocks noChangeArrowheads="1"/>
          </p:cNvSpPr>
          <p:nvPr/>
        </p:nvSpPr>
        <p:spPr bwMode="blackWhite">
          <a:xfrm>
            <a:off x="603865" y="5779729"/>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52</a:t>
            </a:fld>
            <a:endParaRPr lang="en-US" sz="900"/>
          </a:p>
        </p:txBody>
      </p:sp>
      <p:sp>
        <p:nvSpPr>
          <p:cNvPr id="11268" name="Rectangle 2"/>
          <p:cNvSpPr>
            <a:spLocks noGrp="1" noChangeArrowheads="1"/>
          </p:cNvSpPr>
          <p:nvPr>
            <p:ph type="title" idx="4294967295"/>
          </p:nvPr>
        </p:nvSpPr>
        <p:spPr>
          <a:xfrm>
            <a:off x="371475" y="257636"/>
            <a:ext cx="7179699" cy="774751"/>
          </a:xfrm>
        </p:spPr>
        <p:txBody>
          <a:bodyPr/>
          <a:lstStyle/>
          <a:p>
            <a:r>
              <a:rPr lang="en-US" sz="2600" dirty="0" smtClean="0">
                <a:latin typeface="Arial" pitchFamily="34" charset="0"/>
              </a:rPr>
              <a:t>Marsh: Total Limits Purchased, By Industry: Cyber Liability, Revenue $1 Billion+</a:t>
            </a:r>
          </a:p>
        </p:txBody>
      </p:sp>
      <p:sp>
        <p:nvSpPr>
          <p:cNvPr id="11269"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Marsh Global Analytics, Marsh Risk Management Research Briefing, March 2013</a:t>
            </a:r>
          </a:p>
        </p:txBody>
      </p:sp>
      <p:graphicFrame>
        <p:nvGraphicFramePr>
          <p:cNvPr id="11266" name="Object 2"/>
          <p:cNvGraphicFramePr>
            <a:graphicFrameLocks/>
          </p:cNvGraphicFramePr>
          <p:nvPr/>
        </p:nvGraphicFramePr>
        <p:xfrm>
          <a:off x="245396" y="993059"/>
          <a:ext cx="8610600" cy="4365522"/>
        </p:xfrm>
        <a:graphic>
          <a:graphicData uri="http://schemas.openxmlformats.org/presentationml/2006/ole">
            <p:oleObj spid="_x0000_s17541122" name="Chart" r:id="rId4" imgW="8972449" imgH="4143254" progId="MSGraph.Chart.8">
              <p:embed followColorScheme="full"/>
            </p:oleObj>
          </a:graphicData>
        </a:graphic>
      </p:graphicFrame>
      <p:sp>
        <p:nvSpPr>
          <p:cNvPr id="254980" name="Rectangle 4"/>
          <p:cNvSpPr>
            <a:spLocks noChangeArrowheads="1"/>
          </p:cNvSpPr>
          <p:nvPr/>
        </p:nvSpPr>
        <p:spPr bwMode="blackWhite">
          <a:xfrm>
            <a:off x="436715" y="5779729"/>
            <a:ext cx="8137013"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Among larger </a:t>
            </a:r>
            <a:r>
              <a:rPr lang="en-US" b="1" dirty="0" smtClean="0">
                <a:solidFill>
                  <a:srgbClr val="FFFFFF"/>
                </a:solidFill>
              </a:rPr>
              <a:t>companies in 2012, average </a:t>
            </a:r>
            <a:r>
              <a:rPr lang="en-US" b="1" dirty="0">
                <a:solidFill>
                  <a:srgbClr val="FFFFFF"/>
                </a:solidFill>
              </a:rPr>
              <a:t>cyber insurance limits </a:t>
            </a:r>
            <a:r>
              <a:rPr lang="en-US" b="1" dirty="0" smtClean="0">
                <a:solidFill>
                  <a:srgbClr val="FFFFFF"/>
                </a:solidFill>
              </a:rPr>
              <a:t>purchased </a:t>
            </a:r>
            <a:r>
              <a:rPr lang="en-US" b="1" dirty="0">
                <a:solidFill>
                  <a:srgbClr val="FFFFFF"/>
                </a:solidFill>
              </a:rPr>
              <a:t>increased nearly 30% over 2011.</a:t>
            </a:r>
          </a:p>
        </p:txBody>
      </p:sp>
      <p:sp>
        <p:nvSpPr>
          <p:cNvPr id="11271" name="Rectangle 7"/>
          <p:cNvSpPr>
            <a:spLocks noChangeArrowheads="1"/>
          </p:cNvSpPr>
          <p:nvPr/>
        </p:nvSpPr>
        <p:spPr bwMode="black">
          <a:xfrm>
            <a:off x="155934" y="11238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53</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75253" y="1323258"/>
          <a:ext cx="8518525" cy="3911600"/>
        </p:xfrm>
        <a:graphic>
          <a:graphicData uri="http://schemas.openxmlformats.org/presentationml/2006/ole">
            <p:oleObj spid="_x0000_s17542146" name="Chart" r:id="rId4" imgW="8524959" imgH="3914679" progId="MSGraph.Chart.8">
              <p:embed followColorScheme="full"/>
            </p:oleObj>
          </a:graphicData>
        </a:graphic>
      </p:graphicFrame>
      <p:sp>
        <p:nvSpPr>
          <p:cNvPr id="7073797" name="AutoShape 5"/>
          <p:cNvSpPr>
            <a:spLocks noChangeArrowheads="1"/>
          </p:cNvSpPr>
          <p:nvPr/>
        </p:nvSpPr>
        <p:spPr bwMode="blackWhite">
          <a:xfrm>
            <a:off x="5112774" y="1809801"/>
            <a:ext cx="3624672" cy="795747"/>
          </a:xfrm>
          <a:prstGeom prst="wedgeRectCallout">
            <a:avLst>
              <a:gd name="adj1" fmla="val 21813"/>
              <a:gd name="adj2" fmla="val 2090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173508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34400" imgH="4857617" progId="MSGraph.Chart.8">
              <p:embed followColorScheme="full"/>
            </p:oleObj>
          </a:graphicData>
        </a:graphic>
      </p:graphicFrame>
      <p:sp>
        <p:nvSpPr>
          <p:cNvPr id="2073606" name="AutoShape 6"/>
          <p:cNvSpPr>
            <a:spLocks noChangeArrowheads="1"/>
          </p:cNvSpPr>
          <p:nvPr/>
        </p:nvSpPr>
        <p:spPr bwMode="blackWhite">
          <a:xfrm>
            <a:off x="5043948" y="2310581"/>
            <a:ext cx="3765755" cy="1309055"/>
          </a:xfrm>
          <a:prstGeom prst="wedgeRectCallout">
            <a:avLst>
              <a:gd name="adj1" fmla="val -62496"/>
              <a:gd name="adj2" fmla="val -369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$1.175 Trillion </a:t>
            </a:r>
            <a:r>
              <a:rPr lang="en-US" b="1" dirty="0">
                <a:solidFill>
                  <a:schemeClr val="bg1"/>
                </a:solidFill>
              </a:rPr>
              <a:t>Insured Coastal Exposure in </a:t>
            </a:r>
            <a:r>
              <a:rPr lang="en-US" b="1" dirty="0" smtClean="0">
                <a:solidFill>
                  <a:schemeClr val="bg1"/>
                </a:solidFill>
              </a:rPr>
              <a:t>Texas in 2012, up $280.2 bill or 33.1% since 2007—well above the 20% for overall coastal exposure growth</a:t>
            </a:r>
            <a:endParaRPr lang="en-US" b="1" dirty="0">
              <a:solidFill>
                <a:schemeClr val="bg1"/>
              </a:solidFill>
            </a:endParaRPr>
          </a:p>
        </p:txBody>
      </p:sp>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7"/>
                                        </p:tgtEl>
                                        <p:attrNameLst>
                                          <p:attrName>style.visibility</p:attrName>
                                        </p:attrNameLst>
                                      </p:cBhvr>
                                      <p:to>
                                        <p:strVal val="visible"/>
                                      </p:to>
                                    </p:set>
                                    <p:anim calcmode="lin" valueType="num">
                                      <p:cBhvr>
                                        <p:cTn id="11" dur="500" fill="hold"/>
                                        <p:tgtEl>
                                          <p:spTgt spid="2073607"/>
                                        </p:tgtEl>
                                        <p:attrNameLst>
                                          <p:attrName>ppt_w</p:attrName>
                                        </p:attrNameLst>
                                      </p:cBhvr>
                                      <p:tavLst>
                                        <p:tav tm="0">
                                          <p:val>
                                            <p:fltVal val="0"/>
                                          </p:val>
                                        </p:tav>
                                        <p:tav tm="100000">
                                          <p:val>
                                            <p:strVal val="#ppt_w"/>
                                          </p:val>
                                        </p:tav>
                                      </p:tavLst>
                                    </p:anim>
                                    <p:anim calcmode="lin" valueType="num">
                                      <p:cBhvr>
                                        <p:cTn id="12" dur="500" fill="hold"/>
                                        <p:tgtEl>
                                          <p:spTgt spid="2073607"/>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2073608"/>
                                        </p:tgtEl>
                                        <p:attrNameLst>
                                          <p:attrName>style.visibility</p:attrName>
                                        </p:attrNameLst>
                                      </p:cBhvr>
                                      <p:to>
                                        <p:strVal val="visible"/>
                                      </p:to>
                                    </p:set>
                                    <p:anim calcmode="lin" valueType="num">
                                      <p:cBhvr>
                                        <p:cTn id="16" dur="500" fill="hold"/>
                                        <p:tgtEl>
                                          <p:spTgt spid="2073608"/>
                                        </p:tgtEl>
                                        <p:attrNameLst>
                                          <p:attrName>ppt_w</p:attrName>
                                        </p:attrNameLst>
                                      </p:cBhvr>
                                      <p:tavLst>
                                        <p:tav tm="0">
                                          <p:val>
                                            <p:fltVal val="0"/>
                                          </p:val>
                                        </p:tav>
                                        <p:tav tm="100000">
                                          <p:val>
                                            <p:strVal val="#ppt_w"/>
                                          </p:val>
                                        </p:tav>
                                      </p:tavLst>
                                    </p:anim>
                                    <p:anim calcmode="lin" valueType="num">
                                      <p:cBhvr>
                                        <p:cTn id="17"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7" grpId="0" animBg="1"/>
      <p:bldP spid="207360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57</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41" imgH="4857617" progId="MSGraph.Chart.8">
              <p:embed followColorScheme="full"/>
            </p:oleObj>
          </a:graphicData>
        </a:graphic>
      </p:graphicFrame>
      <p:sp>
        <p:nvSpPr>
          <p:cNvPr id="2073606" name="AutoShape 6"/>
          <p:cNvSpPr>
            <a:spLocks noChangeArrowheads="1"/>
          </p:cNvSpPr>
          <p:nvPr/>
        </p:nvSpPr>
        <p:spPr bwMode="blackWhite">
          <a:xfrm>
            <a:off x="6021978" y="2468880"/>
            <a:ext cx="2749368" cy="1150756"/>
          </a:xfrm>
          <a:prstGeom prst="wedgeRectCallout">
            <a:avLst>
              <a:gd name="adj1" fmla="val -142603"/>
              <a:gd name="adj2" fmla="val 249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Texas has $51 billion in home value is exposed to storm surge</a:t>
            </a:r>
            <a:endParaRPr lang="en-US" b="1" dirty="0">
              <a:solidFill>
                <a:schemeClr val="bg1"/>
              </a:solidFill>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8"/>
                                        </p:tgtEl>
                                        <p:attrNameLst>
                                          <p:attrName>style.visibility</p:attrName>
                                        </p:attrNameLst>
                                      </p:cBhvr>
                                      <p:to>
                                        <p:strVal val="visible"/>
                                      </p:to>
                                    </p:set>
                                    <p:anim calcmode="lin" valueType="num">
                                      <p:cBhvr>
                                        <p:cTn id="11" dur="500" fill="hold"/>
                                        <p:tgtEl>
                                          <p:spTgt spid="2073608"/>
                                        </p:tgtEl>
                                        <p:attrNameLst>
                                          <p:attrName>ppt_w</p:attrName>
                                        </p:attrNameLst>
                                      </p:cBhvr>
                                      <p:tavLst>
                                        <p:tav tm="0">
                                          <p:val>
                                            <p:fltVal val="0"/>
                                          </p:val>
                                        </p:tav>
                                        <p:tav tm="100000">
                                          <p:val>
                                            <p:strVal val="#ppt_w"/>
                                          </p:val>
                                        </p:tav>
                                      </p:tavLst>
                                    </p:anim>
                                    <p:anim calcmode="lin" valueType="num">
                                      <p:cBhvr>
                                        <p:cTn id="12"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ieren 20"/>
          <p:cNvGrpSpPr/>
          <p:nvPr>
            <p:custDataLst>
              <p:tags r:id="rId2"/>
            </p:custDataLst>
          </p:nvPr>
        </p:nvGrpSpPr>
        <p:grpSpPr>
          <a:xfrm>
            <a:off x="723981" y="5882058"/>
            <a:ext cx="8089328" cy="553998"/>
            <a:chOff x="757672" y="5824704"/>
            <a:chExt cx="8089328" cy="553998"/>
          </a:xfrm>
          <a:effectLst/>
        </p:grpSpPr>
        <p:grpSp>
          <p:nvGrpSpPr>
            <p:cNvPr id="3" name="Gruppieren 37"/>
            <p:cNvGrpSpPr/>
            <p:nvPr/>
          </p:nvGrpSpPr>
          <p:grpSpPr>
            <a:xfrm>
              <a:off x="2857459" y="5824704"/>
              <a:ext cx="1964702" cy="400110"/>
              <a:chOff x="7409219" y="2981265"/>
              <a:chExt cx="1964702" cy="400110"/>
            </a:xfrm>
          </p:grpSpPr>
          <p:sp>
            <p:nvSpPr>
              <p:cNvPr id="17"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t>Meteorological</a:t>
                </a:r>
                <a:r>
                  <a:rPr lang="en-GB" sz="1000" dirty="0" smtClean="0"/>
                  <a:t> </a:t>
                </a:r>
                <a:r>
                  <a:rPr lang="en-GB" sz="1000" b="1" dirty="0" smtClean="0"/>
                  <a:t>events</a:t>
                </a:r>
              </a:p>
              <a:p>
                <a:pPr>
                  <a:lnSpc>
                    <a:spcPct val="100000"/>
                  </a:lnSpc>
                </a:pPr>
                <a:r>
                  <a:rPr lang="en-GB" sz="1000" dirty="0" smtClean="0"/>
                  <a:t>(Storm)</a:t>
                </a:r>
                <a:endParaRPr lang="en-GB" sz="1000" dirty="0"/>
              </a:p>
            </p:txBody>
          </p:sp>
          <p:sp>
            <p:nvSpPr>
              <p:cNvPr id="18"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4" name="Gruppieren 40"/>
            <p:cNvGrpSpPr/>
            <p:nvPr/>
          </p:nvGrpSpPr>
          <p:grpSpPr>
            <a:xfrm>
              <a:off x="4896904" y="5824704"/>
              <a:ext cx="1710926" cy="553998"/>
              <a:chOff x="7357463" y="3705385"/>
              <a:chExt cx="1710926" cy="553998"/>
            </a:xfrm>
          </p:grpSpPr>
          <p:sp>
            <p:nvSpPr>
              <p:cNvPr id="15"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t>Hydrological</a:t>
                </a:r>
                <a:r>
                  <a:rPr lang="de-DE" sz="1000" dirty="0" smtClean="0"/>
                  <a:t> </a:t>
                </a:r>
                <a:r>
                  <a:rPr lang="de-DE" sz="1000" b="1" dirty="0" err="1" smtClean="0"/>
                  <a:t>events</a:t>
                </a:r>
                <a:endParaRPr lang="de-DE" sz="1000" b="1" dirty="0"/>
              </a:p>
              <a:p>
                <a:pPr>
                  <a:lnSpc>
                    <a:spcPct val="100000"/>
                  </a:lnSpc>
                </a:pPr>
                <a:r>
                  <a:rPr lang="de-DE" sz="1000" dirty="0" smtClean="0"/>
                  <a:t>(</a:t>
                </a:r>
                <a:r>
                  <a:rPr lang="de-DE" sz="1000" dirty="0" err="1" smtClean="0"/>
                  <a:t>Flood</a:t>
                </a:r>
                <a:r>
                  <a:rPr lang="de-DE" sz="1000" dirty="0" smtClean="0"/>
                  <a:t>, </a:t>
                </a:r>
                <a:r>
                  <a:rPr lang="de-DE" sz="1000" dirty="0" err="1" smtClean="0"/>
                  <a:t>mass</a:t>
                </a:r>
                <a:r>
                  <a:rPr lang="de-DE" sz="1000" dirty="0" smtClean="0"/>
                  <a:t> </a:t>
                </a:r>
                <a:r>
                  <a:rPr lang="de-DE" sz="1000" dirty="0" err="1" smtClean="0"/>
                  <a:t>movement</a:t>
                </a:r>
                <a:r>
                  <a:rPr lang="de-DE" sz="1000" dirty="0" smtClean="0"/>
                  <a:t>)</a:t>
                </a:r>
                <a:endParaRPr lang="de-DE" sz="1000" dirty="0"/>
              </a:p>
            </p:txBody>
          </p:sp>
          <p:sp>
            <p:nvSpPr>
              <p:cNvPr id="16"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6" name="Gruppieren 43"/>
            <p:cNvGrpSpPr/>
            <p:nvPr/>
          </p:nvGrpSpPr>
          <p:grpSpPr>
            <a:xfrm>
              <a:off x="6819106" y="5824704"/>
              <a:ext cx="2027894" cy="553998"/>
              <a:chOff x="7297081" y="4495959"/>
              <a:chExt cx="1546036" cy="553998"/>
            </a:xfrm>
          </p:grpSpPr>
          <p:sp>
            <p:nvSpPr>
              <p:cNvPr id="13"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t>Climatological</a:t>
                </a:r>
                <a:r>
                  <a:rPr lang="de-DE" sz="1000" dirty="0" smtClean="0"/>
                  <a:t> </a:t>
                </a:r>
                <a:r>
                  <a:rPr lang="de-DE" sz="1000" b="1" dirty="0" err="1" smtClean="0"/>
                  <a:t>events</a:t>
                </a:r>
                <a:r>
                  <a:rPr lang="de-DE" sz="1000" dirty="0"/>
                  <a:t/>
                </a:r>
                <a:br>
                  <a:rPr lang="de-DE" sz="1000" dirty="0"/>
                </a:br>
                <a:r>
                  <a:rPr lang="de-DE" sz="1000" dirty="0" smtClean="0"/>
                  <a:t>(Extreme </a:t>
                </a:r>
                <a:r>
                  <a:rPr lang="de-DE" sz="1000" dirty="0" err="1" smtClean="0"/>
                  <a:t>temperature</a:t>
                </a:r>
                <a:r>
                  <a:rPr lang="de-DE" sz="1000" dirty="0" smtClean="0"/>
                  <a:t>, </a:t>
                </a:r>
              </a:p>
              <a:p>
                <a:pPr>
                  <a:lnSpc>
                    <a:spcPct val="100000"/>
                  </a:lnSpc>
                </a:pPr>
                <a:r>
                  <a:rPr lang="de-DE" sz="1000" dirty="0" err="1" smtClean="0"/>
                  <a:t>drought</a:t>
                </a:r>
                <a:r>
                  <a:rPr lang="de-DE" sz="1000" dirty="0" smtClean="0"/>
                  <a:t>, </a:t>
                </a:r>
                <a:r>
                  <a:rPr lang="de-DE" sz="1000" dirty="0" err="1" smtClean="0"/>
                  <a:t>forest</a:t>
                </a:r>
                <a:r>
                  <a:rPr lang="de-DE" sz="1000" dirty="0" smtClean="0"/>
                  <a:t> </a:t>
                </a:r>
                <a:r>
                  <a:rPr lang="de-DE" sz="1000" dirty="0" err="1" smtClean="0"/>
                  <a:t>fire</a:t>
                </a:r>
                <a:r>
                  <a:rPr lang="de-DE" sz="1000" dirty="0" smtClean="0"/>
                  <a:t>)</a:t>
                </a:r>
                <a:endParaRPr lang="de-DE" sz="1000" dirty="0"/>
              </a:p>
            </p:txBody>
          </p:sp>
          <p:sp>
            <p:nvSpPr>
              <p:cNvPr id="14" name="Rectangle 13"/>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7" name="Gruppieren 46"/>
            <p:cNvGrpSpPr/>
            <p:nvPr/>
          </p:nvGrpSpPr>
          <p:grpSpPr>
            <a:xfrm>
              <a:off x="757672" y="5824704"/>
              <a:ext cx="2052202" cy="553998"/>
              <a:chOff x="7297081" y="2133760"/>
              <a:chExt cx="2052202" cy="553998"/>
            </a:xfrm>
          </p:grpSpPr>
          <p:sp>
            <p:nvSpPr>
              <p:cNvPr id="11"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t>Geophysical</a:t>
                </a:r>
                <a:r>
                  <a:rPr lang="en-GB" sz="1000" dirty="0" smtClean="0"/>
                  <a:t> </a:t>
                </a:r>
                <a:r>
                  <a:rPr lang="en-GB" sz="1000" b="1" dirty="0" smtClean="0"/>
                  <a:t>events</a:t>
                </a:r>
                <a:r>
                  <a:rPr lang="en-GB" sz="1000" dirty="0" smtClean="0"/>
                  <a:t/>
                </a:r>
                <a:br>
                  <a:rPr lang="en-GB" sz="1000" dirty="0" smtClean="0"/>
                </a:br>
                <a:r>
                  <a:rPr lang="en-GB" sz="1000" dirty="0" smtClean="0"/>
                  <a:t>(Earthquake, tsunami, </a:t>
                </a:r>
                <a:br>
                  <a:rPr lang="en-GB" sz="1000" dirty="0" smtClean="0"/>
                </a:br>
                <a:r>
                  <a:rPr lang="en-GB" sz="1000" dirty="0" smtClean="0"/>
                  <a:t>volcanic eruption)</a:t>
                </a:r>
                <a:endParaRPr lang="en-GB" sz="1000" dirty="0"/>
              </a:p>
            </p:txBody>
          </p:sp>
          <p:sp>
            <p:nvSpPr>
              <p:cNvPr id="12"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19" name="Titel 19"/>
          <p:cNvSpPr>
            <a:spLocks noGrp="1"/>
          </p:cNvSpPr>
          <p:nvPr>
            <p:ph type="title"/>
          </p:nvPr>
        </p:nvSpPr>
        <p:spPr>
          <a:xfrm>
            <a:off x="323850" y="252413"/>
            <a:ext cx="7460506" cy="720000"/>
          </a:xfrm>
        </p:spPr>
        <p:txBody>
          <a:bodyPr>
            <a:normAutofit fontScale="90000"/>
          </a:bodyPr>
          <a:lstStyle/>
          <a:p>
            <a:pPr lvl="0">
              <a:spcBef>
                <a:spcPts val="0"/>
              </a:spcBef>
            </a:pPr>
            <a:r>
              <a:rPr lang="de-DE" sz="2400" dirty="0" smtClean="0">
                <a:solidFill>
                  <a:schemeClr val="tx1"/>
                </a:solidFill>
              </a:rPr>
              <a:t>Natural Catastrophes Worldwide</a:t>
            </a:r>
            <a:r>
              <a:rPr lang="en-US" sz="2400" dirty="0" smtClean="0">
                <a:solidFill>
                  <a:schemeClr val="tx1"/>
                </a:solidFill>
              </a:rPr>
              <a:t> </a:t>
            </a:r>
            <a:r>
              <a:rPr lang="de-DE" sz="2400" dirty="0" smtClean="0">
                <a:solidFill>
                  <a:schemeClr val="tx1"/>
                </a:solidFill>
              </a:rPr>
              <a:t>1980 – 2013</a:t>
            </a:r>
            <a:r>
              <a:rPr lang="de-DE" dirty="0" smtClean="0">
                <a:solidFill>
                  <a:schemeClr val="tx1"/>
                </a:solidFill>
              </a:rPr>
              <a:t/>
            </a:r>
            <a:br>
              <a:rPr lang="de-DE" dirty="0" smtClean="0">
                <a:solidFill>
                  <a:schemeClr val="tx1"/>
                </a:solidFill>
              </a:rPr>
            </a:br>
            <a:r>
              <a:rPr lang="en-US" sz="2000" dirty="0" smtClean="0">
                <a:solidFill>
                  <a:schemeClr val="tx1"/>
                </a:solidFill>
              </a:rPr>
              <a:t>Number of Events (Annual Totals 1980 – 2012 vs. First Six Months 2013)</a:t>
            </a:r>
            <a:endParaRPr lang="de-DE" sz="2000" dirty="0">
              <a:solidFill>
                <a:schemeClr val="tx1"/>
              </a:solidFill>
            </a:endParaRPr>
          </a:p>
        </p:txBody>
      </p:sp>
      <p:sp>
        <p:nvSpPr>
          <p:cNvPr id="20"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pic>
        <p:nvPicPr>
          <p:cNvPr id="21" name="Picture 4"/>
          <p:cNvPicPr>
            <a:picLocks noChangeAspect="1" noChangeArrowheads="1"/>
          </p:cNvPicPr>
          <p:nvPr>
            <p:custDataLst>
              <p:tags r:id="rId3"/>
            </p:custDataLst>
          </p:nvPr>
        </p:nvPicPr>
        <p:blipFill>
          <a:blip r:embed="rId6" cstate="email"/>
          <a:srcRect/>
          <a:stretch>
            <a:fillRect/>
          </a:stretch>
        </p:blipFill>
        <p:spPr bwMode="auto">
          <a:xfrm>
            <a:off x="105097" y="1308538"/>
            <a:ext cx="8715375" cy="4568039"/>
          </a:xfrm>
          <a:prstGeom prst="rect">
            <a:avLst/>
          </a:prstGeom>
          <a:noFill/>
          <a:ln w="9525">
            <a:noFill/>
            <a:miter lim="800000"/>
            <a:headEnd/>
            <a:tailEnd/>
          </a:ln>
          <a:effectLst/>
        </p:spPr>
      </p:pic>
      <p:sp>
        <p:nvSpPr>
          <p:cNvPr id="22" name="Text Box 15"/>
          <p:cNvSpPr txBox="1">
            <a:spLocks noChangeArrowheads="1"/>
          </p:cNvSpPr>
          <p:nvPr/>
        </p:nvSpPr>
        <p:spPr bwMode="auto">
          <a:xfrm>
            <a:off x="5292080" y="1692097"/>
            <a:ext cx="2685727"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in 2013 </a:t>
            </a:r>
          </a:p>
          <a:p>
            <a:pPr algn="ctr" eaLnBrk="1" hangingPunct="1">
              <a:spcBef>
                <a:spcPts val="0"/>
              </a:spcBef>
              <a:buClrTx/>
              <a:buFontTx/>
              <a:buNone/>
            </a:pPr>
            <a:r>
              <a:rPr lang="en-US" sz="1600" dirty="0" smtClean="0">
                <a:latin typeface="Arial" charset="0"/>
              </a:rPr>
              <a:t> 460 Events </a:t>
            </a:r>
          </a:p>
        </p:txBody>
      </p:sp>
      <p:sp>
        <p:nvSpPr>
          <p:cNvPr id="23" name="Rechteck 21"/>
          <p:cNvSpPr/>
          <p:nvPr/>
        </p:nvSpPr>
        <p:spPr>
          <a:xfrm>
            <a:off x="280599" y="1468850"/>
            <a:ext cx="1080000" cy="261610"/>
          </a:xfrm>
          <a:prstGeom prst="rect">
            <a:avLst/>
          </a:prstGeom>
        </p:spPr>
        <p:txBody>
          <a:bodyPr>
            <a:spAutoFit/>
          </a:bodyPr>
          <a:lstStyle/>
          <a:p>
            <a:r>
              <a:rPr lang="de-DE" sz="1050" dirty="0" err="1" smtClean="0">
                <a:solidFill>
                  <a:schemeClr val="tx2"/>
                </a:solidFill>
              </a:rPr>
              <a:t>Number</a:t>
            </a:r>
            <a:endParaRPr lang="de-DE" sz="1050" dirty="0">
              <a:solidFill>
                <a:schemeClr val="tx2"/>
              </a:solidFill>
            </a:endParaRPr>
          </a:p>
        </p:txBody>
      </p:sp>
      <p:sp>
        <p:nvSpPr>
          <p:cNvPr id="24" name="TextBox 23"/>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58</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custDataLst>
              <p:tags r:id="rId2"/>
            </p:custDataLst>
          </p:nvPr>
        </p:nvPicPr>
        <p:blipFill>
          <a:blip r:embed="rId6" cstate="email"/>
          <a:srcRect/>
          <a:stretch>
            <a:fillRect/>
          </a:stretch>
        </p:blipFill>
        <p:spPr bwMode="auto">
          <a:xfrm>
            <a:off x="105097" y="1245475"/>
            <a:ext cx="8715375" cy="4631449"/>
          </a:xfrm>
          <a:prstGeom prst="rect">
            <a:avLst/>
          </a:prstGeom>
          <a:noFill/>
          <a:ln w="9525">
            <a:noFill/>
            <a:miter lim="800000"/>
            <a:headEnd/>
            <a:tailEnd/>
          </a:ln>
          <a:effectLst/>
        </p:spPr>
      </p:pic>
      <p:grpSp>
        <p:nvGrpSpPr>
          <p:cNvPr id="2" name="Gruppieren 20"/>
          <p:cNvGrpSpPr/>
          <p:nvPr>
            <p:custDataLst>
              <p:tags r:id="rId3"/>
            </p:custDataLst>
          </p:nvPr>
        </p:nvGrpSpPr>
        <p:grpSpPr>
          <a:xfrm>
            <a:off x="723981" y="5882058"/>
            <a:ext cx="8089328" cy="553998"/>
            <a:chOff x="757672" y="5824704"/>
            <a:chExt cx="8089328" cy="553998"/>
          </a:xfrm>
        </p:grpSpPr>
        <p:grpSp>
          <p:nvGrpSpPr>
            <p:cNvPr id="3" name="Gruppieren 37"/>
            <p:cNvGrpSpPr/>
            <p:nvPr/>
          </p:nvGrpSpPr>
          <p:grpSpPr>
            <a:xfrm>
              <a:off x="2857459" y="5824704"/>
              <a:ext cx="1964702" cy="400110"/>
              <a:chOff x="7409219" y="2981265"/>
              <a:chExt cx="1964702" cy="400110"/>
            </a:xfrm>
          </p:grpSpPr>
          <p:sp>
            <p:nvSpPr>
              <p:cNvPr id="17"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t>Meteorological</a:t>
                </a:r>
                <a:r>
                  <a:rPr lang="en-GB" sz="1000" dirty="0" smtClean="0"/>
                  <a:t> </a:t>
                </a:r>
                <a:r>
                  <a:rPr lang="en-GB" sz="1000" b="1" dirty="0" smtClean="0"/>
                  <a:t>events</a:t>
                </a:r>
              </a:p>
              <a:p>
                <a:pPr>
                  <a:lnSpc>
                    <a:spcPct val="100000"/>
                  </a:lnSpc>
                </a:pPr>
                <a:r>
                  <a:rPr lang="en-GB" sz="1000" dirty="0" smtClean="0"/>
                  <a:t>(Storm)</a:t>
                </a:r>
                <a:endParaRPr lang="en-GB" sz="1000" dirty="0"/>
              </a:p>
            </p:txBody>
          </p:sp>
          <p:sp>
            <p:nvSpPr>
              <p:cNvPr id="18"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4" name="Gruppieren 40"/>
            <p:cNvGrpSpPr/>
            <p:nvPr/>
          </p:nvGrpSpPr>
          <p:grpSpPr>
            <a:xfrm>
              <a:off x="4896904" y="5824704"/>
              <a:ext cx="1710926" cy="553998"/>
              <a:chOff x="7357463" y="3705385"/>
              <a:chExt cx="1710926" cy="553998"/>
            </a:xfrm>
          </p:grpSpPr>
          <p:sp>
            <p:nvSpPr>
              <p:cNvPr id="15"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t>Hydrological</a:t>
                </a:r>
                <a:r>
                  <a:rPr lang="de-DE" sz="1000" dirty="0" smtClean="0"/>
                  <a:t> </a:t>
                </a:r>
                <a:r>
                  <a:rPr lang="de-DE" sz="1000" b="1" dirty="0" err="1" smtClean="0"/>
                  <a:t>events</a:t>
                </a:r>
                <a:endParaRPr lang="de-DE" sz="1000" b="1" dirty="0"/>
              </a:p>
              <a:p>
                <a:pPr>
                  <a:lnSpc>
                    <a:spcPct val="100000"/>
                  </a:lnSpc>
                </a:pPr>
                <a:r>
                  <a:rPr lang="de-DE" sz="1000" dirty="0" smtClean="0"/>
                  <a:t>(</a:t>
                </a:r>
                <a:r>
                  <a:rPr lang="de-DE" sz="1000" dirty="0" err="1" smtClean="0"/>
                  <a:t>Flood</a:t>
                </a:r>
                <a:r>
                  <a:rPr lang="de-DE" sz="1000" dirty="0" smtClean="0"/>
                  <a:t>, </a:t>
                </a:r>
                <a:r>
                  <a:rPr lang="de-DE" sz="1000" dirty="0" err="1" smtClean="0"/>
                  <a:t>mass</a:t>
                </a:r>
                <a:r>
                  <a:rPr lang="de-DE" sz="1000" dirty="0" smtClean="0"/>
                  <a:t> </a:t>
                </a:r>
                <a:r>
                  <a:rPr lang="de-DE" sz="1000" dirty="0" err="1" smtClean="0"/>
                  <a:t>movement</a:t>
                </a:r>
                <a:r>
                  <a:rPr lang="de-DE" sz="1000" dirty="0" smtClean="0"/>
                  <a:t>)</a:t>
                </a:r>
                <a:endParaRPr lang="de-DE" sz="1000" dirty="0"/>
              </a:p>
            </p:txBody>
          </p:sp>
          <p:sp>
            <p:nvSpPr>
              <p:cNvPr id="16"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6" name="Gruppieren 43"/>
            <p:cNvGrpSpPr/>
            <p:nvPr/>
          </p:nvGrpSpPr>
          <p:grpSpPr>
            <a:xfrm>
              <a:off x="6819106" y="5824704"/>
              <a:ext cx="2027894" cy="553998"/>
              <a:chOff x="7297081" y="4495959"/>
              <a:chExt cx="1546036" cy="553998"/>
            </a:xfrm>
          </p:grpSpPr>
          <p:sp>
            <p:nvSpPr>
              <p:cNvPr id="13"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t>Climatological</a:t>
                </a:r>
                <a:r>
                  <a:rPr lang="de-DE" sz="1000" dirty="0" smtClean="0"/>
                  <a:t> </a:t>
                </a:r>
                <a:r>
                  <a:rPr lang="de-DE" sz="1000" b="1" dirty="0" err="1" smtClean="0"/>
                  <a:t>events</a:t>
                </a:r>
                <a:r>
                  <a:rPr lang="de-DE" sz="1000" dirty="0"/>
                  <a:t/>
                </a:r>
                <a:br>
                  <a:rPr lang="de-DE" sz="1000" dirty="0"/>
                </a:br>
                <a:r>
                  <a:rPr lang="de-DE" sz="1000" dirty="0" smtClean="0"/>
                  <a:t>(Extreme </a:t>
                </a:r>
                <a:r>
                  <a:rPr lang="de-DE" sz="1000" dirty="0" err="1" smtClean="0"/>
                  <a:t>temperature</a:t>
                </a:r>
                <a:r>
                  <a:rPr lang="de-DE" sz="1000" dirty="0" smtClean="0"/>
                  <a:t>, </a:t>
                </a:r>
              </a:p>
              <a:p>
                <a:pPr>
                  <a:lnSpc>
                    <a:spcPct val="100000"/>
                  </a:lnSpc>
                </a:pPr>
                <a:r>
                  <a:rPr lang="de-DE" sz="1000" dirty="0" err="1" smtClean="0"/>
                  <a:t>drought</a:t>
                </a:r>
                <a:r>
                  <a:rPr lang="de-DE" sz="1000" dirty="0" smtClean="0"/>
                  <a:t>, </a:t>
                </a:r>
                <a:r>
                  <a:rPr lang="de-DE" sz="1000" dirty="0" err="1" smtClean="0"/>
                  <a:t>forest</a:t>
                </a:r>
                <a:r>
                  <a:rPr lang="de-DE" sz="1000" dirty="0" smtClean="0"/>
                  <a:t> </a:t>
                </a:r>
                <a:r>
                  <a:rPr lang="de-DE" sz="1000" dirty="0" err="1" smtClean="0"/>
                  <a:t>fire</a:t>
                </a:r>
                <a:r>
                  <a:rPr lang="de-DE" sz="1000" dirty="0" smtClean="0"/>
                  <a:t>)</a:t>
                </a:r>
                <a:endParaRPr lang="de-DE" sz="1000" dirty="0"/>
              </a:p>
            </p:txBody>
          </p:sp>
          <p:sp>
            <p:nvSpPr>
              <p:cNvPr id="14" name="Rectangle 13"/>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7" name="Gruppieren 46"/>
            <p:cNvGrpSpPr/>
            <p:nvPr/>
          </p:nvGrpSpPr>
          <p:grpSpPr>
            <a:xfrm>
              <a:off x="757672" y="5824704"/>
              <a:ext cx="2052202" cy="553998"/>
              <a:chOff x="7297081" y="2133760"/>
              <a:chExt cx="2052202" cy="553998"/>
            </a:xfrm>
          </p:grpSpPr>
          <p:sp>
            <p:nvSpPr>
              <p:cNvPr id="11"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t>Geophysical</a:t>
                </a:r>
                <a:r>
                  <a:rPr lang="en-GB" sz="1000" dirty="0" smtClean="0"/>
                  <a:t> </a:t>
                </a:r>
                <a:r>
                  <a:rPr lang="en-GB" sz="1000" b="1" dirty="0" smtClean="0"/>
                  <a:t>events</a:t>
                </a:r>
                <a:r>
                  <a:rPr lang="en-GB" sz="1000" dirty="0" smtClean="0"/>
                  <a:t/>
                </a:r>
                <a:br>
                  <a:rPr lang="en-GB" sz="1000" dirty="0" smtClean="0"/>
                </a:br>
                <a:r>
                  <a:rPr lang="en-GB" sz="1000" dirty="0" smtClean="0"/>
                  <a:t>(Earthquake, tsunami, </a:t>
                </a:r>
                <a:br>
                  <a:rPr lang="en-GB" sz="1000" dirty="0" smtClean="0"/>
                </a:br>
                <a:r>
                  <a:rPr lang="en-GB" sz="1000" dirty="0" smtClean="0"/>
                  <a:t>volcanic eruption)</a:t>
                </a:r>
                <a:endParaRPr lang="en-GB" sz="1000" dirty="0"/>
              </a:p>
            </p:txBody>
          </p:sp>
          <p:sp>
            <p:nvSpPr>
              <p:cNvPr id="12"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19" name="Titel 19"/>
          <p:cNvSpPr>
            <a:spLocks noGrp="1"/>
          </p:cNvSpPr>
          <p:nvPr>
            <p:ph type="title"/>
          </p:nvPr>
        </p:nvSpPr>
        <p:spPr>
          <a:xfrm>
            <a:off x="323850" y="252413"/>
            <a:ext cx="7460506" cy="720000"/>
          </a:xfrm>
        </p:spPr>
        <p:txBody>
          <a:bodyPr>
            <a:normAutofit fontScale="90000"/>
          </a:bodyPr>
          <a:lstStyle/>
          <a:p>
            <a:pPr lvl="0">
              <a:spcBef>
                <a:spcPts val="0"/>
              </a:spcBef>
            </a:pPr>
            <a:r>
              <a:rPr lang="de-DE" dirty="0" smtClean="0">
                <a:solidFill>
                  <a:schemeClr val="tx1"/>
                </a:solidFill>
              </a:rPr>
              <a:t>Natural Catastrophes Worldwide</a:t>
            </a:r>
            <a:r>
              <a:rPr lang="en-US" dirty="0" smtClean="0">
                <a:solidFill>
                  <a:schemeClr val="tx1"/>
                </a:solidFill>
              </a:rPr>
              <a:t> </a:t>
            </a:r>
            <a:r>
              <a:rPr lang="de-DE" dirty="0" smtClean="0">
                <a:solidFill>
                  <a:schemeClr val="tx1"/>
                </a:solidFill>
              </a:rPr>
              <a:t>1980 – 2013</a:t>
            </a:r>
            <a:br>
              <a:rPr lang="de-DE" dirty="0" smtClean="0">
                <a:solidFill>
                  <a:schemeClr val="tx1"/>
                </a:solidFill>
              </a:rPr>
            </a:br>
            <a:r>
              <a:rPr lang="en-US" sz="1800" dirty="0" smtClean="0">
                <a:solidFill>
                  <a:schemeClr val="tx1"/>
                </a:solidFill>
              </a:rPr>
              <a:t>Number of Events (January – June only)</a:t>
            </a:r>
            <a:endParaRPr lang="de-DE" sz="1800" dirty="0">
              <a:solidFill>
                <a:schemeClr val="tx1"/>
              </a:solidFill>
            </a:endParaRPr>
          </a:p>
        </p:txBody>
      </p:sp>
      <p:sp>
        <p:nvSpPr>
          <p:cNvPr id="20"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22" name="Text Box 15"/>
          <p:cNvSpPr txBox="1">
            <a:spLocks noChangeArrowheads="1"/>
          </p:cNvSpPr>
          <p:nvPr/>
        </p:nvSpPr>
        <p:spPr bwMode="auto">
          <a:xfrm>
            <a:off x="5292080" y="1692097"/>
            <a:ext cx="2685727"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in 2013 </a:t>
            </a:r>
          </a:p>
          <a:p>
            <a:pPr algn="ctr" eaLnBrk="1" hangingPunct="1">
              <a:spcBef>
                <a:spcPts val="0"/>
              </a:spcBef>
              <a:buClrTx/>
              <a:buFontTx/>
              <a:buNone/>
            </a:pPr>
            <a:r>
              <a:rPr lang="en-US" sz="1600" dirty="0" smtClean="0">
                <a:latin typeface="Arial" charset="0"/>
              </a:rPr>
              <a:t> 460 Events </a:t>
            </a:r>
          </a:p>
        </p:txBody>
      </p:sp>
      <p:sp>
        <p:nvSpPr>
          <p:cNvPr id="24" name="Rechteck 21"/>
          <p:cNvSpPr/>
          <p:nvPr/>
        </p:nvSpPr>
        <p:spPr>
          <a:xfrm>
            <a:off x="280599" y="1468850"/>
            <a:ext cx="1080000" cy="261610"/>
          </a:xfrm>
          <a:prstGeom prst="rect">
            <a:avLst/>
          </a:prstGeom>
        </p:spPr>
        <p:txBody>
          <a:bodyPr>
            <a:spAutoFit/>
          </a:bodyPr>
          <a:lstStyle/>
          <a:p>
            <a:r>
              <a:rPr lang="de-DE" sz="1050" dirty="0" err="1" smtClean="0">
                <a:solidFill>
                  <a:schemeClr val="tx2"/>
                </a:solidFill>
              </a:rPr>
              <a:t>Number</a:t>
            </a:r>
            <a:endParaRPr lang="de-DE" sz="1050" dirty="0">
              <a:solidFill>
                <a:schemeClr val="tx2"/>
              </a:solidFill>
            </a:endParaRPr>
          </a:p>
        </p:txBody>
      </p:sp>
      <p:sp>
        <p:nvSpPr>
          <p:cNvPr id="26" name="TextBox 25"/>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59</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4294967295"/>
          </p:nvPr>
        </p:nvGraphicFramePr>
        <p:xfrm>
          <a:off x="0" y="1331913"/>
          <a:ext cx="8858865" cy="4743450"/>
        </p:xfrm>
        <a:graphic>
          <a:graphicData uri="http://schemas.openxmlformats.org/presentationml/2006/ole">
            <p:oleObj spid="_x0000_s20799490" name="Chart" r:id="rId3" imgW="8505808" imgH="4581490" progId="MSGraph.Chart.8">
              <p:embed followColorScheme="full"/>
            </p:oleObj>
          </a:graphicData>
        </a:graphic>
      </p:graphicFrame>
      <p:sp>
        <p:nvSpPr>
          <p:cNvPr id="2051" name="Rectangle 6"/>
          <p:cNvSpPr>
            <a:spLocks noChangeArrowheads="1"/>
          </p:cNvSpPr>
          <p:nvPr/>
        </p:nvSpPr>
        <p:spPr bwMode="auto">
          <a:xfrm>
            <a:off x="647700" y="6389688"/>
            <a:ext cx="7077258" cy="262252"/>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International Monetary Fund, </a:t>
            </a:r>
            <a:r>
              <a:rPr lang="en-US" sz="1100" i="1" dirty="0"/>
              <a:t>World Economic </a:t>
            </a:r>
            <a:r>
              <a:rPr lang="en-US" sz="1100" i="1" dirty="0" smtClean="0"/>
              <a:t>Outlook Update</a:t>
            </a:r>
            <a:r>
              <a:rPr lang="en-US" sz="1100" dirty="0" smtClean="0"/>
              <a:t>, July 2013, </a:t>
            </a:r>
            <a:r>
              <a:rPr lang="en-US" sz="1100" dirty="0"/>
              <a:t>Table </a:t>
            </a:r>
            <a:r>
              <a:rPr lang="en-US" sz="1100" dirty="0" smtClean="0"/>
              <a:t>1; </a:t>
            </a:r>
            <a:r>
              <a:rPr lang="en-US" sz="1100" dirty="0"/>
              <a:t>Ins. Info. Institute.</a:t>
            </a:r>
          </a:p>
        </p:txBody>
      </p:sp>
      <p:sp>
        <p:nvSpPr>
          <p:cNvPr id="7072775" name="AutoShape 7"/>
          <p:cNvSpPr>
            <a:spLocks noChangeArrowheads="1"/>
          </p:cNvSpPr>
          <p:nvPr/>
        </p:nvSpPr>
        <p:spPr bwMode="auto">
          <a:xfrm>
            <a:off x="5958349" y="1101213"/>
            <a:ext cx="3028336" cy="682420"/>
          </a:xfrm>
          <a:prstGeom prst="wedgeRectCallout">
            <a:avLst>
              <a:gd name="adj1" fmla="val 33565"/>
              <a:gd name="adj2" fmla="val 185588"/>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a:solidFill>
                  <a:schemeClr val="bg1"/>
                </a:solidFill>
                <a:cs typeface="Arial" charset="0"/>
              </a:rPr>
              <a:t>Emerging economies (led by China at </a:t>
            </a:r>
            <a:r>
              <a:rPr lang="en-US" sz="1600" b="1" dirty="0" smtClean="0">
                <a:solidFill>
                  <a:schemeClr val="bg1"/>
                </a:solidFill>
                <a:cs typeface="Arial" charset="0"/>
              </a:rPr>
              <a:t>7.8%) </a:t>
            </a:r>
            <a:r>
              <a:rPr lang="en-US" sz="1600" b="1" dirty="0">
                <a:solidFill>
                  <a:schemeClr val="bg1"/>
                </a:solidFill>
                <a:cs typeface="Arial" charset="0"/>
              </a:rPr>
              <a:t>are expected to grow by </a:t>
            </a:r>
            <a:r>
              <a:rPr lang="en-US" sz="1600" b="1" dirty="0" smtClean="0">
                <a:solidFill>
                  <a:schemeClr val="bg1"/>
                </a:solidFill>
                <a:cs typeface="Arial" charset="0"/>
              </a:rPr>
              <a:t>5.0% </a:t>
            </a:r>
            <a:r>
              <a:rPr lang="en-US" sz="1600" b="1" dirty="0">
                <a:solidFill>
                  <a:schemeClr val="bg1"/>
                </a:solidFill>
                <a:cs typeface="Arial" charset="0"/>
              </a:rPr>
              <a:t>in 2013.</a:t>
            </a:r>
          </a:p>
        </p:txBody>
      </p:sp>
      <p:sp>
        <p:nvSpPr>
          <p:cNvPr id="2053" name="Rectangle 8"/>
          <p:cNvSpPr>
            <a:spLocks noGrp="1" noChangeArrowheads="1"/>
          </p:cNvSpPr>
          <p:nvPr>
            <p:ph type="title" idx="4294967295"/>
          </p:nvPr>
        </p:nvSpPr>
        <p:spPr>
          <a:xfrm>
            <a:off x="635000" y="209550"/>
            <a:ext cx="7508875" cy="830263"/>
          </a:xfrm>
          <a:noFill/>
        </p:spPr>
        <p:txBody>
          <a:bodyPr lIns="92075" tIns="46038" rIns="92075" bIns="46038" anchor="b"/>
          <a:lstStyle/>
          <a:p>
            <a:r>
              <a:rPr lang="en-US" sz="2600" dirty="0" smtClean="0"/>
              <a:t>Recent &amp; Forecast GDP Growth: Advanced</a:t>
            </a:r>
            <a:br>
              <a:rPr lang="en-US" sz="2600" dirty="0" smtClean="0"/>
            </a:br>
            <a:r>
              <a:rPr lang="en-US" sz="2600" dirty="0" smtClean="0"/>
              <a:t>vs. Emerging Economies, 1994-2014F</a:t>
            </a:r>
          </a:p>
        </p:txBody>
      </p:sp>
      <p:sp>
        <p:nvSpPr>
          <p:cNvPr id="7072781" name="AutoShape 13"/>
          <p:cNvSpPr>
            <a:spLocks noChangeArrowheads="1"/>
          </p:cNvSpPr>
          <p:nvPr/>
        </p:nvSpPr>
        <p:spPr bwMode="auto">
          <a:xfrm>
            <a:off x="3696929" y="4465638"/>
            <a:ext cx="2630846" cy="630237"/>
          </a:xfrm>
          <a:prstGeom prst="wedgeRectCallout">
            <a:avLst>
              <a:gd name="adj1" fmla="val 137360"/>
              <a:gd name="adj2" fmla="val -134829"/>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a:solidFill>
                  <a:srgbClr val="FFFFFF"/>
                </a:solidFill>
                <a:cs typeface="Arial" charset="0"/>
              </a:rPr>
              <a:t>Advanced economies are  forecast to grow slowly (+</a:t>
            </a:r>
            <a:r>
              <a:rPr lang="en-US" sz="1600" b="1" dirty="0" smtClean="0">
                <a:solidFill>
                  <a:srgbClr val="FFFFFF"/>
                </a:solidFill>
                <a:cs typeface="Arial" charset="0"/>
              </a:rPr>
              <a:t>1.2%) </a:t>
            </a:r>
            <a:r>
              <a:rPr lang="en-US" sz="1600" b="1" dirty="0">
                <a:solidFill>
                  <a:srgbClr val="FFFFFF"/>
                </a:solidFill>
                <a:cs typeface="Arial" charset="0"/>
              </a:rPr>
              <a:t>in 2013</a:t>
            </a:r>
          </a:p>
        </p:txBody>
      </p:sp>
      <p:sp>
        <p:nvSpPr>
          <p:cNvPr id="2055" name="Rectangle 5"/>
          <p:cNvSpPr>
            <a:spLocks noChangeArrowheads="1"/>
          </p:cNvSpPr>
          <p:nvPr/>
        </p:nvSpPr>
        <p:spPr bwMode="black">
          <a:xfrm>
            <a:off x="128588" y="1060450"/>
            <a:ext cx="1490662" cy="4984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66" y="1856092"/>
            <a:ext cx="8567928" cy="46844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5"/>
          <p:cNvSpPr>
            <a:spLocks noGrp="1"/>
          </p:cNvSpPr>
          <p:nvPr>
            <p:ph type="title"/>
          </p:nvPr>
        </p:nvSpPr>
        <p:spPr>
          <a:xfrm>
            <a:off x="323850" y="252413"/>
            <a:ext cx="8604480" cy="720000"/>
          </a:xfrm>
        </p:spPr>
        <p:txBody>
          <a:bodyPr>
            <a:normAutofit fontScale="90000"/>
          </a:bodyPr>
          <a:lstStyle/>
          <a:p>
            <a:r>
              <a:rPr lang="de-DE" dirty="0" smtClean="0">
                <a:solidFill>
                  <a:schemeClr val="tx1"/>
                </a:solidFill>
              </a:rPr>
              <a:t>Natural Catastrophes Worldwide</a:t>
            </a:r>
            <a:r>
              <a:rPr lang="en-US" dirty="0" smtClean="0">
                <a:solidFill>
                  <a:schemeClr val="tx1"/>
                </a:solidFill>
              </a:rPr>
              <a:t> </a:t>
            </a:r>
            <a:r>
              <a:rPr lang="de-DE" dirty="0" smtClean="0">
                <a:solidFill>
                  <a:schemeClr val="tx1"/>
                </a:solidFill>
              </a:rPr>
              <a:t>1980 – 2013</a:t>
            </a:r>
            <a:br>
              <a:rPr lang="de-DE" dirty="0" smtClean="0">
                <a:solidFill>
                  <a:schemeClr val="tx1"/>
                </a:solidFill>
              </a:rPr>
            </a:br>
            <a:r>
              <a:rPr lang="de-DE" sz="1800" dirty="0" smtClean="0">
                <a:solidFill>
                  <a:schemeClr val="tx1"/>
                </a:solidFill>
              </a:rPr>
              <a:t>Overall and Insured Losses </a:t>
            </a:r>
            <a:r>
              <a:rPr lang="en-US" sz="1800" dirty="0" smtClean="0">
                <a:solidFill>
                  <a:schemeClr val="tx1"/>
                </a:solidFill>
              </a:rPr>
              <a:t>(Annual Totals 1980 – 2012 vs. First Six Months 2013)</a:t>
            </a:r>
            <a:endParaRPr lang="de-DE" sz="1800" dirty="0">
              <a:solidFill>
                <a:schemeClr val="tx1"/>
              </a:solidFill>
            </a:endParaRPr>
          </a:p>
        </p:txBody>
      </p:sp>
      <p:grpSp>
        <p:nvGrpSpPr>
          <p:cNvPr id="2" name="Gruppieren 18"/>
          <p:cNvGrpSpPr>
            <a:grpSpLocks/>
          </p:cNvGrpSpPr>
          <p:nvPr>
            <p:custDataLst>
              <p:tags r:id="rId2"/>
            </p:custDataLst>
          </p:nvPr>
        </p:nvGrpSpPr>
        <p:grpSpPr bwMode="auto">
          <a:xfrm>
            <a:off x="1406699" y="6178368"/>
            <a:ext cx="6216302" cy="246222"/>
            <a:chOff x="1766229" y="5197109"/>
            <a:chExt cx="4509181" cy="247044"/>
          </a:xfrm>
        </p:grpSpPr>
        <p:sp>
          <p:nvSpPr>
            <p:cNvPr id="8" name="Textfeld 25"/>
            <p:cNvSpPr txBox="1">
              <a:spLocks noChangeArrowheads="1"/>
            </p:cNvSpPr>
            <p:nvPr/>
          </p:nvSpPr>
          <p:spPr bwMode="auto">
            <a:xfrm>
              <a:off x="1908810" y="5197110"/>
              <a:ext cx="1524645" cy="247043"/>
            </a:xfrm>
            <a:prstGeom prst="rect">
              <a:avLst/>
            </a:prstGeom>
            <a:noFill/>
            <a:ln w="9525">
              <a:noFill/>
              <a:miter lim="800000"/>
              <a:headEnd/>
              <a:tailEnd/>
            </a:ln>
          </p:spPr>
          <p:txBody>
            <a:bodyPr wrap="none">
              <a:spAutoFit/>
            </a:bodyPr>
            <a:lstStyle/>
            <a:p>
              <a:r>
                <a:rPr lang="de-DE" sz="1000" b="1" dirty="0" smtClean="0"/>
                <a:t>Overall </a:t>
              </a:r>
              <a:r>
                <a:rPr lang="de-DE" sz="1000" b="1" dirty="0" err="1" smtClean="0"/>
                <a:t>losses</a:t>
              </a:r>
              <a:r>
                <a:rPr lang="de-DE" sz="1000" b="1" dirty="0" smtClean="0"/>
                <a:t> </a:t>
              </a:r>
              <a:r>
                <a:rPr lang="de-DE" sz="1000" b="1" dirty="0"/>
                <a:t>(in </a:t>
              </a:r>
              <a:r>
                <a:rPr lang="de-DE" sz="1000" b="1" dirty="0" smtClean="0"/>
                <a:t>2012 </a:t>
              </a:r>
              <a:r>
                <a:rPr lang="de-DE" sz="1000" b="1" dirty="0" err="1" smtClean="0"/>
                <a:t>values</a:t>
              </a:r>
              <a:r>
                <a:rPr lang="de-DE" sz="1000" b="1" dirty="0" smtClean="0"/>
                <a:t>)  </a:t>
              </a:r>
              <a:endParaRPr lang="de-DE" sz="1000" b="1" dirty="0"/>
            </a:p>
          </p:txBody>
        </p:sp>
        <p:sp>
          <p:nvSpPr>
            <p:cNvPr id="9" name="Textfeld 26"/>
            <p:cNvSpPr txBox="1">
              <a:spLocks noChangeArrowheads="1"/>
            </p:cNvSpPr>
            <p:nvPr/>
          </p:nvSpPr>
          <p:spPr bwMode="auto">
            <a:xfrm>
              <a:off x="4728671" y="5197109"/>
              <a:ext cx="1546739" cy="247043"/>
            </a:xfrm>
            <a:prstGeom prst="rect">
              <a:avLst/>
            </a:prstGeom>
            <a:noFill/>
            <a:ln w="9525">
              <a:noFill/>
              <a:miter lim="800000"/>
              <a:headEnd/>
              <a:tailEnd/>
            </a:ln>
          </p:spPr>
          <p:txBody>
            <a:bodyPr wrap="none">
              <a:spAutoFit/>
            </a:bodyPr>
            <a:lstStyle/>
            <a:p>
              <a:r>
                <a:rPr lang="de-DE" sz="1000" b="1" dirty="0" err="1" smtClean="0"/>
                <a:t>Insured</a:t>
              </a:r>
              <a:r>
                <a:rPr lang="de-DE" sz="1000" b="1" dirty="0" smtClean="0"/>
                <a:t> </a:t>
              </a:r>
              <a:r>
                <a:rPr lang="de-DE" sz="1000" b="1" dirty="0" err="1" smtClean="0"/>
                <a:t>losses</a:t>
              </a:r>
              <a:r>
                <a:rPr lang="de-DE" sz="1000" b="1" dirty="0" smtClean="0"/>
                <a:t> (in 2012 </a:t>
              </a:r>
              <a:r>
                <a:rPr lang="de-DE" sz="1000" b="1" dirty="0" err="1" smtClean="0"/>
                <a:t>values</a:t>
              </a:r>
              <a:r>
                <a:rPr lang="de-DE" sz="1000" b="1" dirty="0" smtClean="0"/>
                <a:t>)  </a:t>
              </a:r>
              <a:endParaRPr lang="de-DE" sz="1000" b="1" dirty="0"/>
            </a:p>
          </p:txBody>
        </p:sp>
        <p:sp>
          <p:nvSpPr>
            <p:cNvPr id="10" name="Rechteck 30"/>
            <p:cNvSpPr>
              <a:spLocks noChangeArrowheads="1"/>
            </p:cNvSpPr>
            <p:nvPr/>
          </p:nvSpPr>
          <p:spPr bwMode="auto">
            <a:xfrm>
              <a:off x="1766229" y="5265965"/>
              <a:ext cx="104455" cy="144481"/>
            </a:xfrm>
            <a:prstGeom prst="rect">
              <a:avLst/>
            </a:prstGeom>
            <a:solidFill>
              <a:schemeClr val="accent2"/>
            </a:solidFill>
            <a:ln w="9525" algn="ctr">
              <a:noFill/>
              <a:round/>
              <a:headEnd/>
              <a:tailEnd/>
            </a:ln>
          </p:spPr>
          <p:txBody>
            <a:bodyPr wrap="none">
              <a:spAutoFit/>
            </a:bodyPr>
            <a:lstStyle/>
            <a:p>
              <a:pPr marL="266700" indent="-265113"/>
              <a:endParaRPr lang="de-DE"/>
            </a:p>
          </p:txBody>
        </p:sp>
        <p:sp>
          <p:nvSpPr>
            <p:cNvPr id="11" name="Rechteck 31"/>
            <p:cNvSpPr>
              <a:spLocks noChangeArrowheads="1"/>
            </p:cNvSpPr>
            <p:nvPr/>
          </p:nvSpPr>
          <p:spPr bwMode="auto">
            <a:xfrm>
              <a:off x="4609400" y="5265958"/>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2" name="Text Box 17"/>
          <p:cNvSpPr txBox="1">
            <a:spLocks noChangeArrowheads="1"/>
          </p:cNvSpPr>
          <p:nvPr/>
        </p:nvSpPr>
        <p:spPr bwMode="auto">
          <a:xfrm>
            <a:off x="269566" y="1505059"/>
            <a:ext cx="8567928" cy="369332"/>
          </a:xfrm>
          <a:prstGeom prst="rect">
            <a:avLst/>
          </a:prstGeom>
          <a:solidFill>
            <a:schemeClr val="bg2"/>
          </a:solidFill>
          <a:ln w="9525" algn="ctr">
            <a:noFill/>
            <a:miter lim="800000"/>
            <a:headEnd/>
            <a:tailEnd/>
          </a:ln>
          <a:effectLst/>
        </p:spPr>
        <p:txBody>
          <a:bodyPr wrap="square">
            <a:spAutoFit/>
          </a:bodyPr>
          <a:lstStyle/>
          <a:p>
            <a:pPr>
              <a:defRPr/>
            </a:pPr>
            <a:r>
              <a:rPr lang="en-US" dirty="0" smtClean="0">
                <a:solidFill>
                  <a:schemeClr val="bg1"/>
                </a:solidFill>
                <a:latin typeface="+mn-lt"/>
              </a:rPr>
              <a:t>Overall losses totaled US$ 45bn; Insured losses totaled US$ 13bn</a:t>
            </a:r>
            <a:endParaRPr lang="en-US" dirty="0">
              <a:solidFill>
                <a:schemeClr val="bg1"/>
              </a:solidFill>
              <a:latin typeface="+mn-lt"/>
            </a:endParaRPr>
          </a:p>
        </p:txBody>
      </p:sp>
      <p:sp>
        <p:nvSpPr>
          <p:cNvPr id="13"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pic>
        <p:nvPicPr>
          <p:cNvPr id="14" name="Picture 3"/>
          <p:cNvPicPr>
            <a:picLocks noChangeAspect="1" noChangeArrowheads="1"/>
          </p:cNvPicPr>
          <p:nvPr>
            <p:custDataLst>
              <p:tags r:id="rId3"/>
            </p:custDataLst>
          </p:nvPr>
        </p:nvPicPr>
        <p:blipFill>
          <a:blip r:embed="rId6" cstate="email"/>
          <a:srcRect/>
          <a:stretch>
            <a:fillRect/>
          </a:stretch>
        </p:blipFill>
        <p:spPr bwMode="auto">
          <a:xfrm>
            <a:off x="143197" y="1749972"/>
            <a:ext cx="8677275" cy="4487340"/>
          </a:xfrm>
          <a:prstGeom prst="rect">
            <a:avLst/>
          </a:prstGeom>
          <a:noFill/>
          <a:ln w="9525">
            <a:noFill/>
            <a:miter lim="800000"/>
            <a:headEnd/>
            <a:tailEnd/>
          </a:ln>
          <a:effectLst/>
        </p:spPr>
      </p:pic>
      <p:sp>
        <p:nvSpPr>
          <p:cNvPr id="15" name="Rechteck 14"/>
          <p:cNvSpPr/>
          <p:nvPr/>
        </p:nvSpPr>
        <p:spPr>
          <a:xfrm>
            <a:off x="323850" y="1960320"/>
            <a:ext cx="1080000" cy="253916"/>
          </a:xfrm>
          <a:prstGeom prst="rect">
            <a:avLst/>
          </a:prstGeom>
        </p:spPr>
        <p:txBody>
          <a:bodyPr>
            <a:spAutoFit/>
          </a:bodyPr>
          <a:lstStyle/>
          <a:p>
            <a:r>
              <a:rPr lang="en-US" sz="1050" dirty="0" smtClean="0">
                <a:solidFill>
                  <a:schemeClr val="tx2"/>
                </a:solidFill>
              </a:rPr>
              <a:t>(</a:t>
            </a:r>
            <a:r>
              <a:rPr lang="en-US" sz="1050" dirty="0" err="1" smtClean="0">
                <a:solidFill>
                  <a:schemeClr val="tx2"/>
                </a:solidFill>
              </a:rPr>
              <a:t>bn</a:t>
            </a:r>
            <a:r>
              <a:rPr lang="de-DE" sz="1050" dirty="0" smtClean="0">
                <a:solidFill>
                  <a:schemeClr val="tx2"/>
                </a:solidFill>
              </a:rPr>
              <a:t> US$)</a:t>
            </a:r>
            <a:endParaRPr lang="de-DE" sz="1050" dirty="0">
              <a:solidFill>
                <a:schemeClr val="tx2"/>
              </a:solidFill>
            </a:endParaRPr>
          </a:p>
        </p:txBody>
      </p:sp>
      <p:sp>
        <p:nvSpPr>
          <p:cNvPr id="19" name="TextBox 1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60</a:t>
            </a:fld>
            <a:endParaRPr lang="en-US" sz="1000" dirty="0">
              <a:solidFill>
                <a:schemeClr val="accent4">
                  <a:lumMod val="75000"/>
                </a:schemeClr>
              </a:solidFill>
              <a:latin typeface="+mn-lt"/>
            </a:endParaRPr>
          </a:p>
        </p:txBody>
      </p:sp>
      <p:sp>
        <p:nvSpPr>
          <p:cNvPr id="21" name="Rechteck 17"/>
          <p:cNvSpPr/>
          <p:nvPr/>
        </p:nvSpPr>
        <p:spPr>
          <a:xfrm>
            <a:off x="8532440" y="5481272"/>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8"/>
          <p:cNvSpPr/>
          <p:nvPr/>
        </p:nvSpPr>
        <p:spPr>
          <a:xfrm>
            <a:off x="8532440" y="5769272"/>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541" y="239299"/>
            <a:ext cx="7290621" cy="720000"/>
          </a:xfrm>
        </p:spPr>
        <p:txBody>
          <a:bodyPr>
            <a:noAutofit/>
          </a:bodyPr>
          <a:lstStyle/>
          <a:p>
            <a:r>
              <a:rPr lang="de-DE" sz="2800" dirty="0" smtClean="0">
                <a:solidFill>
                  <a:srgbClr val="225A7A"/>
                </a:solidFill>
              </a:rPr>
              <a:t>New Study Suggests Increase in</a:t>
            </a:r>
            <a:br>
              <a:rPr lang="de-DE" sz="2800" dirty="0" smtClean="0">
                <a:solidFill>
                  <a:srgbClr val="225A7A"/>
                </a:solidFill>
              </a:rPr>
            </a:br>
            <a:r>
              <a:rPr lang="de-DE" sz="2800" dirty="0" smtClean="0">
                <a:solidFill>
                  <a:srgbClr val="225A7A"/>
                </a:solidFill>
              </a:rPr>
              <a:t>Convective Activity Is Costly for Insurers</a:t>
            </a:r>
            <a:endParaRPr lang="de-DE" sz="2800" dirty="0">
              <a:solidFill>
                <a:srgbClr val="225A7A"/>
              </a:solidFill>
            </a:endParaRPr>
          </a:p>
        </p:txBody>
      </p:sp>
      <p:sp>
        <p:nvSpPr>
          <p:cNvPr id="8" name="Textfeld 7"/>
          <p:cNvSpPr txBox="1"/>
          <p:nvPr/>
        </p:nvSpPr>
        <p:spPr>
          <a:xfrm>
            <a:off x="363794" y="1341101"/>
            <a:ext cx="8259176" cy="5447645"/>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sz="2400" b="1" dirty="0" smtClean="0">
                <a:solidFill>
                  <a:schemeClr val="tx1">
                    <a:lumMod val="75000"/>
                    <a:lumOff val="25000"/>
                  </a:schemeClr>
                </a:solidFill>
              </a:rPr>
              <a:t>Study examines convective (hail, tornado, heavy rainfall and </a:t>
            </a:r>
            <a:r>
              <a:rPr lang="en-US" sz="2400" b="1" dirty="0" err="1" smtClean="0">
                <a:solidFill>
                  <a:schemeClr val="tx1">
                    <a:lumMod val="75000"/>
                    <a:lumOff val="25000"/>
                  </a:schemeClr>
                </a:solidFill>
              </a:rPr>
              <a:t>thundersquall</a:t>
            </a:r>
            <a:r>
              <a:rPr lang="en-US" sz="2400" b="1" dirty="0" smtClean="0">
                <a:solidFill>
                  <a:schemeClr val="tx1">
                    <a:lumMod val="75000"/>
                    <a:lumOff val="25000"/>
                  </a:schemeClr>
                </a:solidFill>
              </a:rPr>
              <a:t>) events in the US with losses exceeding US$ 250m in the period 1970–2009</a:t>
            </a:r>
          </a:p>
          <a:p>
            <a:pPr>
              <a:spcAft>
                <a:spcPts val="600"/>
              </a:spcAft>
              <a:buFont typeface="Arial" pitchFamily="34" charset="0"/>
              <a:buChar char="•"/>
            </a:pPr>
            <a:r>
              <a:rPr lang="en-US" sz="2400"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sz="2400"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a:t>
            </a:r>
            <a:r>
              <a:rPr lang="en-US" sz="2400" b="1" dirty="0" smtClean="0">
                <a:solidFill>
                  <a:schemeClr val="tx1">
                    <a:lumMod val="75000"/>
                    <a:lumOff val="25000"/>
                  </a:schemeClr>
                </a:solidFill>
              </a:rPr>
              <a:t>Increases are correlated with the increase in the meteorological potential for severe thunderstorms and its variability </a:t>
            </a:r>
            <a:r>
              <a:rPr lang="en-US" b="1" dirty="0" smtClean="0">
                <a:solidFill>
                  <a:schemeClr val="tx1">
                    <a:lumMod val="75000"/>
                    <a:lumOff val="25000"/>
                  </a:schemeClr>
                </a:solidFill>
              </a:rPr>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lgn="ctr">
              <a:spcAft>
                <a:spcPts val="600"/>
              </a:spcAft>
            </a:pPr>
            <a:r>
              <a:rPr lang="en-US" sz="2400" b="1" i="1" dirty="0" smtClean="0">
                <a:solidFill>
                  <a:srgbClr val="FF0000"/>
                </a:solidFill>
              </a:rPr>
              <a:t>For the first time, research shows that climatic changes have already influenced US thunderstorm losses</a:t>
            </a:r>
            <a:r>
              <a:rPr lang="en-US" sz="2400" b="1" dirty="0" smtClean="0">
                <a:solidFill>
                  <a:srgbClr val="FF0000"/>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61</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373625" y="6336042"/>
            <a:ext cx="7895303" cy="338554"/>
          </a:xfrm>
          <a:prstGeom prst="rect">
            <a:avLst/>
          </a:prstGeom>
          <a:noFill/>
          <a:ln w="9525">
            <a:noFill/>
            <a:miter lim="800000"/>
            <a:headEnd/>
            <a:tailEnd/>
          </a:ln>
        </p:spPr>
        <p:txBody>
          <a:bodyPr wrap="square" lIns="0" tIns="0" rIns="0" bIns="0">
            <a:spAutoFit/>
          </a:bodyPr>
          <a:lstStyle/>
          <a:p>
            <a:pPr>
              <a:spcBef>
                <a:spcPct val="10000"/>
              </a:spcBef>
            </a:pPr>
            <a:r>
              <a:rPr lang="de-DE" sz="1100" dirty="0" smtClean="0">
                <a:solidFill>
                  <a:schemeClr val="accent4">
                    <a:lumMod val="75000"/>
                  </a:schemeClr>
                </a:solidFill>
              </a:rPr>
              <a:t>Source: Munich Re  research paper, March 18, 2013: </a:t>
            </a:r>
            <a:r>
              <a:rPr lang="de-DE" sz="1100" i="1" dirty="0" smtClean="0">
                <a:solidFill>
                  <a:schemeClr val="accent4">
                    <a:lumMod val="75000"/>
                  </a:schemeClr>
                </a:solidFill>
              </a:rPr>
              <a:t>Rising Variability in Thunderstorm-Related U.S. Losses as a Reflection of Changes in Large-Scale Thunderstorm Forcing</a:t>
            </a:r>
            <a:r>
              <a:rPr lang="de-DE" sz="1100" dirty="0" smtClean="0">
                <a:solidFill>
                  <a:schemeClr val="accent4">
                    <a:lumMod val="75000"/>
                  </a:schemeClr>
                </a:solidFill>
              </a:rPr>
              <a:t>.</a:t>
            </a:r>
            <a:endParaRPr lang="en-US" sz="11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600" dirty="0" smtClean="0"/>
              <a:t> </a:t>
            </a:r>
            <a:r>
              <a:rPr lang="en-US" sz="3600" dirty="0" smtClean="0">
                <a:solidFill>
                  <a:schemeClr val="bg1"/>
                </a:solidFill>
              </a:rPr>
              <a:t>A Key Driver of Profitability</a:t>
            </a:r>
            <a:endParaRPr lang="en-US" sz="3800" dirty="0" smtClean="0">
              <a:solidFill>
                <a:schemeClr val="bg1"/>
              </a:solidFill>
            </a:endParaRP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62</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Depressed Yields Will Necessarily Influence Underwriting &amp; Pricing</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64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smtClean="0">
                <a:latin typeface="Arial" pitchFamily="34" charset="0"/>
              </a:rPr>
              <a:t>U.S. Treasury Security Yields*:</a:t>
            </a:r>
            <a:br>
              <a:rPr lang="en-US" smtClean="0">
                <a:latin typeface="Arial" pitchFamily="34" charset="0"/>
              </a:rPr>
            </a:br>
            <a:r>
              <a:rPr lang="en-US"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May 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039682"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64</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65</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dirty="0" smtClean="0"/>
              <a:t>Distribution of Bond Maturities,</a:t>
            </a:r>
            <a:br>
              <a:rPr lang="en-US" dirty="0" smtClean="0"/>
            </a:br>
            <a:r>
              <a:rPr lang="en-US" dirty="0" smtClean="0"/>
              <a:t>US P/C Insurance Industry, 2003-2012</a:t>
            </a:r>
            <a:endParaRPr lang="en-US" sz="2000" dirty="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0E84B1E-73F1-4600-83FF-C211A24F6073}" type="slidenum">
              <a:rPr lang="en-US" sz="900"/>
              <a:pPr algn="r" eaLnBrk="0" hangingPunct="0">
                <a:lnSpc>
                  <a:spcPct val="85000"/>
                </a:lnSpc>
                <a:spcBef>
                  <a:spcPct val="20000"/>
                </a:spcBef>
              </a:pPr>
              <a:t>7</a:t>
            </a:fld>
            <a:endParaRPr lang="en-US" sz="900"/>
          </a:p>
        </p:txBody>
      </p:sp>
      <p:sp>
        <p:nvSpPr>
          <p:cNvPr id="3076" name="Rectangle 2"/>
          <p:cNvSpPr>
            <a:spLocks noGrp="1" noChangeArrowheads="1"/>
          </p:cNvSpPr>
          <p:nvPr>
            <p:ph type="title" idx="4294967295"/>
          </p:nvPr>
        </p:nvSpPr>
        <p:spPr>
          <a:xfrm>
            <a:off x="803275" y="185738"/>
            <a:ext cx="6673850" cy="860425"/>
          </a:xfrm>
        </p:spPr>
        <p:txBody>
          <a:bodyPr/>
          <a:lstStyle/>
          <a:p>
            <a:r>
              <a:rPr lang="en-US" dirty="0" smtClean="0"/>
              <a:t>Forecasts of 2013-14 GDP Growth</a:t>
            </a:r>
            <a:br>
              <a:rPr lang="en-US" dirty="0" smtClean="0"/>
            </a:br>
            <a:r>
              <a:rPr lang="en-US" dirty="0" smtClean="0"/>
              <a:t>of Selected Advanced Economies </a:t>
            </a:r>
          </a:p>
        </p:txBody>
      </p:sp>
      <p:sp>
        <p:nvSpPr>
          <p:cNvPr id="3077" name="Rectangle 4"/>
          <p:cNvSpPr>
            <a:spLocks noChangeArrowheads="1"/>
          </p:cNvSpPr>
          <p:nvPr/>
        </p:nvSpPr>
        <p:spPr bwMode="auto">
          <a:xfrm>
            <a:off x="0" y="6550025"/>
            <a:ext cx="9144000" cy="307975"/>
          </a:xfrm>
          <a:prstGeom prst="rect">
            <a:avLst/>
          </a:prstGeom>
          <a:noFill/>
          <a:ln w="9525">
            <a:noFill/>
            <a:miter lim="800000"/>
            <a:headEnd/>
            <a:tailEnd/>
          </a:ln>
        </p:spPr>
        <p:txBody>
          <a:bodyPr lIns="365760" tIns="0" rIns="0" bIns="137160" anchor="b">
            <a:spAutoFit/>
          </a:bodyPr>
          <a:lstStyle/>
          <a:p>
            <a:pPr eaLnBrk="0" hangingPunct="0"/>
            <a:r>
              <a:rPr lang="en-US" sz="1100" dirty="0"/>
              <a:t>Sources: International Monetary Fund, </a:t>
            </a:r>
            <a:r>
              <a:rPr lang="en-US" sz="1100" i="1" dirty="0"/>
              <a:t>World Economic </a:t>
            </a:r>
            <a:r>
              <a:rPr lang="en-US" sz="1100" i="1" dirty="0" smtClean="0"/>
              <a:t>Outlook Update</a:t>
            </a:r>
            <a:r>
              <a:rPr lang="en-US" sz="1100" dirty="0" smtClean="0"/>
              <a:t>, July 2013, </a:t>
            </a:r>
            <a:r>
              <a:rPr lang="en-US" sz="1100" dirty="0"/>
              <a:t>Table </a:t>
            </a:r>
            <a:r>
              <a:rPr lang="en-US" sz="1100" dirty="0" smtClean="0"/>
              <a:t>1; </a:t>
            </a:r>
            <a:r>
              <a:rPr lang="en-US" sz="1100" dirty="0"/>
              <a:t>Ins. Info. Institute.</a:t>
            </a:r>
          </a:p>
        </p:txBody>
      </p:sp>
      <p:graphicFrame>
        <p:nvGraphicFramePr>
          <p:cNvPr id="3074" name="Object 5"/>
          <p:cNvGraphicFramePr>
            <a:graphicFrameLocks noChangeAspect="1"/>
          </p:cNvGraphicFramePr>
          <p:nvPr/>
        </p:nvGraphicFramePr>
        <p:xfrm>
          <a:off x="400050" y="1209368"/>
          <a:ext cx="8468647" cy="4600882"/>
        </p:xfrm>
        <a:graphic>
          <a:graphicData uri="http://schemas.openxmlformats.org/presentationml/2006/ole">
            <p:oleObj spid="_x0000_s20800514" name="Chart" r:id="rId4" imgW="8829759" imgH="3324329" progId="MSGraph.Chart.8">
              <p:embed followColorScheme="full"/>
            </p:oleObj>
          </a:graphicData>
        </a:graphic>
      </p:graphicFrame>
      <p:sp>
        <p:nvSpPr>
          <p:cNvPr id="2067462" name="Text Box 5"/>
          <p:cNvSpPr txBox="1">
            <a:spLocks noChangeArrowheads="1"/>
          </p:cNvSpPr>
          <p:nvPr/>
        </p:nvSpPr>
        <p:spPr bwMode="blackWhite">
          <a:xfrm>
            <a:off x="485467" y="5557377"/>
            <a:ext cx="8191500" cy="914400"/>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The </a:t>
            </a:r>
            <a:r>
              <a:rPr lang="en-US" b="1" dirty="0" smtClean="0">
                <a:solidFill>
                  <a:schemeClr val="bg1"/>
                </a:solidFill>
              </a:rPr>
              <a:t>July 2013 </a:t>
            </a:r>
            <a:r>
              <a:rPr lang="en-US" b="1" dirty="0">
                <a:solidFill>
                  <a:schemeClr val="bg1"/>
                </a:solidFill>
              </a:rPr>
              <a:t>IMF report forecasts growth in advanced economies in 2013 generally around 1% or less in Europe, </a:t>
            </a:r>
            <a:r>
              <a:rPr lang="en-US" b="1" dirty="0" smtClean="0">
                <a:solidFill>
                  <a:schemeClr val="bg1"/>
                </a:solidFill>
              </a:rPr>
              <a:t>under 2</a:t>
            </a:r>
            <a:r>
              <a:rPr lang="en-US" b="1" dirty="0">
                <a:solidFill>
                  <a:schemeClr val="bg1"/>
                </a:solidFill>
              </a:rPr>
              <a:t>% in North </a:t>
            </a:r>
            <a:r>
              <a:rPr lang="en-US" b="1" dirty="0" smtClean="0">
                <a:solidFill>
                  <a:schemeClr val="bg1"/>
                </a:solidFill>
              </a:rPr>
              <a:t>America.</a:t>
            </a:r>
            <a:br>
              <a:rPr lang="en-US" b="1" dirty="0" smtClean="0">
                <a:solidFill>
                  <a:schemeClr val="bg1"/>
                </a:solidFill>
              </a:rPr>
            </a:br>
            <a:r>
              <a:rPr lang="en-US" b="1" dirty="0" smtClean="0">
                <a:solidFill>
                  <a:schemeClr val="bg1"/>
                </a:solidFill>
              </a:rPr>
              <a:t>Slight improvement forecast for 2014.</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73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
            </a:r>
            <a:r>
              <a:rPr lang="en-US" sz="3600" b="1" i="1">
                <a:solidFill>
                  <a:srgbClr val="225A7A"/>
                </a:solidFill>
              </a:rPr>
              <a:t>attention</a:t>
            </a:r>
            <a:r>
              <a:rPr lang="en-US" sz="3600" b="1" i="1" smtClean="0">
                <a:solidFill>
                  <a:srgbClr val="225A7A"/>
                </a:solidFill>
              </a:rPr>
              <a:t>!</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4A481A6-7776-41EE-A337-58DE1EF18745}" type="slidenum">
              <a:rPr lang="en-US" sz="900"/>
              <a:pPr algn="r" eaLnBrk="0" hangingPunct="0">
                <a:lnSpc>
                  <a:spcPct val="85000"/>
                </a:lnSpc>
                <a:spcBef>
                  <a:spcPct val="20000"/>
                </a:spcBef>
              </a:pPr>
              <a:t>8</a:t>
            </a:fld>
            <a:endParaRPr lang="en-US" sz="900"/>
          </a:p>
        </p:txBody>
      </p:sp>
      <p:sp>
        <p:nvSpPr>
          <p:cNvPr id="4100" name="Rectangle 2"/>
          <p:cNvSpPr>
            <a:spLocks noGrp="1" noChangeArrowheads="1"/>
          </p:cNvSpPr>
          <p:nvPr>
            <p:ph type="title" idx="4294967295"/>
          </p:nvPr>
        </p:nvSpPr>
        <p:spPr>
          <a:xfrm>
            <a:off x="803275" y="185738"/>
            <a:ext cx="6673850" cy="860425"/>
          </a:xfrm>
        </p:spPr>
        <p:txBody>
          <a:bodyPr/>
          <a:lstStyle/>
          <a:p>
            <a:r>
              <a:rPr lang="en-US" smtClean="0"/>
              <a:t>Forecasts of 2013-14 GDP Growth</a:t>
            </a:r>
            <a:br>
              <a:rPr lang="en-US" smtClean="0"/>
            </a:br>
            <a:r>
              <a:rPr lang="en-US" smtClean="0"/>
              <a:t>of Selected Developing Economies </a:t>
            </a:r>
          </a:p>
        </p:txBody>
      </p:sp>
      <p:sp>
        <p:nvSpPr>
          <p:cNvPr id="4101" name="Rectangle 4"/>
          <p:cNvSpPr>
            <a:spLocks noChangeArrowheads="1"/>
          </p:cNvSpPr>
          <p:nvPr/>
        </p:nvSpPr>
        <p:spPr bwMode="auto">
          <a:xfrm>
            <a:off x="372090" y="6262037"/>
            <a:ext cx="8001000" cy="477054"/>
          </a:xfrm>
          <a:prstGeom prst="rect">
            <a:avLst/>
          </a:prstGeom>
          <a:noFill/>
          <a:ln w="9525">
            <a:noFill/>
            <a:miter lim="800000"/>
            <a:headEnd/>
            <a:tailEnd/>
          </a:ln>
        </p:spPr>
        <p:txBody>
          <a:bodyPr lIns="365760" tIns="0" rIns="0" bIns="137160" anchor="b">
            <a:spAutoFit/>
          </a:bodyPr>
          <a:lstStyle/>
          <a:p>
            <a:pPr eaLnBrk="0" hangingPunct="0"/>
            <a:r>
              <a:rPr lang="en-US" sz="1100" dirty="0"/>
              <a:t>*Indonesia, Malaysia, the </a:t>
            </a:r>
            <a:r>
              <a:rPr lang="en-US" sz="1100" dirty="0" err="1"/>
              <a:t>Phillipines</a:t>
            </a:r>
            <a:r>
              <a:rPr lang="en-US" sz="1100" dirty="0"/>
              <a:t>, Thailand, and Vietnam</a:t>
            </a:r>
          </a:p>
          <a:p>
            <a:pPr eaLnBrk="0" hangingPunct="0"/>
            <a:r>
              <a:rPr lang="en-US" sz="1100" dirty="0"/>
              <a:t>Sources: International Monetary Fund, </a:t>
            </a:r>
            <a:r>
              <a:rPr lang="en-US" sz="1100" i="1" dirty="0"/>
              <a:t>World Economic </a:t>
            </a:r>
            <a:r>
              <a:rPr lang="en-US" sz="1100" i="1" dirty="0" smtClean="0"/>
              <a:t>Outlook Update</a:t>
            </a:r>
            <a:r>
              <a:rPr lang="en-US" sz="1100" dirty="0" smtClean="0"/>
              <a:t>, July 2013, Table 1; </a:t>
            </a:r>
            <a:r>
              <a:rPr lang="en-US" sz="1100" dirty="0"/>
              <a:t>Ins. Info. Institute.</a:t>
            </a:r>
          </a:p>
        </p:txBody>
      </p:sp>
      <p:graphicFrame>
        <p:nvGraphicFramePr>
          <p:cNvPr id="4098" name="Object 5"/>
          <p:cNvGraphicFramePr>
            <a:graphicFrameLocks noChangeAspect="1"/>
          </p:cNvGraphicFramePr>
          <p:nvPr/>
        </p:nvGraphicFramePr>
        <p:xfrm>
          <a:off x="400050" y="1123950"/>
          <a:ext cx="8743950" cy="4324350"/>
        </p:xfrm>
        <a:graphic>
          <a:graphicData uri="http://schemas.openxmlformats.org/presentationml/2006/ole">
            <p:oleObj spid="_x0000_s20801538" name="Chart" r:id="rId4" imgW="8829759" imgH="3324329" progId="MSGraph.Chart.8">
              <p:embed followColorScheme="full"/>
            </p:oleObj>
          </a:graphicData>
        </a:graphic>
      </p:graphicFrame>
      <p:sp>
        <p:nvSpPr>
          <p:cNvPr id="2067462" name="Text Box 5"/>
          <p:cNvSpPr txBox="1">
            <a:spLocks noChangeArrowheads="1"/>
          </p:cNvSpPr>
          <p:nvPr/>
        </p:nvSpPr>
        <p:spPr bwMode="blackWhite">
          <a:xfrm>
            <a:off x="514350" y="5057775"/>
            <a:ext cx="8191500" cy="9810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IMF continues to forecast that 2013 growth in emerging/developing economies will outpace advanced economies’ growth</a:t>
            </a:r>
            <a:br>
              <a:rPr lang="en-US" b="1">
                <a:solidFill>
                  <a:schemeClr val="bg1"/>
                </a:solidFill>
              </a:rPr>
            </a:br>
            <a:r>
              <a:rPr lang="en-US" b="1">
                <a:solidFill>
                  <a:schemeClr val="bg1"/>
                </a:solidFill>
              </a:rPr>
              <a:t>but now says growth will be more moderate than previously forecast.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E757653-3BA9-415B-8C61-B7289483E846}" type="slidenum">
              <a:rPr lang="en-US" sz="900"/>
              <a:pPr algn="r" eaLnBrk="0" hangingPunct="0">
                <a:lnSpc>
                  <a:spcPct val="85000"/>
                </a:lnSpc>
                <a:spcBef>
                  <a:spcPct val="20000"/>
                </a:spcBef>
              </a:pPr>
              <a:t>9</a:t>
            </a:fld>
            <a:endParaRPr lang="en-US" sz="900"/>
          </a:p>
        </p:txBody>
      </p:sp>
      <p:sp>
        <p:nvSpPr>
          <p:cNvPr id="2052" name="Rectangle 2"/>
          <p:cNvSpPr>
            <a:spLocks noGrp="1" noChangeArrowheads="1"/>
          </p:cNvSpPr>
          <p:nvPr>
            <p:ph type="title" idx="4294967295"/>
          </p:nvPr>
        </p:nvSpPr>
        <p:spPr>
          <a:xfrm>
            <a:off x="228600" y="104775"/>
            <a:ext cx="7531100" cy="860425"/>
          </a:xfrm>
        </p:spPr>
        <p:txBody>
          <a:bodyPr/>
          <a:lstStyle/>
          <a:p>
            <a:r>
              <a:rPr lang="en-US" smtClean="0"/>
              <a:t>Real GDP Growth Forecasts: Emerging Market Regions: 2010 – 2013F</a:t>
            </a:r>
          </a:p>
        </p:txBody>
      </p:sp>
      <p:sp>
        <p:nvSpPr>
          <p:cNvPr id="2053" name="Rectangle 4"/>
          <p:cNvSpPr>
            <a:spLocks noChangeArrowheads="1"/>
          </p:cNvSpPr>
          <p:nvPr/>
        </p:nvSpPr>
        <p:spPr bwMode="auto">
          <a:xfrm>
            <a:off x="0" y="6389688"/>
            <a:ext cx="9144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*Excludes Libya in 2011. **Indonesia, Malaysia, Thailand, Philippines and Vietnam</a:t>
            </a:r>
          </a:p>
          <a:p>
            <a:pPr eaLnBrk="0" hangingPunct="0">
              <a:lnSpc>
                <a:spcPct val="85000"/>
              </a:lnSpc>
              <a:spcBef>
                <a:spcPct val="25000"/>
              </a:spcBef>
              <a:buClr>
                <a:schemeClr val="accent2"/>
              </a:buClr>
              <a:buFont typeface="Wingdings" pitchFamily="2" charset="2"/>
              <a:buNone/>
            </a:pPr>
            <a:r>
              <a:rPr lang="en-US" sz="1100"/>
              <a:t>Sources:  IMF </a:t>
            </a:r>
            <a:r>
              <a:rPr lang="en-US" sz="1100" i="1"/>
              <a:t>World Economic Outlook</a:t>
            </a:r>
            <a:r>
              <a:rPr lang="en-US" sz="1100"/>
              <a:t>  (April 2012 ); Insurance Information Institute.</a:t>
            </a:r>
          </a:p>
        </p:txBody>
      </p:sp>
      <p:graphicFrame>
        <p:nvGraphicFramePr>
          <p:cNvPr id="2050" name="Object 5"/>
          <p:cNvGraphicFramePr>
            <a:graphicFrameLocks noChangeAspect="1"/>
          </p:cNvGraphicFramePr>
          <p:nvPr/>
        </p:nvGraphicFramePr>
        <p:xfrm>
          <a:off x="187325" y="1358900"/>
          <a:ext cx="8728075" cy="3790950"/>
        </p:xfrm>
        <a:graphic>
          <a:graphicData uri="http://schemas.openxmlformats.org/presentationml/2006/ole">
            <p:oleObj spid="_x0000_s20572162" name="Chart" r:id="rId4" imgW="8829759" imgH="3324329" progId="MSGraph.Chart.8">
              <p:embed followColorScheme="full"/>
            </p:oleObj>
          </a:graphicData>
        </a:graphic>
      </p:graphicFrame>
      <p:sp>
        <p:nvSpPr>
          <p:cNvPr id="2067462" name="Text Box 5"/>
          <p:cNvSpPr txBox="1">
            <a:spLocks noChangeArrowheads="1"/>
          </p:cNvSpPr>
          <p:nvPr/>
        </p:nvSpPr>
        <p:spPr bwMode="blackWhite">
          <a:xfrm>
            <a:off x="604838" y="5176838"/>
            <a:ext cx="8101012" cy="1062037"/>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Growth Prospects Vary Widely by Region: All Regions Slowed in 2011 As Economic Recovery Encountered Many Challenges.  IMF Outlook for 2012 Is Mixed With Broader, More Robust Growth in 2013 Predicted.  Actual Growth in 2012 Could Surprise to the Upside.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Number of Events (1980 – 2012 vs. First Six Months 2013)"/>
  <p:tag name="ARTICULATE_SLIDE_GUID" val="cfa81a39-75cb-447d-bb2f-5c46ef1ee25c"/>
  <p:tag name="ARTICULATE_SLIDE_NAV" val="34"/>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llAPJvZ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Number of Events (January – June only)"/>
  <p:tag name="ARTICULATE_SLIDE_GUID" val="e1e5ce8f-fbe5-4faf-b246-d42231e25d42"/>
  <p:tag name="ARTICULATE_SLIDE_NAV" val="35"/>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7A3n3rp6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Overall and Insured Losses (Annual Totals 1980 – 2012 vs. First Six Months 2013)"/>
  <p:tag name="ARTICULATE_SLIDE_GUID" val="717147ba-5f14-4f2a-b708-df30f071928d"/>
  <p:tag name="ARTICULATE_SLIDE_NAV" val="36"/>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FP44kY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162373</TotalTime>
  <Words>4634</Words>
  <Application>Microsoft Office PowerPoint</Application>
  <PresentationFormat>On-screen Show (4:3)</PresentationFormat>
  <Paragraphs>605</Paragraphs>
  <Slides>74</Slides>
  <Notes>64</Notes>
  <HiddenSlides>15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Default Design</vt:lpstr>
      <vt:lpstr>Chart</vt:lpstr>
      <vt:lpstr>An Economic Perspective on the Reinsurance Market</vt:lpstr>
      <vt:lpstr>The Growth of the Reinsurance Industry Depends on … </vt:lpstr>
      <vt:lpstr>Global Economic Outlook: Regional and Major Economy Perspectives</vt:lpstr>
      <vt:lpstr>Shares of Global Output, Advanced vs. Developing Economies, 2012</vt:lpstr>
      <vt:lpstr>Past Global GDP Growth: Advanced vs. Emerging Economies, 1970-1994</vt:lpstr>
      <vt:lpstr>Recent &amp; Forecast GDP Growth: Advanced vs. Emerging Economies, 1994-2014F</vt:lpstr>
      <vt:lpstr>Forecasts of 2013-14 GDP Growth of Selected Advanced Economies </vt:lpstr>
      <vt:lpstr>Forecasts of 2013-14 GDP Growth of Selected Developing Economies </vt:lpstr>
      <vt:lpstr>Real GDP Growth Forecasts: Emerging Market Regions: 2010 – 2013F</vt:lpstr>
      <vt:lpstr>IMF Forecasts of 2013-14 Real GDP Growth for the CASSH Economies </vt:lpstr>
      <vt:lpstr>IMF Forecasts of 2013-14 Real GDP Growth for the PIIGS Economies </vt:lpstr>
      <vt:lpstr>World Trade Volume: 2010—2014F </vt:lpstr>
      <vt:lpstr>World Trade Volume: IMPORTS 2010 – 2014F</vt:lpstr>
      <vt:lpstr>World Trade Volume: EXPORTS 2010 – 2014F</vt:lpstr>
      <vt:lpstr>Slide 15</vt:lpstr>
      <vt:lpstr>Nonlife Premium: Advanced vs. Emerging Economies, 2012</vt:lpstr>
      <vt:lpstr>Non-life Premium/GDP* (Penetration) for Advanced Economies, 2002-2012</vt:lpstr>
      <vt:lpstr>Non-life Premium/GDP* (Penetration) for the BRIC Economies, 2002-2012</vt:lpstr>
      <vt:lpstr>2012 Non-life Premium if Penetration in BRIC Economies Equaled Advanced Economies</vt:lpstr>
      <vt:lpstr>As Economies Grow Wealthier,  Insurance Market Penetration Grows Also</vt:lpstr>
      <vt:lpstr>Greater Insurance Market Penetration Possibilities in Higher-Risk Countries</vt:lpstr>
      <vt:lpstr>Non-life Premium* per capita (Density) for Advanced Economies, 2002-2012</vt:lpstr>
      <vt:lpstr>Non-life Premium* per capita (Density) for Emerging Economies, 2002-2012</vt:lpstr>
      <vt:lpstr>Slide 24</vt:lpstr>
      <vt:lpstr>Reinsurer Share of Recent Significant Market Losses</vt:lpstr>
      <vt:lpstr>Global Reinsurance Capital, 2007-2012</vt:lpstr>
      <vt:lpstr>Guy Carpenter Reinsurance Composite, Historical Capital Levels, 1998 - 2013:Q1</vt:lpstr>
      <vt:lpstr>Regional Property Catastrophe Rate-on- Line Index, 1990—2013 (as of January 1)</vt:lpstr>
      <vt:lpstr>Catastrophe Bonds, Risk Capital Issued, 2002-2012</vt:lpstr>
      <vt:lpstr>Catastrophe Bonds, Risk Capital Outstanding, 2002-2012</vt:lpstr>
      <vt:lpstr>Reinsurance Utilization Rates, 1995-2011</vt:lpstr>
      <vt:lpstr>Slide 32</vt:lpstr>
      <vt:lpstr>Near-Term Issues</vt:lpstr>
      <vt:lpstr>IMF Inflation Rate Forecast for 2013-14 for Selected Emerging Economies</vt:lpstr>
      <vt:lpstr>IMF Inflation Rate Forecast for Selected Advanced Economies, 2013-2014</vt:lpstr>
      <vt:lpstr>Longer-Term Issues (a partial list)</vt:lpstr>
      <vt:lpstr>Slide 37</vt:lpstr>
      <vt:lpstr>Slide 38</vt:lpstr>
      <vt:lpstr>“Traditional” Losses Arising from Terror Attack Scenarios</vt:lpstr>
      <vt:lpstr>“Less Traditional” Losses Arising from Terror Attack Scenarios</vt:lpstr>
      <vt:lpstr>“Non-Traditional” Losses Arising from Terror Attack Scenarios</vt:lpstr>
      <vt:lpstr>Insurance Industry Retention Under TRIA and Its Successors</vt:lpstr>
      <vt:lpstr>A Steady Take-Up Rate for Terrorism Coverage </vt:lpstr>
      <vt:lpstr>Summary of Terrorism Risk Insurance Program Extension Bills Introduced in 2013</vt:lpstr>
      <vt:lpstr>Cyber Risk</vt:lpstr>
      <vt:lpstr>Data Breaches 2005-2013, By Number of Breaches and Records Exposed</vt:lpstr>
      <vt:lpstr>2012 Data Breaches By Business Category, By Number of Breaches</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Sizes</vt:lpstr>
      <vt:lpstr>Marsh: Total Limits Purchased, By Industry: Cyber Liability, Revenue $1 Billion+</vt:lpstr>
      <vt:lpstr>Cyber Liability: Historical Rate (price per million) Changes</vt:lpstr>
      <vt:lpstr>Slide 54</vt:lpstr>
      <vt:lpstr>Total Value of Insured Coastal Exposure in 2012</vt:lpstr>
      <vt:lpstr>Total Value of Insured Coastal Exposure in 2007</vt:lpstr>
      <vt:lpstr>Total Potential Home Value Exposure to Storm Surge Risk in 2013*</vt:lpstr>
      <vt:lpstr>Natural Catastrophes Worldwide 1980 – 2013 Number of Events (Annual Totals 1980 – 2012 vs. First Six Months 2013)</vt:lpstr>
      <vt:lpstr>Natural Catastrophes Worldwide 1980 – 2013 Number of Events (January – June only)</vt:lpstr>
      <vt:lpstr>Natural Catastrophes Worldwide 1980 – 2013 Overall and Insured Losses (Annual Totals 1980 – 2012 vs. First Six Months 2013)</vt:lpstr>
      <vt:lpstr>New Study Suggests Increase in Convective Activity Is Costly for Insurers</vt:lpstr>
      <vt:lpstr>Investments:   A Key Driver of Profitability</vt:lpstr>
      <vt:lpstr>P/C Industry Investment Gains, Inflation-Adjusted: 1994–20121</vt:lpstr>
      <vt:lpstr>U.S. Treasury Security Yields*: A Long Downward Trend, 1990–2013</vt:lpstr>
      <vt:lpstr>Distribution of Bond Maturities, US P/C Insurance Industry, 2003-2012</vt:lpstr>
      <vt:lpstr>Bonds Rated NAIC Quality Category 3-6 as a Percent of Total Bonds, 2003–2012</vt:lpstr>
      <vt:lpstr>Slide 67</vt:lpstr>
      <vt:lpstr>P/C Net Income After Taxes 1991–2013:Q1 ($ Millions)</vt:lpstr>
      <vt:lpstr>Profitability Peaks &amp; Troughs in the P/C Insurance Industry, 1975 – 2013:Q1*</vt:lpstr>
      <vt:lpstr>A 100 Combined Ratio Isn’t What It Once Was: Investment Impact on ROEs</vt:lpstr>
      <vt:lpstr>P/C Insurer Impairments, 1969–2012</vt:lpstr>
      <vt:lpstr>US Policyholder Surplus: 1975–2013*</vt:lpstr>
      <vt:lpstr>Policyholder Surplus,  2006:Q4–2013:Q1</vt:lpstr>
      <vt:lpstr>Slide 74</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3412</cp:revision>
  <dcterms:modified xsi:type="dcterms:W3CDTF">2013-09-16T18:47:54Z</dcterms:modified>
</cp:coreProperties>
</file>