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9.xml" ContentType="application/vnd.openxmlformats-officedocument.presentationml.tags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510" r:id="rId2"/>
    <p:sldId id="3578" r:id="rId3"/>
    <p:sldId id="3531" r:id="rId4"/>
    <p:sldId id="3532" r:id="rId5"/>
    <p:sldId id="3533" r:id="rId6"/>
    <p:sldId id="3534" r:id="rId7"/>
    <p:sldId id="3535" r:id="rId8"/>
    <p:sldId id="3536" r:id="rId9"/>
    <p:sldId id="3577" r:id="rId10"/>
    <p:sldId id="3537" r:id="rId11"/>
    <p:sldId id="3538" r:id="rId12"/>
    <p:sldId id="3539" r:id="rId13"/>
    <p:sldId id="3540" r:id="rId14"/>
    <p:sldId id="3521" r:id="rId15"/>
    <p:sldId id="3522" r:id="rId16"/>
    <p:sldId id="3544" r:id="rId17"/>
    <p:sldId id="3545" r:id="rId18"/>
    <p:sldId id="3546" r:id="rId19"/>
    <p:sldId id="3551" r:id="rId20"/>
    <p:sldId id="3573" r:id="rId21"/>
    <p:sldId id="3547" r:id="rId22"/>
    <p:sldId id="3572" r:id="rId23"/>
    <p:sldId id="3567" r:id="rId24"/>
    <p:sldId id="3548" r:id="rId25"/>
    <p:sldId id="3549" r:id="rId26"/>
    <p:sldId id="3550" r:id="rId27"/>
    <p:sldId id="3564" r:id="rId28"/>
    <p:sldId id="3565" r:id="rId29"/>
    <p:sldId id="3566" r:id="rId30"/>
    <p:sldId id="3511" r:id="rId31"/>
    <p:sldId id="3512" r:id="rId32"/>
    <p:sldId id="3513" r:id="rId33"/>
    <p:sldId id="3514" r:id="rId34"/>
    <p:sldId id="3554" r:id="rId35"/>
    <p:sldId id="3555" r:id="rId36"/>
    <p:sldId id="3515" r:id="rId37"/>
    <p:sldId id="3516" r:id="rId38"/>
    <p:sldId id="3517" r:id="rId39"/>
    <p:sldId id="3519" r:id="rId40"/>
    <p:sldId id="3520" r:id="rId41"/>
    <p:sldId id="3526" r:id="rId42"/>
    <p:sldId id="3527" r:id="rId43"/>
    <p:sldId id="3528" r:id="rId44"/>
    <p:sldId id="3529" r:id="rId45"/>
    <p:sldId id="3556" r:id="rId46"/>
    <p:sldId id="3524" r:id="rId47"/>
    <p:sldId id="3525" r:id="rId48"/>
    <p:sldId id="3561" r:id="rId49"/>
    <p:sldId id="3562" r:id="rId50"/>
    <p:sldId id="3559" r:id="rId51"/>
    <p:sldId id="3416" r:id="rId52"/>
    <p:sldId id="3417" r:id="rId53"/>
    <p:sldId id="3365" r:id="rId54"/>
    <p:sldId id="3418" r:id="rId55"/>
    <p:sldId id="3419" r:id="rId56"/>
    <p:sldId id="3366" r:id="rId57"/>
    <p:sldId id="3367" r:id="rId58"/>
    <p:sldId id="3482" r:id="rId59"/>
    <p:sldId id="3483" r:id="rId60"/>
    <p:sldId id="3484" r:id="rId61"/>
    <p:sldId id="3485" r:id="rId62"/>
    <p:sldId id="3486" r:id="rId63"/>
    <p:sldId id="3487" r:id="rId64"/>
    <p:sldId id="3490" r:id="rId65"/>
    <p:sldId id="3437" r:id="rId66"/>
    <p:sldId id="3491" r:id="rId67"/>
    <p:sldId id="3492" r:id="rId68"/>
    <p:sldId id="3493" r:id="rId69"/>
    <p:sldId id="3574" r:id="rId70"/>
    <p:sldId id="3575" r:id="rId71"/>
    <p:sldId id="3576" r:id="rId72"/>
    <p:sldId id="1136" r:id="rId7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299"/>
    <a:srgbClr val="3691C4"/>
    <a:srgbClr val="3333CC"/>
    <a:srgbClr val="28688C"/>
    <a:srgbClr val="225A7A"/>
    <a:srgbClr val="E5F1F7"/>
    <a:srgbClr val="4B9FCD"/>
    <a:srgbClr val="D0DCE2"/>
    <a:srgbClr val="C9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16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7346" y="9034660"/>
            <a:ext cx="706249" cy="247455"/>
          </a:xfrm>
        </p:spPr>
        <p:txBody>
          <a:bodyPr/>
          <a:lstStyle/>
          <a:p>
            <a:pPr>
              <a:defRPr/>
            </a:pPr>
            <a:fld id="{2137B682-54AF-4077-B4D2-8D22EF8C932D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7346" y="9034660"/>
            <a:ext cx="706249" cy="247455"/>
          </a:xfrm>
        </p:spPr>
        <p:txBody>
          <a:bodyPr/>
          <a:lstStyle/>
          <a:p>
            <a:pPr>
              <a:defRPr/>
            </a:pPr>
            <a:fld id="{2137B682-54AF-4077-B4D2-8D22EF8C932D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37DBB4DD-D1D1-4CB0-B9E7-4B83CE30A292}" type="slidenum">
              <a:rPr lang="en-US"/>
              <a:pPr/>
              <a:t>23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05"/>
            <a:fld id="{AEA7B339-6DD4-4927-829F-3B6BA8195CD1}" type="slidenum">
              <a:rPr lang="en-US" smtClean="0"/>
              <a:pPr defTabSz="928705"/>
              <a:t>24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05"/>
            <a:fld id="{AEA7B339-6DD4-4927-829F-3B6BA8195CD1}" type="slidenum">
              <a:rPr lang="en-US" smtClean="0"/>
              <a:pPr defTabSz="928705"/>
              <a:t>25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05"/>
            <a:fld id="{AEA7B339-6DD4-4927-829F-3B6BA8195CD1}" type="slidenum">
              <a:rPr lang="en-US" smtClean="0"/>
              <a:pPr defTabSz="928705"/>
              <a:t>26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7346" y="9034660"/>
            <a:ext cx="706249" cy="247455"/>
          </a:xfrm>
        </p:spPr>
        <p:txBody>
          <a:bodyPr/>
          <a:lstStyle/>
          <a:p>
            <a:pPr>
              <a:defRPr/>
            </a:pPr>
            <a:fld id="{2137B682-54AF-4077-B4D2-8D22EF8C932D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05"/>
            <a:fld id="{5A2A7BB4-00DB-4919-A7C7-558F09B8FCA9}" type="slidenum">
              <a:rPr lang="en-US" smtClean="0"/>
              <a:pPr defTabSz="928705"/>
              <a:t>27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05"/>
            <a:fld id="{5A2A7BB4-00DB-4919-A7C7-558F09B8FCA9}" type="slidenum">
              <a:rPr lang="en-US" smtClean="0"/>
              <a:pPr defTabSz="928705"/>
              <a:t>28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05"/>
            <a:fld id="{5A2A7BB4-00DB-4919-A7C7-558F09B8FCA9}" type="slidenum">
              <a:rPr lang="en-US" smtClean="0"/>
              <a:pPr defTabSz="928705"/>
              <a:t>29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0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0D384969-57EF-47F2-8E1F-3213D4760988}" type="slidenum">
              <a:rPr lang="en-US" sz="1000"/>
              <a:pPr algn="ctr" defTabSz="928787"/>
              <a:t>31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from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3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14" tIns="46527" rIns="45914" bIns="46527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39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13477895-592F-4D1B-9D08-B8F915A07E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CA22429F-497C-4787-B0C5-F4E8A801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 defTabSz="928626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28626">
                <a:defRPr/>
              </a:pPr>
              <a:t>53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874BA-7C20-4EC0-9559-D2292A54BB51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59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/>
        </p:nvSpPr>
        <p:spPr bwMode="auto">
          <a:xfrm>
            <a:off x="3149603" y="9032877"/>
            <a:ext cx="701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7" tIns="46560" rIns="45947" bIns="46560" anchor="b">
            <a:spAutoFit/>
          </a:bodyPr>
          <a:lstStyle/>
          <a:p>
            <a:pPr algn="ctr" defTabSz="931681"/>
            <a:fld id="{4399CF41-50F9-49BD-A259-C822E00D5B97}" type="slidenum">
              <a:rPr lang="en-US" sz="1000" smtClean="0">
                <a:solidFill>
                  <a:srgbClr val="000000"/>
                </a:solidFill>
              </a:rPr>
              <a:pPr algn="ctr" defTabSz="931681"/>
              <a:t>60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  <a:noFill/>
        </p:spPr>
        <p:txBody>
          <a:bodyPr/>
          <a:lstStyle/>
          <a:p>
            <a:fld id="{79DFC9C8-330E-49F1-BC1C-7C93036D49B8}" type="slidenum">
              <a:rPr lang="en-US" smtClean="0">
                <a:cs typeface="Arial" charset="0"/>
              </a:rPr>
              <a:pPr/>
              <a:t>65</a:t>
            </a:fld>
            <a:endParaRPr lang="en-US" smtClean="0">
              <a:cs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48013" y="9034464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4" tIns="46487" rIns="45874" bIns="46487" anchor="b">
            <a:spAutoFit/>
          </a:bodyPr>
          <a:lstStyle/>
          <a:p>
            <a:pPr algn="ctr" defTabSz="930117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30117"/>
              <a:t>68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69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7346" y="9034660"/>
            <a:ext cx="706249" cy="247455"/>
          </a:xfrm>
        </p:spPr>
        <p:txBody>
          <a:bodyPr/>
          <a:lstStyle/>
          <a:p>
            <a:pPr>
              <a:defRPr/>
            </a:pPr>
            <a:fld id="{2137B682-54AF-4077-B4D2-8D22EF8C932D}" type="slidenum">
              <a:rPr lang="en-US" smtClean="0"/>
              <a:pPr>
                <a:defRPr/>
              </a:pPr>
              <a:t>70</a:t>
            </a:fld>
            <a:endParaRPr lang="en-US" smtClean="0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7346" y="9034660"/>
            <a:ext cx="706249" cy="247455"/>
          </a:xfrm>
        </p:spPr>
        <p:txBody>
          <a:bodyPr/>
          <a:lstStyle/>
          <a:p>
            <a:pPr>
              <a:defRPr/>
            </a:pPr>
            <a:fld id="{2137B682-54AF-4077-B4D2-8D22EF8C932D}" type="slidenum">
              <a:rPr lang="en-US" smtClean="0"/>
              <a:pPr>
                <a:defRPr/>
              </a:pPr>
              <a:t>71</a:t>
            </a:fld>
            <a:endParaRPr lang="en-US" smtClean="0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72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14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15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7D5E62-C3E0-408F-919E-EFB6DB2A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6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  <p:sldLayoutId id="214748543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hyperlink" Target="http://www.fema.gov/disasters" TargetMode="External"/><Relationship Id="rId4" Type="http://schemas.openxmlformats.org/officeDocument/2006/relationships/oleObject" Target="../embeddings/oleObject2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2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2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3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41.jpeg"/><Relationship Id="rId4" Type="http://schemas.openxmlformats.org/officeDocument/2006/relationships/tags" Target="../tags/tag15.xml"/><Relationship Id="rId9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39.bin"/><Relationship Id="rId4" Type="http://schemas.openxmlformats.org/officeDocument/2006/relationships/notesSlide" Target="../notesSlides/notesSlide5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4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954" y="2167934"/>
            <a:ext cx="8509819" cy="1661993"/>
          </a:xfrm>
          <a:ln/>
        </p:spPr>
        <p:txBody>
          <a:bodyPr/>
          <a:lstStyle/>
          <a:p>
            <a:r>
              <a:rPr lang="en-US" sz="4000" dirty="0" err="1" smtClean="0"/>
              <a:t>Superstorm</a:t>
            </a:r>
            <a:r>
              <a:rPr lang="en-US" sz="4000" dirty="0" smtClean="0"/>
              <a:t> Sandy: Impacts for Insurers, Reinsurers and the Debate on Climate Change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241" y="3756465"/>
            <a:ext cx="8952271" cy="224676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Amsterdam Circle of Chief Economists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Geneva Association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Amsterdam, Netherlands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1 March 2013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Download at www.iii.org/presentations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763" y="1287463"/>
          <a:ext cx="8736013" cy="4972050"/>
        </p:xfrm>
        <a:graphic>
          <a:graphicData uri="http://schemas.openxmlformats.org/presentationml/2006/ole">
            <p:oleObj spid="_x0000_s1592832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513584" y="1194621"/>
            <a:ext cx="2527180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60% of the claims occurred in NY state.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Auto Claims by State*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15929346" name="Chart" r:id="rId3" imgW="8610574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89290" y="1056973"/>
            <a:ext cx="2551474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About 50% of the claim dollars will be paid in NY, 32% in NJ.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Auto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black">
          <a:xfrm>
            <a:off x="159608" y="15063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Loss Distribution by Commercial/Personal Lines and                Reinsurance vs. Primary Insurer</a:t>
            </a:r>
            <a:endParaRPr lang="en-US" sz="24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33692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*Fitch Ratings assigns a range of 60-65% commercial and 35-40% personal lines.,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Hurricane Sandy Update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January 8, 2013.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**Source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Insurance Information Institute rough estimate based on  company reports as of January 13, 2013.  Actual number will vary.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4951429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755297" y="1560160"/>
          <a:ext cx="6178551" cy="3515971"/>
        </p:xfrm>
        <a:graphic>
          <a:graphicData uri="http://schemas.openxmlformats.org/presentationml/2006/ole">
            <p:oleObj spid="_x0000_s15930370" name="Chart" r:id="rId3" imgW="8620022" imgH="4905503" progId="MSGraph.Chart.8">
              <p:embed followColorScheme="full"/>
            </p:oleObj>
          </a:graphicData>
        </a:graphic>
      </p:graphicFrame>
      <p:graphicFrame>
        <p:nvGraphicFramePr>
          <p:cNvPr id="14951431" name="Object 2"/>
          <p:cNvGraphicFramePr>
            <a:graphicFrameLocks noChangeAspect="1"/>
          </p:cNvGraphicFramePr>
          <p:nvPr/>
        </p:nvGraphicFramePr>
        <p:xfrm>
          <a:off x="3719000" y="1461352"/>
          <a:ext cx="6178551" cy="3516312"/>
        </p:xfrm>
        <a:graphic>
          <a:graphicData uri="http://schemas.openxmlformats.org/presentationml/2006/ole">
            <p:oleObj spid="_x0000_s15930371" name="Chart" r:id="rId4" imgW="8620022" imgH="4905503" progId="MSGraph.Chart.8">
              <p:embed followColorScheme="full"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293687" y="1135626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Personal vs. Commercial Lines*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black">
          <a:xfrm>
            <a:off x="4408487" y="1140543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Primary vs. Reinsurer Share**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264502" y="5163869"/>
            <a:ext cx="3902763" cy="1206887"/>
          </a:xfrm>
          <a:prstGeom prst="wedgeRectCallout">
            <a:avLst>
              <a:gd name="adj1" fmla="val 11950"/>
              <a:gd name="adj2" fmla="val -774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~60-65% of Sandy losses appear to be commercial lines, and 35-40% personal, the opposite of the norm for hurricane losses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736892" y="5351489"/>
            <a:ext cx="4347148" cy="1006775"/>
          </a:xfrm>
          <a:prstGeom prst="wedgeRectCallout">
            <a:avLst>
              <a:gd name="adj1" fmla="val 21766"/>
              <a:gd name="adj2" fmla="val -210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Reinsurers’ share of Sandy losses appears to be in the 30% range, though this is highly preliminary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Average Claim Payment by Type of Claim 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08730" y="1003304"/>
          <a:ext cx="8470900" cy="4330700"/>
        </p:xfrm>
        <a:graphic>
          <a:graphicData uri="http://schemas.openxmlformats.org/presentationml/2006/ole">
            <p:oleObj spid="_x0000_s15931394" name="Chart" r:id="rId4" imgW="8439184" imgH="4324276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353665"/>
            <a:ext cx="8232401" cy="899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to Extensive Flooding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1585163" y="1644299"/>
            <a:ext cx="3348130" cy="1559859"/>
          </a:xfrm>
          <a:prstGeom prst="wedgeRectCallout">
            <a:avLst>
              <a:gd name="adj1" fmla="val 119344"/>
              <a:gd name="adj2" fmla="val 722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27000" y="6114883"/>
            <a:ext cx="9191625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*Includes rental and condo policies (excludes NFIP flood).   **As of Feb.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420465" y="3097454"/>
            <a:ext cx="2585884" cy="1336896"/>
          </a:xfrm>
          <a:prstGeom prst="wedgeRectCallout">
            <a:avLst>
              <a:gd name="adj1" fmla="val -73620"/>
              <a:gd name="adj2" fmla="val -26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average insured flood loss was 6.5 times larger than the average non-flood  insured loss (mostly wind)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Flood Loss Paid by the National Flood Insurance Program, 1980-2012E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38941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*Estimate as of 11/25/12.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Department of Homeland Security, Federal Emergency Management Agency, NFIP;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(Original Values)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408005"/>
          <a:ext cx="8536081" cy="4838700"/>
        </p:xfrm>
        <a:graphic>
          <a:graphicData uri="http://schemas.openxmlformats.org/presentationml/2006/ole">
            <p:oleObj spid="_x0000_s15913986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120877" y="2043776"/>
            <a:ext cx="2403682" cy="1672818"/>
          </a:xfrm>
          <a:prstGeom prst="wedgeRectCallout">
            <a:avLst>
              <a:gd name="adj1" fmla="val 70520"/>
              <a:gd name="adj2" fmla="val -317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Hurricanes Katrina and Rita accounted for the majority of 2005’s record $17.4B payout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4822722" y="3731341"/>
            <a:ext cx="1283111" cy="687229"/>
          </a:xfrm>
          <a:prstGeom prst="wedgeRectCallout">
            <a:avLst>
              <a:gd name="adj1" fmla="val 33395"/>
              <a:gd name="adj2" fmla="val 841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 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793225" y="1401093"/>
            <a:ext cx="4100051" cy="1828800"/>
          </a:xfrm>
          <a:prstGeom prst="wedgeRectCallout">
            <a:avLst>
              <a:gd name="adj1" fmla="val 36729"/>
              <a:gd name="adj2" fmla="val 792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and other events could result in $7+ billion in payouts from the NFIP in 2012, second only to 2005 and potentially exhausting the NFIP’s borrowing authority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488" y="90488"/>
            <a:ext cx="7895303" cy="860425"/>
          </a:xfrm>
        </p:spPr>
        <p:txBody>
          <a:bodyPr/>
          <a:lstStyle/>
          <a:p>
            <a:r>
              <a:rPr lang="en-US" sz="2400" dirty="0" smtClean="0"/>
              <a:t>Federal Aid Requests for States With Greatest</a:t>
            </a:r>
            <a:br>
              <a:rPr lang="en-US" sz="2400" dirty="0" smtClean="0"/>
            </a:br>
            <a:r>
              <a:rPr lang="en-US" sz="2400" dirty="0" smtClean="0"/>
              <a:t>Sandy Impact  &amp; Federal Aid Proposals (as of 1/6/13)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86199" y="6271722"/>
            <a:ext cx="6478121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Jan. 2,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</a:t>
            </a:r>
            <a:r>
              <a:rPr lang="en-US" sz="1100" i="1" dirty="0" smtClean="0"/>
              <a:t>New York </a:t>
            </a:r>
            <a:r>
              <a:rPr lang="en-US" sz="1100" dirty="0" smtClean="0"/>
              <a:t>Times, Dec. 6, 2012;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52926" y="1514307"/>
            <a:ext cx="2030506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Billions</a:t>
            </a:r>
            <a:endParaRPr lang="en-US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47128" y="1814044"/>
          <a:ext cx="8537575" cy="4087902"/>
        </p:xfrm>
        <a:graphic>
          <a:graphicData uri="http://schemas.openxmlformats.org/presentationml/2006/ole">
            <p:oleObj spid="_x0000_s15915010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41151" y="5768612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States Requested Enormous Sums in Sandy Aid in the Middle of the “Fiscal Cliff” Debate, Causing Delays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917512" y="392796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$33.0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3236613" y="336289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$7.4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200626" y="394849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$29.5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830829" y="2663073"/>
            <a:ext cx="112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$42.0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943527" y="305520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$9.0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133627" y="2879525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$36.9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192515" y="322583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$7.9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914404" y="1253616"/>
            <a:ext cx="1622319" cy="1194616"/>
          </a:xfrm>
          <a:prstGeom prst="wedgeRectCallout">
            <a:avLst>
              <a:gd name="adj1" fmla="val -27553"/>
              <a:gd name="adj2" fmla="val 7666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$33B to repair subways, hospitals and other facilities; $9B to upgrade infrastructure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3342973" y="402990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744065" y="188648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$60.4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blackWhite">
          <a:xfrm>
            <a:off x="2625214" y="1140542"/>
            <a:ext cx="1976285" cy="1248698"/>
          </a:xfrm>
          <a:prstGeom prst="wedgeRectCallout">
            <a:avLst>
              <a:gd name="adj1" fmla="val -59362"/>
              <a:gd name="adj2" fmla="val 9166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$39.5B to repair schools roads, bridges, businesses, homes and other facilities; $7.4B to for mitigation and prevention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blackWhite">
          <a:xfrm>
            <a:off x="3195484" y="2561302"/>
            <a:ext cx="1553497" cy="1406013"/>
          </a:xfrm>
          <a:prstGeom prst="wedgeRectCallout">
            <a:avLst>
              <a:gd name="adj1" fmla="val -10184"/>
              <a:gd name="adj2" fmla="val 6210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$3.2B to bury power lines, upgrade transmission systems, build sewage treatment plants and other mitigation projects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036977" y="1911067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418362" y="239500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$9.7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455970" y="392391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$51.0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blackWhite">
          <a:xfrm>
            <a:off x="7034982" y="2910348"/>
            <a:ext cx="1155290" cy="558006"/>
          </a:xfrm>
          <a:prstGeom prst="wedgeRectCallout">
            <a:avLst>
              <a:gd name="adj1" fmla="val 15928"/>
              <a:gd name="adj2" fmla="val -8414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49553" y="1925819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$60.0*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7988710" y="4380271"/>
            <a:ext cx="1027471" cy="558006"/>
          </a:xfrm>
          <a:prstGeom prst="wedgeRectCallout">
            <a:avLst>
              <a:gd name="adj1" fmla="val -47051"/>
              <a:gd name="adj2" fmla="val -7357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15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7" grpId="0" animBg="1"/>
      <p:bldP spid="48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Sandy: Flood Issues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Most of the Uninsured Direct Losses Are Due to Flooding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NJ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17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0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26" y="1029624"/>
            <a:ext cx="4599005" cy="55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082989" y="2747445"/>
            <a:ext cx="3662805" cy="1588581"/>
          </a:xfrm>
          <a:prstGeom prst="wedgeRectCallout">
            <a:avLst>
              <a:gd name="adj1" fmla="val -71934"/>
              <a:gd name="adj2" fmla="val -23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in NJ,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2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29" y="1178850"/>
            <a:ext cx="7447936" cy="529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85703" y="3008671"/>
            <a:ext cx="1858297" cy="3067664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of  NY and CT,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80042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National Flood Insurance Program Payment, by State*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6133122" name="Chart" r:id="rId4" imgW="8439184" imgH="4334003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85359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NFIP Will Ultimately Likely Pay Close to $7 Billion to 100,000 Policyholders Across 9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462367" y="1701272"/>
            <a:ext cx="2486149" cy="1398493"/>
          </a:xfrm>
          <a:prstGeom prst="wedgeRectCallout">
            <a:avLst>
              <a:gd name="adj1" fmla="val -115859"/>
              <a:gd name="adj2" fmla="val -1746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$2.437B and $2.152B, respectively, NY and NJ sustained, by far, the largest NFIP flood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$4.797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258768"/>
            <a:ext cx="9191625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February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NFIP;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342C-53D6-4D94-B2D4-59FCBEC09C8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96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754169" cy="860425"/>
          </a:xfrm>
        </p:spPr>
        <p:txBody>
          <a:bodyPr/>
          <a:lstStyle/>
          <a:p>
            <a:r>
              <a:rPr lang="en-US" dirty="0" smtClean="0"/>
              <a:t>Presentation Outline 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330" y="1041556"/>
            <a:ext cx="8686800" cy="46529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3200" b="1" dirty="0" smtClean="0"/>
              <a:t>I.		Summary of </a:t>
            </a:r>
            <a:r>
              <a:rPr lang="en-US" sz="3200" b="1" dirty="0" err="1" smtClean="0"/>
              <a:t>Superstorm</a:t>
            </a:r>
            <a:r>
              <a:rPr lang="en-US" sz="3200" b="1" dirty="0" smtClean="0"/>
              <a:t> Sandy’s 	Impact on the Insurance Industry</a:t>
            </a:r>
            <a:endParaRPr lang="en-US" sz="2800" b="1" i="1" dirty="0" smtClean="0"/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3200" b="1" dirty="0" smtClean="0"/>
              <a:t>II.  	Impact on the Discussion Debate on 	Climate Change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155575"/>
            <a:ext cx="7747000" cy="638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pitchFamily="34" charset="0"/>
              </a:rPr>
              <a:t>Percentage of California Homeowners with Earthquake Insurance, 1994-2010*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66688" y="1317625"/>
          <a:ext cx="8656637" cy="4811713"/>
        </p:xfrm>
        <a:graphic>
          <a:graphicData uri="http://schemas.openxmlformats.org/presentationml/2006/ole">
            <p:oleObj spid="_x0000_s16581634" name="Chart" r:id="rId3" imgW="8620022" imgH="4791051" progId="MSGraph.Chart.8">
              <p:embed followColorScheme="full"/>
            </p:oleObj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3663" y="6319838"/>
            <a:ext cx="898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 b="1"/>
              <a:t>*Includes CEA policies beginning in 1996.   **2006 estimate from Insurance Information Network of CA.  2010 from CEA.</a:t>
            </a:r>
          </a:p>
          <a:p>
            <a:r>
              <a:rPr lang="en-US" sz="1200" b="1"/>
              <a:t>Source: California Department of Insurance; Insurance Information Institute.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blackWhite">
          <a:xfrm>
            <a:off x="3859213" y="1450975"/>
            <a:ext cx="41148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+mn-cs"/>
              </a:rPr>
              <a:t>The vast majority of California homeowners forego earthquake coverage and play Russian Roulette with their most valuable asset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342C-53D6-4D94-B2D4-59FCBEC09C8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96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754169" cy="860425"/>
          </a:xfrm>
        </p:spPr>
        <p:txBody>
          <a:bodyPr/>
          <a:lstStyle/>
          <a:p>
            <a:r>
              <a:rPr lang="en-US" dirty="0" smtClean="0"/>
              <a:t>Flood Insurance Reform &amp; Modernization Act of 2012: Key Provisions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330" y="1041556"/>
            <a:ext cx="8686800" cy="4652962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Reauthorized NFIP and Its Financing Through 9/30/17</a:t>
            </a:r>
            <a:endParaRPr lang="en-US" sz="2000" b="1" i="1" dirty="0" smtClean="0"/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Increase in Average Annual Limit on Premium Increase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Increases annual limit on premium increase from 10% to 20%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Phase-in of Actuarial Rates for Certain Properties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Applies to non-primary residences, severe repetitive loss properties, properties where flood losses have exceed property value, business property, property that has sustained damage &gt; 50% of fair market value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Actuarial Sound Rates for Certain Severe Repetitive Loss Properties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Charge actuarially sound rates to any prospective or repetitive loss properties that refused to accept offers of mitigation assistance after a major disaster</a:t>
            </a:r>
            <a:endParaRPr lang="en-US" sz="2000" dirty="0" smtClean="0"/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Prohibition of Premium Rate Subsidy on New or Lapsed Policies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01613" y="6444102"/>
            <a:ext cx="8942201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Independent Insurance Agents and Brokers Association at http://www.iiaba.net/webfolder/na/jeff/big%20i%20firm%20summary.pdf;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 smtClean="0"/>
              <a:t>  Insurance </a:t>
            </a:r>
            <a:r>
              <a:rPr lang="en-US" sz="1050" dirty="0"/>
              <a:t>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342C-53D6-4D94-B2D4-59FCBEC09C8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196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754169" cy="860425"/>
          </a:xfrm>
        </p:spPr>
        <p:txBody>
          <a:bodyPr/>
          <a:lstStyle/>
          <a:p>
            <a:r>
              <a:rPr lang="en-US" dirty="0" smtClean="0"/>
              <a:t>Other Changes, Net Impacts &amp; Outstanding Questions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079" y="1189038"/>
            <a:ext cx="8686800" cy="4652962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Separate Remapping Initiative (Flood maps out of date)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Already resulting in expansion of high hazard flood zones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Will also increase costs to many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Post-Sandy Changes in Building Codes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Use of State and Federal Funds to Purchase Vulnerable Property from Current Owners Who Had Homes Damaged or Destroyed in Sandy</a:t>
            </a:r>
          </a:p>
          <a:p>
            <a:pPr lvl="1">
              <a:lnSpc>
                <a:spcPts val="2100"/>
              </a:lnSpc>
            </a:pPr>
            <a:r>
              <a:rPr lang="en-US" sz="1800" b="1" dirty="0" smtClean="0"/>
              <a:t>Most seem willing to sell since they are being offered 100%+ or pre-Sandy value and many were not insured for flood damage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Given only 1/2 to 1/3 of Coastal Dwellers Maintain Flood Coverage, What Will Be the Impact of Higher Price?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What is elasticity of demand for flood insurance?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Will Private Insurers Have a Greater Incentive to Participate in the Flood Insurance Market?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724C05A-B520-4207-A9FF-F8D8AFCFB1C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406349" y="1991326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I.I.I. </a:t>
            </a:r>
            <a:r>
              <a:rPr lang="en-US" sz="3200" b="1" i="1" dirty="0" smtClean="0">
                <a:solidFill>
                  <a:schemeClr val="bg1"/>
                </a:solidFill>
              </a:rPr>
              <a:t>PULSE</a:t>
            </a:r>
            <a:r>
              <a:rPr lang="en-US" sz="3200" b="1" dirty="0" smtClean="0">
                <a:solidFill>
                  <a:schemeClr val="bg1"/>
                </a:solidFill>
              </a:rPr>
              <a:t> SURVEY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9688" y="3220460"/>
            <a:ext cx="8139659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Despite Education Efforts and Numerous Disasters, Many Insurance Buyers Have Serious Misconceptions or Make Poor Decisions Related to their Insurance Coverage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22D9B5-EA2F-4906-A047-8391D6D5F40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Disaster Preparedness</a:t>
            </a:r>
            <a:endParaRPr lang="en-US" baseline="30000" dirty="0" smtClean="0"/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203205"/>
            <a:ext cx="8636000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baseline="30000" dirty="0" smtClean="0"/>
              <a:t>1</a:t>
            </a:r>
            <a:r>
              <a:rPr lang="en-US" sz="1100" dirty="0" smtClean="0"/>
              <a:t>Asked of those who have homeowners insurance and who responded “yes”.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Q. Do you have a separate flood insurance policy?</a:t>
            </a:r>
            <a:r>
              <a:rPr lang="en-US" sz="1600" b="1" baseline="30000" dirty="0" smtClean="0">
                <a:solidFill>
                  <a:srgbClr val="225A7A"/>
                </a:solidFill>
              </a:rPr>
              <a:t>1</a:t>
            </a:r>
            <a:endParaRPr lang="en-US" sz="1600" b="1" baseline="30000" dirty="0">
              <a:solidFill>
                <a:srgbClr val="225A7A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33916" y="5540332"/>
            <a:ext cx="8697433" cy="5032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Only 14 percent of American homeowners say they have a flood insurance policy. The percentage is lowest in the Northeast at 8 percent.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86019" name="Object 2"/>
          <p:cNvGraphicFramePr>
            <a:graphicFrameLocks noChangeAspect="1"/>
          </p:cNvGraphicFramePr>
          <p:nvPr/>
        </p:nvGraphicFramePr>
        <p:xfrm>
          <a:off x="0" y="1809750"/>
          <a:ext cx="9144000" cy="3763963"/>
        </p:xfrm>
        <a:graphic>
          <a:graphicData uri="http://schemas.openxmlformats.org/presentationml/2006/ole">
            <p:oleObj spid="_x0000_s16126978" name="Chart" r:id="rId4" imgW="8467775" imgH="3962355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22D9B5-EA2F-4906-A047-8391D6D5F40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Disaster Preparedness</a:t>
            </a:r>
            <a:endParaRPr lang="en-US" baseline="30000" dirty="0" smtClean="0"/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203205"/>
            <a:ext cx="8636000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baseline="30000" dirty="0" smtClean="0"/>
              <a:t>1</a:t>
            </a:r>
            <a:r>
              <a:rPr lang="en-US" sz="1100" dirty="0" smtClean="0"/>
              <a:t>Asked of those who have homeowners insurance but not flood insurance.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810009"/>
          <a:ext cx="9144000" cy="3763962"/>
        </p:xfrm>
        <a:graphic>
          <a:graphicData uri="http://schemas.openxmlformats.org/presentationml/2006/ole">
            <p:oleObj spid="_x0000_s16128002" name="Chart" r:id="rId4" imgW="8467775" imgH="3962355" progId="MSGraph.Chart.8">
              <p:embed followColorScheme="full"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Q. Have recent flooding events such as Hurricane Sandy or Hurricane Irene motivated you to buy flood coverage?</a:t>
            </a:r>
            <a:r>
              <a:rPr lang="en-US" sz="2000" b="1" baseline="30000" dirty="0" smtClean="0">
                <a:solidFill>
                  <a:srgbClr val="225A7A"/>
                </a:solidFill>
              </a:rPr>
              <a:t>1</a:t>
            </a:r>
            <a:endParaRPr lang="en-US" sz="2000" b="1" baseline="30000" dirty="0">
              <a:solidFill>
                <a:srgbClr val="225A7A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23283" y="5401340"/>
            <a:ext cx="8697433" cy="58479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Recent storms have not motivated people to buy flood insurance coverage.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342807" y="3013022"/>
            <a:ext cx="2548327" cy="1214202"/>
          </a:xfrm>
          <a:prstGeom prst="wedgeRectCallout">
            <a:avLst>
              <a:gd name="adj1" fmla="val 117803"/>
              <a:gd name="adj2" fmla="val -5456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Surprisingly few people are motivated to buy flood coverage despite recent catastrophic flooding events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22D9B5-EA2F-4906-A047-8391D6D5F40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Disaster Preparedness</a:t>
            </a:r>
            <a:endParaRPr lang="en-US" baseline="30000" dirty="0" smtClean="0"/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203205"/>
            <a:ext cx="8636000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baseline="30000" dirty="0" smtClean="0"/>
              <a:t>1</a:t>
            </a:r>
            <a:r>
              <a:rPr lang="en-US" sz="1100" dirty="0" smtClean="0"/>
              <a:t>Asked of those who have homeowners insurance and who responded “yes”.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Q. Will the government pay for damage to your home that is not covered in your homeowners policy?</a:t>
            </a:r>
            <a:r>
              <a:rPr lang="en-US" sz="1600" b="1" baseline="30000" dirty="0" smtClean="0">
                <a:solidFill>
                  <a:srgbClr val="225A7A"/>
                </a:solidFill>
              </a:rPr>
              <a:t>1</a:t>
            </a:r>
            <a:endParaRPr lang="en-US" sz="1600" b="1" baseline="30000" dirty="0">
              <a:solidFill>
                <a:srgbClr val="225A7A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33916" y="5540332"/>
            <a:ext cx="8697433" cy="5032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Sixty-four percent of homeowners say that the government will not pay for damage to their homes that is not covered by their homeowners policy.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86019" name="Object 2"/>
          <p:cNvGraphicFramePr>
            <a:graphicFrameLocks noChangeAspect="1"/>
          </p:cNvGraphicFramePr>
          <p:nvPr/>
        </p:nvGraphicFramePr>
        <p:xfrm>
          <a:off x="0" y="1809750"/>
          <a:ext cx="9144000" cy="3763963"/>
        </p:xfrm>
        <a:graphic>
          <a:graphicData uri="http://schemas.openxmlformats.org/presentationml/2006/ole">
            <p:oleObj spid="_x0000_s16129026" name="Chart" r:id="rId4" imgW="8467775" imgH="3962355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Financial Strength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665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Q. </a:t>
            </a:r>
            <a:r>
              <a:rPr lang="en-US" sz="1600" b="1" dirty="0" smtClean="0">
                <a:solidFill>
                  <a:srgbClr val="225A7A"/>
                </a:solidFill>
              </a:rPr>
              <a:t>There have been a number of major weather-related events in recent years, such as Hurricane Sandy and severe tornadoes. Do you believe that insurers have the financial strength to pay claims following a natural disaster?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sp>
        <p:nvSpPr>
          <p:cNvPr id="2069509" name="Text Box 5"/>
          <p:cNvSpPr txBox="1">
            <a:spLocks noChangeArrowheads="1"/>
          </p:cNvSpPr>
          <p:nvPr/>
        </p:nvSpPr>
        <p:spPr bwMode="blackWhite">
          <a:xfrm>
            <a:off x="312738" y="5563823"/>
            <a:ext cx="8518525" cy="86695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While more than 60% of Americans believe insurance companies have the resources to pay claims after a natural disaster, nearly one-third do not—about the same as last year.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2930525" y="2371725"/>
          <a:ext cx="3041650" cy="2720975"/>
        </p:xfrm>
        <a:graphic>
          <a:graphicData uri="http://schemas.openxmlformats.org/presentationml/2006/ole">
            <p:oleObj spid="_x0000_s16489474" name="Chart" r:id="rId4" imgW="4467251" imgH="3800395" progId="MSGraph.Chart.8">
              <p:embed followColorScheme="full"/>
            </p:oleObj>
          </a:graphicData>
        </a:graphic>
      </p:graphicFrame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3549687" y="2059025"/>
            <a:ext cx="1187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Don’t know</a:t>
            </a:r>
            <a:endParaRPr lang="en-US" sz="1400" b="1" dirty="0"/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5802682" y="3893510"/>
            <a:ext cx="8302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Yes</a:t>
            </a:r>
            <a:endParaRPr lang="en-US" sz="1400" b="1" dirty="0"/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2424076" y="3550130"/>
            <a:ext cx="584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No</a:t>
            </a:r>
            <a:endParaRPr lang="en-US" sz="1400" b="1" dirty="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blackWhite">
          <a:xfrm>
            <a:off x="194872" y="3537679"/>
            <a:ext cx="1663909" cy="1903751"/>
          </a:xfrm>
          <a:prstGeom prst="wedgeRectCallout">
            <a:avLst>
              <a:gd name="adj1" fmla="val 135272"/>
              <a:gd name="adj2" fmla="val -13347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It is likely that concerns about the NFIP to pay claims feed into concerns over insurer ability to pay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9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Homeowners Insurance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black">
          <a:xfrm>
            <a:off x="332672" y="1161893"/>
            <a:ext cx="8534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225A7A"/>
                </a:solidFill>
              </a:rPr>
              <a:t>Q. </a:t>
            </a:r>
            <a:r>
              <a:rPr lang="en-US" sz="2000" b="1" dirty="0" smtClean="0">
                <a:solidFill>
                  <a:srgbClr val="225A7A"/>
                </a:solidFill>
              </a:rPr>
              <a:t>Do you think that it is fair that people who live in areas affected by record storms in 2011 and 2012 should pay more for their homeowners insurance in the future?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sp>
        <p:nvSpPr>
          <p:cNvPr id="2069509" name="Text Box 5"/>
          <p:cNvSpPr txBox="1">
            <a:spLocks noChangeArrowheads="1"/>
          </p:cNvSpPr>
          <p:nvPr/>
        </p:nvSpPr>
        <p:spPr bwMode="blackWhite">
          <a:xfrm>
            <a:off x="1052856" y="5201587"/>
            <a:ext cx="7148053" cy="1068154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About one-half of Americans (55 percent) believe that homeowners insurance premiums should not be raised as a result of recent storms in their areas.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2930525" y="2371725"/>
          <a:ext cx="3041650" cy="2720975"/>
        </p:xfrm>
        <a:graphic>
          <a:graphicData uri="http://schemas.openxmlformats.org/presentationml/2006/ole">
            <p:oleObj spid="_x0000_s16490498" name="Chart" r:id="rId4" imgW="4467251" imgH="3800395" progId="MSGraph.Chart.8">
              <p:embed followColorScheme="full"/>
            </p:oleObj>
          </a:graphicData>
        </a:graphic>
      </p:graphicFrame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3549687" y="2059025"/>
            <a:ext cx="1187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Don’t know</a:t>
            </a:r>
            <a:endParaRPr lang="en-US" sz="1400" b="1" dirty="0"/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5802682" y="3893510"/>
            <a:ext cx="8302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Yes</a:t>
            </a:r>
            <a:endParaRPr lang="en-US" sz="1400" b="1" dirty="0"/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2424076" y="3550130"/>
            <a:ext cx="584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No</a:t>
            </a:r>
            <a:endParaRPr lang="en-US" sz="1400" b="1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blackWhite">
          <a:xfrm>
            <a:off x="209862" y="2323475"/>
            <a:ext cx="2143594" cy="2188563"/>
          </a:xfrm>
          <a:prstGeom prst="wedgeRectCallout">
            <a:avLst>
              <a:gd name="adj1" fmla="val 104615"/>
              <a:gd name="adj2" fmla="val -15757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View is that such catastrophes are random “Acts of God” and therefore  people have no control over them hence reflecting their costs in the premium is not fair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9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Homeowners Insurance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black">
          <a:xfrm>
            <a:off x="347663" y="1266825"/>
            <a:ext cx="833164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225A7A"/>
                </a:solidFill>
              </a:rPr>
              <a:t>Q. </a:t>
            </a:r>
            <a:r>
              <a:rPr lang="en-US" sz="2000" b="1" dirty="0" smtClean="0">
                <a:solidFill>
                  <a:srgbClr val="225A7A"/>
                </a:solidFill>
              </a:rPr>
              <a:t>Do you think that it’s fair that people who live in areas prone to hurricanes pay a ‘hurricane deductible’ when damage from a hurricane occurs?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sp>
        <p:nvSpPr>
          <p:cNvPr id="2069509" name="Text Box 5"/>
          <p:cNvSpPr txBox="1">
            <a:spLocks noChangeArrowheads="1"/>
          </p:cNvSpPr>
          <p:nvPr/>
        </p:nvSpPr>
        <p:spPr bwMode="blackWhite">
          <a:xfrm>
            <a:off x="312738" y="5171607"/>
            <a:ext cx="8518525" cy="108314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More than half of Americans think that it is fair that residents of hurricane-prone areas pay a hurricane deductible if a hurricane damages their homes.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2930525" y="2371725"/>
          <a:ext cx="3041650" cy="2720975"/>
        </p:xfrm>
        <a:graphic>
          <a:graphicData uri="http://schemas.openxmlformats.org/presentationml/2006/ole">
            <p:oleObj spid="_x0000_s16491522" name="Chart" r:id="rId4" imgW="4467251" imgH="3800395" progId="MSGraph.Chart.8">
              <p:embed followColorScheme="full"/>
            </p:oleObj>
          </a:graphicData>
        </a:graphic>
      </p:graphicFrame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3549687" y="2059025"/>
            <a:ext cx="1187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Don’t know</a:t>
            </a:r>
            <a:endParaRPr lang="en-US" sz="1400" b="1" dirty="0"/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5802682" y="3893510"/>
            <a:ext cx="8302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Yes</a:t>
            </a:r>
            <a:endParaRPr lang="en-US" sz="1400" b="1" dirty="0"/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2424076" y="3550130"/>
            <a:ext cx="584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No</a:t>
            </a:r>
            <a:endParaRPr lang="en-US" sz="1400" b="1" dirty="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blackWhite">
          <a:xfrm>
            <a:off x="6460760" y="2008681"/>
            <a:ext cx="2143594" cy="2188563"/>
          </a:xfrm>
          <a:prstGeom prst="wedgeRectCallout">
            <a:avLst>
              <a:gd name="adj1" fmla="val -95385"/>
              <a:gd name="adj2" fmla="val -3428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People appear to draw a distinction between random catastrophic events occurring anywhere and the decision to live in a hurricane prone area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45685" y="2268538"/>
            <a:ext cx="8209014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 Summary of Insurance Impacts 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Sandy Will Become One of the Most Expensive Events in Global Insurance History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24636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err="1" smtClean="0">
                <a:solidFill>
                  <a:srgbClr val="FFFFFF"/>
                </a:solidFill>
              </a:rPr>
              <a:t>Superstorm</a:t>
            </a:r>
            <a:r>
              <a:rPr lang="en-US" sz="4800" b="1" dirty="0" smtClean="0">
                <a:solidFill>
                  <a:srgbClr val="FFFFFF"/>
                </a:solidFill>
              </a:rPr>
              <a:t> Sandy: Rewriting of the Insurance History Books Continues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11161" y="4530110"/>
            <a:ext cx="76930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Sandy Was Only the Most Recent of Many Large Scale Catastrophes Around the Globe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31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2012 Catastrophe Summary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28" y="1135820"/>
            <a:ext cx="9059592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dirty="0" smtClean="0"/>
              <a:t>Catastrophe Communications: US &amp; Global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U.S. Focus</a:t>
            </a:r>
            <a:r>
              <a:rPr lang="en-US" sz="2400" dirty="0" smtClean="0"/>
              <a:t>: ~$37-$42B =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Most Costliest Year Ever for </a:t>
            </a:r>
            <a:r>
              <a:rPr lang="en-US" sz="2400" u="sng" dirty="0" smtClean="0"/>
              <a:t>Insured</a:t>
            </a:r>
            <a:r>
              <a:rPr lang="en-US" sz="2400" dirty="0" smtClean="0"/>
              <a:t> Catastrophe Loss (Behind 2005)</a:t>
            </a:r>
            <a:endParaRPr lang="en-US" sz="2400" i="1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Economic Losses = $101B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Crop = Additional ~$16B ($7B-$8B privately insured) 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NFIP Flood = Additional $9B+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Flood losses/NFIP/FEMA has been the #1 communications “issue” in the wake of Sandy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Global Focus</a:t>
            </a:r>
            <a:r>
              <a:rPr lang="en-US" sz="2400" b="1" dirty="0" smtClean="0"/>
              <a:t>:</a:t>
            </a:r>
            <a:r>
              <a:rPr lang="en-US" sz="2400" dirty="0" smtClean="0"/>
              <a:t> $65B in Insured </a:t>
            </a:r>
            <a:r>
              <a:rPr lang="en-US" sz="2400" dirty="0" err="1" smtClean="0"/>
              <a:t>Losses</a:t>
            </a:r>
            <a:r>
              <a:rPr lang="en-US" sz="2400" dirty="0" err="1" smtClean="0">
                <a:sym typeface="Wingdings" pitchFamily="2" charset="2"/>
              </a:rPr>
              <a:t>Well</a:t>
            </a:r>
            <a:r>
              <a:rPr lang="en-US" sz="2400" dirty="0" smtClean="0">
                <a:sym typeface="Wingdings" pitchFamily="2" charset="2"/>
              </a:rPr>
              <a:t> Below $105B in 2011 but Above 10-Yr. Avg. of $50B</a:t>
            </a:r>
            <a:endParaRPr lang="en-US" sz="2400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Cats abroad did not drive media cycle in 2012, save ongoing </a:t>
            </a:r>
            <a:r>
              <a:rPr lang="en-US" sz="2400" dirty="0" err="1" smtClean="0"/>
              <a:t>Fukishima</a:t>
            </a:r>
            <a:r>
              <a:rPr lang="en-US" sz="2400" dirty="0" smtClean="0"/>
              <a:t> issues; Climate change 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Market Consequences</a:t>
            </a:r>
            <a:r>
              <a:rPr lang="en-US" sz="2400" dirty="0" smtClean="0"/>
              <a:t>:  Primary &amp; Reinsurance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Impacts on price, availability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99375" y="1196417"/>
          <a:ext cx="8544941" cy="5097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7329"/>
                <a:gridCol w="1236962"/>
                <a:gridCol w="1236962"/>
                <a:gridCol w="2120505"/>
                <a:gridCol w="2123183"/>
              </a:tblGrid>
              <a:tr h="67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January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58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Wildfire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$101,134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$57,907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2012</a:t>
            </a:r>
            <a:endParaRPr lang="en-US" dirty="0">
              <a:solidFill>
                <a:srgbClr val="225A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32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6433393"/>
            <a:ext cx="47047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federal flood.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246500" y="58992"/>
            <a:ext cx="7525899" cy="812800"/>
          </a:xfrm>
        </p:spPr>
        <p:txBody>
          <a:bodyPr/>
          <a:lstStyle/>
          <a:p>
            <a:pPr eaLnBrk="0" fontAlgn="base" hangingPunct="0"/>
            <a:r>
              <a:rPr lang="en-US" kern="1200" dirty="0" smtClean="0">
                <a:latin typeface="Arial"/>
                <a:ea typeface="+mn-ea"/>
                <a:cs typeface="Arial"/>
              </a:rPr>
              <a:t>Significant Natural Catastrophes, 2012</a:t>
            </a:r>
            <a:br>
              <a:rPr lang="en-US" kern="1200" dirty="0" smtClean="0">
                <a:latin typeface="Arial"/>
                <a:ea typeface="+mn-ea"/>
                <a:cs typeface="Arial"/>
              </a:rPr>
            </a:br>
            <a:r>
              <a:rPr lang="en-US" sz="1800" kern="1200" dirty="0" smtClean="0">
                <a:latin typeface="Arial"/>
                <a:ea typeface="+mn-ea"/>
                <a:cs typeface="Arial"/>
              </a:rPr>
              <a:t>(Events with</a:t>
            </a:r>
            <a:r>
              <a:rPr lang="en-US" kern="12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$1 billion economic loss and/or 50 fatalities)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ph/>
          </p:nvPr>
        </p:nvGraphicFramePr>
        <p:xfrm>
          <a:off x="269875" y="1183252"/>
          <a:ext cx="8534401" cy="5184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125"/>
                <a:gridCol w="2057400"/>
                <a:gridCol w="2326884"/>
                <a:gridCol w="2133992"/>
              </a:tblGrid>
              <a:tr h="56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Date 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Economic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Insured 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– Sept 2012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US Drought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2 - 3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 – 4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13- 15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 – 29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25 –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6 – 7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11 – 13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28 – July 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26 - 30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Isaac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1,220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28 - 30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Sandy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33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33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48142"/>
            <a:ext cx="53979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Losses.;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 NFIP losses.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341" y="2176463"/>
          <a:ext cx="8964613" cy="3348037"/>
        </p:xfrm>
        <a:graphic>
          <a:graphicData uri="http://schemas.openxmlformats.org/presentationml/2006/ole">
            <p:oleObj spid="_x0000_s16321538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Hurricane Sandy could become the 4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or 5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927" y="5367130"/>
            <a:ext cx="3738112" cy="879943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24817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059320"/>
            <a:ext cx="868904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1/18/13 and assumption of upward development based on catastrophe modeler estimates ranging as high as $25B.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Swiss Re </a:t>
            </a:r>
            <a:r>
              <a:rPr lang="en-US" sz="1100" i="1" dirty="0"/>
              <a:t>sigma 1/2011</a:t>
            </a:r>
            <a:r>
              <a:rPr lang="en-US" sz="1100" dirty="0"/>
              <a:t>; </a:t>
            </a:r>
            <a:r>
              <a:rPr lang="en-US" sz="1100" dirty="0" smtClean="0"/>
              <a:t>Munich Re;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6322562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72125" y="1396506"/>
            <a:ext cx="2765425" cy="1411287"/>
          </a:xfrm>
          <a:prstGeom prst="wedgeRectCallout">
            <a:avLst>
              <a:gd name="adj1" fmla="val 39042"/>
              <a:gd name="adj2" fmla="val 604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58238"/>
              <a:gd name="adj2" fmla="val 361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could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become the 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56061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10148"/>
            <a:ext cx="8407871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2064" y="1386348"/>
            <a:ext cx="3048415" cy="12068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184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2012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1980–2012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37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9155" y="1826340"/>
            <a:ext cx="7855713" cy="44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209609" y="1768596"/>
            <a:ext cx="2596292" cy="2803160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 was the 2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or 3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most expensive year on record for insured catastrophe losses in the US.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Approximately 57% of the overall cost of catastrophes in the US was covered by insurance in 2012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6740012" y="1659556"/>
            <a:ext cx="2192242" cy="1290638"/>
          </a:xfrm>
          <a:prstGeom prst="wedgeRectCallout">
            <a:avLst>
              <a:gd name="adj1" fmla="val 13454"/>
              <a:gd name="adj2" fmla="val 1360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$101.1B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2012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38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92" y="1489587"/>
            <a:ext cx="8962290" cy="4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59708" y="2563156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44524" y="1110813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100052" y="2873672"/>
            <a:ext cx="3531191" cy="975657"/>
          </a:xfrm>
          <a:prstGeom prst="wedgeRectCallout">
            <a:avLst>
              <a:gd name="adj1" fmla="val 83019"/>
              <a:gd name="adj2" fmla="val 623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Thunderstorm losses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2012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$14.9 billion, the 2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highest on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39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5911938" name="Chart" r:id="rId4" imgW="8543899" imgH="3552866" progId="MSGraph.Chart.8">
              <p:embed followColorScheme="full"/>
            </p:oleObj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*As of 1/2/13.  Includes $20B gross loss estimate for Hurricane Sandy.</a:t>
            </a:r>
            <a:endParaRPr lang="en-US" sz="110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57084"/>
            <a:ext cx="6778939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US CAT Losses in 2012 Will Likely Become the 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nd</a:t>
            </a:r>
            <a:r>
              <a:rPr lang="en-US" sz="2000" b="1" dirty="0" smtClean="0">
                <a:solidFill>
                  <a:srgbClr val="FFFFFF"/>
                </a:solidFill>
              </a:rPr>
              <a:t> or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in US History on An Inflation-Adjusted Basis (</a:t>
            </a:r>
            <a:r>
              <a:rPr lang="en-US" sz="2000" b="1" dirty="0" err="1" smtClean="0">
                <a:solidFill>
                  <a:srgbClr val="FFFFFF"/>
                </a:solidFill>
              </a:rPr>
              <a:t>Pvt</a:t>
            </a:r>
            <a:r>
              <a:rPr lang="en-US" sz="2000" b="1" dirty="0" smtClean="0">
                <a:solidFill>
                  <a:srgbClr val="FFFFFF"/>
                </a:solidFill>
              </a:rPr>
              <a:t> Insured).  </a:t>
            </a:r>
            <a:r>
              <a:rPr lang="en-US" sz="2000" b="1" dirty="0">
                <a:solidFill>
                  <a:srgbClr val="FFFFFF"/>
                </a:solidFill>
              </a:rPr>
              <a:t>2011 </a:t>
            </a:r>
            <a:r>
              <a:rPr lang="en-US" sz="2000" b="1" dirty="0" smtClean="0">
                <a:solidFill>
                  <a:srgbClr val="FFFFFF"/>
                </a:solidFill>
              </a:rPr>
              <a:t>Losses Were </a:t>
            </a:r>
            <a:r>
              <a:rPr lang="en-US" sz="2000" b="1" dirty="0">
                <a:solidFill>
                  <a:srgbClr val="FFFFFF"/>
                </a:solidFill>
              </a:rPr>
              <a:t>the 5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Highest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094271" cy="965657"/>
          </a:xfrm>
          <a:prstGeom prst="wedgeRectCallout">
            <a:avLst>
              <a:gd name="adj1" fmla="val 47686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losses were down nearly 50% from 2011 until Sandy struck in late October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302692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12 Most Costly Hurricanes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117984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-2" y="620320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1/18/13 based on estimates of catastrophe modeling firms and reported losses as of 2/26/13.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73740" y="2884385"/>
          <a:ext cx="8964613" cy="3348037"/>
        </p:xfrm>
        <a:graphic>
          <a:graphicData uri="http://schemas.openxmlformats.org/presentationml/2006/ole">
            <p:oleObj spid="_x0000_s15923202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807975" y="2787446"/>
            <a:ext cx="3229896" cy="1177366"/>
          </a:xfrm>
          <a:prstGeom prst="wedgeRectCallout">
            <a:avLst>
              <a:gd name="adj1" fmla="val 25955"/>
              <a:gd name="adj2" fmla="val 85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could become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000" b="1" dirty="0" smtClean="0">
                <a:solidFill>
                  <a:srgbClr val="FFFFFF"/>
                </a:solidFill>
              </a:rPr>
              <a:t>hurricane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30649" y="3377380"/>
            <a:ext cx="2853209" cy="1291615"/>
          </a:xfrm>
          <a:prstGeom prst="wedgeRectCallout">
            <a:avLst>
              <a:gd name="adj1" fmla="val -42284"/>
              <a:gd name="adj2" fmla="val 82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expensive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0156" y="1710813"/>
            <a:ext cx="777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10 of the 12 most costly hurricanes in insurance history occurred over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15912962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4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Federal Disaster Declarations Patterns: 1953-2012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6198" y="4259302"/>
            <a:ext cx="8008373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Despite 11 Sandy Declarations, Fewer Disasters Were Declared in 2012 than the Record Number of Declarations in 2010 and 2011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Disaster Declarations, 1953-2013*</a:t>
            </a:r>
          </a:p>
        </p:txBody>
      </p:sp>
      <p:graphicFrame>
        <p:nvGraphicFramePr>
          <p:cNvPr id="34818" name="Object 3"/>
          <p:cNvGraphicFramePr>
            <a:graphicFrameLocks/>
          </p:cNvGraphicFramePr>
          <p:nvPr>
            <p:ph idx="4294967295"/>
          </p:nvPr>
        </p:nvGraphicFramePr>
        <p:xfrm>
          <a:off x="265113" y="1285875"/>
          <a:ext cx="8566150" cy="4068763"/>
        </p:xfrm>
        <a:graphic>
          <a:graphicData uri="http://schemas.openxmlformats.org/presentationml/2006/ole">
            <p:oleObj spid="_x0000_s15919106" name="Chart" r:id="rId4" imgW="8581960" imgH="4076807" progId="MSGraph.Chart.8">
              <p:embed followColorScheme="full"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Feb. 24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2013.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5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2011.  Hurricane Sandy Produced </a:t>
            </a:r>
            <a:r>
              <a:rPr lang="en-US" b="1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Declarations in 2012/13.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013075" y="1250576"/>
            <a:ext cx="3360738" cy="1452283"/>
          </a:xfrm>
          <a:prstGeom prst="wedgeRectCallout">
            <a:avLst>
              <a:gd name="adj1" fmla="val 105782"/>
              <a:gd name="adj2" fmla="val 1422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0645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2,101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1953-2012,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that 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707626" y="4208931"/>
            <a:ext cx="2403987" cy="739588"/>
          </a:xfrm>
          <a:prstGeom prst="wedgeRectCallout">
            <a:avLst>
              <a:gd name="adj1" fmla="val 67865"/>
              <a:gd name="adj2" fmla="val -179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47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0B32-072D-409A-B530-B21CB09A71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1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Highest 25 States*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820658"/>
          <a:ext cx="9134475" cy="4749800"/>
        </p:xfrm>
        <a:graphic>
          <a:graphicData uri="http://schemas.openxmlformats.org/presentationml/2006/ole">
            <p:oleObj spid="_x0000_s1592013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348318" y="1116666"/>
            <a:ext cx="2232211" cy="1922369"/>
          </a:xfrm>
          <a:prstGeom prst="wedgeRectCallout">
            <a:avLst>
              <a:gd name="adj1" fmla="val -131821"/>
              <a:gd name="adj2" fmla="val 159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past 60 years, Texas has had the highest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Feb. 24, 2012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8C07-2B9F-4138-A2C4-BE11C1A53A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Lowest 25 States*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76413"/>
          <a:ext cx="9134475" cy="4749800"/>
        </p:xfrm>
        <a:graphic>
          <a:graphicData uri="http://schemas.openxmlformats.org/presentationml/2006/ole">
            <p:oleObj spid="_x0000_s15921154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462543" y="1527019"/>
            <a:ext cx="2784475" cy="1626534"/>
          </a:xfrm>
          <a:prstGeom prst="wedgeRectCallout">
            <a:avLst>
              <a:gd name="adj1" fmla="val 60027"/>
              <a:gd name="adj2" fmla="val 1587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past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60 years, Wyoming  and Rhode Island had the fewest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Feb. 24,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740" y="103236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Homeowners Insurance Catastrophe-Related Claim Frequency and Severity, 1997—2012*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237312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*All policy forms combined, countrywide.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Insurance Research Council, </a:t>
            </a:r>
            <a:r>
              <a:rPr lang="en-US" sz="1000" i="1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Trends in Homeowners Insurance Claims,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Sept. 2012 from ISO Fast Track data.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2734467" name="Picture 3"/>
          <p:cNvPicPr>
            <a:picLocks noChangeAspect="1" noChangeArrowheads="1"/>
          </p:cNvPicPr>
          <p:nvPr/>
        </p:nvPicPr>
        <p:blipFill>
          <a:blip r:embed="rId3" cstate="print"/>
          <a:srcRect t="15882"/>
          <a:stretch>
            <a:fillRect/>
          </a:stretch>
        </p:blipFill>
        <p:spPr bwMode="auto">
          <a:xfrm>
            <a:off x="208326" y="1705403"/>
            <a:ext cx="874395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731339" y="1224118"/>
            <a:ext cx="2433486" cy="1220173"/>
          </a:xfrm>
          <a:prstGeom prst="wedgeRectCallout">
            <a:avLst>
              <a:gd name="adj1" fmla="val 109401"/>
              <a:gd name="adj2" fmla="val 592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Avg. catastrophe claim cost rose approximately 200% from 1997-2011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4424516" y="3392129"/>
            <a:ext cx="2202426" cy="885878"/>
          </a:xfrm>
          <a:prstGeom prst="wedgeRectCallout">
            <a:avLst>
              <a:gd name="adj1" fmla="val 101366"/>
              <a:gd name="adj2" fmla="val 34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claim frequency in 2011 was at historic highs and more than double the rate in 1997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U.S. Insured Catastrophe Losses by Cause of Loss, 2011 ($ Millions)</a:t>
            </a:r>
            <a:endParaRPr lang="en-US" baseline="30000" dirty="0" smtClean="0"/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15917058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6389410"/>
            <a:ext cx="8821738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</a:t>
            </a:r>
            <a:r>
              <a:rPr lang="en-US" sz="1100" dirty="0" smtClean="0"/>
              <a:t>Unit, Munich Re; Insurance Information Institute.</a:t>
            </a:r>
            <a:endParaRPr lang="en-US" sz="1100" dirty="0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5826411" y="1833896"/>
            <a:ext cx="253206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</a:t>
            </a:r>
            <a:r>
              <a:rPr lang="en-US" sz="1400" dirty="0" smtClean="0"/>
              <a:t>$5,510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645235" y="124371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Wildfires, $855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352941" y="479032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Thunderstorms (Incl. Tornadoes , $25,813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1156507" y="1923217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$2,017</a:t>
            </a:r>
            <a:endParaRPr lang="en-US" sz="1400" i="1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639317" y="1655420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</a:t>
            </a:r>
            <a:r>
              <a:rPr lang="en-US" sz="1400" dirty="0" smtClean="0"/>
              <a:t>$50, (0.1%)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092775" y="141053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Flood , $535, (1.5%)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459835" y="1543987"/>
            <a:ext cx="425450" cy="132596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8977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Other,  $1,000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06687" y="1295610"/>
            <a:ext cx="253399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146058" y="133490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000099" y="4661940"/>
            <a:ext cx="2784475" cy="181097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2011’s insured loss distribution was unusual with tornado and thunderstorm accounting for the vast majority of loss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2818152"/>
            <a:ext cx="2244725" cy="1649074"/>
          </a:xfrm>
          <a:prstGeom prst="wedgeRectCallout">
            <a:avLst>
              <a:gd name="adj1" fmla="val 74460"/>
              <a:gd name="adj2" fmla="val 103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Thunderstorm/ Tornado losses were 2.5 times above the 30-year average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gray">
          <a:xfrm rot="5400000">
            <a:off x="3462960" y="1491731"/>
            <a:ext cx="165961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1990–2011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1591808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69875" y="1419225"/>
            <a:ext cx="8569325" cy="3152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V:\_GEO-CCC1\NatCatSERVICE\02_GIS\02_Karten-Kontinente_Länder_Regionen\_Global\2009_Weltkarte 2009_fuer Pressemitteilung\2009_Weltkarte_ohne event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62931" y="1414132"/>
            <a:ext cx="7418139" cy="3157868"/>
          </a:xfrm>
          <a:prstGeom prst="rect">
            <a:avLst/>
          </a:prstGeom>
          <a:noFill/>
        </p:spPr>
      </p:pic>
      <p:sp>
        <p:nvSpPr>
          <p:cNvPr id="7" name="Ellipse 24"/>
          <p:cNvSpPr>
            <a:spLocks/>
          </p:cNvSpPr>
          <p:nvPr/>
        </p:nvSpPr>
        <p:spPr>
          <a:xfrm>
            <a:off x="2037495" y="1470345"/>
            <a:ext cx="1728000" cy="172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4D4E53"/>
              </a:solidFill>
            </a:endParaRPr>
          </a:p>
        </p:txBody>
      </p:sp>
      <p:graphicFrame>
        <p:nvGraphicFramePr>
          <p:cNvPr id="8" name="Tabelle 19"/>
          <p:cNvGraphicFramePr>
            <a:graphicFrameLocks noGrp="1"/>
          </p:cNvGraphicFramePr>
          <p:nvPr/>
        </p:nvGraphicFramePr>
        <p:xfrm>
          <a:off x="287338" y="4676633"/>
          <a:ext cx="4570412" cy="18098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8762"/>
                <a:gridCol w="1771650"/>
              </a:tblGrid>
              <a:tr h="43829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Insured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losses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US$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America (North &amp; South Am.)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60,000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Europe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3,200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Africa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Asia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1,700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Oceania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ieren 53"/>
          <p:cNvGrpSpPr/>
          <p:nvPr>
            <p:custDataLst>
              <p:tags r:id="rId3"/>
            </p:custDataLst>
          </p:nvPr>
        </p:nvGrpSpPr>
        <p:grpSpPr>
          <a:xfrm>
            <a:off x="4456785" y="1662371"/>
            <a:ext cx="444352" cy="307777"/>
            <a:chOff x="1705079" y="5915189"/>
            <a:chExt cx="993491" cy="749533"/>
          </a:xfrm>
        </p:grpSpPr>
        <p:sp>
          <p:nvSpPr>
            <p:cNvPr id="10" name="Ellipse 26"/>
            <p:cNvSpPr>
              <a:spLocks noChangeAspect="1"/>
            </p:cNvSpPr>
            <p:nvPr/>
          </p:nvSpPr>
          <p:spPr bwMode="auto">
            <a:xfrm>
              <a:off x="1923233" y="5999848"/>
              <a:ext cx="576000" cy="576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extfeld 27"/>
            <p:cNvSpPr txBox="1"/>
            <p:nvPr/>
          </p:nvSpPr>
          <p:spPr>
            <a:xfrm>
              <a:off x="1705079" y="5915189"/>
              <a:ext cx="993491" cy="74953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5%</a:t>
              </a:r>
              <a:endParaRPr lang="de-DE" sz="1600" b="1" dirty="0" smtClean="0"/>
            </a:p>
          </p:txBody>
        </p:sp>
      </p:grpSp>
      <p:grpSp>
        <p:nvGrpSpPr>
          <p:cNvPr id="3" name="Gruppieren 56"/>
          <p:cNvGrpSpPr/>
          <p:nvPr>
            <p:custDataLst>
              <p:tags r:id="rId4"/>
            </p:custDataLst>
          </p:nvPr>
        </p:nvGrpSpPr>
        <p:grpSpPr>
          <a:xfrm>
            <a:off x="7066465" y="3624864"/>
            <a:ext cx="585366" cy="307777"/>
            <a:chOff x="3747422" y="5960111"/>
            <a:chExt cx="1826341" cy="1004910"/>
          </a:xfrm>
        </p:grpSpPr>
        <p:sp>
          <p:nvSpPr>
            <p:cNvPr id="13" name="Ellipse 38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Textfeld 41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&lt;1%</a:t>
              </a:r>
            </a:p>
          </p:txBody>
        </p:sp>
      </p:grpSp>
      <p:grpSp>
        <p:nvGrpSpPr>
          <p:cNvPr id="4" name="PPTShape_0"/>
          <p:cNvGrpSpPr/>
          <p:nvPr>
            <p:custDataLst>
              <p:tags r:id="rId5"/>
            </p:custDataLst>
          </p:nvPr>
        </p:nvGrpSpPr>
        <p:grpSpPr>
          <a:xfrm>
            <a:off x="4742365" y="2805714"/>
            <a:ext cx="585366" cy="307777"/>
            <a:chOff x="3747422" y="5960111"/>
            <a:chExt cx="1826341" cy="1004910"/>
          </a:xfrm>
        </p:grpSpPr>
        <p:sp>
          <p:nvSpPr>
            <p:cNvPr id="16" name="Ellipse 43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Textfeld 44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&lt;1%</a:t>
              </a:r>
            </a:p>
          </p:txBody>
        </p:sp>
      </p:grpSp>
      <p:sp>
        <p:nvSpPr>
          <p:cNvPr id="18" name="Ellipse 22"/>
          <p:cNvSpPr>
            <a:spLocks/>
          </p:cNvSpPr>
          <p:nvPr/>
        </p:nvSpPr>
        <p:spPr>
          <a:xfrm>
            <a:off x="2325465" y="2007790"/>
            <a:ext cx="1209600" cy="119716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65%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Textfeld 25"/>
          <p:cNvSpPr txBox="1"/>
          <p:nvPr/>
        </p:nvSpPr>
        <p:spPr>
          <a:xfrm>
            <a:off x="2606669" y="1643346"/>
            <a:ext cx="54373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91%</a:t>
            </a:r>
          </a:p>
        </p:txBody>
      </p:sp>
      <p:sp>
        <p:nvSpPr>
          <p:cNvPr id="20" name="Rechteck 30"/>
          <p:cNvSpPr/>
          <p:nvPr/>
        </p:nvSpPr>
        <p:spPr>
          <a:xfrm>
            <a:off x="309045" y="1858293"/>
            <a:ext cx="1613235" cy="2667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32"/>
          <p:cNvSpPr/>
          <p:nvPr/>
        </p:nvSpPr>
        <p:spPr>
          <a:xfrm>
            <a:off x="309045" y="2301172"/>
            <a:ext cx="1613235" cy="2667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Textfeld 28"/>
          <p:cNvSpPr txBox="1"/>
          <p:nvPr/>
        </p:nvSpPr>
        <p:spPr>
          <a:xfrm>
            <a:off x="309045" y="1823081"/>
            <a:ext cx="1547218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2012:          91 %</a:t>
            </a:r>
          </a:p>
        </p:txBody>
      </p:sp>
      <p:sp>
        <p:nvSpPr>
          <p:cNvPr id="23" name="Textfeld 29"/>
          <p:cNvSpPr txBox="1"/>
          <p:nvPr/>
        </p:nvSpPr>
        <p:spPr>
          <a:xfrm>
            <a:off x="304936" y="2245536"/>
            <a:ext cx="1533881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1980-2011: 65 %</a:t>
            </a:r>
          </a:p>
        </p:txBody>
      </p:sp>
      <p:grpSp>
        <p:nvGrpSpPr>
          <p:cNvPr id="5" name="PPTShape_1"/>
          <p:cNvGrpSpPr/>
          <p:nvPr>
            <p:custDataLst>
              <p:tags r:id="rId6"/>
            </p:custDataLst>
          </p:nvPr>
        </p:nvGrpSpPr>
        <p:grpSpPr>
          <a:xfrm>
            <a:off x="6415440" y="2029888"/>
            <a:ext cx="548548" cy="307777"/>
            <a:chOff x="1705079" y="5915189"/>
            <a:chExt cx="1226454" cy="749533"/>
          </a:xfrm>
        </p:grpSpPr>
        <p:sp>
          <p:nvSpPr>
            <p:cNvPr id="25" name="Ellipse 35"/>
            <p:cNvSpPr>
              <a:spLocks noChangeAspect="1"/>
            </p:cNvSpPr>
            <p:nvPr/>
          </p:nvSpPr>
          <p:spPr bwMode="auto">
            <a:xfrm>
              <a:off x="1923233" y="5999848"/>
              <a:ext cx="576000" cy="576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Textfeld 36"/>
            <p:cNvSpPr txBox="1"/>
            <p:nvPr/>
          </p:nvSpPr>
          <p:spPr>
            <a:xfrm>
              <a:off x="1705079" y="5915189"/>
              <a:ext cx="1226454" cy="74953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&lt;3%</a:t>
              </a:r>
              <a:endParaRPr lang="de-DE" sz="1600" b="1" dirty="0" smtClean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48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2667000" y="6531498"/>
            <a:ext cx="3810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13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de-DE" sz="1000" b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© </a:t>
            </a:r>
            <a:r>
              <a:rPr lang="de-DE" sz="1000" b="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2013 Munich Re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PPTShape_2"/>
          <p:cNvSpPr txBox="1">
            <a:spLocks noChangeArrowheads="1"/>
          </p:cNvSpPr>
          <p:nvPr/>
        </p:nvSpPr>
        <p:spPr bwMode="auto">
          <a:xfrm>
            <a:off x="76200" y="6608134"/>
            <a:ext cx="59420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Source: Geo Risks Research, NatCatSERVICE – As at January 2013  </a:t>
            </a:r>
            <a:endParaRPr 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Titel 2"/>
          <p:cNvSpPr>
            <a:spLocks noGrp="1"/>
          </p:cNvSpPr>
          <p:nvPr>
            <p:ph type="title"/>
          </p:nvPr>
        </p:nvSpPr>
        <p:spPr>
          <a:xfrm>
            <a:off x="211856" y="435132"/>
            <a:ext cx="7722525" cy="720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Natural Catastrophes </a:t>
            </a:r>
            <a:r>
              <a:rPr lang="de-DE" sz="3200" dirty="0" smtClean="0"/>
              <a:t>Worldwide </a:t>
            </a:r>
            <a:r>
              <a:rPr lang="en-US" sz="3200" dirty="0" smtClean="0"/>
              <a:t>2012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Insured Losses = $65bn - % distribution per continent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3600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blackWhite">
          <a:xfrm>
            <a:off x="142282" y="2669458"/>
            <a:ext cx="2217460" cy="1843549"/>
          </a:xfrm>
          <a:prstGeom prst="wedgeRectCallout">
            <a:avLst>
              <a:gd name="adj1" fmla="val 53107"/>
              <a:gd name="adj2" fmla="val -674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 losses in the Americas were 91% of the global total in 2012, compared to an average of 65% from 1980-2011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11"/>
          <p:cNvSpPr/>
          <p:nvPr/>
        </p:nvSpPr>
        <p:spPr>
          <a:xfrm>
            <a:off x="260499" y="1419225"/>
            <a:ext cx="8568952" cy="3153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grpSp>
        <p:nvGrpSpPr>
          <p:cNvPr id="2" name="Gruppieren 31"/>
          <p:cNvGrpSpPr/>
          <p:nvPr>
            <p:custDataLst>
              <p:tags r:id="rId2"/>
            </p:custDataLst>
          </p:nvPr>
        </p:nvGrpSpPr>
        <p:grpSpPr>
          <a:xfrm>
            <a:off x="862931" y="1419225"/>
            <a:ext cx="7418139" cy="3142142"/>
            <a:chOff x="862931" y="1336948"/>
            <a:chExt cx="7418139" cy="3193088"/>
          </a:xfrm>
        </p:grpSpPr>
        <p:pic>
          <p:nvPicPr>
            <p:cNvPr id="7" name="Picture 6" descr="V:\_GEO-CCC1\NatCatSERVICE\02_GIS\02_Karten-Kontinente_Länder_Regionen\_Global\2009_Weltkarte 2009_fuer Pressemitteilung\2009_Weltkarte_ohne events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862931" y="1336948"/>
              <a:ext cx="7418139" cy="3193088"/>
            </a:xfrm>
            <a:prstGeom prst="rect">
              <a:avLst/>
            </a:prstGeom>
            <a:noFill/>
          </p:spPr>
        </p:pic>
        <p:sp>
          <p:nvSpPr>
            <p:cNvPr id="8" name="Textfeld 27"/>
            <p:cNvSpPr txBox="1">
              <a:spLocks noChangeArrowheads="1"/>
            </p:cNvSpPr>
            <p:nvPr/>
          </p:nvSpPr>
          <p:spPr bwMode="auto">
            <a:xfrm>
              <a:off x="4458865" y="1720831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e-DE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9" name="Tabelle 23"/>
          <p:cNvGraphicFramePr>
            <a:graphicFrameLocks noGrp="1"/>
          </p:cNvGraphicFramePr>
          <p:nvPr/>
        </p:nvGraphicFramePr>
        <p:xfrm>
          <a:off x="287338" y="4676633"/>
          <a:ext cx="4570412" cy="18098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8762"/>
                <a:gridCol w="1771650"/>
              </a:tblGrid>
              <a:tr h="43829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Overall 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losses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US$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America (North &amp; South)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110,000</a:t>
                      </a: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Europe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21,000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Africa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Asia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26,000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Oceania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Ellipse 24"/>
          <p:cNvSpPr/>
          <p:nvPr/>
        </p:nvSpPr>
        <p:spPr>
          <a:xfrm>
            <a:off x="2412626" y="1532964"/>
            <a:ext cx="13716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prstClr val="white"/>
                </a:solidFill>
              </a:rPr>
              <a:t>69%</a:t>
            </a:r>
            <a:endParaRPr lang="en-US" sz="1400" b="1" dirty="0">
              <a:solidFill>
                <a:prstClr val="white"/>
              </a:solidFill>
            </a:endParaRPr>
          </a:p>
        </p:txBody>
      </p:sp>
      <p:grpSp>
        <p:nvGrpSpPr>
          <p:cNvPr id="3" name="Gruppieren 56"/>
          <p:cNvGrpSpPr/>
          <p:nvPr>
            <p:custDataLst>
              <p:tags r:id="rId3"/>
            </p:custDataLst>
          </p:nvPr>
        </p:nvGrpSpPr>
        <p:grpSpPr>
          <a:xfrm>
            <a:off x="3285040" y="3339114"/>
            <a:ext cx="585366" cy="307777"/>
            <a:chOff x="3747422" y="5960111"/>
            <a:chExt cx="1826341" cy="1004910"/>
          </a:xfrm>
          <a:solidFill>
            <a:schemeClr val="accent1"/>
          </a:solidFill>
        </p:grpSpPr>
        <p:sp>
          <p:nvSpPr>
            <p:cNvPr id="12" name="Ellipse 38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Textfeld 39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&lt;1%</a:t>
              </a:r>
            </a:p>
          </p:txBody>
        </p:sp>
      </p:grpSp>
      <p:grpSp>
        <p:nvGrpSpPr>
          <p:cNvPr id="4" name="Gruppieren 51"/>
          <p:cNvGrpSpPr/>
          <p:nvPr>
            <p:custDataLst>
              <p:tags r:id="rId4"/>
            </p:custDataLst>
          </p:nvPr>
        </p:nvGrpSpPr>
        <p:grpSpPr>
          <a:xfrm>
            <a:off x="4494975" y="1636836"/>
            <a:ext cx="585589" cy="561600"/>
            <a:chOff x="7428682" y="4837797"/>
            <a:chExt cx="750756" cy="720000"/>
          </a:xfrm>
          <a:solidFill>
            <a:schemeClr val="accent1"/>
          </a:solidFill>
        </p:grpSpPr>
        <p:sp>
          <p:nvSpPr>
            <p:cNvPr id="15" name="Ellipse 18"/>
            <p:cNvSpPr>
              <a:spLocks noChangeAspect="1"/>
            </p:cNvSpPr>
            <p:nvPr/>
          </p:nvSpPr>
          <p:spPr bwMode="auto">
            <a:xfrm>
              <a:off x="7428682" y="4837797"/>
              <a:ext cx="720000" cy="72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rgbClr val="4D4E53"/>
                </a:solidFill>
              </a:endParaRPr>
            </a:p>
          </p:txBody>
        </p:sp>
        <p:sp>
          <p:nvSpPr>
            <p:cNvPr id="16" name="Textfeld 42"/>
            <p:cNvSpPr txBox="1"/>
            <p:nvPr/>
          </p:nvSpPr>
          <p:spPr>
            <a:xfrm>
              <a:off x="7482336" y="5032416"/>
              <a:ext cx="697102" cy="3945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prstClr val="white"/>
                  </a:solidFill>
                </a:rPr>
                <a:t>13%</a:t>
              </a:r>
            </a:p>
          </p:txBody>
        </p:sp>
      </p:grpSp>
      <p:grpSp>
        <p:nvGrpSpPr>
          <p:cNvPr id="5" name="PPTShape_0"/>
          <p:cNvGrpSpPr/>
          <p:nvPr>
            <p:custDataLst>
              <p:tags r:id="rId5"/>
            </p:custDataLst>
          </p:nvPr>
        </p:nvGrpSpPr>
        <p:grpSpPr>
          <a:xfrm>
            <a:off x="4875715" y="2853339"/>
            <a:ext cx="585366" cy="307777"/>
            <a:chOff x="3747422" y="5960111"/>
            <a:chExt cx="1826341" cy="1004910"/>
          </a:xfrm>
        </p:grpSpPr>
        <p:sp>
          <p:nvSpPr>
            <p:cNvPr id="18" name="Ellipse 47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Textfeld 48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&lt;1%</a:t>
              </a:r>
            </a:p>
          </p:txBody>
        </p:sp>
      </p:grpSp>
      <p:grpSp>
        <p:nvGrpSpPr>
          <p:cNvPr id="6" name="PPTShape_1"/>
          <p:cNvGrpSpPr/>
          <p:nvPr>
            <p:custDataLst>
              <p:tags r:id="rId6"/>
            </p:custDataLst>
          </p:nvPr>
        </p:nvGrpSpPr>
        <p:grpSpPr>
          <a:xfrm>
            <a:off x="7066465" y="3624864"/>
            <a:ext cx="585366" cy="307777"/>
            <a:chOff x="3747422" y="5960111"/>
            <a:chExt cx="1826341" cy="1004910"/>
          </a:xfrm>
          <a:solidFill>
            <a:schemeClr val="accent1"/>
          </a:solidFill>
        </p:grpSpPr>
        <p:sp>
          <p:nvSpPr>
            <p:cNvPr id="21" name="Ellipse 50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Textfeld 51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&lt;1%</a:t>
              </a:r>
            </a:p>
          </p:txBody>
        </p:sp>
      </p:grpSp>
      <p:grpSp>
        <p:nvGrpSpPr>
          <p:cNvPr id="11" name="PPTShape_2"/>
          <p:cNvGrpSpPr/>
          <p:nvPr>
            <p:custDataLst>
              <p:tags r:id="rId7"/>
            </p:custDataLst>
          </p:nvPr>
        </p:nvGrpSpPr>
        <p:grpSpPr>
          <a:xfrm>
            <a:off x="6133286" y="1693986"/>
            <a:ext cx="585587" cy="561600"/>
            <a:chOff x="7428682" y="4837797"/>
            <a:chExt cx="750752" cy="720000"/>
          </a:xfrm>
          <a:solidFill>
            <a:schemeClr val="accent1"/>
          </a:solidFill>
        </p:grpSpPr>
        <p:sp>
          <p:nvSpPr>
            <p:cNvPr id="24" name="Ellipse 18"/>
            <p:cNvSpPr>
              <a:spLocks noChangeAspect="1"/>
            </p:cNvSpPr>
            <p:nvPr/>
          </p:nvSpPr>
          <p:spPr bwMode="auto">
            <a:xfrm>
              <a:off x="7428682" y="4837797"/>
              <a:ext cx="720000" cy="72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rgbClr val="4D4E53"/>
                </a:solidFill>
              </a:endParaRPr>
            </a:p>
          </p:txBody>
        </p:sp>
        <p:sp>
          <p:nvSpPr>
            <p:cNvPr id="25" name="Textfeld 54"/>
            <p:cNvSpPr txBox="1"/>
            <p:nvPr/>
          </p:nvSpPr>
          <p:spPr>
            <a:xfrm>
              <a:off x="7482333" y="5032416"/>
              <a:ext cx="697101" cy="3945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prstClr val="white"/>
                  </a:solidFill>
                </a:rPr>
                <a:t>16%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49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PPTShape_3"/>
          <p:cNvSpPr txBox="1">
            <a:spLocks noChangeArrowheads="1"/>
          </p:cNvSpPr>
          <p:nvPr/>
        </p:nvSpPr>
        <p:spPr bwMode="auto">
          <a:xfrm>
            <a:off x="88488" y="6616265"/>
            <a:ext cx="59420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Source: Munich Re Geo Risks Research, NatCatSERVICE – As at January 2013  </a:t>
            </a:r>
            <a:endParaRPr 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itel 2"/>
          <p:cNvSpPr>
            <a:spLocks noGrp="1"/>
          </p:cNvSpPr>
          <p:nvPr>
            <p:ph type="title"/>
          </p:nvPr>
        </p:nvSpPr>
        <p:spPr>
          <a:xfrm>
            <a:off x="211856" y="435132"/>
            <a:ext cx="7722525" cy="720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Natural Catastrophes </a:t>
            </a:r>
            <a:r>
              <a:rPr lang="de-DE" sz="3200" dirty="0" smtClean="0"/>
              <a:t>Worldwide </a:t>
            </a:r>
            <a:r>
              <a:rPr lang="en-US" sz="3200" dirty="0" smtClean="0"/>
              <a:t>2012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Overall Losses = $160bn - % distribution per continent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3600" dirty="0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blackWhite">
          <a:xfrm>
            <a:off x="142282" y="2669458"/>
            <a:ext cx="2217460" cy="1843549"/>
          </a:xfrm>
          <a:prstGeom prst="wedgeRectCallout">
            <a:avLst>
              <a:gd name="adj1" fmla="val 53107"/>
              <a:gd name="adj2" fmla="val -674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losses (insured &amp; uninsured) in the Americas totaled $110B or 69% of the $160B global total in 2012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Claim Payments to Policyholders, by  State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5924226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95191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Will Pay at Least $18.75 Billion to 1.52 Million Policyholders Across 15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275554" y="1760265"/>
            <a:ext cx="2358329" cy="1398493"/>
          </a:xfrm>
          <a:prstGeom prst="wedgeRectCallout">
            <a:avLst>
              <a:gd name="adj1" fmla="val -125448"/>
              <a:gd name="adj2" fmla="val -34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$9.6B and $6.6B, respectively, NY and NJ suffered, by far, the largest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$18.75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301088"/>
            <a:ext cx="9191625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017001"/>
            <a:ext cx="8689042" cy="8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**Average of  range estimates of $35B - $40B as of 1/4/12 adjusted to 2012 dollars; Privately insured losses only.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***Estimate as of 12/09/12, based on average of midpoints from range estimates from AIR, RMS and </a:t>
            </a:r>
            <a:r>
              <a:rPr lang="en-US" sz="1100" dirty="0" err="1" smtClean="0"/>
              <a:t>Eqecat</a:t>
            </a:r>
            <a:r>
              <a:rPr lang="en-US" sz="1100" dirty="0" smtClean="0"/>
              <a:t>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Swiss Re </a:t>
            </a:r>
            <a:r>
              <a:rPr lang="en-US" sz="1100" i="1" dirty="0"/>
              <a:t>sigma 1/2011</a:t>
            </a:r>
            <a:r>
              <a:rPr lang="en-US" sz="1100" dirty="0"/>
              <a:t>; </a:t>
            </a:r>
            <a:r>
              <a:rPr lang="en-US" sz="1100" dirty="0" smtClean="0"/>
              <a:t>Munich Re;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6488450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72125" y="1396506"/>
            <a:ext cx="2765425" cy="1411287"/>
          </a:xfrm>
          <a:prstGeom prst="wedgeRectCallout">
            <a:avLst>
              <a:gd name="adj1" fmla="val 39042"/>
              <a:gd name="adj2" fmla="val 604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58238"/>
              <a:gd name="adj2" fmla="val 361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could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become the 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51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106310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766195" y="3575829"/>
            <a:ext cx="7396069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Sandy Impacted 2012 Financial Performance, But the Industry Remains Very Strong Financially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P/C Net Income After Taxes</a:t>
            </a:r>
            <a:br>
              <a:rPr lang="en-US" dirty="0" smtClean="0"/>
            </a:br>
            <a:r>
              <a:rPr lang="en-US" dirty="0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398"/>
          <a:ext cx="8716962" cy="5049837"/>
        </p:xfrm>
        <a:graphic>
          <a:graphicData uri="http://schemas.openxmlformats.org/presentationml/2006/ole">
            <p:oleObj spid="_x0000_s15374338" name="Chart" r:id="rId4" imgW="8715311" imgH="5048298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04901" y="1306980"/>
            <a:ext cx="2159409" cy="1813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0.1%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2009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5.0%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2010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.6%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3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2012:Q3 ROAS</a:t>
            </a:r>
            <a:r>
              <a:rPr lang="en-US" sz="1300" baseline="30000" dirty="0" smtClean="0">
                <a:solidFill>
                  <a:srgbClr val="000000"/>
                </a:solidFill>
              </a:rPr>
              <a:t>1</a:t>
            </a:r>
            <a:r>
              <a:rPr lang="en-US" sz="1300" dirty="0" smtClean="0">
                <a:solidFill>
                  <a:srgbClr val="000000"/>
                </a:solidFill>
              </a:rPr>
              <a:t> = 6.3%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982" y="1188116"/>
            <a:ext cx="2526890" cy="1063471"/>
          </a:xfrm>
          <a:prstGeom prst="wedgeRectCallout">
            <a:avLst>
              <a:gd name="adj1" fmla="val 160911"/>
              <a:gd name="adj2" fmla="val 302311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P-C Industry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profits wer</a:t>
            </a:r>
            <a:r>
              <a:rPr lang="en-US" sz="1400" b="1" dirty="0" smtClean="0">
                <a:solidFill>
                  <a:srgbClr val="FFFFFF"/>
                </a:solidFill>
              </a:rPr>
              <a:t>e up 222% from 2011:Q3,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due primarily to </a:t>
            </a: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catastrophe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ROE figures are GAAP; 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Return on avg. surplus.  Excluding Mortgage &amp; Financial Guaranty insurers yields a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6.6% ROAS through 2012:Q3, 4.6%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ROAS for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2011, 7.6%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for 2010 and 7.4% for 2009.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ISO,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2001–2012E*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439514"/>
            <a:ext cx="891540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2011=108.2; 2012:Q3=100.0.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74625" y="2743200"/>
          <a:ext cx="8577263" cy="3614738"/>
        </p:xfrm>
        <a:graphic>
          <a:graphicData uri="http://schemas.openxmlformats.org/presentationml/2006/ole">
            <p:oleObj spid="_x0000_s14586882" name="Chart" r:id="rId4" imgW="8534451" imgH="3628987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811692" y="3208861"/>
            <a:ext cx="1406525" cy="895350"/>
          </a:xfrm>
          <a:prstGeom prst="wedgeRectCallout">
            <a:avLst>
              <a:gd name="adj1" fmla="val -4599"/>
              <a:gd name="adj2" fmla="val 199853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5043575" y="1435606"/>
            <a:ext cx="1198563" cy="1228725"/>
          </a:xfrm>
          <a:prstGeom prst="wedgeRectCallout">
            <a:avLst>
              <a:gd name="adj1" fmla="val -34368"/>
              <a:gd name="adj2" fmla="val 26704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403475" y="1370013"/>
            <a:ext cx="1709738" cy="895350"/>
          </a:xfrm>
          <a:prstGeom prst="wedgeRectCallout">
            <a:avLst>
              <a:gd name="adj1" fmla="val 25223"/>
              <a:gd name="adj2" fmla="val 317941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214423" y="1595642"/>
            <a:ext cx="1116013" cy="1206500"/>
          </a:xfrm>
          <a:prstGeom prst="wedgeRectCallout">
            <a:avLst>
              <a:gd name="adj1" fmla="val -22370"/>
              <a:gd name="adj2" fmla="val 238120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787365" y="2916788"/>
            <a:ext cx="1038225" cy="1119188"/>
          </a:xfrm>
          <a:prstGeom prst="wedgeRectCallout">
            <a:avLst>
              <a:gd name="adj1" fmla="val -24274"/>
              <a:gd name="adj2" fmla="val 106624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798" y="1152605"/>
            <a:ext cx="1101725" cy="1654175"/>
          </a:xfrm>
          <a:prstGeom prst="wedgeRectCallout">
            <a:avLst>
              <a:gd name="adj1" fmla="val 993"/>
              <a:gd name="adj2" fmla="val 127710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5425692" y="3607585"/>
            <a:ext cx="1316038" cy="571500"/>
          </a:xfrm>
          <a:prstGeom prst="wedgeRectCallout">
            <a:avLst>
              <a:gd name="adj1" fmla="val -2183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158611" y="2875946"/>
            <a:ext cx="915740" cy="1031253"/>
          </a:xfrm>
          <a:prstGeom prst="wedgeRectCallout">
            <a:avLst>
              <a:gd name="adj1" fmla="val -19855"/>
              <a:gd name="adj2" fmla="val 62845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Losses Before Sandy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2012:Q3 combined ratio including M&amp;FG insurers is 100.9, ROAS = 6.3%; 2011 combined ratio including M&amp;FG insurers is 108.2,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ISO 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15375362" name="Chart" r:id="rId4" imgW="8601126" imgH="393374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8131" y="1182781"/>
            <a:ext cx="5261547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~6.6% in 2012,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9496" y="1192306"/>
          <a:ext cx="8915400" cy="5889625"/>
        </p:xfrm>
        <a:graphic>
          <a:graphicData uri="http://schemas.openxmlformats.org/presentationml/2006/ole">
            <p:oleObj spid="_x0000_s15376386" name="Chart" r:id="rId3" imgW="8258301" imgH="5515013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Profitability Peaks &amp; Troughs in the P/C Insurance Industry, 1975 – 2012E*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*Profitability =  P/C insurer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ROEs. 2012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figure is an estimate based on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ROAS data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.  Note:  Data for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2008-2012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exclude mortgage and financial guaranty insurers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</a:t>
            </a:r>
            <a:r>
              <a:rPr lang="en-US" sz="1200" b="1" dirty="0" smtClean="0">
                <a:solidFill>
                  <a:srgbClr val="000000"/>
                </a:solidFill>
              </a:rPr>
              <a:t>2012:Q3 ROA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 = 6.2% including M&amp;FG.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 Insurance Information Institute; NAIC, ISO,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59849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1977:19.0%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24336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340508" y="3094345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224656" y="289778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5059" y="1619864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1987:17.3%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9467" y="2214563"/>
            <a:ext cx="1677987" cy="381000"/>
          </a:xfrm>
          <a:prstGeom prst="wedgeRectCallout">
            <a:avLst>
              <a:gd name="adj1" fmla="val 17047"/>
              <a:gd name="adj2" fmla="val 17065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1997:11.6%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20120" y="2020581"/>
            <a:ext cx="1422400" cy="381000"/>
          </a:xfrm>
          <a:prstGeom prst="wedgeRectCallout">
            <a:avLst>
              <a:gd name="adj1" fmla="val 11108"/>
              <a:gd name="adj2" fmla="val 17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2006:12.7%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05807" y="4660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285434" y="42799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161298" y="5066379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949014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1984: 1.8%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662540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1992: 4.5%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796043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2001: -1.2%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426" y="2078038"/>
            <a:ext cx="1701800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2119" y="2664746"/>
            <a:ext cx="1804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659648" y="2874963"/>
            <a:ext cx="1547397" cy="612775"/>
          </a:xfrm>
          <a:prstGeom prst="rightArrow">
            <a:avLst>
              <a:gd name="adj1" fmla="val 50000"/>
              <a:gd name="adj2" fmla="val 8304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 Years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177000" y="4104356"/>
            <a:ext cx="303213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236036" y="4528664"/>
            <a:ext cx="800100" cy="668338"/>
          </a:xfrm>
          <a:prstGeom prst="wedgeRectCallout">
            <a:avLst>
              <a:gd name="adj1" fmla="val 73582"/>
              <a:gd name="adj2" fmla="val -4270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2011:4.6%*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History suggests next ROE peak will be in 2016-2017</a:t>
            </a: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1975: 2.4%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806812" y="2831129"/>
            <a:ext cx="1189703" cy="659324"/>
          </a:xfrm>
          <a:prstGeom prst="wedgeRectCallout">
            <a:avLst>
              <a:gd name="adj1" fmla="val 21244"/>
              <a:gd name="adj2" fmla="val 916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2012E: ~4.5%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476878" y="4084704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Underwriting Gain (Loss)</a:t>
            </a:r>
            <a:br>
              <a:rPr lang="en-US" dirty="0" smtClean="0"/>
            </a:br>
            <a:r>
              <a:rPr lang="en-US" dirty="0" smtClean="0"/>
              <a:t>1975–2012E*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Includes mortgage and financial guaranty insurers in all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years.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6715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Large Underwriting Losses Are </a:t>
            </a:r>
            <a:r>
              <a:rPr lang="en-US" b="1" i="1">
                <a:solidFill>
                  <a:srgbClr val="FFFFFF"/>
                </a:solidFill>
                <a:latin typeface="Arial" charset="0"/>
                <a:cs typeface="Arial" charset="0"/>
              </a:rPr>
              <a:t>NOT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 Sustainable 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 Current Investment Environment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p:oleObj spid="_x0000_s1458790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836738" cy="1016000"/>
          </a:xfrm>
          <a:prstGeom prst="wedgeRectCallout">
            <a:avLst>
              <a:gd name="adj1" fmla="val 242999"/>
              <a:gd name="adj2" fmla="val 683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Cumulative underwriting deficit from 1975 through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is $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479B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639665" y="1327355"/>
            <a:ext cx="1356493" cy="1071717"/>
          </a:xfrm>
          <a:prstGeom prst="wedgeRectCallout">
            <a:avLst>
              <a:gd name="adj1" fmla="val 13743"/>
              <a:gd name="adj2" fmla="val 1043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Underwriting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losses in 2012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totaled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an est. $30B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439" y="3903405"/>
            <a:ext cx="1493224" cy="1120878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High cat losses in 2011 led to the highest underwriting loss since 2002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sz="2800" dirty="0" smtClean="0"/>
              <a:t>Combined Ratios by Predominant Business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4588930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3" y="1135047"/>
            <a:ext cx="2802194" cy="1799882"/>
          </a:xfrm>
          <a:prstGeom prst="wedgeRectCallout">
            <a:avLst>
              <a:gd name="adj1" fmla="val -16772"/>
              <a:gd name="adj2" fmla="val 49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combined ratios for both personal and commercial lines improved substantially through 2012:Q3, prior to Hurricane Sandy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PREMIUM GROWTH TRENDS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DF5528-D873-4B97-B06C-DF790C14246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7513" y="4322763"/>
            <a:ext cx="8357777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Sustained </a:t>
            </a:r>
            <a:r>
              <a:rPr lang="en-US" sz="4000" b="1" dirty="0">
                <a:solidFill>
                  <a:srgbClr val="225A7A"/>
                </a:solidFill>
              </a:rPr>
              <a:t>Shift in </a:t>
            </a:r>
            <a:r>
              <a:rPr lang="en-US" sz="4000" b="1" dirty="0" smtClean="0">
                <a:solidFill>
                  <a:srgbClr val="225A7A"/>
                </a:solidFill>
              </a:rPr>
              <a:t>Pricing in the Wake of CATs, Low Interest Rates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6462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60494" y="1735138"/>
          <a:ext cx="8683625" cy="4532312"/>
        </p:xfrm>
        <a:graphic>
          <a:graphicData uri="http://schemas.openxmlformats.org/presentationml/2006/ole">
            <p:oleObj spid="_x0000_s15663106" name="Chart" r:id="rId4" imgW="8601126" imgH="4533804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Net Premium Growth: Annual Change, </a:t>
            </a:r>
            <a:br>
              <a:rPr lang="en-US" dirty="0" smtClean="0"/>
            </a:br>
            <a:r>
              <a:rPr lang="en-US" dirty="0" smtClean="0"/>
              <a:t>1971—2013F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(Percent)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1975-78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1984-87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6308725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2000-03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Shaded areas denote “hard market” periods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451475" y="1925638"/>
            <a:ext cx="2711450" cy="1046162"/>
          </a:xfrm>
          <a:prstGeom prst="wedgeRectCallout">
            <a:avLst>
              <a:gd name="adj1" fmla="val 45208"/>
              <a:gd name="adj2" fmla="val 256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001000" y="3039129"/>
            <a:ext cx="1062225" cy="1103312"/>
          </a:xfrm>
          <a:prstGeom prst="wedgeRectCallout">
            <a:avLst>
              <a:gd name="adj1" fmla="val 20102"/>
              <a:gd name="adj2" fmla="val 983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2012E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growth was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+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4.7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297998" y="1346455"/>
          <a:ext cx="8736013" cy="4972050"/>
        </p:xfrm>
        <a:graphic>
          <a:graphicData uri="http://schemas.openxmlformats.org/presentationml/2006/ole">
            <p:oleObj spid="_x0000_s15925250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30295" y="1076631"/>
            <a:ext cx="2585833" cy="299392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Claims 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6808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s as of 1/18/13.  Loss estimate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represents PCS total ($18.75B) and upper end of range estimates by risk modelers RMS,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and AIR.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AIR,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965" y="4856088"/>
            <a:ext cx="3229896" cy="1177366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Sandy is a high HO frequency, (relatively low)  severity event (avg. severity &lt;50% Katrina)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814046" y="1209983"/>
            <a:ext cx="429178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Claims = 1.52 Million*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CA7A687-7399-4D14-BB9C-CB97F4ED43B6}" type="slidenum">
              <a:rPr lang="en-US" sz="900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60</a:t>
            </a:fld>
            <a:endParaRPr lang="en-US" sz="9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639" y="0"/>
            <a:ext cx="7559675" cy="1003300"/>
          </a:xfrm>
        </p:spPr>
        <p:txBody>
          <a:bodyPr/>
          <a:lstStyle/>
          <a:p>
            <a:r>
              <a:rPr lang="en-US" smtClean="0"/>
              <a:t>P/C Net Premiums Written: % Change, Quarter vs. Year-Prior Quarter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ISO, Insurance Information Institute.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Sustained Growth in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Written Premiums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(vs. the same quarter, prior year) Will Continue into 2013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15664130" name="Chart" r:id="rId5" imgW="8296363" imgH="3762334" progId="MSGraph.Chart.8">
              <p:embed followColorScheme="full"/>
            </p:oleObj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5823257" y="1281881"/>
            <a:ext cx="2495550" cy="1181100"/>
          </a:xfrm>
          <a:prstGeom prst="wedgeRectCallout">
            <a:avLst>
              <a:gd name="adj1" fmla="val 58151"/>
              <a:gd name="adj2" fmla="val 7990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Premium growth in Q3 2012 was up 5.1% over Q3 2011, the strongest growth since Q4 2006</a:t>
            </a:r>
            <a:endParaRPr lang="en-US" sz="16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Net Written Premium by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47625" y="6046497"/>
            <a:ext cx="3715057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30" y="1800022"/>
          <a:ext cx="8493125" cy="4343400"/>
        </p:xfrm>
        <a:graphic>
          <a:graphicData uri="http://schemas.openxmlformats.org/presentationml/2006/ole">
            <p:oleObj spid="_x0000_s15665154" name="Chart" r:id="rId4" imgW="8448609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(1Q:2004–3Q:2012)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xmlns="" val="2967979953"/>
              </p:ext>
            </p:extLst>
          </p:nvPr>
        </p:nvGraphicFramePr>
        <p:xfrm>
          <a:off x="44244" y="1633077"/>
          <a:ext cx="8699500" cy="4843463"/>
        </p:xfrm>
        <a:graphic>
          <a:graphicData uri="http://schemas.openxmlformats.org/presentationml/2006/ole">
            <p:oleObj spid="_x0000_s15666178" name="Chart" r:id="rId4" imgW="8572512" imgH="4772156" progId="MSGraph.Chart.8">
              <p:embed followColorScheme="full"/>
            </p:oleObj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544734" y="5182508"/>
            <a:ext cx="1879600" cy="419100"/>
          </a:xfrm>
          <a:prstGeom prst="wedgeRectCallout">
            <a:avLst>
              <a:gd name="adj1" fmla="val 22377"/>
              <a:gd name="adj2" fmla="val -327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29897" y="1210796"/>
            <a:ext cx="3018437" cy="927100"/>
          </a:xfrm>
          <a:prstGeom prst="wedgeRectCallout">
            <a:avLst>
              <a:gd name="adj1" fmla="val 136048"/>
              <a:gd name="adj2" fmla="val 306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Q3:2012 was positive for the 5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quarter. Gains are likely to continue in 2013.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95926" y="4361653"/>
            <a:ext cx="1951038" cy="1075297"/>
          </a:xfrm>
          <a:prstGeom prst="wedgeRectCallout">
            <a:avLst>
              <a:gd name="adj1" fmla="val -14420"/>
              <a:gd name="adj2" fmla="val -1470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to 2012:Q3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40295" name="Rectangle 6"/>
          <p:cNvSpPr>
            <a:spLocks noChangeArrowheads="1"/>
          </p:cNvSpPr>
          <p:nvPr/>
        </p:nvSpPr>
        <p:spPr bwMode="black">
          <a:xfrm>
            <a:off x="34766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Percentage Change (%)</a:t>
            </a:r>
          </a:p>
        </p:txBody>
      </p:sp>
      <p:pic>
        <p:nvPicPr>
          <p:cNvPr id="14019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88" y="1052157"/>
            <a:ext cx="858782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738887" y="5069271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4628614" y="3319090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No Lasting Impact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blackWhite">
          <a:xfrm>
            <a:off x="2707121" y="1288672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blackWhite">
          <a:xfrm>
            <a:off x="2847571" y="2098108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blackWhite">
          <a:xfrm>
            <a:off x="6300316" y="1814052"/>
            <a:ext cx="2658599" cy="1379557"/>
          </a:xfrm>
          <a:prstGeom prst="wedgeRectCallout">
            <a:avLst>
              <a:gd name="adj1" fmla="val 34604"/>
              <a:gd name="adj2" fmla="val 90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Q3:2012 renewals were up 3.9%, though some insurers posted stronger numbers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Change in Commercial Rate Renewals, by Line: 2012:Q3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03242" y="5338919"/>
            <a:ext cx="8922774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Renewed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Uniformly Upward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Q3:2012 for the Fifth Consecutive Quarter Since 2003; Property Lines &amp;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Workers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 Leading the Way; Cat Losses and Low Interest Rates Provide Momentum Going Forward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585816"/>
          <a:ext cx="8296275" cy="3752850"/>
        </p:xfrm>
        <a:graphic>
          <a:graphicData uri="http://schemas.openxmlformats.org/presentationml/2006/ole">
            <p:oleObj spid="_x0000_s15667202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908322" y="1122307"/>
            <a:ext cx="2624779" cy="1276910"/>
          </a:xfrm>
          <a:prstGeom prst="wedgeRectCallout">
            <a:avLst>
              <a:gd name="adj1" fmla="val 104202"/>
              <a:gd name="adj2" fmla="val 140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Workers Comp rate increases are large than any other line, followed by Property lines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D726C-816C-46F6-8026-1BFE50752EB9}" type="slidenum">
              <a:rPr lang="en-US" smtClean="0">
                <a:cs typeface="Arial" charset="0"/>
              </a:rPr>
              <a:pPr/>
              <a:t>65</a:t>
            </a:fld>
            <a:endParaRPr lang="en-US" smtClean="0">
              <a:cs typeface="Arial" charset="0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0488"/>
            <a:ext cx="7924800" cy="860425"/>
          </a:xfrm>
        </p:spPr>
        <p:txBody>
          <a:bodyPr/>
          <a:lstStyle/>
          <a:p>
            <a:r>
              <a:rPr lang="en-US" sz="2800" dirty="0" smtClean="0"/>
              <a:t>Regional Property Catastrophe Rate on Line Index, 1990—2013 (as of January 1)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Guy Carpenter;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 </a:t>
            </a:r>
            <a:endParaRPr lang="en-US" sz="1100" dirty="0"/>
          </a:p>
        </p:txBody>
      </p:sp>
      <p:pic>
        <p:nvPicPr>
          <p:cNvPr id="15627270" name="Picture 6" descr="http://www.gccapitalideas.com/wp-content/uploads/2013/01/2013-jan-regional-rol-2013gcci.jpg"/>
          <p:cNvPicPr>
            <a:picLocks noChangeAspect="1" noChangeArrowheads="1"/>
          </p:cNvPicPr>
          <p:nvPr/>
        </p:nvPicPr>
        <p:blipFill>
          <a:blip r:embed="rId3" cstate="print"/>
          <a:srcRect t="6973" b="4649"/>
          <a:stretch>
            <a:fillRect/>
          </a:stretch>
        </p:blipFill>
        <p:spPr bwMode="auto">
          <a:xfrm>
            <a:off x="225730" y="1386348"/>
            <a:ext cx="8631671" cy="5024116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710512" y="1135623"/>
            <a:ext cx="2129914" cy="1327356"/>
          </a:xfrm>
          <a:prstGeom prst="wedgeRectCallout">
            <a:avLst>
              <a:gd name="adj1" fmla="val 37940"/>
              <a:gd name="adj2" fmla="val 669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Property-Cat reinsurance pricing was up in the US as of 1/1/13 but was down in Europe/UK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SURPLUS/CAPITAL/CAPACITY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96888" y="4216400"/>
            <a:ext cx="8001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How Will Large Catastrophe Losses Impact Capacity?</a:t>
            </a:r>
            <a:endParaRPr lang="en-US" sz="36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98600"/>
          <a:ext cx="8655050" cy="4200525"/>
        </p:xfrm>
        <a:graphic>
          <a:graphicData uri="http://schemas.openxmlformats.org/presentationml/2006/ole">
            <p:oleObj spid="_x0000_s15668226" name="Chart" r:id="rId4" imgW="8610574" imgH="4181541" progId="MSGraph.Chart.8">
              <p:embed followColorScheme="full"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Policyholder Surplus:</a:t>
            </a:r>
            <a:br>
              <a:rPr lang="en-US" dirty="0" smtClean="0"/>
            </a:br>
            <a:r>
              <a:rPr lang="en-US" dirty="0" smtClean="0"/>
              <a:t>1975–2012*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373" y="3775586"/>
            <a:ext cx="3151905" cy="12498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0.80:$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9/30/12, </a:t>
            </a:r>
            <a:r>
              <a:rPr lang="en-US" b="1" dirty="0">
                <a:solidFill>
                  <a:srgbClr val="FFFFFF"/>
                </a:solidFill>
              </a:rPr>
              <a:t>A Near Record 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)*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5327"/>
              <a:gd name="adj2" fmla="val -84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a record $583.5, up 6.0% from $550.3 of 12/31/11, but still up 33.5% ($146.4B) from the crisis trough of </a:t>
            </a:r>
            <a:r>
              <a:rPr lang="en-US" sz="1600" b="1" dirty="0">
                <a:solidFill>
                  <a:schemeClr val="bg1"/>
                </a:solidFill>
              </a:rPr>
              <a:t>$437.1B </a:t>
            </a:r>
            <a:r>
              <a:rPr lang="en-US" sz="1600" b="1" dirty="0" smtClean="0">
                <a:solidFill>
                  <a:schemeClr val="bg1"/>
                </a:solidFill>
              </a:rPr>
              <a:t>at </a:t>
            </a:r>
            <a:r>
              <a:rPr lang="en-US" sz="1600" b="1" dirty="0">
                <a:solidFill>
                  <a:schemeClr val="bg1"/>
                </a:solidFill>
              </a:rPr>
              <a:t>3/31/09. </a:t>
            </a:r>
            <a:r>
              <a:rPr lang="en-US" sz="1600" b="1" dirty="0" smtClean="0">
                <a:solidFill>
                  <a:schemeClr val="bg1"/>
                </a:solidFill>
              </a:rPr>
              <a:t>Pre-crisis </a:t>
            </a:r>
            <a:r>
              <a:rPr lang="en-US" sz="1600" b="1" dirty="0">
                <a:solidFill>
                  <a:schemeClr val="bg1"/>
                </a:solidFill>
              </a:rPr>
              <a:t>peak was $521.8 as of 9/30/07. 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11.8% </a:t>
            </a:r>
            <a:r>
              <a:rPr lang="en-US" sz="1600" b="1" dirty="0">
                <a:solidFill>
                  <a:schemeClr val="bg1"/>
                </a:solidFill>
              </a:rPr>
              <a:t>above 2007 </a:t>
            </a:r>
            <a:r>
              <a:rPr lang="en-US" sz="1600" b="1" dirty="0" smtClean="0">
                <a:solidFill>
                  <a:schemeClr val="bg1"/>
                </a:solidFill>
              </a:rPr>
              <a:t>peak.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68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2006:Q4–2012:Q3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black">
          <a:xfrm>
            <a:off x="40341" y="1292225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120650" y="1667529"/>
          <a:ext cx="8915400" cy="3362325"/>
        </p:xfrm>
        <a:graphic>
          <a:graphicData uri="http://schemas.openxmlformats.org/presentationml/2006/ole">
            <p:oleObj spid="_x0000_s15669250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2018321" y="1219613"/>
            <a:ext cx="2563812" cy="568325"/>
          </a:xfrm>
          <a:prstGeom prst="wedgeRectCallout">
            <a:avLst>
              <a:gd name="adj1" fmla="val -51726"/>
              <a:gd name="adj2" fmla="val 2018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782236" y="3469340"/>
            <a:ext cx="2568389" cy="1075765"/>
          </a:xfrm>
          <a:prstGeom prst="wedgeRectCallout">
            <a:avLst>
              <a:gd name="adj1" fmla="val 64708"/>
              <a:gd name="adj2" fmla="val -104673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9/30/12 was </a:t>
            </a:r>
            <a:r>
              <a:rPr lang="en-US" sz="1400" b="1" dirty="0" smtClean="0">
                <a:solidFill>
                  <a:srgbClr val="000000"/>
                </a:solidFill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$12.8B or 2.2% from the previous record high of $570.7B set as of 3/31/12.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71245" y="5369642"/>
            <a:ext cx="311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*Includes $22.5B of paid-in capital from a holding company parent for one insurer’s investment in a non-insurance business in early 2010.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59021" y="3687097"/>
            <a:ext cx="2208644" cy="97339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0.80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 close to the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759502" y="1077046"/>
            <a:ext cx="2563812" cy="568325"/>
          </a:xfrm>
          <a:prstGeom prst="wedgeRectCallout">
            <a:avLst>
              <a:gd name="adj1" fmla="val 13087"/>
              <a:gd name="adj2" fmla="val 1499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270087"/>
            <a:ext cx="5449819" cy="1256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P/C Insurance Industry Both Entered and Emerged from the 2012 Hurricane Season Very Strong Financially.  There is No Insurance Industry “Fiscal Cliff”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45685" y="2268538"/>
            <a:ext cx="8209014" cy="1949501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 Reignited in the United States the Debate on Climate Change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Climate Change Remains a Controversial Topic in the 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p:oleObj spid="_x0000_s15926274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1179872"/>
            <a:ext cx="2585833" cy="271370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Insured Loss by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Claim Type*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87991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insured loss estimates as of 1/18/13.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Catastrophe modeler estimates range up to $25 billion. 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194619" y="1209983"/>
            <a:ext cx="49112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 Value = $18.75 Billion*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342C-53D6-4D94-B2D4-59FCBEC09C85}" type="slidenum">
              <a:rPr lang="en-US" smtClean="0"/>
              <a:pPr>
                <a:defRPr/>
              </a:pPr>
              <a:t>70</a:t>
            </a:fld>
            <a:endParaRPr lang="en-US" smtClean="0"/>
          </a:p>
        </p:txBody>
      </p:sp>
      <p:sp>
        <p:nvSpPr>
          <p:cNvPr id="196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754169" cy="860425"/>
          </a:xfrm>
        </p:spPr>
        <p:txBody>
          <a:bodyPr/>
          <a:lstStyle/>
          <a:p>
            <a:r>
              <a:rPr lang="en-US" dirty="0" smtClean="0"/>
              <a:t>Climate Change: Did Sandy Revitalize the Debate in the US?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079" y="1085802"/>
            <a:ext cx="8686800" cy="4652962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The Issue of Climate Change Received Relatively Little Attention in the US until Hurricane Katrina in 2005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Katrina was (and remains) the costliest disaster in US and global history (both in economic and insurance terms)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Katrina occurred near the end of a long series of costly tropical events over the previous two years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Severe floods and wildfires had occurred as well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Coincided with the 2006 release of former Vice President Al Gore’s book and film “</a:t>
            </a:r>
            <a:r>
              <a:rPr lang="en-US" sz="2000" b="1" i="1" dirty="0" smtClean="0"/>
              <a:t>An Inconvenient Truth” </a:t>
            </a:r>
            <a:r>
              <a:rPr lang="en-US" sz="2000" b="1" dirty="0" smtClean="0"/>
              <a:t>which warned of the perils of global warming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Real Estate Bubble Was Inflating Rapidly in 2004-2007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Large share of development in environmentally vulnerable areas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Population shift to more vulnerable areas</a:t>
            </a:r>
            <a:endParaRPr lang="en-US" b="1" dirty="0" smtClean="0"/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US Economy Was Strong, Unemployment Was Low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Climate was an issue the country could “afford” to be concerned about</a:t>
            </a:r>
            <a:endParaRPr lang="en-US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342C-53D6-4D94-B2D4-59FCBEC09C85}" type="slidenum">
              <a:rPr lang="en-US" smtClean="0"/>
              <a:pPr>
                <a:defRPr/>
              </a:pPr>
              <a:t>71</a:t>
            </a:fld>
            <a:endParaRPr lang="en-US" smtClean="0"/>
          </a:p>
        </p:txBody>
      </p:sp>
      <p:sp>
        <p:nvSpPr>
          <p:cNvPr id="196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754169" cy="860425"/>
          </a:xfrm>
        </p:spPr>
        <p:txBody>
          <a:bodyPr/>
          <a:lstStyle/>
          <a:p>
            <a:r>
              <a:rPr lang="en-US" dirty="0" smtClean="0"/>
              <a:t>Climate Change: Did Sandy Revitalize the Debate in the US? </a:t>
            </a:r>
            <a:r>
              <a:rPr lang="en-US" i="1" dirty="0" smtClean="0"/>
              <a:t>(continued)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079" y="1085802"/>
            <a:ext cx="8686800" cy="4652962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Issue Was an Important One in the Early Stages of 2008 Presidential Election; Cause Championed by Obama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2008 Financial Crisis Pushed Issue to the Back Burner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View by some that massive job losses during the crisis would be made worse with carbon/GHG legislation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Volatile Weather in the US in 2011 (Tornadoes, Wildfire) and Hurricane Sandy and Drought in 2012 Coincided with 2012 Political Cycle and Recovering Economy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Issue once again became part of political discourse in US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Still polarizing issue, but is now on Obama agenda</a:t>
            </a:r>
          </a:p>
          <a:p>
            <a:pPr lvl="1">
              <a:lnSpc>
                <a:spcPts val="2100"/>
              </a:lnSpc>
            </a:pPr>
            <a:r>
              <a:rPr lang="en-US" sz="2000" b="1" dirty="0" smtClean="0"/>
              <a:t>Mentioned by politicians such as NY Gov. Andrew Cuomo</a:t>
            </a:r>
            <a:endParaRPr lang="en-US" b="1" dirty="0" smtClean="0"/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dirty="0" smtClean="0"/>
              <a:t>Sustained Increase in Variability and Volatility in US Weather Cited More Often by Insurance CEOs as Driver of Higher Claim Costs (Associated with Higher Claim Frequency/Severity)</a:t>
            </a:r>
            <a:endParaRPr lang="en-US" sz="20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 www.iii.org/presentations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56267" y="1331709"/>
          <a:ext cx="8736013" cy="4972050"/>
        </p:xfrm>
        <a:graphic>
          <a:graphicData uri="http://schemas.openxmlformats.org/presentationml/2006/ole">
            <p:oleObj spid="_x0000_s1592729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Homeowners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6508665" y="1081549"/>
            <a:ext cx="2527180" cy="352978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1,067,000 homeowners claims**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$7.0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$6,558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Claims in NJ estimated at $2.5 billion (36%) and $2.7 billion in NY (38%)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1658265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ced4d-8df6-4cf6-88db-6d3639104882"/>
  <p:tag name="AUDIO_IMPORT" val="U:\Webinar\2011_07 - Nat Cat Review\Articulate\07.mp3"/>
  <p:tag name="ELAPSEDTIME" val="40.697"/>
  <p:tag name="AUDIO_ID" val="297"/>
  <p:tag name="ARTICULATE_SLIDE_NAV" val="7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ercentage Distribution Per Continent - Overall Losses"/>
  <p:tag name="ARTICULATE_SLIDE_GUID" val="c9d94159-6ecd-40ba-bf4e-309da892a4ea"/>
  <p:tag name="ARTICULATE_SLIDE_NAV" val="39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we5Vo5pR_files\slide0001_image001.em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NTpkEW0T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ercentage Distribution Per Continent - Insured Losses"/>
  <p:tag name="ARTICULATE_SLIDE_GUID" val="6b59e7fe-0599-479e-ba11-0d19bbf74b4a"/>
  <p:tag name="ARTICULATE_SLIDE_NAV" val="38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M3dNQLWc_files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148308</TotalTime>
  <Words>6371</Words>
  <Application>Microsoft Office PowerPoint</Application>
  <PresentationFormat>On-screen Show (4:3)</PresentationFormat>
  <Paragraphs>857</Paragraphs>
  <Slides>72</Slides>
  <Notes>62</Notes>
  <HiddenSlides>21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Default Design</vt:lpstr>
      <vt:lpstr>Chart</vt:lpstr>
      <vt:lpstr>Superstorm Sandy: Impacts for Insurers, Reinsurers and the Debate on Climate Change</vt:lpstr>
      <vt:lpstr>Presentation Outline </vt:lpstr>
      <vt:lpstr>Hurricane Sandy:  Summary of Insurance Impacts </vt:lpstr>
      <vt:lpstr>Top 12 Most Costly Hurricanes in U.S. History</vt:lpstr>
      <vt:lpstr>Hurricane Sandy: Claim Payments to Policyholders, by  State</vt:lpstr>
      <vt:lpstr>Slide 6</vt:lpstr>
      <vt:lpstr>Slide 7</vt:lpstr>
      <vt:lpstr>Slide 8</vt:lpstr>
      <vt:lpstr>Homeowners Insurance Combined Ratio: 1990–2014F</vt:lpstr>
      <vt:lpstr>Slide 10</vt:lpstr>
      <vt:lpstr>Slide 11</vt:lpstr>
      <vt:lpstr>Slide 12</vt:lpstr>
      <vt:lpstr>Hurricane Sandy: Average Claim Payment by Type of Claim </vt:lpstr>
      <vt:lpstr>Flood Loss Paid by the National Flood Insurance Program, 1980-2012E</vt:lpstr>
      <vt:lpstr>Federal Aid Requests for States With Greatest Sandy Impact  &amp; Federal Aid Proposals (as of 1/6/13)</vt:lpstr>
      <vt:lpstr>Hurricane Sandy: Flood Issues</vt:lpstr>
      <vt:lpstr>Residential NFIP Flood Take-Up Rates in NJ (2010) &amp; Sandy Storm Surge</vt:lpstr>
      <vt:lpstr>Residential NFIP Flood Take-Up Rates in NY, CT (2010) &amp; Sandy Storm Surge</vt:lpstr>
      <vt:lpstr>Hurricane Sandy: National Flood Insurance Program Payment, by State*</vt:lpstr>
      <vt:lpstr>Percentage of California Homeowners with Earthquake Insurance, 1994-2010*</vt:lpstr>
      <vt:lpstr>Flood Insurance Reform &amp; Modernization Act of 2012: Key Provisions</vt:lpstr>
      <vt:lpstr>Other Changes, Net Impacts &amp; Outstanding Questions</vt:lpstr>
      <vt:lpstr>Slide 23</vt:lpstr>
      <vt:lpstr>I.I.I. Poll: Disaster Preparedness</vt:lpstr>
      <vt:lpstr>I.I.I. Poll: Disaster Preparedness</vt:lpstr>
      <vt:lpstr>I.I.I. Poll: Disaster Preparedness</vt:lpstr>
      <vt:lpstr>I.I.I. Poll: Financial Strength</vt:lpstr>
      <vt:lpstr>I.I.I. Poll: Homeowners Insurance</vt:lpstr>
      <vt:lpstr>I.I.I. Poll: Homeowners Insurance</vt:lpstr>
      <vt:lpstr>Slide 30</vt:lpstr>
      <vt:lpstr>2012 Catastrophe Summary</vt:lpstr>
      <vt:lpstr>Natural Disaster Losses in the United States: 2012</vt:lpstr>
      <vt:lpstr>Significant Natural Catastrophes, 2012 (Events with $1 billion economic loss and/or 50 fatalities)</vt:lpstr>
      <vt:lpstr>Top 16 Most Costly Disasters in U.S. History</vt:lpstr>
      <vt:lpstr>Top 16 Most Costly World Insurance Losses, 1970-2012*</vt:lpstr>
      <vt:lpstr>Natural Disasters in the United States, 1980 – 2012 Number of Events (Annual Totals 1980 – 2012) </vt:lpstr>
      <vt:lpstr>Losses Due to Natural Disasters in the US, 1980–2012 (Overall &amp; Insured Losses)</vt:lpstr>
      <vt:lpstr>U.S. Thunderstorm Loss Trends, 1980 – 2012</vt:lpstr>
      <vt:lpstr>US Insured Catastrophe Losses</vt:lpstr>
      <vt:lpstr>Combined Ratio Points Associated with Catastrophe Losses: 1960 – 2012*</vt:lpstr>
      <vt:lpstr>Slide 41</vt:lpstr>
      <vt:lpstr>Number of Federal Disaster Declarations, 1953-2013*</vt:lpstr>
      <vt:lpstr>Federal Disasters Declarations by State,  1953 – 2013: Highest 25 States*</vt:lpstr>
      <vt:lpstr>Federal Disasters Declarations by State,  1953 – 2013: Lowest 25 States*</vt:lpstr>
      <vt:lpstr>Homeowners Insurance Catastrophe-Related Claim Frequency and Severity, 1997—2012*</vt:lpstr>
      <vt:lpstr>U.S. Insured Catastrophe Losses by Cause of Loss, 2011 ($ Millions)</vt:lpstr>
      <vt:lpstr>Inflation Adjusted U.S. Catastrophe Losses by Cause of Loss, 1990–20111</vt:lpstr>
      <vt:lpstr>Natural Catastrophes Worldwide 2012 Insured Losses = $65bn - % distribution per continent </vt:lpstr>
      <vt:lpstr>Natural Catastrophes Worldwide 2012 Overall Losses = $160bn - % distribution per continent </vt:lpstr>
      <vt:lpstr>Top 16 Most Costly World Insurance Losses, 1970-2012*</vt:lpstr>
      <vt:lpstr>Slide 51</vt:lpstr>
      <vt:lpstr>P/C Net Income After Taxes 1991–2012:Q3 ($ Millions)</vt:lpstr>
      <vt:lpstr>P/C Insurance Industry  Combined Ratio, 2001–2012E*</vt:lpstr>
      <vt:lpstr>A 100 Combined Ratio Isn’t What It Once Was: Investment Impact on ROEs</vt:lpstr>
      <vt:lpstr>Profitability Peaks &amp; Troughs in the P/C Insurance Industry, 1975 – 2012E*</vt:lpstr>
      <vt:lpstr>Underwriting Gain (Loss) 1975–2012E*</vt:lpstr>
      <vt:lpstr>Combined Ratios by Predominant Business Segment, 2012:9 Mos. vs. 2011:9 Mos.*</vt:lpstr>
      <vt:lpstr>PREMIUM GROWTH TRENDS</vt:lpstr>
      <vt:lpstr>Net Premium Growth: Annual Change,  1971—2013F</vt:lpstr>
      <vt:lpstr>P/C Net Premiums Written: % Change, Quarter vs. Year-Prior Quarter</vt:lpstr>
      <vt:lpstr>Growth in Net Written Premium by Segment, 2012:9 Mos. vs. 2011:9 Mos.*</vt:lpstr>
      <vt:lpstr>Average Commercial Rate Change, All Lines, (1Q:2004–3Q:2012)</vt:lpstr>
      <vt:lpstr>Change in Commercial Rate Renewals, by Account Size: 1999:Q4 to 2012:Q3</vt:lpstr>
      <vt:lpstr>Change in Commercial Rate Renewals, by Line: 2012:Q3</vt:lpstr>
      <vt:lpstr>Regional Property Catastrophe Rate on Line Index, 1990—2013 (as of January 1)</vt:lpstr>
      <vt:lpstr>SURPLUS/CAPITAL/CAPACITY</vt:lpstr>
      <vt:lpstr>US Policyholder Surplus: 1975–2012*</vt:lpstr>
      <vt:lpstr>Policyholder Surplus,  2006:Q4–2012:Q3</vt:lpstr>
      <vt:lpstr>Hurricane Sandy Reignited in the United States the Debate on Climate Change</vt:lpstr>
      <vt:lpstr>Climate Change: Did Sandy Revitalize the Debate in the US?</vt:lpstr>
      <vt:lpstr>Climate Change: Did Sandy Revitalize the Debate in the US? (continued)</vt:lpstr>
      <vt:lpstr>Slide 72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Shorna Lewis</cp:lastModifiedBy>
  <cp:revision>3021</cp:revision>
  <dcterms:modified xsi:type="dcterms:W3CDTF">2013-03-04T12:59:06Z</dcterms:modified>
</cp:coreProperties>
</file>