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5"/>
  </p:notesMasterIdLst>
  <p:handoutMasterIdLst>
    <p:handoutMasterId r:id="rId36"/>
  </p:handoutMasterIdLst>
  <p:sldIdLst>
    <p:sldId id="1157" r:id="rId2"/>
    <p:sldId id="1148" r:id="rId3"/>
    <p:sldId id="1149" r:id="rId4"/>
    <p:sldId id="1150" r:id="rId5"/>
    <p:sldId id="1151" r:id="rId6"/>
    <p:sldId id="1152" r:id="rId7"/>
    <p:sldId id="1153" r:id="rId8"/>
    <p:sldId id="1154" r:id="rId9"/>
    <p:sldId id="1116" r:id="rId10"/>
    <p:sldId id="1109" r:id="rId11"/>
    <p:sldId id="1110" r:id="rId12"/>
    <p:sldId id="1111" r:id="rId13"/>
    <p:sldId id="1112" r:id="rId14"/>
    <p:sldId id="1115" r:id="rId15"/>
    <p:sldId id="1117" r:id="rId16"/>
    <p:sldId id="1113" r:id="rId17"/>
    <p:sldId id="1159" r:id="rId18"/>
    <p:sldId id="1125" r:id="rId19"/>
    <p:sldId id="1126" r:id="rId20"/>
    <p:sldId id="1127" r:id="rId21"/>
    <p:sldId id="1128" r:id="rId22"/>
    <p:sldId id="1129" r:id="rId23"/>
    <p:sldId id="1130" r:id="rId24"/>
    <p:sldId id="1131" r:id="rId25"/>
    <p:sldId id="1132" r:id="rId26"/>
    <p:sldId id="1133" r:id="rId27"/>
    <p:sldId id="1134" r:id="rId28"/>
    <p:sldId id="1158" r:id="rId29"/>
    <p:sldId id="1161" r:id="rId30"/>
    <p:sldId id="1155" r:id="rId31"/>
    <p:sldId id="1162" r:id="rId32"/>
    <p:sldId id="1160" r:id="rId33"/>
    <p:sldId id="1147" r:id="rId34"/>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4B9FCD"/>
    <a:srgbClr val="2B7299"/>
    <a:srgbClr val="E5F1F7"/>
    <a:srgbClr val="3691C4"/>
    <a:srgbClr val="28688C"/>
    <a:srgbClr val="D0DCE2"/>
    <a:srgbClr val="C9D6DD"/>
    <a:srgbClr val="C2D0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0" autoAdjust="0"/>
    <p:restoredTop sz="89752" autoAdjust="0"/>
  </p:normalViewPr>
  <p:slideViewPr>
    <p:cSldViewPr snapToGrid="0">
      <p:cViewPr varScale="1">
        <p:scale>
          <a:sx n="90" d="100"/>
          <a:sy n="90" d="100"/>
        </p:scale>
        <p:origin x="-666"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946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l" defTabSz="912813" eaLnBrk="0" hangingPunct="0">
              <a:defRPr sz="1200"/>
            </a:lvl1pPr>
          </a:lstStyle>
          <a:p>
            <a:pPr>
              <a:defRPr/>
            </a:pPr>
            <a:endParaRPr lang="en-US"/>
          </a:p>
        </p:txBody>
      </p:sp>
      <p:sp>
        <p:nvSpPr>
          <p:cNvPr id="229379" name="Rectangle 1027"/>
          <p:cNvSpPr>
            <a:spLocks noGrp="1" noChangeArrowheads="1"/>
          </p:cNvSpPr>
          <p:nvPr>
            <p:ph type="dt" sz="quarter" idx="1"/>
          </p:nvPr>
        </p:nvSpPr>
        <p:spPr bwMode="auto">
          <a:xfrm>
            <a:off x="3969315" y="0"/>
            <a:ext cx="303946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vl1pPr>
          </a:lstStyle>
          <a:p>
            <a:pPr>
              <a:defRPr/>
            </a:pPr>
            <a:fld id="{10B3EC43-1E04-4B9B-B12B-740FCA56DB02}" type="datetime1">
              <a:rPr lang="en-US"/>
              <a:pPr>
                <a:defRPr/>
              </a:pPr>
              <a:t>4/26/2013</a:t>
            </a:fld>
            <a:endParaRPr lang="en-US"/>
          </a:p>
        </p:txBody>
      </p:sp>
      <p:sp>
        <p:nvSpPr>
          <p:cNvPr id="229380" name="Rectangle 1028"/>
          <p:cNvSpPr>
            <a:spLocks noGrp="1" noChangeArrowheads="1"/>
          </p:cNvSpPr>
          <p:nvPr>
            <p:ph type="ftr" sz="quarter" idx="2"/>
          </p:nvPr>
        </p:nvSpPr>
        <p:spPr bwMode="auto">
          <a:xfrm>
            <a:off x="0" y="8831263"/>
            <a:ext cx="303946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l" defTabSz="912813" eaLnBrk="0" hangingPunct="0">
              <a:defRPr sz="1200"/>
            </a:lvl1pPr>
          </a:lstStyle>
          <a:p>
            <a:pPr>
              <a:defRPr/>
            </a:pPr>
            <a:endParaRPr lang="en-US"/>
          </a:p>
        </p:txBody>
      </p:sp>
      <p:sp>
        <p:nvSpPr>
          <p:cNvPr id="229381" name="Rectangle 1029"/>
          <p:cNvSpPr>
            <a:spLocks noGrp="1" noChangeArrowheads="1"/>
          </p:cNvSpPr>
          <p:nvPr>
            <p:ph type="sldNum" sz="quarter" idx="3"/>
          </p:nvPr>
        </p:nvSpPr>
        <p:spPr bwMode="auto">
          <a:xfrm>
            <a:off x="3969315" y="8831263"/>
            <a:ext cx="303946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vl1pPr>
          </a:lstStyle>
          <a:p>
            <a:pPr>
              <a:defRPr/>
            </a:pPr>
            <a:fld id="{D6229DBA-8B68-4842-A5BB-B04935E07CC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3075"/>
          <p:cNvSpPr>
            <a:spLocks noGrp="1" noRot="1" noChangeAspect="1" noChangeArrowheads="1" noTextEdit="1"/>
          </p:cNvSpPr>
          <p:nvPr>
            <p:ph type="sldImg" idx="2"/>
          </p:nvPr>
        </p:nvSpPr>
        <p:spPr bwMode="auto">
          <a:xfrm>
            <a:off x="1476375" y="582613"/>
            <a:ext cx="4059238"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841" y="3824288"/>
            <a:ext cx="5866341" cy="5156200"/>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3058" y="9047020"/>
            <a:ext cx="707531"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vl1pPr>
          </a:lstStyle>
          <a:p>
            <a:pPr>
              <a:defRPr/>
            </a:pPr>
            <a:fld id="{4B4E1604-895A-4BB2-98E5-8258BA6C58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Rectangle 3"/>
          <p:cNvSpPr>
            <a:spLocks noGrp="1" noChangeArrowheads="1"/>
          </p:cNvSpPr>
          <p:nvPr>
            <p:ph type="sldNum" sz="quarter" idx="5"/>
          </p:nvPr>
        </p:nvSpPr>
        <p:spPr>
          <a:xfrm>
            <a:off x="3153058" y="9047019"/>
            <a:ext cx="707531" cy="247794"/>
          </a:xfrm>
          <a:noFill/>
        </p:spPr>
        <p:txBody>
          <a:bodyPr/>
          <a:lstStyle/>
          <a:p>
            <a:fld id="{2E1DCFB9-E9DE-46E1-BBE4-892EF736E497}" type="slidenum">
              <a:rPr lang="en-US" smtClean="0"/>
              <a:pPr/>
              <a:t>1</a:t>
            </a:fld>
            <a:endParaRPr lang="en-US" dirty="0" smtClean="0"/>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1" tIns="46564" rIns="45951" bIns="46564" anchor="b">
            <a:spAutoFit/>
          </a:bodyPr>
          <a:lstStyle/>
          <a:p>
            <a:pPr algn="ctr" defTabSz="928688"/>
            <a:fld id="{87E5F5AC-0FC7-48FA-895B-393B7C0F90A2}" type="slidenum">
              <a:rPr lang="en-US" sz="1000"/>
              <a:pPr algn="ctr" defTabSz="928688"/>
              <a:t>18</a:t>
            </a:fld>
            <a:endParaRPr lang="en-US" sz="100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53058" y="9047019"/>
            <a:ext cx="707531" cy="247794"/>
          </a:xfrm>
        </p:spPr>
        <p:txBody>
          <a:bodyPr/>
          <a:lstStyle/>
          <a:p>
            <a:pPr>
              <a:defRPr/>
            </a:pPr>
            <a:fld id="{C351F014-1C5E-48D1-87A4-BD945100EBD1}" type="slidenum">
              <a:rPr lang="en-US" smtClean="0"/>
              <a:pPr>
                <a:defRPr/>
              </a:pPr>
              <a:t>19</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53058" y="9047019"/>
            <a:ext cx="707531" cy="247794"/>
          </a:xfrm>
        </p:spPr>
        <p:txBody>
          <a:bodyPr/>
          <a:lstStyle/>
          <a:p>
            <a:pPr>
              <a:defRPr/>
            </a:pPr>
            <a:fld id="{5B7BE059-61B1-4635-83F8-9839691225FA}" type="slidenum">
              <a:rPr lang="en-US" smtClean="0"/>
              <a:pPr>
                <a:defRPr/>
              </a:pPr>
              <a:t>20</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53058" y="9047019"/>
            <a:ext cx="707531" cy="247794"/>
          </a:xfrm>
        </p:spPr>
        <p:txBody>
          <a:bodyPr/>
          <a:lstStyle/>
          <a:p>
            <a:pPr>
              <a:defRPr/>
            </a:pPr>
            <a:fld id="{68122635-13E9-44DB-9264-08668EA6CDCE}" type="slidenum">
              <a:rPr lang="en-US" smtClean="0"/>
              <a:pPr>
                <a:defRPr/>
              </a:pPr>
              <a:t>21</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txBox="1">
            <a:spLocks noGrp="1" noChangeArrowheads="1"/>
          </p:cNvSpPr>
          <p:nvPr/>
        </p:nvSpPr>
        <p:spPr bwMode="auto">
          <a:xfrm>
            <a:off x="3155951" y="9047163"/>
            <a:ext cx="701675" cy="247650"/>
          </a:xfrm>
          <a:prstGeom prst="rect">
            <a:avLst/>
          </a:prstGeom>
          <a:noFill/>
          <a:ln w="9525">
            <a:noFill/>
            <a:miter lim="800000"/>
            <a:headEnd/>
            <a:tailEnd/>
          </a:ln>
        </p:spPr>
        <p:txBody>
          <a:bodyPr lIns="46020" tIns="46634" rIns="46020" bIns="46634" anchor="b">
            <a:spAutoFit/>
          </a:bodyPr>
          <a:lstStyle/>
          <a:p>
            <a:pPr algn="ctr" defTabSz="931863"/>
            <a:fld id="{6340F073-1CC2-43AD-A68D-74E38465283A}" type="slidenum">
              <a:rPr lang="en-US" sz="1000"/>
              <a:pPr algn="ctr" defTabSz="931863"/>
              <a:t>22</a:t>
            </a:fld>
            <a:endParaRPr lang="en-US" sz="100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4364" y="9047163"/>
            <a:ext cx="704850" cy="247650"/>
          </a:xfrm>
        </p:spPr>
        <p:txBody>
          <a:bodyPr/>
          <a:lstStyle/>
          <a:p>
            <a:pPr>
              <a:defRPr/>
            </a:pPr>
            <a:fld id="{CA67D86E-97FC-40BD-8647-B7E47BEAAC6B}" type="slidenum">
              <a:rPr lang="en-US" smtClean="0">
                <a:solidFill>
                  <a:srgbClr val="000000"/>
                </a:solidFill>
              </a:rPr>
              <a:pPr>
                <a:defRPr/>
              </a:pPr>
              <a:t>25</a:t>
            </a:fld>
            <a:endParaRPr lang="en-US" smtClean="0">
              <a:solidFill>
                <a:srgbClr val="000000"/>
              </a:solidFill>
            </a:endParaRPr>
          </a:p>
        </p:txBody>
      </p:sp>
      <p:sp>
        <p:nvSpPr>
          <p:cNvPr id="32771"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3"/>
          <p:cNvSpPr txBox="1">
            <a:spLocks noGrp="1" noChangeArrowheads="1"/>
          </p:cNvSpPr>
          <p:nvPr/>
        </p:nvSpPr>
        <p:spPr bwMode="auto">
          <a:xfrm>
            <a:off x="3153058" y="9043800"/>
            <a:ext cx="707531" cy="251015"/>
          </a:xfrm>
          <a:prstGeom prst="rect">
            <a:avLst/>
          </a:prstGeom>
          <a:noFill/>
          <a:ln w="9525">
            <a:noFill/>
            <a:miter lim="800000"/>
            <a:headEnd/>
            <a:tailEnd/>
          </a:ln>
        </p:spPr>
        <p:txBody>
          <a:bodyPr lIns="45450" tIns="46056" rIns="45450" bIns="46056" anchor="b">
            <a:spAutoFit/>
          </a:bodyPr>
          <a:lstStyle/>
          <a:p>
            <a:pPr algn="ctr" defTabSz="921412"/>
            <a:fld id="{602D2A40-3206-4B05-BBDA-5CA3A9BBF91C}" type="slidenum">
              <a:rPr lang="en-US" sz="1000"/>
              <a:pPr algn="ctr" defTabSz="921412"/>
              <a:t>33</a:t>
            </a:fld>
            <a:endParaRPr lang="en-US" sz="1000" dirty="0"/>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Bob. As the video we just saw demonstrated</a:t>
            </a:r>
            <a:endParaRPr lang="en-US" dirty="0"/>
          </a:p>
        </p:txBody>
      </p:sp>
      <p:sp>
        <p:nvSpPr>
          <p:cNvPr id="4" name="Slide Number Placeholder 3"/>
          <p:cNvSpPr>
            <a:spLocks noGrp="1"/>
          </p:cNvSpPr>
          <p:nvPr>
            <p:ph type="sldNum" sz="quarter" idx="10"/>
          </p:nvPr>
        </p:nvSpPr>
        <p:spPr>
          <a:xfrm>
            <a:off x="3153058" y="9047019"/>
            <a:ext cx="707531" cy="247794"/>
          </a:xfrm>
        </p:spPr>
        <p:txBody>
          <a:bodyPr/>
          <a:lstStyle/>
          <a:p>
            <a:fld id="{1836289E-A6FA-4120-ADBC-24A8A7E14D85}"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Hurricane Sandy had an</a:t>
            </a:r>
            <a:r>
              <a:rPr lang="en-US" baseline="0" dirty="0" smtClean="0"/>
              <a:t> interesting news cycle</a:t>
            </a:r>
            <a:endParaRPr lang="en-US" dirty="0"/>
          </a:p>
        </p:txBody>
      </p:sp>
      <p:sp>
        <p:nvSpPr>
          <p:cNvPr id="4" name="Slide Number Placeholder 3"/>
          <p:cNvSpPr>
            <a:spLocks noGrp="1"/>
          </p:cNvSpPr>
          <p:nvPr>
            <p:ph type="sldNum" sz="quarter" idx="10"/>
          </p:nvPr>
        </p:nvSpPr>
        <p:spPr>
          <a:xfrm>
            <a:off x="3153058" y="9047019"/>
            <a:ext cx="707531" cy="247794"/>
          </a:xfrm>
        </p:spPr>
        <p:txBody>
          <a:bodyPr/>
          <a:lstStyle/>
          <a:p>
            <a:fld id="{1836289E-A6FA-4120-ADBC-24A8A7E14D85}"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a:t>
            </a:r>
          </a:p>
          <a:p>
            <a:r>
              <a:rPr lang="en-US" baseline="0" dirty="0" smtClean="0"/>
              <a:t>In terms of the current media environment</a:t>
            </a:r>
          </a:p>
          <a:p>
            <a:endParaRPr lang="en-US" baseline="0" dirty="0" smtClean="0"/>
          </a:p>
          <a:p>
            <a:r>
              <a:rPr lang="en-US" baseline="0" dirty="0" smtClean="0"/>
              <a:t>Mention that in live interviews I.I.I. have been pressed continually to answer questions about FEMA. I.I.I. in the past has had a productive partnership with the NFIP. In fact, they have paid for I.I.I. spokespeople to participate in SMT’s and most recently arranged for me to appear on Life Time Television popular program, Designing Spaces.  Dave Miller, the new head of the Federal Insurance and Mitigation Administration along with his deputy, Edward Connor will be speaking at the I.I.I. Communications Committee tommorrow.</a:t>
            </a:r>
            <a:endParaRPr lang="en-US" dirty="0"/>
          </a:p>
        </p:txBody>
      </p:sp>
      <p:sp>
        <p:nvSpPr>
          <p:cNvPr id="4" name="Slide Number Placeholder 3"/>
          <p:cNvSpPr>
            <a:spLocks noGrp="1"/>
          </p:cNvSpPr>
          <p:nvPr>
            <p:ph type="sldNum" sz="quarter" idx="10"/>
          </p:nvPr>
        </p:nvSpPr>
        <p:spPr>
          <a:xfrm>
            <a:off x="3153058" y="9047019"/>
            <a:ext cx="707531" cy="247794"/>
          </a:xfrm>
        </p:spPr>
        <p:txBody>
          <a:bodyPr/>
          <a:lstStyle/>
          <a:p>
            <a:fld id="{1836289E-A6FA-4120-ADBC-24A8A7E14D85}"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Continuing communications</a:t>
            </a:r>
            <a:r>
              <a:rPr lang="en-US" baseline="0" dirty="0" smtClean="0"/>
              <a:t> include</a:t>
            </a:r>
            <a:endParaRPr lang="en-US" dirty="0"/>
          </a:p>
        </p:txBody>
      </p:sp>
      <p:sp>
        <p:nvSpPr>
          <p:cNvPr id="4" name="Slide Number Placeholder 3"/>
          <p:cNvSpPr>
            <a:spLocks noGrp="1"/>
          </p:cNvSpPr>
          <p:nvPr>
            <p:ph type="sldNum" sz="quarter" idx="10"/>
          </p:nvPr>
        </p:nvSpPr>
        <p:spPr>
          <a:xfrm>
            <a:off x="3153058" y="9047019"/>
            <a:ext cx="707531" cy="247794"/>
          </a:xfrm>
        </p:spPr>
        <p:txBody>
          <a:bodyPr/>
          <a:lstStyle/>
          <a:p>
            <a:fld id="{1836289E-A6FA-4120-ADBC-24A8A7E14D85}"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B4E1604-895A-4BB2-98E5-8258BA6C587A}"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400" kern="1200" dirty="0" smtClean="0">
                <a:solidFill>
                  <a:schemeClr val="tx1"/>
                </a:solidFill>
                <a:latin typeface="Arial" charset="0"/>
                <a:ea typeface="+mn-ea"/>
                <a:cs typeface="+mn-cs"/>
              </a:rPr>
              <a:t>Not all restaurant policies excluded claims caused by flood damage to utilities and some insurers were paying lost business</a:t>
            </a:r>
            <a:r>
              <a:rPr lang="en-US" sz="1400" kern="1200" baseline="0" dirty="0" smtClean="0">
                <a:solidFill>
                  <a:schemeClr val="tx1"/>
                </a:solidFill>
                <a:latin typeface="Arial" charset="0"/>
                <a:ea typeface="+mn-ea"/>
                <a:cs typeface="+mn-cs"/>
              </a:rPr>
              <a:t> </a:t>
            </a:r>
            <a:r>
              <a:rPr lang="en-US" sz="1400" kern="1200" dirty="0" smtClean="0">
                <a:solidFill>
                  <a:schemeClr val="tx1"/>
                </a:solidFill>
                <a:latin typeface="Arial" charset="0"/>
                <a:ea typeface="+mn-ea"/>
                <a:cs typeface="+mn-cs"/>
              </a:rPr>
              <a:t>claims due to flooding even when the policies excluded them. On Long Island, where the power company did not say that the loss of power was specifically due to flooding, many restaurants have been able to collect business interruption payments. This contrasts with Manhattan, where Con ED blamed power outage on flooding.</a:t>
            </a:r>
          </a:p>
          <a:p>
            <a:pPr>
              <a:buNone/>
            </a:pPr>
            <a:endParaRPr lang="en-US" sz="1400" kern="1200" dirty="0" smtClean="0">
              <a:solidFill>
                <a:schemeClr val="tx1"/>
              </a:solidFill>
              <a:latin typeface="Arial" charset="0"/>
              <a:ea typeface="+mn-ea"/>
              <a:cs typeface="+mn-cs"/>
            </a:endParaRPr>
          </a:p>
          <a:p>
            <a:pPr>
              <a:buNone/>
            </a:pPr>
            <a:r>
              <a:rPr lang="en-US" sz="1400" kern="1200" dirty="0" smtClean="0">
                <a:solidFill>
                  <a:schemeClr val="tx1"/>
                </a:solidFill>
                <a:latin typeface="Arial" charset="0"/>
                <a:ea typeface="+mn-ea"/>
                <a:cs typeface="+mn-cs"/>
              </a:rPr>
              <a:t>Governor Cuomo has tried to improve that situation</a:t>
            </a:r>
            <a:r>
              <a:rPr lang="en-US" sz="1400" kern="1200" baseline="0" dirty="0" smtClean="0">
                <a:solidFill>
                  <a:schemeClr val="tx1"/>
                </a:solidFill>
                <a:latin typeface="Arial" charset="0"/>
                <a:ea typeface="+mn-ea"/>
                <a:cs typeface="+mn-cs"/>
              </a:rPr>
              <a:t> by mandating mortgage lenders expedite the payouts.</a:t>
            </a:r>
            <a:endParaRPr lang="en-US" dirty="0"/>
          </a:p>
        </p:txBody>
      </p:sp>
      <p:sp>
        <p:nvSpPr>
          <p:cNvPr id="4" name="Slide Number Placeholder 3"/>
          <p:cNvSpPr>
            <a:spLocks noGrp="1"/>
          </p:cNvSpPr>
          <p:nvPr>
            <p:ph type="sldNum" sz="quarter" idx="10"/>
          </p:nvPr>
        </p:nvSpPr>
        <p:spPr/>
        <p:txBody>
          <a:bodyPr/>
          <a:lstStyle/>
          <a:p>
            <a:pPr>
              <a:defRPr/>
            </a:pPr>
            <a:fld id="{4B4E1604-895A-4BB2-98E5-8258BA6C587A}"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400" kern="1200" dirty="0" smtClean="0">
                <a:solidFill>
                  <a:schemeClr val="tx1"/>
                </a:solidFill>
                <a:latin typeface="Arial" charset="0"/>
                <a:ea typeface="+mn-ea"/>
                <a:cs typeface="+mn-cs"/>
              </a:rPr>
              <a:t>Not all restaurant policies excluded claims caused by flood damage to utilities and some insurers were paying lost business</a:t>
            </a:r>
            <a:r>
              <a:rPr lang="en-US" sz="1400" kern="1200" baseline="0" dirty="0" smtClean="0">
                <a:solidFill>
                  <a:schemeClr val="tx1"/>
                </a:solidFill>
                <a:latin typeface="Arial" charset="0"/>
                <a:ea typeface="+mn-ea"/>
                <a:cs typeface="+mn-cs"/>
              </a:rPr>
              <a:t> </a:t>
            </a:r>
            <a:r>
              <a:rPr lang="en-US" sz="1400" kern="1200" dirty="0" smtClean="0">
                <a:solidFill>
                  <a:schemeClr val="tx1"/>
                </a:solidFill>
                <a:latin typeface="Arial" charset="0"/>
                <a:ea typeface="+mn-ea"/>
                <a:cs typeface="+mn-cs"/>
              </a:rPr>
              <a:t>claims due to flooding even when the policies excluded them. On Long Island, where the power company did not say that the loss of power was specifically due to flooding, many restaurants have been able to collect business interruption payments. This</a:t>
            </a:r>
          </a:p>
          <a:p>
            <a:r>
              <a:rPr lang="en-US" sz="1400" kern="1200" dirty="0" smtClean="0">
                <a:solidFill>
                  <a:schemeClr val="tx1"/>
                </a:solidFill>
                <a:latin typeface="Arial" charset="0"/>
                <a:ea typeface="+mn-ea"/>
                <a:cs typeface="+mn-cs"/>
              </a:rPr>
              <a:t>   contrasts with Manhattan, where Con ED blamed power outage on flooding</a:t>
            </a:r>
            <a:endParaRPr lang="en-US" dirty="0"/>
          </a:p>
        </p:txBody>
      </p:sp>
      <p:sp>
        <p:nvSpPr>
          <p:cNvPr id="4" name="Slide Number Placeholder 3"/>
          <p:cNvSpPr>
            <a:spLocks noGrp="1"/>
          </p:cNvSpPr>
          <p:nvPr>
            <p:ph type="sldNum" sz="quarter" idx="10"/>
          </p:nvPr>
        </p:nvSpPr>
        <p:spPr/>
        <p:txBody>
          <a:bodyPr/>
          <a:lstStyle/>
          <a:p>
            <a:pPr>
              <a:defRPr/>
            </a:pPr>
            <a:fld id="{4B4E1604-895A-4BB2-98E5-8258BA6C587A}"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914400" rtl="0" eaLnBrk="0" fontAlgn="base" latinLnBrk="0" hangingPunct="0">
              <a:lnSpc>
                <a:spcPct val="90000"/>
              </a:lnSpc>
              <a:spcBef>
                <a:spcPct val="100000"/>
              </a:spcBef>
              <a:spcAft>
                <a:spcPct val="0"/>
              </a:spcAft>
              <a:buClr>
                <a:srgbClr val="008080"/>
              </a:buClr>
              <a:buSzPct val="85000"/>
              <a:buFont typeface="Wingdings" pitchFamily="2" charset="2"/>
              <a:buAutoNum type="arabicPeriod"/>
              <a:tabLst/>
              <a:defRPr/>
            </a:pPr>
            <a:r>
              <a:rPr lang="en-US" sz="1400" kern="1200" dirty="0" smtClean="0">
                <a:solidFill>
                  <a:schemeClr val="tx1"/>
                </a:solidFill>
                <a:latin typeface="Arial" charset="0"/>
                <a:ea typeface="+mn-ea"/>
                <a:cs typeface="+mn-cs"/>
              </a:rPr>
              <a:t>One business owner, for example, purchased flood insurance, but unfortunately did not read the policy thoroughly. When preparing the Sandy claim, he finally read his policy and discovered that the named insured was actually the landlord’s name, not the name of his limited liability company. As a result, any payment for loss or damage owed on the policy would be sent to the landlord, not the business owner who paid the premium for the policy.</a:t>
            </a:r>
          </a:p>
          <a:p>
            <a:pPr marL="342900" marR="0" indent="-342900" algn="l" defTabSz="914400" rtl="0" eaLnBrk="0" fontAlgn="base" latinLnBrk="0" hangingPunct="0">
              <a:lnSpc>
                <a:spcPct val="90000"/>
              </a:lnSpc>
              <a:spcBef>
                <a:spcPct val="100000"/>
              </a:spcBef>
              <a:spcAft>
                <a:spcPct val="0"/>
              </a:spcAft>
              <a:buClr>
                <a:srgbClr val="008080"/>
              </a:buClr>
              <a:buSzPct val="85000"/>
              <a:buFont typeface="Wingdings" pitchFamily="2" charset="2"/>
              <a:buAutoNum type="arabicPeriod"/>
              <a:tabLst/>
              <a:defRPr/>
            </a:pPr>
            <a:r>
              <a:rPr lang="en-US" dirty="0" smtClean="0"/>
              <a:t>If the business is located on or near the ocean, bay, or canal the risk or probability of loss as a result of flooding is high. Coverage should be purchased in proportion to the insured’s probability of risk. </a:t>
            </a:r>
          </a:p>
          <a:p>
            <a:pPr marL="342900" marR="0" indent="-342900" algn="l" defTabSz="914400" rtl="0" eaLnBrk="0" fontAlgn="base" latinLnBrk="0" hangingPunct="0">
              <a:lnSpc>
                <a:spcPct val="90000"/>
              </a:lnSpc>
              <a:spcBef>
                <a:spcPct val="100000"/>
              </a:spcBef>
              <a:spcAft>
                <a:spcPct val="0"/>
              </a:spcAft>
              <a:buClr>
                <a:srgbClr val="008080"/>
              </a:buClr>
              <a:buSzPct val="85000"/>
              <a:buFont typeface="Wingdings" pitchFamily="2" charset="2"/>
              <a:buAutoNum type="arabicPeriod"/>
              <a:tabLst/>
              <a:defRPr/>
            </a:pPr>
            <a:r>
              <a:rPr lang="en-US" dirty="0" smtClean="0"/>
              <a:t>Companies should consider engaging a loss control engineer or contractor in order to fully understand the dollar value of the cost to replace or repair the damage.</a:t>
            </a:r>
            <a:endParaRPr lang="en-US" sz="1400" kern="1200" dirty="0" smtClean="0">
              <a:solidFill>
                <a:schemeClr val="tx1"/>
              </a:solidFill>
              <a:latin typeface="Arial" charset="0"/>
              <a:ea typeface="+mn-ea"/>
              <a:cs typeface="+mn-cs"/>
            </a:endParaRPr>
          </a:p>
          <a:p>
            <a:pPr marL="228600" marR="0" indent="-228600" algn="l" defTabSz="914400" rtl="0" eaLnBrk="0" fontAlgn="base" latinLnBrk="0" hangingPunct="0">
              <a:lnSpc>
                <a:spcPct val="90000"/>
              </a:lnSpc>
              <a:spcBef>
                <a:spcPct val="100000"/>
              </a:spcBef>
              <a:spcAft>
                <a:spcPct val="0"/>
              </a:spcAft>
              <a:buClr>
                <a:srgbClr val="008080"/>
              </a:buClr>
              <a:buSzPct val="85000"/>
              <a:buFont typeface="Wingdings" pitchFamily="2" charset="2"/>
              <a:buChar char="n"/>
              <a:tabLst/>
              <a:defRPr/>
            </a:pPr>
            <a:endParaRPr lang="en-US" sz="14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B4E1604-895A-4BB2-98E5-8258BA6C587A}"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lgn="l">
              <a:defRPr/>
            </a:pPr>
            <a:endParaRPr lang="en-US"/>
          </a:p>
        </p:txBody>
      </p:sp>
      <p:pic>
        <p:nvPicPr>
          <p:cNvPr id="5" name="Picture 1188" descr="Title Page bar_112409_1pm"/>
          <p:cNvPicPr>
            <a:picLocks noChangeAspect="1" noChangeArrowheads="1"/>
          </p:cNvPicPr>
          <p:nvPr/>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lgn="l">
              <a:defRPr/>
            </a:pPr>
            <a:endParaRPr lang="en-US"/>
          </a:p>
        </p:txBody>
      </p:sp>
      <p:pic>
        <p:nvPicPr>
          <p:cNvPr id="7" name="Picture 1181"/>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12/02/09 - 6pm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iii template</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A6DB615B-5556-4891-91C8-AB9E8BA3AB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6" name="Rectangle 110"/>
          <p:cNvSpPr>
            <a:spLocks noGrp="1" noChangeArrowheads="1"/>
          </p:cNvSpPr>
          <p:nvPr>
            <p:ph type="sldNum" sz="quarter" idx="12"/>
          </p:nvPr>
        </p:nvSpPr>
        <p:spPr>
          <a:ln/>
        </p:spPr>
        <p:txBody>
          <a:bodyPr/>
          <a:lstStyle>
            <a:lvl1pPr>
              <a:defRPr/>
            </a:lvl1pPr>
          </a:lstStyle>
          <a:p>
            <a:pPr>
              <a:defRPr/>
            </a:pPr>
            <a:fld id="{1CAF5B83-B7A6-4F9C-ADA1-F76625CEB2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6" name="Rectangle 110"/>
          <p:cNvSpPr>
            <a:spLocks noGrp="1" noChangeArrowheads="1"/>
          </p:cNvSpPr>
          <p:nvPr>
            <p:ph type="sldNum" sz="quarter" idx="12"/>
          </p:nvPr>
        </p:nvSpPr>
        <p:spPr>
          <a:ln/>
        </p:spPr>
        <p:txBody>
          <a:bodyPr/>
          <a:lstStyle>
            <a:lvl1pPr>
              <a:defRPr/>
            </a:lvl1pPr>
          </a:lstStyle>
          <a:p>
            <a:pPr>
              <a:defRPr/>
            </a:pPr>
            <a:fld id="{075536B7-EB83-4B7D-9435-9C20F405E3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6" name="Rectangle 110"/>
          <p:cNvSpPr>
            <a:spLocks noGrp="1" noChangeArrowheads="1"/>
          </p:cNvSpPr>
          <p:nvPr>
            <p:ph type="sldNum" sz="quarter" idx="12"/>
          </p:nvPr>
        </p:nvSpPr>
        <p:spPr>
          <a:ln/>
        </p:spPr>
        <p:txBody>
          <a:bodyPr/>
          <a:lstStyle>
            <a:lvl1pPr>
              <a:defRPr/>
            </a:lvl1pPr>
          </a:lstStyle>
          <a:p>
            <a:pPr>
              <a:defRPr/>
            </a:pPr>
            <a:fld id="{B400B87E-83BF-4A05-AF6B-72CCD95A0E7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43A5A2B6-52DB-43EA-BBCE-3D5599802A3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6" name="Rectangle 110"/>
          <p:cNvSpPr>
            <a:spLocks noGrp="1" noChangeArrowheads="1"/>
          </p:cNvSpPr>
          <p:nvPr>
            <p:ph type="sldNum" sz="quarter" idx="12"/>
          </p:nvPr>
        </p:nvSpPr>
        <p:spPr>
          <a:ln/>
        </p:spPr>
        <p:txBody>
          <a:bodyPr/>
          <a:lstStyle>
            <a:lvl1pPr>
              <a:defRPr/>
            </a:lvl1pPr>
          </a:lstStyle>
          <a:p>
            <a:pPr>
              <a:defRPr/>
            </a:pPr>
            <a:fld id="{13096E2F-47E3-42B6-90FD-CE547AB57B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6" name="Rectangle 110"/>
          <p:cNvSpPr>
            <a:spLocks noGrp="1" noChangeArrowheads="1"/>
          </p:cNvSpPr>
          <p:nvPr>
            <p:ph type="sldNum" sz="quarter" idx="12"/>
          </p:nvPr>
        </p:nvSpPr>
        <p:spPr>
          <a:ln/>
        </p:spPr>
        <p:txBody>
          <a:bodyPr/>
          <a:lstStyle>
            <a:lvl1pPr>
              <a:defRPr/>
            </a:lvl1pPr>
          </a:lstStyle>
          <a:p>
            <a:pPr>
              <a:defRPr/>
            </a:pPr>
            <a:fld id="{29E11175-4531-4A92-9C82-C32B91325B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7" name="Rectangle 110"/>
          <p:cNvSpPr>
            <a:spLocks noGrp="1" noChangeArrowheads="1"/>
          </p:cNvSpPr>
          <p:nvPr>
            <p:ph type="sldNum" sz="quarter" idx="12"/>
          </p:nvPr>
        </p:nvSpPr>
        <p:spPr>
          <a:ln/>
        </p:spPr>
        <p:txBody>
          <a:bodyPr/>
          <a:lstStyle>
            <a:lvl1pPr>
              <a:defRPr/>
            </a:lvl1pPr>
          </a:lstStyle>
          <a:p>
            <a:pPr>
              <a:defRPr/>
            </a:pPr>
            <a:fld id="{F744B612-DC96-4CFD-B3BC-409791058F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9" name="Rectangle 110"/>
          <p:cNvSpPr>
            <a:spLocks noGrp="1" noChangeArrowheads="1"/>
          </p:cNvSpPr>
          <p:nvPr>
            <p:ph type="sldNum" sz="quarter" idx="12"/>
          </p:nvPr>
        </p:nvSpPr>
        <p:spPr>
          <a:ln/>
        </p:spPr>
        <p:txBody>
          <a:bodyPr/>
          <a:lstStyle>
            <a:lvl1pPr>
              <a:defRPr/>
            </a:lvl1pPr>
          </a:lstStyle>
          <a:p>
            <a:pPr>
              <a:defRPr/>
            </a:pPr>
            <a:fld id="{3AF8BD9F-3C6C-4FA3-B7CE-5344510454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5" name="Rectangle 110"/>
          <p:cNvSpPr>
            <a:spLocks noGrp="1" noChangeArrowheads="1"/>
          </p:cNvSpPr>
          <p:nvPr>
            <p:ph type="sldNum" sz="quarter" idx="12"/>
          </p:nvPr>
        </p:nvSpPr>
        <p:spPr>
          <a:ln/>
        </p:spPr>
        <p:txBody>
          <a:bodyPr/>
          <a:lstStyle>
            <a:lvl1pPr>
              <a:defRPr/>
            </a:lvl1pPr>
          </a:lstStyle>
          <a:p>
            <a:pPr>
              <a:defRPr/>
            </a:pPr>
            <a:fld id="{5A67522B-A9C1-40EB-884E-38996DC8FF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4" name="Rectangle 110"/>
          <p:cNvSpPr>
            <a:spLocks noGrp="1" noChangeArrowheads="1"/>
          </p:cNvSpPr>
          <p:nvPr>
            <p:ph type="sldNum" sz="quarter" idx="12"/>
          </p:nvPr>
        </p:nvSpPr>
        <p:spPr>
          <a:ln/>
        </p:spPr>
        <p:txBody>
          <a:bodyPr/>
          <a:lstStyle>
            <a:lvl1pPr>
              <a:defRPr/>
            </a:lvl1pPr>
          </a:lstStyle>
          <a:p>
            <a:pPr>
              <a:defRPr/>
            </a:pPr>
            <a:fld id="{019D252A-4CA2-4000-BEED-F2C1C5F642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7" name="Rectangle 110"/>
          <p:cNvSpPr>
            <a:spLocks noGrp="1" noChangeArrowheads="1"/>
          </p:cNvSpPr>
          <p:nvPr>
            <p:ph type="sldNum" sz="quarter" idx="12"/>
          </p:nvPr>
        </p:nvSpPr>
        <p:spPr>
          <a:ln/>
        </p:spPr>
        <p:txBody>
          <a:bodyPr/>
          <a:lstStyle>
            <a:lvl1pPr>
              <a:defRPr/>
            </a:lvl1pPr>
          </a:lstStyle>
          <a:p>
            <a:pPr>
              <a:defRPr/>
            </a:pPr>
            <a:fld id="{1A5E8EFB-59A7-4D8D-9DCC-2F285347C24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7" name="Rectangle 110"/>
          <p:cNvSpPr>
            <a:spLocks noGrp="1" noChangeArrowheads="1"/>
          </p:cNvSpPr>
          <p:nvPr>
            <p:ph type="sldNum" sz="quarter" idx="12"/>
          </p:nvPr>
        </p:nvSpPr>
        <p:spPr>
          <a:ln/>
        </p:spPr>
        <p:txBody>
          <a:bodyPr/>
          <a:lstStyle>
            <a:lvl1pPr>
              <a:defRPr/>
            </a:lvl1pPr>
          </a:lstStyle>
          <a:p>
            <a:pPr>
              <a:defRPr/>
            </a:pPr>
            <a:fld id="{8FDD7AE1-0873-44BA-B3DC-0D096D5649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lgn="l">
              <a:defRPr/>
            </a:pPr>
            <a:endParaRPr lang="en-US"/>
          </a:p>
        </p:txBody>
      </p:sp>
      <p:pic>
        <p:nvPicPr>
          <p:cNvPr id="5123" name="Picture 109" descr="Text Page"/>
          <p:cNvPicPr>
            <a:picLocks noChangeAspect="1" noChangeArrowheads="1"/>
          </p:cNvPicPr>
          <p:nvPr/>
        </p:nvPicPr>
        <p:blipFill>
          <a:blip r:embed="rId15" cstate="print"/>
          <a:srcRect t="4605"/>
          <a:stretch>
            <a:fillRect/>
          </a:stretch>
        </p:blipFill>
        <p:spPr bwMode="auto">
          <a:xfrm>
            <a:off x="0" y="0"/>
            <a:ext cx="9144000" cy="1150938"/>
          </a:xfrm>
          <a:prstGeom prst="rect">
            <a:avLst/>
          </a:prstGeom>
          <a:noFill/>
          <a:ln w="9525">
            <a:noFill/>
            <a:miter lim="800000"/>
            <a:headEnd/>
            <a:tailEnd/>
          </a:ln>
        </p:spPr>
      </p:pic>
      <p:sp>
        <p:nvSpPr>
          <p:cNvPr id="5124"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lgn="l">
              <a:defRPr/>
            </a:pPr>
            <a:endParaRPr lang="en-US"/>
          </a:p>
        </p:txBody>
      </p:sp>
      <p:pic>
        <p:nvPicPr>
          <p:cNvPr id="5127" name="Picture 102"/>
          <p:cNvPicPr>
            <a:picLocks noChangeAspect="1" noChangeArrowheads="1"/>
          </p:cNvPicPr>
          <p:nvPr/>
        </p:nvPicPr>
        <p:blipFill>
          <a:blip r:embed="rId16"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eaLnBrk="0" hangingPunct="0">
              <a:lnSpc>
                <a:spcPct val="85000"/>
              </a:lnSpc>
              <a:spcBef>
                <a:spcPct val="20000"/>
              </a:spcBef>
              <a:defRPr sz="900">
                <a:solidFill>
                  <a:schemeClr val="bg1"/>
                </a:solidFill>
              </a:defRPr>
            </a:lvl1pPr>
          </a:lstStyle>
          <a:p>
            <a:pPr>
              <a:defRPr/>
            </a:pPr>
            <a:r>
              <a:rPr lang="en-US"/>
              <a:t>12/02/09 - 6pm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defRPr>
            </a:lvl1pPr>
          </a:lstStyle>
          <a:p>
            <a:pPr>
              <a:defRPr/>
            </a:pPr>
            <a:r>
              <a:rPr lang="en-US"/>
              <a:t>eSlide – P6466 – iii template</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vl1pPr>
          </a:lstStyle>
          <a:p>
            <a:pPr>
              <a:defRPr/>
            </a:pPr>
            <a:fld id="{FCB93057-9D68-49C4-9E63-129CCDC70D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2" r:id="rId13"/>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190500" y="2008226"/>
            <a:ext cx="8807450" cy="2639974"/>
          </a:xfrm>
          <a:ln/>
        </p:spPr>
        <p:txBody>
          <a:bodyPr/>
          <a:lstStyle/>
          <a:p>
            <a:r>
              <a:rPr lang="en-US" sz="3600" dirty="0"/>
              <a:t/>
            </a:r>
            <a:br>
              <a:rPr lang="en-US" sz="3600" dirty="0"/>
            </a:br>
            <a:r>
              <a:rPr lang="en-US" sz="3600" dirty="0"/>
              <a:t/>
            </a:r>
            <a:br>
              <a:rPr lang="en-US" sz="3600" dirty="0"/>
            </a:br>
            <a:endParaRPr lang="en-US" sz="3600" dirty="0"/>
          </a:p>
        </p:txBody>
      </p:sp>
      <p:sp>
        <p:nvSpPr>
          <p:cNvPr id="17410" name="Rectangle 3"/>
          <p:cNvSpPr>
            <a:spLocks noGrp="1" noChangeArrowheads="1"/>
          </p:cNvSpPr>
          <p:nvPr>
            <p:ph type="subTitle" idx="1"/>
          </p:nvPr>
        </p:nvSpPr>
        <p:spPr>
          <a:xfrm>
            <a:off x="629958" y="1828800"/>
            <a:ext cx="7807069" cy="1865126"/>
          </a:xfrm>
        </p:spPr>
        <p:txBody>
          <a:bodyPr/>
          <a:lstStyle/>
          <a:p>
            <a:endParaRPr lang="en-US" sz="3200" dirty="0" smtClean="0"/>
          </a:p>
          <a:p>
            <a:endParaRPr lang="en-US" sz="4000" dirty="0" smtClean="0"/>
          </a:p>
          <a:p>
            <a:endParaRPr lang="en-US" sz="4000" dirty="0"/>
          </a:p>
        </p:txBody>
      </p:sp>
      <p:sp>
        <p:nvSpPr>
          <p:cNvPr id="17411" name="Rectangle 3"/>
          <p:cNvSpPr txBox="1">
            <a:spLocks noChangeArrowheads="1"/>
          </p:cNvSpPr>
          <p:nvPr/>
        </p:nvSpPr>
        <p:spPr bwMode="gray">
          <a:xfrm>
            <a:off x="0" y="5029201"/>
            <a:ext cx="9144000" cy="1297278"/>
          </a:xfrm>
          <a:prstGeom prst="rect">
            <a:avLst/>
          </a:prstGeom>
          <a:noFill/>
          <a:ln w="9525" algn="ctr">
            <a:noFill/>
            <a:miter lim="800000"/>
            <a:headEnd/>
            <a:tailEnd/>
          </a:ln>
        </p:spPr>
        <p:txBody>
          <a:bodyPr wrap="square" lIns="45720" rIns="45720">
            <a:spAutoFit/>
          </a:bodyPr>
          <a:lstStyle/>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Jeanne </a:t>
            </a:r>
            <a:r>
              <a:rPr lang="en-US" b="1" dirty="0">
                <a:solidFill>
                  <a:schemeClr val="bg2"/>
                </a:solidFill>
              </a:rPr>
              <a:t>M. Salvatore, Senior Vice President – Public </a:t>
            </a:r>
            <a:r>
              <a:rPr lang="en-US" b="1" dirty="0" smtClean="0">
                <a:solidFill>
                  <a:schemeClr val="bg2"/>
                </a:solidFill>
              </a:rPr>
              <a:t>Affairs</a:t>
            </a:r>
          </a:p>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Dr. Steven Weisbart, Senior Vice President – Economist</a:t>
            </a:r>
          </a:p>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Loretta Worters, Vice President - Communications</a:t>
            </a:r>
          </a:p>
          <a:p>
            <a:pPr algn="ctr" eaLnBrk="0" hangingPunct="0">
              <a:lnSpc>
                <a:spcPct val="90000"/>
              </a:lnSpc>
              <a:spcBef>
                <a:spcPct val="25000"/>
              </a:spcBef>
              <a:buClr>
                <a:schemeClr val="accent1"/>
              </a:buClr>
            </a:pPr>
            <a:r>
              <a:rPr lang="en-US" b="1" dirty="0" smtClean="0">
                <a:solidFill>
                  <a:schemeClr val="bg2"/>
                </a:solidFill>
                <a:sym typeface="Symbol" pitchFamily="18" charset="2"/>
              </a:rPr>
              <a:t>Insurance </a:t>
            </a:r>
            <a:r>
              <a:rPr lang="en-US" b="1" dirty="0">
                <a:solidFill>
                  <a:schemeClr val="bg2"/>
                </a:solidFill>
                <a:sym typeface="Symbol" pitchFamily="18" charset="2"/>
              </a:rPr>
              <a:t>Information Institute  110 William Street  New York, </a:t>
            </a:r>
            <a:r>
              <a:rPr lang="en-US" b="1" dirty="0" smtClean="0">
                <a:solidFill>
                  <a:schemeClr val="bg2"/>
                </a:solidFill>
                <a:sym typeface="Symbol" pitchFamily="18" charset="2"/>
              </a:rPr>
              <a:t>NY</a:t>
            </a:r>
            <a:endParaRPr lang="en-US" b="1" dirty="0">
              <a:solidFill>
                <a:schemeClr val="bg2"/>
              </a:solidFill>
              <a:sym typeface="Symbol" pitchFamily="18" charset="2"/>
            </a:endParaRPr>
          </a:p>
        </p:txBody>
      </p:sp>
      <p:sp>
        <p:nvSpPr>
          <p:cNvPr id="5" name="Rectangle 4"/>
          <p:cNvSpPr/>
          <p:nvPr/>
        </p:nvSpPr>
        <p:spPr>
          <a:xfrm>
            <a:off x="1524001" y="2768959"/>
            <a:ext cx="6371302" cy="1815882"/>
          </a:xfrm>
          <a:prstGeom prst="rect">
            <a:avLst/>
          </a:prstGeom>
        </p:spPr>
        <p:txBody>
          <a:bodyPr wrap="square">
            <a:spAutoFit/>
          </a:bodyPr>
          <a:lstStyle/>
          <a:p>
            <a:pPr algn="ctr"/>
            <a:endParaRPr lang="en-US" sz="2800" b="1" dirty="0" smtClean="0">
              <a:solidFill>
                <a:schemeClr val="accent2"/>
              </a:solidFill>
            </a:endParaRPr>
          </a:p>
          <a:p>
            <a:pPr algn="ctr"/>
            <a:endParaRPr lang="en-US" sz="2800" b="1" dirty="0" smtClean="0">
              <a:solidFill>
                <a:schemeClr val="accent2"/>
              </a:solidFill>
            </a:endParaRPr>
          </a:p>
          <a:p>
            <a:pPr algn="ctr"/>
            <a:r>
              <a:rPr lang="en-US" sz="2800" b="1" dirty="0" smtClean="0">
                <a:solidFill>
                  <a:schemeClr val="accent2"/>
                </a:solidFill>
              </a:rPr>
              <a:t/>
            </a:r>
            <a:br>
              <a:rPr lang="en-US" sz="2800" b="1" dirty="0" smtClean="0">
                <a:solidFill>
                  <a:schemeClr val="accent2"/>
                </a:solidFill>
              </a:rPr>
            </a:br>
            <a:endParaRPr lang="en-US" sz="2800" b="1" dirty="0" smtClean="0">
              <a:solidFill>
                <a:schemeClr val="accent2"/>
              </a:solidFill>
            </a:endParaRPr>
          </a:p>
        </p:txBody>
      </p:sp>
      <p:sp>
        <p:nvSpPr>
          <p:cNvPr id="6" name="TextBox 5"/>
          <p:cNvSpPr txBox="1"/>
          <p:nvPr/>
        </p:nvSpPr>
        <p:spPr>
          <a:xfrm>
            <a:off x="0" y="2209801"/>
            <a:ext cx="8763000" cy="3231654"/>
          </a:xfrm>
          <a:prstGeom prst="rect">
            <a:avLst/>
          </a:prstGeom>
          <a:noFill/>
        </p:spPr>
        <p:txBody>
          <a:bodyPr wrap="square" rtlCol="0">
            <a:spAutoFit/>
          </a:bodyPr>
          <a:lstStyle/>
          <a:p>
            <a:pPr algn="ctr"/>
            <a:r>
              <a:rPr lang="en-US" sz="2400" b="1" dirty="0" smtClean="0">
                <a:solidFill>
                  <a:schemeClr val="accent2"/>
                </a:solidFill>
              </a:rPr>
              <a:t>Presentation to the Federal Disaster Recovery</a:t>
            </a:r>
          </a:p>
          <a:p>
            <a:pPr algn="ctr"/>
            <a:r>
              <a:rPr lang="en-US" sz="2400" b="1" dirty="0" smtClean="0">
                <a:solidFill>
                  <a:schemeClr val="accent2"/>
                </a:solidFill>
              </a:rPr>
              <a:t>Coordination Group </a:t>
            </a:r>
          </a:p>
          <a:p>
            <a:pPr algn="ctr"/>
            <a:endParaRPr lang="en-US" sz="2400" b="1" dirty="0" smtClean="0">
              <a:solidFill>
                <a:schemeClr val="accent2"/>
              </a:solidFill>
            </a:endParaRPr>
          </a:p>
          <a:p>
            <a:pPr algn="ctr"/>
            <a:r>
              <a:rPr lang="en-US" sz="2400" b="1" dirty="0" smtClean="0">
                <a:solidFill>
                  <a:schemeClr val="accent2"/>
                </a:solidFill>
              </a:rPr>
              <a:t>Sandy Recovery – Six Months Later</a:t>
            </a:r>
          </a:p>
          <a:p>
            <a:pPr algn="ctr"/>
            <a:endParaRPr lang="en-US" sz="2400" b="1" dirty="0" smtClean="0">
              <a:solidFill>
                <a:schemeClr val="accent2"/>
              </a:solidFill>
            </a:endParaRPr>
          </a:p>
          <a:p>
            <a:pPr algn="ctr"/>
            <a:r>
              <a:rPr lang="en-US" sz="2400" b="1" dirty="0" smtClean="0">
                <a:solidFill>
                  <a:schemeClr val="accent2"/>
                </a:solidFill>
              </a:rPr>
              <a:t>Queens, New York</a:t>
            </a:r>
          </a:p>
          <a:p>
            <a:pPr algn="ctr"/>
            <a:r>
              <a:rPr lang="en-US" sz="2400" b="1" dirty="0" smtClean="0">
                <a:solidFill>
                  <a:schemeClr val="accent2"/>
                </a:solidFill>
              </a:rPr>
              <a:t>April 24, 2013</a:t>
            </a:r>
          </a:p>
          <a:p>
            <a:pPr algn="ctr"/>
            <a:endParaRPr lang="en-US" dirty="0" smtClean="0"/>
          </a:p>
          <a:p>
            <a:pPr algn="ct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Business Interruption (Income) Insurance Works</a:t>
            </a:r>
            <a:endParaRPr lang="en-US" dirty="0"/>
          </a:p>
        </p:txBody>
      </p:sp>
      <p:sp>
        <p:nvSpPr>
          <p:cNvPr id="3" name="Content Placeholder 2"/>
          <p:cNvSpPr>
            <a:spLocks noGrp="1"/>
          </p:cNvSpPr>
          <p:nvPr>
            <p:ph idx="1"/>
          </p:nvPr>
        </p:nvSpPr>
        <p:spPr>
          <a:xfrm>
            <a:off x="337984" y="1166045"/>
            <a:ext cx="8153400" cy="4988949"/>
          </a:xfrm>
        </p:spPr>
        <p:txBody>
          <a:bodyPr/>
          <a:lstStyle/>
          <a:p>
            <a:r>
              <a:rPr lang="en-US" dirty="0" smtClean="0"/>
              <a:t>Business Interruption (also known as Business Income) insurance covers continuing expenses and the net profit lost during the period when normal operations are interrupted because of physical damage by a peril covered in the policy. BI applies when:</a:t>
            </a:r>
          </a:p>
          <a:p>
            <a:r>
              <a:rPr lang="en-US" b="1" dirty="0" smtClean="0"/>
              <a:t>There is physical damage to property</a:t>
            </a:r>
            <a:r>
              <a:rPr lang="en-US" dirty="0" smtClean="0"/>
              <a:t>. The absence of physical loss or damage will likely result in coverage being denied.</a:t>
            </a:r>
          </a:p>
          <a:p>
            <a:pPr lvl="0"/>
            <a:r>
              <a:rPr lang="en-US" b="1" dirty="0" smtClean="0"/>
              <a:t>The damage must be from an insured peril.</a:t>
            </a:r>
            <a:r>
              <a:rPr lang="en-US" dirty="0" smtClean="0"/>
              <a:t> In addition to the requirement that the insured property suffer actual physical damage, the cause of the damage must be from a covered peril for the policy to trigger.</a:t>
            </a:r>
          </a:p>
          <a:p>
            <a:pPr lvl="0"/>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smtClean="0"/>
              <a:t>eSlide – P6466 – iii template</a:t>
            </a:r>
            <a:endParaRPr lang="en-US"/>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Business Interruption (Income) Insurance Works</a:t>
            </a:r>
            <a:endParaRPr lang="en-US" dirty="0"/>
          </a:p>
        </p:txBody>
      </p:sp>
      <p:sp>
        <p:nvSpPr>
          <p:cNvPr id="3" name="Content Placeholder 2"/>
          <p:cNvSpPr>
            <a:spLocks noGrp="1"/>
          </p:cNvSpPr>
          <p:nvPr>
            <p:ph idx="1"/>
          </p:nvPr>
        </p:nvSpPr>
        <p:spPr>
          <a:xfrm>
            <a:off x="387145" y="1116883"/>
            <a:ext cx="8153400" cy="4652963"/>
          </a:xfrm>
        </p:spPr>
        <p:txBody>
          <a:bodyPr/>
          <a:lstStyle/>
          <a:p>
            <a:r>
              <a:rPr lang="en-US" b="1" dirty="0" smtClean="0"/>
              <a:t>The loss or damage must prevent, suspend, or at least reduce the ability of the business to operate</a:t>
            </a:r>
            <a:r>
              <a:rPr lang="en-US" dirty="0" smtClean="0"/>
              <a:t>.</a:t>
            </a:r>
          </a:p>
          <a:p>
            <a:pPr lvl="0"/>
            <a:r>
              <a:rPr lang="en-US" b="1" dirty="0" smtClean="0"/>
              <a:t>The inability of the business to operate continues only for the time required to repair or replace the damaged property, known as the period of restoration.</a:t>
            </a:r>
            <a:r>
              <a:rPr lang="en-US" dirty="0" smtClean="0"/>
              <a:t> BI provides coverage only for the time required — in the exercise of due diligence and dispatch — to repair or rebuild the property so the insured can resume normal operations. The key requirement is “due diligence and dispatch,” as the period of restoration likely would last longer than anticipated if </a:t>
            </a:r>
            <a:r>
              <a:rPr lang="en-US" dirty="0" err="1" smtClean="0"/>
              <a:t>insureds</a:t>
            </a:r>
            <a:r>
              <a:rPr lang="en-US" dirty="0" smtClean="0"/>
              <a:t> did not make all reasonable attempts to restore their businesses quickly.</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smtClean="0"/>
              <a:t>eSlide – P6466 – iii template</a:t>
            </a:r>
            <a:endParaRPr lang="en-US"/>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Business Interruption (Income) Insurance Works</a:t>
            </a:r>
            <a:endParaRPr lang="en-US" dirty="0"/>
          </a:p>
        </p:txBody>
      </p:sp>
      <p:sp>
        <p:nvSpPr>
          <p:cNvPr id="3" name="Content Placeholder 2"/>
          <p:cNvSpPr>
            <a:spLocks noGrp="1"/>
          </p:cNvSpPr>
          <p:nvPr>
            <p:ph idx="1"/>
          </p:nvPr>
        </p:nvSpPr>
        <p:spPr/>
        <p:txBody>
          <a:bodyPr/>
          <a:lstStyle/>
          <a:p>
            <a:pPr lvl="0"/>
            <a:r>
              <a:rPr lang="en-US" b="1" dirty="0" smtClean="0"/>
              <a:t>The business must sustain an actual loss.</a:t>
            </a:r>
            <a:r>
              <a:rPr lang="en-US" dirty="0" smtClean="0"/>
              <a:t> The calculation of actual loss sustained will take into consideration whether the insured has recouped any of the losses it sustained once the business resumes. This method of calculating business interruption can be lengthy and complex and often requires forensic accountants to determine the quantum of loss. Additionally, the underwriter will consider the financial records of the entire corporation when determining the actual loss sustained by an operating entity.</a:t>
            </a:r>
          </a:p>
          <a:p>
            <a:endParaRPr lang="en-US" dirty="0"/>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smtClean="0"/>
              <a:t>eSlide – P6466 – iii template</a:t>
            </a:r>
            <a:endParaRPr lang="en-US"/>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Business Interruption (Income) Insurance Works</a:t>
            </a:r>
            <a:endParaRPr lang="en-US" dirty="0"/>
          </a:p>
        </p:txBody>
      </p:sp>
      <p:sp>
        <p:nvSpPr>
          <p:cNvPr id="3" name="Content Placeholder 2"/>
          <p:cNvSpPr>
            <a:spLocks noGrp="1"/>
          </p:cNvSpPr>
          <p:nvPr>
            <p:ph idx="1"/>
          </p:nvPr>
        </p:nvSpPr>
        <p:spPr>
          <a:xfrm>
            <a:off x="495300" y="1076961"/>
            <a:ext cx="8153400" cy="5516880"/>
          </a:xfrm>
        </p:spPr>
        <p:txBody>
          <a:bodyPr/>
          <a:lstStyle/>
          <a:p>
            <a:r>
              <a:rPr lang="en-US" dirty="0" smtClean="0"/>
              <a:t>In order for businesses to tap into business interruption insurance, the disruption typically must go on for longer than 72 hours.</a:t>
            </a:r>
          </a:p>
          <a:p>
            <a:r>
              <a:rPr lang="en-US" dirty="0" smtClean="0"/>
              <a:t>It is also possible for business interruption coverage to come into play when access to the insured’s property is prevented because of physical damage elsewhere, such as a bridge damaged in a storm. This coverage can be provided under ingress/egress or order of civil or military authority.</a:t>
            </a:r>
          </a:p>
          <a:p>
            <a:r>
              <a:rPr lang="en-US" dirty="0" smtClean="0"/>
              <a:t>Contingent business interruption is also available and provides coverage against the physical damage to third parties, such as suppliers or  customers, or for damage at an attraction or leader property, such as a large department store in a mall.</a:t>
            </a:r>
          </a:p>
          <a:p>
            <a:endParaRPr lang="en-US" dirty="0"/>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dirty="0" err="1" smtClean="0"/>
              <a:t>eSlide</a:t>
            </a:r>
            <a:r>
              <a:rPr lang="en-US" dirty="0" smtClean="0"/>
              <a:t> – P6466 – iii template</a:t>
            </a:r>
            <a:endParaRPr lang="en-US" dirty="0"/>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PROBLEMS FACED BY SMALL BUSINESS AFTER SANDY</a:t>
            </a:r>
            <a:endParaRPr lang="en-US" dirty="0"/>
          </a:p>
        </p:txBody>
      </p:sp>
      <p:sp>
        <p:nvSpPr>
          <p:cNvPr id="3" name="Content Placeholder 2"/>
          <p:cNvSpPr>
            <a:spLocks noGrp="1"/>
          </p:cNvSpPr>
          <p:nvPr>
            <p:ph idx="1"/>
          </p:nvPr>
        </p:nvSpPr>
        <p:spPr>
          <a:xfrm>
            <a:off x="495300" y="1066801"/>
            <a:ext cx="8153400" cy="5233988"/>
          </a:xfrm>
        </p:spPr>
        <p:txBody>
          <a:bodyPr/>
          <a:lstStyle/>
          <a:p>
            <a:r>
              <a:rPr lang="en-US" dirty="0" smtClean="0"/>
              <a:t>Separate endorsements were typically needed for losses resulting from utility service interruptions, blocked ingress or egress to particular locations and government-ordered roadblocks or evacuations.  (For example, some restaurants in downtown Manhattan that were forced to close for days or weeks after </a:t>
            </a:r>
            <a:r>
              <a:rPr lang="en-US" dirty="0" err="1" smtClean="0"/>
              <a:t>superstorm</a:t>
            </a:r>
            <a:r>
              <a:rPr lang="en-US" dirty="0" smtClean="0"/>
              <a:t> Sandy caused a major power outage found that their business interruption insurance would not kick in because the cause of the outage was flooding.)</a:t>
            </a:r>
          </a:p>
          <a:p>
            <a:r>
              <a:rPr lang="en-US" dirty="0" smtClean="0"/>
              <a:t> Much like homeowners some business owners did not receive payouts from their insurers, if they had a mortgagee clause in their property policies directing the insurer to pay the mortgage holder.</a:t>
            </a:r>
          </a:p>
          <a:p>
            <a:endParaRPr lang="en-US" dirty="0"/>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smtClean="0"/>
              <a:t>eSlide – P6466 – iii template</a:t>
            </a:r>
            <a:endParaRPr lang="en-US"/>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PROBLEMS FACED BY SMALL BUSINESS AFTER SANDY</a:t>
            </a:r>
            <a:endParaRPr lang="en-US" dirty="0"/>
          </a:p>
        </p:txBody>
      </p:sp>
      <p:sp>
        <p:nvSpPr>
          <p:cNvPr id="3" name="Content Placeholder 2"/>
          <p:cNvSpPr>
            <a:spLocks noGrp="1"/>
          </p:cNvSpPr>
          <p:nvPr>
            <p:ph idx="1"/>
          </p:nvPr>
        </p:nvSpPr>
        <p:spPr/>
        <p:txBody>
          <a:bodyPr/>
          <a:lstStyle/>
          <a:p>
            <a:r>
              <a:rPr lang="en-US" dirty="0" smtClean="0"/>
              <a:t>Companies that incurred time-element losses needed to calculate their losses and compare their actual earnings during the interruption period to their prior-year financial returns and projections of what earning would have been absent the storm’s effects.</a:t>
            </a:r>
          </a:p>
          <a:p>
            <a:r>
              <a:rPr lang="en-US" dirty="0" smtClean="0"/>
              <a:t>New flood maps will require thousands of businesses to increase their flood protection or pay higher insurance premiums, and some will be required to purchase flood insurance for the first time.</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smtClean="0"/>
              <a:t>eSlide – P6466 – iii template</a:t>
            </a:r>
            <a:endParaRPr lang="en-US"/>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from Sandy for Small Business</a:t>
            </a:r>
            <a:endParaRPr lang="en-US" dirty="0"/>
          </a:p>
        </p:txBody>
      </p:sp>
      <p:sp>
        <p:nvSpPr>
          <p:cNvPr id="3" name="Content Placeholder 2"/>
          <p:cNvSpPr>
            <a:spLocks noGrp="1"/>
          </p:cNvSpPr>
          <p:nvPr>
            <p:ph idx="1"/>
          </p:nvPr>
        </p:nvSpPr>
        <p:spPr>
          <a:xfrm>
            <a:off x="220337" y="991518"/>
            <a:ext cx="8560105" cy="5309271"/>
          </a:xfrm>
        </p:spPr>
        <p:txBody>
          <a:bodyPr/>
          <a:lstStyle/>
          <a:p>
            <a:pPr marL="457200" lvl="0" indent="-457200">
              <a:buFont typeface="+mj-lt"/>
              <a:buAutoNum type="arabicPeriod"/>
            </a:pPr>
            <a:r>
              <a:rPr lang="en-US" sz="2000" dirty="0" smtClean="0"/>
              <a:t>Business owners need to read their policy thoroughly and understand what is covered and what is not, including flood insurance. </a:t>
            </a:r>
          </a:p>
          <a:p>
            <a:pPr marL="457200" lvl="0" indent="-457200">
              <a:buFont typeface="+mj-lt"/>
              <a:buAutoNum type="arabicPeriod"/>
            </a:pPr>
            <a:r>
              <a:rPr lang="en-US" sz="2000" dirty="0" smtClean="0"/>
              <a:t>Business owners — along with their brokers — should evaluate the risk of loss from all perils before purchasing a property insurance policy. </a:t>
            </a:r>
          </a:p>
          <a:p>
            <a:pPr marL="457200" lvl="0" indent="-457200">
              <a:buFont typeface="+mj-lt"/>
              <a:buAutoNum type="arabicPeriod"/>
            </a:pPr>
            <a:r>
              <a:rPr lang="en-US" sz="2000" dirty="0" smtClean="0"/>
              <a:t>Have an accurate accounting of the maximum damage that could occur as a result of any peril. Review all current policies to make certain the limits of liability are in line with the dollar value of the cost to repair or replace the damage.</a:t>
            </a:r>
          </a:p>
          <a:p>
            <a:pPr marL="457200" lvl="0" indent="-457200">
              <a:buFont typeface="+mj-lt"/>
              <a:buAutoNum type="arabicPeriod"/>
            </a:pPr>
            <a:r>
              <a:rPr lang="en-US" sz="2000" dirty="0" smtClean="0"/>
              <a:t>Incorporate supply chain in a business continuity plan. </a:t>
            </a:r>
          </a:p>
          <a:p>
            <a:pPr marL="457200" lvl="0" indent="-457200">
              <a:buFont typeface="+mj-lt"/>
              <a:buAutoNum type="arabicPeriod"/>
            </a:pPr>
            <a:r>
              <a:rPr lang="en-US" sz="2000" dirty="0" smtClean="0"/>
              <a:t>Finally, having a contingency plan in place which includes establishing relationships with remediation specialists, contingency services providers, engineers and contractors so that your business will be prepared for any future disasters.</a:t>
            </a:r>
          </a:p>
          <a:p>
            <a:pPr marL="457200" lvl="0" indent="-457200">
              <a:buFont typeface="+mj-lt"/>
              <a:buAutoNum type="arabicPeriod"/>
            </a:pPr>
            <a:endParaRPr lang="en-US" dirty="0" smtClean="0"/>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smtClean="0"/>
              <a:t>eSlide – P6466 – iii template</a:t>
            </a:r>
            <a:endParaRPr lang="en-US"/>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2414523"/>
            <a:ext cx="7772400" cy="1779718"/>
          </a:xfrm>
        </p:spPr>
        <p:txBody>
          <a:bodyPr/>
          <a:lstStyle/>
          <a:p>
            <a:r>
              <a:rPr lang="en-US" dirty="0"/>
              <a:t>Economic ramifications of Sandy</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smtClean="0"/>
              <a:t>eSlide – P6466 – iii template</a:t>
            </a:r>
            <a:endParaRPr lang="en-US"/>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457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458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9782585-C792-45A4-97D9-2B94C1D68CD5}" type="slidenum">
              <a:rPr lang="en-US" sz="900"/>
              <a:pPr algn="r" eaLnBrk="0" hangingPunct="0">
                <a:lnSpc>
                  <a:spcPct val="85000"/>
                </a:lnSpc>
                <a:spcBef>
                  <a:spcPct val="20000"/>
                </a:spcBef>
              </a:pPr>
              <a:t>18</a:t>
            </a:fld>
            <a:endParaRPr lang="en-US" sz="900"/>
          </a:p>
        </p:txBody>
      </p:sp>
      <p:sp>
        <p:nvSpPr>
          <p:cNvPr id="24581" name="Rectangle 2"/>
          <p:cNvSpPr>
            <a:spLocks noGrp="1" noChangeArrowheads="1"/>
          </p:cNvSpPr>
          <p:nvPr>
            <p:ph type="title" idx="4294967295"/>
          </p:nvPr>
        </p:nvSpPr>
        <p:spPr/>
        <p:txBody>
          <a:bodyPr/>
          <a:lstStyle/>
          <a:p>
            <a:r>
              <a:rPr lang="en-US" sz="2800" smtClean="0"/>
              <a:t>Nov 2012 “Beige Book,” 2d Federal Reserve District </a:t>
            </a:r>
            <a:r>
              <a:rPr lang="en-US" sz="2000" smtClean="0"/>
              <a:t>(NY, Northern NJ, Southern CT)</a:t>
            </a:r>
          </a:p>
        </p:txBody>
      </p:sp>
      <p:sp>
        <p:nvSpPr>
          <p:cNvPr id="1922051" name="Rectangle 3"/>
          <p:cNvSpPr>
            <a:spLocks noGrp="1" noChangeArrowheads="1"/>
          </p:cNvSpPr>
          <p:nvPr>
            <p:ph type="body" idx="4294967295"/>
          </p:nvPr>
        </p:nvSpPr>
        <p:spPr>
          <a:xfrm>
            <a:off x="304800" y="1143000"/>
            <a:ext cx="8556625" cy="4652963"/>
          </a:xfrm>
        </p:spPr>
        <p:txBody>
          <a:bodyPr/>
          <a:lstStyle/>
          <a:p>
            <a:pPr>
              <a:lnSpc>
                <a:spcPts val="2500"/>
              </a:lnSpc>
              <a:spcBef>
                <a:spcPct val="50000"/>
              </a:spcBef>
            </a:pPr>
            <a:r>
              <a:rPr lang="en-US" sz="2800" b="1" smtClean="0"/>
              <a:t>Difficult to Measure Effect of Sandy on the Region’s Economy</a:t>
            </a:r>
          </a:p>
          <a:p>
            <a:pPr lvl="1">
              <a:lnSpc>
                <a:spcPts val="2500"/>
              </a:lnSpc>
              <a:buFont typeface="Wingdings" pitchFamily="2" charset="2"/>
              <a:buChar char="Ø"/>
            </a:pPr>
            <a:r>
              <a:rPr lang="en-US" sz="2400" b="1" smtClean="0">
                <a:solidFill>
                  <a:srgbClr val="C00000"/>
                </a:solidFill>
              </a:rPr>
              <a:t>Offsetting Activity. </a:t>
            </a:r>
            <a:r>
              <a:rPr lang="en-US" sz="2400" b="1" smtClean="0"/>
              <a:t>Examples:</a:t>
            </a:r>
            <a:endParaRPr lang="en-US" sz="2400" i="1" smtClean="0"/>
          </a:p>
          <a:p>
            <a:pPr lvl="2">
              <a:lnSpc>
                <a:spcPts val="2500"/>
              </a:lnSpc>
              <a:buFont typeface="Wingdings" pitchFamily="2" charset="2"/>
              <a:buChar char="§"/>
            </a:pPr>
            <a:r>
              <a:rPr lang="en-US" sz="2400" smtClean="0"/>
              <a:t>Tourism was down, but hotels and restaurants hosted residents without power or livable homes</a:t>
            </a:r>
          </a:p>
          <a:p>
            <a:pPr lvl="2">
              <a:lnSpc>
                <a:spcPts val="2500"/>
              </a:lnSpc>
              <a:buFont typeface="Wingdings" pitchFamily="2" charset="2"/>
              <a:buChar char="§"/>
            </a:pPr>
            <a:r>
              <a:rPr lang="en-US" sz="2400" smtClean="0"/>
              <a:t>Retail sales dipped in early November but were strong in October and strong again in December (holiday shopping) </a:t>
            </a:r>
          </a:p>
          <a:p>
            <a:pPr lvl="1">
              <a:lnSpc>
                <a:spcPts val="2500"/>
              </a:lnSpc>
              <a:buFont typeface="Wingdings" pitchFamily="2" charset="2"/>
              <a:buChar char="Ø"/>
            </a:pPr>
            <a:r>
              <a:rPr lang="en-US" sz="2400" b="1" smtClean="0">
                <a:solidFill>
                  <a:srgbClr val="C00000"/>
                </a:solidFill>
              </a:rPr>
              <a:t>Overall</a:t>
            </a:r>
            <a:r>
              <a:rPr lang="en-US" sz="2400" b="1" smtClean="0"/>
              <a:t>:</a:t>
            </a:r>
            <a:r>
              <a:rPr lang="en-US" sz="2400" smtClean="0"/>
              <a:t> Widespread dips in first week/10 days but bounce back from mid-November on</a:t>
            </a:r>
          </a:p>
          <a:p>
            <a:pPr lvl="2">
              <a:lnSpc>
                <a:spcPts val="2500"/>
              </a:lnSpc>
              <a:buFont typeface="Wingdings" pitchFamily="2" charset="2"/>
              <a:buChar char="§"/>
            </a:pPr>
            <a:r>
              <a:rPr lang="en-US" sz="2400" smtClean="0"/>
              <a:t>Insurance claim payments undoubtedly helped spur the recovery</a:t>
            </a:r>
            <a:endParaRPr lang="en-US" sz="2800" b="1"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C4849F52-EEDC-43B9-9596-8ED5F39E2158}" type="slidenum">
              <a:rPr lang="en-US" smtClean="0"/>
              <a:pPr>
                <a:defRPr/>
              </a:pPr>
              <a:t>19</a:t>
            </a:fld>
            <a:endParaRPr lang="en-US" smtClean="0"/>
          </a:p>
        </p:txBody>
      </p:sp>
      <p:graphicFrame>
        <p:nvGraphicFramePr>
          <p:cNvPr id="1026" name="Object 11"/>
          <p:cNvGraphicFramePr>
            <a:graphicFrameLocks noChangeAspect="1"/>
          </p:cNvGraphicFramePr>
          <p:nvPr/>
        </p:nvGraphicFramePr>
        <p:xfrm>
          <a:off x="304800" y="1447800"/>
          <a:ext cx="8362950" cy="4572000"/>
        </p:xfrm>
        <a:graphic>
          <a:graphicData uri="http://schemas.openxmlformats.org/presentationml/2006/ole">
            <p:oleObj spid="_x0000_s145410" name="Chart" r:id="rId4" imgW="7962833" imgH="3848214" progId="MSGraph.Chart.8">
              <p:embed followColorScheme="full"/>
            </p:oleObj>
          </a:graphicData>
        </a:graphic>
      </p:graphicFrame>
      <p:sp>
        <p:nvSpPr>
          <p:cNvPr id="1029" name="Rectangle 2"/>
          <p:cNvSpPr>
            <a:spLocks noChangeArrowheads="1"/>
          </p:cNvSpPr>
          <p:nvPr/>
        </p:nvSpPr>
        <p:spPr bwMode="black">
          <a:xfrm>
            <a:off x="152400" y="1371600"/>
            <a:ext cx="10668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Employed</a:t>
            </a:r>
          </a:p>
        </p:txBody>
      </p:sp>
      <p:sp>
        <p:nvSpPr>
          <p:cNvPr id="1030" name="Rectangle 3"/>
          <p:cNvSpPr>
            <a:spLocks noGrp="1" noChangeArrowheads="1"/>
          </p:cNvSpPr>
          <p:nvPr>
            <p:ph type="title"/>
          </p:nvPr>
        </p:nvSpPr>
        <p:spPr/>
        <p:txBody>
          <a:bodyPr/>
          <a:lstStyle/>
          <a:p>
            <a:r>
              <a:rPr lang="en-US" sz="2800" smtClean="0"/>
              <a:t>Employment* in the NY-NJ Metro Region, Sept-Feb 2012 vs. 2013</a:t>
            </a:r>
          </a:p>
        </p:txBody>
      </p:sp>
      <p:sp>
        <p:nvSpPr>
          <p:cNvPr id="1031" name="Rectangle 5"/>
          <p:cNvSpPr>
            <a:spLocks noChangeArrowheads="1"/>
          </p:cNvSpPr>
          <p:nvPr/>
        </p:nvSpPr>
        <p:spPr bwMode="auto">
          <a:xfrm>
            <a:off x="0" y="6256338"/>
            <a:ext cx="8404225"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*not seasonally adjusted</a:t>
            </a:r>
            <a:br>
              <a:rPr lang="en-US" sz="1100"/>
            </a:br>
            <a:r>
              <a:rPr lang="en-US" sz="1100"/>
              <a:t>Sources: U.S. Department of Labor; Insurance Information Institute.</a:t>
            </a:r>
          </a:p>
        </p:txBody>
      </p:sp>
      <p:sp>
        <p:nvSpPr>
          <p:cNvPr id="2079751" name="AutoShape 7"/>
          <p:cNvSpPr>
            <a:spLocks noChangeArrowheads="1"/>
          </p:cNvSpPr>
          <p:nvPr/>
        </p:nvSpPr>
        <p:spPr bwMode="blackWhite">
          <a:xfrm>
            <a:off x="3352800" y="1066800"/>
            <a:ext cx="1828800" cy="762000"/>
          </a:xfrm>
          <a:prstGeom prst="wedgeRectCallout">
            <a:avLst>
              <a:gd name="adj1" fmla="val -11852"/>
              <a:gd name="adj2" fmla="val 92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Immediate effect of Sandy:  Nov 2012 down 25,000 jobs</a:t>
            </a:r>
          </a:p>
        </p:txBody>
      </p:sp>
      <p:sp>
        <p:nvSpPr>
          <p:cNvPr id="11" name="AutoShape 7"/>
          <p:cNvSpPr>
            <a:spLocks noChangeArrowheads="1"/>
          </p:cNvSpPr>
          <p:nvPr/>
        </p:nvSpPr>
        <p:spPr bwMode="blackWhite">
          <a:xfrm>
            <a:off x="6172200" y="1143000"/>
            <a:ext cx="2209800" cy="922338"/>
          </a:xfrm>
          <a:prstGeom prst="wedgeRectCallout">
            <a:avLst>
              <a:gd name="adj1" fmla="val -74745"/>
              <a:gd name="adj2" fmla="val 84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Despite holiday hiring, Dec employment still down 9,000 from October</a:t>
            </a:r>
          </a:p>
        </p:txBody>
      </p:sp>
      <p:sp>
        <p:nvSpPr>
          <p:cNvPr id="13" name="AutoShape 7"/>
          <p:cNvSpPr>
            <a:spLocks noChangeArrowheads="1"/>
          </p:cNvSpPr>
          <p:nvPr/>
        </p:nvSpPr>
        <p:spPr bwMode="blackWhite">
          <a:xfrm>
            <a:off x="3505200" y="4648200"/>
            <a:ext cx="1447800" cy="685800"/>
          </a:xfrm>
          <a:prstGeom prst="wedgeRectCallout">
            <a:avLst>
              <a:gd name="adj1" fmla="val -5907"/>
              <a:gd name="adj2" fmla="val -1414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In Nov 2011, employment rose by 10,000</a:t>
            </a:r>
          </a:p>
        </p:txBody>
      </p:sp>
      <p:sp>
        <p:nvSpPr>
          <p:cNvPr id="12" name="Rectangle 7"/>
          <p:cNvSpPr>
            <a:spLocks noChangeArrowheads="1"/>
          </p:cNvSpPr>
          <p:nvPr/>
        </p:nvSpPr>
        <p:spPr bwMode="grayWhite">
          <a:xfrm>
            <a:off x="3429000" y="2209800"/>
            <a:ext cx="1600200" cy="3660775"/>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4"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3000"/>
                            </p:stCondLst>
                            <p:childTnLst>
                              <p:par>
                                <p:cTn id="13" presetID="22" presetClass="entr" presetSubtype="4"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barn(in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11" grpId="0" animBg="1"/>
      <p:bldP spid="13"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r>
              <a:rPr lang="en-US" dirty="0" smtClean="0"/>
              <a:t>What is the I.I.I.?</a:t>
            </a:r>
          </a:p>
          <a:p>
            <a:r>
              <a:rPr lang="en-US" dirty="0" smtClean="0"/>
              <a:t>I.I.I.’s role in the Aftermath of Sandy</a:t>
            </a:r>
          </a:p>
          <a:p>
            <a:r>
              <a:rPr lang="en-US" dirty="0" smtClean="0"/>
              <a:t>Small Business Insurance and Disaster Planning</a:t>
            </a:r>
          </a:p>
          <a:p>
            <a:r>
              <a:rPr lang="en-US" dirty="0" smtClean="0"/>
              <a:t>Economic ramifications of Sandy</a:t>
            </a:r>
          </a:p>
          <a:p>
            <a:r>
              <a:rPr lang="en-US" dirty="0" smtClean="0"/>
              <a:t>I.I.I. Resources</a:t>
            </a:r>
            <a:endParaRPr lang="en-US" dirty="0"/>
          </a:p>
        </p:txBody>
      </p:sp>
      <p:sp>
        <p:nvSpPr>
          <p:cNvPr id="4" name="Date Placeholder 3"/>
          <p:cNvSpPr>
            <a:spLocks noGrp="1"/>
          </p:cNvSpPr>
          <p:nvPr>
            <p:ph type="dt" sz="half"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F77B3645-63F3-4601-8EDB-62E8C97E1A73}" type="slidenum">
              <a:rPr lang="en-US" smtClean="0">
                <a:solidFill>
                  <a:srgbClr val="000000"/>
                </a:solidFill>
              </a:rPr>
              <a:pPr>
                <a:defRPr/>
              </a:pPr>
              <a:t>2</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FE28AE34-6785-4AFD-83AB-94CFC2EEA660}" type="slidenum">
              <a:rPr lang="en-US" smtClean="0"/>
              <a:pPr>
                <a:defRPr/>
              </a:pPr>
              <a:t>20</a:t>
            </a:fld>
            <a:endParaRPr lang="en-US" smtClean="0"/>
          </a:p>
        </p:txBody>
      </p:sp>
      <p:graphicFrame>
        <p:nvGraphicFramePr>
          <p:cNvPr id="2050" name="Object 11"/>
          <p:cNvGraphicFramePr>
            <a:graphicFrameLocks noChangeAspect="1"/>
          </p:cNvGraphicFramePr>
          <p:nvPr/>
        </p:nvGraphicFramePr>
        <p:xfrm>
          <a:off x="304800" y="1143000"/>
          <a:ext cx="8362950" cy="4876800"/>
        </p:xfrm>
        <a:graphic>
          <a:graphicData uri="http://schemas.openxmlformats.org/presentationml/2006/ole">
            <p:oleObj spid="_x0000_s146434" name="Chart" r:id="rId4" imgW="7962833" imgH="3848214" progId="MSGraph.Chart.8">
              <p:embed followColorScheme="full"/>
            </p:oleObj>
          </a:graphicData>
        </a:graphic>
      </p:graphicFrame>
      <p:sp>
        <p:nvSpPr>
          <p:cNvPr id="2053" name="Rectangle 2"/>
          <p:cNvSpPr>
            <a:spLocks noChangeArrowheads="1"/>
          </p:cNvSpPr>
          <p:nvPr/>
        </p:nvSpPr>
        <p:spPr bwMode="black">
          <a:xfrm>
            <a:off x="228600" y="1371600"/>
            <a:ext cx="914400"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sp>
        <p:nvSpPr>
          <p:cNvPr id="2054" name="Rectangle 3"/>
          <p:cNvSpPr>
            <a:spLocks noGrp="1" noChangeArrowheads="1"/>
          </p:cNvSpPr>
          <p:nvPr>
            <p:ph type="title"/>
          </p:nvPr>
        </p:nvSpPr>
        <p:spPr/>
        <p:txBody>
          <a:bodyPr/>
          <a:lstStyle/>
          <a:p>
            <a:r>
              <a:rPr lang="en-US" sz="2800" smtClean="0"/>
              <a:t>Retail Sales,* U.S.: 2011, 2012, 2013</a:t>
            </a:r>
          </a:p>
        </p:txBody>
      </p:sp>
      <p:sp>
        <p:nvSpPr>
          <p:cNvPr id="2055" name="Rectangle 5"/>
          <p:cNvSpPr>
            <a:spLocks noChangeArrowheads="1"/>
          </p:cNvSpPr>
          <p:nvPr/>
        </p:nvSpPr>
        <p:spPr bwMode="auto">
          <a:xfrm>
            <a:off x="0" y="6256338"/>
            <a:ext cx="8404225"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*seasonally adjusted</a:t>
            </a:r>
            <a:br>
              <a:rPr lang="en-US" sz="1100"/>
            </a:br>
            <a:r>
              <a:rPr lang="en-US" sz="1100"/>
              <a:t>Sources: U.S. Census Bureau; Insurance Information Institute.</a:t>
            </a:r>
          </a:p>
        </p:txBody>
      </p:sp>
      <p:sp>
        <p:nvSpPr>
          <p:cNvPr id="12" name="AutoShape 7"/>
          <p:cNvSpPr>
            <a:spLocks noChangeArrowheads="1"/>
          </p:cNvSpPr>
          <p:nvPr/>
        </p:nvSpPr>
        <p:spPr bwMode="blackWhite">
          <a:xfrm>
            <a:off x="7162800" y="2057400"/>
            <a:ext cx="1143000" cy="457200"/>
          </a:xfrm>
          <a:prstGeom prst="wedgeRectCallout">
            <a:avLst>
              <a:gd name="adj1" fmla="val -27889"/>
              <a:gd name="adj2" fmla="val 15075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Sandy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33EEDE4E-BBB1-449E-B372-C45144DFE144}" type="slidenum">
              <a:rPr lang="en-US" smtClean="0"/>
              <a:pPr>
                <a:defRPr/>
              </a:pPr>
              <a:t>21</a:t>
            </a:fld>
            <a:endParaRPr lang="en-US" smtClean="0"/>
          </a:p>
        </p:txBody>
      </p:sp>
      <p:graphicFrame>
        <p:nvGraphicFramePr>
          <p:cNvPr id="3074" name="Object 11"/>
          <p:cNvGraphicFramePr>
            <a:graphicFrameLocks noChangeAspect="1"/>
          </p:cNvGraphicFramePr>
          <p:nvPr/>
        </p:nvGraphicFramePr>
        <p:xfrm>
          <a:off x="228600" y="1143000"/>
          <a:ext cx="8362950" cy="4267200"/>
        </p:xfrm>
        <a:graphic>
          <a:graphicData uri="http://schemas.openxmlformats.org/presentationml/2006/ole">
            <p:oleObj spid="_x0000_s147458" name="Chart" r:id="rId4" imgW="7962833" imgH="3848214" progId="MSGraph.Chart.8">
              <p:embed followColorScheme="full"/>
            </p:oleObj>
          </a:graphicData>
        </a:graphic>
      </p:graphicFrame>
      <p:sp>
        <p:nvSpPr>
          <p:cNvPr id="3077" name="Rectangle 3"/>
          <p:cNvSpPr>
            <a:spLocks noGrp="1" noChangeArrowheads="1"/>
          </p:cNvSpPr>
          <p:nvPr>
            <p:ph type="title"/>
          </p:nvPr>
        </p:nvSpPr>
        <p:spPr>
          <a:xfrm>
            <a:off x="609600" y="152400"/>
            <a:ext cx="6940550" cy="860425"/>
          </a:xfrm>
        </p:spPr>
        <p:txBody>
          <a:bodyPr/>
          <a:lstStyle/>
          <a:p>
            <a:r>
              <a:rPr lang="en-US" smtClean="0"/>
              <a:t>Percent Change* in Personal Income,</a:t>
            </a:r>
            <a:br>
              <a:rPr lang="en-US" smtClean="0"/>
            </a:br>
            <a:r>
              <a:rPr lang="en-US" smtClean="0"/>
              <a:t>NY, NJ, PA, CT, </a:t>
            </a:r>
            <a:r>
              <a:rPr lang="en-US" sz="2000" smtClean="0"/>
              <a:t>Quarterly,  2011:Q4 - 2012:Q4</a:t>
            </a:r>
          </a:p>
        </p:txBody>
      </p:sp>
      <p:sp>
        <p:nvSpPr>
          <p:cNvPr id="3078" name="Rectangle 5"/>
          <p:cNvSpPr>
            <a:spLocks noChangeArrowheads="1"/>
          </p:cNvSpPr>
          <p:nvPr/>
        </p:nvSpPr>
        <p:spPr bwMode="auto">
          <a:xfrm>
            <a:off x="0" y="6256338"/>
            <a:ext cx="8404225"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*from preceding quarter, seasonally adjusted</a:t>
            </a:r>
            <a:br>
              <a:rPr lang="en-US" sz="1100"/>
            </a:br>
            <a:r>
              <a:rPr lang="en-US" sz="1100"/>
              <a:t>Sources: U.S. Department of Labor; Insurance Information Institute.</a:t>
            </a:r>
          </a:p>
        </p:txBody>
      </p:sp>
      <p:sp>
        <p:nvSpPr>
          <p:cNvPr id="8" name="AutoShape 7"/>
          <p:cNvSpPr>
            <a:spLocks noChangeArrowheads="1"/>
          </p:cNvSpPr>
          <p:nvPr/>
        </p:nvSpPr>
        <p:spPr bwMode="blackWhite">
          <a:xfrm>
            <a:off x="3733800" y="1066800"/>
            <a:ext cx="3124200" cy="838200"/>
          </a:xfrm>
          <a:prstGeom prst="wedgeRectCallout">
            <a:avLst>
              <a:gd name="adj1" fmla="val 53838"/>
              <a:gd name="adj2" fmla="val 1230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There is no evidence that Personal Income in NY and NJ was affected by Sandy any more than Personal Income in PA or CT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1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1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FE90A69-B3CE-4DC3-B3E3-A86FB4E8FD4F}" type="slidenum">
              <a:rPr lang="en-US" sz="900"/>
              <a:pPr algn="r" eaLnBrk="0" hangingPunct="0">
                <a:lnSpc>
                  <a:spcPct val="85000"/>
                </a:lnSpc>
                <a:spcBef>
                  <a:spcPct val="20000"/>
                </a:spcBef>
              </a:pPr>
              <a:t>22</a:t>
            </a:fld>
            <a:endParaRPr lang="en-US" sz="900"/>
          </a:p>
        </p:txBody>
      </p:sp>
      <p:sp>
        <p:nvSpPr>
          <p:cNvPr id="4102" name="Rectangle 7"/>
          <p:cNvSpPr>
            <a:spLocks noGrp="1" noChangeArrowheads="1"/>
          </p:cNvSpPr>
          <p:nvPr>
            <p:ph type="title" idx="4294967295"/>
          </p:nvPr>
        </p:nvSpPr>
        <p:spPr>
          <a:xfrm>
            <a:off x="381000" y="152400"/>
            <a:ext cx="7239000" cy="860425"/>
          </a:xfrm>
        </p:spPr>
        <p:txBody>
          <a:bodyPr/>
          <a:lstStyle/>
          <a:p>
            <a:r>
              <a:rPr lang="en-US" smtClean="0"/>
              <a:t>Change* in Price Index for Lumber:</a:t>
            </a:r>
            <a:br>
              <a:rPr lang="en-US" smtClean="0"/>
            </a:br>
            <a:r>
              <a:rPr lang="en-US" smtClean="0"/>
              <a:t>Sudden Spikes, 2008–2013</a:t>
            </a:r>
          </a:p>
        </p:txBody>
      </p:sp>
      <p:sp>
        <p:nvSpPr>
          <p:cNvPr id="4103"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March 2013. Not seasonally adjusted. Dec. 2012 and Jan., Feb., and Mar. prices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Producer Price Index series WPS0811; National Bureau of Economic Research (recession dates); Insurance Information Institutes.</a:t>
            </a:r>
          </a:p>
        </p:txBody>
      </p:sp>
      <p:graphicFrame>
        <p:nvGraphicFramePr>
          <p:cNvPr id="4098" name="Object 2"/>
          <p:cNvGraphicFramePr>
            <a:graphicFrameLocks noChangeAspect="1"/>
          </p:cNvGraphicFramePr>
          <p:nvPr/>
        </p:nvGraphicFramePr>
        <p:xfrm>
          <a:off x="228600" y="977900"/>
          <a:ext cx="8639175" cy="4838700"/>
        </p:xfrm>
        <a:graphic>
          <a:graphicData uri="http://schemas.openxmlformats.org/presentationml/2006/ole">
            <p:oleObj spid="_x0000_s148482" name="Chart" r:id="rId4" imgW="8343967" imgH="4381555" progId="MSGraph.Chart.8">
              <p:embed followColorScheme="full"/>
            </p:oleObj>
          </a:graphicData>
        </a:graphic>
      </p:graphicFrame>
      <p:sp>
        <p:nvSpPr>
          <p:cNvPr id="410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The prices of building materials vary wildly and change levels rapidly.</a:t>
            </a:r>
            <a:br>
              <a:rPr lang="en-US" sz="1600" b="1">
                <a:solidFill>
                  <a:schemeClr val="bg1"/>
                </a:solidFill>
              </a:rPr>
            </a:br>
            <a:r>
              <a:rPr lang="en-US" sz="1600" b="1">
                <a:solidFill>
                  <a:schemeClr val="bg1"/>
                </a:solidFill>
              </a:rPr>
              <a:t>Prices for hardwood have been much less variable than softwood lumber.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5B23B860-246A-4039-B25F-6E29A2C2FB9E}" type="slidenum">
              <a:rPr lang="en-US" smtClean="0"/>
              <a:pPr>
                <a:defRPr/>
              </a:pPr>
              <a:t>22</a:t>
            </a:fld>
            <a:endParaRPr lang="en-US"/>
          </a:p>
        </p:txBody>
      </p:sp>
      <p:sp>
        <p:nvSpPr>
          <p:cNvPr id="16" name="AutoShape 7"/>
          <p:cNvSpPr>
            <a:spLocks noChangeArrowheads="1"/>
          </p:cNvSpPr>
          <p:nvPr/>
        </p:nvSpPr>
        <p:spPr bwMode="blackWhite">
          <a:xfrm>
            <a:off x="1295400" y="1447800"/>
            <a:ext cx="1924050" cy="1016000"/>
          </a:xfrm>
          <a:prstGeom prst="wedgeRectCallout">
            <a:avLst>
              <a:gd name="adj1" fmla="val 26423"/>
              <a:gd name="adj2" fmla="val 1680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lumber dropped before and during the recession…</a:t>
            </a:r>
          </a:p>
        </p:txBody>
      </p:sp>
      <p:sp>
        <p:nvSpPr>
          <p:cNvPr id="15" name="AutoShape 7"/>
          <p:cNvSpPr>
            <a:spLocks noChangeArrowheads="1"/>
          </p:cNvSpPr>
          <p:nvPr/>
        </p:nvSpPr>
        <p:spPr bwMode="blackWhite">
          <a:xfrm>
            <a:off x="5029200" y="1066800"/>
            <a:ext cx="1295400" cy="1016000"/>
          </a:xfrm>
          <a:prstGeom prst="wedgeRectCallout">
            <a:avLst>
              <a:gd name="adj1" fmla="val -78432"/>
              <a:gd name="adj2" fmla="val -35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But 30% spikes can happen  suddenly</a:t>
            </a:r>
          </a:p>
        </p:txBody>
      </p:sp>
      <p:sp>
        <p:nvSpPr>
          <p:cNvPr id="14" name="Rectangle 7"/>
          <p:cNvSpPr>
            <a:spLocks noChangeArrowheads="1"/>
          </p:cNvSpPr>
          <p:nvPr/>
        </p:nvSpPr>
        <p:spPr bwMode="grayWhite">
          <a:xfrm>
            <a:off x="8153400" y="1828800"/>
            <a:ext cx="762000" cy="3508375"/>
          </a:xfrm>
          <a:prstGeom prst="rect">
            <a:avLst/>
          </a:prstGeom>
          <a:noFill/>
          <a:ln w="28575">
            <a:solidFill>
              <a:schemeClr val="folHlink"/>
            </a:solidFill>
            <a:miter lim="800000"/>
            <a:headEnd/>
            <a:tailEnd/>
          </a:ln>
        </p:spPr>
        <p:txBody>
          <a:bodyPr wrap="none" anchor="ctr"/>
          <a:lstStyle/>
          <a:p>
            <a:endParaRPr lang="en-US"/>
          </a:p>
        </p:txBody>
      </p:sp>
      <p:sp>
        <p:nvSpPr>
          <p:cNvPr id="17" name="AutoShape 7"/>
          <p:cNvSpPr>
            <a:spLocks noChangeArrowheads="1"/>
          </p:cNvSpPr>
          <p:nvPr/>
        </p:nvSpPr>
        <p:spPr bwMode="blackWhite">
          <a:xfrm>
            <a:off x="6324600" y="2286000"/>
            <a:ext cx="1314450" cy="609600"/>
          </a:xfrm>
          <a:prstGeom prst="wedgeRectCallout">
            <a:avLst>
              <a:gd name="adj1" fmla="val 96507"/>
              <a:gd name="adj2" fmla="val -316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Oct 2012 to Mar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par>
                          <p:cTn id="15" fill="hold">
                            <p:stCondLst>
                              <p:cond delay="2700"/>
                            </p:stCondLst>
                            <p:childTnLst>
                              <p:par>
                                <p:cTn id="16" presetID="22" presetClass="entr" presetSubtype="1" fill="hold" grpId="0" nodeType="afterEffect">
                                  <p:stCondLst>
                                    <p:cond delay="70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ph type="chart" idx="1"/>
          </p:nvPr>
        </p:nvGraphicFramePr>
        <p:xfrm>
          <a:off x="152400" y="1295400"/>
          <a:ext cx="8791575" cy="4648200"/>
        </p:xfrm>
        <a:graphic>
          <a:graphicData uri="http://schemas.openxmlformats.org/presentationml/2006/ole">
            <p:oleObj spid="_x0000_s149506" name="Chart" r:id="rId3" imgW="8353408" imgH="4648225" progId="MSGraph.Chart.8">
              <p:embed followColorScheme="full"/>
            </p:oleObj>
          </a:graphicData>
        </a:graphic>
      </p:graphicFrame>
      <p:sp>
        <p:nvSpPr>
          <p:cNvPr id="5123" name="Text Box 3"/>
          <p:cNvSpPr txBox="1">
            <a:spLocks noChangeArrowheads="1"/>
          </p:cNvSpPr>
          <p:nvPr/>
        </p:nvSpPr>
        <p:spPr bwMode="auto">
          <a:xfrm>
            <a:off x="457200" y="6477000"/>
            <a:ext cx="5062538" cy="261938"/>
          </a:xfrm>
          <a:prstGeom prst="rect">
            <a:avLst/>
          </a:prstGeom>
          <a:noFill/>
          <a:ln w="9525">
            <a:noFill/>
            <a:miter lim="800000"/>
            <a:headEnd/>
            <a:tailEnd/>
          </a:ln>
        </p:spPr>
        <p:txBody>
          <a:bodyPr>
            <a:spAutoFit/>
          </a:bodyPr>
          <a:lstStyle/>
          <a:p>
            <a:r>
              <a:rPr lang="en-US" sz="1100"/>
              <a:t>Sources: ISO; Insurance Information Institute</a:t>
            </a:r>
          </a:p>
        </p:txBody>
      </p:sp>
      <p:sp>
        <p:nvSpPr>
          <p:cNvPr id="5124" name="Rectangle 4"/>
          <p:cNvSpPr>
            <a:spLocks noGrp="1" noChangeArrowheads="1"/>
          </p:cNvSpPr>
          <p:nvPr>
            <p:ph type="title"/>
          </p:nvPr>
        </p:nvSpPr>
        <p:spPr>
          <a:xfrm>
            <a:off x="649288" y="185738"/>
            <a:ext cx="6751637" cy="860425"/>
          </a:xfrm>
        </p:spPr>
        <p:txBody>
          <a:bodyPr/>
          <a:lstStyle/>
          <a:p>
            <a:r>
              <a:rPr lang="en-US" smtClean="0"/>
              <a:t>P/C Industry Net Income,</a:t>
            </a:r>
            <a:br>
              <a:rPr lang="en-US" smtClean="0"/>
            </a:br>
            <a:r>
              <a:rPr lang="en-US" smtClean="0"/>
              <a:t>Fourth Quarters, 2007-2012</a:t>
            </a:r>
          </a:p>
        </p:txBody>
      </p:sp>
      <p:sp>
        <p:nvSpPr>
          <p:cNvPr id="6" name="Date Placeholder 5"/>
          <p:cNvSpPr>
            <a:spLocks noGrp="1"/>
          </p:cNvSpPr>
          <p:nvPr>
            <p:ph type="dt" sz="quarter"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069FE185-2ACB-430A-8E20-8E97CF202687}" type="slidenum">
              <a:rPr lang="en-US" smtClean="0"/>
              <a:pPr>
                <a:defRPr/>
              </a:pPr>
              <a:t>23</a:t>
            </a:fld>
            <a:endParaRPr lang="en-US"/>
          </a:p>
        </p:txBody>
      </p:sp>
      <p:sp>
        <p:nvSpPr>
          <p:cNvPr id="5127" name="TextBox 7"/>
          <p:cNvSpPr txBox="1">
            <a:spLocks noChangeArrowheads="1"/>
          </p:cNvSpPr>
          <p:nvPr/>
        </p:nvSpPr>
        <p:spPr bwMode="auto">
          <a:xfrm>
            <a:off x="152400" y="1066800"/>
            <a:ext cx="1330325" cy="338138"/>
          </a:xfrm>
          <a:prstGeom prst="rect">
            <a:avLst/>
          </a:prstGeom>
          <a:noFill/>
          <a:ln w="9525">
            <a:noFill/>
            <a:miter lim="800000"/>
            <a:headEnd/>
            <a:tailEnd/>
          </a:ln>
        </p:spPr>
        <p:txBody>
          <a:bodyPr>
            <a:spAutoFit/>
          </a:bodyPr>
          <a:lstStyle/>
          <a:p>
            <a:r>
              <a:rPr lang="en-US" sz="1600" b="1"/>
              <a:t>$Billions</a:t>
            </a:r>
          </a:p>
        </p:txBody>
      </p:sp>
      <p:sp>
        <p:nvSpPr>
          <p:cNvPr id="9" name="AutoShape 13"/>
          <p:cNvSpPr>
            <a:spLocks noChangeArrowheads="1"/>
          </p:cNvSpPr>
          <p:nvPr/>
        </p:nvSpPr>
        <p:spPr bwMode="blackWhite">
          <a:xfrm>
            <a:off x="2133600" y="1828800"/>
            <a:ext cx="1387475" cy="990600"/>
          </a:xfrm>
          <a:prstGeom prst="wedgeRectCallout">
            <a:avLst>
              <a:gd name="adj1" fmla="val -3682"/>
              <a:gd name="adj2" fmla="val 1813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Financial crisis, Hurricane Ike</a:t>
            </a:r>
          </a:p>
        </p:txBody>
      </p:sp>
      <p:sp>
        <p:nvSpPr>
          <p:cNvPr id="12" name="Rectangle 4"/>
          <p:cNvSpPr>
            <a:spLocks noChangeArrowheads="1"/>
          </p:cNvSpPr>
          <p:nvPr/>
        </p:nvSpPr>
        <p:spPr bwMode="blackWhite">
          <a:xfrm>
            <a:off x="304800" y="5791200"/>
            <a:ext cx="8458200"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Over the past 6 years, the fourth calendar quarter usually</a:t>
            </a:r>
            <a:br>
              <a:rPr lang="en-US" b="1">
                <a:solidFill>
                  <a:srgbClr val="FFFFFF"/>
                </a:solidFill>
              </a:rPr>
            </a:br>
            <a:r>
              <a:rPr lang="en-US" b="1">
                <a:solidFill>
                  <a:srgbClr val="FFFFFF"/>
                </a:solidFill>
              </a:rPr>
              <a:t>has been more profitable for the P/C industry than it was in 2012.</a:t>
            </a:r>
          </a:p>
        </p:txBody>
      </p:sp>
      <p:sp>
        <p:nvSpPr>
          <p:cNvPr id="10" name="AutoShape 7"/>
          <p:cNvSpPr>
            <a:spLocks noChangeArrowheads="1"/>
          </p:cNvSpPr>
          <p:nvPr/>
        </p:nvSpPr>
        <p:spPr bwMode="blackWhite">
          <a:xfrm>
            <a:off x="7696200" y="2438400"/>
            <a:ext cx="1143000" cy="457200"/>
          </a:xfrm>
          <a:prstGeom prst="wedgeRectCallout">
            <a:avLst>
              <a:gd name="adj1" fmla="val -14556"/>
              <a:gd name="adj2" fmla="val 1340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Sandy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2200"/>
                            </p:stCondLst>
                            <p:childTnLst>
                              <p:par>
                                <p:cTn id="15" presetID="22" presetClass="entr" presetSubtype="4"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ph type="chart" idx="1"/>
          </p:nvPr>
        </p:nvGraphicFramePr>
        <p:xfrm>
          <a:off x="193675" y="1385888"/>
          <a:ext cx="8791575" cy="4892675"/>
        </p:xfrm>
        <a:graphic>
          <a:graphicData uri="http://schemas.openxmlformats.org/presentationml/2006/ole">
            <p:oleObj spid="_x0000_s150530" name="Chart" r:id="rId3" imgW="8353408" imgH="4648225" progId="MSGraph.Chart.8">
              <p:embed followColorScheme="full"/>
            </p:oleObj>
          </a:graphicData>
        </a:graphic>
      </p:graphicFrame>
      <p:sp>
        <p:nvSpPr>
          <p:cNvPr id="6147" name="Text Box 3"/>
          <p:cNvSpPr txBox="1">
            <a:spLocks noChangeArrowheads="1"/>
          </p:cNvSpPr>
          <p:nvPr/>
        </p:nvSpPr>
        <p:spPr bwMode="auto">
          <a:xfrm>
            <a:off x="476250" y="6381750"/>
            <a:ext cx="5062538" cy="261938"/>
          </a:xfrm>
          <a:prstGeom prst="rect">
            <a:avLst/>
          </a:prstGeom>
          <a:noFill/>
          <a:ln w="9525">
            <a:noFill/>
            <a:miter lim="800000"/>
            <a:headEnd/>
            <a:tailEnd/>
          </a:ln>
        </p:spPr>
        <p:txBody>
          <a:bodyPr>
            <a:spAutoFit/>
          </a:bodyPr>
          <a:lstStyle/>
          <a:p>
            <a:r>
              <a:rPr lang="en-US" sz="1100"/>
              <a:t>Sources: SNL Financial; Insurance Information Institute</a:t>
            </a:r>
          </a:p>
        </p:txBody>
      </p:sp>
      <p:sp>
        <p:nvSpPr>
          <p:cNvPr id="6148" name="Rectangle 4"/>
          <p:cNvSpPr>
            <a:spLocks noGrp="1" noChangeArrowheads="1"/>
          </p:cNvSpPr>
          <p:nvPr>
            <p:ph type="title"/>
          </p:nvPr>
        </p:nvSpPr>
        <p:spPr>
          <a:xfrm>
            <a:off x="649288" y="185738"/>
            <a:ext cx="6751637" cy="860425"/>
          </a:xfrm>
        </p:spPr>
        <p:txBody>
          <a:bodyPr/>
          <a:lstStyle/>
          <a:p>
            <a:r>
              <a:rPr lang="en-US" smtClean="0"/>
              <a:t>P/C Industry Net Income,</a:t>
            </a:r>
            <a:br>
              <a:rPr lang="en-US" smtClean="0"/>
            </a:br>
            <a:r>
              <a:rPr lang="en-US" smtClean="0"/>
              <a:t>Quarterly, 2007:Q1-2012:Q4 </a:t>
            </a:r>
          </a:p>
        </p:txBody>
      </p:sp>
      <p:sp>
        <p:nvSpPr>
          <p:cNvPr id="5" name="AutoShape 13"/>
          <p:cNvSpPr>
            <a:spLocks noChangeArrowheads="1"/>
          </p:cNvSpPr>
          <p:nvPr/>
        </p:nvSpPr>
        <p:spPr bwMode="blackWhite">
          <a:xfrm>
            <a:off x="5562600" y="1066800"/>
            <a:ext cx="1419225" cy="582613"/>
          </a:xfrm>
          <a:prstGeom prst="wedgeRectCallout">
            <a:avLst>
              <a:gd name="adj1" fmla="val 9677"/>
              <a:gd name="adj2" fmla="val 3307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Spring 2011 tornadoes</a:t>
            </a:r>
          </a:p>
        </p:txBody>
      </p:sp>
      <p:sp>
        <p:nvSpPr>
          <p:cNvPr id="6" name="Date Placeholder 5"/>
          <p:cNvSpPr>
            <a:spLocks noGrp="1"/>
          </p:cNvSpPr>
          <p:nvPr>
            <p:ph type="dt" sz="quarter"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ACE1C46F-A7A0-4330-BC6A-BDE083767D7B}" type="slidenum">
              <a:rPr lang="en-US" smtClean="0"/>
              <a:pPr>
                <a:defRPr/>
              </a:pPr>
              <a:t>24</a:t>
            </a:fld>
            <a:endParaRPr lang="en-US"/>
          </a:p>
        </p:txBody>
      </p:sp>
      <p:sp>
        <p:nvSpPr>
          <p:cNvPr id="6152" name="TextBox 7"/>
          <p:cNvSpPr txBox="1">
            <a:spLocks noChangeArrowheads="1"/>
          </p:cNvSpPr>
          <p:nvPr/>
        </p:nvSpPr>
        <p:spPr bwMode="auto">
          <a:xfrm>
            <a:off x="233363" y="1127125"/>
            <a:ext cx="1330325" cy="338138"/>
          </a:xfrm>
          <a:prstGeom prst="rect">
            <a:avLst/>
          </a:prstGeom>
          <a:noFill/>
          <a:ln w="9525">
            <a:noFill/>
            <a:miter lim="800000"/>
            <a:headEnd/>
            <a:tailEnd/>
          </a:ln>
        </p:spPr>
        <p:txBody>
          <a:bodyPr>
            <a:spAutoFit/>
          </a:bodyPr>
          <a:lstStyle/>
          <a:p>
            <a:r>
              <a:rPr lang="en-US" sz="1600" b="1"/>
              <a:t>$Billions</a:t>
            </a:r>
          </a:p>
        </p:txBody>
      </p:sp>
      <p:sp>
        <p:nvSpPr>
          <p:cNvPr id="9" name="AutoShape 13"/>
          <p:cNvSpPr>
            <a:spLocks noChangeArrowheads="1"/>
          </p:cNvSpPr>
          <p:nvPr/>
        </p:nvSpPr>
        <p:spPr bwMode="blackWhite">
          <a:xfrm>
            <a:off x="2541588" y="1112838"/>
            <a:ext cx="1158875" cy="1023937"/>
          </a:xfrm>
          <a:prstGeom prst="wedgeRectCallout">
            <a:avLst>
              <a:gd name="adj1" fmla="val -3167"/>
              <a:gd name="adj2" fmla="val 18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Financial crisis, Hurricane Ike</a:t>
            </a:r>
          </a:p>
        </p:txBody>
      </p:sp>
      <p:sp>
        <p:nvSpPr>
          <p:cNvPr id="11" name="AutoShape 13"/>
          <p:cNvSpPr>
            <a:spLocks noChangeArrowheads="1"/>
          </p:cNvSpPr>
          <p:nvPr/>
        </p:nvSpPr>
        <p:spPr bwMode="blackWhite">
          <a:xfrm>
            <a:off x="4572000" y="4800600"/>
            <a:ext cx="2133600" cy="581025"/>
          </a:xfrm>
          <a:prstGeom prst="wedgeRectCallout">
            <a:avLst>
              <a:gd name="adj1" fmla="val -96533"/>
              <a:gd name="adj2" fmla="val 105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Virtually a year</a:t>
            </a:r>
            <a:br>
              <a:rPr lang="en-US" sz="1600" b="1" dirty="0">
                <a:solidFill>
                  <a:schemeClr val="bg1"/>
                </a:solidFill>
              </a:rPr>
            </a:br>
            <a:r>
              <a:rPr lang="en-US" sz="1600" b="1" dirty="0">
                <a:solidFill>
                  <a:schemeClr val="bg1"/>
                </a:solidFill>
              </a:rPr>
              <a:t>without any profits</a:t>
            </a:r>
          </a:p>
        </p:txBody>
      </p:sp>
      <p:sp>
        <p:nvSpPr>
          <p:cNvPr id="12" name="Rectangle 7"/>
          <p:cNvSpPr>
            <a:spLocks noChangeArrowheads="1"/>
          </p:cNvSpPr>
          <p:nvPr/>
        </p:nvSpPr>
        <p:spPr bwMode="grayWhite">
          <a:xfrm>
            <a:off x="2895600" y="2590800"/>
            <a:ext cx="914400" cy="2898775"/>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000"/>
                            </p:stCondLst>
                            <p:childTnLst>
                              <p:par>
                                <p:cTn id="13" presetID="22" presetClass="entr" presetSubtype="2"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barn(in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B0F710F5-673C-40C3-80A2-826396FA1F19}" type="slidenum">
              <a:rPr lang="en-US" smtClean="0"/>
              <a:pPr>
                <a:defRPr/>
              </a:pPr>
              <a:t>25</a:t>
            </a:fld>
            <a:endParaRPr lang="en-US" smtClean="0"/>
          </a:p>
        </p:txBody>
      </p:sp>
      <p:sp>
        <p:nvSpPr>
          <p:cNvPr id="7173" name="Rectangle 2"/>
          <p:cNvSpPr>
            <a:spLocks noGrp="1" noChangeArrowheads="1"/>
          </p:cNvSpPr>
          <p:nvPr>
            <p:ph type="title"/>
          </p:nvPr>
        </p:nvSpPr>
        <p:spPr>
          <a:xfrm>
            <a:off x="457200" y="152400"/>
            <a:ext cx="7391400" cy="860425"/>
          </a:xfrm>
        </p:spPr>
        <p:txBody>
          <a:bodyPr/>
          <a:lstStyle/>
          <a:p>
            <a:r>
              <a:rPr lang="en-US" smtClean="0"/>
              <a:t>If They Hit Today, the Dozen Costliest (to Insurers) Hurricanes in U.S. History</a:t>
            </a:r>
          </a:p>
        </p:txBody>
      </p:sp>
      <p:sp>
        <p:nvSpPr>
          <p:cNvPr id="7174" name="Rectangle 3"/>
          <p:cNvSpPr>
            <a:spLocks noChangeArrowheads="1"/>
          </p:cNvSpPr>
          <p:nvPr/>
        </p:nvSpPr>
        <p:spPr bwMode="black">
          <a:xfrm>
            <a:off x="152400" y="1066800"/>
            <a:ext cx="23622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Insured Losses,</a:t>
            </a:r>
            <a:br>
              <a:rPr lang="en-US" sz="1600" b="1">
                <a:solidFill>
                  <a:srgbClr val="225A7A"/>
                </a:solidFill>
              </a:rPr>
            </a:br>
            <a:r>
              <a:rPr lang="en-US" sz="1600" b="1">
                <a:solidFill>
                  <a:srgbClr val="225A7A"/>
                </a:solidFill>
              </a:rPr>
              <a:t>2012 Dollars, $ Billions</a:t>
            </a:r>
          </a:p>
        </p:txBody>
      </p:sp>
      <p:sp>
        <p:nvSpPr>
          <p:cNvPr id="7175" name="Rectangle 4"/>
          <p:cNvSpPr>
            <a:spLocks noChangeArrowheads="1"/>
          </p:cNvSpPr>
          <p:nvPr/>
        </p:nvSpPr>
        <p:spPr bwMode="auto">
          <a:xfrm>
            <a:off x="0" y="6248400"/>
            <a:ext cx="9144000" cy="46831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*Estimate as of 12/09/12 based on estimates of catastrophe modeling firms and reported losses as of 1/12/13. Estimates range up to $25B.</a:t>
            </a:r>
          </a:p>
          <a:p>
            <a:pPr eaLnBrk="0" hangingPunct="0">
              <a:lnSpc>
                <a:spcPct val="85000"/>
              </a:lnSpc>
              <a:spcBef>
                <a:spcPct val="25000"/>
              </a:spcBef>
              <a:buClr>
                <a:srgbClr val="FF6801"/>
              </a:buClr>
              <a:buFont typeface="Wingdings" pitchFamily="2" charset="2"/>
              <a:buNone/>
            </a:pPr>
            <a:r>
              <a:rPr lang="en-US" sz="1100">
                <a:solidFill>
                  <a:srgbClr val="000000"/>
                </a:solidFill>
              </a:rPr>
              <a:t>Sources: Karen Clark &amp; Company, </a:t>
            </a:r>
            <a:r>
              <a:rPr lang="en-US" sz="1100" i="1">
                <a:solidFill>
                  <a:srgbClr val="000000"/>
                </a:solidFill>
              </a:rPr>
              <a:t>Historical Hurricanes that Would Cause $10 Billion or More of Insured LossesToday</a:t>
            </a:r>
            <a:r>
              <a:rPr lang="en-US" sz="1100">
                <a:solidFill>
                  <a:srgbClr val="000000"/>
                </a:solidFill>
              </a:rPr>
              <a:t>, August 2012; I.I.I.</a:t>
            </a:r>
          </a:p>
        </p:txBody>
      </p:sp>
      <p:graphicFrame>
        <p:nvGraphicFramePr>
          <p:cNvPr id="7170" name="Object 5"/>
          <p:cNvGraphicFramePr>
            <a:graphicFrameLocks noChangeAspect="1"/>
          </p:cNvGraphicFramePr>
          <p:nvPr/>
        </p:nvGraphicFramePr>
        <p:xfrm>
          <a:off x="228600" y="1447800"/>
          <a:ext cx="8812213" cy="3810000"/>
        </p:xfrm>
        <a:graphic>
          <a:graphicData uri="http://schemas.openxmlformats.org/presentationml/2006/ole">
            <p:oleObj spid="_x0000_s151554" name="Chart" r:id="rId4" imgW="8420033" imgH="3371882" progId="MSGraph.Chart.8">
              <p:embed followColorScheme="full"/>
            </p:oleObj>
          </a:graphicData>
        </a:graphic>
      </p:graphicFrame>
      <p:sp>
        <p:nvSpPr>
          <p:cNvPr id="7176" name="Text Box 17"/>
          <p:cNvSpPr txBox="1">
            <a:spLocks noChangeArrowheads="1"/>
          </p:cNvSpPr>
          <p:nvPr/>
        </p:nvSpPr>
        <p:spPr bwMode="auto">
          <a:xfrm>
            <a:off x="457200" y="5257800"/>
            <a:ext cx="8458200" cy="923925"/>
          </a:xfrm>
          <a:prstGeom prst="rect">
            <a:avLst/>
          </a:prstGeom>
          <a:solidFill>
            <a:schemeClr val="accent2"/>
          </a:solidFill>
          <a:ln w="9525" algn="ctr">
            <a:noFill/>
            <a:miter lim="800000"/>
            <a:headEnd/>
            <a:tailEnd/>
          </a:ln>
        </p:spPr>
        <p:txBody>
          <a:bodyPr>
            <a:spAutoFit/>
          </a:bodyPr>
          <a:lstStyle/>
          <a:p>
            <a:pPr algn="ctr"/>
            <a:r>
              <a:rPr lang="en-US" b="1">
                <a:solidFill>
                  <a:schemeClr val="bg1"/>
                </a:solidFill>
              </a:rPr>
              <a:t>When you adjust for the damage prior storms could have done if they occurred today, Hurricane Katrina slips to a tie for 6</a:t>
            </a:r>
            <a:r>
              <a:rPr lang="en-US" b="1" baseline="30000">
                <a:solidFill>
                  <a:schemeClr val="bg1"/>
                </a:solidFill>
              </a:rPr>
              <a:t>th</a:t>
            </a:r>
            <a:r>
              <a:rPr lang="en-US" b="1">
                <a:solidFill>
                  <a:schemeClr val="bg1"/>
                </a:solidFill>
              </a:rPr>
              <a:t> among the most devastating storms.</a:t>
            </a:r>
          </a:p>
        </p:txBody>
      </p:sp>
      <p:sp>
        <p:nvSpPr>
          <p:cNvPr id="7177" name="Text Box 17"/>
          <p:cNvSpPr txBox="1">
            <a:spLocks noChangeArrowheads="1"/>
          </p:cNvSpPr>
          <p:nvPr/>
        </p:nvSpPr>
        <p:spPr bwMode="auto">
          <a:xfrm>
            <a:off x="2590800" y="1143000"/>
            <a:ext cx="5486400" cy="1477963"/>
          </a:xfrm>
          <a:prstGeom prst="rect">
            <a:avLst/>
          </a:prstGeom>
          <a:solidFill>
            <a:schemeClr val="accent1"/>
          </a:solidFill>
          <a:ln w="9525" algn="ctr">
            <a:noFill/>
            <a:miter lim="800000"/>
            <a:headEnd/>
            <a:tailEnd/>
          </a:ln>
        </p:spPr>
        <p:txBody>
          <a:bodyPr>
            <a:spAutoFit/>
          </a:bodyPr>
          <a:lstStyle/>
          <a:p>
            <a:pPr algn="ctr"/>
            <a:r>
              <a:rPr lang="en-US" b="1">
                <a:solidFill>
                  <a:schemeClr val="bg1"/>
                </a:solidFill>
              </a:rPr>
              <a:t>Storms that hit long ago had less property and businesses to damage, so simply adjusting their actual claims for inflation doesn’t capture their destructive power.</a:t>
            </a:r>
            <a:br>
              <a:rPr lang="en-US" b="1">
                <a:solidFill>
                  <a:schemeClr val="bg1"/>
                </a:solidFill>
              </a:rPr>
            </a:br>
            <a:r>
              <a:rPr lang="en-US" b="1">
                <a:solidFill>
                  <a:schemeClr val="bg1"/>
                </a:solidFill>
              </a:rPr>
              <a:t>Karen Clark’s analysis aims to overcome that.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415925" y="185738"/>
            <a:ext cx="7385050" cy="860425"/>
          </a:xfrm>
        </p:spPr>
        <p:txBody>
          <a:bodyPr/>
          <a:lstStyle/>
          <a:p>
            <a:r>
              <a:rPr lang="en-US" sz="2600" smtClean="0"/>
              <a:t>P/C Industry Homeowners Claim Frequency, US, 1997-2011</a:t>
            </a:r>
          </a:p>
        </p:txBody>
      </p:sp>
      <p:graphicFrame>
        <p:nvGraphicFramePr>
          <p:cNvPr id="6832131" name="Object 3"/>
          <p:cNvGraphicFramePr>
            <a:graphicFrameLocks/>
          </p:cNvGraphicFramePr>
          <p:nvPr>
            <p:ph type="chart" idx="4294967295"/>
          </p:nvPr>
        </p:nvGraphicFramePr>
        <p:xfrm>
          <a:off x="152400" y="1143000"/>
          <a:ext cx="8716963" cy="5043488"/>
        </p:xfrm>
        <a:graphic>
          <a:graphicData uri="http://schemas.openxmlformats.org/presentationml/2006/ole">
            <p:oleObj spid="_x0000_s152578" name="Chart" r:id="rId4" imgW="8724833" imgH="5048366" progId="MSGraph.Chart.8">
              <p:embed followColorScheme="full"/>
            </p:oleObj>
          </a:graphicData>
        </a:graphic>
      </p:graphicFrame>
      <p:sp>
        <p:nvSpPr>
          <p:cNvPr id="8196" name="Rectangle 5"/>
          <p:cNvSpPr>
            <a:spLocks noChangeArrowheads="1"/>
          </p:cNvSpPr>
          <p:nvPr/>
        </p:nvSpPr>
        <p:spPr bwMode="auto">
          <a:xfrm>
            <a:off x="0" y="6575425"/>
            <a:ext cx="86106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Insurance Research Council, “Trends in Homeowners Insurance Claims,” p.29; Insurance Information Institute</a:t>
            </a:r>
          </a:p>
        </p:txBody>
      </p:sp>
      <p:sp>
        <p:nvSpPr>
          <p:cNvPr id="8197" name="TextBox 6"/>
          <p:cNvSpPr txBox="1">
            <a:spLocks noChangeArrowheads="1"/>
          </p:cNvSpPr>
          <p:nvPr/>
        </p:nvSpPr>
        <p:spPr bwMode="auto">
          <a:xfrm>
            <a:off x="152400" y="1066800"/>
            <a:ext cx="1552575" cy="523875"/>
          </a:xfrm>
          <a:prstGeom prst="rect">
            <a:avLst/>
          </a:prstGeom>
          <a:noFill/>
          <a:ln w="9525">
            <a:noFill/>
            <a:miter lim="800000"/>
            <a:headEnd/>
            <a:tailEnd/>
          </a:ln>
        </p:spPr>
        <p:txBody>
          <a:bodyPr>
            <a:spAutoFit/>
          </a:bodyPr>
          <a:lstStyle/>
          <a:p>
            <a:r>
              <a:rPr lang="en-US" sz="1400"/>
              <a:t>Claims Paid per 100 Exposures</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415925" y="185738"/>
            <a:ext cx="7385050" cy="860425"/>
          </a:xfrm>
        </p:spPr>
        <p:txBody>
          <a:bodyPr/>
          <a:lstStyle/>
          <a:p>
            <a:r>
              <a:rPr lang="en-US" sz="2600" smtClean="0"/>
              <a:t>P/C Industry Homeowners Average Claim Severity, 1997-2011</a:t>
            </a:r>
          </a:p>
        </p:txBody>
      </p:sp>
      <p:graphicFrame>
        <p:nvGraphicFramePr>
          <p:cNvPr id="6832131" name="Object 3"/>
          <p:cNvGraphicFramePr>
            <a:graphicFrameLocks/>
          </p:cNvGraphicFramePr>
          <p:nvPr>
            <p:ph type="chart" idx="4294967295"/>
          </p:nvPr>
        </p:nvGraphicFramePr>
        <p:xfrm>
          <a:off x="134938" y="1219200"/>
          <a:ext cx="8716962" cy="5043488"/>
        </p:xfrm>
        <a:graphic>
          <a:graphicData uri="http://schemas.openxmlformats.org/presentationml/2006/ole">
            <p:oleObj spid="_x0000_s153602" name="Chart" r:id="rId4" imgW="8724833" imgH="5048366" progId="MSGraph.Chart.8">
              <p:embed followColorScheme="full"/>
            </p:oleObj>
          </a:graphicData>
        </a:graphic>
      </p:graphicFrame>
      <p:sp>
        <p:nvSpPr>
          <p:cNvPr id="9220" name="Rectangle 5"/>
          <p:cNvSpPr>
            <a:spLocks noChangeArrowheads="1"/>
          </p:cNvSpPr>
          <p:nvPr/>
        </p:nvSpPr>
        <p:spPr bwMode="auto">
          <a:xfrm>
            <a:off x="0" y="6281738"/>
            <a:ext cx="8610600"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Insurance Research Council, “Trends in Homeowners Insurance Claims,” p. 29, BLS inflation calculator,</a:t>
            </a:r>
            <a:br>
              <a:rPr lang="en-US" sz="1100"/>
            </a:br>
            <a:r>
              <a:rPr lang="en-US" sz="1100"/>
              <a:t>and Insurance Information Institute</a:t>
            </a:r>
          </a:p>
        </p:txBody>
      </p:sp>
      <p:sp>
        <p:nvSpPr>
          <p:cNvPr id="7" name="AutoShape 7"/>
          <p:cNvSpPr>
            <a:spLocks noChangeArrowheads="1"/>
          </p:cNvSpPr>
          <p:nvPr/>
        </p:nvSpPr>
        <p:spPr bwMode="blackWhite">
          <a:xfrm>
            <a:off x="6477000" y="3733800"/>
            <a:ext cx="1828800" cy="885825"/>
          </a:xfrm>
          <a:prstGeom prst="wedgeRectCallout">
            <a:avLst>
              <a:gd name="adj1" fmla="val 55852"/>
              <a:gd name="adj2" fmla="val -13993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HO average claim severity is now three times what it was in 1997.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I.I.I. Resources</a:t>
            </a:r>
            <a:endParaRPr lang="en-US" dirty="0"/>
          </a:p>
        </p:txBody>
      </p:sp>
      <p:sp>
        <p:nvSpPr>
          <p:cNvPr id="2" name="Date Placeholder 1"/>
          <p:cNvSpPr>
            <a:spLocks noGrp="1"/>
          </p:cNvSpPr>
          <p:nvPr>
            <p:ph type="dt" sz="half" idx="10"/>
          </p:nvPr>
        </p:nvSpPr>
        <p:spPr/>
        <p:txBody>
          <a:bodyPr/>
          <a:lstStyle/>
          <a:p>
            <a:pPr>
              <a:defRPr/>
            </a:pPr>
            <a:r>
              <a:rPr lang="en-US" smtClean="0"/>
              <a:t>12/02/09 - 6pm</a:t>
            </a:r>
            <a:endParaRPr lang="en-US"/>
          </a:p>
        </p:txBody>
      </p:sp>
      <p:sp>
        <p:nvSpPr>
          <p:cNvPr id="3" name="Footer Placeholder 2"/>
          <p:cNvSpPr>
            <a:spLocks noGrp="1"/>
          </p:cNvSpPr>
          <p:nvPr>
            <p:ph type="ftr" sz="quarter" idx="11"/>
          </p:nvPr>
        </p:nvSpPr>
        <p:spPr/>
        <p:txBody>
          <a:bodyPr/>
          <a:lstStyle/>
          <a:p>
            <a:pPr>
              <a:defRPr/>
            </a:pPr>
            <a:r>
              <a:rPr lang="en-US" smtClean="0"/>
              <a:t>eSlide – P6466 – iii template</a:t>
            </a:r>
            <a:endParaRPr lang="en-US"/>
          </a:p>
        </p:txBody>
      </p:sp>
      <p:sp>
        <p:nvSpPr>
          <p:cNvPr id="4" name="Slide Number Placeholder 3"/>
          <p:cNvSpPr>
            <a:spLocks noGrp="1"/>
          </p:cNvSpPr>
          <p:nvPr>
            <p:ph type="sldNum" sz="quarter" idx="12"/>
          </p:nvPr>
        </p:nvSpPr>
        <p:spPr/>
        <p:txBody>
          <a:bodyPr/>
          <a:lstStyle/>
          <a:p>
            <a:pPr>
              <a:defRPr/>
            </a:pPr>
            <a:fld id="{019D252A-4CA2-4000-BEED-F2C1C5F642A0}"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smtClean="0"/>
              <a:t>eSlide – P6466 – iii template</a:t>
            </a:r>
            <a:endParaRPr lang="en-US"/>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29</a:t>
            </a:fld>
            <a:endParaRPr lang="en-US"/>
          </a:p>
        </p:txBody>
      </p:sp>
      <p:pic>
        <p:nvPicPr>
          <p:cNvPr id="211970" name="Picture 2"/>
          <p:cNvPicPr>
            <a:picLocks noChangeAspect="1" noChangeArrowheads="1"/>
          </p:cNvPicPr>
          <p:nvPr/>
        </p:nvPicPr>
        <p:blipFill>
          <a:blip r:embed="rId2" cstate="print"/>
          <a:srcRect/>
          <a:stretch>
            <a:fillRect/>
          </a:stretch>
        </p:blipFill>
        <p:spPr bwMode="auto">
          <a:xfrm>
            <a:off x="0" y="0"/>
            <a:ext cx="9963150" cy="719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2"/>
          <p:cNvSpPr>
            <a:spLocks noGrp="1" noChangeArrowheads="1"/>
          </p:cNvSpPr>
          <p:nvPr>
            <p:ph type="title"/>
          </p:nvPr>
        </p:nvSpPr>
        <p:spPr/>
        <p:txBody>
          <a:bodyPr/>
          <a:lstStyle/>
          <a:p>
            <a:r>
              <a:rPr lang="en-US" dirty="0" smtClean="0"/>
              <a:t>What is the Mission of the I.I.I.?</a:t>
            </a:r>
          </a:p>
        </p:txBody>
      </p:sp>
      <p:sp>
        <p:nvSpPr>
          <p:cNvPr id="489474" name="Rectangle 3"/>
          <p:cNvSpPr>
            <a:spLocks noGrp="1" noChangeArrowheads="1"/>
          </p:cNvSpPr>
          <p:nvPr>
            <p:ph idx="1"/>
          </p:nvPr>
        </p:nvSpPr>
        <p:spPr>
          <a:xfrm>
            <a:off x="0" y="1066800"/>
            <a:ext cx="8958263" cy="5562600"/>
          </a:xfrm>
        </p:spPr>
        <p:txBody>
          <a:bodyPr/>
          <a:lstStyle/>
          <a:p>
            <a:pPr>
              <a:lnSpc>
                <a:spcPct val="100000"/>
              </a:lnSpc>
              <a:spcBef>
                <a:spcPct val="50000"/>
              </a:spcBef>
              <a:buFont typeface="Wingdings" pitchFamily="2" charset="2"/>
              <a:buChar char="§"/>
            </a:pPr>
            <a:r>
              <a:rPr lang="en-US" dirty="0" smtClean="0"/>
              <a:t>The mission of the Insurance Information Institute is to build public understanding of insurance—what it does and how it works—primarily through the media.</a:t>
            </a:r>
          </a:p>
          <a:p>
            <a:pPr lvl="1">
              <a:lnSpc>
                <a:spcPct val="100000"/>
              </a:lnSpc>
              <a:buFont typeface="Wingdings" pitchFamily="2" charset="2"/>
              <a:buChar char="Ø"/>
            </a:pPr>
            <a:r>
              <a:rPr lang="en-US" sz="2400" dirty="0" smtClean="0"/>
              <a:t>The I.I.I. is dedicated to making sure the media covers our business fairly and accurately. </a:t>
            </a:r>
          </a:p>
          <a:p>
            <a:pPr lvl="1">
              <a:lnSpc>
                <a:spcPct val="100000"/>
              </a:lnSpc>
              <a:buFont typeface="Wingdings" pitchFamily="2" charset="2"/>
              <a:buChar char="Ø"/>
            </a:pPr>
            <a:r>
              <a:rPr lang="en-US" sz="2400" dirty="0" smtClean="0"/>
              <a:t>I.I.I. assists its member companies with their communications, information, research and planning needs. </a:t>
            </a:r>
            <a:br>
              <a:rPr lang="en-US" sz="2400" dirty="0" smtClean="0"/>
            </a:br>
            <a:endParaRPr lang="en-US" sz="2400" dirty="0" smtClean="0"/>
          </a:p>
          <a:p>
            <a:pPr>
              <a:lnSpc>
                <a:spcPct val="100000"/>
              </a:lnSpc>
              <a:spcBef>
                <a:spcPct val="50000"/>
              </a:spcBef>
              <a:buClr>
                <a:srgbClr val="FF3300"/>
              </a:buClr>
              <a:buFont typeface="Wingdings" pitchFamily="2" charset="2"/>
              <a:buNone/>
            </a:pPr>
            <a:endParaRPr lang="en-US" sz="2000" dirty="0" smtClean="0"/>
          </a:p>
          <a:p>
            <a:pPr>
              <a:lnSpc>
                <a:spcPct val="100000"/>
              </a:lnSpc>
              <a:spcBef>
                <a:spcPct val="50000"/>
              </a:spcBef>
              <a:buClr>
                <a:srgbClr val="FF3300"/>
              </a:buClr>
              <a:buFont typeface="Wingdings" pitchFamily="2" charset="2"/>
              <a:buChar char="§"/>
            </a:pPr>
            <a:endParaRPr lang="en-US" sz="2000" dirty="0" smtClean="0">
              <a:solidFill>
                <a:schemeClr val="accen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21" name="Title 1"/>
          <p:cNvSpPr>
            <a:spLocks noGrp="1"/>
          </p:cNvSpPr>
          <p:nvPr>
            <p:ph type="title"/>
          </p:nvPr>
        </p:nvSpPr>
        <p:spPr>
          <a:xfrm>
            <a:off x="227013" y="114300"/>
            <a:ext cx="7400925" cy="860425"/>
          </a:xfrm>
        </p:spPr>
        <p:txBody>
          <a:bodyPr/>
          <a:lstStyle/>
          <a:p>
            <a:r>
              <a:rPr lang="en-US" dirty="0" smtClean="0"/>
              <a:t>I.I.I. Mobile Apps – Disaster Resource </a:t>
            </a:r>
          </a:p>
        </p:txBody>
      </p:sp>
      <p:sp>
        <p:nvSpPr>
          <p:cNvPr id="60420" name="Date Placeholder 3"/>
          <p:cNvSpPr>
            <a:spLocks noGrp="1"/>
          </p:cNvSpPr>
          <p:nvPr>
            <p:ph type="dt" sz="quarter" idx="10"/>
          </p:nvPr>
        </p:nvSpPr>
        <p:spPr/>
        <p:txBody>
          <a:bodyPr/>
          <a:lstStyle/>
          <a:p>
            <a:pPr>
              <a:defRPr/>
            </a:pPr>
            <a:r>
              <a:rPr lang="en-US" dirty="0" smtClean="0"/>
              <a:t>12/01/09 - 9pm</a:t>
            </a:r>
          </a:p>
        </p:txBody>
      </p:sp>
      <p:sp>
        <p:nvSpPr>
          <p:cNvPr id="60421" name="Footer Placeholder 4"/>
          <p:cNvSpPr>
            <a:spLocks noGrp="1"/>
          </p:cNvSpPr>
          <p:nvPr>
            <p:ph type="ftr" sz="quarter" idx="11"/>
          </p:nvPr>
        </p:nvSpPr>
        <p:spPr/>
        <p:txBody>
          <a:bodyPr/>
          <a:lstStyle/>
          <a:p>
            <a:pPr>
              <a:defRPr/>
            </a:pPr>
            <a:r>
              <a:rPr lang="en-US" dirty="0" smtClean="0"/>
              <a:t>eSlide – P6466 – The Financial Crisis and the Future of the P/C</a:t>
            </a:r>
          </a:p>
        </p:txBody>
      </p:sp>
      <p:sp>
        <p:nvSpPr>
          <p:cNvPr id="60422" name="Slide Number Placeholder 5"/>
          <p:cNvSpPr>
            <a:spLocks noGrp="1"/>
          </p:cNvSpPr>
          <p:nvPr>
            <p:ph type="sldNum" sz="quarter" idx="12"/>
          </p:nvPr>
        </p:nvSpPr>
        <p:spPr/>
        <p:txBody>
          <a:bodyPr/>
          <a:lstStyle/>
          <a:p>
            <a:pPr>
              <a:defRPr/>
            </a:pPr>
            <a:fld id="{4969A992-D2F4-47FC-8B0F-EDF8F47C48DA}" type="slidenum">
              <a:rPr lang="en-US" smtClean="0"/>
              <a:pPr>
                <a:defRPr/>
              </a:pPr>
              <a:t>30</a:t>
            </a:fld>
            <a:endParaRPr lang="en-US" dirty="0" smtClean="0"/>
          </a:p>
        </p:txBody>
      </p:sp>
      <p:pic>
        <p:nvPicPr>
          <p:cNvPr id="2283525" name="Picture 9" descr="01.III_Toolkit_shell.jpg"/>
          <p:cNvPicPr>
            <a:picLocks noChangeAspect="1"/>
          </p:cNvPicPr>
          <p:nvPr/>
        </p:nvPicPr>
        <p:blipFill>
          <a:blip r:embed="rId2" cstate="print"/>
          <a:srcRect/>
          <a:stretch>
            <a:fillRect/>
          </a:stretch>
        </p:blipFill>
        <p:spPr bwMode="auto">
          <a:xfrm>
            <a:off x="473075" y="2205038"/>
            <a:ext cx="2662238" cy="4367212"/>
          </a:xfrm>
          <a:prstGeom prst="rect">
            <a:avLst/>
          </a:prstGeom>
          <a:noFill/>
          <a:ln w="9525">
            <a:noFill/>
            <a:miter lim="800000"/>
            <a:headEnd/>
            <a:tailEnd/>
          </a:ln>
        </p:spPr>
      </p:pic>
      <p:sp>
        <p:nvSpPr>
          <p:cNvPr id="2283526" name="TextBox 6"/>
          <p:cNvSpPr txBox="1">
            <a:spLocks noChangeArrowheads="1"/>
          </p:cNvSpPr>
          <p:nvPr/>
        </p:nvSpPr>
        <p:spPr bwMode="auto">
          <a:xfrm>
            <a:off x="465138" y="1166813"/>
            <a:ext cx="8042275" cy="1016000"/>
          </a:xfrm>
          <a:prstGeom prst="rect">
            <a:avLst/>
          </a:prstGeom>
          <a:noFill/>
          <a:ln w="9525">
            <a:noFill/>
            <a:miter lim="800000"/>
            <a:headEnd/>
            <a:tailEnd/>
          </a:ln>
        </p:spPr>
        <p:txBody>
          <a:bodyPr>
            <a:spAutoFit/>
          </a:bodyPr>
          <a:lstStyle/>
          <a:p>
            <a:r>
              <a:rPr lang="en-US" sz="2000" dirty="0"/>
              <a:t>The I.I.I. is developing a branded suite of apps to provide guidance to consumers in making decisions about their insurance and preparing for a disaster.</a:t>
            </a:r>
          </a:p>
        </p:txBody>
      </p:sp>
      <p:pic>
        <p:nvPicPr>
          <p:cNvPr id="2283527" name="Picture 7" descr="03.III_Know_Your_Stuff_2.jpg"/>
          <p:cNvPicPr>
            <a:picLocks noChangeAspect="1"/>
          </p:cNvPicPr>
          <p:nvPr/>
        </p:nvPicPr>
        <p:blipFill>
          <a:blip r:embed="rId3" cstate="print"/>
          <a:srcRect/>
          <a:stretch>
            <a:fillRect/>
          </a:stretch>
        </p:blipFill>
        <p:spPr bwMode="auto">
          <a:xfrm>
            <a:off x="3281363" y="2187575"/>
            <a:ext cx="2703512" cy="4437063"/>
          </a:xfrm>
          <a:prstGeom prst="rect">
            <a:avLst/>
          </a:prstGeom>
          <a:noFill/>
          <a:ln w="9525">
            <a:noFill/>
            <a:miter lim="800000"/>
            <a:headEnd/>
            <a:tailEnd/>
          </a:ln>
        </p:spPr>
      </p:pic>
      <p:pic>
        <p:nvPicPr>
          <p:cNvPr id="2283528" name="Picture 8" descr="04.III_Know_Your_Coverage_1.jpg"/>
          <p:cNvPicPr>
            <a:picLocks noChangeAspect="1"/>
          </p:cNvPicPr>
          <p:nvPr/>
        </p:nvPicPr>
        <p:blipFill>
          <a:blip r:embed="rId4" cstate="print"/>
          <a:srcRect/>
          <a:stretch>
            <a:fillRect/>
          </a:stretch>
        </p:blipFill>
        <p:spPr bwMode="auto">
          <a:xfrm>
            <a:off x="6024563" y="2127250"/>
            <a:ext cx="2735262" cy="448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preparedness videos</a:t>
            </a:r>
            <a:endParaRPr lang="en-US" dirty="0"/>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smtClean="0"/>
              <a:t>eSlide – P6466 – iii template</a:t>
            </a:r>
            <a:endParaRPr lang="en-US"/>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31</a:t>
            </a:fld>
            <a:endParaRPr lang="en-US"/>
          </a:p>
        </p:txBody>
      </p:sp>
      <p:pic>
        <p:nvPicPr>
          <p:cNvPr id="212994" name="Picture 2"/>
          <p:cNvPicPr>
            <a:picLocks noGrp="1" noChangeAspect="1" noChangeArrowheads="1"/>
          </p:cNvPicPr>
          <p:nvPr>
            <p:ph idx="1"/>
          </p:nvPr>
        </p:nvPicPr>
        <p:blipFill>
          <a:blip r:embed="rId2" cstate="print"/>
          <a:srcRect/>
          <a:stretch>
            <a:fillRect/>
          </a:stretch>
        </p:blipFill>
        <p:spPr bwMode="auto">
          <a:xfrm>
            <a:off x="1278991" y="1647825"/>
            <a:ext cx="6586018" cy="465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variety of information on </a:t>
            </a:r>
            <a:r>
              <a:rPr lang="en-US" smtClean="0"/>
              <a:t>Natural Disasters</a:t>
            </a:r>
            <a:endParaRPr lang="en-US"/>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smtClean="0"/>
              <a:t>eSlide – P6466 – iii template</a:t>
            </a:r>
            <a:endParaRPr lang="en-US"/>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32</a:t>
            </a:fld>
            <a:endParaRPr lang="en-US"/>
          </a:p>
        </p:txBody>
      </p:sp>
      <p:pic>
        <p:nvPicPr>
          <p:cNvPr id="214018" name="Picture 2"/>
          <p:cNvPicPr>
            <a:picLocks noGrp="1" noChangeAspect="1" noChangeArrowheads="1"/>
          </p:cNvPicPr>
          <p:nvPr>
            <p:ph idx="1"/>
          </p:nvPr>
        </p:nvPicPr>
        <p:blipFill>
          <a:blip r:embed="rId2" cstate="print"/>
          <a:srcRect/>
          <a:stretch>
            <a:fillRect/>
          </a:stretch>
        </p:blipFill>
        <p:spPr bwMode="auto">
          <a:xfrm>
            <a:off x="1200153" y="1647825"/>
            <a:ext cx="6743694" cy="465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dirty="0">
                <a:solidFill>
                  <a:srgbClr val="FFFFFF"/>
                </a:solidFill>
              </a:rPr>
              <a:t>www.iii.org</a:t>
            </a:r>
          </a:p>
        </p:txBody>
      </p:sp>
      <p:sp>
        <p:nvSpPr>
          <p:cNvPr id="2077700" name="Rectangle 4"/>
          <p:cNvSpPr>
            <a:spLocks noChangeArrowheads="1"/>
          </p:cNvSpPr>
          <p:nvPr/>
        </p:nvSpPr>
        <p:spPr bwMode="auto">
          <a:xfrm>
            <a:off x="668338" y="4130566"/>
            <a:ext cx="7807325" cy="1089529"/>
          </a:xfrm>
          <a:prstGeom prst="rect">
            <a:avLst/>
          </a:prstGeom>
          <a:noFill/>
          <a:ln w="9525" algn="ctr">
            <a:noFill/>
            <a:miter lim="800000"/>
            <a:headEnd/>
            <a:tailEnd/>
          </a:ln>
        </p:spPr>
        <p:txBody>
          <a:bodyPr wrap="square"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dirty="0">
                <a:solidFill>
                  <a:srgbClr val="225A7A"/>
                </a:solidFill>
              </a:rPr>
              <a:t>Insurance Information </a:t>
            </a:r>
            <a:r>
              <a:rPr lang="en-US" sz="2800" b="1" dirty="0" smtClean="0">
                <a:solidFill>
                  <a:srgbClr val="225A7A"/>
                </a:solidFill>
              </a:rPr>
              <a:t>Institute</a:t>
            </a:r>
            <a:endParaRPr lang="en-US" sz="28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77825" y="0"/>
            <a:ext cx="7400925" cy="860425"/>
          </a:xfrm>
        </p:spPr>
        <p:txBody>
          <a:bodyPr/>
          <a:lstStyle/>
          <a:p>
            <a:r>
              <a:rPr lang="en-US" dirty="0" smtClean="0"/>
              <a:t>I.I.I.’s Role Regarding Sandy</a:t>
            </a:r>
          </a:p>
        </p:txBody>
      </p:sp>
      <p:sp>
        <p:nvSpPr>
          <p:cNvPr id="12291" name="Content Placeholder 2"/>
          <p:cNvSpPr>
            <a:spLocks noGrp="1"/>
          </p:cNvSpPr>
          <p:nvPr>
            <p:ph idx="1"/>
          </p:nvPr>
        </p:nvSpPr>
        <p:spPr>
          <a:xfrm>
            <a:off x="163286" y="1143000"/>
            <a:ext cx="8776607" cy="5519057"/>
          </a:xfrm>
        </p:spPr>
        <p:txBody>
          <a:bodyPr/>
          <a:lstStyle/>
          <a:p>
            <a:r>
              <a:rPr lang="en-US" sz="2200" dirty="0" smtClean="0"/>
              <a:t>During the storm and its immediate aftermath, I.I.I. staff worked from their homes, giving interviews and providing information to virtually every major news outlet. </a:t>
            </a:r>
          </a:p>
          <a:p>
            <a:r>
              <a:rPr lang="en-US" sz="2200" dirty="0" smtClean="0"/>
              <a:t>The I.I.I. appeared several times a day on local news stations. These broadcasts were also made available to stations around the country, amplifying the I.I.I.’s reach.</a:t>
            </a:r>
          </a:p>
          <a:p>
            <a:r>
              <a:rPr lang="en-US" sz="2200" dirty="0" smtClean="0"/>
              <a:t>The I.I.I. gave over 44 television interviews (including several in Spanish), which were aired nationwide 730 times to over 25 million viewers.</a:t>
            </a:r>
          </a:p>
          <a:p>
            <a:r>
              <a:rPr lang="en-US" sz="2200" dirty="0" smtClean="0"/>
              <a:t>Before, during and after the storm, we also issued a steady stream of news releases timed to be one step ahead of the news cycle–15 in total. This resulted in the I.I.I. appearing in nearly 3,000 Internet news publications, such as the New York Times website, and over 918 times in print publications, wire services and prominent blogs.</a:t>
            </a:r>
          </a:p>
          <a:p>
            <a:endParaRPr lang="en-US" sz="2000" dirty="0" smtClean="0"/>
          </a:p>
          <a:p>
            <a:endParaRPr lang="en-US" sz="2000" dirty="0" smtClean="0"/>
          </a:p>
        </p:txBody>
      </p:sp>
      <p:sp>
        <p:nvSpPr>
          <p:cNvPr id="12292" name="Date Placeholder 3"/>
          <p:cNvSpPr>
            <a:spLocks noGrp="1"/>
          </p:cNvSpPr>
          <p:nvPr>
            <p:ph type="dt" sz="quarter" idx="10"/>
          </p:nvPr>
        </p:nvSpPr>
        <p:spPr>
          <a:noFill/>
        </p:spPr>
        <p:txBody>
          <a:bodyPr/>
          <a:lstStyle/>
          <a:p>
            <a:r>
              <a:rPr lang="en-US" dirty="0" smtClean="0"/>
              <a:t>12/02/09 - 6pm</a:t>
            </a:r>
          </a:p>
        </p:txBody>
      </p:sp>
      <p:sp>
        <p:nvSpPr>
          <p:cNvPr id="12293" name="Footer Placeholder 4"/>
          <p:cNvSpPr>
            <a:spLocks noGrp="1"/>
          </p:cNvSpPr>
          <p:nvPr>
            <p:ph type="ftr" sz="quarter" idx="11"/>
          </p:nvPr>
        </p:nvSpPr>
        <p:spPr>
          <a:noFill/>
        </p:spPr>
        <p:txBody>
          <a:bodyPr/>
          <a:lstStyle/>
          <a:p>
            <a:r>
              <a:rPr lang="en-US" dirty="0" smtClean="0"/>
              <a:t>eSlide – P6466 – iii template</a:t>
            </a:r>
          </a:p>
        </p:txBody>
      </p:sp>
      <p:sp>
        <p:nvSpPr>
          <p:cNvPr id="12294" name="Slide Number Placeholder 5"/>
          <p:cNvSpPr>
            <a:spLocks noGrp="1"/>
          </p:cNvSpPr>
          <p:nvPr>
            <p:ph type="sldNum" sz="quarter" idx="12"/>
          </p:nvPr>
        </p:nvSpPr>
        <p:spPr>
          <a:noFill/>
        </p:spPr>
        <p:txBody>
          <a:bodyPr/>
          <a:lstStyle/>
          <a:p>
            <a:fld id="{63505CDE-4A11-4052-9C72-7F0A0456FD28}" type="slidenum">
              <a:rPr lang="en-US" smtClean="0"/>
              <a:pPr/>
              <a:t>4</a:t>
            </a:fld>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77825" y="0"/>
            <a:ext cx="7400925" cy="860425"/>
          </a:xfrm>
        </p:spPr>
        <p:txBody>
          <a:bodyPr/>
          <a:lstStyle/>
          <a:p>
            <a:r>
              <a:rPr lang="en-US" dirty="0" smtClean="0"/>
              <a:t>Hurricane Sandy Outreach</a:t>
            </a:r>
          </a:p>
        </p:txBody>
      </p:sp>
      <p:sp>
        <p:nvSpPr>
          <p:cNvPr id="12291" name="Content Placeholder 2"/>
          <p:cNvSpPr>
            <a:spLocks noGrp="1"/>
          </p:cNvSpPr>
          <p:nvPr>
            <p:ph idx="1"/>
          </p:nvPr>
        </p:nvSpPr>
        <p:spPr>
          <a:xfrm>
            <a:off x="155121" y="1181100"/>
            <a:ext cx="8850087" cy="5423807"/>
          </a:xfrm>
        </p:spPr>
        <p:txBody>
          <a:bodyPr/>
          <a:lstStyle/>
          <a:p>
            <a:r>
              <a:rPr lang="en-US" dirty="0" smtClean="0"/>
              <a:t>For some residents with no electricity, battery-operated radios were their only source of information. Therefore, the I.I.I. created media opportunities with a number of local radio outlets.</a:t>
            </a:r>
          </a:p>
          <a:p>
            <a:r>
              <a:rPr lang="en-US" dirty="0" smtClean="0"/>
              <a:t>It is worth noting that outside of national and Tri-state media, Florida news outlets were the most likely to quote the I.I.I. or to cover Hurricane Sandy.</a:t>
            </a:r>
          </a:p>
          <a:p>
            <a:r>
              <a:rPr lang="en-US" dirty="0" smtClean="0"/>
              <a:t>Essentially, it was the I.I.I.’s relationships with national and local news outlets, our 24/7 availability to the news media as well the steady flow of information that we distributed which resulted in our significant media outreach.</a:t>
            </a:r>
          </a:p>
          <a:p>
            <a:r>
              <a:rPr lang="en-US" dirty="0" smtClean="0"/>
              <a:t>Coordinated with a number of federal organizations such as the NFIP and NOAA.</a:t>
            </a:r>
          </a:p>
          <a:p>
            <a:endParaRPr lang="en-US" sz="2000" dirty="0" smtClean="0"/>
          </a:p>
        </p:txBody>
      </p:sp>
      <p:sp>
        <p:nvSpPr>
          <p:cNvPr id="12292" name="Date Placeholder 3"/>
          <p:cNvSpPr>
            <a:spLocks noGrp="1"/>
          </p:cNvSpPr>
          <p:nvPr>
            <p:ph type="dt" sz="quarter" idx="10"/>
          </p:nvPr>
        </p:nvSpPr>
        <p:spPr>
          <a:noFill/>
        </p:spPr>
        <p:txBody>
          <a:bodyPr/>
          <a:lstStyle/>
          <a:p>
            <a:r>
              <a:rPr lang="en-US" dirty="0" smtClean="0"/>
              <a:t>12/02/09 - 6pm</a:t>
            </a:r>
          </a:p>
        </p:txBody>
      </p:sp>
      <p:sp>
        <p:nvSpPr>
          <p:cNvPr id="12293" name="Footer Placeholder 4"/>
          <p:cNvSpPr>
            <a:spLocks noGrp="1"/>
          </p:cNvSpPr>
          <p:nvPr>
            <p:ph type="ftr" sz="quarter" idx="11"/>
          </p:nvPr>
        </p:nvSpPr>
        <p:spPr>
          <a:noFill/>
        </p:spPr>
        <p:txBody>
          <a:bodyPr/>
          <a:lstStyle/>
          <a:p>
            <a:r>
              <a:rPr lang="en-US" dirty="0" smtClean="0"/>
              <a:t>eSlide – P6466 – iii template</a:t>
            </a:r>
          </a:p>
        </p:txBody>
      </p:sp>
      <p:sp>
        <p:nvSpPr>
          <p:cNvPr id="12294" name="Slide Number Placeholder 5"/>
          <p:cNvSpPr>
            <a:spLocks noGrp="1"/>
          </p:cNvSpPr>
          <p:nvPr>
            <p:ph type="sldNum" sz="quarter" idx="12"/>
          </p:nvPr>
        </p:nvSpPr>
        <p:spPr>
          <a:noFill/>
        </p:spPr>
        <p:txBody>
          <a:bodyPr/>
          <a:lstStyle/>
          <a:p>
            <a:fld id="{63505CDE-4A11-4052-9C72-7F0A0456FD28}"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Hurricane Sandy: News Cycle</a:t>
            </a:r>
          </a:p>
        </p:txBody>
      </p:sp>
      <p:sp>
        <p:nvSpPr>
          <p:cNvPr id="3" name="Content Placeholder 2"/>
          <p:cNvSpPr>
            <a:spLocks noGrp="1"/>
          </p:cNvSpPr>
          <p:nvPr>
            <p:ph idx="1"/>
          </p:nvPr>
        </p:nvSpPr>
        <p:spPr>
          <a:xfrm>
            <a:off x="152400" y="1123950"/>
            <a:ext cx="8763000" cy="5619750"/>
          </a:xfrm>
        </p:spPr>
        <p:txBody>
          <a:bodyPr/>
          <a:lstStyle/>
          <a:p>
            <a:pPr>
              <a:buFont typeface="Wingdings" pitchFamily="2" charset="2"/>
              <a:buNone/>
              <a:defRPr/>
            </a:pPr>
            <a:r>
              <a:rPr lang="en-US" sz="2200" b="1" dirty="0" smtClean="0">
                <a:solidFill>
                  <a:schemeClr val="accent1"/>
                </a:solidFill>
              </a:rPr>
              <a:t>	Before the Storm </a:t>
            </a:r>
            <a:r>
              <a:rPr lang="en-US" sz="2200" dirty="0" smtClean="0"/>
              <a:t>– There were two key questions:</a:t>
            </a:r>
            <a:br>
              <a:rPr lang="en-US" sz="2200" dirty="0" smtClean="0"/>
            </a:br>
            <a:r>
              <a:rPr lang="en-US" sz="2200" dirty="0" smtClean="0"/>
              <a:t>1. What is this storm going to cost?</a:t>
            </a:r>
            <a:br>
              <a:rPr lang="en-US" sz="2200" dirty="0" smtClean="0"/>
            </a:br>
            <a:r>
              <a:rPr lang="en-US" sz="2200" dirty="0" smtClean="0"/>
              <a:t>2. What is covered and what is not covered?</a:t>
            </a:r>
          </a:p>
          <a:p>
            <a:pPr>
              <a:buNone/>
              <a:defRPr/>
            </a:pPr>
            <a:r>
              <a:rPr lang="en-US" sz="2200" b="1" dirty="0" smtClean="0">
                <a:solidFill>
                  <a:schemeClr val="accent1"/>
                </a:solidFill>
              </a:rPr>
              <a:t>	During the Storm </a:t>
            </a:r>
            <a:r>
              <a:rPr lang="en-US" sz="2200" dirty="0" smtClean="0"/>
              <a:t>– Media had specific coverage questions especially about flood insurance. Hurricane deductibles were also a prominent topic, as well as the financial </a:t>
            </a:r>
            <a:r>
              <a:rPr lang="en-US" sz="2200" dirty="0" smtClean="0">
                <a:solidFill>
                  <a:schemeClr val="accent4"/>
                </a:solidFill>
              </a:rPr>
              <a:t>strength</a:t>
            </a:r>
            <a:r>
              <a:rPr lang="en-US" sz="2200" dirty="0" smtClean="0"/>
              <a:t> of the industry and its ability to pay claims. There was also keen interest in historical data about other storms/disasters.</a:t>
            </a:r>
          </a:p>
          <a:p>
            <a:pPr>
              <a:buFont typeface="Wingdings" pitchFamily="2" charset="2"/>
              <a:buNone/>
              <a:defRPr/>
            </a:pPr>
            <a:r>
              <a:rPr lang="en-US" sz="2200" b="1" dirty="0" smtClean="0">
                <a:solidFill>
                  <a:schemeClr val="accent1"/>
                </a:solidFill>
              </a:rPr>
              <a:t>	Immediately After the Storm</a:t>
            </a:r>
            <a:r>
              <a:rPr lang="en-US" sz="2200" dirty="0" smtClean="0"/>
              <a:t> –There was intense media interest in the claims process, especially how long it will take for an adjuster to visit. Lastly, there were questions on the impact of Sandy on the cost of coverage. </a:t>
            </a:r>
          </a:p>
          <a:p>
            <a:pPr algn="ctr">
              <a:buFont typeface="Wingdings" pitchFamily="2" charset="2"/>
              <a:buNone/>
              <a:defRPr/>
            </a:pPr>
            <a:r>
              <a:rPr lang="en-US" sz="2200" b="1" i="1" dirty="0" smtClean="0">
                <a:solidFill>
                  <a:schemeClr val="accent1"/>
                </a:solidFill>
              </a:rPr>
              <a:t>Note: While all disasters are different, the media’s questions generally follows a very specific pattern.</a:t>
            </a:r>
          </a:p>
          <a:p>
            <a:pPr>
              <a:buFont typeface="Wingdings" pitchFamily="2" charset="2"/>
              <a:buNone/>
              <a:defRPr/>
            </a:pPr>
            <a:endParaRPr lang="en-US" sz="2200" b="1" dirty="0" smtClean="0">
              <a:solidFill>
                <a:schemeClr val="accent1"/>
              </a:solidFill>
            </a:endParaRPr>
          </a:p>
          <a:p>
            <a:pPr>
              <a:buFont typeface="Wingdings" pitchFamily="2" charset="2"/>
              <a:buNone/>
              <a:defRPr/>
            </a:pPr>
            <a:endParaRPr lang="en-US" sz="2200" b="1" dirty="0" smtClean="0">
              <a:solidFill>
                <a:schemeClr val="accent1"/>
              </a:solidFill>
            </a:endParaRPr>
          </a:p>
          <a:p>
            <a:pPr>
              <a:buFont typeface="Wingdings" pitchFamily="2" charset="2"/>
              <a:buNone/>
              <a:defRPr/>
            </a:pPr>
            <a:endParaRPr lang="en-US" sz="2200" b="1" dirty="0" smtClean="0">
              <a:solidFill>
                <a:schemeClr val="accent1"/>
              </a:solidFill>
            </a:endParaRPr>
          </a:p>
          <a:p>
            <a:pPr>
              <a:buFont typeface="Wingdings" pitchFamily="2" charset="2"/>
              <a:buNone/>
              <a:defRPr/>
            </a:pPr>
            <a:endParaRPr lang="en-US" sz="2200" b="1" dirty="0" smtClean="0">
              <a:solidFill>
                <a:schemeClr val="accent1"/>
              </a:solidFill>
            </a:endParaRPr>
          </a:p>
          <a:p>
            <a:pPr>
              <a:buFont typeface="Wingdings" pitchFamily="2" charset="2"/>
              <a:buNone/>
              <a:defRPr/>
            </a:pPr>
            <a:endParaRPr lang="en-US" sz="2200" b="1" dirty="0" smtClean="0">
              <a:solidFill>
                <a:schemeClr val="accent1"/>
              </a:solidFill>
            </a:endParaRPr>
          </a:p>
          <a:p>
            <a:pPr>
              <a:buFont typeface="Wingdings" pitchFamily="2" charset="2"/>
              <a:buNone/>
              <a:defRPr/>
            </a:pPr>
            <a:endParaRPr lang="en-US" sz="2200" b="1" dirty="0" smtClean="0">
              <a:solidFill>
                <a:schemeClr val="accent1"/>
              </a:solidFill>
            </a:endParaRPr>
          </a:p>
          <a:p>
            <a:pPr>
              <a:buFont typeface="Wingdings" pitchFamily="2" charset="2"/>
              <a:buNone/>
              <a:defRPr/>
            </a:pPr>
            <a:endParaRPr lang="en-US" sz="2200" b="1" dirty="0">
              <a:solidFill>
                <a:schemeClr val="accent1"/>
              </a:solidFill>
            </a:endParaRPr>
          </a:p>
        </p:txBody>
      </p:sp>
      <p:sp>
        <p:nvSpPr>
          <p:cNvPr id="14340" name="Date Placeholder 3"/>
          <p:cNvSpPr>
            <a:spLocks noGrp="1"/>
          </p:cNvSpPr>
          <p:nvPr>
            <p:ph type="dt" sz="quarter" idx="10"/>
          </p:nvPr>
        </p:nvSpPr>
        <p:spPr>
          <a:noFill/>
        </p:spPr>
        <p:txBody>
          <a:bodyPr/>
          <a:lstStyle/>
          <a:p>
            <a:r>
              <a:rPr lang="en-US" dirty="0" smtClean="0"/>
              <a:t>12/02/09 - 6pm</a:t>
            </a:r>
          </a:p>
        </p:txBody>
      </p:sp>
      <p:sp>
        <p:nvSpPr>
          <p:cNvPr id="14341" name="Footer Placeholder 4"/>
          <p:cNvSpPr>
            <a:spLocks noGrp="1"/>
          </p:cNvSpPr>
          <p:nvPr>
            <p:ph type="ftr" sz="quarter" idx="11"/>
          </p:nvPr>
        </p:nvSpPr>
        <p:spPr>
          <a:noFill/>
        </p:spPr>
        <p:txBody>
          <a:bodyPr/>
          <a:lstStyle/>
          <a:p>
            <a:r>
              <a:rPr lang="en-US" dirty="0" smtClean="0"/>
              <a:t>eSlide – P6466 – iii template</a:t>
            </a:r>
          </a:p>
        </p:txBody>
      </p:sp>
      <p:sp>
        <p:nvSpPr>
          <p:cNvPr id="14342" name="Slide Number Placeholder 5"/>
          <p:cNvSpPr>
            <a:spLocks noGrp="1"/>
          </p:cNvSpPr>
          <p:nvPr>
            <p:ph type="sldNum" sz="quarter" idx="12"/>
          </p:nvPr>
        </p:nvSpPr>
        <p:spPr>
          <a:noFill/>
        </p:spPr>
        <p:txBody>
          <a:bodyPr/>
          <a:lstStyle/>
          <a:p>
            <a:fld id="{4CA5B38D-1E67-49C5-B63B-2B2D7796AB6D}"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Current Media Environment</a:t>
            </a:r>
          </a:p>
        </p:txBody>
      </p:sp>
      <p:sp>
        <p:nvSpPr>
          <p:cNvPr id="15363" name="Content Placeholder 2"/>
          <p:cNvSpPr>
            <a:spLocks noGrp="1"/>
          </p:cNvSpPr>
          <p:nvPr>
            <p:ph idx="1"/>
          </p:nvPr>
        </p:nvSpPr>
        <p:spPr>
          <a:xfrm>
            <a:off x="168728" y="1153886"/>
            <a:ext cx="8686800" cy="5562599"/>
          </a:xfrm>
        </p:spPr>
        <p:txBody>
          <a:bodyPr/>
          <a:lstStyle/>
          <a:p>
            <a:r>
              <a:rPr lang="en-US" dirty="0" smtClean="0"/>
              <a:t>Media interest in Sandy has decreased substantially, but the types of questions are now more difficult and sensitive in nature–driven largely by claims disputes. </a:t>
            </a:r>
          </a:p>
          <a:p>
            <a:r>
              <a:rPr lang="en-US" dirty="0" smtClean="0"/>
              <a:t>Flood insurance continues to dominate media interest, particularly the lack of coverage, limitations in the NFIP policy itself and complaints about slow claims handling. In fact, a majority of the negative media coverage is regarding flood insurance.</a:t>
            </a:r>
          </a:p>
          <a:p>
            <a:r>
              <a:rPr lang="en-US" dirty="0" smtClean="0"/>
              <a:t>There are also ongoing questions and concerns about claims handling, business insurance and FEMA assistance. </a:t>
            </a:r>
          </a:p>
          <a:p>
            <a:endParaRPr lang="en-US" dirty="0" smtClean="0"/>
          </a:p>
          <a:p>
            <a:pPr>
              <a:buNone/>
            </a:pPr>
            <a:endParaRPr lang="en-US" dirty="0" smtClean="0"/>
          </a:p>
          <a:p>
            <a:pPr>
              <a:buFont typeface="Wingdings" pitchFamily="2" charset="2"/>
              <a:buNone/>
            </a:pPr>
            <a:endParaRPr lang="en-US" dirty="0" smtClean="0"/>
          </a:p>
          <a:p>
            <a:pPr>
              <a:buNone/>
            </a:pPr>
            <a:endParaRPr lang="en-US" dirty="0" smtClean="0"/>
          </a:p>
        </p:txBody>
      </p:sp>
      <p:sp>
        <p:nvSpPr>
          <p:cNvPr id="15364" name="Date Placeholder 3"/>
          <p:cNvSpPr>
            <a:spLocks noGrp="1"/>
          </p:cNvSpPr>
          <p:nvPr>
            <p:ph type="dt" sz="quarter" idx="10"/>
          </p:nvPr>
        </p:nvSpPr>
        <p:spPr>
          <a:noFill/>
        </p:spPr>
        <p:txBody>
          <a:bodyPr/>
          <a:lstStyle/>
          <a:p>
            <a:r>
              <a:rPr lang="en-US" dirty="0" smtClean="0"/>
              <a:t>12/02/09 - 6pm</a:t>
            </a:r>
          </a:p>
        </p:txBody>
      </p:sp>
      <p:sp>
        <p:nvSpPr>
          <p:cNvPr id="15365" name="Footer Placeholder 4"/>
          <p:cNvSpPr>
            <a:spLocks noGrp="1"/>
          </p:cNvSpPr>
          <p:nvPr>
            <p:ph type="ftr" sz="quarter" idx="11"/>
          </p:nvPr>
        </p:nvSpPr>
        <p:spPr>
          <a:noFill/>
        </p:spPr>
        <p:txBody>
          <a:bodyPr/>
          <a:lstStyle/>
          <a:p>
            <a:r>
              <a:rPr lang="en-US" dirty="0" smtClean="0"/>
              <a:t>eSlide – P6466 – iii template</a:t>
            </a:r>
          </a:p>
        </p:txBody>
      </p:sp>
      <p:sp>
        <p:nvSpPr>
          <p:cNvPr id="15366" name="Slide Number Placeholder 5"/>
          <p:cNvSpPr>
            <a:spLocks noGrp="1"/>
          </p:cNvSpPr>
          <p:nvPr>
            <p:ph type="sldNum" sz="quarter" idx="12"/>
          </p:nvPr>
        </p:nvSpPr>
        <p:spPr>
          <a:noFill/>
        </p:spPr>
        <p:txBody>
          <a:bodyPr/>
          <a:lstStyle/>
          <a:p>
            <a:fld id="{D5E5B36D-882A-4FC4-B70D-3A0FE2B41CE1}"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Lessons Learned From Sandy for Consumers</a:t>
            </a:r>
            <a:endParaRPr lang="en-US" dirty="0"/>
          </a:p>
        </p:txBody>
      </p:sp>
      <p:sp>
        <p:nvSpPr>
          <p:cNvPr id="3" name="Content Placeholder 2"/>
          <p:cNvSpPr>
            <a:spLocks noGrp="1"/>
          </p:cNvSpPr>
          <p:nvPr>
            <p:ph idx="1"/>
          </p:nvPr>
        </p:nvSpPr>
        <p:spPr>
          <a:xfrm>
            <a:off x="0" y="990600"/>
            <a:ext cx="9144000" cy="5744935"/>
          </a:xfrm>
        </p:spPr>
        <p:txBody>
          <a:bodyPr/>
          <a:lstStyle/>
          <a:p>
            <a:r>
              <a:rPr lang="en-US" dirty="0" smtClean="0"/>
              <a:t>Homeowners, renters and small business owners need to understand the importance of purchasing flood insurance. There also needs to be greater education about what is and is not covered under a flood insurance policy.</a:t>
            </a:r>
          </a:p>
          <a:p>
            <a:r>
              <a:rPr lang="en-US" dirty="0" smtClean="0"/>
              <a:t>There was widespread confusion on the role of deductibles in an insurance policy. And, even more misunderstanding regarding wind and hurricane deductibles.</a:t>
            </a:r>
          </a:p>
          <a:p>
            <a:r>
              <a:rPr lang="en-US" dirty="0" smtClean="0"/>
              <a:t>Homeowners and renters did not understand their overall coverage and their various insurance options.</a:t>
            </a:r>
          </a:p>
          <a:p>
            <a:r>
              <a:rPr lang="en-US" dirty="0" smtClean="0"/>
              <a:t>Claimants need to have a better understanding of how the claims process works before there is a disasters.</a:t>
            </a:r>
          </a:p>
          <a:p>
            <a:pPr>
              <a:buNone/>
            </a:pPr>
            <a:endParaRPr lang="en-US" dirty="0" smtClean="0"/>
          </a:p>
        </p:txBody>
      </p:sp>
      <p:sp>
        <p:nvSpPr>
          <p:cNvPr id="4" name="Slide Number Placeholder 3"/>
          <p:cNvSpPr>
            <a:spLocks noGrp="1"/>
          </p:cNvSpPr>
          <p:nvPr>
            <p:ph type="sldNum" sz="quarter" idx="12"/>
          </p:nvPr>
        </p:nvSpPr>
        <p:spPr/>
        <p:txBody>
          <a:bodyPr/>
          <a:lstStyle/>
          <a:p>
            <a:fld id="{3C9577B9-397E-4DFC-A9E6-7740849E63DC}" type="slidenum">
              <a:rPr lang="en-US" smtClean="0">
                <a:solidFill>
                  <a:srgbClr val="000000"/>
                </a:solidFill>
              </a:rPr>
              <a:pPr/>
              <a:t>8</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Insurance Overview</a:t>
            </a:r>
            <a:endParaRPr lang="en-US" dirty="0"/>
          </a:p>
        </p:txBody>
      </p:sp>
      <p:sp>
        <p:nvSpPr>
          <p:cNvPr id="3" name="Content Placeholder 2"/>
          <p:cNvSpPr>
            <a:spLocks noGrp="1"/>
          </p:cNvSpPr>
          <p:nvPr>
            <p:ph type="subTitle" idx="1"/>
          </p:nvPr>
        </p:nvSpPr>
        <p:spPr/>
        <p:txBody>
          <a:bodyPr/>
          <a:lstStyle/>
          <a:p>
            <a:pPr>
              <a:buNone/>
            </a:pPr>
            <a:r>
              <a:rPr lang="en-US" dirty="0" smtClean="0"/>
              <a:t>Sandy provided a reminder that every business needs to have a  disaster plan and appropriate business insurance for their specific needs.</a:t>
            </a:r>
            <a:endParaRPr lang="en-US" dirty="0"/>
          </a:p>
        </p:txBody>
      </p:sp>
      <p:sp>
        <p:nvSpPr>
          <p:cNvPr id="4" name="Date Placeholder 3"/>
          <p:cNvSpPr>
            <a:spLocks noGrp="1"/>
          </p:cNvSpPr>
          <p:nvPr>
            <p:ph type="dt" sz="half" idx="10"/>
          </p:nvPr>
        </p:nvSpPr>
        <p:spPr/>
        <p:txBody>
          <a:bodyPr/>
          <a:lstStyle/>
          <a:p>
            <a:pPr>
              <a:defRPr/>
            </a:pPr>
            <a:r>
              <a:rPr lang="en-US" smtClean="0"/>
              <a:t>12/02/09 - 6pm</a:t>
            </a:r>
            <a:endParaRPr lang="en-US"/>
          </a:p>
        </p:txBody>
      </p:sp>
      <p:sp>
        <p:nvSpPr>
          <p:cNvPr id="5" name="Footer Placeholder 4"/>
          <p:cNvSpPr>
            <a:spLocks noGrp="1"/>
          </p:cNvSpPr>
          <p:nvPr>
            <p:ph type="ftr" sz="quarter" idx="11"/>
          </p:nvPr>
        </p:nvSpPr>
        <p:spPr/>
        <p:txBody>
          <a:bodyPr/>
          <a:lstStyle/>
          <a:p>
            <a:pPr>
              <a:defRPr/>
            </a:pPr>
            <a:r>
              <a:rPr lang="en-US" smtClean="0"/>
              <a:t>eSlide – P6466 – iii template</a:t>
            </a:r>
            <a:endParaRPr lang="en-US"/>
          </a:p>
        </p:txBody>
      </p:sp>
      <p:sp>
        <p:nvSpPr>
          <p:cNvPr id="6" name="Slide Number Placeholder 5"/>
          <p:cNvSpPr>
            <a:spLocks noGrp="1"/>
          </p:cNvSpPr>
          <p:nvPr>
            <p:ph type="sldNum" sz="quarter" idx="12"/>
          </p:nvPr>
        </p:nvSpPr>
        <p:spPr/>
        <p:txBody>
          <a:bodyPr/>
          <a:lstStyle/>
          <a:p>
            <a:pPr>
              <a:defRPr/>
            </a:pPr>
            <a:fld id="{13096E2F-47E3-42B6-90FD-CE547AB57BFA}"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11069</TotalTime>
  <Words>2783</Words>
  <Application>Microsoft Office PowerPoint</Application>
  <PresentationFormat>On-screen Show (4:3)</PresentationFormat>
  <Paragraphs>253</Paragraphs>
  <Slides>33</Slides>
  <Notes>18</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Default Design</vt:lpstr>
      <vt:lpstr>Chart</vt:lpstr>
      <vt:lpstr>  </vt:lpstr>
      <vt:lpstr>Presentation Outline</vt:lpstr>
      <vt:lpstr>What is the Mission of the I.I.I.?</vt:lpstr>
      <vt:lpstr>I.I.I.’s Role Regarding Sandy</vt:lpstr>
      <vt:lpstr>Hurricane Sandy Outreach</vt:lpstr>
      <vt:lpstr>Hurricane Sandy: News Cycle</vt:lpstr>
      <vt:lpstr>Current Media Environment</vt:lpstr>
      <vt:lpstr>Insurance Lessons Learned From Sandy for Consumers</vt:lpstr>
      <vt:lpstr>Business Insurance Overview</vt:lpstr>
      <vt:lpstr>How Business Interruption (Income) Insurance Works</vt:lpstr>
      <vt:lpstr>How Business Interruption (Income) Insurance Works</vt:lpstr>
      <vt:lpstr>How Business Interruption (Income) Insurance Works</vt:lpstr>
      <vt:lpstr>How Business Interruption (Income) Insurance Works</vt:lpstr>
      <vt:lpstr>MAJOR PROBLEMS FACED BY SMALL BUSINESS AFTER SANDY</vt:lpstr>
      <vt:lpstr>MAJOR PROBLEMS FACED BY SMALL BUSINESS AFTER SANDY</vt:lpstr>
      <vt:lpstr>Lessons Learned from Sandy for Small Business</vt:lpstr>
      <vt:lpstr>Economic ramifications of Sandy </vt:lpstr>
      <vt:lpstr>Nov 2012 “Beige Book,” 2d Federal Reserve District (NY, Northern NJ, Southern CT)</vt:lpstr>
      <vt:lpstr>Employment* in the NY-NJ Metro Region, Sept-Feb 2012 vs. 2013</vt:lpstr>
      <vt:lpstr>Retail Sales,* U.S.: 2011, 2012, 2013</vt:lpstr>
      <vt:lpstr>Percent Change* in Personal Income, NY, NJ, PA, CT, Quarterly,  2011:Q4 - 2012:Q4</vt:lpstr>
      <vt:lpstr>Change* in Price Index for Lumber: Sudden Spikes, 2008–2013</vt:lpstr>
      <vt:lpstr>P/C Industry Net Income, Fourth Quarters, 2007-2012</vt:lpstr>
      <vt:lpstr>P/C Industry Net Income, Quarterly, 2007:Q1-2012:Q4 </vt:lpstr>
      <vt:lpstr>If They Hit Today, the Dozen Costliest (to Insurers) Hurricanes in U.S. History</vt:lpstr>
      <vt:lpstr>P/C Industry Homeowners Claim Frequency, US, 1997-2011</vt:lpstr>
      <vt:lpstr>P/C Industry Homeowners Average Claim Severity, 1997-2011</vt:lpstr>
      <vt:lpstr>I.I.I. Resources</vt:lpstr>
      <vt:lpstr>Slide 29</vt:lpstr>
      <vt:lpstr>I.I.I. Mobile Apps – Disaster Resource </vt:lpstr>
      <vt:lpstr>Disaster preparedness videos</vt:lpstr>
      <vt:lpstr>Wide variety of information on Natural Disasters</vt:lpstr>
      <vt:lpstr>Slide 33</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1032</cp:revision>
  <dcterms:modified xsi:type="dcterms:W3CDTF">2013-04-26T12:00:27Z</dcterms:modified>
</cp:coreProperties>
</file>