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.xml" ContentType="application/vnd.openxmlformats-officedocument.presentationml.tags+xml"/>
  <Override PartName="/ppt/notesSlides/notesSlide23.xml" ContentType="application/vnd.openxmlformats-officedocument.presentationml.notesSlide+xml"/>
  <Override PartName="/ppt/tags/tag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4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491" r:id="rId2"/>
    <p:sldId id="3936" r:id="rId3"/>
    <p:sldId id="4068" r:id="rId4"/>
    <p:sldId id="4070" r:id="rId5"/>
    <p:sldId id="4072" r:id="rId6"/>
    <p:sldId id="4071" r:id="rId7"/>
    <p:sldId id="3943" r:id="rId8"/>
    <p:sldId id="4066" r:id="rId9"/>
    <p:sldId id="4073" r:id="rId10"/>
    <p:sldId id="4067" r:id="rId11"/>
    <p:sldId id="4069" r:id="rId12"/>
    <p:sldId id="3941" r:id="rId13"/>
    <p:sldId id="3942" r:id="rId14"/>
    <p:sldId id="3946" r:id="rId15"/>
    <p:sldId id="3947" r:id="rId16"/>
    <p:sldId id="3949" r:id="rId17"/>
    <p:sldId id="4074" r:id="rId18"/>
    <p:sldId id="3956" r:id="rId19"/>
    <p:sldId id="4046" r:id="rId20"/>
    <p:sldId id="3891" r:id="rId21"/>
    <p:sldId id="2934" r:id="rId22"/>
    <p:sldId id="2574" r:id="rId23"/>
    <p:sldId id="4010" r:id="rId24"/>
    <p:sldId id="4039" r:id="rId25"/>
    <p:sldId id="3618" r:id="rId26"/>
    <p:sldId id="4011" r:id="rId27"/>
    <p:sldId id="3347" r:id="rId28"/>
    <p:sldId id="3368" r:id="rId29"/>
    <p:sldId id="3828" r:id="rId30"/>
    <p:sldId id="3957" r:id="rId31"/>
    <p:sldId id="3829" r:id="rId32"/>
    <p:sldId id="3751" r:id="rId33"/>
    <p:sldId id="3331" r:id="rId34"/>
    <p:sldId id="4075" r:id="rId35"/>
    <p:sldId id="1693" r:id="rId36"/>
    <p:sldId id="3748" r:id="rId37"/>
    <p:sldId id="3364" r:id="rId38"/>
    <p:sldId id="1136" r:id="rId3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3691C4"/>
    <a:srgbClr val="3333CC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91" d="100"/>
          <a:sy n="91" d="100"/>
        </p:scale>
        <p:origin x="318" y="66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4"/>
        <p:guide pos="22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8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0025" y="581025"/>
            <a:ext cx="4056063" cy="3041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1500" y="3819525"/>
            <a:ext cx="5856288" cy="5148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261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2393F-3FA1-4278-8D66-4D882F02009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3920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1E40F-A2CC-49C2-8E01-BCB74AA6F99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489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63DA4F-B002-47BE-9AEC-705672FE9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776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3"/>
          <p:cNvSpPr txBox="1">
            <a:spLocks noGrp="1" noChangeArrowheads="1"/>
          </p:cNvSpPr>
          <p:nvPr/>
        </p:nvSpPr>
        <p:spPr bwMode="auto">
          <a:xfrm>
            <a:off x="3148013" y="90344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2" tIns="46494" rIns="45882" bIns="46494" anchor="b">
            <a:spAutoFit/>
          </a:bodyPr>
          <a:lstStyle/>
          <a:p>
            <a:pPr algn="ctr" defTabSz="930275"/>
            <a:fld id="{2B7B4AF2-885E-4590-9F62-EC63C2F56F96}" type="slidenum">
              <a:rPr lang="en-US" sz="1000"/>
              <a:pPr algn="ctr" defTabSz="930275"/>
              <a:t>13</a:t>
            </a:fld>
            <a:endParaRPr lang="en-US" sz="100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375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6425" y="9034463"/>
            <a:ext cx="708025" cy="247650"/>
          </a:xfrm>
        </p:spPr>
        <p:txBody>
          <a:bodyPr/>
          <a:lstStyle/>
          <a:p>
            <a:pPr defTabSz="928688">
              <a:defRPr/>
            </a:pPr>
            <a:fld id="{30B1B221-73F5-4062-9EC5-65201ECCFD86}" type="slidenum">
              <a:rPr lang="en-US" smtClean="0"/>
              <a:pPr defTabSz="928688">
                <a:defRPr/>
              </a:pPr>
              <a:t>14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343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6425" y="9034463"/>
            <a:ext cx="708025" cy="247650"/>
          </a:xfrm>
        </p:spPr>
        <p:txBody>
          <a:bodyPr/>
          <a:lstStyle/>
          <a:p>
            <a:pPr defTabSz="928688">
              <a:defRPr/>
            </a:pPr>
            <a:fld id="{30B1B221-73F5-4062-9EC5-65201ECCFD86}" type="slidenum">
              <a:rPr lang="en-US" smtClean="0"/>
              <a:pPr defTabSz="928688">
                <a:defRPr/>
              </a:pPr>
              <a:t>15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10325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6425" y="9034463"/>
            <a:ext cx="708025" cy="247650"/>
          </a:xfrm>
        </p:spPr>
        <p:txBody>
          <a:bodyPr/>
          <a:lstStyle/>
          <a:p>
            <a:pPr defTabSz="928688">
              <a:defRPr/>
            </a:pPr>
            <a:fld id="{30B1B221-73F5-4062-9EC5-65201ECCFD86}" type="slidenum">
              <a:rPr lang="en-US" smtClean="0"/>
              <a:pPr defTabSz="928688">
                <a:defRPr/>
              </a:pPr>
              <a:t>16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4960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319"/>
            <a:ext cx="704850" cy="247794"/>
          </a:xfrm>
        </p:spPr>
        <p:txBody>
          <a:bodyPr/>
          <a:lstStyle/>
          <a:p>
            <a:pPr>
              <a:defRPr/>
            </a:pPr>
            <a:fld id="{A6129DB1-90B5-49F2-99B3-11400CF1A017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 w="12700"/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>
          <a:xfrm>
            <a:off x="700404" y="4410392"/>
            <a:ext cx="5596892" cy="4175763"/>
          </a:xfrm>
          <a:noFill/>
          <a:ln/>
        </p:spPr>
        <p:txBody>
          <a:bodyPr lIns="91414" tIns="45707" rIns="91414" bIns="45707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734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46664-AE7A-4EF7-BFD7-083E2F3E0F6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4990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 txBox="1">
            <a:spLocks noGrp="1" noChangeArrowheads="1"/>
          </p:cNvSpPr>
          <p:nvPr/>
        </p:nvSpPr>
        <p:spPr bwMode="auto">
          <a:xfrm>
            <a:off x="3148649" y="9034803"/>
            <a:ext cx="703573" cy="24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72" tIns="46485" rIns="45872" bIns="46485" anchor="b">
            <a:spAutoFit/>
          </a:bodyPr>
          <a:lstStyle/>
          <a:p>
            <a:pPr algn="ctr" defTabSz="928787"/>
            <a:fld id="{E7F16FBB-7AEE-4DA5-B0F2-DB9341F37734}" type="slidenum">
              <a:rPr lang="en-US" sz="1000"/>
              <a:pPr algn="ctr" defTabSz="928787"/>
              <a:t>19</a:t>
            </a:fld>
            <a:endParaRPr lang="en-US" sz="100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051" tIns="46051" rIns="46051" bIns="46051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223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650" y="9034803"/>
            <a:ext cx="703573" cy="247312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2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459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 txBox="1">
            <a:spLocks noGrp="1" noChangeArrowheads="1"/>
          </p:cNvSpPr>
          <p:nvPr/>
        </p:nvSpPr>
        <p:spPr bwMode="auto">
          <a:xfrm>
            <a:off x="3148965" y="9034803"/>
            <a:ext cx="703010" cy="24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51" tIns="46564" rIns="45951" bIns="46564" anchor="b">
            <a:spAutoFit/>
          </a:bodyPr>
          <a:lstStyle/>
          <a:p>
            <a:pPr algn="ctr" defTabSz="931863"/>
            <a:fld id="{47C89156-2F8B-41D7-B79C-F708654623FD}" type="slidenum">
              <a:rPr lang="en-US" sz="1000"/>
              <a:pPr algn="ctr" defTabSz="931863"/>
              <a:t>20</a:t>
            </a:fld>
            <a:endParaRPr lang="en-US" sz="10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30" tIns="46130" rIns="46130" bIns="4613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549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48A442-6509-4029-9674-B030FA2A056F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443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26463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319"/>
            <a:ext cx="704850" cy="247794"/>
          </a:xfrm>
        </p:spPr>
        <p:txBody>
          <a:bodyPr/>
          <a:lstStyle/>
          <a:p>
            <a:pPr>
              <a:defRPr/>
            </a:pPr>
            <a:fld id="{3A6B90E8-B186-4EE7-9831-1401031F6C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63553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41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465"/>
            <a:ext cx="704850" cy="247650"/>
          </a:xfrm>
        </p:spPr>
        <p:txBody>
          <a:bodyPr/>
          <a:lstStyle/>
          <a:p>
            <a:pPr defTabSz="927140">
              <a:defRPr/>
            </a:pPr>
            <a:fld id="{5858BD08-603D-48F8-9A20-C039EB7A66EE}" type="slidenum">
              <a:rPr lang="en-US" smtClean="0">
                <a:solidFill>
                  <a:srgbClr val="000000"/>
                </a:solidFill>
              </a:rPr>
              <a:pPr defTabSz="927140">
                <a:defRPr/>
              </a:pPr>
              <a:t>24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48174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697" name="Rectangle 3"/>
          <p:cNvSpPr txBox="1">
            <a:spLocks noGrp="1" noChangeArrowheads="1"/>
          </p:cNvSpPr>
          <p:nvPr/>
        </p:nvSpPr>
        <p:spPr bwMode="auto">
          <a:xfrm>
            <a:off x="3148652" y="9034803"/>
            <a:ext cx="703573" cy="24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46522" rIns="45909" bIns="46522" anchor="b">
            <a:spAutoFit/>
          </a:bodyPr>
          <a:lstStyle/>
          <a:p>
            <a:pPr algn="ctr"/>
            <a:fld id="{ECB28993-AF64-42C9-8474-B3CB83825417}" type="slidenum">
              <a:rPr lang="en-US" sz="1000">
                <a:solidFill>
                  <a:srgbClr val="000000"/>
                </a:solidFill>
                <a:latin typeface="Times New Roman" pitchFamily="18" charset="0"/>
              </a:rPr>
              <a:pPr algn="ctr"/>
              <a:t>25</a:t>
            </a:fld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53729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148013" y="9034319"/>
            <a:ext cx="704850" cy="247794"/>
          </a:xfrm>
        </p:spPr>
        <p:txBody>
          <a:bodyPr/>
          <a:lstStyle/>
          <a:p>
            <a:fld id="{E5721651-C618-4989-BD9A-C51CDEA22A0A}" type="slidenum">
              <a:rPr lang="en-US" noProof="0" smtClean="0"/>
              <a:pPr/>
              <a:t>26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06062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69346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464"/>
            <a:ext cx="704850" cy="247650"/>
          </a:xfrm>
        </p:spPr>
        <p:txBody>
          <a:bodyPr/>
          <a:lstStyle/>
          <a:p>
            <a:pPr defTabSz="928531">
              <a:defRPr/>
            </a:pPr>
            <a:fld id="{997B1A37-7284-48D3-AB21-085E11E2C639}" type="slidenum">
              <a:rPr lang="en-US" smtClean="0">
                <a:solidFill>
                  <a:srgbClr val="000000"/>
                </a:solidFill>
              </a:rPr>
              <a:pPr defTabSz="928531">
                <a:defRPr/>
              </a:pPr>
              <a:t>28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0745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463"/>
            <a:ext cx="704850" cy="247650"/>
          </a:xfrm>
        </p:spPr>
        <p:txBody>
          <a:bodyPr/>
          <a:lstStyle/>
          <a:p>
            <a:pPr>
              <a:defRPr/>
            </a:pPr>
            <a:fld id="{C3FDAECC-01E3-46D0-B980-A45E82B7AFA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 w="12700"/>
        </p:spPr>
      </p:sp>
      <p:sp>
        <p:nvSpPr>
          <p:cNvPr id="286724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 lIns="91421" tIns="45711" rIns="91421" bIns="45711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5906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F506C-8E94-409B-9545-EDD16F1A668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95283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 txBox="1">
            <a:spLocks noGrp="1" noChangeArrowheads="1"/>
          </p:cNvSpPr>
          <p:nvPr/>
        </p:nvSpPr>
        <p:spPr bwMode="auto">
          <a:xfrm>
            <a:off x="3148013" y="90344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77" tIns="46489" rIns="45877" bIns="46489" anchor="b">
            <a:spAutoFit/>
          </a:bodyPr>
          <a:lstStyle/>
          <a:p>
            <a:pPr algn="ctr" defTabSz="930275"/>
            <a:fld id="{E9565180-8486-4D0E-8C23-611864437D81}" type="slidenum">
              <a:rPr lang="en-US" sz="1000"/>
              <a:pPr algn="ctr" defTabSz="930275"/>
              <a:t>30</a:t>
            </a:fld>
            <a:endParaRPr lang="en-US" sz="10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056" tIns="46056" rIns="46056" bIns="4605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3185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463"/>
            <a:ext cx="704850" cy="247650"/>
          </a:xfrm>
        </p:spPr>
        <p:txBody>
          <a:bodyPr/>
          <a:lstStyle/>
          <a:p>
            <a:pPr>
              <a:defRPr/>
            </a:pPr>
            <a:fld id="{6A210E9D-8931-4C98-8795-0266F6BA058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77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 w="12700"/>
        </p:spPr>
      </p:sp>
      <p:sp>
        <p:nvSpPr>
          <p:cNvPr id="287748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 lIns="91421" tIns="45711" rIns="91421" bIns="45711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36954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48013" y="9034319"/>
            <a:ext cx="704850" cy="247794"/>
          </a:xfrm>
          <a:noFill/>
        </p:spPr>
        <p:txBody>
          <a:bodyPr/>
          <a:lstStyle/>
          <a:p>
            <a:fld id="{FEC3857E-DCBC-4731-A75E-A1590B57B44A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765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E60D02-A04A-4138-B31A-6A0C475C2275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08587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 txBox="1">
            <a:spLocks noGrp="1" noChangeArrowheads="1"/>
          </p:cNvSpPr>
          <p:nvPr/>
        </p:nvSpPr>
        <p:spPr bwMode="auto">
          <a:xfrm>
            <a:off x="3148013" y="9034682"/>
            <a:ext cx="704850" cy="24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01" tIns="46413" rIns="45801" bIns="46413" anchor="b">
            <a:spAutoFit/>
          </a:bodyPr>
          <a:lstStyle/>
          <a:p>
            <a:pPr algn="ctr" defTabSz="928629"/>
            <a:fld id="{10D51B6F-E5CE-42ED-829B-9910A1E4B827}" type="slidenum">
              <a:rPr lang="en-US" sz="1000">
                <a:solidFill>
                  <a:srgbClr val="000000"/>
                </a:solidFill>
              </a:rPr>
              <a:pPr algn="ctr" defTabSz="928629"/>
              <a:t>34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79881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8D18C-0784-4943-AE98-17D8DF7C11EF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91109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 txBox="1">
            <a:spLocks noGrp="1" noChangeArrowheads="1"/>
          </p:cNvSpPr>
          <p:nvPr/>
        </p:nvSpPr>
        <p:spPr bwMode="auto">
          <a:xfrm>
            <a:off x="3150233" y="9034803"/>
            <a:ext cx="700404" cy="24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0372"/>
            <a:fld id="{68D79A82-C6A8-435D-975A-0BA087ED921A}" type="slidenum">
              <a:rPr lang="en-US" sz="1000"/>
              <a:pPr algn="ctr" defTabSz="930372"/>
              <a:t>36</a:t>
            </a:fld>
            <a:endParaRPr lang="en-US" sz="10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671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76292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8100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9DDC9-A45F-4908-9C1A-C7BF4BE7AC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43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CA581-3ACB-483D-9C47-F0A932F056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3946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CA581-3ACB-483D-9C47-F0A932F056F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348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A6B39-CFCC-48C2-877B-BEDA2033B4AE}" type="slidenum">
              <a:rPr lang="en-US"/>
              <a:pPr/>
              <a:t>7</a:t>
            </a:fld>
            <a:endParaRPr lang="en-US"/>
          </a:p>
        </p:txBody>
      </p:sp>
      <p:sp>
        <p:nvSpPr>
          <p:cNvPr id="193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65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EB345-5751-4A4D-AEB1-4B36327EB54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112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EB345-5751-4A4D-AEB1-4B36327EB54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74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hyperlink" Target="http://www.census.gov/construction/c30/c30index.html" TargetMode="Externa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hyperlink" Target="http://www.census.gov/construction/c30/c30index.html" TargetMode="Externa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hyperlink" Target="http://www.census.gov/construction/c30/c30index.html" TargetMode="Externa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hyperlink" Target="http://www.bls.gov/data/" TargetMode="Externa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6.bin"/><Relationship Id="rId4" Type="http://schemas.openxmlformats.org/officeDocument/2006/relationships/hyperlink" Target="http://data.bls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4.jpeg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3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5.bin"/><Relationship Id="rId4" Type="http://schemas.openxmlformats.org/officeDocument/2006/relationships/hyperlink" Target="http://data.bls.gov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29.bin"/><Relationship Id="rId4" Type="http://schemas.openxmlformats.org/officeDocument/2006/relationships/hyperlink" Target="http://www.federalreserve.gov/releases/h15/data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hyperlink" Target="http://www.census.gov/construction/c30/c30index.html" TargetMode="Externa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census.gov/construction/c30/c30index.html" TargetMode="Externa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98744"/>
            <a:ext cx="9104313" cy="2577629"/>
          </a:xfrm>
          <a:ln/>
        </p:spPr>
        <p:txBody>
          <a:bodyPr/>
          <a:lstStyle/>
          <a:p>
            <a:r>
              <a:rPr lang="en-US" sz="4000" dirty="0" smtClean="0"/>
              <a:t>Overview &amp; Outlook for the Surety and P/C Insurance Industries for 2014 and Beyond</a:t>
            </a:r>
            <a:br>
              <a:rPr lang="en-US" sz="4000" dirty="0" smtClean="0"/>
            </a:br>
            <a:r>
              <a:rPr lang="en-US" sz="3200" i="1" dirty="0" smtClean="0"/>
              <a:t>Trends, Challenges &amp; Opportunities</a:t>
            </a:r>
            <a:br>
              <a:rPr lang="en-US" sz="3200" i="1" dirty="0" smtClean="0"/>
            </a:b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40" y="4327531"/>
            <a:ext cx="8952271" cy="15511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Association of General Contractors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Surety Bond &amp; Construction Risk Management Conference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Naples, FL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February 3, 2014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8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9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D70FD-EBEA-4B14-99E9-90F3897E353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 Combined Ratio, 1993–2012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81000" y="1905000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293" name="Chart" r:id="rId4" imgW="8296224" imgH="3762296" progId="MSGraph.Chart.8">
                  <p:embed followColorScheme="full"/>
                </p:oleObj>
              </mc:Choice>
              <mc:Fallback>
                <p:oleObj name="Chart" r:id="rId4" imgW="8296224" imgH="37622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905000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6423266"/>
            <a:ext cx="8686800" cy="4347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Note: Direct basis.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</a:t>
            </a:r>
            <a:r>
              <a:rPr lang="en-US" sz="1100" dirty="0"/>
              <a:t>: A.M. </a:t>
            </a:r>
            <a:r>
              <a:rPr lang="en-US" sz="1100" dirty="0" smtClean="0"/>
              <a:t>Best; Insurance Information Institute.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6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5F818-5CDA-4A18-AF01-C55DA352415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 Combined Ratio, 1990-2012*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81000" y="1752600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341" name="Chart" r:id="rId4" imgW="8296224" imgH="3762296" progId="MSGraph.Chart.8">
                  <p:embed followColorScheme="full"/>
                </p:oleObj>
              </mc:Choice>
              <mc:Fallback>
                <p:oleObj name="Chart" r:id="rId4" imgW="8296224" imgH="37622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752600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6118567"/>
            <a:ext cx="8686800" cy="739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*Net basis.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Note</a:t>
            </a:r>
            <a:r>
              <a:rPr lang="en-US" sz="1100" dirty="0"/>
              <a:t>: 1990-1992 includes Financial Guaranty.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Source: A.M. </a:t>
            </a:r>
            <a:r>
              <a:rPr lang="en-US" sz="1100" dirty="0" smtClean="0"/>
              <a:t>Best; Insurance Information Institute.</a:t>
            </a:r>
            <a:endParaRPr lang="en-US" sz="1100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6105831" y="1229031"/>
            <a:ext cx="2753033" cy="943898"/>
          </a:xfrm>
          <a:prstGeom prst="wedgeRectCallout">
            <a:avLst>
              <a:gd name="adj1" fmla="val 17666"/>
              <a:gd name="adj2" fmla="val 11628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Underwriting performance in the surety line has been strong since 2006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81025" y="2335213"/>
            <a:ext cx="7981950" cy="1774671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3800" dirty="0" smtClean="0">
                <a:solidFill>
                  <a:schemeClr val="bg1"/>
                </a:solidFill>
              </a:rPr>
              <a:t>CONSTRUCTION INDUSTRY: MAJOR DRIVER OF SURETY EXPOSURE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768AB0DD-6747-40A0-AC06-7D6A13F73FFF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36281" y="4224440"/>
            <a:ext cx="783272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</a:rPr>
              <a:t>The Construction Sector Is Critical to the Economy, the P/C Insurance Industry &amp; the Surety Exposures</a:t>
            </a:r>
            <a:endParaRPr lang="en-US" sz="4000" b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98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018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018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6E6B276-B00D-4649-880D-E50F174CC9E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13</a:t>
            </a:fld>
            <a:endParaRPr lang="en-US" sz="90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298" y="90488"/>
            <a:ext cx="7587021" cy="860425"/>
          </a:xfrm>
        </p:spPr>
        <p:txBody>
          <a:bodyPr/>
          <a:lstStyle/>
          <a:p>
            <a:r>
              <a:rPr lang="en-US" dirty="0" smtClean="0"/>
              <a:t>Value of New Private Construction: Residential &amp; Nonresidential, 2003-2013*</a:t>
            </a:r>
          </a:p>
        </p:txBody>
      </p:sp>
      <p:sp>
        <p:nvSpPr>
          <p:cNvPr id="50184" name="Rectangle 4"/>
          <p:cNvSpPr>
            <a:spLocks noChangeArrowheads="1"/>
          </p:cNvSpPr>
          <p:nvPr/>
        </p:nvSpPr>
        <p:spPr bwMode="black">
          <a:xfrm>
            <a:off x="174813" y="1506071"/>
            <a:ext cx="2030506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Billions of Dollars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graphicFrame>
        <p:nvGraphicFramePr>
          <p:cNvPr id="50178" name="Object 3"/>
          <p:cNvGraphicFramePr>
            <a:graphicFrameLocks/>
          </p:cNvGraphicFramePr>
          <p:nvPr/>
        </p:nvGraphicFramePr>
        <p:xfrm>
          <a:off x="184867" y="1873767"/>
          <a:ext cx="8537575" cy="38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9301" name="Chart" r:id="rId4" imgW="8772538" imgH="3305067" progId="MSGraph.Chart.8">
                  <p:embed followColorScheme="full"/>
                </p:oleObj>
              </mc:Choice>
              <mc:Fallback>
                <p:oleObj name="Chart" r:id="rId4" imgW="8772538" imgH="3305067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67" y="1873767"/>
                        <a:ext cx="8537575" cy="383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blackWhite">
          <a:xfrm>
            <a:off x="833718" y="5665812"/>
            <a:ext cx="7812741" cy="70549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Private Construction Activity Is Moving in a Positive Direction though Remains Well Below Pre-Crisis Peak; Residential Dominates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2828572" y="3707033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$298.1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1058617" y="2265458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$15.0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1" name="TextBox 10"/>
          <p:cNvSpPr txBox="1">
            <a:spLocks noChangeArrowheads="1"/>
          </p:cNvSpPr>
          <p:nvPr/>
        </p:nvSpPr>
        <p:spPr bwMode="auto">
          <a:xfrm>
            <a:off x="2835801" y="2683755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$613.7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blackWhite">
          <a:xfrm>
            <a:off x="2113935" y="1356852"/>
            <a:ext cx="2281083" cy="589935"/>
          </a:xfrm>
          <a:prstGeom prst="wedgeRectCallout">
            <a:avLst>
              <a:gd name="adj1" fmla="val 4489"/>
              <a:gd name="adj2" fmla="val 115915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New Construction peaks at $911.8. in 2006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blackWhite">
          <a:xfrm>
            <a:off x="4984955" y="1773423"/>
            <a:ext cx="1734093" cy="1089211"/>
          </a:xfrm>
          <a:prstGeom prst="wedgeRectCallout">
            <a:avLst>
              <a:gd name="adj1" fmla="val 22956"/>
              <a:gd name="adj2" fmla="val 111492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Trough in 2010 at $500.6B, after plunging 55.1% ($411.2B)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blackWhite">
          <a:xfrm>
            <a:off x="6935334" y="1071716"/>
            <a:ext cx="2041518" cy="1631298"/>
          </a:xfrm>
          <a:prstGeom prst="wedgeRectCallout">
            <a:avLst>
              <a:gd name="adj1" fmla="val 22314"/>
              <a:gd name="adj2" fmla="val 73652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2013: Value of new </a:t>
            </a:r>
            <a:r>
              <a:rPr lang="en-US" sz="1600" b="1" dirty="0" err="1" smtClean="0">
                <a:solidFill>
                  <a:schemeClr val="bg1"/>
                </a:solidFill>
              </a:rPr>
              <a:t>pvt</a:t>
            </a:r>
            <a:r>
              <a:rPr lang="en-US" sz="1600" b="1" dirty="0" smtClean="0">
                <a:solidFill>
                  <a:schemeClr val="bg1"/>
                </a:solidFill>
              </a:rPr>
              <a:t>. construction hits $659.4B, up 32% from the 2010 trough but still 28% below 2006 peak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5819891" y="3848877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$261.8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5792998" y="4685344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$238.8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8284496" y="3548992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$332.1</a:t>
            </a:r>
            <a:endParaRPr lang="en-US" sz="1400" b="1" dirty="0"/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8289414" y="4664954"/>
            <a:ext cx="88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$290.8</a:t>
            </a:r>
            <a:endParaRPr lang="en-US" sz="1400" b="1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6449415"/>
            <a:ext cx="75692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*2013 figure is a seasonally adjusted annual rate as of November.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smtClean="0"/>
              <a:t>US Department of Commerce; Insurance Information Institute. 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9" grpId="0" animBg="1"/>
      <p:bldP spid="36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CDA3-BBCA-43E0-9320-4D65E8B5D3F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665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Construction Put in Place,   November 2013 vs. November 2012*</a:t>
            </a:r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/>
        </p:nvGraphicFramePr>
        <p:xfrm>
          <a:off x="39688" y="1638300"/>
          <a:ext cx="8867775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3397" name="Chart" r:id="rId4" imgW="8534451" imgH="3771782" progId="MSGraph.Chart.8">
                  <p:embed followColorScheme="full"/>
                </p:oleObj>
              </mc:Choice>
              <mc:Fallback>
                <p:oleObj name="Chart" r:id="rId4" imgW="8534451" imgH="377178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9688" y="1638300"/>
                        <a:ext cx="8867775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464175"/>
            <a:ext cx="8220075" cy="8159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Overall Construction Activity is Up, But Growth Is Entirely in the Private Sector as State/Local Government Budget Woes Continue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black">
          <a:xfrm>
            <a:off x="53788" y="1223682"/>
            <a:ext cx="1290918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Growth (%)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26153" name="AutoShape 9"/>
          <p:cNvSpPr>
            <a:spLocks noChangeArrowheads="1"/>
          </p:cNvSpPr>
          <p:nvPr/>
        </p:nvSpPr>
        <p:spPr bwMode="blackWhite">
          <a:xfrm>
            <a:off x="1051425" y="3887856"/>
            <a:ext cx="2656417" cy="914398"/>
          </a:xfrm>
          <a:prstGeom prst="wedgeRectCallout">
            <a:avLst>
              <a:gd name="adj1" fmla="val 52894"/>
              <a:gd name="adj2" fmla="val -11022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Private sector construction activity is now up in the residential and nonresidential  segments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</a:t>
            </a:r>
            <a:r>
              <a:rPr lang="en-US" sz="1100" dirty="0" smtClean="0"/>
              <a:t>adjusted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6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black">
          <a:xfrm>
            <a:off x="1090709" y="1433905"/>
            <a:ext cx="5352490" cy="33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 u="sng" dirty="0" smtClean="0">
                <a:solidFill>
                  <a:srgbClr val="225A7A"/>
                </a:solidFill>
              </a:rPr>
              <a:t>Private: +8.6%</a:t>
            </a:r>
            <a:endParaRPr lang="en-US" sz="2400" b="1" u="sng" dirty="0">
              <a:solidFill>
                <a:srgbClr val="225A7A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black">
          <a:xfrm>
            <a:off x="4726048" y="1434987"/>
            <a:ext cx="5352490" cy="33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 u="sng" dirty="0" smtClean="0">
                <a:solidFill>
                  <a:srgbClr val="225A7A"/>
                </a:solidFill>
              </a:rPr>
              <a:t>Public: -0.2%</a:t>
            </a:r>
            <a:endParaRPr lang="en-US" sz="2400" b="1" u="sng" dirty="0">
              <a:solidFill>
                <a:srgbClr val="225A7A"/>
              </a:solidFill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blackWhite">
          <a:xfrm>
            <a:off x="5083819" y="1996232"/>
            <a:ext cx="2030261" cy="914398"/>
          </a:xfrm>
          <a:prstGeom prst="wedgeRectCallout">
            <a:avLst>
              <a:gd name="adj1" fmla="val 24995"/>
              <a:gd name="adj2" fmla="val 10359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Public sector construction activity remains depressed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3484" y="1278194"/>
            <a:ext cx="2261419" cy="6784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1926153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CDA3-BBCA-43E0-9320-4D65E8B5D3F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65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Value of Private Construction Put in Place, by Segment,  Nov. 2013 vs. Nov. 2012*</a:t>
            </a:r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/>
        </p:nvGraphicFramePr>
        <p:xfrm>
          <a:off x="0" y="1830023"/>
          <a:ext cx="8867775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421" name="Chart" r:id="rId4" imgW="8534451" imgH="3771782" progId="MSGraph.Chart.8">
                  <p:embed followColorScheme="full"/>
                </p:oleObj>
              </mc:Choice>
              <mc:Fallback>
                <p:oleObj name="Chart" r:id="rId4" imgW="8534451" imgH="377178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1830023"/>
                        <a:ext cx="8867775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572327"/>
            <a:ext cx="8220075" cy="8159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Private Construction Activity is Up in Most Segments, Including the Key Residential Construction Sector; Bodes Well for Early 2014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black">
          <a:xfrm>
            <a:off x="157024" y="1223682"/>
            <a:ext cx="1290918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Growth (%)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26153" name="AutoShape 9"/>
          <p:cNvSpPr>
            <a:spLocks noChangeArrowheads="1"/>
          </p:cNvSpPr>
          <p:nvPr/>
        </p:nvSpPr>
        <p:spPr bwMode="blackWhite">
          <a:xfrm>
            <a:off x="4020410" y="1106129"/>
            <a:ext cx="4799126" cy="1165122"/>
          </a:xfrm>
          <a:prstGeom prst="wedgeRectCallout">
            <a:avLst>
              <a:gd name="adj1" fmla="val -62232"/>
              <a:gd name="adj2" fmla="val 37318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Led by the Residential Construction, Lodging, Power and Transportation segments, Private sector construction activity is rising after plunging during the “Great Recession.”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</a:t>
            </a:r>
            <a:r>
              <a:rPr lang="en-US" sz="1100" dirty="0" smtClean="0"/>
              <a:t>adjusted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6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grayWhite">
          <a:xfrm>
            <a:off x="1681315" y="2551471"/>
            <a:ext cx="648928" cy="1106129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1926153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CDA3-BBCA-43E0-9320-4D65E8B5D3F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665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Value of Public Construction Put in Place, by Segment,  Nov. 2013 vs. Nov. 2012*</a:t>
            </a:r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/>
        </p:nvGraphicFramePr>
        <p:xfrm>
          <a:off x="39688" y="1638300"/>
          <a:ext cx="8867775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469" name="Chart" r:id="rId4" imgW="8534451" imgH="3771782" progId="MSGraph.Chart.8">
                  <p:embed followColorScheme="full"/>
                </p:oleObj>
              </mc:Choice>
              <mc:Fallback>
                <p:oleObj name="Chart" r:id="rId4" imgW="8534451" imgH="377178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9688" y="1638300"/>
                        <a:ext cx="8867775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464175"/>
            <a:ext cx="8220075" cy="8159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Public Construction Activity is Down in Many Segments as State and Local Budgets Remain Under Stress; Improvement Possible in 2014.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black">
          <a:xfrm>
            <a:off x="53788" y="1223682"/>
            <a:ext cx="1290918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Growth (%)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</a:t>
            </a:r>
            <a:r>
              <a:rPr lang="en-US" sz="1100" dirty="0" smtClean="0"/>
              <a:t>adjusted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6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blackWhite">
          <a:xfrm>
            <a:off x="1288023" y="1291664"/>
            <a:ext cx="3716596" cy="914398"/>
          </a:xfrm>
          <a:prstGeom prst="wedgeRectCallout">
            <a:avLst>
              <a:gd name="adj1" fmla="val -1287"/>
              <a:gd name="adj2" fmla="val 11223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Public sector construction activity is down substantially in most segments, a situation that will likely persist, dragging on public entity risk exposures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blackWhite">
          <a:xfrm>
            <a:off x="6912078" y="1115958"/>
            <a:ext cx="2040192" cy="816080"/>
          </a:xfrm>
          <a:prstGeom prst="wedgeRectCallout">
            <a:avLst>
              <a:gd name="adj1" fmla="val -89083"/>
              <a:gd name="adj2" fmla="val 5192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</a:rPr>
              <a:t>Transportation and Power projects lead public sector construction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1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C623B-992D-4D74-BA2C-F6A24255883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849313"/>
          <a:ext cx="9144000" cy="583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461" name="Chart" r:id="rId4" imgW="8820049" imgH="4572034" progId="MSGraph.Chart.8">
                  <p:embed followColorScheme="full"/>
                </p:oleObj>
              </mc:Choice>
              <mc:Fallback>
                <p:oleObj name="Chart" r:id="rId4" imgW="8820049" imgH="4572034" progId="MSGraph.Chart.8">
                  <p:embed followColorScheme="full"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9313"/>
                        <a:ext cx="9144000" cy="583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84188" y="6143625"/>
            <a:ext cx="8172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*versus same quarter in prior year</a:t>
            </a:r>
            <a:br>
              <a:rPr lang="en-US" sz="1100"/>
            </a:br>
            <a:r>
              <a:rPr lang="en-US" sz="1100"/>
              <a:t>Sources:  The Nelson A. Rockefeller Institute of Government, Special State Revenue Report, No. 94, published December 19, 2013, Table 1 (citing data from the U.S. Census Bureau); I.I.I.</a:t>
            </a: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484188" y="171450"/>
            <a:ext cx="70119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eaLnBrk="0" hangingPunct="0"/>
            <a:r>
              <a:rPr lang="en-US" sz="2800" b="1">
                <a:solidFill>
                  <a:schemeClr val="accent1"/>
                </a:solidFill>
              </a:rPr>
              <a:t>Quarterly Change* in State Income and Sales Tax Revenues, 2007:Q1 – 2013:Q3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White">
          <a:xfrm>
            <a:off x="2238375" y="1619250"/>
            <a:ext cx="1638300" cy="45243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2371725" y="124936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Recession</a:t>
            </a: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blackWhite">
          <a:xfrm>
            <a:off x="5098775" y="3081130"/>
            <a:ext cx="3597965" cy="1649895"/>
          </a:xfrm>
          <a:prstGeom prst="wedgeRectCallout">
            <a:avLst>
              <a:gd name="adj1" fmla="val -11653"/>
              <a:gd name="adj2" fmla="val -39516"/>
            </a:avLst>
          </a:prstGeom>
          <a:solidFill>
            <a:schemeClr val="accent1">
              <a:lumMod val="75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marL="0" lvl="1" algn="ctr">
              <a:lnSpc>
                <a:spcPct val="8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Consistently-growing tax revenues mean public-sector finances are likely to improve. Public entity exposures including surety are likely to grow as a result after many years of decline.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55300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53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1827A-84F6-4A43-8588-541F0AF3455F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Change in Government Employment: Jan. 2010—Dec. 2013*</a:t>
            </a:r>
          </a:p>
        </p:txBody>
      </p:sp>
      <p:graphicFrame>
        <p:nvGraphicFramePr>
          <p:cNvPr id="51202" name="Object 2"/>
          <p:cNvGraphicFramePr>
            <a:graphicFrameLocks/>
          </p:cNvGraphicFramePr>
          <p:nvPr/>
        </p:nvGraphicFramePr>
        <p:xfrm>
          <a:off x="302291" y="2040907"/>
          <a:ext cx="84931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3637" name="Chart" r:id="rId4" imgW="8439184" imgH="4324276" progId="MSGraph.Chart.8">
                  <p:embed followColorScheme="full"/>
                </p:oleObj>
              </mc:Choice>
              <mc:Fallback>
                <p:oleObj name="Chart" r:id="rId4" imgW="8439184" imgH="4324276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91" y="2040907"/>
                        <a:ext cx="8493125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Rectangle 7"/>
          <p:cNvSpPr>
            <a:spLocks noChangeArrowheads="1"/>
          </p:cNvSpPr>
          <p:nvPr/>
        </p:nvSpPr>
        <p:spPr bwMode="black">
          <a:xfrm>
            <a:off x="280219" y="1291114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(Thousands)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5176683" y="3510115"/>
            <a:ext cx="3746090" cy="2123766"/>
          </a:xfrm>
          <a:prstGeom prst="wedgeRectCallout">
            <a:avLst>
              <a:gd name="adj1" fmla="val -74872"/>
              <a:gd name="adj2" fmla="val -3763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Local government employment shrank by 424,000 from Jan. 2010 through Dec. 2013, accounting for 67% of all government job losses, negatively impacting WC exposures for those cities and counties that insure privately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201613" y="6429098"/>
            <a:ext cx="7569201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*Cumulative change from prior month; Base employment date is Dec. 2009.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US Bureau of Labor </a:t>
            </a:r>
            <a:r>
              <a:rPr lang="en-US" sz="1100" dirty="0" smtClean="0"/>
              <a:t>Statistics </a:t>
            </a:r>
            <a:r>
              <a:rPr lang="en-US" sz="1100" dirty="0" smtClean="0">
                <a:hlinkClick r:id="rId6"/>
              </a:rPr>
              <a:t>http://www.bls.gov/data/#employment</a:t>
            </a:r>
            <a:r>
              <a:rPr lang="en-US" sz="1100" dirty="0" smtClean="0"/>
              <a:t>; </a:t>
            </a:r>
            <a:r>
              <a:rPr lang="en-US" sz="1100" dirty="0"/>
              <a:t>Insurance Information Institute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blackWhite">
          <a:xfrm>
            <a:off x="2172989" y="1120878"/>
            <a:ext cx="4434287" cy="1096292"/>
          </a:xfrm>
          <a:prstGeom prst="wedgeRectCallout">
            <a:avLst>
              <a:gd name="adj1" fmla="val 38544"/>
              <a:gd name="adj2" fmla="val 6615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State government employment fell by 1.9% since the end of 2009 but is recovering while Federal employment is down by 3.8% and deteriorating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946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946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ECB0FDB-F106-4775-B3AE-80BA2F902B30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19</a:t>
            </a:fld>
            <a:endParaRPr lang="en-US" sz="900"/>
          </a:p>
        </p:txBody>
      </p:sp>
      <p:sp>
        <p:nvSpPr>
          <p:cNvPr id="1946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03188"/>
            <a:ext cx="7400925" cy="860425"/>
          </a:xfrm>
        </p:spPr>
        <p:txBody>
          <a:bodyPr/>
          <a:lstStyle/>
          <a:p>
            <a:r>
              <a:rPr lang="en-US" sz="3200" smtClean="0"/>
              <a:t>Construction Employment,</a:t>
            </a:r>
            <a:br>
              <a:rPr lang="en-US" sz="3200" smtClean="0"/>
            </a:br>
            <a:r>
              <a:rPr lang="en-US" sz="3200" smtClean="0"/>
              <a:t>Jan. 2010—December 2013</a:t>
            </a:r>
            <a:r>
              <a:rPr lang="en-US" smtClean="0"/>
              <a:t>*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-58738" y="6462713"/>
            <a:ext cx="8724901" cy="46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*Seasonally adjusted; Dec and Nov 2013 are preliminary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US Bureau of Labor Statistics at </a:t>
            </a:r>
            <a:r>
              <a:rPr lang="en-US" sz="1100">
                <a:hlinkClick r:id="rId4"/>
              </a:rPr>
              <a:t>http://data.bls.gov</a:t>
            </a:r>
            <a:r>
              <a:rPr lang="en-US" sz="1100"/>
              <a:t>; Insurance Information Institute.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61593" y="1172818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8773" name="Chart" r:id="rId5" imgW="8343872" imgH="4381562" progId="MSGraph.Chart.8">
                  <p:embed followColorScheme="full"/>
                </p:oleObj>
              </mc:Choice>
              <mc:Fallback>
                <p:oleObj name="Chart" r:id="rId5" imgW="8343872" imgH="438156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61593" y="1172818"/>
                        <a:ext cx="8499475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3339134" y="1111250"/>
            <a:ext cx="3141663" cy="1065213"/>
          </a:xfrm>
          <a:prstGeom prst="wedgeRectCallout">
            <a:avLst>
              <a:gd name="adj1" fmla="val 100320"/>
              <a:gd name="adj2" fmla="val -2370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en-US" b="1" dirty="0">
                <a:solidFill>
                  <a:schemeClr val="bg1"/>
                </a:solidFill>
              </a:rPr>
              <a:t>Construction  employment is +398,000 above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Jan. 2011 (+7.4%) but flat in the last few months.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black">
          <a:xfrm>
            <a:off x="221353" y="1093994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(Thousands)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218662" y="5901359"/>
            <a:ext cx="8647042" cy="499441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1650" b="1" dirty="0" smtClean="0">
                <a:solidFill>
                  <a:srgbClr val="FFFFFF"/>
                </a:solidFill>
              </a:rPr>
              <a:t>Construction and manufacturing employment constitute 1/3 of all payroll exposure.</a:t>
            </a:r>
            <a:endParaRPr lang="en-US" sz="165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726" y="90488"/>
            <a:ext cx="7665679" cy="860425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US" i="1" dirty="0" smtClean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327" y="1105731"/>
            <a:ext cx="8640448" cy="54483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Surety Market Overview and Outlook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Growth</a:t>
            </a:r>
          </a:p>
          <a:p>
            <a:pPr lvl="2">
              <a:lnSpc>
                <a:spcPct val="100000"/>
              </a:lnSpc>
            </a:pPr>
            <a:r>
              <a:rPr lang="en-US" sz="1800" b="1" dirty="0" smtClean="0"/>
              <a:t>Public Sector Construction Issues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Underwriting Performance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Economic Drivers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P/C Insurance Industry Overview &amp; Outlook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Profitability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Underwriting 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Catastrophe Loss Trends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Growth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Investment Market Impacts</a:t>
            </a:r>
            <a:endParaRPr lang="en-US" sz="20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3174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3174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02D49CA0-B047-4B42-9E08-5BCAF29776AF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20</a:t>
            </a:fld>
            <a:endParaRPr lang="en-US" sz="900"/>
          </a:p>
        </p:txBody>
      </p:sp>
      <p:sp>
        <p:nvSpPr>
          <p:cNvPr id="3175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27974"/>
            <a:ext cx="7102475" cy="860425"/>
          </a:xfrm>
        </p:spPr>
        <p:txBody>
          <a:bodyPr/>
          <a:lstStyle/>
          <a:p>
            <a:r>
              <a:rPr lang="en-US" dirty="0" smtClean="0"/>
              <a:t>Construction Employment, </a:t>
            </a:r>
            <a:br>
              <a:rPr lang="en-US" dirty="0" smtClean="0"/>
            </a:br>
            <a:r>
              <a:rPr lang="en-US" dirty="0" smtClean="0"/>
              <a:t>Jan. 2003–December 2013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0" y="6429751"/>
            <a:ext cx="87249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Note</a:t>
            </a:r>
            <a:r>
              <a:rPr lang="en-US" sz="1100" dirty="0"/>
              <a:t>: </a:t>
            </a:r>
            <a:r>
              <a:rPr lang="en-US" sz="1100" dirty="0" smtClean="0"/>
              <a:t>Recession </a:t>
            </a:r>
            <a:r>
              <a:rPr lang="en-US" sz="1100" dirty="0"/>
              <a:t>indicated by gray shaded </a:t>
            </a:r>
            <a:r>
              <a:rPr lang="en-US" sz="1100" dirty="0" smtClean="0"/>
              <a:t>column.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</a:t>
            </a:r>
            <a:r>
              <a:rPr lang="en-US" sz="1100" dirty="0" smtClean="0"/>
              <a:t>U.S. Bureau of Labor Statistics; </a:t>
            </a:r>
            <a:r>
              <a:rPr lang="en-US" sz="1100" dirty="0"/>
              <a:t>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463550" y="1248694"/>
          <a:ext cx="8404225" cy="466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7957" name="Chart" r:id="rId4" imgW="8343872" imgH="4381562" progId="MSGraph.Chart.8">
                  <p:embed followColorScheme="full"/>
                </p:oleObj>
              </mc:Choice>
              <mc:Fallback>
                <p:oleObj name="Chart" r:id="rId4" imgW="8343872" imgH="4381562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248694"/>
                        <a:ext cx="8404225" cy="4666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1219200" y="4191000"/>
            <a:ext cx="2838450" cy="809625"/>
          </a:xfrm>
          <a:prstGeom prst="wedgeRectCallout">
            <a:avLst>
              <a:gd name="adj1" fmla="val 79894"/>
              <a:gd name="adj2" fmla="val -14340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The “Great Recession” and housing bust destroyed 2.3 million constructions jobs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 rot="-5400000">
            <a:off x="8080264" y="3971002"/>
            <a:ext cx="688870" cy="730661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31754" name="Rectangle 4"/>
          <p:cNvSpPr>
            <a:spLocks noChangeArrowheads="1"/>
          </p:cNvSpPr>
          <p:nvPr/>
        </p:nvSpPr>
        <p:spPr bwMode="blackWhite">
          <a:xfrm>
            <a:off x="447675" y="5805023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The Construction Sector Could Be a Growth Leader in 2014 as the Housing Market,  Private Investment and Govt. Spending Recover.  WC Insurers Will Benefit.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5725141" y="2487561"/>
            <a:ext cx="1570394" cy="1626011"/>
          </a:xfrm>
          <a:prstGeom prst="wedgeRectCallout">
            <a:avLst>
              <a:gd name="adj1" fmla="val 15634"/>
              <a:gd name="adj2" fmla="val 8805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Construction employment troughed at 5.435 million in Jan. 2011, after a loss of 2.291 million jobs, a 29.7% plunge from the April 2006 peak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blackWhite">
          <a:xfrm>
            <a:off x="1344868" y="1332272"/>
            <a:ext cx="1427828" cy="1027469"/>
          </a:xfrm>
          <a:prstGeom prst="wedgeRectCallout">
            <a:avLst>
              <a:gd name="adj1" fmla="val 89145"/>
              <a:gd name="adj2" fmla="val -501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Construction employment peaked at 7.726 million in April 2006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98418" y="1018766"/>
            <a:ext cx="12554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(Thousands)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16" name="AutoShape 38"/>
          <p:cNvSpPr>
            <a:spLocks noChangeArrowheads="1"/>
          </p:cNvSpPr>
          <p:nvPr/>
        </p:nvSpPr>
        <p:spPr bwMode="blackWhite">
          <a:xfrm>
            <a:off x="7138219" y="1145459"/>
            <a:ext cx="1769806" cy="1243780"/>
          </a:xfrm>
          <a:prstGeom prst="wedgeRectCallout">
            <a:avLst>
              <a:gd name="adj1" fmla="val 13357"/>
              <a:gd name="adj2" fmla="val 16916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Construction employment as of Dec. 2013 totaled 5.833 million, an increase of 398,000 jobs or 7.3% from the Jan. 2011 trough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167940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36CE7-FA77-4EF8-9AD2-54EB57285A32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53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Industries for the Next 10 Years: Some Exposure Growth Leaders</a:t>
            </a:r>
          </a:p>
        </p:txBody>
      </p:sp>
      <p:sp>
        <p:nvSpPr>
          <p:cNvPr id="1960963" name="Rectangle 3"/>
          <p:cNvSpPr>
            <a:spLocks noChangeArrowheads="1"/>
          </p:cNvSpPr>
          <p:nvPr/>
        </p:nvSpPr>
        <p:spPr bwMode="blackWhite">
          <a:xfrm>
            <a:off x="1938595" y="5589639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Export-Oriented Industries</a:t>
            </a:r>
          </a:p>
        </p:txBody>
      </p:sp>
      <p:sp>
        <p:nvSpPr>
          <p:cNvPr id="1960964" name="Rectangle 4"/>
          <p:cNvSpPr>
            <a:spLocks noChangeArrowheads="1"/>
          </p:cNvSpPr>
          <p:nvPr/>
        </p:nvSpPr>
        <p:spPr bwMode="blackWhite">
          <a:xfrm>
            <a:off x="1879600" y="1820453"/>
            <a:ext cx="5384800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Health Sciences</a:t>
            </a:r>
          </a:p>
        </p:txBody>
      </p:sp>
      <p:sp>
        <p:nvSpPr>
          <p:cNvPr id="1960965" name="Rectangle 5"/>
          <p:cNvSpPr>
            <a:spLocks noChangeArrowheads="1"/>
          </p:cNvSpPr>
          <p:nvPr/>
        </p:nvSpPr>
        <p:spPr bwMode="blackWhite">
          <a:xfrm>
            <a:off x="1879600" y="1258888"/>
            <a:ext cx="5384800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>
                <a:solidFill>
                  <a:schemeClr val="bg1"/>
                </a:solidFill>
                <a:cs typeface="+mn-cs"/>
              </a:rPr>
              <a:t>Health Care</a:t>
            </a:r>
          </a:p>
        </p:txBody>
      </p:sp>
      <p:sp>
        <p:nvSpPr>
          <p:cNvPr id="1960966" name="Rectangle 6"/>
          <p:cNvSpPr>
            <a:spLocks noChangeArrowheads="1"/>
          </p:cNvSpPr>
          <p:nvPr/>
        </p:nvSpPr>
        <p:spPr bwMode="blackWhite">
          <a:xfrm>
            <a:off x="1889433" y="2368705"/>
            <a:ext cx="5384800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Energy (Traditional)</a:t>
            </a:r>
          </a:p>
        </p:txBody>
      </p:sp>
      <p:sp>
        <p:nvSpPr>
          <p:cNvPr id="1960968" name="Rectangle 8"/>
          <p:cNvSpPr>
            <a:spLocks noChangeArrowheads="1"/>
          </p:cNvSpPr>
          <p:nvPr/>
        </p:nvSpPr>
        <p:spPr bwMode="blackWhite">
          <a:xfrm>
            <a:off x="1899264" y="2950087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Petrochemical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960969" name="Rectangle 9"/>
          <p:cNvSpPr>
            <a:spLocks noChangeArrowheads="1"/>
          </p:cNvSpPr>
          <p:nvPr/>
        </p:nvSpPr>
        <p:spPr bwMode="blackWhite">
          <a:xfrm>
            <a:off x="1879600" y="3512267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Agriculture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960970" name="Rectangle 10"/>
          <p:cNvSpPr>
            <a:spLocks noChangeArrowheads="1"/>
          </p:cNvSpPr>
          <p:nvPr/>
        </p:nvSpPr>
        <p:spPr bwMode="blackWhite">
          <a:xfrm>
            <a:off x="1919941" y="4059238"/>
            <a:ext cx="5384800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Natural Resources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960971" name="Rectangle 11"/>
          <p:cNvSpPr>
            <a:spLocks noChangeArrowheads="1"/>
          </p:cNvSpPr>
          <p:nvPr/>
        </p:nvSpPr>
        <p:spPr bwMode="blackWhite">
          <a:xfrm>
            <a:off x="1899263" y="4596376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Technology (incl. Biotechnology)</a:t>
            </a:r>
          </a:p>
        </p:txBody>
      </p:sp>
      <p:sp>
        <p:nvSpPr>
          <p:cNvPr id="1960972" name="Rectangle 12"/>
          <p:cNvSpPr>
            <a:spLocks noChangeArrowheads="1"/>
          </p:cNvSpPr>
          <p:nvPr/>
        </p:nvSpPr>
        <p:spPr bwMode="blackWhite">
          <a:xfrm>
            <a:off x="1928760" y="5049478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Light </a:t>
            </a: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 &amp; </a:t>
            </a:r>
            <a:r>
              <a:rPr lang="en-US" sz="2000" b="1" dirty="0" err="1" smtClean="0">
                <a:solidFill>
                  <a:schemeClr val="bg1"/>
                </a:solidFill>
                <a:cs typeface="+mn-cs"/>
              </a:rPr>
              <a:t>Insourced</a:t>
            </a: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 Manufacturing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blackWhite">
          <a:xfrm>
            <a:off x="7531100" y="2446337"/>
            <a:ext cx="1420813" cy="2448391"/>
          </a:xfrm>
          <a:prstGeom prst="wedgeRectCallout">
            <a:avLst>
              <a:gd name="adj1" fmla="val -59218"/>
              <a:gd name="adj2" fmla="val -8948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cs typeface="+mn-cs"/>
              </a:rPr>
              <a:t>Many industries are poised for growth, </a:t>
            </a:r>
            <a:r>
              <a:rPr lang="en-US" sz="1400" b="1" dirty="0" smtClean="0">
                <a:cs typeface="+mn-cs"/>
              </a:rPr>
              <a:t>though insurers’ ability to capitalize on these industries varies widely</a:t>
            </a:r>
            <a:endParaRPr lang="en-US" sz="1400" b="1" dirty="0">
              <a:cs typeface="+mn-cs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blackWhite">
          <a:xfrm>
            <a:off x="1900133" y="6234518"/>
            <a:ext cx="5384800" cy="3762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Shipping (Rail, Marine, </a:t>
            </a: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Trucking, Pipelines)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6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6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6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6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6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6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6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6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6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6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6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6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6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6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6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0963" grpId="0" animBg="1"/>
      <p:bldP spid="1960964" grpId="0" animBg="1"/>
      <p:bldP spid="1960965" grpId="0" animBg="1"/>
      <p:bldP spid="1960966" grpId="0" animBg="1"/>
      <p:bldP spid="1960968" grpId="0" animBg="1"/>
      <p:bldP spid="1960969" grpId="0" animBg="1"/>
      <p:bldP spid="1960970" grpId="0" animBg="1"/>
      <p:bldP spid="1960971" grpId="0" animBg="1"/>
      <p:bldP spid="1960972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364333B5-F606-4F22-B5AB-C00680A5C585}" type="slidenum"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22</a:t>
            </a:fld>
            <a:endParaRPr lang="en-US" sz="9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983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981950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4200" b="1" dirty="0">
                <a:solidFill>
                  <a:srgbClr val="FFFFFF"/>
                </a:solidFill>
                <a:latin typeface="Arial" charset="0"/>
                <a:cs typeface="Arial" charset="0"/>
              </a:rPr>
              <a:t>P/C Insurance Industry Financial Overview</a:t>
            </a:r>
          </a:p>
        </p:txBody>
      </p:sp>
      <p:sp>
        <p:nvSpPr>
          <p:cNvPr id="2152456" name="Rectangle 8"/>
          <p:cNvSpPr>
            <a:spLocks noChangeArrowheads="1"/>
          </p:cNvSpPr>
          <p:nvPr/>
        </p:nvSpPr>
        <p:spPr bwMode="auto">
          <a:xfrm>
            <a:off x="771110" y="3826541"/>
            <a:ext cx="7396069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2013: Best Year in the       Post-Crisis Era</a:t>
            </a:r>
          </a:p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Performance Improved </a:t>
            </a:r>
            <a:r>
              <a:rPr lang="en-US" sz="4000" b="1" dirty="0" smtClean="0">
                <a:solidFill>
                  <a:srgbClr val="225A7A"/>
                </a:solidFill>
              </a:rPr>
              <a:t>with Lower CATs, Strong Markets</a:t>
            </a:r>
            <a:endParaRPr lang="en-US" sz="40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15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  <p:bldP spid="21524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90488"/>
            <a:ext cx="7400925" cy="860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P/C Net Income After Taxes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1991–2013:Q3 ($ Millions)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095786" y="1138238"/>
            <a:ext cx="2375001" cy="20335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2005 ROE*= 9.6%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2006 ROE = 12.7%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2007 ROE = 10.9%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2008 ROE = 0.1%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2009 ROE = 5.0%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2010 ROE = 6.6%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2011 ROAS</a:t>
            </a:r>
            <a:r>
              <a:rPr lang="en-US" sz="13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 = 3.5%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2012 ROAS</a:t>
            </a:r>
            <a:r>
              <a:rPr lang="en-US" sz="13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 = 5.9%</a:t>
            </a:r>
          </a:p>
          <a:p>
            <a:pPr marL="198438" indent="-19843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Char char="n"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2013:9M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ROAS</a:t>
            </a:r>
            <a:r>
              <a:rPr lang="en-US" sz="13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 =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9.5%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6249988"/>
            <a:ext cx="86106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Arial" charset="0"/>
              <a:buChar char="•"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figures are GAAP; </a:t>
            </a:r>
            <a:r>
              <a:rPr lang="en-US" sz="11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Return on avg. surplus.  Excluding Mortgage &amp; Financial Guaranty insurers yields a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8.9% ROAS through 2013:Q3, 6.2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% ROAS in 2012, 4.7% ROAS for 2011, 7.6% for 2010 and 7.4% for 2009.</a:t>
            </a: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 A.M. Best, ISO, Insurance Information Institute</a:t>
            </a:r>
          </a:p>
        </p:txBody>
      </p:sp>
      <p:graphicFrame>
        <p:nvGraphicFramePr>
          <p:cNvPr id="2" name="Object 3"/>
          <p:cNvGraphicFramePr>
            <a:graphicFrameLocks/>
          </p:cNvGraphicFramePr>
          <p:nvPr/>
        </p:nvGraphicFramePr>
        <p:xfrm>
          <a:off x="206472" y="1474841"/>
          <a:ext cx="8701088" cy="490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3301" name="Chart" r:id="rId5" imgW="8715392" imgH="5057822" progId="MSGraph.Chart.8">
                  <p:embed followColorScheme="full"/>
                </p:oleObj>
              </mc:Choice>
              <mc:Fallback>
                <p:oleObj name="Chart" r:id="rId5" imgW="8715392" imgH="5057822" progId="MSGraph.Chart.8">
                  <p:embed followColorScheme="full"/>
                  <p:pic>
                    <p:nvPicPr>
                      <p:cNvPr id="0" name="Object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72" y="1474841"/>
                        <a:ext cx="8701088" cy="4904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9"/>
          <p:cNvSpPr>
            <a:spLocks noChangeArrowheads="1"/>
          </p:cNvSpPr>
          <p:nvPr/>
        </p:nvSpPr>
        <p:spPr bwMode="blackWhite">
          <a:xfrm>
            <a:off x="3857472" y="1337137"/>
            <a:ext cx="1055687" cy="798512"/>
          </a:xfrm>
          <a:prstGeom prst="wedgeRectCallout">
            <a:avLst>
              <a:gd name="adj1" fmla="val -124442"/>
              <a:gd name="adj2" fmla="val 146907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2013:9M </a:t>
            </a: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ROAS was 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9.5%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PPTShape_0"/>
          <p:cNvSpPr>
            <a:spLocks noChangeArrowheads="1"/>
          </p:cNvSpPr>
          <p:nvPr/>
        </p:nvSpPr>
        <p:spPr bwMode="blackWhite">
          <a:xfrm>
            <a:off x="7236541" y="1082625"/>
            <a:ext cx="1612491" cy="942820"/>
          </a:xfrm>
          <a:prstGeom prst="wedgeRectCallout">
            <a:avLst>
              <a:gd name="adj1" fmla="val 35338"/>
              <a:gd name="adj2" fmla="val 109488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Net income 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 up substantially (+54.7%) from  2012:Q3 $27.8B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22532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2253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5F50F-E340-4757-8594-9CD26E9B588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P/C Insurance Industry </a:t>
            </a:r>
            <a:br>
              <a:rPr lang="en-US" dirty="0" smtClean="0"/>
            </a:br>
            <a:r>
              <a:rPr lang="en-US" dirty="0" smtClean="0"/>
              <a:t>Combined Ratio, 2001–2013:Q3*</a:t>
            </a:r>
          </a:p>
        </p:txBody>
      </p:sp>
      <p:sp>
        <p:nvSpPr>
          <p:cNvPr id="37895" name="Rectangle 3"/>
          <p:cNvSpPr>
            <a:spLocks noChangeArrowheads="1"/>
          </p:cNvSpPr>
          <p:nvPr/>
        </p:nvSpPr>
        <p:spPr bwMode="auto">
          <a:xfrm>
            <a:off x="-50240" y="6308709"/>
            <a:ext cx="8915400" cy="56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* Excludes Mortgage &amp; Financial Guaranty insurers 2008--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2012.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Including M&amp;FG, 2008=105.1, 2009=100.7, 2010=102.4,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2011=108.1; 2012:=103.2; 2013:Q3 = 95.8.                              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A.M. Best, ISO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174625" y="2743200"/>
          <a:ext cx="8577263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605" name="Chart" r:id="rId5" imgW="8534451" imgH="3628987" progId="MSGraph.Chart.8">
                  <p:embed followColorScheme="full"/>
                </p:oleObj>
              </mc:Choice>
              <mc:Fallback>
                <p:oleObj name="Chart" r:id="rId5" imgW="8534451" imgH="362898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74625" y="2743200"/>
                        <a:ext cx="8577263" cy="361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1334" name="AutoShape 6"/>
          <p:cNvSpPr>
            <a:spLocks noChangeArrowheads="1"/>
          </p:cNvSpPr>
          <p:nvPr/>
        </p:nvSpPr>
        <p:spPr bwMode="blackWhite">
          <a:xfrm>
            <a:off x="3634716" y="3076129"/>
            <a:ext cx="1406525" cy="895350"/>
          </a:xfrm>
          <a:prstGeom prst="wedgeRectCallout">
            <a:avLst>
              <a:gd name="adj1" fmla="val -17182"/>
              <a:gd name="adj2" fmla="val 185028"/>
            </a:avLst>
          </a:prstGeom>
          <a:gradFill rotWithShape="1">
            <a:gsLst>
              <a:gs pos="0">
                <a:schemeClr val="hlink"/>
              </a:gs>
              <a:gs pos="100000">
                <a:srgbClr val="226544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Best Combined Ratio Since 1949 (87.6)</a:t>
            </a:r>
          </a:p>
        </p:txBody>
      </p:sp>
      <p:sp>
        <p:nvSpPr>
          <p:cNvPr id="4451335" name="AutoShape 7"/>
          <p:cNvSpPr>
            <a:spLocks noChangeArrowheads="1"/>
          </p:cNvSpPr>
          <p:nvPr/>
        </p:nvSpPr>
        <p:spPr bwMode="blackWhite">
          <a:xfrm>
            <a:off x="182563" y="1357313"/>
            <a:ext cx="2124075" cy="1231900"/>
          </a:xfrm>
          <a:prstGeom prst="wedgeRectCallout">
            <a:avLst>
              <a:gd name="adj1" fmla="val -11509"/>
              <a:gd name="adj2" fmla="val 9419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As Recently as 2001, Insurers Paid Out Nearly $1.16 for Every $1 in Earned Premiums</a:t>
            </a:r>
          </a:p>
        </p:txBody>
      </p:sp>
      <p:sp>
        <p:nvSpPr>
          <p:cNvPr id="4451336" name="AutoShape 8"/>
          <p:cNvSpPr>
            <a:spLocks noChangeArrowheads="1"/>
          </p:cNvSpPr>
          <p:nvPr/>
        </p:nvSpPr>
        <p:spPr bwMode="blackWhite">
          <a:xfrm>
            <a:off x="4866594" y="1450354"/>
            <a:ext cx="1198563" cy="1228725"/>
          </a:xfrm>
          <a:prstGeom prst="wedgeRectCallout">
            <a:avLst>
              <a:gd name="adj1" fmla="val -20832"/>
              <a:gd name="adj2" fmla="val 189025"/>
            </a:avLst>
          </a:prstGeom>
          <a:gradFill rotWithShape="1">
            <a:gsLst>
              <a:gs pos="0">
                <a:schemeClr val="tx2"/>
              </a:gs>
              <a:gs pos="100000">
                <a:srgbClr val="9E8000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Relatively Low CAT Losses, Reserve Releases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2314987" y="1370013"/>
            <a:ext cx="1709738" cy="895350"/>
          </a:xfrm>
          <a:prstGeom prst="wedgeRectCallout">
            <a:avLst>
              <a:gd name="adj1" fmla="val 17460"/>
              <a:gd name="adj2" fmla="val 286644"/>
            </a:avLst>
          </a:prstGeom>
          <a:gradFill rotWithShape="1">
            <a:gsLst>
              <a:gs pos="0">
                <a:schemeClr val="folHlink"/>
              </a:gs>
              <a:gs pos="100000">
                <a:srgbClr val="6D0016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Heavy Use of Reinsurance Lowered Net Losses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blackWhite">
          <a:xfrm>
            <a:off x="6184926" y="1167938"/>
            <a:ext cx="1116013" cy="1206500"/>
          </a:xfrm>
          <a:prstGeom prst="wedgeRectCallout">
            <a:avLst>
              <a:gd name="adj1" fmla="val -64659"/>
              <a:gd name="adj2" fmla="val 244232"/>
            </a:avLst>
          </a:prstGeom>
          <a:solidFill>
            <a:srgbClr val="FF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Relatively Low CAT Losses, Reserve Releases</a:t>
            </a:r>
          </a:p>
        </p:txBody>
      </p:sp>
      <p:sp>
        <p:nvSpPr>
          <p:cNvPr id="14" name="PPTShape_0"/>
          <p:cNvSpPr>
            <a:spLocks noChangeArrowheads="1"/>
          </p:cNvSpPr>
          <p:nvPr/>
        </p:nvSpPr>
        <p:spPr bwMode="blackWhite">
          <a:xfrm>
            <a:off x="6507146" y="2739807"/>
            <a:ext cx="1038225" cy="1119188"/>
          </a:xfrm>
          <a:prstGeom prst="wedgeRectCallout">
            <a:avLst>
              <a:gd name="adj1" fmla="val -49844"/>
              <a:gd name="adj2" fmla="val 98717"/>
            </a:avLst>
          </a:prstGeom>
          <a:solidFill>
            <a:srgbClr val="0070C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Avg. CAT Losses, More Reserve Releases</a:t>
            </a:r>
          </a:p>
        </p:txBody>
      </p:sp>
      <p:sp>
        <p:nvSpPr>
          <p:cNvPr id="15" name="PPTShape_1"/>
          <p:cNvSpPr>
            <a:spLocks noChangeArrowheads="1"/>
          </p:cNvSpPr>
          <p:nvPr/>
        </p:nvSpPr>
        <p:spPr bwMode="blackWhite">
          <a:xfrm>
            <a:off x="7447790" y="1152605"/>
            <a:ext cx="1101725" cy="1654175"/>
          </a:xfrm>
          <a:prstGeom prst="wedgeRectCallout">
            <a:avLst>
              <a:gd name="adj1" fmla="val -54642"/>
              <a:gd name="adj2" fmla="val 157155"/>
            </a:avLst>
          </a:prstGeom>
          <a:solidFill>
            <a:schemeClr val="bg1">
              <a:lumMod val="50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Higher CAT Losses, Shrinking Reserve Releases, Toll of Soft Market</a:t>
            </a:r>
          </a:p>
        </p:txBody>
      </p:sp>
      <p:sp>
        <p:nvSpPr>
          <p:cNvPr id="16" name="PPTShape_2"/>
          <p:cNvSpPr>
            <a:spLocks noChangeArrowheads="1"/>
          </p:cNvSpPr>
          <p:nvPr/>
        </p:nvSpPr>
        <p:spPr bwMode="blackWhite">
          <a:xfrm>
            <a:off x="5278208" y="3460102"/>
            <a:ext cx="1316038" cy="571500"/>
          </a:xfrm>
          <a:prstGeom prst="wedgeRectCallout">
            <a:avLst>
              <a:gd name="adj1" fmla="val -46487"/>
              <a:gd name="adj2" fmla="val 116127"/>
            </a:avLst>
          </a:prstGeom>
          <a:gradFill rotWithShape="1">
            <a:gsLst>
              <a:gs pos="0">
                <a:schemeClr val="bg2"/>
              </a:gs>
              <a:gs pos="100000">
                <a:srgbClr val="4A869E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Cyclical Deterioration</a:t>
            </a:r>
          </a:p>
        </p:txBody>
      </p:sp>
      <p:sp>
        <p:nvSpPr>
          <p:cNvPr id="17" name="PPTShape_3"/>
          <p:cNvSpPr>
            <a:spLocks noChangeArrowheads="1"/>
          </p:cNvSpPr>
          <p:nvPr/>
        </p:nvSpPr>
        <p:spPr bwMode="blackWhite">
          <a:xfrm>
            <a:off x="7857160" y="2974312"/>
            <a:ext cx="915740" cy="582804"/>
          </a:xfrm>
          <a:prstGeom prst="wedgeRectCallout">
            <a:avLst>
              <a:gd name="adj1" fmla="val -55959"/>
              <a:gd name="adj2" fmla="val 169059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Sandy Impacts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PPTShape_4"/>
          <p:cNvSpPr>
            <a:spLocks noChangeArrowheads="1"/>
          </p:cNvSpPr>
          <p:nvPr/>
        </p:nvSpPr>
        <p:spPr bwMode="blackWhite">
          <a:xfrm>
            <a:off x="8140184" y="3808325"/>
            <a:ext cx="915740" cy="684963"/>
          </a:xfrm>
          <a:prstGeom prst="wedgeRectCallout">
            <a:avLst>
              <a:gd name="adj1" fmla="val -19749"/>
              <a:gd name="adj2" fmla="val 9342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Lower CAT Losses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5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5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5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1334" grpId="0" animBg="1"/>
      <p:bldP spid="4451335" grpId="0" animBg="1"/>
      <p:bldP spid="4451336" grpId="0" animBg="1"/>
      <p:bldP spid="13" grpId="0" animBg="1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  <a:latin typeface="Times New Roman" pitchFamily="18" charset="0"/>
              </a:rPr>
              <a:t>12/01/09 - 9pm</a:t>
            </a:r>
          </a:p>
        </p:txBody>
      </p:sp>
      <p:sp>
        <p:nvSpPr>
          <p:cNvPr id="192922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  <a:latin typeface="Times New Roman" pitchFamily="18" charset="0"/>
              </a:rPr>
              <a:t>eSlide – P6466 – The Financial Crisis and the Future of the P/C</a:t>
            </a:r>
          </a:p>
        </p:txBody>
      </p:sp>
      <p:sp>
        <p:nvSpPr>
          <p:cNvPr id="192922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BF83BB6-F6BE-4086-BDD1-22EA1B241088}" type="slidenum">
              <a:rPr lang="en-US" sz="900">
                <a:solidFill>
                  <a:srgbClr val="000000"/>
                </a:solidFill>
                <a:latin typeface="Times New Roman" pitchFamily="18" charset="0"/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25</a:t>
            </a:fld>
            <a:endParaRPr lang="en-US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929218" name="Object 2"/>
          <p:cNvGraphicFramePr>
            <a:graphicFrameLocks noChangeAspect="1"/>
          </p:cNvGraphicFramePr>
          <p:nvPr/>
        </p:nvGraphicFramePr>
        <p:xfrm>
          <a:off x="215900" y="1368425"/>
          <a:ext cx="868680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4773" name="Chart" r:id="rId4" imgW="8543899" imgH="3552866" progId="MSGraph.Chart.8">
                  <p:embed followColorScheme="full"/>
                </p:oleObj>
              </mc:Choice>
              <mc:Fallback>
                <p:oleObj name="Chart" r:id="rId4" imgW="8543899" imgH="355286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5900" y="1368425"/>
                        <a:ext cx="8686800" cy="347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922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U.S. Insured Catastrophe Losses</a:t>
            </a:r>
          </a:p>
        </p:txBody>
      </p:sp>
      <p:sp>
        <p:nvSpPr>
          <p:cNvPr id="1929223" name="Rectangle 4"/>
          <p:cNvSpPr>
            <a:spLocks noChangeArrowheads="1"/>
          </p:cNvSpPr>
          <p:nvPr/>
        </p:nvSpPr>
        <p:spPr bwMode="auto">
          <a:xfrm>
            <a:off x="0" y="5733846"/>
            <a:ext cx="9144000" cy="11241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endParaRPr lang="en-US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endParaRPr lang="en-US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 smtClean="0">
                <a:solidFill>
                  <a:srgbClr val="000000"/>
                </a:solidFill>
              </a:rPr>
              <a:t>*Through 12/31/13.</a:t>
            </a:r>
            <a:endParaRPr lang="en-US" sz="1050" dirty="0">
              <a:solidFill>
                <a:srgbClr val="000000"/>
              </a:solidFill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>
                <a:solidFill>
                  <a:srgbClr val="000000"/>
                </a:solidFill>
              </a:rPr>
              <a:t>Note: 2001 figure includes $20.3B for 9/11 losses reported through 12/31/01 ($25.9B 2011 dollars). Includes only business and personal property claims, business interruption and auto claims. Non-prop/BI losses = $12.2B ($15.6B in 2011 dollars.)  </a:t>
            </a: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>
                <a:solidFill>
                  <a:srgbClr val="000000"/>
                </a:solidFill>
              </a:rPr>
              <a:t>Sources: Property Claims Service/ISO;  Insurance Information Institute.</a:t>
            </a:r>
          </a:p>
        </p:txBody>
      </p:sp>
      <p:sp>
        <p:nvSpPr>
          <p:cNvPr id="2120710" name="Rectangle 6"/>
          <p:cNvSpPr>
            <a:spLocks noChangeArrowheads="1"/>
          </p:cNvSpPr>
          <p:nvPr/>
        </p:nvSpPr>
        <p:spPr bwMode="blackWhite">
          <a:xfrm>
            <a:off x="206476" y="4811844"/>
            <a:ext cx="6778939" cy="119921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2012 Was the 3</a:t>
            </a:r>
            <a:r>
              <a:rPr lang="en-US" sz="2000" b="1" baseline="30000" dirty="0" smtClean="0">
                <a:solidFill>
                  <a:srgbClr val="FFFFFF"/>
                </a:solidFill>
              </a:rPr>
              <a:t>rd</a:t>
            </a:r>
            <a:r>
              <a:rPr lang="en-US" sz="2000" b="1" dirty="0" smtClean="0">
                <a:solidFill>
                  <a:srgbClr val="FFFFFF"/>
                </a:solidFill>
              </a:rPr>
              <a:t> Highest Year on Record for Insured Losses in U.S. History on an Inflation-Adj. Basis. 2011 Losses Were </a:t>
            </a:r>
            <a:r>
              <a:rPr lang="en-US" sz="2000" b="1" dirty="0">
                <a:solidFill>
                  <a:srgbClr val="FFFFFF"/>
                </a:solidFill>
              </a:rPr>
              <a:t>the </a:t>
            </a:r>
            <a:r>
              <a:rPr lang="en-US" sz="2000" b="1" dirty="0" smtClean="0">
                <a:solidFill>
                  <a:srgbClr val="FFFFFF"/>
                </a:solidFill>
              </a:rPr>
              <a:t>6</a:t>
            </a:r>
            <a:r>
              <a:rPr lang="en-US" sz="2000" b="1" baseline="30000" dirty="0" smtClean="0">
                <a:solidFill>
                  <a:srgbClr val="FFFFFF"/>
                </a:solidFill>
              </a:rPr>
              <a:t>th</a:t>
            </a:r>
            <a:r>
              <a:rPr lang="en-US" sz="2000" b="1" dirty="0" smtClean="0">
                <a:solidFill>
                  <a:srgbClr val="FFFFFF"/>
                </a:solidFill>
              </a:rPr>
              <a:t> Highest. YTD 2013 Running Well Below 2011 and </a:t>
            </a:r>
            <a:r>
              <a:rPr lang="en-US" sz="2000" b="1" smtClean="0">
                <a:solidFill>
                  <a:srgbClr val="FFFFFF"/>
                </a:solidFill>
              </a:rPr>
              <a:t>2012 YTD Totals</a:t>
            </a:r>
            <a:r>
              <a:rPr lang="en-US" sz="2000" b="1" dirty="0" smtClean="0">
                <a:solidFill>
                  <a:srgbClr val="FFFFFF"/>
                </a:solidFill>
              </a:rPr>
              <a:t>.</a:t>
            </a: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2120711" name="AutoShape 7"/>
          <p:cNvSpPr>
            <a:spLocks noChangeArrowheads="1"/>
          </p:cNvSpPr>
          <p:nvPr/>
        </p:nvSpPr>
        <p:spPr bwMode="blackWhite">
          <a:xfrm>
            <a:off x="6548284" y="1399642"/>
            <a:ext cx="2271251" cy="965657"/>
          </a:xfrm>
          <a:prstGeom prst="wedgeRectCallout">
            <a:avLst>
              <a:gd name="adj1" fmla="val 28716"/>
              <a:gd name="adj2" fmla="val 7872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2012  was the third most expensive year ever for insured CAT losses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0712" name="AutoShape 8"/>
          <p:cNvSpPr>
            <a:spLocks noChangeArrowheads="1"/>
          </p:cNvSpPr>
          <p:nvPr/>
        </p:nvSpPr>
        <p:spPr bwMode="blackWhite">
          <a:xfrm>
            <a:off x="7189654" y="4918307"/>
            <a:ext cx="1717675" cy="1004887"/>
          </a:xfrm>
          <a:prstGeom prst="wedgeRectCallout">
            <a:avLst>
              <a:gd name="adj1" fmla="val 1640"/>
              <a:gd name="adj2" fmla="val -6420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Record tornado losses caused 2011 </a:t>
            </a: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CAT 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losses </a:t>
            </a: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surge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9227" name="Rectangle 9"/>
          <p:cNvSpPr>
            <a:spLocks noChangeArrowheads="1"/>
          </p:cNvSpPr>
          <p:nvPr/>
        </p:nvSpPr>
        <p:spPr bwMode="black">
          <a:xfrm>
            <a:off x="110968" y="1162050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($ Billions, </a:t>
            </a:r>
            <a:r>
              <a:rPr lang="en-US" sz="1600" b="1" dirty="0" smtClean="0">
                <a:solidFill>
                  <a:srgbClr val="225A7A"/>
                </a:solidFill>
              </a:rPr>
              <a:t>$ 2012)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40343-96C3-4428-9289-DDDB4F32FA9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4" name="Picture 13" descr="Hartwig Med Center no logo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4271" y="1120785"/>
            <a:ext cx="2285999" cy="17144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2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710" grpId="0" animBg="1"/>
      <p:bldP spid="2120711" grpId="0" animBg="1"/>
      <p:bldP spid="21207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29496" y="1192306"/>
          <a:ext cx="8915400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4325" name="Chart" r:id="rId5" imgW="8258192" imgH="5514972" progId="MSGraph.Chart.8">
                  <p:embed followColorScheme="full"/>
                </p:oleObj>
              </mc:Choice>
              <mc:Fallback>
                <p:oleObj name="Chart" r:id="rId5" imgW="8258192" imgH="551497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496" y="1192306"/>
                        <a:ext cx="8915400" cy="588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164" y="0"/>
            <a:ext cx="7848600" cy="1143000"/>
          </a:xfrm>
        </p:spPr>
        <p:txBody>
          <a:bodyPr/>
          <a:lstStyle/>
          <a:p>
            <a:r>
              <a:rPr lang="en-US" dirty="0" smtClean="0"/>
              <a:t>Profitability Peaks &amp; Troughs in the P/C Insurance Industry, 1975 – 2013:Q3*</a:t>
            </a:r>
          </a:p>
        </p:txBody>
      </p:sp>
      <p:sp>
        <p:nvSpPr>
          <p:cNvPr id="5547012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*Profitability =  P/C insurer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ROEs. 2011-13 figures are estimates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based on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ROAS data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.  Note:  Data for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2008-2013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exclude mortgage and financial guaranty insurers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Source:  Insurance Information Institute; NAIC, ISO, A.M. Best.</a:t>
            </a:r>
          </a:p>
        </p:txBody>
      </p:sp>
      <p:sp>
        <p:nvSpPr>
          <p:cNvPr id="5547013" name="Oval 5"/>
          <p:cNvSpPr>
            <a:spLocks noChangeArrowheads="1"/>
          </p:cNvSpPr>
          <p:nvPr/>
        </p:nvSpPr>
        <p:spPr bwMode="auto">
          <a:xfrm>
            <a:off x="1145101" y="2084388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5" name="AutoShape 7"/>
          <p:cNvSpPr>
            <a:spLocks noChangeArrowheads="1"/>
          </p:cNvSpPr>
          <p:nvPr/>
        </p:nvSpPr>
        <p:spPr bwMode="auto">
          <a:xfrm>
            <a:off x="1762125" y="1587500"/>
            <a:ext cx="1425575" cy="381000"/>
          </a:xfrm>
          <a:prstGeom prst="wedgeRectCallout">
            <a:avLst>
              <a:gd name="adj1" fmla="val -71569"/>
              <a:gd name="adj2" fmla="val 71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1977:19.0%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6" name="Oval 8"/>
          <p:cNvSpPr>
            <a:spLocks noChangeArrowheads="1"/>
          </p:cNvSpPr>
          <p:nvPr/>
        </p:nvSpPr>
        <p:spPr bwMode="auto">
          <a:xfrm>
            <a:off x="3169628" y="2286000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7" name="Oval 9"/>
          <p:cNvSpPr>
            <a:spLocks noChangeArrowheads="1"/>
          </p:cNvSpPr>
          <p:nvPr/>
        </p:nvSpPr>
        <p:spPr bwMode="auto">
          <a:xfrm>
            <a:off x="5222524" y="3094345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8" name="Oval 10"/>
          <p:cNvSpPr>
            <a:spLocks noChangeArrowheads="1"/>
          </p:cNvSpPr>
          <p:nvPr/>
        </p:nvSpPr>
        <p:spPr bwMode="auto">
          <a:xfrm>
            <a:off x="7062428" y="2897788"/>
            <a:ext cx="303213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9" name="AutoShape 11"/>
          <p:cNvSpPr>
            <a:spLocks noChangeArrowheads="1"/>
          </p:cNvSpPr>
          <p:nvPr/>
        </p:nvSpPr>
        <p:spPr bwMode="auto">
          <a:xfrm>
            <a:off x="3825059" y="1619864"/>
            <a:ext cx="1479550" cy="381000"/>
          </a:xfrm>
          <a:prstGeom prst="wedgeRectCallout">
            <a:avLst>
              <a:gd name="adj1" fmla="val -71569"/>
              <a:gd name="adj2" fmla="val 117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1987:17.3%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0" name="AutoShape 12"/>
          <p:cNvSpPr>
            <a:spLocks noChangeArrowheads="1"/>
          </p:cNvSpPr>
          <p:nvPr/>
        </p:nvSpPr>
        <p:spPr bwMode="auto">
          <a:xfrm>
            <a:off x="4369467" y="2214563"/>
            <a:ext cx="1677987" cy="381000"/>
          </a:xfrm>
          <a:prstGeom prst="wedgeRectCallout">
            <a:avLst>
              <a:gd name="adj1" fmla="val 17047"/>
              <a:gd name="adj2" fmla="val 17065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1997:11.6%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1" name="AutoShape 13"/>
          <p:cNvSpPr>
            <a:spLocks noChangeArrowheads="1"/>
          </p:cNvSpPr>
          <p:nvPr/>
        </p:nvSpPr>
        <p:spPr bwMode="auto">
          <a:xfrm>
            <a:off x="6520120" y="2020581"/>
            <a:ext cx="1422400" cy="381000"/>
          </a:xfrm>
          <a:prstGeom prst="wedgeRectCallout">
            <a:avLst>
              <a:gd name="adj1" fmla="val 11108"/>
              <a:gd name="adj2" fmla="val 17345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2006:12.7%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2" name="Rectangle 14"/>
          <p:cNvSpPr>
            <a:spLocks noChangeArrowheads="1"/>
          </p:cNvSpPr>
          <p:nvPr/>
        </p:nvSpPr>
        <p:spPr bwMode="auto">
          <a:xfrm>
            <a:off x="762000" y="4365528"/>
            <a:ext cx="306388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3" name="Rectangle 15"/>
          <p:cNvSpPr>
            <a:spLocks noChangeArrowheads="1"/>
          </p:cNvSpPr>
          <p:nvPr/>
        </p:nvSpPr>
        <p:spPr bwMode="auto">
          <a:xfrm>
            <a:off x="2546815" y="4449512"/>
            <a:ext cx="306387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4" name="Rectangle 16"/>
          <p:cNvSpPr>
            <a:spLocks noChangeArrowheads="1"/>
          </p:cNvSpPr>
          <p:nvPr/>
        </p:nvSpPr>
        <p:spPr bwMode="auto">
          <a:xfrm>
            <a:off x="4182198" y="4073428"/>
            <a:ext cx="306388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5" name="Rectangle 17"/>
          <p:cNvSpPr>
            <a:spLocks noChangeArrowheads="1"/>
          </p:cNvSpPr>
          <p:nvPr/>
        </p:nvSpPr>
        <p:spPr bwMode="auto">
          <a:xfrm>
            <a:off x="6013818" y="4805828"/>
            <a:ext cx="306387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6" name="AutoShape 18"/>
          <p:cNvSpPr>
            <a:spLocks noChangeArrowheads="1"/>
          </p:cNvSpPr>
          <p:nvPr/>
        </p:nvSpPr>
        <p:spPr bwMode="auto">
          <a:xfrm>
            <a:off x="2890022" y="5066335"/>
            <a:ext cx="1447800" cy="381000"/>
          </a:xfrm>
          <a:prstGeom prst="wedgeRectCallout">
            <a:avLst>
              <a:gd name="adj1" fmla="val -48903"/>
              <a:gd name="adj2" fmla="val -169583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1984: 1.8%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7" name="AutoShape 19"/>
          <p:cNvSpPr>
            <a:spLocks noChangeArrowheads="1"/>
          </p:cNvSpPr>
          <p:nvPr/>
        </p:nvSpPr>
        <p:spPr bwMode="auto">
          <a:xfrm>
            <a:off x="4515060" y="5073299"/>
            <a:ext cx="1447800" cy="381000"/>
          </a:xfrm>
          <a:prstGeom prst="wedgeRectCallout">
            <a:avLst>
              <a:gd name="adj1" fmla="val -52523"/>
              <a:gd name="adj2" fmla="val -225000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1992: 4.5%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8" name="AutoShape 20"/>
          <p:cNvSpPr>
            <a:spLocks noChangeArrowheads="1"/>
          </p:cNvSpPr>
          <p:nvPr/>
        </p:nvSpPr>
        <p:spPr bwMode="auto">
          <a:xfrm>
            <a:off x="6663311" y="5206491"/>
            <a:ext cx="1600200" cy="381000"/>
          </a:xfrm>
          <a:prstGeom prst="wedgeRectCallout">
            <a:avLst>
              <a:gd name="adj1" fmla="val -68056"/>
              <a:gd name="adj2" fmla="val -81667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2001: -1.2%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9" name="AutoShape 21"/>
          <p:cNvSpPr>
            <a:spLocks noChangeArrowheads="1"/>
          </p:cNvSpPr>
          <p:nvPr/>
        </p:nvSpPr>
        <p:spPr bwMode="auto">
          <a:xfrm rot="511939">
            <a:off x="1550971" y="2055975"/>
            <a:ext cx="1603197" cy="612775"/>
          </a:xfrm>
          <a:prstGeom prst="rightArrow">
            <a:avLst>
              <a:gd name="adj1" fmla="val 50000"/>
              <a:gd name="adj2" fmla="val 9311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10 Years</a:t>
            </a:r>
          </a:p>
        </p:txBody>
      </p:sp>
      <p:sp>
        <p:nvSpPr>
          <p:cNvPr id="5547030" name="AutoShape 22"/>
          <p:cNvSpPr>
            <a:spLocks noChangeArrowheads="1"/>
          </p:cNvSpPr>
          <p:nvPr/>
        </p:nvSpPr>
        <p:spPr bwMode="auto">
          <a:xfrm rot="937132">
            <a:off x="3583836" y="2652227"/>
            <a:ext cx="1711988" cy="612775"/>
          </a:xfrm>
          <a:prstGeom prst="rightArrow">
            <a:avLst>
              <a:gd name="adj1" fmla="val 50000"/>
              <a:gd name="adj2" fmla="val 9299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10 Years</a:t>
            </a:r>
          </a:p>
        </p:txBody>
      </p:sp>
      <p:sp>
        <p:nvSpPr>
          <p:cNvPr id="5547031" name="AutoShape 23"/>
          <p:cNvSpPr>
            <a:spLocks noChangeArrowheads="1"/>
          </p:cNvSpPr>
          <p:nvPr/>
        </p:nvSpPr>
        <p:spPr bwMode="auto">
          <a:xfrm>
            <a:off x="5585908" y="2874963"/>
            <a:ext cx="1449073" cy="612775"/>
          </a:xfrm>
          <a:prstGeom prst="rightArrow">
            <a:avLst>
              <a:gd name="adj1" fmla="val 50000"/>
              <a:gd name="adj2" fmla="val 8304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9 Years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PPTShape_0"/>
          <p:cNvSpPr>
            <a:spLocks noChangeArrowheads="1"/>
          </p:cNvSpPr>
          <p:nvPr/>
        </p:nvSpPr>
        <p:spPr bwMode="auto">
          <a:xfrm>
            <a:off x="8063932" y="3927380"/>
            <a:ext cx="244325" cy="609600"/>
          </a:xfrm>
          <a:prstGeom prst="ellipse">
            <a:avLst/>
          </a:prstGeom>
          <a:noFill/>
          <a:ln w="38100">
            <a:solidFill>
              <a:srgbClr val="2B7299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PPTShape_1"/>
          <p:cNvSpPr>
            <a:spLocks noChangeArrowheads="1"/>
          </p:cNvSpPr>
          <p:nvPr/>
        </p:nvSpPr>
        <p:spPr bwMode="auto">
          <a:xfrm>
            <a:off x="6912073" y="4381184"/>
            <a:ext cx="942171" cy="668338"/>
          </a:xfrm>
          <a:prstGeom prst="wedgeRectCallout">
            <a:avLst>
              <a:gd name="adj1" fmla="val 73582"/>
              <a:gd name="adj2" fmla="val -42706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2012: 5.9%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97" name="Text Box 17"/>
          <p:cNvSpPr txBox="1">
            <a:spLocks noChangeArrowheads="1"/>
          </p:cNvSpPr>
          <p:nvPr/>
        </p:nvSpPr>
        <p:spPr bwMode="auto">
          <a:xfrm>
            <a:off x="5621338" y="1117600"/>
            <a:ext cx="3254375" cy="646113"/>
          </a:xfrm>
          <a:prstGeom prst="rect">
            <a:avLst/>
          </a:prstGeom>
          <a:solidFill>
            <a:srgbClr val="28688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History suggests next ROE peak will be in 2016-2017</a:t>
            </a:r>
          </a:p>
        </p:txBody>
      </p:sp>
      <p:sp>
        <p:nvSpPr>
          <p:cNvPr id="309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ROE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941388" y="5070738"/>
            <a:ext cx="1447800" cy="381000"/>
          </a:xfrm>
          <a:prstGeom prst="wedgeRectCallout">
            <a:avLst>
              <a:gd name="adj1" fmla="val -43470"/>
              <a:gd name="adj2" fmla="val -143776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1975: 2.4%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767485" y="2423091"/>
            <a:ext cx="1189703" cy="659324"/>
          </a:xfrm>
          <a:prstGeom prst="wedgeRectCallout">
            <a:avLst>
              <a:gd name="adj1" fmla="val 15872"/>
              <a:gd name="adj2" fmla="val 8415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2013:Q3 8.9%</a:t>
            </a: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PPTShape_2"/>
          <p:cNvSpPr>
            <a:spLocks noChangeArrowheads="1"/>
          </p:cNvSpPr>
          <p:nvPr/>
        </p:nvSpPr>
        <p:spPr bwMode="auto">
          <a:xfrm>
            <a:off x="8417887" y="3332535"/>
            <a:ext cx="303213" cy="609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32" y="90488"/>
            <a:ext cx="7550150" cy="860425"/>
          </a:xfrm>
        </p:spPr>
        <p:txBody>
          <a:bodyPr/>
          <a:lstStyle/>
          <a:p>
            <a:r>
              <a:rPr lang="en-US" dirty="0" smtClean="0"/>
              <a:t>A 100 Combined Ratio Isn’t What It</a:t>
            </a:r>
            <a:br>
              <a:rPr lang="en-US" dirty="0" smtClean="0"/>
            </a:br>
            <a:r>
              <a:rPr lang="en-US" dirty="0" smtClean="0"/>
              <a:t>Once Was: Investment Impact on ROEs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Combined Ratio / ROE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6262688"/>
            <a:ext cx="8636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*	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2008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2013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figures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are return on average surplus and exclude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mortgage and financial guaranty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insurers. 2013:9M combined ratio including M&amp;FG insurers is 95.8; 2012 =103.2, 2011 = 108.1, ROAS = 3.5%. 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33350" indent="-133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	Source: Insurance Information Institute from A.M. Best and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ISO </a:t>
            </a:r>
            <a:r>
              <a:rPr lang="en-US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Verisk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Analytics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data.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292100" y="1549400"/>
          <a:ext cx="85979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117" name="Chart" r:id="rId4" imgW="8601126" imgH="3933742" progId="MSGraph.Chart.8">
                  <p:embed followColorScheme="full"/>
                </p:oleObj>
              </mc:Choice>
              <mc:Fallback>
                <p:oleObj name="Chart" r:id="rId4" imgW="8601126" imgH="3933742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92100" y="1549400"/>
                        <a:ext cx="85979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blackWhite">
          <a:xfrm>
            <a:off x="414338" y="5510395"/>
            <a:ext cx="83121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Combined Ratios Must Be Lower in Today’s Depressed</a:t>
            </a:r>
            <a:b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Investment Environment to Generate Risk Appropriate ROEs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blackWhite">
          <a:xfrm>
            <a:off x="2848131" y="1182781"/>
            <a:ext cx="5261547" cy="755650"/>
          </a:xfrm>
          <a:prstGeom prst="rect">
            <a:avLst/>
          </a:prstGeom>
          <a:solidFill>
            <a:schemeClr val="tx2"/>
          </a:soli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 combined ratio of about 100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generates an ROE of ~7.0% in 2012, ~7.5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% ROE in 2009/10,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10% in 2005 and 16% in 1979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blackWhite">
          <a:xfrm>
            <a:off x="5043955" y="4026309"/>
            <a:ext cx="1651820" cy="680362"/>
          </a:xfrm>
          <a:prstGeom prst="wedgeRectCallout">
            <a:avLst>
              <a:gd name="adj1" fmla="val 115228"/>
              <a:gd name="adj2" fmla="val -1528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Lower CATs are improved ROEs in 2013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D960B-4B6D-4DE5-A81E-59F2507CF7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685925" y="1836738"/>
            <a:ext cx="708025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79" name="Rectangle 15"/>
          <p:cNvSpPr>
            <a:spLocks noChangeArrowheads="1"/>
          </p:cNvSpPr>
          <p:nvPr/>
        </p:nvSpPr>
        <p:spPr bwMode="auto">
          <a:xfrm>
            <a:off x="3365500" y="1836738"/>
            <a:ext cx="709613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80" name="Rectangle 16"/>
          <p:cNvSpPr>
            <a:spLocks noChangeArrowheads="1"/>
          </p:cNvSpPr>
          <p:nvPr/>
        </p:nvSpPr>
        <p:spPr bwMode="auto">
          <a:xfrm>
            <a:off x="6462713" y="1836738"/>
            <a:ext cx="744537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4274" name="Object 2"/>
          <p:cNvGraphicFramePr>
            <a:graphicFrameLocks/>
          </p:cNvGraphicFramePr>
          <p:nvPr/>
        </p:nvGraphicFramePr>
        <p:xfrm>
          <a:off x="460375" y="1705642"/>
          <a:ext cx="8683625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0981" name="Chart" r:id="rId4" imgW="8601126" imgH="4533804" progId="MSGraph.Chart.8">
                  <p:embed followColorScheme="full"/>
                </p:oleObj>
              </mc:Choice>
              <mc:Fallback>
                <p:oleObj name="Chart" r:id="rId4" imgW="8601126" imgH="4533804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60375" y="1705642"/>
                        <a:ext cx="8683625" cy="453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Rectangle 3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Net Premium Growth: Annual Change, </a:t>
            </a:r>
            <a:br>
              <a:rPr lang="en-US" dirty="0" smtClean="0"/>
            </a:br>
            <a:r>
              <a:rPr lang="en-US" dirty="0" smtClean="0"/>
              <a:t>1971—2013:Q3</a:t>
            </a:r>
          </a:p>
        </p:txBody>
      </p:sp>
      <p:sp>
        <p:nvSpPr>
          <p:cNvPr id="54282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(Percent)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1449388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1975-78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3170238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1984-87</a:t>
            </a:r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6308725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2000-03</a:t>
            </a:r>
          </a:p>
        </p:txBody>
      </p:sp>
      <p:sp>
        <p:nvSpPr>
          <p:cNvPr id="54286" name="Rectangle 13"/>
          <p:cNvSpPr>
            <a:spLocks noChangeArrowheads="1"/>
          </p:cNvSpPr>
          <p:nvPr/>
        </p:nvSpPr>
        <p:spPr bwMode="auto">
          <a:xfrm>
            <a:off x="0" y="6262688"/>
            <a:ext cx="7569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Shaded areas denote “hard market” periods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 A.M. Best (historical and forecast), ISO, Insurance Information Institute.</a:t>
            </a:r>
          </a:p>
        </p:txBody>
      </p:sp>
      <p:sp>
        <p:nvSpPr>
          <p:cNvPr id="2034702" name="AutoShape 14"/>
          <p:cNvSpPr>
            <a:spLocks noChangeArrowheads="1"/>
          </p:cNvSpPr>
          <p:nvPr/>
        </p:nvSpPr>
        <p:spPr bwMode="blackWhite">
          <a:xfrm>
            <a:off x="5318743" y="1925638"/>
            <a:ext cx="2711450" cy="1046162"/>
          </a:xfrm>
          <a:prstGeom prst="wedgeRectCallout">
            <a:avLst>
              <a:gd name="adj1" fmla="val 45208"/>
              <a:gd name="adj2" fmla="val 25625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Net Written Premiums Fell 0.7% in 2007 (First Decline Since 1943) by 2.0% in 2008, and 4.2% in 2009, the First 3-Year Decline Since 1930-33.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7742903" y="3039129"/>
            <a:ext cx="1320323" cy="1103312"/>
          </a:xfrm>
          <a:prstGeom prst="wedgeRectCallout">
            <a:avLst>
              <a:gd name="adj1" fmla="val 16751"/>
              <a:gd name="adj2" fmla="val 782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2013:9M = 4.2%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2012 </a:t>
            </a: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charset="0"/>
              </a:rPr>
              <a:t>growth was 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+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</a:rPr>
              <a:t>4.3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%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3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4702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3BF46-354D-4726-9F86-FEA51FC2199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-80963"/>
            <a:ext cx="7696200" cy="1095376"/>
          </a:xfrm>
        </p:spPr>
        <p:txBody>
          <a:bodyPr lIns="92075" tIns="46038" rIns="92075" bIns="46038" anchor="b"/>
          <a:lstStyle/>
          <a:p>
            <a:r>
              <a:rPr lang="en-US" dirty="0" smtClean="0"/>
              <a:t>Direct Premiums Written: Total P/C</a:t>
            </a:r>
            <a:br>
              <a:rPr lang="en-US" dirty="0" smtClean="0"/>
            </a:br>
            <a:r>
              <a:rPr lang="en-US" dirty="0" smtClean="0"/>
              <a:t>Percent Change by State, 2007-2012*</a:t>
            </a:r>
          </a:p>
        </p:txBody>
      </p:sp>
      <p:graphicFrame>
        <p:nvGraphicFramePr>
          <p:cNvPr id="83970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763" y="1674813"/>
          <a:ext cx="9132887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3957" name="Chart" r:id="rId4" imgW="8810608" imgH="4552851" progId="MSGraph.Chart.8">
                  <p:embed followColorScheme="full"/>
                </p:oleObj>
              </mc:Choice>
              <mc:Fallback>
                <p:oleObj name="Chart" r:id="rId4" imgW="8810608" imgH="45528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1674813"/>
                        <a:ext cx="9132887" cy="471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127000" y="6579826"/>
            <a:ext cx="9017000" cy="2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Sources</a:t>
            </a:r>
            <a:r>
              <a:rPr lang="en-US" sz="1100" dirty="0">
                <a:solidFill>
                  <a:srgbClr val="000000"/>
                </a:solidFill>
              </a:rPr>
              <a:t>:  </a:t>
            </a:r>
            <a:r>
              <a:rPr lang="en-US" sz="1100" dirty="0" err="1">
                <a:solidFill>
                  <a:srgbClr val="000000"/>
                </a:solidFill>
              </a:rPr>
              <a:t>SNL</a:t>
            </a:r>
            <a:r>
              <a:rPr lang="en-US" sz="1100" dirty="0">
                <a:solidFill>
                  <a:srgbClr val="000000"/>
                </a:solidFill>
              </a:rPr>
              <a:t> Financial LC.; Insurance Information Institute.		</a:t>
            </a:r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black">
          <a:xfrm>
            <a:off x="347663" y="1266825"/>
            <a:ext cx="8534400" cy="33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225A7A"/>
                </a:solidFill>
              </a:rPr>
              <a:t>Top 25 States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blackWhite">
          <a:xfrm>
            <a:off x="3401961" y="2372391"/>
            <a:ext cx="3677829" cy="1230312"/>
          </a:xfrm>
          <a:prstGeom prst="wedgeRectCallout">
            <a:avLst>
              <a:gd name="adj1" fmla="val -106309"/>
              <a:gd name="adj2" fmla="val 3851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North Dakota was the country’s growth leader over the past 5 years with premiums written expanding  by 58.4%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83059-9616-4448-9678-6BB308674DB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Direct Premiums Written,  </a:t>
            </a:r>
            <a:br>
              <a:rPr lang="en-US" dirty="0" smtClean="0"/>
            </a:br>
            <a:r>
              <a:rPr lang="en-US" dirty="0" smtClean="0"/>
              <a:t>1993–2013E ($ millions)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81000" y="1628775"/>
          <a:ext cx="829627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317" name="Chart" r:id="rId4" imgW="8296224" imgH="4133797" progId="MSGraph.Chart.8">
                  <p:embed followColorScheme="full"/>
                </p:oleObj>
              </mc:Choice>
              <mc:Fallback>
                <p:oleObj name="Chart" r:id="rId4" imgW="8296224" imgH="413379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628775"/>
                        <a:ext cx="8296275" cy="413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286863" y="3775587"/>
            <a:ext cx="2753033" cy="1138704"/>
          </a:xfrm>
          <a:prstGeom prst="wedgeRectCallout">
            <a:avLst>
              <a:gd name="adj1" fmla="val 97309"/>
              <a:gd name="adj2" fmla="val -7336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Surety premium growth has been negative/flat ever since the “Great Recession” began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270625"/>
            <a:ext cx="8686800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Note: 1990-1992 includes Financial Guaranty.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Source: A.M. </a:t>
            </a:r>
            <a:r>
              <a:rPr lang="en-US" sz="1100" dirty="0" smtClean="0"/>
              <a:t>Best; Insurance Information Institute estimate for 2013 based on 9-month data from SNL Financial.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2304D1B2-FCFB-47FF-9729-B56EB152D928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30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02933"/>
            <a:ext cx="7400925" cy="860425"/>
          </a:xfrm>
        </p:spPr>
        <p:txBody>
          <a:bodyPr/>
          <a:lstStyle/>
          <a:p>
            <a:r>
              <a:rPr lang="en-US" sz="3200" dirty="0" smtClean="0"/>
              <a:t>Oil &amp; Gas Extraction Employment,</a:t>
            </a:r>
            <a:br>
              <a:rPr lang="en-US" sz="3200" dirty="0" smtClean="0"/>
            </a:br>
            <a:r>
              <a:rPr lang="en-US" sz="3200" dirty="0" smtClean="0"/>
              <a:t>Jan. 2010—Dec. 2013</a:t>
            </a:r>
            <a:r>
              <a:rPr lang="en-US" dirty="0" smtClean="0"/>
              <a:t>*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-58992" y="6463150"/>
            <a:ext cx="87249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*Seasonally </a:t>
            </a:r>
            <a:r>
              <a:rPr lang="en-US" sz="1100" dirty="0"/>
              <a:t>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Sources</a:t>
            </a:r>
            <a:r>
              <a:rPr lang="en-US" sz="1100" dirty="0"/>
              <a:t>: US Bureau of Labor </a:t>
            </a:r>
            <a:r>
              <a:rPr lang="en-US" sz="1100" dirty="0" smtClean="0"/>
              <a:t>Statistics at </a:t>
            </a:r>
            <a:r>
              <a:rPr lang="en-US" sz="1100" dirty="0" smtClean="0">
                <a:hlinkClick r:id="rId4"/>
              </a:rPr>
              <a:t>http://data.bls.gov</a:t>
            </a:r>
            <a:r>
              <a:rPr lang="en-US" sz="1100" dirty="0" smtClean="0"/>
              <a:t>; </a:t>
            </a:r>
            <a:r>
              <a:rPr lang="en-US" sz="1100" dirty="0"/>
              <a:t>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221226" y="1691345"/>
          <a:ext cx="8500499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4661" name="Chart" r:id="rId5" imgW="8343967" imgH="4381555" progId="MSGraph.Chart.8">
                  <p:embed followColorScheme="full"/>
                </p:oleObj>
              </mc:Choice>
              <mc:Fallback>
                <p:oleObj name="Chart" r:id="rId5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21226" y="1691345"/>
                        <a:ext cx="8500499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1700976" y="1140547"/>
            <a:ext cx="3991902" cy="1691146"/>
          </a:xfrm>
          <a:prstGeom prst="wedgeRectCallout">
            <a:avLst>
              <a:gd name="adj1" fmla="val 115945"/>
              <a:gd name="adj2" fmla="val 426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en-US" b="1" dirty="0" smtClean="0">
                <a:solidFill>
                  <a:schemeClr val="bg1"/>
                </a:solidFill>
              </a:rPr>
              <a:t>Oil and gas extraction employment is up 29.1% since Jan. 2010 as the energy sector booms.  Domestic energy production is essential to any robust economic recovery in the US.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black">
          <a:xfrm>
            <a:off x="280219" y="1202626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(Thousands)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pic>
        <p:nvPicPr>
          <p:cNvPr id="10" name="Picture 9" descr="Fracking Rig in ND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7444" y="3758569"/>
            <a:ext cx="2792660" cy="186316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1" name="AutoShape 7"/>
          <p:cNvSpPr>
            <a:spLocks noChangeArrowheads="1"/>
          </p:cNvSpPr>
          <p:nvPr/>
        </p:nvSpPr>
        <p:spPr bwMode="blackWhite">
          <a:xfrm>
            <a:off x="7723239" y="1071719"/>
            <a:ext cx="1283115" cy="722672"/>
          </a:xfrm>
          <a:prstGeom prst="wedgeRectCallout">
            <a:avLst>
              <a:gd name="adj1" fmla="val 14882"/>
              <a:gd name="adj2" fmla="val 7247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Highest since Nov. 1986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D1F42-B536-4EC3-9B11-44C54C25CC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-80963"/>
            <a:ext cx="7696200" cy="1095376"/>
          </a:xfrm>
        </p:spPr>
        <p:txBody>
          <a:bodyPr lIns="92075" tIns="46038" rIns="92075" bIns="46038" anchor="b"/>
          <a:lstStyle/>
          <a:p>
            <a:r>
              <a:rPr lang="en-US" dirty="0" smtClean="0"/>
              <a:t>Direct Premiums Written: Total P/C</a:t>
            </a:r>
            <a:br>
              <a:rPr lang="en-US" dirty="0" smtClean="0"/>
            </a:br>
            <a:r>
              <a:rPr lang="en-US" dirty="0" smtClean="0"/>
              <a:t>Percent Change by State, 2007-2012*</a:t>
            </a:r>
          </a:p>
        </p:txBody>
      </p:sp>
      <p:graphicFrame>
        <p:nvGraphicFramePr>
          <p:cNvPr id="84994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763" y="1792288"/>
          <a:ext cx="9132887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4981" name="Chart" r:id="rId4" imgW="8810608" imgH="4552851" progId="MSGraph.Chart.8">
                  <p:embed followColorScheme="full"/>
                </p:oleObj>
              </mc:Choice>
              <mc:Fallback>
                <p:oleObj name="Chart" r:id="rId4" imgW="8810608" imgH="45528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1792288"/>
                        <a:ext cx="9132887" cy="471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Rectangle 3"/>
          <p:cNvSpPr>
            <a:spLocks noChangeArrowheads="1"/>
          </p:cNvSpPr>
          <p:nvPr/>
        </p:nvSpPr>
        <p:spPr bwMode="black">
          <a:xfrm>
            <a:off x="347663" y="1266825"/>
            <a:ext cx="8534400" cy="33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225A7A"/>
                </a:solidFill>
              </a:rPr>
              <a:t>Bottom 25 States</a:t>
            </a: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127000" y="6580232"/>
            <a:ext cx="9017000" cy="2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Sources</a:t>
            </a:r>
            <a:r>
              <a:rPr lang="en-US" sz="1100" dirty="0">
                <a:solidFill>
                  <a:srgbClr val="000000"/>
                </a:solidFill>
              </a:rPr>
              <a:t>:  </a:t>
            </a:r>
            <a:r>
              <a:rPr lang="en-US" sz="1100" dirty="0" err="1">
                <a:solidFill>
                  <a:srgbClr val="000000"/>
                </a:solidFill>
              </a:rPr>
              <a:t>SNL</a:t>
            </a:r>
            <a:r>
              <a:rPr lang="en-US" sz="1100" dirty="0">
                <a:solidFill>
                  <a:srgbClr val="000000"/>
                </a:solidFill>
              </a:rPr>
              <a:t> Financial LC.; Insurance Information Institute.		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blackWhite">
          <a:xfrm>
            <a:off x="1922206" y="3935720"/>
            <a:ext cx="3062749" cy="1230312"/>
          </a:xfrm>
          <a:prstGeom prst="wedgeRectCallout">
            <a:avLst>
              <a:gd name="adj1" fmla="val 90768"/>
              <a:gd name="adj2" fmla="val -2901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Growth was negative in 13 states and DC between 2007 and 2012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138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CD4B1-62DD-4C9F-B92F-E15EAAAF53A1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3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Change in Commercial Rate Renewals, by Line: 2013:Q3</a:t>
            </a:r>
          </a:p>
        </p:txBody>
      </p:sp>
      <p:sp>
        <p:nvSpPr>
          <p:cNvPr id="101383" name="Rectangle 4"/>
          <p:cNvSpPr>
            <a:spLocks noChangeArrowheads="1"/>
          </p:cNvSpPr>
          <p:nvPr/>
        </p:nvSpPr>
        <p:spPr bwMode="auto">
          <a:xfrm>
            <a:off x="0" y="6634417"/>
            <a:ext cx="7569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Source: Council of Insurance Agents and Brokers; Insurance Information Institute.</a:t>
            </a:r>
          </a:p>
        </p:txBody>
      </p:sp>
      <p:sp>
        <p:nvSpPr>
          <p:cNvPr id="1938437" name="Rectangle 5"/>
          <p:cNvSpPr>
            <a:spLocks noChangeArrowheads="1"/>
          </p:cNvSpPr>
          <p:nvPr/>
        </p:nvSpPr>
        <p:spPr bwMode="blackWhite">
          <a:xfrm>
            <a:off x="103242" y="5338919"/>
            <a:ext cx="8922774" cy="109137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Major Commercial Lines Renewed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Uniformly Upward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Q3:2013 for the </a:t>
            </a:r>
            <a:r>
              <a:rPr lang="en-US" b="1" dirty="0" smtClean="0">
                <a:solidFill>
                  <a:srgbClr val="FFFFFF"/>
                </a:solidFill>
              </a:rPr>
              <a:t>9</a:t>
            </a:r>
            <a:r>
              <a:rPr lang="en-US" b="1" baseline="30000" dirty="0" smtClean="0">
                <a:solidFill>
                  <a:srgbClr val="FFFFFF"/>
                </a:solidFill>
              </a:rPr>
              <a:t>th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Consecutive Quarter; Property Lines &amp;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Workers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Comp Leading the Way; Cat Losses and Low Interest Rates Provide Momentum Going Forward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1385" name="Rectangle 6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Percentage Change (%)</a:t>
            </a:r>
          </a:p>
        </p:txBody>
      </p:sp>
      <p:graphicFrame>
        <p:nvGraphicFramePr>
          <p:cNvPr id="101378" name="Object 7"/>
          <p:cNvGraphicFramePr>
            <a:graphicFrameLocks noChangeAspect="1"/>
          </p:cNvGraphicFramePr>
          <p:nvPr/>
        </p:nvGraphicFramePr>
        <p:xfrm>
          <a:off x="407988" y="1585816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70789" name="Chart" r:id="rId4" imgW="8305935" imgH="3762296" progId="MSGraph.Chart.8">
                  <p:embed followColorScheme="full"/>
                </p:oleObj>
              </mc:Choice>
              <mc:Fallback>
                <p:oleObj name="Chart" r:id="rId4" imgW="8305935" imgH="3762296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585816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1872937" y="1537398"/>
            <a:ext cx="2317226" cy="1064623"/>
          </a:xfrm>
          <a:prstGeom prst="wedgeRectCallout">
            <a:avLst>
              <a:gd name="adj1" fmla="val -79838"/>
              <a:gd name="adj2" fmla="val 8781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Survey: Surety rate gains are slower than in other major commercial lines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-3" y="6493407"/>
            <a:ext cx="8790040" cy="2908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Note: CIAB data cited here are based on a survey. Rate changes earned by individual insurers can and do vary, potentially substantially.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3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126980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49AD8-09C2-4F16-8B74-7E90E36D8904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Commercial Rate Renewals, by Account Size: 1999:Q4 to 2013:Q2</a:t>
            </a:r>
          </a:p>
        </p:txBody>
      </p:sp>
      <p:sp>
        <p:nvSpPr>
          <p:cNvPr id="140294" name="Rectangle 4"/>
          <p:cNvSpPr>
            <a:spLocks noChangeArrowheads="1"/>
          </p:cNvSpPr>
          <p:nvPr/>
        </p:nvSpPr>
        <p:spPr bwMode="auto">
          <a:xfrm>
            <a:off x="-188913" y="6475390"/>
            <a:ext cx="7569201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 dirty="0" smtClean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Council of Insurance Agents and Brokers; </a:t>
            </a:r>
            <a:r>
              <a:rPr lang="en-US" sz="1100" dirty="0" smtClean="0"/>
              <a:t>Barclay’s Capital; Insurance </a:t>
            </a:r>
            <a:r>
              <a:rPr lang="en-US" sz="1100" dirty="0"/>
              <a:t>Information Institute.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324459" y="6493407"/>
            <a:ext cx="8790040" cy="2908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Note: CIAB data cited here are based on a survey. Rate changes earned by individual insurers can and do vary, potentially substantially.</a:t>
            </a:r>
            <a:endParaRPr lang="en-US" sz="11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black">
          <a:xfrm>
            <a:off x="259175" y="1028652"/>
            <a:ext cx="8221662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Percentage Change (%)</a:t>
            </a:r>
          </a:p>
        </p:txBody>
      </p:sp>
      <p:pic>
        <p:nvPicPr>
          <p:cNvPr id="206991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532" y="1242089"/>
            <a:ext cx="8663751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6"/>
          <p:cNvSpPr>
            <a:spLocks noChangeArrowheads="1"/>
          </p:cNvSpPr>
          <p:nvPr/>
        </p:nvSpPr>
        <p:spPr bwMode="blackWhite">
          <a:xfrm>
            <a:off x="6190434" y="1327357"/>
            <a:ext cx="2658599" cy="1571261"/>
          </a:xfrm>
          <a:prstGeom prst="wedgeRectCallout">
            <a:avLst>
              <a:gd name="adj1" fmla="val 41816"/>
              <a:gd name="adj2" fmla="val 11535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Pricing turned positive in Q3:2011, the first increase in nearly 8 years; Q2:2013 renewals were up 4.3%. Some insurers posted stronger numbers.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blackWhite">
          <a:xfrm>
            <a:off x="3481744" y="2157069"/>
            <a:ext cx="1771650" cy="1104900"/>
          </a:xfrm>
          <a:prstGeom prst="wedgeRectCallout">
            <a:avLst>
              <a:gd name="adj1" fmla="val -62135"/>
              <a:gd name="adj2" fmla="val 13988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Pricing Turned Negative in Early 2004 and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Remained that way for 7 ½ years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blackWhite">
          <a:xfrm>
            <a:off x="2544889" y="1318421"/>
            <a:ext cx="1819275" cy="666750"/>
          </a:xfrm>
          <a:prstGeom prst="wedgeRectCallout">
            <a:avLst>
              <a:gd name="adj1" fmla="val -86711"/>
              <a:gd name="adj2" fmla="val 2589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Peak = 2001:Q4 +28.5%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blackWhite">
          <a:xfrm>
            <a:off x="1548575" y="5144114"/>
            <a:ext cx="1924050" cy="666750"/>
          </a:xfrm>
          <a:prstGeom prst="wedgeRectCallout">
            <a:avLst>
              <a:gd name="adj1" fmla="val 156531"/>
              <a:gd name="adj2" fmla="val 71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Trough = 2007:Q3 -13.6%</a:t>
            </a: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blackWhite">
          <a:xfrm>
            <a:off x="4672860" y="3333837"/>
            <a:ext cx="1395269" cy="658813"/>
          </a:xfrm>
          <a:prstGeom prst="wedgeRectCallout">
            <a:avLst>
              <a:gd name="adj1" fmla="val -59923"/>
              <a:gd name="adj2" fmla="val 9883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KRW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: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No 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Lasting Impact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4710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4710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561E0CFD-BE9A-4019-957A-DD05277E56E1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34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8525" y="130245"/>
            <a:ext cx="4312623" cy="860425"/>
          </a:xfrm>
        </p:spPr>
        <p:txBody>
          <a:bodyPr/>
          <a:lstStyle/>
          <a:p>
            <a:r>
              <a:rPr lang="en-US" dirty="0" smtClean="0"/>
              <a:t>Policyholder Surplus, </a:t>
            </a:r>
            <a:br>
              <a:rPr lang="en-US" dirty="0" smtClean="0"/>
            </a:br>
            <a:r>
              <a:rPr lang="en-US" dirty="0" smtClean="0"/>
              <a:t>2006:Q4–2013:Q3</a:t>
            </a:r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-171450" y="6584950"/>
            <a:ext cx="20574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>
                <a:solidFill>
                  <a:srgbClr val="000000"/>
                </a:solidFill>
                <a:latin typeface="Arial" charset="0"/>
                <a:cs typeface="Arial" charset="0"/>
              </a:rPr>
              <a:t>Sources: ISO, A.M .Best.</a:t>
            </a:r>
          </a:p>
        </p:txBody>
      </p:sp>
      <p:sp>
        <p:nvSpPr>
          <p:cNvPr id="47112" name="PPTShape_0"/>
          <p:cNvSpPr>
            <a:spLocks noChangeArrowheads="1"/>
          </p:cNvSpPr>
          <p:nvPr/>
        </p:nvSpPr>
        <p:spPr bwMode="black">
          <a:xfrm>
            <a:off x="169550" y="1123259"/>
            <a:ext cx="8221663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($ Billions)</a:t>
            </a:r>
          </a:p>
        </p:txBody>
      </p:sp>
      <p:graphicFrame>
        <p:nvGraphicFramePr>
          <p:cNvPr id="47106" name="Object 3"/>
          <p:cNvGraphicFramePr>
            <a:graphicFrameLocks/>
          </p:cNvGraphicFramePr>
          <p:nvPr/>
        </p:nvGraphicFramePr>
        <p:xfrm>
          <a:off x="228600" y="1299781"/>
          <a:ext cx="8736496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485" name="Chart" r:id="rId5" imgW="8772538" imgH="3305067" progId="MSGraph.Chart.8">
                  <p:embed followColorScheme="full"/>
                </p:oleObj>
              </mc:Choice>
              <mc:Fallback>
                <p:oleObj name="Chart" r:id="rId5" imgW="8772538" imgH="3305067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9781"/>
                        <a:ext cx="8736496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901402" y="1314194"/>
            <a:ext cx="1696563" cy="568325"/>
          </a:xfrm>
          <a:prstGeom prst="wedgeRectCallout">
            <a:avLst>
              <a:gd name="adj1" fmla="val -47891"/>
              <a:gd name="adj2" fmla="val 19669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2007:Q3</a:t>
            </a:r>
            <a: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Pre-Crisis Peak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22" name="Text Box 5"/>
          <p:cNvSpPr txBox="1">
            <a:spLocks noChangeArrowheads="1"/>
          </p:cNvSpPr>
          <p:nvPr/>
        </p:nvSpPr>
        <p:spPr bwMode="auto">
          <a:xfrm>
            <a:off x="5799089" y="5440557"/>
            <a:ext cx="2660648" cy="84404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339966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PPTShape_1"/>
          <p:cNvSpPr>
            <a:spLocks noChangeArrowheads="1"/>
          </p:cNvSpPr>
          <p:nvPr/>
        </p:nvSpPr>
        <p:spPr bwMode="blackWhite">
          <a:xfrm>
            <a:off x="5772297" y="3458818"/>
            <a:ext cx="2568389" cy="556591"/>
          </a:xfrm>
          <a:prstGeom prst="wedgeRectCallout">
            <a:avLst>
              <a:gd name="adj1" fmla="val 62773"/>
              <a:gd name="adj2" fmla="val -145744"/>
            </a:avLst>
          </a:prstGeom>
          <a:solidFill>
            <a:srgbClr val="FFCC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Surplus 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 of 9/30/13 stood at a record high $624.4B</a:t>
            </a:r>
            <a:endParaRPr lang="en-US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6" name="Text Box 18"/>
          <p:cNvSpPr txBox="1">
            <a:spLocks noChangeArrowheads="1"/>
          </p:cNvSpPr>
          <p:nvPr/>
        </p:nvSpPr>
        <p:spPr bwMode="auto">
          <a:xfrm>
            <a:off x="191123" y="5439216"/>
            <a:ext cx="311272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2010:Q1 data i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ncludes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$22.5B of paid-in capital from a holding company parent for one insurer’s investment in a non-insurance business 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198782" y="4790660"/>
            <a:ext cx="8686800" cy="655984"/>
          </a:xfrm>
          <a:prstGeom prst="wedgeRectCallout">
            <a:avLst>
              <a:gd name="adj1" fmla="val 49752"/>
              <a:gd name="adj2" fmla="val 2225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industry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now has $1 of surplus for every $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0.78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NPW,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close to the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strongest claims-paying status in its history.</a:t>
            </a:r>
          </a:p>
        </p:txBody>
      </p:sp>
      <p:sp>
        <p:nvSpPr>
          <p:cNvPr id="19" name="PPTShape_2"/>
          <p:cNvSpPr>
            <a:spLocks noChangeArrowheads="1"/>
          </p:cNvSpPr>
          <p:nvPr/>
        </p:nvSpPr>
        <p:spPr bwMode="blackWhite">
          <a:xfrm>
            <a:off x="5386308" y="1092329"/>
            <a:ext cx="2563812" cy="568325"/>
          </a:xfrm>
          <a:prstGeom prst="wedgeRectCallout">
            <a:avLst>
              <a:gd name="adj1" fmla="val 8435"/>
              <a:gd name="adj2" fmla="val 20594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Drop due to near-record 2011 CAT losses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blackWhite">
          <a:xfrm>
            <a:off x="3382297" y="5595730"/>
            <a:ext cx="5449819" cy="93062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P/C insurance </a:t>
            </a:r>
            <a:r>
              <a:rPr lang="en-US" sz="2000" b="1" dirty="0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ndustry </a:t>
            </a:r>
            <a:r>
              <a:rPr lang="en-US" sz="2000" b="1" dirty="0" smtClean="0">
                <a:solidFill>
                  <a:srgbClr val="FFFFFF"/>
                </a:solidFill>
              </a:rPr>
              <a:t>e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ntered 2014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sz="2000" b="1" dirty="0" smtClean="0">
                <a:solidFill>
                  <a:srgbClr val="FFFFFF"/>
                </a:solidFill>
              </a:rPr>
              <a:t>v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ery </a:t>
            </a:r>
            <a:r>
              <a:rPr lang="en-US" sz="2000" b="1" dirty="0" smtClean="0">
                <a:solidFill>
                  <a:srgbClr val="FFFFFF"/>
                </a:solidFill>
              </a:rPr>
              <a:t>s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en-US" sz="2000" b="1" dirty="0" smtClean="0">
                <a:solidFill>
                  <a:srgbClr val="FFFFFF"/>
                </a:solidFill>
              </a:rPr>
              <a:t>f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inancial condition.</a:t>
            </a:r>
            <a:endParaRPr lang="en-US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776" grpId="0" animBg="1"/>
      <p:bldP spid="16" grpId="0" animBg="1"/>
      <p:bldP spid="18" grpId="0" animBg="1"/>
      <p:bldP spid="19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51529" y="2231967"/>
            <a:ext cx="7981950" cy="1470025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3800" dirty="0" smtClean="0">
                <a:solidFill>
                  <a:schemeClr val="bg1"/>
                </a:solidFill>
              </a:rPr>
              <a:t>INVESTMENTS: </a:t>
            </a:r>
            <a:br>
              <a:rPr lang="en-US" sz="3800" dirty="0" smtClean="0">
                <a:solidFill>
                  <a:schemeClr val="bg1"/>
                </a:solidFill>
              </a:rPr>
            </a:br>
            <a:r>
              <a:rPr lang="en-US" sz="3800" dirty="0" smtClean="0">
                <a:solidFill>
                  <a:schemeClr val="bg1"/>
                </a:solidFill>
              </a:rPr>
              <a:t>THE NEW REALITY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9FAF68DA-B98E-484D-9896-A23C0EED5EBE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35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39213" y="4005661"/>
            <a:ext cx="8450825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dirty="0">
                <a:solidFill>
                  <a:srgbClr val="225A7A"/>
                </a:solidFill>
              </a:rPr>
              <a:t>Investment Performance is a Key Driver of </a:t>
            </a:r>
            <a:r>
              <a:rPr lang="en-US" sz="4000" b="1" dirty="0" smtClean="0">
                <a:solidFill>
                  <a:srgbClr val="225A7A"/>
                </a:solidFill>
              </a:rPr>
              <a:t>Profitability</a:t>
            </a:r>
          </a:p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</a:rPr>
              <a:t> </a:t>
            </a:r>
            <a:r>
              <a:rPr lang="en-US" sz="4000" b="1" i="1" dirty="0" smtClean="0">
                <a:solidFill>
                  <a:srgbClr val="225A7A"/>
                </a:solidFill>
              </a:rPr>
              <a:t>Depressed Yields Will Necessarily Influence Underwriting &amp; Pricing</a:t>
            </a:r>
            <a:endParaRPr lang="en-US" sz="40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98" grpId="0" animBg="1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25C05A54-118B-41A1-B90D-339B96E840C1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36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47638"/>
            <a:ext cx="7102475" cy="860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U.S. Treasury Security Yields: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A Long Downward Trend, 1990–2013*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*Monthly, constant maturity, nominal rates, through </a:t>
            </a:r>
            <a:r>
              <a:rPr lang="en-US" sz="1100" dirty="0" smtClean="0"/>
              <a:t>December </a:t>
            </a:r>
            <a:r>
              <a:rPr lang="en-US" sz="1100" dirty="0"/>
              <a:t>2013.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Federal Reserve Bank at </a:t>
            </a:r>
            <a:r>
              <a:rPr lang="en-US" sz="1100" dirty="0">
                <a:hlinkClick r:id="rId4"/>
              </a:rPr>
              <a:t>http://www.federalreserve.gov/releases/h15/data.htm</a:t>
            </a:r>
            <a:r>
              <a:rPr lang="en-US" sz="1100" dirty="0"/>
              <a:t>.  </a:t>
            </a:r>
            <a:br>
              <a:rPr lang="en-US" sz="1100" dirty="0"/>
            </a:br>
            <a:r>
              <a:rPr lang="en-US" sz="1100" dirty="0"/>
              <a:t>National Bureau of Economic Research (recession dates); 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63550" y="977900"/>
          <a:ext cx="840422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67717" name="Chart" r:id="rId5" imgW="8343872" imgH="4381562" progId="MSGraph.Chart.8">
                  <p:embed followColorScheme="full"/>
                </p:oleObj>
              </mc:Choice>
              <mc:Fallback>
                <p:oleObj name="Chart" r:id="rId5" imgW="8343872" imgH="438156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77900"/>
                        <a:ext cx="8404225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352800" y="1143000"/>
            <a:ext cx="2876550" cy="809625"/>
          </a:xfrm>
          <a:prstGeom prst="wedgeRectCallout">
            <a:avLst>
              <a:gd name="adj1" fmla="val 16981"/>
              <a:gd name="adj2" fmla="val 20600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Yields on 10-Year U.S. Treasury Notes have been essentially  below 5% for a full decade. </a:t>
            </a:r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Since roughly 80% of P/C bond/cash investments are in 10-year or shorter durations, most P/C insurer portfolios will have low-yielding bonds for years to </a:t>
            </a:r>
            <a:r>
              <a:rPr lang="en-US" sz="1600" b="1" dirty="0" smtClean="0">
                <a:solidFill>
                  <a:schemeClr val="bg1"/>
                </a:solidFill>
              </a:rPr>
              <a:t>come.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7177549" y="1307691"/>
            <a:ext cx="1704975" cy="942975"/>
          </a:xfrm>
          <a:prstGeom prst="wedgeRectCallout">
            <a:avLst>
              <a:gd name="adj1" fmla="val 45184"/>
              <a:gd name="adj2" fmla="val 22878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U.S. Treasury security yields recently plunged to record lows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446C4-2A73-4543-B6D3-B7D75012C05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White">
          <a:xfrm>
            <a:off x="8052623" y="3647768"/>
            <a:ext cx="835739" cy="1981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Property/Casualty Insurance Industry Investment Income: 2000–2013*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58370" name="Object 3"/>
          <p:cNvGraphicFramePr>
            <a:graphicFrameLocks/>
          </p:cNvGraphicFramePr>
          <p:nvPr/>
        </p:nvGraphicFramePr>
        <p:xfrm>
          <a:off x="225893" y="1518584"/>
          <a:ext cx="845185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5861" name="Chart" r:id="rId4" imgW="8429714" imgH="3638435" progId="MSGraph.Chart.8">
                  <p:embed followColorScheme="full"/>
                </p:oleObj>
              </mc:Choice>
              <mc:Fallback>
                <p:oleObj name="Chart" r:id="rId4" imgW="8429714" imgH="3638435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93" y="1518584"/>
                        <a:ext cx="845185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484094" y="5202985"/>
            <a:ext cx="8283295" cy="104933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Investment Income Fell in 2012  and is Falling in 2013 Due to Persistently Low Interest Rates, Putting Additional Pressure on (Re) Insurance Pricing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" y="6302140"/>
            <a:ext cx="8915401" cy="595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r>
              <a:rPr lang="en-US" sz="1100" dirty="0"/>
              <a:t>Investment gains consist primarily of </a:t>
            </a:r>
            <a:r>
              <a:rPr lang="en-US" sz="1100" dirty="0" smtClean="0"/>
              <a:t>interest and </a:t>
            </a:r>
            <a:r>
              <a:rPr lang="en-US" sz="1100" dirty="0"/>
              <a:t>stock </a:t>
            </a:r>
            <a:r>
              <a:rPr lang="en-US" sz="1100" dirty="0" smtClean="0"/>
              <a:t>dividends..</a:t>
            </a:r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tabLst>
                <a:tab pos="112713" algn="r"/>
              </a:tabLst>
            </a:pPr>
            <a:r>
              <a:rPr lang="en-US" sz="1100" dirty="0" smtClean="0"/>
              <a:t>*Estimate based on annualized actual 9M:2013 investment income of $34.338B.</a:t>
            </a:r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tabLst>
                <a:tab pos="112713" algn="r"/>
              </a:tabLst>
            </a:pP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smtClean="0"/>
              <a:t>ISO; Insurance </a:t>
            </a:r>
            <a:r>
              <a:rPr lang="en-US" sz="1100" dirty="0"/>
              <a:t>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4267202" y="3490452"/>
            <a:ext cx="3271540" cy="1022554"/>
          </a:xfrm>
          <a:prstGeom prst="wedgeRectCallout">
            <a:avLst>
              <a:gd name="adj1" fmla="val 70573"/>
              <a:gd name="adj2" fmla="val -34321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Investment earnings are running below their 2007 pre-crisis peak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2363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bob_hartwig</a:t>
            </a:r>
            <a:endParaRPr lang="en-US" sz="3600" b="1" i="1" dirty="0" smtClean="0">
              <a:solidFill>
                <a:srgbClr val="00B05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Download at </a:t>
            </a:r>
            <a:r>
              <a:rPr lang="en-US" sz="3600" b="1" i="1" dirty="0" smtClean="0">
                <a:solidFill>
                  <a:srgbClr val="FF0000"/>
                </a:solidFill>
                <a:hlinkClick r:id="rId3"/>
              </a:rPr>
              <a:t>www.iii.org/presentations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0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229822-6B46-4407-A4C7-B9A8F401D3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Net Premiums Written, </a:t>
            </a:r>
            <a:br>
              <a:rPr lang="en-US" dirty="0" smtClean="0"/>
            </a:br>
            <a:r>
              <a:rPr lang="en-US" dirty="0" smtClean="0"/>
              <a:t>1990-2013E, ($ millions)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81000" y="1752600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365" name="Chart" r:id="rId4" imgW="8296224" imgH="3762296" progId="MSGraph.Chart.8">
                  <p:embed followColorScheme="full"/>
                </p:oleObj>
              </mc:Choice>
              <mc:Fallback>
                <p:oleObj name="Chart" r:id="rId4" imgW="8296224" imgH="37622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752600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6270625"/>
            <a:ext cx="8686800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Note: 1990-1992 includes Financial Guaranty.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Source: A.M. </a:t>
            </a:r>
            <a:r>
              <a:rPr lang="en-US" sz="1100" dirty="0" smtClean="0"/>
              <a:t>Best; Insurance Information Institute estimate for 2013 based on 9-month data from SNL Financial.</a:t>
            </a:r>
            <a:endParaRPr lang="en-US" sz="1100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326192" y="3637935"/>
            <a:ext cx="2753033" cy="1138704"/>
          </a:xfrm>
          <a:prstGeom prst="wedgeRectCallout">
            <a:avLst>
              <a:gd name="adj1" fmla="val 97309"/>
              <a:gd name="adj2" fmla="val -7336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Surety premium growth has been negative/flat ever since the “Great Recession” began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124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125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6CB87-3F23-428F-AB05-3D91881BE3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Direct Premiums Written, Percent Change, 1990-2013E</a:t>
            </a:r>
          </a:p>
        </p:txBody>
      </p:sp>
      <p:graphicFrame>
        <p:nvGraphicFramePr>
          <p:cNvPr id="6924291" name="Object 3"/>
          <p:cNvGraphicFramePr>
            <a:graphicFrameLocks noChangeAspect="1"/>
          </p:cNvGraphicFramePr>
          <p:nvPr/>
        </p:nvGraphicFramePr>
        <p:xfrm>
          <a:off x="317500" y="1600200"/>
          <a:ext cx="84709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413" name="Chart" r:id="rId4" imgW="8467776" imgH="4533938" progId="MSGraph.Chart.8">
                  <p:embed followColorScheme="full"/>
                </p:oleObj>
              </mc:Choice>
              <mc:Fallback>
                <p:oleObj name="Chart" r:id="rId4" imgW="8467776" imgH="45339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600200"/>
                        <a:ext cx="8470900" cy="452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PTShape_0"/>
          <p:cNvSpPr>
            <a:spLocks noChangeArrowheads="1"/>
          </p:cNvSpPr>
          <p:nvPr/>
        </p:nvSpPr>
        <p:spPr bwMode="blackWhite">
          <a:xfrm>
            <a:off x="4975123" y="4129547"/>
            <a:ext cx="3106993" cy="1238865"/>
          </a:xfrm>
          <a:prstGeom prst="wedgeRectCallout">
            <a:avLst>
              <a:gd name="adj1" fmla="val 28893"/>
              <a:gd name="adj2" fmla="val -89000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Surety premiums volume has historically been quite volatile, reacting to due to influences from construction sector exposures as well as the P/C insurance industry underwriting and pricing cycle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23266"/>
            <a:ext cx="8686800" cy="4347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Source: A.M. </a:t>
            </a:r>
            <a:r>
              <a:rPr lang="en-US" sz="1100" dirty="0" smtClean="0"/>
              <a:t>Best; Insurance Information Institute estimate for 2013 based on 9-month data from SNL Financial.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924291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124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125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6CB87-3F23-428F-AB05-3D91881BE3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Change in Surety DWP vs. Nominal GDP, 1994-2013E</a:t>
            </a:r>
          </a:p>
        </p:txBody>
      </p:sp>
      <p:graphicFrame>
        <p:nvGraphicFramePr>
          <p:cNvPr id="6924291" name="Object 3"/>
          <p:cNvGraphicFramePr>
            <a:graphicFrameLocks noChangeAspect="1"/>
          </p:cNvGraphicFramePr>
          <p:nvPr/>
        </p:nvGraphicFramePr>
        <p:xfrm>
          <a:off x="317500" y="1600200"/>
          <a:ext cx="84709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389" name="Chart" r:id="rId4" imgW="8467776" imgH="4533938" progId="MSGraph.Chart.8">
                  <p:embed followColorScheme="full"/>
                </p:oleObj>
              </mc:Choice>
              <mc:Fallback>
                <p:oleObj name="Chart" r:id="rId4" imgW="8467776" imgH="45339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600200"/>
                        <a:ext cx="8470900" cy="452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PTShape_0"/>
          <p:cNvSpPr>
            <a:spLocks noChangeArrowheads="1"/>
          </p:cNvSpPr>
          <p:nvPr/>
        </p:nvSpPr>
        <p:spPr bwMode="blackWhite">
          <a:xfrm>
            <a:off x="4149213" y="1258530"/>
            <a:ext cx="3106993" cy="737420"/>
          </a:xfrm>
          <a:prstGeom prst="wedgeRectCallout">
            <a:avLst>
              <a:gd name="adj1" fmla="val 6741"/>
              <a:gd name="adj2" fmla="val 108564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Annual changes in Surety premiums written are far more volatile than for GDP growth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88489" y="6270916"/>
            <a:ext cx="9006350" cy="5870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Note: 1990-1992 includes Financial Guaranty.</a:t>
            </a:r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/>
              <a:t>Source: </a:t>
            </a:r>
            <a:r>
              <a:rPr lang="en-US" sz="1100" dirty="0" smtClean="0"/>
              <a:t>U.S. Department of Commerce; A.M</a:t>
            </a:r>
            <a:r>
              <a:rPr lang="en-US" sz="1100" dirty="0"/>
              <a:t>. </a:t>
            </a:r>
            <a:r>
              <a:rPr lang="en-US" sz="1100" dirty="0" smtClean="0"/>
              <a:t>Best; Insurance Information Institute estimate for 2013 based on 9-month data from SNL </a:t>
            </a:r>
            <a:r>
              <a:rPr lang="en-US" sz="1100" dirty="0" err="1" smtClean="0"/>
              <a:t>Finl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924291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1942173-93C8-46AA-965D-EEE2C1FC5D48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1936387" name="Object 3"/>
          <p:cNvGraphicFramePr>
            <a:graphicFrameLocks noChangeAspect="1"/>
          </p:cNvGraphicFramePr>
          <p:nvPr/>
        </p:nvGraphicFramePr>
        <p:xfrm>
          <a:off x="381000" y="1831256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325" name="Chart" r:id="rId4" imgW="8296224" imgH="3762296" progId="MSGraph.Chart.8">
                  <p:embed followColorScheme="full"/>
                </p:oleObj>
              </mc:Choice>
              <mc:Fallback>
                <p:oleObj name="Chart" r:id="rId4" imgW="8296224" imgH="3762296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831256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6389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($ Billions)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36390" name="Rectangle 6"/>
          <p:cNvSpPr>
            <a:spLocks noChangeArrowheads="1"/>
          </p:cNvSpPr>
          <p:nvPr/>
        </p:nvSpPr>
        <p:spPr bwMode="blackWhite">
          <a:xfrm>
            <a:off x="457200" y="5545394"/>
            <a:ext cx="8220075" cy="875071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Government Construction Spending Peaked in 2009, Helped by Stimulus Spending, but Continues to Contract As State/Local Governments Grapple with Deficits and Federal Sequestration Takes Hold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141137" y="49160"/>
            <a:ext cx="7587021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143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25A7A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Value of New Federal,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225A7A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State and Local Government 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25A7A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Construction: 2003-2013*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449415"/>
            <a:ext cx="75692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*2013 figure is a seasonally adjusted annual rate as of November.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smtClean="0"/>
              <a:t>US Department of Commerce; Insurance Information Institute. </a:t>
            </a:r>
            <a:endParaRPr lang="en-US" sz="11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blackWhite">
          <a:xfrm>
            <a:off x="1661653" y="1111045"/>
            <a:ext cx="1950402" cy="1141989"/>
          </a:xfrm>
          <a:prstGeom prst="wedgeRectCallout">
            <a:avLst>
              <a:gd name="adj1" fmla="val 135219"/>
              <a:gd name="adj2" fmla="val 39471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Construction across all levels of government peaked at $314.9B in 2009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blackWhite">
          <a:xfrm>
            <a:off x="6105833" y="1091380"/>
            <a:ext cx="2810726" cy="1019086"/>
          </a:xfrm>
          <a:prstGeom prst="wedgeRectCallout">
            <a:avLst>
              <a:gd name="adj1" fmla="val 27495"/>
              <a:gd name="adj2" fmla="val 76748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u="sng" dirty="0" smtClean="0">
                <a:solidFill>
                  <a:schemeClr val="bg1"/>
                </a:solidFill>
              </a:rPr>
              <a:t>Austerity Reigns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Govt. construction is still shrinking, down $39.9B or 12.7% since 2009 peak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39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6042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B3AF9-3C12-49F0-BEBE-033FFF75D5D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70" y="90488"/>
            <a:ext cx="7699375" cy="860425"/>
          </a:xfrm>
        </p:spPr>
        <p:txBody>
          <a:bodyPr/>
          <a:lstStyle/>
          <a:p>
            <a:r>
              <a:rPr lang="en-US" dirty="0" smtClean="0"/>
              <a:t>Public Sector Construction Activity, Dollar Value &amp; Annual Change,1993-2013*</a:t>
            </a:r>
          </a:p>
        </p:txBody>
      </p:sp>
      <p:graphicFrame>
        <p:nvGraphicFramePr>
          <p:cNvPr id="61442" name="Object 3"/>
          <p:cNvGraphicFramePr>
            <a:graphicFrameLocks noGrp="1"/>
          </p:cNvGraphicFramePr>
          <p:nvPr>
            <p:ph type="chart" idx="4294967295"/>
          </p:nvPr>
        </p:nvGraphicFramePr>
        <p:xfrm>
          <a:off x="166688" y="1666516"/>
          <a:ext cx="8731250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245" name="Chart" r:id="rId4" imgW="8715392" imgH="4524482" progId="MSGraph.Chart.8">
                  <p:embed followColorScheme="full"/>
                </p:oleObj>
              </mc:Choice>
              <mc:Fallback>
                <p:oleObj name="Chart" r:id="rId4" imgW="8715392" imgH="4524482" progId="MSGraph.Chart.8">
                  <p:embed followColorScheme="full"/>
                  <p:pic>
                    <p:nvPicPr>
                      <p:cNvPr id="0" name="Object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6688" y="1666516"/>
                        <a:ext cx="8731250" cy="453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4"/>
          <p:cNvSpPr>
            <a:spLocks noChangeArrowheads="1"/>
          </p:cNvSpPr>
          <p:nvPr/>
        </p:nvSpPr>
        <p:spPr bwMode="black">
          <a:xfrm>
            <a:off x="347663" y="1266825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($ </a:t>
            </a:r>
            <a:r>
              <a:rPr lang="en-US" sz="1600" b="1" dirty="0" smtClean="0">
                <a:solidFill>
                  <a:srgbClr val="225A7A"/>
                </a:solidFill>
              </a:rPr>
              <a:t>Billions</a:t>
            </a:r>
            <a:r>
              <a:rPr lang="en-US" sz="1600" b="1" dirty="0">
                <a:solidFill>
                  <a:srgbClr val="225A7A"/>
                </a:solidFill>
              </a:rPr>
              <a:t>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7462684" y="4975123"/>
            <a:ext cx="1493057" cy="672641"/>
          </a:xfrm>
          <a:prstGeom prst="wedgeRectCallout">
            <a:avLst>
              <a:gd name="adj1" fmla="val -35830"/>
              <a:gd name="adj2" fmla="val -10247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Public construction could turn positive in 2014 for the first time since 2009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blackWhite">
          <a:xfrm>
            <a:off x="4304794" y="2556387"/>
            <a:ext cx="965296" cy="378108"/>
          </a:xfrm>
          <a:prstGeom prst="wedgeRectCallout">
            <a:avLst>
              <a:gd name="adj1" fmla="val -57276"/>
              <a:gd name="adj2" fmla="val 13069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2001 recession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*November 2013 figure, seasonally adjusted annual rate.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6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268361" y="4227871"/>
            <a:ext cx="6558117" cy="29497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6489290" y="1091381"/>
            <a:ext cx="2054941" cy="609600"/>
          </a:xfrm>
          <a:prstGeom prst="wedgeRectCallout">
            <a:avLst>
              <a:gd name="adj1" fmla="val -34390"/>
              <a:gd name="adj2" fmla="val 13504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“Great” Recession impact intensified after stimulus dollars dried up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blackWhite">
          <a:xfrm>
            <a:off x="3834579" y="4542503"/>
            <a:ext cx="2753033" cy="1227194"/>
          </a:xfrm>
          <a:prstGeom prst="wedgeRectCallout">
            <a:avLst>
              <a:gd name="adj1" fmla="val 85523"/>
              <a:gd name="adj2" fmla="val -13184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Public sector construction activity declined for the 4</a:t>
            </a:r>
            <a:r>
              <a:rPr lang="en-US" sz="1600" b="1" baseline="30000" dirty="0" smtClean="0">
                <a:solidFill>
                  <a:schemeClr val="bg1"/>
                </a:solidFill>
                <a:cs typeface="+mn-cs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 consecutive year in 2013, down 12.7% or $39.9B since its 2009 peak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6042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B3AF9-3C12-49F0-BEBE-033FFF75D5D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70" y="90488"/>
            <a:ext cx="7699375" cy="860425"/>
          </a:xfrm>
        </p:spPr>
        <p:txBody>
          <a:bodyPr/>
          <a:lstStyle/>
          <a:p>
            <a:r>
              <a:rPr lang="en-US" dirty="0" smtClean="0"/>
              <a:t>Public Sector Construction Spending vs. Surety Premium Growth, 1993-2013*</a:t>
            </a:r>
          </a:p>
        </p:txBody>
      </p:sp>
      <p:graphicFrame>
        <p:nvGraphicFramePr>
          <p:cNvPr id="61442" name="Object 3"/>
          <p:cNvGraphicFramePr>
            <a:graphicFrameLocks noGrp="1"/>
          </p:cNvGraphicFramePr>
          <p:nvPr>
            <p:ph type="chart" idx="4294967295"/>
          </p:nvPr>
        </p:nvGraphicFramePr>
        <p:xfrm>
          <a:off x="166688" y="1666516"/>
          <a:ext cx="8731250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437" name="Chart" r:id="rId4" imgW="8715392" imgH="4524482" progId="MSGraph.Chart.8">
                  <p:embed followColorScheme="full"/>
                </p:oleObj>
              </mc:Choice>
              <mc:Fallback>
                <p:oleObj name="Chart" r:id="rId4" imgW="8715392" imgH="4524482" progId="MSGraph.Chart.8">
                  <p:embed followColorScheme="full"/>
                  <p:pic>
                    <p:nvPicPr>
                      <p:cNvPr id="0" name="Object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6688" y="1666516"/>
                        <a:ext cx="8731250" cy="453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4"/>
          <p:cNvSpPr>
            <a:spLocks noChangeArrowheads="1"/>
          </p:cNvSpPr>
          <p:nvPr/>
        </p:nvSpPr>
        <p:spPr bwMode="black">
          <a:xfrm>
            <a:off x="347663" y="1266825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($ </a:t>
            </a:r>
            <a:r>
              <a:rPr lang="en-US" sz="1600" b="1" dirty="0" smtClean="0">
                <a:solidFill>
                  <a:srgbClr val="225A7A"/>
                </a:solidFill>
              </a:rPr>
              <a:t>Billions</a:t>
            </a:r>
            <a:r>
              <a:rPr lang="en-US" sz="1600" b="1" dirty="0">
                <a:solidFill>
                  <a:srgbClr val="225A7A"/>
                </a:solidFill>
              </a:rPr>
              <a:t>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6174658" y="3205317"/>
            <a:ext cx="1650374" cy="672641"/>
          </a:xfrm>
          <a:prstGeom prst="wedgeRectCallout">
            <a:avLst>
              <a:gd name="adj1" fmla="val -364"/>
              <a:gd name="adj2" fmla="val 87551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1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Surety DWP has been falling along with public construction spending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blackWhite">
          <a:xfrm>
            <a:off x="3518213" y="2890683"/>
            <a:ext cx="965296" cy="378108"/>
          </a:xfrm>
          <a:prstGeom prst="wedgeRectCallout">
            <a:avLst>
              <a:gd name="adj1" fmla="val -47090"/>
              <a:gd name="adj2" fmla="val 12289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2001 recession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*November 2013 figure, seasonally adjusted annual rate.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6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268361" y="4512999"/>
            <a:ext cx="6558117" cy="29497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6469624" y="1297857"/>
            <a:ext cx="1209367" cy="471948"/>
          </a:xfrm>
          <a:prstGeom prst="wedgeRectCallout">
            <a:avLst>
              <a:gd name="adj1" fmla="val -11465"/>
              <a:gd name="adj2" fmla="val 143175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“Great Recession”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Net Income After Taxes"/>
  <p:tag name="ARTICULATE_SLIDE_GUID" val="b36d2394-cab0-4993-8a78-0afe809536e5"/>
  <p:tag name="ARTICULATE_SLIDE_NAV" val="43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Insurance Industry Combined Ratio"/>
  <p:tag name="ARTICULATE_SLIDE_GUID" val="d597db85-55e1-4188-b89d-d656c2dd132a"/>
  <p:tag name="ARTICULATE_SLIDE_NAV" val="52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d816a7d-974e-4f1a-9550-52aea7948b6c"/>
  <p:tag name="ARTICULATE_SLIDE_NAV" val="48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190990</TotalTime>
  <Words>2941</Words>
  <Application>Microsoft Office PowerPoint</Application>
  <PresentationFormat>On-screen Show (4:3)</PresentationFormat>
  <Paragraphs>400</Paragraphs>
  <Slides>38</Slides>
  <Notes>38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Symbol</vt:lpstr>
      <vt:lpstr>Times New Roman</vt:lpstr>
      <vt:lpstr>Verdana</vt:lpstr>
      <vt:lpstr>Wingdings</vt:lpstr>
      <vt:lpstr>Default Design</vt:lpstr>
      <vt:lpstr>Chart</vt:lpstr>
      <vt:lpstr>Overview &amp; Outlook for the Surety and P/C Insurance Industries for 2014 and Beyond Trends, Challenges &amp; Opportunities </vt:lpstr>
      <vt:lpstr>Presentation Outline</vt:lpstr>
      <vt:lpstr>Surety, Direct Premiums Written,   1993–2013E ($ millions)</vt:lpstr>
      <vt:lpstr>Surety, Net Premiums Written,  1990-2013E, ($ millions)</vt:lpstr>
      <vt:lpstr>Surety, Direct Premiums Written, Percent Change, 1990-2013E</vt:lpstr>
      <vt:lpstr>Annual Change in Surety DWP vs. Nominal GDP, 1994-2013E</vt:lpstr>
      <vt:lpstr>PowerPoint Presentation</vt:lpstr>
      <vt:lpstr>Public Sector Construction Activity, Dollar Value &amp; Annual Change,1993-2013*</vt:lpstr>
      <vt:lpstr>Public Sector Construction Spending vs. Surety Premium Growth, 1993-2013*</vt:lpstr>
      <vt:lpstr>Surety Combined Ratio, 1993–2012</vt:lpstr>
      <vt:lpstr>Surety Combined Ratio, 1990-2012* </vt:lpstr>
      <vt:lpstr>CONSTRUCTION INDUSTRY: MAJOR DRIVER OF SURETY EXPOSURE</vt:lpstr>
      <vt:lpstr>Value of New Private Construction: Residential &amp; Nonresidential, 2003-2013*</vt:lpstr>
      <vt:lpstr>Value of Construction Put in Place,   November 2013 vs. November 2012*</vt:lpstr>
      <vt:lpstr>Value of Private Construction Put in Place, by Segment,  Nov. 2013 vs. Nov. 2012*</vt:lpstr>
      <vt:lpstr>Value of Public Construction Put in Place, by Segment,  Nov. 2013 vs. Nov. 2012*</vt:lpstr>
      <vt:lpstr>PowerPoint Presentation</vt:lpstr>
      <vt:lpstr>Net Change in Government Employment: Jan. 2010—Dec. 2013*</vt:lpstr>
      <vt:lpstr>Construction Employment, Jan. 2010—December 2013*</vt:lpstr>
      <vt:lpstr>Construction Employment,  Jan. 2003–December 2013 </vt:lpstr>
      <vt:lpstr>12 Industries for the Next 10 Years: Some Exposure Growth Leaders</vt:lpstr>
      <vt:lpstr>PowerPoint Presentation</vt:lpstr>
      <vt:lpstr>P/C Net Income After Taxes 1991–2013:Q3 ($ Millions)</vt:lpstr>
      <vt:lpstr>P/C Insurance Industry  Combined Ratio, 2001–2013:Q3*</vt:lpstr>
      <vt:lpstr>U.S. Insured Catastrophe Losses</vt:lpstr>
      <vt:lpstr>Profitability Peaks &amp; Troughs in the P/C Insurance Industry, 1975 – 2013:Q3*</vt:lpstr>
      <vt:lpstr>A 100 Combined Ratio Isn’t What It Once Was: Investment Impact on ROEs</vt:lpstr>
      <vt:lpstr>Net Premium Growth: Annual Change,  1971—2013:Q3</vt:lpstr>
      <vt:lpstr>Direct Premiums Written: Total P/C Percent Change by State, 2007-2012*</vt:lpstr>
      <vt:lpstr>Oil &amp; Gas Extraction Employment, Jan. 2010—Dec. 2013*</vt:lpstr>
      <vt:lpstr>Direct Premiums Written: Total P/C Percent Change by State, 2007-2012*</vt:lpstr>
      <vt:lpstr>Change in Commercial Rate Renewals, by Line: 2013:Q3</vt:lpstr>
      <vt:lpstr>Change in Commercial Rate Renewals, by Account Size: 1999:Q4 to 2013:Q2</vt:lpstr>
      <vt:lpstr>Policyholder Surplus,  2006:Q4–2013:Q3</vt:lpstr>
      <vt:lpstr>INVESTMENTS:  THE NEW REALITY</vt:lpstr>
      <vt:lpstr>U.S. Treasury Security Yields: A Long Downward Trend, 1990–2013*</vt:lpstr>
      <vt:lpstr>Property/Casualty Insurance Industry Investment Income: 2000–2013*1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3837</cp:revision>
  <dcterms:modified xsi:type="dcterms:W3CDTF">2014-02-03T12:47:39Z</dcterms:modified>
</cp:coreProperties>
</file>