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tags/tag1.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21.xml" ContentType="application/vnd.openxmlformats-officedocument.presentationml.tags+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6"/>
  </p:notesMasterIdLst>
  <p:handoutMasterIdLst>
    <p:handoutMasterId r:id="rId247"/>
  </p:handoutMasterIdLst>
  <p:sldIdLst>
    <p:sldId id="3491" r:id="rId2"/>
    <p:sldId id="2574" r:id="rId3"/>
    <p:sldId id="3601" r:id="rId4"/>
    <p:sldId id="3348" r:id="rId5"/>
    <p:sldId id="3347" r:id="rId6"/>
    <p:sldId id="3718" r:id="rId7"/>
    <p:sldId id="3719" r:id="rId8"/>
    <p:sldId id="3720" r:id="rId9"/>
    <p:sldId id="3721" r:id="rId10"/>
    <p:sldId id="3722" r:id="rId11"/>
    <p:sldId id="3723" r:id="rId12"/>
    <p:sldId id="3731" r:id="rId13"/>
    <p:sldId id="3724" r:id="rId14"/>
    <p:sldId id="3725" r:id="rId15"/>
    <p:sldId id="3726" r:id="rId16"/>
    <p:sldId id="3727" r:id="rId17"/>
    <p:sldId id="3728" r:id="rId18"/>
    <p:sldId id="3729" r:id="rId19"/>
    <p:sldId id="3730" r:id="rId20"/>
    <p:sldId id="3732" r:id="rId21"/>
    <p:sldId id="3733" r:id="rId22"/>
    <p:sldId id="3734" r:id="rId23"/>
    <p:sldId id="3735" r:id="rId24"/>
    <p:sldId id="3736" r:id="rId25"/>
    <p:sldId id="3737" r:id="rId26"/>
    <p:sldId id="3433" r:id="rId27"/>
    <p:sldId id="3602" r:id="rId28"/>
    <p:sldId id="3669" r:id="rId29"/>
    <p:sldId id="3670" r:id="rId30"/>
    <p:sldId id="3457" r:id="rId31"/>
    <p:sldId id="3458" r:id="rId32"/>
    <p:sldId id="3416" r:id="rId33"/>
    <p:sldId id="3603" r:id="rId34"/>
    <p:sldId id="3604" r:id="rId35"/>
    <p:sldId id="3381" r:id="rId36"/>
    <p:sldId id="3247" r:id="rId37"/>
    <p:sldId id="3203" r:id="rId38"/>
    <p:sldId id="3605" r:id="rId39"/>
    <p:sldId id="3481" r:id="rId40"/>
    <p:sldId id="3606" r:id="rId41"/>
    <p:sldId id="3607" r:id="rId42"/>
    <p:sldId id="3523" r:id="rId43"/>
    <p:sldId id="3611" r:id="rId44"/>
    <p:sldId id="3480" r:id="rId45"/>
    <p:sldId id="3608" r:id="rId46"/>
    <p:sldId id="3609" r:id="rId47"/>
    <p:sldId id="3610" r:id="rId48"/>
    <p:sldId id="3612" r:id="rId49"/>
    <p:sldId id="3613" r:id="rId50"/>
    <p:sldId id="3614" r:id="rId51"/>
    <p:sldId id="3615" r:id="rId52"/>
    <p:sldId id="3616" r:id="rId53"/>
    <p:sldId id="3532" r:id="rId54"/>
    <p:sldId id="3533" r:id="rId55"/>
    <p:sldId id="3534" r:id="rId56"/>
    <p:sldId id="3535" r:id="rId57"/>
    <p:sldId id="2934" r:id="rId58"/>
    <p:sldId id="3096" r:id="rId59"/>
    <p:sldId id="3618" r:id="rId60"/>
    <p:sldId id="3741" r:id="rId61"/>
    <p:sldId id="3688" r:id="rId62"/>
    <p:sldId id="3388" r:id="rId63"/>
    <p:sldId id="3324" r:id="rId64"/>
    <p:sldId id="3700" r:id="rId65"/>
    <p:sldId id="3698" r:id="rId66"/>
    <p:sldId id="3699" r:id="rId67"/>
    <p:sldId id="3431" r:id="rId68"/>
    <p:sldId id="3713" r:id="rId69"/>
    <p:sldId id="3428" r:id="rId70"/>
    <p:sldId id="3715" r:id="rId71"/>
    <p:sldId id="3429" r:id="rId72"/>
    <p:sldId id="3716" r:id="rId73"/>
    <p:sldId id="3701" r:id="rId74"/>
    <p:sldId id="3717" r:id="rId75"/>
    <p:sldId id="3740" r:id="rId76"/>
    <p:sldId id="3743" r:id="rId77"/>
    <p:sldId id="3494" r:id="rId78"/>
    <p:sldId id="3492" r:id="rId79"/>
    <p:sldId id="3493" r:id="rId80"/>
    <p:sldId id="3689" r:id="rId81"/>
    <p:sldId id="3690" r:id="rId82"/>
    <p:sldId id="3691" r:id="rId83"/>
    <p:sldId id="3692" r:id="rId84"/>
    <p:sldId id="3693" r:id="rId85"/>
    <p:sldId id="2599" r:id="rId86"/>
    <p:sldId id="2600" r:id="rId87"/>
    <p:sldId id="2965" r:id="rId88"/>
    <p:sldId id="3415" r:id="rId89"/>
    <p:sldId id="3478" r:id="rId90"/>
    <p:sldId id="3702" r:id="rId91"/>
    <p:sldId id="3703" r:id="rId92"/>
    <p:sldId id="3704" r:id="rId93"/>
    <p:sldId id="3705" r:id="rId94"/>
    <p:sldId id="3580" r:id="rId95"/>
    <p:sldId id="3706" r:id="rId96"/>
    <p:sldId id="3710" r:id="rId97"/>
    <p:sldId id="3707" r:id="rId98"/>
    <p:sldId id="3708" r:id="rId99"/>
    <p:sldId id="3709" r:id="rId100"/>
    <p:sldId id="3582" r:id="rId101"/>
    <p:sldId id="3738" r:id="rId102"/>
    <p:sldId id="3302" r:id="rId103"/>
    <p:sldId id="3625" r:id="rId104"/>
    <p:sldId id="3626" r:id="rId105"/>
    <p:sldId id="3697" r:id="rId106"/>
    <p:sldId id="3558" r:id="rId107"/>
    <p:sldId id="3511" r:id="rId108"/>
    <p:sldId id="3512" r:id="rId109"/>
    <p:sldId id="3513" r:id="rId110"/>
    <p:sldId id="3635" r:id="rId111"/>
    <p:sldId id="3639" r:id="rId112"/>
    <p:sldId id="3641" r:id="rId113"/>
    <p:sldId id="3642" r:id="rId114"/>
    <p:sldId id="3643" r:id="rId115"/>
    <p:sldId id="3645" r:id="rId116"/>
    <p:sldId id="3647" r:id="rId117"/>
    <p:sldId id="3269" r:id="rId118"/>
    <p:sldId id="3515" r:id="rId119"/>
    <p:sldId id="3516" r:id="rId120"/>
    <p:sldId id="3259" r:id="rId121"/>
    <p:sldId id="3260" r:id="rId122"/>
    <p:sldId id="3261" r:id="rId123"/>
    <p:sldId id="3262" r:id="rId124"/>
    <p:sldId id="3263" r:id="rId125"/>
    <p:sldId id="3264" r:id="rId126"/>
    <p:sldId id="3265" r:id="rId127"/>
    <p:sldId id="3266" r:id="rId128"/>
    <p:sldId id="3267" r:id="rId129"/>
    <p:sldId id="3268" r:id="rId130"/>
    <p:sldId id="2680" r:id="rId131"/>
    <p:sldId id="3672" r:id="rId132"/>
    <p:sldId id="3673" r:id="rId133"/>
    <p:sldId id="3674" r:id="rId134"/>
    <p:sldId id="3675" r:id="rId135"/>
    <p:sldId id="3676" r:id="rId136"/>
    <p:sldId id="3544" r:id="rId137"/>
    <p:sldId id="3667" r:id="rId138"/>
    <p:sldId id="3668" r:id="rId139"/>
    <p:sldId id="3547" r:id="rId140"/>
    <p:sldId id="3548" r:id="rId141"/>
    <p:sldId id="3549" r:id="rId142"/>
    <p:sldId id="3550" r:id="rId143"/>
    <p:sldId id="3551" r:id="rId144"/>
    <p:sldId id="3286" r:id="rId145"/>
    <p:sldId id="1693" r:id="rId146"/>
    <p:sldId id="3364" r:id="rId147"/>
    <p:sldId id="2882" r:id="rId148"/>
    <p:sldId id="2881" r:id="rId149"/>
    <p:sldId id="3678" r:id="rId150"/>
    <p:sldId id="3552" r:id="rId151"/>
    <p:sldId id="3677" r:id="rId152"/>
    <p:sldId id="3237" r:id="rId153"/>
    <p:sldId id="3471" r:id="rId154"/>
    <p:sldId id="3634" r:id="rId155"/>
    <p:sldId id="3679" r:id="rId156"/>
    <p:sldId id="3680" r:id="rId157"/>
    <p:sldId id="3681" r:id="rId158"/>
    <p:sldId id="1618" r:id="rId159"/>
    <p:sldId id="3553" r:id="rId160"/>
    <p:sldId id="1687" r:id="rId161"/>
    <p:sldId id="3365" r:id="rId162"/>
    <p:sldId id="3366" r:id="rId163"/>
    <p:sldId id="3367" r:id="rId164"/>
    <p:sldId id="3711" r:id="rId165"/>
    <p:sldId id="1748" r:id="rId166"/>
    <p:sldId id="2291" r:id="rId167"/>
    <p:sldId id="3109" r:id="rId168"/>
    <p:sldId id="3105" r:id="rId169"/>
    <p:sldId id="3106" r:id="rId170"/>
    <p:sldId id="3107" r:id="rId171"/>
    <p:sldId id="3108" r:id="rId172"/>
    <p:sldId id="2331" r:id="rId173"/>
    <p:sldId id="3010" r:id="rId174"/>
    <p:sldId id="3514" r:id="rId175"/>
    <p:sldId id="3013" r:id="rId176"/>
    <p:sldId id="3014" r:id="rId177"/>
    <p:sldId id="2432" r:id="rId178"/>
    <p:sldId id="2658" r:id="rId179"/>
    <p:sldId id="2642" r:id="rId180"/>
    <p:sldId id="3015" r:id="rId181"/>
    <p:sldId id="2643" r:id="rId182"/>
    <p:sldId id="2336" r:id="rId183"/>
    <p:sldId id="2659" r:id="rId184"/>
    <p:sldId id="2660" r:id="rId185"/>
    <p:sldId id="2685" r:id="rId186"/>
    <p:sldId id="3555" r:id="rId187"/>
    <p:sldId id="3684" r:id="rId188"/>
    <p:sldId id="3685" r:id="rId189"/>
    <p:sldId id="3147" r:id="rId190"/>
    <p:sldId id="3686" r:id="rId191"/>
    <p:sldId id="3687" r:id="rId192"/>
    <p:sldId id="3556" r:id="rId193"/>
    <p:sldId id="3682" r:id="rId194"/>
    <p:sldId id="2773" r:id="rId195"/>
    <p:sldId id="2670" r:id="rId196"/>
    <p:sldId id="3244" r:id="rId197"/>
    <p:sldId id="3284" r:id="rId198"/>
    <p:sldId id="3285" r:id="rId199"/>
    <p:sldId id="3683" r:id="rId200"/>
    <p:sldId id="2091" r:id="rId201"/>
    <p:sldId id="3671" r:id="rId202"/>
    <p:sldId id="3351" r:id="rId203"/>
    <p:sldId id="3586" r:id="rId204"/>
    <p:sldId id="2174" r:id="rId205"/>
    <p:sldId id="2638" r:id="rId206"/>
    <p:sldId id="3425" r:id="rId207"/>
    <p:sldId id="3694" r:id="rId208"/>
    <p:sldId id="3695" r:id="rId209"/>
    <p:sldId id="3584" r:id="rId210"/>
    <p:sldId id="3585" r:id="rId211"/>
    <p:sldId id="2185" r:id="rId212"/>
    <p:sldId id="3016" r:id="rId213"/>
    <p:sldId id="3368" r:id="rId214"/>
    <p:sldId id="3369" r:id="rId215"/>
    <p:sldId id="3370" r:id="rId216"/>
    <p:sldId id="3330" r:id="rId217"/>
    <p:sldId id="3331" r:id="rId218"/>
    <p:sldId id="3332" r:id="rId219"/>
    <p:sldId id="3333" r:id="rId220"/>
    <p:sldId id="3334" r:id="rId221"/>
    <p:sldId id="3335" r:id="rId222"/>
    <p:sldId id="3336" r:id="rId223"/>
    <p:sldId id="3469" r:id="rId224"/>
    <p:sldId id="1445" r:id="rId225"/>
    <p:sldId id="1450" r:id="rId226"/>
    <p:sldId id="2652" r:id="rId227"/>
    <p:sldId id="2655" r:id="rId228"/>
    <p:sldId id="3228" r:id="rId229"/>
    <p:sldId id="2710" r:id="rId230"/>
    <p:sldId id="3510" r:id="rId231"/>
    <p:sldId id="3497" r:id="rId232"/>
    <p:sldId id="3498" r:id="rId233"/>
    <p:sldId id="3499" r:id="rId234"/>
    <p:sldId id="3500" r:id="rId235"/>
    <p:sldId id="3501" r:id="rId236"/>
    <p:sldId id="3502" r:id="rId237"/>
    <p:sldId id="3503" r:id="rId238"/>
    <p:sldId id="3504" r:id="rId239"/>
    <p:sldId id="3505" r:id="rId240"/>
    <p:sldId id="3506" r:id="rId241"/>
    <p:sldId id="3507" r:id="rId242"/>
    <p:sldId id="3508" r:id="rId243"/>
    <p:sldId id="3509" r:id="rId244"/>
    <p:sldId id="1136" r:id="rId24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88" d="100"/>
          <a:sy n="88" d="100"/>
        </p:scale>
        <p:origin x="-402" y="-10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586E-2"/>
          <c:w val="0.93040188886645558"/>
          <c:h val="0.86296741032373692"/>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240771840"/>
        <c:axId val="240773376"/>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241116672"/>
        <c:axId val="241115136"/>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240771840"/>
        <c:axId val="240773376"/>
      </c:lineChart>
      <c:catAx>
        <c:axId val="240771840"/>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40773376"/>
        <c:crosses val="autoZero"/>
        <c:lblAlgn val="ctr"/>
        <c:lblOffset val="100"/>
        <c:tickLblSkip val="1"/>
      </c:catAx>
      <c:valAx>
        <c:axId val="240773376"/>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40771840"/>
        <c:crosses val="autoZero"/>
        <c:crossBetween val="between"/>
        <c:majorUnit val="2"/>
      </c:valAx>
      <c:valAx>
        <c:axId val="241115136"/>
        <c:scaling>
          <c:orientation val="minMax"/>
          <c:max val="12"/>
          <c:min val="-10"/>
        </c:scaling>
        <c:axPos val="r"/>
        <c:numFmt formatCode="General" sourceLinked="1"/>
        <c:majorTickMark val="none"/>
        <c:tickLblPos val="none"/>
        <c:spPr>
          <a:ln>
            <a:noFill/>
          </a:ln>
        </c:spPr>
        <c:crossAx val="241116672"/>
        <c:crosses val="max"/>
        <c:crossBetween val="between"/>
        <c:majorUnit val="2"/>
      </c:valAx>
      <c:catAx>
        <c:axId val="241116672"/>
        <c:scaling>
          <c:orientation val="minMax"/>
        </c:scaling>
        <c:axPos val="t"/>
        <c:numFmt formatCode="General" sourceLinked="1"/>
        <c:majorTickMark val="none"/>
        <c:tickLblPos val="none"/>
        <c:spPr>
          <a:ln>
            <a:noFill/>
          </a:ln>
        </c:spPr>
        <c:crossAx val="241115136"/>
        <c:crosses val="max"/>
        <c:auto val="1"/>
        <c:lblAlgn val="ctr"/>
        <c:lblOffset val="100"/>
      </c:catAx>
    </c:plotArea>
    <c:legend>
      <c:legendPos val="r"/>
      <c:layout>
        <c:manualLayout>
          <c:xMode val="edge"/>
          <c:yMode val="edge"/>
          <c:x val="0.72894654193866759"/>
          <c:y val="0.27944814574562732"/>
          <c:w val="0.18040336741124333"/>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30.996355121000065</c:v>
                </c:pt>
                <c:pt idx="1">
                  <c:v>31.316294560999999</c:v>
                </c:pt>
                <c:pt idx="2">
                  <c:v>29.753761604000001</c:v>
                </c:pt>
                <c:pt idx="3">
                  <c:v>30.505050416000035</c:v>
                </c:pt>
                <c:pt idx="4">
                  <c:v>29.077386128000065</c:v>
                </c:pt>
                <c:pt idx="5">
                  <c:v>26.321967000000065</c:v>
                </c:pt>
                <c:pt idx="6">
                  <c:v>25.202254229000001</c:v>
                </c:pt>
                <c:pt idx="7">
                  <c:v>24.183790124000001</c:v>
                </c:pt>
                <c:pt idx="8">
                  <c:v>23.294640042999919</c:v>
                </c:pt>
                <c:pt idx="9">
                  <c:v>22.304646870999886</c:v>
                </c:pt>
                <c:pt idx="10">
                  <c:v>24.956931406999999</c:v>
                </c:pt>
                <c:pt idx="11">
                  <c:v>26.133928442000094</c:v>
                </c:pt>
                <c:pt idx="12">
                  <c:v>29.249614615000002</c:v>
                </c:pt>
                <c:pt idx="13">
                  <c:v>31.117596655999996</c:v>
                </c:pt>
                <c:pt idx="14">
                  <c:v>34.662006891000011</c:v>
                </c:pt>
                <c:pt idx="15">
                  <c:v>37.784561175999997</c:v>
                </c:pt>
                <c:pt idx="16">
                  <c:v>38.611554640000001</c:v>
                </c:pt>
                <c:pt idx="17">
                  <c:v>37.587669666999894</c:v>
                </c:pt>
                <c:pt idx="18">
                  <c:v>33.75533020800016</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2.7023846020000071</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241486464"/>
        <c:axId val="241496448"/>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30.996355121000065</c:v>
                </c:pt>
                <c:pt idx="1">
                  <c:v>31.316294560999999</c:v>
                </c:pt>
                <c:pt idx="2">
                  <c:v>29.753761604000001</c:v>
                </c:pt>
                <c:pt idx="3">
                  <c:v>30.505050416000035</c:v>
                </c:pt>
                <c:pt idx="4">
                  <c:v>29.077386128000065</c:v>
                </c:pt>
                <c:pt idx="5">
                  <c:v>26.321967000000065</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241486464"/>
        <c:axId val="241496448"/>
      </c:lineChart>
      <c:catAx>
        <c:axId val="241486464"/>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41496448"/>
        <c:crosses val="autoZero"/>
        <c:lblAlgn val="ctr"/>
        <c:lblOffset val="100"/>
        <c:tickLblSkip val="1"/>
      </c:catAx>
      <c:valAx>
        <c:axId val="241496448"/>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4148646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456"/>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025"/>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34872064"/>
        <c:axId val="241578752"/>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34872064"/>
        <c:axId val="241578752"/>
      </c:lineChart>
      <c:catAx>
        <c:axId val="134872064"/>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241578752"/>
        <c:crosses val="autoZero"/>
        <c:auto val="1"/>
        <c:lblAlgn val="ctr"/>
        <c:lblOffset val="100"/>
        <c:tickLblSkip val="1"/>
      </c:catAx>
      <c:valAx>
        <c:axId val="241578752"/>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34872064"/>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099"/>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-2.1775707317073838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0.39867826086957636</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-1.880629268292668</c:v>
                </c:pt>
                <c:pt idx="1">
                  <c:v>-1.8784936170212778</c:v>
                </c:pt>
                <c:pt idx="2">
                  <c:v>-1.5839255813953499</c:v>
                </c:pt>
                <c:pt idx="3">
                  <c:v>-2.3684830188679684</c:v>
                </c:pt>
                <c:pt idx="4">
                  <c:v>-3.9327536231883529</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-1.7212234374999711</c:v>
                </c:pt>
                <c:pt idx="14">
                  <c:v>-3.0540000000000025</c:v>
                </c:pt>
                <c:pt idx="15">
                  <c:v>-4.3788906666666705</c:v>
                </c:pt>
                <c:pt idx="16">
                  <c:v>-6.2112022988505924</c:v>
                </c:pt>
                <c:pt idx="17">
                  <c:v>-7.5884831460674045</c:v>
                </c:pt>
                <c:pt idx="18">
                  <c:v>-7.8629379310343861</c:v>
                </c:pt>
                <c:pt idx="19">
                  <c:v>-8.2528853932584223</c:v>
                </c:pt>
                <c:pt idx="20">
                  <c:v>-7.8629379310343861</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-1.0999999999999788</c:v>
                </c:pt>
                <c:pt idx="20">
                  <c:v>-1</c:v>
                </c:pt>
              </c:numCache>
            </c:numRef>
          </c:val>
        </c:ser>
        <c:gapWidth val="70"/>
        <c:overlap val="100"/>
        <c:axId val="242839552"/>
        <c:axId val="242841088"/>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83E-2"/>
                  <c:y val="-8.0643430600586694E-2"/>
                </c:manualLayout>
              </c:layout>
              <c:dLblPos val="r"/>
              <c:showVal val="1"/>
            </c:dLbl>
            <c:dLbl>
              <c:idx val="14"/>
              <c:layout>
                <c:manualLayout>
                  <c:x val="-2.180967262549683E-2"/>
                  <c:y val="-0.103180098811178"/>
                </c:manualLayout>
              </c:layout>
              <c:dLblPos val="r"/>
              <c:showVal val="1"/>
            </c:dLbl>
            <c:dLbl>
              <c:idx val="15"/>
              <c:layout>
                <c:manualLayout>
                  <c:x val="-2.5691162188411103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0.66500000000000459</c:v>
                </c:pt>
                <c:pt idx="15">
                  <c:v>-2.2376000000000054</c:v>
                </c:pt>
                <c:pt idx="16">
                  <c:v>-4.6586000000000007</c:v>
                </c:pt>
                <c:pt idx="17">
                  <c:v>-7.4049999999999905</c:v>
                </c:pt>
                <c:pt idx="18">
                  <c:v>-8.2702000000000009</c:v>
                </c:pt>
                <c:pt idx="19">
                  <c:v>-8.6574000000000026</c:v>
                </c:pt>
                <c:pt idx="20">
                  <c:v>-7.9702000000000846</c:v>
                </c:pt>
              </c:numCache>
            </c:numRef>
          </c:val>
        </c:ser>
        <c:marker val="1"/>
        <c:axId val="242860800"/>
        <c:axId val="242842624"/>
      </c:lineChart>
      <c:catAx>
        <c:axId val="24283955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42841088"/>
        <c:crosses val="autoZero"/>
        <c:lblAlgn val="ctr"/>
        <c:lblOffset val="300"/>
        <c:tickLblSkip val="1"/>
      </c:catAx>
      <c:valAx>
        <c:axId val="242841088"/>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42839552"/>
        <c:crosses val="autoZero"/>
        <c:crossBetween val="between"/>
        <c:majorUnit val="5"/>
      </c:valAx>
      <c:valAx>
        <c:axId val="242842624"/>
        <c:scaling>
          <c:orientation val="minMax"/>
          <c:max val="10"/>
          <c:min val="-25"/>
        </c:scaling>
        <c:axPos val="r"/>
        <c:numFmt formatCode="0.0" sourceLinked="1"/>
        <c:majorTickMark val="none"/>
        <c:tickLblPos val="none"/>
        <c:spPr>
          <a:ln>
            <a:noFill/>
          </a:ln>
        </c:spPr>
        <c:crossAx val="242860800"/>
        <c:crosses val="max"/>
        <c:crossBetween val="between"/>
        <c:majorUnit val="5"/>
      </c:valAx>
      <c:catAx>
        <c:axId val="242860800"/>
        <c:scaling>
          <c:orientation val="minMax"/>
        </c:scaling>
        <c:delete val="1"/>
        <c:axPos val="b"/>
        <c:numFmt formatCode="General" sourceLinked="1"/>
        <c:tickLblPos val="none"/>
        <c:crossAx val="242842624"/>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12E-2"/>
          <c:w val="0.85017493924125798"/>
          <c:h val="0.70923913043478748"/>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66.441000000000329</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er>
        <c:marker val="1"/>
        <c:axId val="107660032"/>
        <c:axId val="107661568"/>
      </c:lineChart>
      <c:catAx>
        <c:axId val="107660032"/>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7661568"/>
        <c:crosses val="autoZero"/>
        <c:auto val="1"/>
        <c:lblAlgn val="ctr"/>
        <c:lblOffset val="100"/>
        <c:tickLblSkip val="1"/>
        <c:tickMarkSkip val="1"/>
      </c:catAx>
      <c:valAx>
        <c:axId val="107661568"/>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445E-2"/>
              <c:y val="0.4048913043478275"/>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7660032"/>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08.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42.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7/22/2013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30273C02-9C63-4D11-B8BD-5AC35B0A561F}" type="slidenum">
              <a:rPr lang="en-US" sz="1000"/>
              <a:pPr algn="ctr" defTabSz="930275"/>
              <a:t>11</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117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BD27E10F-D4C5-45A0-A55B-D713DC348BB1}" type="slidenum">
              <a:rPr lang="en-US" smtClean="0">
                <a:solidFill>
                  <a:srgbClr val="000000"/>
                </a:solidFill>
              </a:rPr>
              <a:pPr>
                <a:defRPr/>
              </a:pPr>
              <a:t>12</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130</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131</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CBB6B520-4CFC-48BB-83F9-6391A96D7F3A}" type="slidenum">
              <a:rPr lang="en-US" sz="1000"/>
              <a:pPr algn="ctr" defTabSz="930275"/>
              <a:t>13</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136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17138D2F-D6D9-441A-8EA5-0C9315847B2B}" type="slidenum">
              <a:rPr lang="en-US" smtClean="0"/>
              <a:pPr defTabSz="928787"/>
              <a:t>137</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13BADEA2-08A8-4E13-BB8B-CD889D0114FE}" type="slidenum">
              <a:rPr lang="en-US" smtClean="0"/>
              <a:pPr defTabSz="928787"/>
              <a:t>138</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139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140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141</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142</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143</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144</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147</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150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151</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152</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154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158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159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160</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161</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319"/>
            <a:ext cx="704850" cy="247794"/>
          </a:xfrm>
        </p:spPr>
        <p:txBody>
          <a:bodyPr/>
          <a:lstStyle/>
          <a:p>
            <a:pPr>
              <a:defRPr/>
            </a:pPr>
            <a:fld id="{23C6F8CB-C00A-4C4F-888F-E8ACEFADA9D6}" type="slidenum">
              <a:rPr lang="en-US" smtClean="0">
                <a:solidFill>
                  <a:srgbClr val="000000"/>
                </a:solidFill>
              </a:rPr>
              <a:pPr>
                <a:defRPr/>
              </a:pPr>
              <a:t>16</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164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166</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168</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169</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170</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172</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175</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176</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184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696913"/>
            <a:ext cx="4641850" cy="3481387"/>
          </a:xfrm>
          <a:ln/>
        </p:spPr>
      </p:sp>
      <p:sp>
        <p:nvSpPr>
          <p:cNvPr id="35843"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187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189</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4028142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194</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195</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200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202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203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204</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206</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pPr>
              <a:defRPr/>
            </a:pPr>
            <a:fld id="{DCE71A6E-EC86-4CBB-BEA9-6ABDE2107F32}" type="slidenum">
              <a:rPr lang="en-US" smtClean="0"/>
              <a:pPr>
                <a:defRPr/>
              </a:pPr>
              <a:t>207</a:t>
            </a:fld>
            <a:endParaRPr 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209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578" y="4410392"/>
            <a:ext cx="5596546" cy="4175763"/>
          </a:xfrm>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211</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213</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214</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215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216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217</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218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219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220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680E506-ABBC-4296-8412-635C6654615A}" type="slidenum">
              <a:rPr lang="en-US" sz="1000"/>
              <a:pPr algn="ctr" defTabSz="930275"/>
              <a:t>21</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221</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224</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225</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229</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230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3085C530-893B-484F-9CFB-7516B79D21B1}" type="slidenum">
              <a:rPr lang="en-US" sz="1000"/>
              <a:pPr algn="ctr" defTabSz="930275"/>
              <a:t>22</a:t>
            </a:fld>
            <a:endParaRPr 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232</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233</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234</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235</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236</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238</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239</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240</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241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8FDD1929-24F8-41B8-90A7-601446E5558D}" type="slidenum">
              <a:rPr lang="en-US" sz="1000"/>
              <a:pPr algn="ctr" defTabSz="930275"/>
              <a:t>23</a:t>
            </a:fld>
            <a:endParaRPr lang="en-US" sz="10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242</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243</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244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E275D72-8DEE-43EB-AC0C-D85A59EF8724}" type="slidenum">
              <a:rPr lang="en-US" sz="1000"/>
              <a:pPr algn="ctr" defTabSz="930275"/>
              <a:t>24</a:t>
            </a:fld>
            <a:endParaRPr 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861D3C1E-F20F-4A24-9C52-BF3D41647AE7}" type="slidenum">
              <a:rPr lang="en-US" sz="1000"/>
              <a:pPr algn="ctr" defTabSz="930275"/>
              <a:t>25</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26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28</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29</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31</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34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35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37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38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39</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42</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43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44</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49</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a:xfrm>
            <a:off x="3148013" y="9034319"/>
            <a:ext cx="704850" cy="247794"/>
          </a:xfrm>
        </p:spPr>
        <p:txBody>
          <a:bodyPr/>
          <a:lstStyle/>
          <a:p>
            <a:pPr>
              <a:defRPr/>
            </a:pPr>
            <a:fld id="{6E4E67F1-E60A-4DDA-87F7-94BCDEACDB63}" type="slidenum">
              <a:rPr lang="en-US" smtClean="0"/>
              <a:pPr>
                <a:defRPr/>
              </a:pPr>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51</a:t>
            </a:fld>
            <a:endParaRPr lang="en-US"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54</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55</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57</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59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60</a:t>
            </a:fld>
            <a:endParaRPr lang="en-US"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A793C6AC-7459-4774-8896-1B99ED1A0FB2}" type="slidenum">
              <a:rPr lang="en-US" sz="1000"/>
              <a:pPr algn="ctr" defTabSz="930275"/>
              <a:t>7</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882" tIns="46494" rIns="45882" bIns="46494" anchor="b">
            <a:spAutoFit/>
          </a:bodyPr>
          <a:lstStyle/>
          <a:p>
            <a:pPr algn="ctr" defTabSz="928787"/>
            <a:fld id="{14138CAD-3A22-40B9-ADE2-E9D273E7F01D}" type="slidenum">
              <a:rPr lang="en-US" sz="1000"/>
              <a:pPr algn="ctr" defTabSz="928787"/>
              <a:t>61</a:t>
            </a:fld>
            <a:endParaRPr lang="en-US" sz="10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63</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69</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70</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71</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72</a:t>
            </a:fld>
            <a:endParaRPr lang="en-US" noProof="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74</a:t>
            </a:fld>
            <a:endParaRPr lang="en-US" noProof="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75</a:t>
            </a:fld>
            <a:endParaRPr lang="en-US"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442E41A-5680-48C2-B9F8-E716658CCD23}" type="slidenum">
              <a:rPr lang="en-US" sz="1000"/>
              <a:pPr algn="ctr" defTabSz="930275"/>
              <a:t>8</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76</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85</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86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88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3A60F56-2113-440C-8E5D-9D4B000E9570}" type="slidenum">
              <a:rPr lang="en-US" sz="1000"/>
              <a:pPr algn="ctr" defTabSz="930275"/>
              <a:t>9</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90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92</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93</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94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12A34A0-9D81-4A7A-A98C-668C28282510}" type="slidenum">
              <a:rPr lang="en-US" sz="1000"/>
              <a:pPr algn="ctr" defTabSz="930275"/>
              <a:t>10</a:t>
            </a:fld>
            <a:endParaRPr 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102</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106</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110</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113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90.xml"/><Relationship Id="rId1" Type="http://schemas.openxmlformats.org/officeDocument/2006/relationships/slideLayout" Target="../slideLayouts/slideLayout13.xml"/><Relationship Id="rId4" Type="http://schemas.openxmlformats.org/officeDocument/2006/relationships/image" Target="../media/image98.gif"/></Relationships>
</file>

<file path=ppt/slides/_rels/slide10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99.gif"/></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62.v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66.vml"/><Relationship Id="rId4" Type="http://schemas.openxmlformats.org/officeDocument/2006/relationships/oleObject" Target="../embeddings/oleObject66.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oleObject" Target="../embeddings/oleObject67.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oleObject" Target="../embeddings/oleObject69.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oleObject" Target="../embeddings/oleObject72.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oleObject" Target="../embeddings/oleObject76.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hyperlink" Target="http://www.bls.gov/ces/home.htm" TargetMode="External"/><Relationship Id="rId4" Type="http://schemas.openxmlformats.org/officeDocument/2006/relationships/oleObject" Target="../embeddings/oleObject82.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hyperlink" Target="http://www.bls.gov/ces/home.htm" TargetMode="External"/><Relationship Id="rId4" Type="http://schemas.openxmlformats.org/officeDocument/2006/relationships/oleObject" Target="../embeddings/oleObject83.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hyperlink" Target="http://www.bls.gov/ces/home.htm" TargetMode="External"/><Relationship Id="rId4" Type="http://schemas.openxmlformats.org/officeDocument/2006/relationships/oleObject" Target="../embeddings/oleObject84.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hyperlink" Target="http://www.bls.gov/data/" TargetMode="External"/><Relationship Id="rId4" Type="http://schemas.openxmlformats.org/officeDocument/2006/relationships/oleObject" Target="../embeddings/oleObject85.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hyperlink" Target="http://www.bls.gov/data/" TargetMode="External"/><Relationship Id="rId4" Type="http://schemas.openxmlformats.org/officeDocument/2006/relationships/oleObject" Target="../embeddings/oleObject86.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image" Target="../media/image132.jpeg"/><Relationship Id="rId5" Type="http://schemas.openxmlformats.org/officeDocument/2006/relationships/oleObject" Target="../embeddings/oleObject89.bin"/><Relationship Id="rId4" Type="http://schemas.openxmlformats.org/officeDocument/2006/relationships/hyperlink" Target="http://data.bls.gov/"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1.vml"/><Relationship Id="rId4" Type="http://schemas.openxmlformats.org/officeDocument/2006/relationships/oleObject" Target="../embeddings/oleObject91.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oleObject" Target="../embeddings/oleObject92.bin"/><Relationship Id="rId4" Type="http://schemas.openxmlformats.org/officeDocument/2006/relationships/hyperlink" Target="http://research.stlouisfed.org/fred2/series/WASCUR" TargetMode="Externa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93.bin"/></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4.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5.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6.vml"/><Relationship Id="rId4" Type="http://schemas.openxmlformats.org/officeDocument/2006/relationships/oleObject" Target="../embeddings/oleObject96.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oleObject" Target="../embeddings/oleObject9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oleObject" Target="../embeddings/oleObject98.bin"/><Relationship Id="rId4" Type="http://schemas.openxmlformats.org/officeDocument/2006/relationships/hyperlink" Target="http://www.federalreserve.gov/releases/h15/data.htm" TargetMode="Externa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oleObject" Target="../embeddings/oleObject99.bin"/><Relationship Id="rId4" Type="http://schemas.openxmlformats.org/officeDocument/2006/relationships/hyperlink" Target="http://www.federalreserve.gov/releases/h15/data.htm" TargetMode="Externa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oleObject" Target="../embeddings/oleObject100.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1.vml"/><Relationship Id="rId4" Type="http://schemas.openxmlformats.org/officeDocument/2006/relationships/oleObject" Target="../embeddings/oleObject101.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2.vml"/><Relationship Id="rId4" Type="http://schemas.openxmlformats.org/officeDocument/2006/relationships/oleObject" Target="../embeddings/oleObject102.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3.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4.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105.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6.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7.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09.vml"/><Relationship Id="rId4" Type="http://schemas.openxmlformats.org/officeDocument/2006/relationships/oleObject" Target="../embeddings/oleObject109.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0.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11.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2.vml"/><Relationship Id="rId4" Type="http://schemas.openxmlformats.org/officeDocument/2006/relationships/oleObject" Target="../embeddings/oleObject112.bin"/></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oleObject113.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4.vml"/><Relationship Id="rId4" Type="http://schemas.openxmlformats.org/officeDocument/2006/relationships/oleObject" Target="../embeddings/oleObject114.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16.vml"/><Relationship Id="rId4" Type="http://schemas.openxmlformats.org/officeDocument/2006/relationships/oleObject" Target="../embeddings/oleObject116.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7.bin"/></Relationships>
</file>

<file path=ppt/slides/_rels/slide1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8.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19.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0.vml"/><Relationship Id="rId4" Type="http://schemas.openxmlformats.org/officeDocument/2006/relationships/oleObject" Target="../embeddings/oleObject120.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21.bin"/></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12.xml"/><Relationship Id="rId1" Type="http://schemas.openxmlformats.org/officeDocument/2006/relationships/vmlDrawing" Target="../drawings/vmlDrawing122.v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3.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oleObject1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5.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6.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oleObject127.bin"/></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6.xml"/><Relationship Id="rId1" Type="http://schemas.openxmlformats.org/officeDocument/2006/relationships/vmlDrawing" Target="../drawings/vmlDrawing128.vml"/></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9.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30.vml"/><Relationship Id="rId4" Type="http://schemas.openxmlformats.org/officeDocument/2006/relationships/oleObject" Target="../embeddings/Microsoft_Office_Excel_97-2003_Worksheet1.xls"/></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7.xml"/><Relationship Id="rId1" Type="http://schemas.openxmlformats.org/officeDocument/2006/relationships/vmlDrawing" Target="../drawings/vmlDrawing131.vml"/><Relationship Id="rId4" Type="http://schemas.openxmlformats.org/officeDocument/2006/relationships/oleObject" Target="../embeddings/oleObject130.bin"/></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7.xml"/><Relationship Id="rId1" Type="http://schemas.openxmlformats.org/officeDocument/2006/relationships/vmlDrawing" Target="../drawings/vmlDrawing132.v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133.vml"/><Relationship Id="rId4" Type="http://schemas.openxmlformats.org/officeDocument/2006/relationships/oleObject" Target="../embeddings/oleObject13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6.xml"/><Relationship Id="rId1" Type="http://schemas.openxmlformats.org/officeDocument/2006/relationships/vmlDrawing" Target="../drawings/vmlDrawing134.vml"/></Relationships>
</file>

<file path=ppt/slides/_rels/slide19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35.vml"/><Relationship Id="rId5" Type="http://schemas.openxmlformats.org/officeDocument/2006/relationships/oleObject" Target="../embeddings/oleObject134.bin"/><Relationship Id="rId4" Type="http://schemas.openxmlformats.org/officeDocument/2006/relationships/hyperlink" Target="http://research.stlouisfed.org/fred2/series/WASCUR" TargetMode="Externa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35.bin"/></Relationships>
</file>

<file path=ppt/slides/_rels/slide19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37.vml"/></Relationships>
</file>

<file path=ppt/slides/_rels/slide19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40.vml"/><Relationship Id="rId4" Type="http://schemas.openxmlformats.org/officeDocument/2006/relationships/oleObject" Target="../embeddings/oleObject138.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oleObject" Target="../embeddings/oleObject139.bin"/></Relationships>
</file>

<file path=ppt/slides/_rels/slide2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206.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2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vmlDrawing" Target="../drawings/vmlDrawing147.vml"/><Relationship Id="rId5" Type="http://schemas.openxmlformats.org/officeDocument/2006/relationships/oleObject" Target="../embeddings/oleObject145.bin"/><Relationship Id="rId4" Type="http://schemas.openxmlformats.org/officeDocument/2006/relationships/notesSlide" Target="../notesSlides/notesSlide193.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6.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49.vml"/><Relationship Id="rId4" Type="http://schemas.openxmlformats.org/officeDocument/2006/relationships/oleObject" Target="../embeddings/oleObject147.bin"/></Relationships>
</file>

<file path=ppt/slides/_rels/slide217.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96.xml"/><Relationship Id="rId1" Type="http://schemas.openxmlformats.org/officeDocument/2006/relationships/slideLayout" Target="../slideLayouts/slideLayout6.xml"/><Relationship Id="rId4" Type="http://schemas.openxmlformats.org/officeDocument/2006/relationships/image" Target="../media/image196.png"/></Relationships>
</file>

<file path=ppt/slides/_rels/slide218.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197.xml"/><Relationship Id="rId1" Type="http://schemas.openxmlformats.org/officeDocument/2006/relationships/slideLayout" Target="../slideLayouts/slideLayout6.xml"/><Relationship Id="rId4" Type="http://schemas.openxmlformats.org/officeDocument/2006/relationships/image" Target="../media/image196.png"/></Relationships>
</file>

<file path=ppt/slides/_rels/slide219.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199.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7.xml"/><Relationship Id="rId1" Type="http://schemas.openxmlformats.org/officeDocument/2006/relationships/vmlDrawing" Target="../drawings/vmlDrawing151.vml"/><Relationship Id="rId4" Type="http://schemas.openxmlformats.org/officeDocument/2006/relationships/oleObject" Target="../embeddings/oleObject149.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7.xml"/><Relationship Id="rId1" Type="http://schemas.openxmlformats.org/officeDocument/2006/relationships/vmlDrawing" Target="../drawings/vmlDrawing152.vml"/><Relationship Id="rId4" Type="http://schemas.openxmlformats.org/officeDocument/2006/relationships/oleObject" Target="../embeddings/oleObject150.bin"/></Relationships>
</file>

<file path=ppt/slides/_rels/slide2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vmlDrawing" Target="../drawings/vmlDrawing153.vml"/><Relationship Id="rId4" Type="http://schemas.openxmlformats.org/officeDocument/2006/relationships/oleObject" Target="../embeddings/oleObject151.bin"/></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7.xml"/><Relationship Id="rId1" Type="http://schemas.openxmlformats.org/officeDocument/2006/relationships/vmlDrawing" Target="../drawings/vmlDrawing154.vml"/><Relationship Id="rId4" Type="http://schemas.openxmlformats.org/officeDocument/2006/relationships/oleObject" Target="../embeddings/oleObject152.bin"/></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7.xml"/><Relationship Id="rId1" Type="http://schemas.openxmlformats.org/officeDocument/2006/relationships/vmlDrawing" Target="../drawings/vmlDrawing155.vml"/><Relationship Id="rId4" Type="http://schemas.openxmlformats.org/officeDocument/2006/relationships/oleObject" Target="../embeddings/oleObject153.bin"/></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8.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56.vml"/><Relationship Id="rId4" Type="http://schemas.openxmlformats.org/officeDocument/2006/relationships/oleObject" Target="../embeddings/oleObject154.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6.xml"/><Relationship Id="rId1" Type="http://schemas.openxmlformats.org/officeDocument/2006/relationships/vmlDrawing" Target="../drawings/vmlDrawing157.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5.bin"/></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6.xml"/><Relationship Id="rId1" Type="http://schemas.openxmlformats.org/officeDocument/2006/relationships/vmlDrawing" Target="../drawings/vmlDrawing158.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56.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7.xml"/><Relationship Id="rId1" Type="http://schemas.openxmlformats.org/officeDocument/2006/relationships/vmlDrawing" Target="../drawings/vmlDrawing159.vml"/><Relationship Id="rId4" Type="http://schemas.openxmlformats.org/officeDocument/2006/relationships/oleObject" Target="../embeddings/oleObject157.bin"/></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6.xml"/><Relationship Id="rId1" Type="http://schemas.openxmlformats.org/officeDocument/2006/relationships/vmlDrawing" Target="../drawings/vmlDrawing160.vml"/><Relationship Id="rId4" Type="http://schemas.openxmlformats.org/officeDocument/2006/relationships/oleObject" Target="../embeddings/oleObject158.bin"/></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6.xml"/><Relationship Id="rId1" Type="http://schemas.openxmlformats.org/officeDocument/2006/relationships/vmlDrawing" Target="../drawings/vmlDrawing161.vml"/><Relationship Id="rId4" Type="http://schemas.openxmlformats.org/officeDocument/2006/relationships/oleObject" Target="../embeddings/oleObject159.bin"/></Relationships>
</file>

<file path=ppt/slides/_rels/slide237.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7.xml"/><Relationship Id="rId1" Type="http://schemas.openxmlformats.org/officeDocument/2006/relationships/vmlDrawing" Target="../drawings/vmlDrawing162.vml"/><Relationship Id="rId4" Type="http://schemas.openxmlformats.org/officeDocument/2006/relationships/oleObject" Target="../embeddings/oleObject160.bin"/></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6.xml"/><Relationship Id="rId1" Type="http://schemas.openxmlformats.org/officeDocument/2006/relationships/vmlDrawing" Target="../drawings/vmlDrawing163.vml"/><Relationship Id="rId4" Type="http://schemas.openxmlformats.org/officeDocument/2006/relationships/oleObject" Target="../embeddings/oleObject16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7.xml"/><Relationship Id="rId1" Type="http://schemas.openxmlformats.org/officeDocument/2006/relationships/vmlDrawing" Target="../drawings/vmlDrawing164.vml"/><Relationship Id="rId4" Type="http://schemas.openxmlformats.org/officeDocument/2006/relationships/oleObject" Target="../embeddings/oleObject162.bin"/></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vmlDrawing" Target="../drawings/vmlDrawing165.vml"/><Relationship Id="rId4" Type="http://schemas.openxmlformats.org/officeDocument/2006/relationships/oleObject" Target="../embeddings/oleObject163.bin"/></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7.xml"/><Relationship Id="rId1" Type="http://schemas.openxmlformats.org/officeDocument/2006/relationships/vmlDrawing" Target="../drawings/vmlDrawing166.vml"/><Relationship Id="rId4" Type="http://schemas.openxmlformats.org/officeDocument/2006/relationships/oleObject" Target="../embeddings/oleObject164.bin"/></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6.xml"/><Relationship Id="rId1" Type="http://schemas.openxmlformats.org/officeDocument/2006/relationships/vmlDrawing" Target="../drawings/vmlDrawing167.vml"/><Relationship Id="rId4" Type="http://schemas.openxmlformats.org/officeDocument/2006/relationships/oleObject" Target="../embeddings/oleObject165.bin"/></Relationships>
</file>

<file path=ppt/slides/_rels/slide24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oleObject" Target="../embeddings/oleObject32.bin"/><Relationship Id="rId4" Type="http://schemas.openxmlformats.org/officeDocument/2006/relationships/hyperlink" Target="http://data.bls.gov/"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34.bin"/><Relationship Id="rId4" Type="http://schemas.openxmlformats.org/officeDocument/2006/relationships/hyperlink" Target="http://research.stlouisfed.org/fred2/series/WASCUR"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hyperlink" Target="http://www2.fdic.gov/qbp/" TargetMode="External"/><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hyperlink" Target="http://www2.fdic.gov/qbp/" TargetMode="External"/><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hyperlink" Target="http://www.ism.ws/ismreport/mfgrob.cfm" TargetMode="External"/><Relationship Id="rId4" Type="http://schemas.openxmlformats.org/officeDocument/2006/relationships/oleObject" Target="../embeddings/oleObject4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hyperlink" Target="http://www.census.gov/manufacturing/m3/" TargetMode="External"/><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census.gov/manufacturing/m3/" TargetMode="External"/><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43.bin"/><Relationship Id="rId4" Type="http://schemas.openxmlformats.org/officeDocument/2006/relationships/audio" Target="../media/audio1.wav"/></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hyperlink" Target="http://data.bls.gov/" TargetMode="External"/><Relationship Id="rId4" Type="http://schemas.openxmlformats.org/officeDocument/2006/relationships/oleObject" Target="../embeddings/oleObject4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hyperlink" Target="http://www.ism.ws/ismreport/nonmfgrob.cfm" TargetMode="External"/><Relationship Id="rId4" Type="http://schemas.openxmlformats.org/officeDocument/2006/relationships/oleObject" Target="../embeddings/oleObject4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4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hyperlink" Target="http://www.bls.gov/news.release/cewbd.t08.htm" TargetMode="External"/><Relationship Id="rId4" Type="http://schemas.openxmlformats.org/officeDocument/2006/relationships/oleObject" Target="../embeddings/oleObject47.bin"/></Relationships>
</file>

<file path=ppt/slides/_rels/slide56.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53.g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5.jpeg"/><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6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6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73.emf"/><Relationship Id="rId4" Type="http://schemas.openxmlformats.org/officeDocument/2006/relationships/notesSlide" Target="../notesSlides/notesSlide6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74.png"/></Relationships>
</file>

<file path=ppt/slides/_rels/slide7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5.emf"/><Relationship Id="rId5" Type="http://schemas.openxmlformats.org/officeDocument/2006/relationships/notesSlide" Target="../notesSlides/notesSlide68.xml"/><Relationship Id="rId4"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6.png"/><Relationship Id="rId4" Type="http://schemas.openxmlformats.org/officeDocument/2006/relationships/notesSlide" Target="../notesSlides/notesSlide69.xml"/></Relationships>
</file>

<file path=ppt/slides/_rels/slide7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77.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70.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78.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8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8.vml"/><Relationship Id="rId4" Type="http://schemas.openxmlformats.org/officeDocument/2006/relationships/oleObject" Target="../embeddings/oleObject5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hyperlink" Target="http://www.fema.gov/disasters" TargetMode="External"/><Relationship Id="rId4" Type="http://schemas.openxmlformats.org/officeDocument/2006/relationships/oleObject" Target="../embeddings/oleObject59.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60.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61.bin"/></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85.xml"/><Relationship Id="rId1" Type="http://schemas.openxmlformats.org/officeDocument/2006/relationships/slideLayout" Target="../slideLayouts/slideLayout13.xml"/><Relationship Id="rId4" Type="http://schemas.openxmlformats.org/officeDocument/2006/relationships/image" Target="../media/image93.gif"/></Relationships>
</file>

<file path=ppt/slides/_rels/slide9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hyperlink" Target="http://www.spc.noaa.gov/wcm/"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87.xml"/><Relationship Id="rId1" Type="http://schemas.openxmlformats.org/officeDocument/2006/relationships/slideLayout" Target="../slideLayouts/slideLayout13.xml"/><Relationship Id="rId4" Type="http://schemas.openxmlformats.org/officeDocument/2006/relationships/image" Target="../media/image95.gif"/></Relationships>
</file>

<file path=ppt/slides/_rels/slide9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96.gif"/></Relationships>
</file>

<file path=ppt/slides/_rels/slide9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9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67737"/>
            <a:ext cx="9104313" cy="2185214"/>
          </a:xfrm>
          <a:ln/>
        </p:spPr>
        <p:txBody>
          <a:bodyPr/>
          <a:lstStyle/>
          <a:p>
            <a:r>
              <a:rPr lang="en-US" sz="4400" dirty="0" smtClean="0"/>
              <a:t>P/C Insurance in the               Post-Crisis World:</a:t>
            </a:r>
            <a:br>
              <a:rPr lang="en-US" sz="4400" dirty="0" smtClean="0"/>
            </a:br>
            <a:r>
              <a:rPr lang="en-US" sz="3600" i="1" dirty="0" smtClean="0"/>
              <a:t>Opportunities and Challenges in          U.S. and Texas Markets</a:t>
            </a:r>
            <a:endParaRPr lang="en-US" sz="3400" i="1" dirty="0">
              <a:solidFill>
                <a:srgbClr val="C00000"/>
              </a:solidFill>
            </a:endParaRPr>
          </a:p>
        </p:txBody>
      </p:sp>
      <p:sp>
        <p:nvSpPr>
          <p:cNvPr id="94211" name="Rectangle 3"/>
          <p:cNvSpPr>
            <a:spLocks noGrp="1" noChangeArrowheads="1"/>
          </p:cNvSpPr>
          <p:nvPr>
            <p:ph type="subTitle" idx="1"/>
          </p:nvPr>
        </p:nvSpPr>
        <p:spPr>
          <a:xfrm>
            <a:off x="117989" y="4244056"/>
            <a:ext cx="8952271" cy="1705082"/>
          </a:xfrm>
        </p:spPr>
        <p:txBody>
          <a:bodyPr/>
          <a:lstStyle/>
          <a:p>
            <a:pPr>
              <a:lnSpc>
                <a:spcPct val="80000"/>
              </a:lnSpc>
            </a:pPr>
            <a:r>
              <a:rPr lang="en-US" dirty="0" smtClean="0"/>
              <a:t>Insurance Council of Texas</a:t>
            </a:r>
          </a:p>
          <a:p>
            <a:pPr>
              <a:lnSpc>
                <a:spcPct val="80000"/>
              </a:lnSpc>
            </a:pPr>
            <a:r>
              <a:rPr lang="en-US" dirty="0" smtClean="0"/>
              <a:t>Annual Insurance Symposium</a:t>
            </a:r>
          </a:p>
          <a:p>
            <a:pPr>
              <a:lnSpc>
                <a:spcPct val="80000"/>
              </a:lnSpc>
            </a:pPr>
            <a:r>
              <a:rPr lang="en-US" dirty="0" smtClean="0"/>
              <a:t>Austin, TX</a:t>
            </a:r>
          </a:p>
          <a:p>
            <a:pPr>
              <a:lnSpc>
                <a:spcPct val="80000"/>
              </a:lnSpc>
            </a:pPr>
            <a:r>
              <a:rPr lang="en-US" sz="2800" smtClean="0"/>
              <a:t>July </a:t>
            </a:r>
            <a:r>
              <a:rPr lang="en-US" sz="2800" smtClean="0"/>
              <a:t>18, </a:t>
            </a:r>
            <a:r>
              <a:rPr lang="en-US" sz="2800" dirty="0" smtClean="0"/>
              <a:t>2013</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DE46F67-8976-473D-8300-1C37596CD6C0}" type="slidenum">
              <a:rPr lang="en-US" sz="900"/>
              <a:pPr algn="r" eaLnBrk="0" hangingPunct="0">
                <a:lnSpc>
                  <a:spcPct val="85000"/>
                </a:lnSpc>
                <a:spcBef>
                  <a:spcPct val="20000"/>
                </a:spcBef>
              </a:pPr>
              <a:t>10</a:t>
            </a:fld>
            <a:endParaRPr lang="en-US" sz="900"/>
          </a:p>
        </p:txBody>
      </p:sp>
      <p:sp>
        <p:nvSpPr>
          <p:cNvPr id="4100" name="Rectangle 2"/>
          <p:cNvSpPr>
            <a:spLocks noGrp="1" noChangeArrowheads="1"/>
          </p:cNvSpPr>
          <p:nvPr>
            <p:ph type="title" idx="4294967295"/>
          </p:nvPr>
        </p:nvSpPr>
        <p:spPr/>
        <p:txBody>
          <a:bodyPr/>
          <a:lstStyle/>
          <a:p>
            <a:r>
              <a:rPr lang="en-US" smtClean="0"/>
              <a:t>RNW Comm. Multi-Peril: TX vs. U.S., 2002-2011</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956175"/>
        </p:xfrm>
        <a:graphic>
          <a:graphicData uri="http://schemas.openxmlformats.org/presentationml/2006/ole">
            <p:oleObj spid="_x0000_s20482050" name="Chart" r:id="rId4" imgW="8601126" imgH="4600478" progId="MSGraph.Chart.8">
              <p:embed followColorScheme="full"/>
            </p:oleObj>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47850" y="34655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3.1%</a:t>
            </a:r>
          </a:p>
        </p:txBody>
      </p:sp>
      <p:sp>
        <p:nvSpPr>
          <p:cNvPr id="8" name="AutoShape 10"/>
          <p:cNvSpPr>
            <a:spLocks noChangeArrowheads="1"/>
          </p:cNvSpPr>
          <p:nvPr/>
        </p:nvSpPr>
        <p:spPr bwMode="blackWhite">
          <a:xfrm>
            <a:off x="6696961" y="4149213"/>
            <a:ext cx="1980008" cy="467032"/>
          </a:xfrm>
          <a:prstGeom prst="wedgeRectCallout">
            <a:avLst>
              <a:gd name="adj1" fmla="val -73659"/>
              <a:gd name="adj2" fmla="val 360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Hurricane Ike</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7987" y="116168"/>
            <a:ext cx="7531509" cy="719138"/>
          </a:xfrm>
        </p:spPr>
        <p:txBody>
          <a:bodyPr/>
          <a:lstStyle/>
          <a:p>
            <a:pPr>
              <a:defRPr/>
            </a:pPr>
            <a:r>
              <a:rPr lang="en-US" kern="1200" dirty="0" smtClean="0">
                <a:solidFill>
                  <a:srgbClr val="28688C"/>
                </a:solidFill>
                <a:latin typeface="Arial"/>
                <a:ea typeface="Arial Unicode MS"/>
                <a:cs typeface="Arial"/>
              </a:rPr>
              <a:t>Severe Weather Reports in Texas: January 1—July 10,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4FF6ED8F-E4C3-4F9C-B52C-5D5148FFE8B9}" type="slidenum">
              <a:rPr lang="en-US" sz="1000">
                <a:solidFill>
                  <a:schemeClr val="accent4">
                    <a:lumMod val="75000"/>
                  </a:schemeClr>
                </a:solidFill>
                <a:latin typeface="+mn-lt"/>
                <a:cs typeface="+mn-cs"/>
              </a:rPr>
              <a:pPr algn="r">
                <a:defRPr/>
              </a:pPr>
              <a:t>101</a:t>
            </a:fld>
            <a:endParaRPr lang="en-US" sz="1000" dirty="0">
              <a:solidFill>
                <a:schemeClr val="accent4">
                  <a:lumMod val="75000"/>
                </a:schemeClr>
              </a:solidFill>
              <a:latin typeface="+mn-lt"/>
              <a:cs typeface="+mn-cs"/>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NOAA Storm Prediction Center; </a:t>
            </a:r>
            <a:r>
              <a:rPr lang="en-US" sz="1000" dirty="0">
                <a:solidFill>
                  <a:schemeClr val="accent4">
                    <a:lumMod val="75000"/>
                  </a:schemeClr>
                </a:solidFill>
                <a:cs typeface="+mn-cs"/>
                <a:hlinkClick r:id="rId3"/>
              </a:rPr>
              <a:t>http://</a:t>
            </a:r>
            <a:r>
              <a:rPr lang="en-US" sz="1000" dirty="0" smtClean="0">
                <a:solidFill>
                  <a:schemeClr val="accent4">
                    <a:lumMod val="75000"/>
                  </a:schemeClr>
                </a:solidFill>
                <a:cs typeface="+mn-cs"/>
                <a:hlinkClick r:id="rId3"/>
              </a:rPr>
              <a:t>www.spc.noaa.gov/climo/online/monthly/2013_annual_summary.html</a:t>
            </a:r>
            <a:r>
              <a:rPr lang="en-US" sz="1000" dirty="0">
                <a:solidFill>
                  <a:schemeClr val="accent4">
                    <a:lumMod val="75000"/>
                  </a:schemeClr>
                </a:solidFill>
                <a:cs typeface="+mn-cs"/>
                <a:hlinkClick r:id="rId3"/>
              </a:rPr>
              <a:t>#</a:t>
            </a:r>
            <a:r>
              <a:rPr lang="en-US" sz="1000" dirty="0">
                <a:solidFill>
                  <a:schemeClr val="accent4">
                    <a:lumMod val="75000"/>
                  </a:schemeClr>
                </a:solidFill>
                <a:cs typeface="+mn-cs"/>
              </a:rPr>
              <a:t> </a:t>
            </a:r>
            <a:endParaRPr lang="en-US" sz="1000" i="1" dirty="0">
              <a:solidFill>
                <a:schemeClr val="accent4">
                  <a:lumMod val="75000"/>
                </a:schemeClr>
              </a:solidFill>
              <a:cs typeface="+mn-cs"/>
            </a:endParaRPr>
          </a:p>
        </p:txBody>
      </p:sp>
      <p:graphicFrame>
        <p:nvGraphicFramePr>
          <p:cNvPr id="14" name="Table 13"/>
          <p:cNvGraphicFramePr>
            <a:graphicFrameLocks noGrp="1"/>
          </p:cNvGraphicFramePr>
          <p:nvPr/>
        </p:nvGraphicFramePr>
        <p:xfrm>
          <a:off x="5646331" y="3333604"/>
          <a:ext cx="3455894" cy="2274570"/>
        </p:xfrm>
        <a:graphic>
          <a:graphicData uri="http://schemas.openxmlformats.org/drawingml/2006/table">
            <a:tbl>
              <a:tblPr/>
              <a:tblGrid>
                <a:gridCol w="3455894"/>
              </a:tblGrid>
              <a:tr h="192833">
                <a:tc>
                  <a:txBody>
                    <a:bodyPr/>
                    <a:lstStyle/>
                    <a:p>
                      <a:endParaRPr lang="en-US" sz="1400" dirty="0"/>
                    </a:p>
                  </a:txBody>
                  <a:tcPr marL="0" marR="0" marT="0" marB="0">
                    <a:lnL>
                      <a:noFill/>
                    </a:lnL>
                    <a:lnR>
                      <a:noFill/>
                    </a:lnR>
                    <a:lnT>
                      <a:noFill/>
                    </a:lnT>
                    <a:lnB>
                      <a:noFill/>
                    </a:lnB>
                  </a:tcPr>
                </a:tc>
              </a:tr>
              <a:tr h="206225">
                <a:tc>
                  <a:txBody>
                    <a:bodyPr/>
                    <a:lstStyle/>
                    <a:p>
                      <a:endParaRPr lang="en-US" sz="1400" dirty="0"/>
                    </a:p>
                  </a:txBody>
                  <a:tcPr marL="9525" marR="9525" marT="9525" marB="9525">
                    <a:lnL>
                      <a:noFill/>
                    </a:lnL>
                    <a:lnR>
                      <a:noFill/>
                    </a:lnR>
                    <a:lnT>
                      <a:noFill/>
                    </a:lnT>
                    <a:lnB>
                      <a:noFill/>
                    </a:lnB>
                  </a:tcPr>
                </a:tc>
              </a:tr>
              <a:tr h="257111">
                <a:tc>
                  <a:txBody>
                    <a:bodyPr/>
                    <a:lstStyle/>
                    <a:p>
                      <a:endParaRPr lang="en-US" sz="1400" dirty="0"/>
                    </a:p>
                  </a:txBody>
                  <a:tcPr anchor="ctr">
                    <a:lnL>
                      <a:noFill/>
                    </a:lnL>
                    <a:lnR>
                      <a:noFill/>
                    </a:lnR>
                    <a:lnT>
                      <a:noFill/>
                    </a:lnT>
                    <a:lnB>
                      <a:noFill/>
                    </a:lnB>
                  </a:tcPr>
                </a:tc>
              </a:tr>
              <a:tr h="257111">
                <a:tc>
                  <a:txBody>
                    <a:bodyPr/>
                    <a:lstStyle/>
                    <a:p>
                      <a:pPr algn="l"/>
                      <a:r>
                        <a:rPr lang="en-US" sz="1400" b="1" u="sng" dirty="0" smtClean="0"/>
                        <a:t>Texas</a:t>
                      </a:r>
                      <a:endParaRPr lang="en-US" sz="1400" u="sng" dirty="0"/>
                    </a:p>
                  </a:txBody>
                  <a:tcPr anchor="ctr">
                    <a:lnL>
                      <a:noFill/>
                    </a:lnL>
                    <a:lnR>
                      <a:noFill/>
                    </a:lnR>
                    <a:lnT>
                      <a:noFill/>
                    </a:lnT>
                    <a:lnB>
                      <a:noFill/>
                    </a:lnB>
                  </a:tcPr>
                </a:tc>
              </a:tr>
              <a:tr h="257111">
                <a:tc>
                  <a:txBody>
                    <a:bodyPr/>
                    <a:lstStyle/>
                    <a:p>
                      <a:r>
                        <a:rPr lang="en-US" sz="1400" b="1" i="1" dirty="0"/>
                        <a:t>Total Reports = </a:t>
                      </a:r>
                      <a:r>
                        <a:rPr lang="en-US" sz="1400" b="1" i="1" dirty="0" smtClean="0"/>
                        <a:t>1,212 </a:t>
                      </a:r>
                      <a:endParaRPr lang="en-US" sz="1400" b="1" i="1" dirty="0"/>
                    </a:p>
                  </a:txBody>
                  <a:tcPr anchor="ctr">
                    <a:lnL>
                      <a:noFill/>
                    </a:lnL>
                    <a:lnR>
                      <a:noFill/>
                    </a:lnR>
                    <a:lnT>
                      <a:noFill/>
                    </a:lnT>
                    <a:lnB>
                      <a:noFill/>
                    </a:lnB>
                  </a:tcPr>
                </a:tc>
              </a:tr>
              <a:tr h="257111">
                <a:tc>
                  <a:txBody>
                    <a:bodyPr/>
                    <a:lstStyle/>
                    <a:p>
                      <a:r>
                        <a:rPr lang="en-US" sz="1400" dirty="0"/>
                        <a:t>Tornadoes = </a:t>
                      </a:r>
                      <a:r>
                        <a:rPr lang="en-US" sz="1400" dirty="0" smtClean="0"/>
                        <a:t>56 (Red)</a:t>
                      </a:r>
                      <a:endParaRPr lang="en-US" sz="1400" dirty="0"/>
                    </a:p>
                  </a:txBody>
                  <a:tcPr anchor="ctr">
                    <a:lnL>
                      <a:noFill/>
                    </a:lnL>
                    <a:lnR>
                      <a:noFill/>
                    </a:lnR>
                    <a:lnT>
                      <a:noFill/>
                    </a:lnT>
                    <a:lnB>
                      <a:noFill/>
                    </a:lnB>
                  </a:tcPr>
                </a:tc>
              </a:tr>
              <a:tr h="257111">
                <a:tc>
                  <a:txBody>
                    <a:bodyPr/>
                    <a:lstStyle/>
                    <a:p>
                      <a:r>
                        <a:rPr lang="en-US" sz="1400" dirty="0"/>
                        <a:t>Hail Reports = </a:t>
                      </a:r>
                      <a:r>
                        <a:rPr lang="en-US" sz="1400" dirty="0" smtClean="0"/>
                        <a:t>613 (Green)</a:t>
                      </a:r>
                      <a:endParaRPr lang="en-US" sz="1400" dirty="0"/>
                    </a:p>
                  </a:txBody>
                  <a:tcPr anchor="ctr">
                    <a:lnL>
                      <a:noFill/>
                    </a:lnL>
                    <a:lnR>
                      <a:noFill/>
                    </a:lnR>
                    <a:lnT>
                      <a:noFill/>
                    </a:lnT>
                    <a:lnB>
                      <a:noFill/>
                    </a:lnB>
                  </a:tcPr>
                </a:tc>
              </a:tr>
              <a:tr h="257111">
                <a:tc>
                  <a:txBody>
                    <a:bodyPr/>
                    <a:lstStyle/>
                    <a:p>
                      <a:r>
                        <a:rPr lang="en-US" sz="1400" dirty="0"/>
                        <a:t>Wind Reports = </a:t>
                      </a:r>
                      <a:r>
                        <a:rPr lang="en-US" sz="1400" dirty="0" smtClean="0"/>
                        <a:t>542 (Blue)</a:t>
                      </a:r>
                      <a:endParaRPr lang="en-US" sz="1400" dirty="0"/>
                    </a:p>
                  </a:txBody>
                  <a:tcPr anchor="ctr">
                    <a:lnL>
                      <a:noFill/>
                    </a:lnL>
                    <a:lnR>
                      <a:noFill/>
                    </a:lnR>
                    <a:lnT>
                      <a:noFill/>
                    </a:lnT>
                    <a:lnB>
                      <a:noFill/>
                    </a:lnB>
                  </a:tcPr>
                </a:tc>
              </a:tr>
            </a:tbl>
          </a:graphicData>
        </a:graphic>
      </p:graphicFrame>
      <p:pic>
        <p:nvPicPr>
          <p:cNvPr id="20645890" name="Picture 2" descr="http://www.spc.noaa.gov/climo/online/monthly/2013_states/TX_statemap.gif"/>
          <p:cNvPicPr>
            <a:picLocks noChangeAspect="1" noChangeArrowheads="1"/>
          </p:cNvPicPr>
          <p:nvPr/>
        </p:nvPicPr>
        <p:blipFill>
          <a:blip r:embed="rId4" cstate="email"/>
          <a:srcRect/>
          <a:stretch>
            <a:fillRect/>
          </a:stretch>
        </p:blipFill>
        <p:spPr bwMode="auto">
          <a:xfrm>
            <a:off x="293227" y="1453690"/>
            <a:ext cx="4672063" cy="4672064"/>
          </a:xfrm>
          <a:prstGeom prst="rect">
            <a:avLst/>
          </a:prstGeom>
          <a:noFill/>
        </p:spPr>
      </p:pic>
      <p:sp>
        <p:nvSpPr>
          <p:cNvPr id="11" name="AutoShape 7"/>
          <p:cNvSpPr>
            <a:spLocks noChangeArrowheads="1"/>
          </p:cNvSpPr>
          <p:nvPr/>
        </p:nvSpPr>
        <p:spPr bwMode="blackWhite">
          <a:xfrm>
            <a:off x="5417575" y="1563329"/>
            <a:ext cx="3342968" cy="1986116"/>
          </a:xfrm>
          <a:prstGeom prst="wedgeRectCallout">
            <a:avLst>
              <a:gd name="adj1" fmla="val -74368"/>
              <a:gd name="adj2" fmla="val 48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There have been  a combined 1,212 severe weather reports so far in 2013 in TX, more than any other state by far (OK is #2 with 695 reports)</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102</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104</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106</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4B5AFC-D7D8-475E-A745-23BA5BDDBC98}" type="slidenum">
              <a:rPr lang="en-US" sz="900"/>
              <a:pPr algn="r" eaLnBrk="0" hangingPunct="0">
                <a:lnSpc>
                  <a:spcPct val="85000"/>
                </a:lnSpc>
                <a:spcBef>
                  <a:spcPct val="20000"/>
                </a:spcBef>
              </a:pPr>
              <a:t>11</a:t>
            </a:fld>
            <a:endParaRPr lang="en-US" sz="900"/>
          </a:p>
        </p:txBody>
      </p:sp>
      <p:sp>
        <p:nvSpPr>
          <p:cNvPr id="5124" name="Rectangle 2"/>
          <p:cNvSpPr>
            <a:spLocks noGrp="1" noChangeArrowheads="1"/>
          </p:cNvSpPr>
          <p:nvPr>
            <p:ph type="title" idx="4294967295"/>
          </p:nvPr>
        </p:nvSpPr>
        <p:spPr/>
        <p:txBody>
          <a:bodyPr/>
          <a:lstStyle/>
          <a:p>
            <a:r>
              <a:rPr lang="en-US" smtClean="0"/>
              <a:t>RNW Homeowners: TX vs. U.S., </a:t>
            </a:r>
            <a:br>
              <a:rPr lang="en-US" smtClean="0"/>
            </a:br>
            <a:r>
              <a:rPr lang="en-US" smtClean="0"/>
              <a:t>2002-2011</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p:oleObj spid="_x0000_s20483074" name="Chart" r:id="rId4" imgW="8601126" imgH="4600478" progId="MSGraph.Chart.8">
              <p:embed followColorScheme="full"/>
            </p:oleObj>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559425" y="13128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5.4%</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4.2%</a:t>
            </a:r>
          </a:p>
        </p:txBody>
      </p:sp>
      <p:sp>
        <p:nvSpPr>
          <p:cNvPr id="8" name="AutoShape 10"/>
          <p:cNvSpPr>
            <a:spLocks noChangeArrowheads="1"/>
          </p:cNvSpPr>
          <p:nvPr/>
        </p:nvSpPr>
        <p:spPr bwMode="blackWhite">
          <a:xfrm>
            <a:off x="6656438" y="4896464"/>
            <a:ext cx="1735395" cy="467032"/>
          </a:xfrm>
          <a:prstGeom prst="wedgeRectCallout">
            <a:avLst>
              <a:gd name="adj1" fmla="val -73659"/>
              <a:gd name="adj2" fmla="val 360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Hurricane Ike</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58939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111</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113</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114</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115</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116</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117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778477" y="2559204"/>
            <a:ext cx="3677829" cy="1230312"/>
          </a:xfrm>
          <a:prstGeom prst="wedgeRectCallout">
            <a:avLst>
              <a:gd name="adj1" fmla="val -79040"/>
              <a:gd name="adj2" fmla="val 912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Texas was a growth leader over the past 5 years with premiums written expanding by 13.2%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DFEE4DC4-A8D0-4528-92C2-B5BDBCB7341F}" type="slidenum">
              <a:rPr lang="en-US" smtClean="0">
                <a:solidFill>
                  <a:srgbClr val="000000"/>
                </a:solidFill>
              </a:rPr>
              <a:pPr>
                <a:defRPr/>
              </a:pPr>
              <a:t>12</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smtClean="0"/>
              <a:t>Top Ten Most Expensive And Least Expensive States For Homeowners Insurance, 2010 </a:t>
            </a:r>
          </a:p>
        </p:txBody>
      </p:sp>
      <p:graphicFrame>
        <p:nvGraphicFramePr>
          <p:cNvPr id="2098375" name="Group 199"/>
          <p:cNvGraphicFramePr>
            <a:graphicFrameLocks noGrp="1"/>
          </p:cNvGraphicFramePr>
          <p:nvPr/>
        </p:nvGraphicFramePr>
        <p:xfrm>
          <a:off x="598488" y="1874838"/>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(1)</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(2)</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(2)</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1" i="1"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1" u="none" strike="noStrike" dirty="0">
                          <a:solidFill>
                            <a:schemeClr val="accent2"/>
                          </a:solidFill>
                          <a:latin typeface="Arial"/>
                        </a:rPr>
                        <a:t>Texas (2)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1" i="1" u="none" strike="noStrike" dirty="0">
                          <a:solidFill>
                            <a:srgbClr val="000000"/>
                          </a:solidFill>
                          <a:latin typeface="Arial"/>
                        </a:rPr>
                        <a:t>$1,560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$500</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 (3)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1,546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535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 (4)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1,544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558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1,217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1,092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1,066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636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1,065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666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676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1,050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a:t>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a:t>The Texas Department of Insurance developed home insurance policy forms that are similar but not identical to the standard forms. Note: Average premium=Premiums/exposure per house years. A house year is equal to 365 days of insured coverage for a single dwelling. The NAIC does not rank State Average Expenditures and does not endorse any conclusions drawn from this data. </a:t>
            </a:r>
          </a:p>
          <a:p>
            <a:pPr marL="228600" indent="-228600">
              <a:buFontTx/>
              <a:buAutoNum type="arabicParenBoth"/>
            </a:pPr>
            <a:r>
              <a:rPr lang="en-US" sz="1000"/>
              <a:t>Policies written by Citizens Property Insurance (Louisiana), are not included. </a:t>
            </a:r>
          </a:p>
          <a:p>
            <a:pPr marL="228600" indent="-228600">
              <a:buFontTx/>
              <a:buAutoNum type="arabicParenBoth"/>
            </a:pPr>
            <a:r>
              <a:rPr lang="en-US" sz="1000"/>
              <a:t>Policies written by Citizens Property Insurance (Florida), are not included. </a:t>
            </a:r>
          </a:p>
          <a:p>
            <a:pPr marL="228600" indent="-228600"/>
            <a:endParaRPr lang="en-US" sz="1000"/>
          </a:p>
          <a:p>
            <a:pPr marL="228600" indent="-228600"/>
            <a:r>
              <a:rPr lang="en-US" sz="1000"/>
              <a:t>Note: Average premium=Premiums/exposure per house years. A house year is equal to 365 days of insured coverage for a single dwelling. The NAIC does not rank state average expenditures and does not endorse any conclusions drawn from this data. </a:t>
            </a:r>
          </a:p>
          <a:p>
            <a:pPr marL="228600" indent="-228600"/>
            <a:r>
              <a:rPr lang="en-US" sz="1000"/>
              <a:t>Source: © 2012 National Association of Insurance Commissioners (NAIC). Reprinted with permission. Further reprint or distribution strictly prohibited without written permission of NAIC. </a:t>
            </a:r>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Texas ranked as the most expensive state for homeowners insurance in 2010, with an average expenditure of $1,560.</a:t>
            </a:r>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11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097213" y="1792288"/>
            <a:ext cx="3235325" cy="1230312"/>
          </a:xfrm>
          <a:prstGeom prst="wedgeRectCallout">
            <a:avLst>
              <a:gd name="adj1" fmla="val -89348"/>
              <a:gd name="adj2" fmla="val 70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 limited number of states showed strong growth over the past 5 years</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33621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96654" y="3922304"/>
            <a:ext cx="3441700" cy="1450975"/>
          </a:xfrm>
          <a:prstGeom prst="wedgeRectCallout">
            <a:avLst>
              <a:gd name="adj1" fmla="val 102138"/>
              <a:gd name="adj2" fmla="val -10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3436718" y="1597742"/>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133632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42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6401144" y="1194619"/>
            <a:ext cx="2000521" cy="1363705"/>
          </a:xfrm>
          <a:prstGeom prst="wedgeRectCallout">
            <a:avLst>
              <a:gd name="adj1" fmla="val -207962"/>
              <a:gd name="adj2" fmla="val 112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OR and ID saw sluggish PPA growth in recent years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52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62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8322"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33693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703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E3B504-0CC9-4132-9B89-69F200A72474}" type="slidenum">
              <a:rPr lang="en-US" sz="900"/>
              <a:pPr algn="r" eaLnBrk="0" hangingPunct="0">
                <a:lnSpc>
                  <a:spcPct val="85000"/>
                </a:lnSpc>
                <a:spcBef>
                  <a:spcPct val="20000"/>
                </a:spcBef>
              </a:pPr>
              <a:t>13</a:t>
            </a:fld>
            <a:endParaRPr lang="en-US" sz="900"/>
          </a:p>
        </p:txBody>
      </p:sp>
      <p:sp>
        <p:nvSpPr>
          <p:cNvPr id="6148" name="Rectangle 2"/>
          <p:cNvSpPr>
            <a:spLocks noGrp="1" noChangeArrowheads="1"/>
          </p:cNvSpPr>
          <p:nvPr>
            <p:ph type="title" idx="4294967295"/>
          </p:nvPr>
        </p:nvSpPr>
        <p:spPr/>
        <p:txBody>
          <a:bodyPr/>
          <a:lstStyle/>
          <a:p>
            <a:r>
              <a:rPr lang="en-US" smtClean="0"/>
              <a:t>RNW Workers Comp: TX vs. U.S., </a:t>
            </a:r>
            <a:br>
              <a:rPr lang="en-US" smtClean="0"/>
            </a:br>
            <a:r>
              <a:rPr lang="en-US" smtClean="0"/>
              <a:t>2002-2011</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929187"/>
        </p:xfrm>
        <a:graphic>
          <a:graphicData uri="http://schemas.openxmlformats.org/presentationml/2006/ole">
            <p:oleObj spid="_x0000_s20484098" name="Chart" r:id="rId4" imgW="8601126" imgH="4600478" progId="MSGraph.Chart.8">
              <p:embed followColorScheme="full"/>
            </p:oleObj>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10.9%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131</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0033538" name="Chart" r:id="rId4" imgW="7096206" imgH="4876890" progId="MSGraph.Chart.8">
              <p:embed followColorScheme="full"/>
            </p:oleObj>
          </a:graphicData>
        </a:graphic>
      </p:graphicFrame>
      <p:sp>
        <p:nvSpPr>
          <p:cNvPr id="7072775" name="AutoShape 7"/>
          <p:cNvSpPr>
            <a:spLocks noChangeArrowheads="1"/>
          </p:cNvSpPr>
          <p:nvPr/>
        </p:nvSpPr>
        <p:spPr bwMode="blackWhite">
          <a:xfrm>
            <a:off x="7256206" y="2714625"/>
            <a:ext cx="1692532" cy="31404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7.6% </a:t>
            </a:r>
            <a:r>
              <a:rPr lang="en-US" sz="1400" b="1" dirty="0">
                <a:cs typeface="+mn-cs"/>
              </a:rPr>
              <a:t>in </a:t>
            </a:r>
            <a:r>
              <a:rPr lang="en-US" sz="1400" b="1" dirty="0" smtClean="0">
                <a:cs typeface="+mn-cs"/>
              </a:rPr>
              <a:t>June 2013—nearly its lowest level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14.3% </a:t>
            </a:r>
            <a:r>
              <a:rPr lang="en-US" sz="1400" b="1" dirty="0">
                <a:solidFill>
                  <a:schemeClr val="bg1"/>
                </a:solidFill>
                <a:cs typeface="+mn-cs"/>
              </a:rPr>
              <a:t>in </a:t>
            </a:r>
            <a:r>
              <a:rPr lang="en-US" sz="1400" b="1" dirty="0" smtClean="0">
                <a:solidFill>
                  <a:schemeClr val="bg1"/>
                </a:solidFill>
                <a:cs typeface="+mn-cs"/>
              </a:rPr>
              <a:t>June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June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0034562"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June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202,000 </a:t>
            </a:r>
            <a:r>
              <a:rPr lang="en-US" sz="1400" b="1" dirty="0">
                <a:cs typeface="+mn-cs"/>
              </a:rPr>
              <a:t>private sector jobs were created in </a:t>
            </a:r>
            <a:r>
              <a:rPr lang="en-US" sz="1400" b="1" dirty="0" smtClean="0">
                <a:cs typeface="+mn-cs"/>
              </a:rPr>
              <a:t>June</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132</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003558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36968"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June</a:t>
            </a:r>
            <a:r>
              <a:rPr lang="en-US" sz="1400" b="1" dirty="0" smtClean="0">
                <a:cs typeface="+mn-cs"/>
              </a:rPr>
              <a:t> 2013 totaled 1.564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133</a:t>
            </a:fld>
            <a:endParaRPr lang="en-US"/>
          </a:p>
        </p:txBody>
      </p:sp>
      <p:cxnSp>
        <p:nvCxnSpPr>
          <p:cNvPr id="13" name="Straight Connector 12"/>
          <p:cNvCxnSpPr/>
          <p:nvPr/>
        </p:nvCxnSpPr>
        <p:spPr>
          <a:xfrm flipV="1">
            <a:off x="984430" y="2644880"/>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45202" y="3515032"/>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0036610"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2010—June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June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June 2013 totaled 7.16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134</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20037634"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2010—June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June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629,000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135</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625,000 jobs since Jan. 2010 even as private employers created 7.16 million jobs, though losses may now be stabilizing.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136</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84" imgH="432427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480,000 from Jan. 2010 through Apr. 2013, accounting for 65%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while Federal employment is down by 2.1%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4DB1E342-FE4B-4387-9154-4E498BD34843}" type="slidenum">
              <a:rPr lang="en-US" smtClean="0"/>
              <a:pPr/>
              <a:t>137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May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9527682"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May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May, 25 states had over-the-month unemployment rate decreases, 17 had increases, and 8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0FF2A19-0DB9-4498-951D-7BE48FABC2DC}" type="slidenum">
              <a:rPr lang="en-US" smtClean="0"/>
              <a:pPr/>
              <a:t>138</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528706"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May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May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May, 25 states had over-the-month unemployment rate decreases, 17 had increases, and 8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139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22.8%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TX &amp; Nearby States</a:t>
            </a:r>
          </a:p>
        </p:txBody>
      </p:sp>
      <p:graphicFrame>
        <p:nvGraphicFramePr>
          <p:cNvPr id="7170"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0485122" name="Chart" r:id="rId4" imgW="8829766" imgH="4724378" progId="MSGraph.Chart.8">
              <p:embed followColorScheme="full"/>
            </p:oleObj>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981075" y="2379663"/>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All Lines profitability is below the US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140</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7997826" name="Chart" r:id="rId4" imgW="824875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(7/13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141</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142</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99874"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143</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145</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147</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TX &amp; Nearby States</a:t>
            </a:r>
          </a:p>
        </p:txBody>
      </p:sp>
      <p:graphicFrame>
        <p:nvGraphicFramePr>
          <p:cNvPr id="8194"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0486146" name="Chart" r:id="rId4" imgW="8829766" imgH="4724378" progId="MSGraph.Chart.8">
              <p:embed followColorScheme="full"/>
            </p:oleObj>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1398588" y="2298700"/>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Private Passenger Auto profitability is above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150</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Apr.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18001922"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330869" y="3527320"/>
            <a:ext cx="1704975" cy="176212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6619875" y="1685925"/>
            <a:ext cx="2238375" cy="942975"/>
          </a:xfrm>
          <a:prstGeom prst="wedgeRectCallout">
            <a:avLst>
              <a:gd name="adj1" fmla="val 35410"/>
              <a:gd name="adj2" fmla="val 264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all time record lows</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151</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smtClean="0">
                <a:latin typeface="Arial" pitchFamily="34" charset="0"/>
              </a:rPr>
              <a:t>U.S. Treasury Security Yields*:</a:t>
            </a:r>
            <a:br>
              <a:rPr lang="en-US" smtClean="0">
                <a:latin typeface="Arial" pitchFamily="34" charset="0"/>
              </a:rPr>
            </a:br>
            <a:r>
              <a:rPr lang="en-US"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May 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039682"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151</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152</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12866562" name="Chart" r:id="rId4" imgW="8439161" imgH="4314888" progId="MSGraph.Chart.8">
              <p:embed followColorScheme="full"/>
            </p:oleObj>
          </a:graphicData>
        </a:graphic>
      </p:graphicFrame>
      <p:sp>
        <p:nvSpPr>
          <p:cNvPr id="2100228" name="AutoShape 4"/>
          <p:cNvSpPr>
            <a:spLocks noChangeArrowheads="1"/>
          </p:cNvSpPr>
          <p:nvPr/>
        </p:nvSpPr>
        <p:spPr bwMode="blackWhite">
          <a:xfrm>
            <a:off x="1089025" y="2428874"/>
            <a:ext cx="3509963" cy="1995641"/>
          </a:xfrm>
          <a:prstGeom prst="wedgeRectCallout">
            <a:avLst>
              <a:gd name="adj1" fmla="val 82386"/>
              <a:gd name="adj2" fmla="val 378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45 years. Investment income is falling as a result.  Fed is unlikely to hike rates until well into </a:t>
            </a:r>
            <a:r>
              <a:rPr lang="en-US" b="1" dirty="0" smtClean="0">
                <a:solidFill>
                  <a:schemeClr val="bg1"/>
                </a:solidFill>
                <a:cs typeface="+mn-cs"/>
              </a:rPr>
              <a:t>2014 at the earliest.</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153</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154</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158</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159</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88503051-40B5-4DC2-A61D-802D47A6B57A}" type="slidenum">
              <a:rPr lang="en-US" smtClean="0">
                <a:solidFill>
                  <a:srgbClr val="000000"/>
                </a:solidFill>
              </a:rPr>
              <a:pPr>
                <a:defRPr/>
              </a:pPr>
              <a:t>16</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smtClean="0"/>
              <a:t>Top Ten Most Expensive And Least Expensive States For Automobile Insurance, 2010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$1,157.30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South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$525.16</a:t>
                      </a: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1,133.87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North Dakota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528.81</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1,121.46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546.59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1,078.88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547.78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1,036.76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582.29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1,030.98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Nebraska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592.69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984.95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North Carolina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599.90</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965.22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613.37</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Maryland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947.70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619.46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Michigan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934.60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latin typeface="Arial"/>
                        </a:rPr>
                        <a:t>Wyoming</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621.08</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2012 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lstStyle/>
          <a:p>
            <a:pPr algn="ctr">
              <a:lnSpc>
                <a:spcPct val="95000"/>
              </a:lnSpc>
              <a:spcBef>
                <a:spcPct val="25000"/>
              </a:spcBef>
            </a:pPr>
            <a:r>
              <a:rPr lang="pt-BR" b="1">
                <a:solidFill>
                  <a:schemeClr val="bg1"/>
                </a:solidFill>
              </a:rPr>
              <a:t>Texas </a:t>
            </a:r>
            <a:r>
              <a:rPr lang="pt-BR" b="1">
                <a:solidFill>
                  <a:srgbClr val="FFFFFF"/>
                </a:solidFill>
              </a:rPr>
              <a:t>ranked as the 14th most expensive state in 2010, with an average expenditure for auto insurance of $848.11.</a:t>
            </a:r>
          </a:p>
          <a:p>
            <a:pPr algn="ctr">
              <a:lnSpc>
                <a:spcPct val="95000"/>
              </a:lnSpc>
              <a:spcBef>
                <a:spcPct val="25000"/>
              </a:spcBef>
            </a:pPr>
            <a:endParaRPr lang="pt-BR"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160</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161</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163</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164</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165</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and 2011.</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167</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168</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169</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TX &amp; Nearby States</a:t>
            </a:r>
          </a:p>
        </p:txBody>
      </p:sp>
      <p:graphicFrame>
        <p:nvGraphicFramePr>
          <p:cNvPr id="9218"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0487170" name="Chart" r:id="rId4" imgW="8829766" imgH="4724378" progId="MSGraph.Chart.8">
              <p:embed followColorScheme="full"/>
            </p:oleObj>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820738" y="2325688"/>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Commercial Auto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170</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172</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174</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175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176</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177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TX &amp; Nearby States </a:t>
            </a:r>
          </a:p>
        </p:txBody>
      </p:sp>
      <p:graphicFrame>
        <p:nvGraphicFramePr>
          <p:cNvPr id="10242"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0488194" name="Chart" r:id="rId4" imgW="8829766" imgH="4724378" progId="MSGraph.Chart.8">
              <p:embed followColorScheme="full"/>
            </p:oleObj>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820738" y="2325688"/>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Commercial MP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183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185</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186</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187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TX &amp; Nearby States </a:t>
            </a:r>
          </a:p>
        </p:txBody>
      </p:sp>
      <p:graphicFrame>
        <p:nvGraphicFramePr>
          <p:cNvPr id="11266"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0489218" name="Chart" r:id="rId4" imgW="8829766" imgH="4724378" progId="MSGraph.Chart.8">
              <p:embed followColorScheme="full"/>
            </p:oleObj>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806450" y="1787525"/>
            <a:ext cx="2568575" cy="1533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Homeowners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190</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xmlns="" val="4169798794"/>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192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194</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195</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196</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197</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xmlns="" val="1025809605"/>
      </p:ext>
    </p:extLst>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198</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xmlns="" val="3780564821"/>
      </p:ext>
    </p:extLst>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Workers Comp: 10-Year Average RNW TX &amp; Nearby States </a:t>
            </a:r>
          </a:p>
        </p:txBody>
      </p:sp>
      <p:graphicFrame>
        <p:nvGraphicFramePr>
          <p:cNvPr id="12290" name="Object 3"/>
          <p:cNvGraphicFramePr>
            <a:graphicFrameLocks noChangeAspect="1"/>
          </p:cNvGraphicFramePr>
          <p:nvPr>
            <p:ph type="chart" idx="1"/>
          </p:nvPr>
        </p:nvGraphicFramePr>
        <p:xfrm>
          <a:off x="322263" y="1671638"/>
          <a:ext cx="8818562" cy="4718050"/>
        </p:xfrm>
        <a:graphic>
          <a:graphicData uri="http://schemas.openxmlformats.org/presentationml/2006/ole">
            <p:oleObj spid="_x0000_s20490242" name="Chart" r:id="rId4" imgW="8829766" imgH="4724378" progId="MSGraph.Chart.8">
              <p:embed followColorScheme="full"/>
            </p:oleObj>
          </a:graphicData>
        </a:graphic>
      </p:graphicFrame>
      <p:sp>
        <p:nvSpPr>
          <p:cNvPr id="1229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229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2002-2011</a:t>
            </a:r>
          </a:p>
        </p:txBody>
      </p:sp>
      <p:sp>
        <p:nvSpPr>
          <p:cNvPr id="6" name="AutoShape 6"/>
          <p:cNvSpPr>
            <a:spLocks noChangeArrowheads="1"/>
          </p:cNvSpPr>
          <p:nvPr/>
        </p:nvSpPr>
        <p:spPr bwMode="blackWhite">
          <a:xfrm rot="10800000" flipH="1" flipV="1">
            <a:off x="4424363" y="3884613"/>
            <a:ext cx="2406650" cy="1279525"/>
          </a:xfrm>
          <a:prstGeom prst="wedgeRectCallout">
            <a:avLst>
              <a:gd name="adj1" fmla="val -22861"/>
              <a:gd name="adj2" fmla="val -5041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Texas Workers Comp profitability is above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200</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203</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204</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Record </a:t>
            </a:r>
            <a:r>
              <a:rPr lang="en-US" sz="4000" b="1" dirty="0">
                <a:solidFill>
                  <a:srgbClr val="225A7A"/>
                </a:solidFill>
              </a:rPr>
              <a:t>Global Catastrophes </a:t>
            </a:r>
            <a:r>
              <a:rPr lang="en-US" sz="4000" b="1" dirty="0" smtClean="0">
                <a:solidFill>
                  <a:srgbClr val="225A7A"/>
                </a:solidFill>
              </a:rPr>
              <a:t>Activity is Pressuring 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205</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206</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322006" y="1329953"/>
            <a:ext cx="8305800" cy="830997"/>
          </a:xfrm>
          <a:prstGeom prst="rect">
            <a:avLst/>
          </a:prstGeom>
          <a:noFill/>
        </p:spPr>
        <p:txBody>
          <a:bodyPr wrap="square" rtlCol="0">
            <a:spAutoFit/>
          </a:bodyPr>
          <a:lstStyle/>
          <a:p>
            <a:pPr algn="ctr"/>
            <a:r>
              <a:rPr lang="en-US" sz="2400" b="1" dirty="0" smtClean="0">
                <a:solidFill>
                  <a:srgbClr val="225A7A"/>
                </a:solidFill>
              </a:rPr>
              <a:t>Change in Global Reinsurer Capital </a:t>
            </a:r>
            <a:endParaRPr lang="en-US" sz="2400" dirty="0" smtClean="0">
              <a:solidFill>
                <a:srgbClr val="225A7A"/>
              </a:solidFill>
            </a:endParaRPr>
          </a:p>
          <a:p>
            <a:endParaRPr lang="en-US" sz="2400" dirty="0">
              <a:solidFill>
                <a:srgbClr val="225A7A"/>
              </a:solidFill>
            </a:endParaRPr>
          </a:p>
        </p:txBody>
      </p:sp>
      <p:pic>
        <p:nvPicPr>
          <p:cNvPr id="9" name="Picture 8" descr="Ex2-page5.jpg"/>
          <p:cNvPicPr>
            <a:picLocks noChangeAspect="1"/>
          </p:cNvPicPr>
          <p:nvPr/>
        </p:nvPicPr>
        <p:blipFill>
          <a:blip r:embed="rId3" cstate="email"/>
          <a:stretch>
            <a:fillRect/>
          </a:stretch>
        </p:blipFill>
        <p:spPr>
          <a:xfrm>
            <a:off x="228600" y="1981200"/>
            <a:ext cx="8686800" cy="4191000"/>
          </a:xfrm>
          <a:prstGeom prst="rect">
            <a:avLst/>
          </a:prstGeom>
        </p:spPr>
      </p:pic>
      <p:sp>
        <p:nvSpPr>
          <p:cNvPr id="10" name="TextBox 9"/>
          <p:cNvSpPr txBox="1"/>
          <p:nvPr/>
        </p:nvSpPr>
        <p:spPr>
          <a:xfrm>
            <a:off x="152400" y="2057400"/>
            <a:ext cx="4114800" cy="369332"/>
          </a:xfrm>
          <a:prstGeom prst="rect">
            <a:avLst/>
          </a:prstGeom>
          <a:solidFill>
            <a:schemeClr val="bg1"/>
          </a:solidFill>
        </p:spPr>
        <p:txBody>
          <a:bodyPr wrap="square" rtlCol="0">
            <a:spAutoFit/>
          </a:bodyPr>
          <a:lstStyle/>
          <a:p>
            <a:endParaRPr lang="en-US" dirty="0"/>
          </a:p>
        </p:txBody>
      </p:sp>
      <p:sp>
        <p:nvSpPr>
          <p:cNvPr id="6" name="Rectangle 2"/>
          <p:cNvSpPr>
            <a:spLocks noGrp="1" noChangeArrowheads="1"/>
          </p:cNvSpPr>
          <p:nvPr>
            <p:ph type="title"/>
          </p:nvPr>
        </p:nvSpPr>
        <p:spPr>
          <a:xfrm>
            <a:off x="298450" y="90488"/>
            <a:ext cx="7400925" cy="860425"/>
          </a:xfrm>
        </p:spPr>
        <p:txBody>
          <a:bodyPr/>
          <a:lstStyle/>
          <a:p>
            <a:r>
              <a:rPr lang="en-US" dirty="0" smtClean="0"/>
              <a:t>Reinsurance Capital Is at a Record High</a:t>
            </a:r>
          </a:p>
        </p:txBody>
      </p:sp>
      <p:sp>
        <p:nvSpPr>
          <p:cNvPr id="7"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Reinsurance Association of America from company reports and Aon Benfield Analytics.</a:t>
            </a:r>
            <a:endParaRPr lang="en-US" sz="1100" dirty="0"/>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209</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4500FEA-52A8-4450-84FF-5E55F16B0D07}" type="slidenum">
              <a:rPr lang="en-US" sz="900"/>
              <a:pPr algn="r" eaLnBrk="0" hangingPunct="0">
                <a:lnSpc>
                  <a:spcPct val="85000"/>
                </a:lnSpc>
                <a:spcBef>
                  <a:spcPct val="20000"/>
                </a:spcBef>
              </a:pPr>
              <a:t>21</a:t>
            </a:fld>
            <a:endParaRPr lang="en-US" sz="900"/>
          </a:p>
        </p:txBody>
      </p:sp>
      <p:sp>
        <p:nvSpPr>
          <p:cNvPr id="13316" name="Rectangle 2"/>
          <p:cNvSpPr>
            <a:spLocks noGrp="1" noChangeArrowheads="1"/>
          </p:cNvSpPr>
          <p:nvPr>
            <p:ph type="title" idx="4294967295"/>
          </p:nvPr>
        </p:nvSpPr>
        <p:spPr/>
        <p:txBody>
          <a:bodyPr/>
          <a:lstStyle/>
          <a:p>
            <a:r>
              <a:rPr lang="en-US" smtClean="0"/>
              <a:t>All Lines DWP Growth: TX vs. U.S., 2002-2011</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0491266" name="Chart" r:id="rId4" imgW="8601126" imgH="4600478" progId="MSGraph.Chart.8">
              <p:embed followColorScheme="full"/>
            </p:oleObj>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4.7%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210</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211</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212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213</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214</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215</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216</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14331906"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Q1:2013 was positive for the 8</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217</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email"/>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email"/>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218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2433" name="Picture 1"/>
          <p:cNvPicPr>
            <a:picLocks noChangeAspect="1" noChangeArrowheads="1"/>
          </p:cNvPicPr>
          <p:nvPr/>
        </p:nvPicPr>
        <p:blipFill>
          <a:blip r:embed="rId3" cstate="email"/>
          <a:srcRect/>
          <a:stretch>
            <a:fillRect/>
          </a:stretch>
        </p:blipFill>
        <p:spPr bwMode="auto">
          <a:xfrm>
            <a:off x="182973" y="1210111"/>
            <a:ext cx="8769297" cy="5043206"/>
          </a:xfrm>
          <a:prstGeom prst="rect">
            <a:avLst/>
          </a:prstGeom>
          <a:noFill/>
          <a:ln w="9525">
            <a:noFill/>
            <a:miter lim="800000"/>
            <a:headEnd/>
            <a:tailEnd/>
          </a:ln>
        </p:spPr>
      </p:pic>
      <p:sp>
        <p:nvSpPr>
          <p:cNvPr id="12" name="AutoShape 6"/>
          <p:cNvSpPr>
            <a:spLocks noChangeArrowheads="1"/>
          </p:cNvSpPr>
          <p:nvPr/>
        </p:nvSpPr>
        <p:spPr bwMode="blackWhite">
          <a:xfrm>
            <a:off x="5889522" y="1292943"/>
            <a:ext cx="2890684" cy="1509990"/>
          </a:xfrm>
          <a:prstGeom prst="wedgeRectCallout">
            <a:avLst>
              <a:gd name="adj1" fmla="val 39564"/>
              <a:gd name="adj2" fmla="val 161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(Q4:2012 =  5.0%),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mid-2001 </a:t>
            </a:r>
            <a:r>
              <a:rPr lang="en-US" sz="1400" b="1" dirty="0">
                <a:solidFill>
                  <a:schemeClr val="bg1"/>
                </a:solidFill>
                <a:latin typeface="Arial" pitchFamily="34" charset="0"/>
              </a:rPr>
              <a:t>(pre-9/11</a:t>
            </a:r>
            <a:r>
              <a:rPr lang="en-US" sz="1400" b="1" dirty="0" smtClean="0">
                <a:solidFill>
                  <a:schemeClr val="bg1"/>
                </a:solidFill>
                <a:latin typeface="Arial" pitchFamily="34" charset="0"/>
              </a:rPr>
              <a:t>),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660502"/>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7682434" name="Picture 2"/>
          <p:cNvPicPr>
            <a:picLocks noChangeAspect="1" noChangeArrowheads="1"/>
          </p:cNvPicPr>
          <p:nvPr/>
        </p:nvPicPr>
        <p:blipFill>
          <a:blip r:embed="rId4" cstate="email"/>
          <a:srcRect/>
          <a:stretch>
            <a:fillRect/>
          </a:stretch>
        </p:blipFill>
        <p:spPr bwMode="auto">
          <a:xfrm>
            <a:off x="2818325" y="6282967"/>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219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0385" name="Picture 1"/>
          <p:cNvPicPr>
            <a:picLocks noChangeAspect="1" noChangeArrowheads="1"/>
          </p:cNvPicPr>
          <p:nvPr/>
        </p:nvPicPr>
        <p:blipFill>
          <a:blip r:embed="rId3" cstate="email"/>
          <a:srcRect/>
          <a:stretch>
            <a:fillRect/>
          </a:stretch>
        </p:blipFill>
        <p:spPr bwMode="auto">
          <a:xfrm>
            <a:off x="0" y="1474839"/>
            <a:ext cx="8967019" cy="4929188"/>
          </a:xfrm>
          <a:prstGeom prst="rect">
            <a:avLst/>
          </a:prstGeom>
          <a:noFill/>
          <a:ln w="9525">
            <a:noFill/>
            <a:miter lim="800000"/>
            <a:headEnd/>
            <a:tailEnd/>
          </a:ln>
        </p:spPr>
      </p:pic>
      <p:sp>
        <p:nvSpPr>
          <p:cNvPr id="15" name="AutoShape 6"/>
          <p:cNvSpPr>
            <a:spLocks noChangeArrowheads="1"/>
          </p:cNvSpPr>
          <p:nvPr/>
        </p:nvSpPr>
        <p:spPr bwMode="blackWhite">
          <a:xfrm>
            <a:off x="3067665" y="4665410"/>
            <a:ext cx="3028335" cy="688258"/>
          </a:xfrm>
          <a:prstGeom prst="wedgeRectCallout">
            <a:avLst>
              <a:gd name="adj1" fmla="val 123895"/>
              <a:gd name="adj2" fmla="val -119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late 2008 and shortly after 9/11</a:t>
            </a:r>
            <a:endParaRPr lang="en-US" sz="1400" b="1" dirty="0">
              <a:solidFill>
                <a:schemeClr val="bg1"/>
              </a:solidFill>
              <a:latin typeface="Arial" pitchFamily="34" charset="0"/>
            </a:endParaRPr>
          </a:p>
        </p:txBody>
      </p:sp>
      <p:cxnSp>
        <p:nvCxnSpPr>
          <p:cNvPr id="16" name="Straight Connector 15"/>
          <p:cNvCxnSpPr/>
          <p:nvPr/>
        </p:nvCxnSpPr>
        <p:spPr>
          <a:xfrm flipV="1">
            <a:off x="398206" y="3991901"/>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FDB9407-0465-46A6-B939-48F6A501F0BA}" type="slidenum">
              <a:rPr lang="en-US" sz="900"/>
              <a:pPr algn="r" eaLnBrk="0" hangingPunct="0">
                <a:lnSpc>
                  <a:spcPct val="85000"/>
                </a:lnSpc>
                <a:spcBef>
                  <a:spcPct val="20000"/>
                </a:spcBef>
              </a:pPr>
              <a:t>22</a:t>
            </a:fld>
            <a:endParaRPr lang="en-US" sz="900"/>
          </a:p>
        </p:txBody>
      </p:sp>
      <p:sp>
        <p:nvSpPr>
          <p:cNvPr id="14340" name="Rectangle 2"/>
          <p:cNvSpPr>
            <a:spLocks noGrp="1" noChangeArrowheads="1"/>
          </p:cNvSpPr>
          <p:nvPr>
            <p:ph type="title" idx="4294967295"/>
          </p:nvPr>
        </p:nvSpPr>
        <p:spPr/>
        <p:txBody>
          <a:bodyPr/>
          <a:lstStyle/>
          <a:p>
            <a:r>
              <a:rPr lang="en-US" smtClean="0"/>
              <a:t>Comm. Lines DWP Growth: TX vs. U.S., 2002-2011</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0492290" name="Chart" r:id="rId4" imgW="8601126" imgH="4600478" progId="MSGraph.Chart.8">
              <p:embed followColorScheme="full"/>
            </p:oleObj>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4.0%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5.5%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220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78337" name="Picture 1"/>
          <p:cNvPicPr>
            <a:picLocks noChangeAspect="1" noChangeArrowheads="1"/>
          </p:cNvPicPr>
          <p:nvPr/>
        </p:nvPicPr>
        <p:blipFill>
          <a:blip r:embed="rId3" cstate="email"/>
          <a:srcRect/>
          <a:stretch>
            <a:fillRect/>
          </a:stretch>
        </p:blipFill>
        <p:spPr bwMode="auto">
          <a:xfrm>
            <a:off x="217232" y="1326146"/>
            <a:ext cx="8705544" cy="5060673"/>
          </a:xfrm>
          <a:prstGeom prst="rect">
            <a:avLst/>
          </a:prstGeom>
          <a:noFill/>
          <a:ln w="9525">
            <a:noFill/>
            <a:miter lim="800000"/>
            <a:headEnd/>
            <a:tailEnd/>
          </a:ln>
        </p:spPr>
      </p:pic>
      <p:sp>
        <p:nvSpPr>
          <p:cNvPr id="11" name="AutoShape 6"/>
          <p:cNvSpPr>
            <a:spLocks noChangeArrowheads="1"/>
          </p:cNvSpPr>
          <p:nvPr/>
        </p:nvSpPr>
        <p:spPr bwMode="blackWhite">
          <a:xfrm>
            <a:off x="3588774" y="2389238"/>
            <a:ext cx="2212255" cy="840658"/>
          </a:xfrm>
          <a:prstGeom prst="wedgeRectCallout">
            <a:avLst>
              <a:gd name="adj1" fmla="val 125966"/>
              <a:gd name="adj2" fmla="val 104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221</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Q1:2013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14332930"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224</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225</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227</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229</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FE40E30-A466-47CE-9326-71FB8E59A694}" type="slidenum">
              <a:rPr lang="en-US" sz="900"/>
              <a:pPr algn="r" eaLnBrk="0" hangingPunct="0">
                <a:lnSpc>
                  <a:spcPct val="85000"/>
                </a:lnSpc>
                <a:spcBef>
                  <a:spcPct val="20000"/>
                </a:spcBef>
              </a:pPr>
              <a:t>23</a:t>
            </a:fld>
            <a:endParaRPr lang="en-US" sz="900"/>
          </a:p>
        </p:txBody>
      </p:sp>
      <p:sp>
        <p:nvSpPr>
          <p:cNvPr id="15364" name="Rectangle 2"/>
          <p:cNvSpPr>
            <a:spLocks noGrp="1" noChangeArrowheads="1"/>
          </p:cNvSpPr>
          <p:nvPr>
            <p:ph type="title" idx="4294967295"/>
          </p:nvPr>
        </p:nvSpPr>
        <p:spPr/>
        <p:txBody>
          <a:bodyPr/>
          <a:lstStyle/>
          <a:p>
            <a:r>
              <a:rPr lang="en-US" smtClean="0"/>
              <a:t>Personal Lines DWP Growth: TX vs. U.S., 2002-2011</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0493314" name="Chart" r:id="rId4" imgW="8601126" imgH="4600478" progId="MSGraph.Chart.8">
              <p:embed followColorScheme="full"/>
            </p:oleObj>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230</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232</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233</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234</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235</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236</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238</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239</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0790D28-C865-4F10-ADCC-E22C5956C4C2}" type="slidenum">
              <a:rPr lang="en-US" sz="900"/>
              <a:pPr algn="r" eaLnBrk="0" hangingPunct="0">
                <a:lnSpc>
                  <a:spcPct val="85000"/>
                </a:lnSpc>
                <a:spcBef>
                  <a:spcPct val="20000"/>
                </a:spcBef>
              </a:pPr>
              <a:t>24</a:t>
            </a:fld>
            <a:endParaRPr lang="en-US" sz="900"/>
          </a:p>
        </p:txBody>
      </p:sp>
      <p:sp>
        <p:nvSpPr>
          <p:cNvPr id="16388" name="Rectangle 2"/>
          <p:cNvSpPr>
            <a:spLocks noGrp="1" noChangeArrowheads="1"/>
          </p:cNvSpPr>
          <p:nvPr>
            <p:ph type="title" idx="4294967295"/>
          </p:nvPr>
        </p:nvSpPr>
        <p:spPr/>
        <p:txBody>
          <a:bodyPr/>
          <a:lstStyle/>
          <a:p>
            <a:r>
              <a:rPr lang="en-US" smtClean="0"/>
              <a:t>Private Passenger Auto DWP Growth: TX vs. U.S., 2002-2011</a:t>
            </a:r>
          </a:p>
        </p:txBody>
      </p:sp>
      <p:sp>
        <p:nvSpPr>
          <p:cNvPr id="1638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0494338" name="Chart" r:id="rId4" imgW="8601126" imgH="4600478" progId="MSGraph.Chart.8">
              <p:embed followColorScheme="full"/>
            </p:oleObj>
          </a:graphicData>
        </a:graphic>
      </p:graphicFrame>
      <p:sp>
        <p:nvSpPr>
          <p:cNvPr id="1639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3.9%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240</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241</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242</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243</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244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A4BB3B7-A45A-40FF-94B2-F473D0E5FE9A}" type="slidenum">
              <a:rPr lang="en-US" sz="900"/>
              <a:pPr algn="r" eaLnBrk="0" hangingPunct="0">
                <a:lnSpc>
                  <a:spcPct val="85000"/>
                </a:lnSpc>
                <a:spcBef>
                  <a:spcPct val="20000"/>
                </a:spcBef>
              </a:pPr>
              <a:t>25</a:t>
            </a:fld>
            <a:endParaRPr lang="en-US" sz="900"/>
          </a:p>
        </p:txBody>
      </p:sp>
      <p:sp>
        <p:nvSpPr>
          <p:cNvPr id="17412" name="Rectangle 2"/>
          <p:cNvSpPr>
            <a:spLocks noGrp="1" noChangeArrowheads="1"/>
          </p:cNvSpPr>
          <p:nvPr>
            <p:ph type="title" idx="4294967295"/>
          </p:nvPr>
        </p:nvSpPr>
        <p:spPr/>
        <p:txBody>
          <a:bodyPr/>
          <a:lstStyle/>
          <a:p>
            <a:r>
              <a:rPr lang="en-US" smtClean="0"/>
              <a:t>Homeowners DWP Growth: TX vs. U.S., 2002-2011</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p:oleObj spid="_x0000_s20495362" name="Chart" r:id="rId4" imgW="8601126" imgH="4600478" progId="MSGraph.Chart.8">
              <p:embed followColorScheme="full"/>
            </p:oleObj>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6.0%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7/13;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28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9743746" name="Chart" r:id="rId4" imgW="8820049" imgH="4572034"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
        <p:nvSpPr>
          <p:cNvPr id="8" name="AutoShape 10"/>
          <p:cNvSpPr>
            <a:spLocks noChangeArrowheads="1"/>
          </p:cNvSpPr>
          <p:nvPr/>
        </p:nvSpPr>
        <p:spPr bwMode="blackWhite">
          <a:xfrm>
            <a:off x="2061052" y="2727684"/>
            <a:ext cx="1980008" cy="900419"/>
          </a:xfrm>
          <a:prstGeom prst="wedgeRectCallout">
            <a:avLst>
              <a:gd name="adj1" fmla="val -70183"/>
              <a:gd name="adj2" fmla="val 9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Texas has had the 2</a:t>
            </a:r>
            <a:r>
              <a:rPr lang="en-US" sz="1400" b="1" baseline="30000" dirty="0" smtClean="0">
                <a:solidFill>
                  <a:schemeClr val="bg1"/>
                </a:solidFill>
              </a:rPr>
              <a:t>nd</a:t>
            </a:r>
            <a:r>
              <a:rPr lang="en-US" sz="1400" b="1" dirty="0" smtClean="0">
                <a:solidFill>
                  <a:schemeClr val="bg1"/>
                </a:solidFill>
              </a:rPr>
              <a:t> fastest growing economy in the US in 2012</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22" presetClass="entr" presetSubtype="8"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29</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744770"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435214" y="3505196"/>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31</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email"/>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622323"/>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16015"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hikes, federal budget concerns.  May’s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34</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8820098"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35</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36</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June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25526"/>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June 2013 reading of 3.9% is up from 3.0%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37</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June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519525"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materially in 2011 and early 2012 but has strengthened since then</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38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39</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2010—June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8710"/>
              <a:gd name="adj2" fmla="val -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Continued growth in this key sector is possible through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41</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2003–June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June 2013 totaled 5.812 million, an increase of 377,000 jobs or 6.9%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42</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43</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6/14/2013.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44</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May 2013 vs. May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+10.6%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-4.7%</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May 2013 vs. May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Office segments, Private sector construction activity is remains mixed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47</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May 2013 vs. May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882829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42 months from Jan. 2010 through June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May,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49</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8829314"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00" imgH="377202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831362" name="Chart" r:id="rId5" imgW="8153535"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51</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52</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2010—June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54</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55</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June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56</a:t>
            </a:fld>
            <a:endParaRPr lang="en-US"/>
          </a:p>
        </p:txBody>
      </p:sp>
      <p:pic>
        <p:nvPicPr>
          <p:cNvPr id="20584450"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39328" y="1410541"/>
            <a:ext cx="7354529" cy="5022826"/>
          </a:xfrm>
          <a:prstGeom prst="rect">
            <a:avLst/>
          </a:prstGeom>
          <a:noFill/>
        </p:spPr>
      </p:pic>
      <p:sp>
        <p:nvSpPr>
          <p:cNvPr id="12" name="AutoShape 5"/>
          <p:cNvSpPr>
            <a:spLocks noChangeArrowheads="1"/>
          </p:cNvSpPr>
          <p:nvPr/>
        </p:nvSpPr>
        <p:spPr bwMode="blackWhite">
          <a:xfrm>
            <a:off x="5751870" y="2153265"/>
            <a:ext cx="3261709" cy="1445341"/>
          </a:xfrm>
          <a:prstGeom prst="wedgeRectCallout">
            <a:avLst>
              <a:gd name="adj1" fmla="val -18520"/>
              <a:gd name="adj2" fmla="val 846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57</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048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68E1C66-3B64-47E7-A86A-E77591E113F5}" type="slidenum">
              <a:rPr lang="en-US" sz="900">
                <a:solidFill>
                  <a:schemeClr val="bg1"/>
                </a:solidFill>
              </a:rPr>
              <a:pPr algn="r" eaLnBrk="0" hangingPunct="0">
                <a:lnSpc>
                  <a:spcPct val="85000"/>
                </a:lnSpc>
                <a:spcBef>
                  <a:spcPct val="20000"/>
                </a:spcBef>
              </a:pPr>
              <a:t>6</a:t>
            </a:fld>
            <a:endParaRPr lang="en-US" sz="900">
              <a:solidFill>
                <a:schemeClr val="bg1"/>
              </a:solidFill>
            </a:endParaRPr>
          </a:p>
        </p:txBody>
      </p:sp>
      <p:pic>
        <p:nvPicPr>
          <p:cNvPr id="2048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2433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the Texas P/C Insurance Markets</a:t>
            </a:r>
          </a:p>
        </p:txBody>
      </p:sp>
      <p:sp>
        <p:nvSpPr>
          <p:cNvPr id="2152456" name="Rectangle 8"/>
          <p:cNvSpPr>
            <a:spLocks noChangeArrowheads="1"/>
          </p:cNvSpPr>
          <p:nvPr/>
        </p:nvSpPr>
        <p:spPr bwMode="auto">
          <a:xfrm>
            <a:off x="866775" y="4497388"/>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60</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680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680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52E229C-011B-4738-89B6-AA6163C83852}" type="slidenum">
              <a:rPr lang="en-US" sz="900"/>
              <a:pPr algn="r" eaLnBrk="0" hangingPunct="0">
                <a:lnSpc>
                  <a:spcPct val="85000"/>
                </a:lnSpc>
                <a:spcBef>
                  <a:spcPct val="20000"/>
                </a:spcBef>
              </a:pPr>
              <a:t>61</a:t>
            </a:fld>
            <a:endParaRPr lang="en-US" sz="900"/>
          </a:p>
        </p:txBody>
      </p:sp>
      <p:sp>
        <p:nvSpPr>
          <p:cNvPr id="76805" name="Rectangle 2"/>
          <p:cNvSpPr>
            <a:spLocks noGrp="1" noChangeArrowheads="1"/>
          </p:cNvSpPr>
          <p:nvPr>
            <p:ph type="title" idx="4294967295"/>
          </p:nvPr>
        </p:nvSpPr>
        <p:spPr/>
        <p:txBody>
          <a:bodyPr/>
          <a:lstStyle/>
          <a:p>
            <a:r>
              <a:rPr lang="en-US" dirty="0" smtClean="0"/>
              <a:t>Moore, OK, Tornado: Media Coverage Was Generally Favorable</a:t>
            </a:r>
          </a:p>
        </p:txBody>
      </p:sp>
      <p:sp>
        <p:nvSpPr>
          <p:cNvPr id="1922051" name="Rectangle 3"/>
          <p:cNvSpPr>
            <a:spLocks noGrp="1" noChangeArrowheads="1"/>
          </p:cNvSpPr>
          <p:nvPr>
            <p:ph type="body" idx="4294967295"/>
          </p:nvPr>
        </p:nvSpPr>
        <p:spPr>
          <a:xfrm>
            <a:off x="0" y="1135821"/>
            <a:ext cx="7195279" cy="4652963"/>
          </a:xfrm>
        </p:spPr>
        <p:txBody>
          <a:bodyPr/>
          <a:lstStyle/>
          <a:p>
            <a:pPr>
              <a:lnSpc>
                <a:spcPct val="80000"/>
              </a:lnSpc>
              <a:spcBef>
                <a:spcPct val="50000"/>
              </a:spcBef>
            </a:pPr>
            <a:r>
              <a:rPr lang="en-US" sz="2600" dirty="0" smtClean="0"/>
              <a:t>Industry had a highly visible, rapid response as Catastrophe Response Teams massed at the “Command Center” at the First Baptist Church in Moore within 48 hours</a:t>
            </a:r>
          </a:p>
          <a:p>
            <a:pPr>
              <a:lnSpc>
                <a:spcPct val="80000"/>
              </a:lnSpc>
              <a:spcBef>
                <a:spcPct val="50000"/>
              </a:spcBef>
            </a:pPr>
            <a:r>
              <a:rPr lang="en-US" sz="2600" dirty="0" smtClean="0"/>
              <a:t>Developed good working relationship with   OK Insurance Commissioner John Doak</a:t>
            </a:r>
          </a:p>
        </p:txBody>
      </p:sp>
      <p:pic>
        <p:nvPicPr>
          <p:cNvPr id="13" name="Picture 12" descr="VAN Farmers.JPG"/>
          <p:cNvPicPr>
            <a:picLocks noChangeAspect="1"/>
          </p:cNvPicPr>
          <p:nvPr/>
        </p:nvPicPr>
        <p:blipFill>
          <a:blip r:embed="rId3" cstate="email"/>
          <a:stretch>
            <a:fillRect/>
          </a:stretch>
        </p:blipFill>
        <p:spPr>
          <a:xfrm>
            <a:off x="238177" y="3492708"/>
            <a:ext cx="2120275" cy="1590206"/>
          </a:xfrm>
          <a:prstGeom prst="rect">
            <a:avLst/>
          </a:prstGeom>
        </p:spPr>
      </p:pic>
      <p:pic>
        <p:nvPicPr>
          <p:cNvPr id="14" name="Picture 13" descr="VAN ALLSTATE2.JPG"/>
          <p:cNvPicPr>
            <a:picLocks noChangeAspect="1"/>
          </p:cNvPicPr>
          <p:nvPr/>
        </p:nvPicPr>
        <p:blipFill>
          <a:blip r:embed="rId4" cstate="email"/>
          <a:stretch>
            <a:fillRect/>
          </a:stretch>
        </p:blipFill>
        <p:spPr>
          <a:xfrm>
            <a:off x="2533338" y="3522688"/>
            <a:ext cx="2123606" cy="1592705"/>
          </a:xfrm>
          <a:prstGeom prst="rect">
            <a:avLst/>
          </a:prstGeom>
        </p:spPr>
      </p:pic>
      <p:pic>
        <p:nvPicPr>
          <p:cNvPr id="15" name="Picture 14" descr="VAN GEICO.JPG"/>
          <p:cNvPicPr>
            <a:picLocks noChangeAspect="1"/>
          </p:cNvPicPr>
          <p:nvPr/>
        </p:nvPicPr>
        <p:blipFill>
          <a:blip r:embed="rId5" cstate="email"/>
          <a:stretch>
            <a:fillRect/>
          </a:stretch>
        </p:blipFill>
        <p:spPr>
          <a:xfrm>
            <a:off x="4735225" y="3552669"/>
            <a:ext cx="2100287" cy="1575215"/>
          </a:xfrm>
          <a:prstGeom prst="rect">
            <a:avLst/>
          </a:prstGeom>
        </p:spPr>
      </p:pic>
      <p:pic>
        <p:nvPicPr>
          <p:cNvPr id="16" name="Picture 15" descr="VAN STATE FARM.JPG"/>
          <p:cNvPicPr>
            <a:picLocks noChangeAspect="1"/>
          </p:cNvPicPr>
          <p:nvPr/>
        </p:nvPicPr>
        <p:blipFill>
          <a:blip r:embed="rId6" cstate="email"/>
          <a:stretch>
            <a:fillRect/>
          </a:stretch>
        </p:blipFill>
        <p:spPr>
          <a:xfrm>
            <a:off x="223187" y="5160361"/>
            <a:ext cx="2055318" cy="1541489"/>
          </a:xfrm>
          <a:prstGeom prst="rect">
            <a:avLst/>
          </a:prstGeom>
        </p:spPr>
      </p:pic>
      <p:pic>
        <p:nvPicPr>
          <p:cNvPr id="17" name="Picture 16" descr="VAN TRAVELERS.JPG"/>
          <p:cNvPicPr>
            <a:picLocks noChangeAspect="1"/>
          </p:cNvPicPr>
          <p:nvPr/>
        </p:nvPicPr>
        <p:blipFill>
          <a:blip r:embed="rId7" cstate="email"/>
          <a:stretch>
            <a:fillRect/>
          </a:stretch>
        </p:blipFill>
        <p:spPr>
          <a:xfrm>
            <a:off x="2456722" y="5171606"/>
            <a:ext cx="2088629" cy="1566472"/>
          </a:xfrm>
          <a:prstGeom prst="rect">
            <a:avLst/>
          </a:prstGeom>
        </p:spPr>
      </p:pic>
      <p:pic>
        <p:nvPicPr>
          <p:cNvPr id="18" name="Picture 17" descr="VAN NATIONWIDE.JPG"/>
          <p:cNvPicPr>
            <a:picLocks noChangeAspect="1"/>
          </p:cNvPicPr>
          <p:nvPr/>
        </p:nvPicPr>
        <p:blipFill>
          <a:blip r:embed="rId8" cstate="email"/>
          <a:stretch>
            <a:fillRect/>
          </a:stretch>
        </p:blipFill>
        <p:spPr>
          <a:xfrm>
            <a:off x="4720236" y="5256550"/>
            <a:ext cx="1935397" cy="1451548"/>
          </a:xfrm>
          <a:prstGeom prst="rect">
            <a:avLst/>
          </a:prstGeom>
        </p:spPr>
      </p:pic>
      <p:pic>
        <p:nvPicPr>
          <p:cNvPr id="19" name="Picture 18" descr="VAN--USAA.JPG"/>
          <p:cNvPicPr>
            <a:picLocks noChangeAspect="1"/>
          </p:cNvPicPr>
          <p:nvPr/>
        </p:nvPicPr>
        <p:blipFill>
          <a:blip r:embed="rId9" cstate="email"/>
          <a:stretch>
            <a:fillRect/>
          </a:stretch>
        </p:blipFill>
        <p:spPr>
          <a:xfrm>
            <a:off x="6953770" y="3552668"/>
            <a:ext cx="1960380" cy="1470285"/>
          </a:xfrm>
          <a:prstGeom prst="rect">
            <a:avLst/>
          </a:prstGeom>
        </p:spPr>
      </p:pic>
      <p:pic>
        <p:nvPicPr>
          <p:cNvPr id="20" name="Picture 19" descr="VAN--LIBERTY.JPG"/>
          <p:cNvPicPr>
            <a:picLocks noChangeAspect="1"/>
          </p:cNvPicPr>
          <p:nvPr/>
        </p:nvPicPr>
        <p:blipFill>
          <a:blip r:embed="rId10" cstate="email"/>
          <a:stretch>
            <a:fillRect/>
          </a:stretch>
        </p:blipFill>
        <p:spPr>
          <a:xfrm>
            <a:off x="6908800" y="5194089"/>
            <a:ext cx="1950387" cy="1462791"/>
          </a:xfrm>
          <a:prstGeom prst="rect">
            <a:avLst/>
          </a:prstGeom>
        </p:spPr>
      </p:pic>
      <p:pic>
        <p:nvPicPr>
          <p:cNvPr id="21" name="Picture 20" descr="VAN HARTFORD.JPG"/>
          <p:cNvPicPr>
            <a:picLocks noChangeAspect="1"/>
          </p:cNvPicPr>
          <p:nvPr/>
        </p:nvPicPr>
        <p:blipFill>
          <a:blip r:embed="rId11" cstate="email"/>
          <a:stretch>
            <a:fillRect/>
          </a:stretch>
        </p:blipFill>
        <p:spPr>
          <a:xfrm>
            <a:off x="7298542" y="2304738"/>
            <a:ext cx="1605613" cy="1204210"/>
          </a:xfrm>
          <a:prstGeom prst="rect">
            <a:avLst/>
          </a:prstGeom>
        </p:spPr>
      </p:pic>
      <p:pic>
        <p:nvPicPr>
          <p:cNvPr id="22" name="Picture 21" descr="First Baptist Church.JPG"/>
          <p:cNvPicPr>
            <a:picLocks noChangeAspect="1"/>
          </p:cNvPicPr>
          <p:nvPr/>
        </p:nvPicPr>
        <p:blipFill>
          <a:blip r:embed="rId12" cstate="email"/>
          <a:stretch>
            <a:fillRect/>
          </a:stretch>
        </p:blipFill>
        <p:spPr>
          <a:xfrm>
            <a:off x="7315199" y="1064299"/>
            <a:ext cx="1633929" cy="122544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63</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64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65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68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9600"/>
              <a:gd name="adj2" fmla="val 22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69</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6A67395-BB8B-4FBD-8824-FCB72C190C55}" type="slidenum">
              <a:rPr lang="en-US" sz="900"/>
              <a:pPr algn="r" eaLnBrk="0" hangingPunct="0">
                <a:lnSpc>
                  <a:spcPct val="85000"/>
                </a:lnSpc>
                <a:spcBef>
                  <a:spcPct val="20000"/>
                </a:spcBef>
              </a:pPr>
              <a:t>7</a:t>
            </a:fld>
            <a:endParaRPr lang="en-US" sz="900"/>
          </a:p>
        </p:txBody>
      </p:sp>
      <p:sp>
        <p:nvSpPr>
          <p:cNvPr id="1028" name="Rectangle 2"/>
          <p:cNvSpPr>
            <a:spLocks noGrp="1" noChangeArrowheads="1"/>
          </p:cNvSpPr>
          <p:nvPr>
            <p:ph type="title" idx="4294967295"/>
          </p:nvPr>
        </p:nvSpPr>
        <p:spPr/>
        <p:txBody>
          <a:bodyPr/>
          <a:lstStyle/>
          <a:p>
            <a:r>
              <a:rPr lang="en-US" smtClean="0"/>
              <a:t>RNW All Lines: TX vs. U.S., 2002-2011</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875212"/>
        </p:xfrm>
        <a:graphic>
          <a:graphicData uri="http://schemas.openxmlformats.org/presentationml/2006/ole">
            <p:oleObj spid="_x0000_s20478978" name="Chart" r:id="rId4" imgW="8601024" imgH="4610130" progId="MSGraph.Chart.8">
              <p:embed followColorScheme="full"/>
            </p:oleObj>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08163" y="36941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7.7%</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6.9%</a:t>
            </a:r>
            <a:endParaRPr lang="en-US" b="1" dirty="0">
              <a:solidFill>
                <a:schemeClr val="bg1"/>
              </a:solidFill>
            </a:endParaRPr>
          </a:p>
        </p:txBody>
      </p:sp>
      <p:sp>
        <p:nvSpPr>
          <p:cNvPr id="8" name="AutoShape 10"/>
          <p:cNvSpPr>
            <a:spLocks noChangeArrowheads="1"/>
          </p:cNvSpPr>
          <p:nvPr/>
        </p:nvSpPr>
        <p:spPr bwMode="blackWhite">
          <a:xfrm>
            <a:off x="6696961" y="4149213"/>
            <a:ext cx="1980008" cy="467032"/>
          </a:xfrm>
          <a:prstGeom prst="wedgeRectCallout">
            <a:avLst>
              <a:gd name="adj1" fmla="val -73659"/>
              <a:gd name="adj2" fmla="val 360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Hurricane Ike</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70</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71</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71</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72</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73</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74</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75</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
        <p:nvSpPr>
          <p:cNvPr id="10" name="Rectangle 9"/>
          <p:cNvSpPr/>
          <p:nvPr/>
        </p:nvSpPr>
        <p:spPr>
          <a:xfrm>
            <a:off x="5043949" y="4454017"/>
            <a:ext cx="1312606" cy="13273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76</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8018B1A-1E56-4278-ADA6-E507F962226B}" type="slidenum">
              <a:rPr lang="en-US" sz="900"/>
              <a:pPr algn="r" eaLnBrk="0" hangingPunct="0">
                <a:lnSpc>
                  <a:spcPct val="85000"/>
                </a:lnSpc>
                <a:spcBef>
                  <a:spcPct val="20000"/>
                </a:spcBef>
              </a:pPr>
              <a:t>8</a:t>
            </a:fld>
            <a:endParaRPr lang="en-US" sz="900"/>
          </a:p>
        </p:txBody>
      </p:sp>
      <p:sp>
        <p:nvSpPr>
          <p:cNvPr id="2052" name="Rectangle 2"/>
          <p:cNvSpPr>
            <a:spLocks noGrp="1" noChangeArrowheads="1"/>
          </p:cNvSpPr>
          <p:nvPr>
            <p:ph type="title" idx="4294967295"/>
          </p:nvPr>
        </p:nvSpPr>
        <p:spPr/>
        <p:txBody>
          <a:bodyPr/>
          <a:lstStyle/>
          <a:p>
            <a:r>
              <a:rPr lang="en-US" smtClean="0"/>
              <a:t>RNW PP Auto: TX vs. U.S., 2002-2011</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862512"/>
        </p:xfrm>
        <a:graphic>
          <a:graphicData uri="http://schemas.openxmlformats.org/presentationml/2006/ole">
            <p:oleObj spid="_x0000_s20480002" name="Chart" r:id="rId4" imgW="8601126" imgH="4600478" progId="MSGraph.Chart.8">
              <p:embed followColorScheme="full"/>
            </p:oleObj>
          </a:graphicData>
        </a:graphic>
      </p:graphicFrame>
      <p:sp>
        <p:nvSpPr>
          <p:cNvPr id="6"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7.7%</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8.3%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34400" imgH="4857617" progId="MSGraph.Chart.8">
              <p:embed followColorScheme="full"/>
            </p:oleObj>
          </a:graphicData>
        </a:graphic>
      </p:graphicFrame>
      <p:sp>
        <p:nvSpPr>
          <p:cNvPr id="2073606" name="AutoShape 6"/>
          <p:cNvSpPr>
            <a:spLocks noChangeArrowheads="1"/>
          </p:cNvSpPr>
          <p:nvPr/>
        </p:nvSpPr>
        <p:spPr bwMode="blackWhite">
          <a:xfrm>
            <a:off x="5043948" y="2310581"/>
            <a:ext cx="3765755" cy="1309055"/>
          </a:xfrm>
          <a:prstGeom prst="wedgeRectCallout">
            <a:avLst>
              <a:gd name="adj1" fmla="val -62496"/>
              <a:gd name="adj2" fmla="val -369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$1.175 Trillion </a:t>
            </a:r>
            <a:r>
              <a:rPr lang="en-US" b="1" dirty="0">
                <a:solidFill>
                  <a:schemeClr val="bg1"/>
                </a:solidFill>
              </a:rPr>
              <a:t>Insured Coastal Exposure in </a:t>
            </a:r>
            <a:r>
              <a:rPr lang="en-US" b="1" dirty="0" smtClean="0">
                <a:solidFill>
                  <a:schemeClr val="bg1"/>
                </a:solidFill>
              </a:rPr>
              <a:t>Texas in 2012, up $280.2 bill or 33.1% since 2007—well above the 20% for overall coastal exposure growth</a:t>
            </a:r>
            <a:endParaRPr lang="en-US" b="1" dirty="0">
              <a:solidFill>
                <a:schemeClr val="bg1"/>
              </a:solidFill>
            </a:endParaRPr>
          </a:p>
        </p:txBody>
      </p:sp>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7"/>
                                        </p:tgtEl>
                                        <p:attrNameLst>
                                          <p:attrName>style.visibility</p:attrName>
                                        </p:attrNameLst>
                                      </p:cBhvr>
                                      <p:to>
                                        <p:strVal val="visible"/>
                                      </p:to>
                                    </p:set>
                                    <p:anim calcmode="lin" valueType="num">
                                      <p:cBhvr>
                                        <p:cTn id="11" dur="500" fill="hold"/>
                                        <p:tgtEl>
                                          <p:spTgt spid="2073607"/>
                                        </p:tgtEl>
                                        <p:attrNameLst>
                                          <p:attrName>ppt_w</p:attrName>
                                        </p:attrNameLst>
                                      </p:cBhvr>
                                      <p:tavLst>
                                        <p:tav tm="0">
                                          <p:val>
                                            <p:fltVal val="0"/>
                                          </p:val>
                                        </p:tav>
                                        <p:tav tm="100000">
                                          <p:val>
                                            <p:strVal val="#ppt_w"/>
                                          </p:val>
                                        </p:tav>
                                      </p:tavLst>
                                    </p:anim>
                                    <p:anim calcmode="lin" valueType="num">
                                      <p:cBhvr>
                                        <p:cTn id="12" dur="500" fill="hold"/>
                                        <p:tgtEl>
                                          <p:spTgt spid="2073607"/>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3" presetClass="entr" presetSubtype="16" fill="hold" grpId="0" nodeType="afterEffect">
                                  <p:stCondLst>
                                    <p:cond delay="700"/>
                                  </p:stCondLst>
                                  <p:childTnLst>
                                    <p:set>
                                      <p:cBhvr>
                                        <p:cTn id="15" dur="1" fill="hold">
                                          <p:stCondLst>
                                            <p:cond delay="0"/>
                                          </p:stCondLst>
                                        </p:cTn>
                                        <p:tgtEl>
                                          <p:spTgt spid="2073608"/>
                                        </p:tgtEl>
                                        <p:attrNameLst>
                                          <p:attrName>style.visibility</p:attrName>
                                        </p:attrNameLst>
                                      </p:cBhvr>
                                      <p:to>
                                        <p:strVal val="visible"/>
                                      </p:to>
                                    </p:set>
                                    <p:anim calcmode="lin" valueType="num">
                                      <p:cBhvr>
                                        <p:cTn id="16" dur="500" fill="hold"/>
                                        <p:tgtEl>
                                          <p:spTgt spid="2073608"/>
                                        </p:tgtEl>
                                        <p:attrNameLst>
                                          <p:attrName>ppt_w</p:attrName>
                                        </p:attrNameLst>
                                      </p:cBhvr>
                                      <p:tavLst>
                                        <p:tav tm="0">
                                          <p:val>
                                            <p:fltVal val="0"/>
                                          </p:val>
                                        </p:tav>
                                        <p:tav tm="100000">
                                          <p:val>
                                            <p:strVal val="#ppt_w"/>
                                          </p:val>
                                        </p:tav>
                                      </p:tavLst>
                                    </p:anim>
                                    <p:anim calcmode="lin" valueType="num">
                                      <p:cBhvr>
                                        <p:cTn id="17"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7" grpId="0" animBg="1"/>
      <p:bldP spid="207360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82</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41" imgH="4857617" progId="MSGraph.Chart.8">
              <p:embed followColorScheme="full"/>
            </p:oleObj>
          </a:graphicData>
        </a:graphic>
      </p:graphicFrame>
      <p:sp>
        <p:nvSpPr>
          <p:cNvPr id="2073606" name="AutoShape 6"/>
          <p:cNvSpPr>
            <a:spLocks noChangeArrowheads="1"/>
          </p:cNvSpPr>
          <p:nvPr/>
        </p:nvSpPr>
        <p:spPr bwMode="blackWhite">
          <a:xfrm>
            <a:off x="6021978" y="2468880"/>
            <a:ext cx="2749368" cy="1150756"/>
          </a:xfrm>
          <a:prstGeom prst="wedgeRectCallout">
            <a:avLst>
              <a:gd name="adj1" fmla="val -142603"/>
              <a:gd name="adj2" fmla="val 249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Texas has $51 billion in home value is exposed to storm surge</a:t>
            </a:r>
            <a:endParaRPr lang="en-US" b="1" dirty="0">
              <a:solidFill>
                <a:schemeClr val="bg1"/>
              </a:solidFill>
            </a:endParaRPr>
          </a:p>
        </p:txBody>
      </p:sp>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8"/>
                                        </p:tgtEl>
                                        <p:attrNameLst>
                                          <p:attrName>style.visibility</p:attrName>
                                        </p:attrNameLst>
                                      </p:cBhvr>
                                      <p:to>
                                        <p:strVal val="visible"/>
                                      </p:to>
                                    </p:set>
                                    <p:anim calcmode="lin" valueType="num">
                                      <p:cBhvr>
                                        <p:cTn id="11" dur="500" fill="hold"/>
                                        <p:tgtEl>
                                          <p:spTgt spid="2073608"/>
                                        </p:tgtEl>
                                        <p:attrNameLst>
                                          <p:attrName>ppt_w</p:attrName>
                                        </p:attrNameLst>
                                      </p:cBhvr>
                                      <p:tavLst>
                                        <p:tav tm="0">
                                          <p:val>
                                            <p:fltVal val="0"/>
                                          </p:val>
                                        </p:tav>
                                        <p:tav tm="100000">
                                          <p:val>
                                            <p:strVal val="#ppt_w"/>
                                          </p:val>
                                        </p:tav>
                                      </p:tavLst>
                                    </p:anim>
                                    <p:anim calcmode="lin" valueType="num">
                                      <p:cBhvr>
                                        <p:cTn id="12"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5029200"/>
            <a:ext cx="7924800" cy="609600"/>
          </a:xfrm>
        </p:spPr>
        <p:txBody>
          <a:bodyPr>
            <a:noAutofit/>
          </a:bodyPr>
          <a:lstStyle/>
          <a:p>
            <a:pPr marL="457200" indent="-457200">
              <a:spcBef>
                <a:spcPts val="0"/>
              </a:spcBef>
              <a:spcAft>
                <a:spcPts val="1200"/>
              </a:spcAft>
              <a:buFont typeface="Wingdings" pitchFamily="2" charset="2"/>
              <a:buChar char="q"/>
            </a:pPr>
            <a:r>
              <a:rPr lang="en-US" sz="2400" dirty="0" smtClean="0"/>
              <a:t>NHC shooting for mid-season for deployment.  First of many ways of distributing storm-surge forecasts. </a:t>
            </a:r>
            <a:endParaRPr lang="en-US" sz="2400" dirty="0"/>
          </a:p>
        </p:txBody>
      </p:sp>
      <p:sp>
        <p:nvSpPr>
          <p:cNvPr id="2" name="Title 1"/>
          <p:cNvSpPr>
            <a:spLocks noGrp="1"/>
          </p:cNvSpPr>
          <p:nvPr>
            <p:ph type="ctrTitle"/>
          </p:nvPr>
        </p:nvSpPr>
        <p:spPr>
          <a:xfrm>
            <a:off x="322007" y="213684"/>
            <a:ext cx="8305800" cy="563231"/>
          </a:xfrm>
        </p:spPr>
        <p:txBody>
          <a:bodyPr/>
          <a:lstStyle/>
          <a:p>
            <a:pPr marL="182880" indent="0" algn="ctr">
              <a:buNone/>
            </a:pPr>
            <a:r>
              <a:rPr lang="en-US" sz="36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Inundation Graphic</a:t>
            </a:r>
            <a:endParaRPr lang="en-US" sz="36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57200" y="5791200"/>
            <a:ext cx="811794" cy="810547"/>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133600" y="1143000"/>
            <a:ext cx="4892814" cy="3352800"/>
          </a:xfrm>
          <a:prstGeom prst="rect">
            <a:avLst/>
          </a:prstGeom>
        </p:spPr>
      </p:pic>
      <p:pic>
        <p:nvPicPr>
          <p:cNvPr id="8" name="Picture 7"/>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600200" y="1109133"/>
            <a:ext cx="5943600" cy="3832141"/>
          </a:xfrm>
          <a:prstGeom prst="rect">
            <a:avLst/>
          </a:prstGeom>
        </p:spPr>
      </p:pic>
    </p:spTree>
    <p:extLst>
      <p:ext uri="{BB962C8B-B14F-4D97-AF65-F5344CB8AC3E}">
        <p14:creationId xmlns="" xmlns:p14="http://schemas.microsoft.com/office/powerpoint/2010/main" val="193080085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097" y="1828800"/>
            <a:ext cx="7671303" cy="3200400"/>
          </a:xfrm>
        </p:spPr>
        <p:txBody>
          <a:bodyPr>
            <a:noAutofit/>
          </a:bodyPr>
          <a:lstStyle/>
          <a:p>
            <a:pPr marL="457200" indent="-457200">
              <a:spcBef>
                <a:spcPts val="0"/>
              </a:spcBef>
              <a:spcAft>
                <a:spcPts val="1800"/>
              </a:spcAft>
              <a:buFont typeface="Wingdings" pitchFamily="2" charset="2"/>
              <a:buChar char="q"/>
            </a:pPr>
            <a:r>
              <a:rPr lang="en-US" sz="2800" b="1" dirty="0" smtClean="0"/>
              <a:t>Separate from the Hurricane Warning</a:t>
            </a:r>
          </a:p>
          <a:p>
            <a:pPr marL="457200" indent="-457200">
              <a:spcBef>
                <a:spcPts val="0"/>
              </a:spcBef>
              <a:spcAft>
                <a:spcPts val="1800"/>
              </a:spcAft>
              <a:buFont typeface="Wingdings" pitchFamily="2" charset="2"/>
              <a:buChar char="q"/>
            </a:pPr>
            <a:r>
              <a:rPr lang="en-US" sz="2800" b="1" dirty="0" smtClean="0"/>
              <a:t>Different timing than Hurricane Warning</a:t>
            </a:r>
          </a:p>
          <a:p>
            <a:pPr marL="457200" indent="-457200">
              <a:spcBef>
                <a:spcPts val="0"/>
              </a:spcBef>
              <a:spcAft>
                <a:spcPts val="1800"/>
              </a:spcAft>
              <a:buFont typeface="Wingdings" pitchFamily="2" charset="2"/>
              <a:buChar char="q"/>
            </a:pPr>
            <a:r>
              <a:rPr lang="en-US" sz="2800" b="1" dirty="0" smtClean="0"/>
              <a:t>Development, plan, test in 2013 &amp; 2014</a:t>
            </a:r>
          </a:p>
          <a:p>
            <a:pPr marL="457200" indent="-457200">
              <a:spcBef>
                <a:spcPts val="0"/>
              </a:spcBef>
              <a:spcAft>
                <a:spcPts val="1800"/>
              </a:spcAft>
              <a:buFont typeface="Wingdings" pitchFamily="2" charset="2"/>
              <a:buChar char="q"/>
            </a:pPr>
            <a:r>
              <a:rPr lang="en-US" sz="2800" b="1" dirty="0" smtClean="0"/>
              <a:t>Deploy in 2015</a:t>
            </a:r>
          </a:p>
          <a:p>
            <a:endParaRPr lang="en-US" dirty="0"/>
          </a:p>
        </p:txBody>
      </p:sp>
      <p:sp>
        <p:nvSpPr>
          <p:cNvPr id="2" name="Title 1"/>
          <p:cNvSpPr>
            <a:spLocks noGrp="1"/>
          </p:cNvSpPr>
          <p:nvPr>
            <p:ph type="ctrTitle"/>
          </p:nvPr>
        </p:nvSpPr>
        <p:spPr>
          <a:xfrm>
            <a:off x="381000" y="542362"/>
            <a:ext cx="8305800" cy="667875"/>
          </a:xfrm>
        </p:spPr>
        <p:txBody>
          <a:bodyPr/>
          <a:lstStyle/>
          <a:p>
            <a:pPr marL="182880" indent="0" algn="ctr">
              <a:buNone/>
            </a:pPr>
            <a:r>
              <a:rPr lang="en-US" sz="44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Warning</a:t>
            </a:r>
            <a:endParaRPr lang="en-US" sz="44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57200" y="5791200"/>
            <a:ext cx="811794" cy="810547"/>
          </a:xfrm>
          <a:prstGeom prst="rect">
            <a:avLst/>
          </a:prstGeom>
        </p:spPr>
      </p:pic>
    </p:spTree>
    <p:extLst>
      <p:ext uri="{BB962C8B-B14F-4D97-AF65-F5344CB8AC3E}">
        <p14:creationId xmlns="" xmlns:p14="http://schemas.microsoft.com/office/powerpoint/2010/main" val="3023091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85</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86</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87</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0E5436-4288-4D18-B848-072FC678EA4E}" type="slidenum">
              <a:rPr lang="en-US" sz="900"/>
              <a:pPr algn="r" eaLnBrk="0" hangingPunct="0">
                <a:lnSpc>
                  <a:spcPct val="85000"/>
                </a:lnSpc>
                <a:spcBef>
                  <a:spcPct val="20000"/>
                </a:spcBef>
              </a:pPr>
              <a:t>9</a:t>
            </a:fld>
            <a:endParaRPr lang="en-US" sz="900"/>
          </a:p>
        </p:txBody>
      </p:sp>
      <p:sp>
        <p:nvSpPr>
          <p:cNvPr id="3076" name="Rectangle 2"/>
          <p:cNvSpPr>
            <a:spLocks noGrp="1" noChangeArrowheads="1"/>
          </p:cNvSpPr>
          <p:nvPr>
            <p:ph type="title" idx="4294967295"/>
          </p:nvPr>
        </p:nvSpPr>
        <p:spPr/>
        <p:txBody>
          <a:bodyPr/>
          <a:lstStyle/>
          <a:p>
            <a:r>
              <a:rPr lang="en-US" smtClean="0"/>
              <a:t>RNW Comm. Auto: TX vs. U.S., </a:t>
            </a:r>
            <a:br>
              <a:rPr lang="en-US" smtClean="0"/>
            </a:br>
            <a:r>
              <a:rPr lang="en-US" smtClean="0"/>
              <a:t>2002-2011</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5037137"/>
        </p:xfrm>
        <a:graphic>
          <a:graphicData uri="http://schemas.openxmlformats.org/presentationml/2006/ole">
            <p:oleObj spid="_x0000_s20481026" name="Chart" r:id="rId4" imgW="8601126" imgH="4600478" progId="MSGraph.Chart.8">
              <p:embed followColorScheme="full"/>
            </p:oleObj>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640388" y="13001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2002-2011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7.9%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oleChartEl type="series" lvl="2"/>
                                          </p:spTgt>
                                        </p:tgtEl>
                                        <p:attrNameLst>
                                          <p:attrName>style.visibility</p:attrName>
                                        </p:attrNameLst>
                                      </p:cBhvr>
                                      <p:to>
                                        <p:strVal val="visible"/>
                                      </p:to>
                                    </p:set>
                                    <p:animEffect transition="in" filter="wipe(left)">
                                      <p:cBhvr>
                                        <p:cTn id="11" dur="1000"/>
                                        <p:tgtEl>
                                          <p:spTgt spid="2026500">
                                            <p:oleChartEl type="series" lvl="2"/>
                                          </p:spTgt>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90</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270082"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July 10</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2,118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28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92</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271106"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10,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93</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14288" y="1787525"/>
          <a:ext cx="9113837" cy="4724400"/>
        </p:xfrm>
        <a:graphic>
          <a:graphicData uri="http://schemas.openxmlformats.org/presentationml/2006/ole">
            <p:oleObj spid="_x0000_s20272130" name="Chart" r:id="rId4" imgW="8839214" imgH="4581583"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10,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94</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spTree>
  </p:cSld>
  <p:clrMapOvr>
    <a:masterClrMapping/>
  </p:clrMapOvr>
  <p:transition>
    <p:zoom dir="in"/>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19143684" name="Picture 4" descr="http://www.spc.noaa.gov/climo/online/monthly/2013_annual_map_torn.gif"/>
          <p:cNvPicPr>
            <a:picLocks noChangeAspect="1" noChangeArrowheads="1"/>
          </p:cNvPicPr>
          <p:nvPr/>
        </p:nvPicPr>
        <p:blipFill>
          <a:blip r:embed="rId4" cstate="email"/>
          <a:srcRect/>
          <a:stretch>
            <a:fillRect/>
          </a:stretch>
        </p:blipFill>
        <p:spPr bwMode="auto">
          <a:xfrm>
            <a:off x="151992" y="1253613"/>
            <a:ext cx="7289800" cy="5225432"/>
          </a:xfrm>
          <a:prstGeom prst="rect">
            <a:avLst/>
          </a:prstGeom>
          <a:noFill/>
        </p:spPr>
      </p:pic>
      <p:sp>
        <p:nvSpPr>
          <p:cNvPr id="13" name="AutoShape 7"/>
          <p:cNvSpPr>
            <a:spLocks noChangeArrowheads="1"/>
          </p:cNvSpPr>
          <p:nvPr/>
        </p:nvSpPr>
        <p:spPr bwMode="blackWhite">
          <a:xfrm>
            <a:off x="7093823" y="2861186"/>
            <a:ext cx="1976437" cy="2359743"/>
          </a:xfrm>
          <a:prstGeom prst="wedgeRectCallout">
            <a:avLst>
              <a:gd name="adj1" fmla="val -80908"/>
              <a:gd name="adj2" fmla="val -1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630 tornadoes through July 3,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147487" y="2109020"/>
            <a:ext cx="2227006" cy="2757948"/>
          </a:xfrm>
          <a:prstGeom prst="wedgeRectCallout">
            <a:avLst>
              <a:gd name="adj1" fmla="val 104191"/>
              <a:gd name="adj2" fmla="val 230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5" name="Oval 8"/>
          <p:cNvSpPr>
            <a:spLocks noChangeArrowheads="1"/>
          </p:cNvSpPr>
          <p:nvPr/>
        </p:nvSpPr>
        <p:spPr bwMode="auto">
          <a:xfrm rot="-5400000">
            <a:off x="3422546" y="3496289"/>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96</a:t>
            </a:fld>
            <a:endParaRPr lang="en-US" sz="1000" dirty="0">
              <a:solidFill>
                <a:schemeClr val="accent4">
                  <a:lumMod val="75000"/>
                </a:schemeClr>
              </a:solidFill>
              <a:latin typeface="+mn-lt"/>
              <a:cs typeface="+mn-cs"/>
            </a:endParaRPr>
          </a:p>
        </p:txBody>
      </p:sp>
      <p:pic>
        <p:nvPicPr>
          <p:cNvPr id="19141634" name="Picture 2" descr="http://www.spc.noaa.gov/wcm/torngraph-big.png"/>
          <p:cNvPicPr>
            <a:picLocks noChangeAspect="1" noChangeArrowheads="1"/>
          </p:cNvPicPr>
          <p:nvPr/>
        </p:nvPicPr>
        <p:blipFill>
          <a:blip r:embed="rId3" cstate="email"/>
          <a:srcRect/>
          <a:stretch>
            <a:fillRect/>
          </a:stretch>
        </p:blipFill>
        <p:spPr bwMode="auto">
          <a:xfrm>
            <a:off x="-1" y="1131834"/>
            <a:ext cx="8790039" cy="5400675"/>
          </a:xfrm>
          <a:prstGeom prst="rect">
            <a:avLst/>
          </a:prstGeom>
          <a:noFill/>
        </p:spPr>
      </p:pic>
      <p:sp>
        <p:nvSpPr>
          <p:cNvPr id="13" name="AutoShape 7"/>
          <p:cNvSpPr>
            <a:spLocks noChangeArrowheads="1"/>
          </p:cNvSpPr>
          <p:nvPr/>
        </p:nvSpPr>
        <p:spPr bwMode="blackWhite">
          <a:xfrm>
            <a:off x="4424510" y="4896464"/>
            <a:ext cx="1827390" cy="936788"/>
          </a:xfrm>
          <a:prstGeom prst="wedgeRectCallout">
            <a:avLst>
              <a:gd name="adj1" fmla="val -27901"/>
              <a:gd name="adj2" fmla="val -6365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4"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July 6,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15" name="AutoShape 7"/>
          <p:cNvSpPr>
            <a:spLocks noChangeArrowheads="1"/>
          </p:cNvSpPr>
          <p:nvPr/>
        </p:nvSpPr>
        <p:spPr bwMode="blackWhite">
          <a:xfrm>
            <a:off x="2080860" y="1460090"/>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0274" name="Picture 2" descr="http://www.spc.noaa.gov/climo/online/monthly/2013_annual_map_hail.gif"/>
          <p:cNvPicPr>
            <a:picLocks noChangeAspect="1" noChangeArrowheads="1"/>
          </p:cNvPicPr>
          <p:nvPr/>
        </p:nvPicPr>
        <p:blipFill>
          <a:blip r:embed="rId4" cstate="email"/>
          <a:srcRect/>
          <a:stretch>
            <a:fillRect/>
          </a:stretch>
        </p:blipFill>
        <p:spPr bwMode="auto">
          <a:xfrm>
            <a:off x="240481" y="1279492"/>
            <a:ext cx="6986229" cy="5007828"/>
          </a:xfrm>
          <a:prstGeom prst="rect">
            <a:avLst/>
          </a:prstGeom>
          <a:noFill/>
        </p:spPr>
      </p:pic>
      <p:sp>
        <p:nvSpPr>
          <p:cNvPr id="8"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3,716 “Large Hail” reports through July 3, causing extensive property and vehicle damage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147487" y="2920180"/>
            <a:ext cx="2227006" cy="1696065"/>
          </a:xfrm>
          <a:prstGeom prst="wedgeRectCallout">
            <a:avLst>
              <a:gd name="adj1" fmla="val 67767"/>
              <a:gd name="adj2" fmla="val 2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Large hail reports were heavily concentrated in the Plains states</a:t>
            </a:r>
            <a:endParaRPr lang="en-US" sz="2000" b="1" dirty="0">
              <a:solidFill>
                <a:srgbClr val="FFFFFF"/>
              </a:solidFill>
              <a:latin typeface="Arial" charset="0"/>
              <a:cs typeface="Arial" charset="0"/>
            </a:endParaRPr>
          </a:p>
        </p:txBody>
      </p:sp>
      <p:sp>
        <p:nvSpPr>
          <p:cNvPr id="13" name="Oval 8"/>
          <p:cNvSpPr>
            <a:spLocks noChangeArrowheads="1"/>
          </p:cNvSpPr>
          <p:nvPr/>
        </p:nvSpPr>
        <p:spPr bwMode="auto">
          <a:xfrm rot="-5400000">
            <a:off x="2567139" y="3835499"/>
            <a:ext cx="1651821" cy="120752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ppt_h/2"/>
                                          </p:val>
                                        </p:tav>
                                        <p:tav tm="100000">
                                          <p:val>
                                            <p:strVal val="#ppt_y"/>
                                          </p:val>
                                        </p:tav>
                                      </p:tavLst>
                                    </p:anim>
                                    <p:anim calcmode="lin" valueType="num">
                                      <p:cBhvr>
                                        <p:cTn id="17" dur="500" fill="hold"/>
                                        <p:tgtEl>
                                          <p:spTgt spid="13"/>
                                        </p:tgtEl>
                                        <p:attrNameLst>
                                          <p:attrName>ppt_w</p:attrName>
                                        </p:attrNameLst>
                                      </p:cBhvr>
                                      <p:tavLst>
                                        <p:tav tm="0">
                                          <p:val>
                                            <p:strVal val="#ppt_w"/>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1" grpId="0" animBg="1"/>
      <p:bldP spid="1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2322" name="Picture 2" descr="http://www.spc.noaa.gov/climo/online/monthly/2013_annual_map_wind.gif"/>
          <p:cNvPicPr>
            <a:picLocks noChangeAspect="1" noChangeArrowheads="1"/>
          </p:cNvPicPr>
          <p:nvPr/>
        </p:nvPicPr>
        <p:blipFill>
          <a:blip r:embed="rId4" cstate="email"/>
          <a:srcRect/>
          <a:stretch>
            <a:fillRect/>
          </a:stretch>
        </p:blipFill>
        <p:spPr bwMode="auto">
          <a:xfrm>
            <a:off x="0" y="1047171"/>
            <a:ext cx="7521677" cy="5391645"/>
          </a:xfrm>
          <a:prstGeom prst="rect">
            <a:avLst/>
          </a:prstGeom>
          <a:noFill/>
        </p:spPr>
      </p:pic>
      <p:sp>
        <p:nvSpPr>
          <p:cNvPr id="13" name="AutoShape 7"/>
          <p:cNvSpPr>
            <a:spLocks noChangeArrowheads="1"/>
          </p:cNvSpPr>
          <p:nvPr/>
        </p:nvSpPr>
        <p:spPr bwMode="blackWhite">
          <a:xfrm>
            <a:off x="147487" y="2920180"/>
            <a:ext cx="2227006" cy="1696065"/>
          </a:xfrm>
          <a:prstGeom prst="wedgeRectCallout">
            <a:avLst>
              <a:gd name="adj1" fmla="val 177039"/>
              <a:gd name="adj2" fmla="val 186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Wind damage reports were more heavily concentrated in the Southeast</a:t>
            </a:r>
            <a:endParaRPr lang="en-US" sz="2000" b="1" dirty="0">
              <a:solidFill>
                <a:srgbClr val="FFFFFF"/>
              </a:solidFill>
              <a:latin typeface="Arial" charset="0"/>
              <a:cs typeface="Arial" charset="0"/>
            </a:endParaRPr>
          </a:p>
        </p:txBody>
      </p:sp>
      <p:sp>
        <p:nvSpPr>
          <p:cNvPr id="14"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7,371 “Wind Damage” reports through July 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99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143682" name="Picture 2" descr="http://www.spc.noaa.gov/climo/online/monthly/2013_annual_map_all.gif"/>
          <p:cNvPicPr>
            <a:picLocks noChangeAspect="1" noChangeArrowheads="1"/>
          </p:cNvPicPr>
          <p:nvPr/>
        </p:nvPicPr>
        <p:blipFill>
          <a:blip r:embed="rId4" cstate="email"/>
          <a:srcRect/>
          <a:stretch>
            <a:fillRect/>
          </a:stretch>
        </p:blipFill>
        <p:spPr bwMode="auto">
          <a:xfrm>
            <a:off x="137244" y="1135626"/>
            <a:ext cx="7448118" cy="5338916"/>
          </a:xfrm>
          <a:prstGeom prst="rect">
            <a:avLst/>
          </a:prstGeom>
          <a:noFill/>
        </p:spPr>
      </p:pic>
      <p:sp>
        <p:nvSpPr>
          <p:cNvPr id="8" name="AutoShape 7"/>
          <p:cNvSpPr>
            <a:spLocks noChangeArrowheads="1"/>
          </p:cNvSpPr>
          <p:nvPr/>
        </p:nvSpPr>
        <p:spPr bwMode="blackWhite">
          <a:xfrm>
            <a:off x="7093823" y="2684207"/>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11,717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July 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630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3,716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7,371 </a:t>
            </a:r>
            <a:r>
              <a:rPr lang="en-US" b="1" dirty="0">
                <a:solidFill>
                  <a:srgbClr val="FFFFFF"/>
                </a:solidFill>
                <a:latin typeface="Arial" pitchFamily="34" charset="0"/>
                <a:cs typeface="Arial" pitchFamily="34" charset="0"/>
              </a:rPr>
              <a:t>high wind events</a:t>
            </a:r>
          </a:p>
        </p:txBody>
      </p:sp>
      <p:sp>
        <p:nvSpPr>
          <p:cNvPr id="11" name="Rectangle 10"/>
          <p:cNvSpPr/>
          <p:nvPr/>
        </p:nvSpPr>
        <p:spPr>
          <a:xfrm>
            <a:off x="2408903" y="3628103"/>
            <a:ext cx="2163097" cy="20549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7"/>
          <p:cNvSpPr>
            <a:spLocks noChangeArrowheads="1"/>
          </p:cNvSpPr>
          <p:nvPr/>
        </p:nvSpPr>
        <p:spPr bwMode="blackWhite">
          <a:xfrm>
            <a:off x="78663" y="2920180"/>
            <a:ext cx="2227006" cy="1818968"/>
          </a:xfrm>
          <a:prstGeom prst="wedgeRectCallout">
            <a:avLst>
              <a:gd name="adj1" fmla="val 70637"/>
              <a:gd name="adj2" fmla="val 235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More than 1,200 severe weather reports in TX so far in 2013, more than any other state by far</a:t>
            </a:r>
            <a:endParaRPr lang="en-US" sz="20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161373</TotalTime>
  <Words>18205</Words>
  <Application>Microsoft Office PowerPoint</Application>
  <PresentationFormat>On-screen Show (4:3)</PresentationFormat>
  <Paragraphs>2696</Paragraphs>
  <Slides>244</Slides>
  <Notes>222</Notes>
  <HiddenSlides>132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244</vt:i4>
      </vt:variant>
    </vt:vector>
  </HeadingPairs>
  <TitlesOfParts>
    <vt:vector size="247" baseType="lpstr">
      <vt:lpstr>Default Design</vt:lpstr>
      <vt:lpstr>Chart</vt:lpstr>
      <vt:lpstr>Worksheet</vt:lpstr>
      <vt:lpstr>P/C Insurance in the               Post-Crisis World: Opportunities and Challenges in          U.S. and Texas Markets</vt:lpstr>
      <vt:lpstr>Slide 2</vt:lpstr>
      <vt:lpstr>P/C Net Income After Taxes 1991–2013:Q1 ($ Millions)</vt:lpstr>
      <vt:lpstr>Profitability Peaks &amp; Troughs in the P/C Insurance Industry, 1975 – 2013:Q1*</vt:lpstr>
      <vt:lpstr>A 100 Combined Ratio Isn’t What It Once Was: Investment Impact on ROEs</vt:lpstr>
      <vt:lpstr>Slide 6</vt:lpstr>
      <vt:lpstr>RNW All Lines: TX vs. U.S., 2002-2011</vt:lpstr>
      <vt:lpstr>RNW PP Auto: TX vs. U.S., 2002-2011</vt:lpstr>
      <vt:lpstr>RNW Comm. Auto: TX vs. U.S.,  2002-2011</vt:lpstr>
      <vt:lpstr>RNW Comm. Multi-Peril: TX vs. U.S., 2002-2011</vt:lpstr>
      <vt:lpstr>RNW Homeowners: TX vs. U.S.,  2002-2011</vt:lpstr>
      <vt:lpstr>Top Ten Most Expensive And Least Expensive States For Homeowners Insurance, 2010 </vt:lpstr>
      <vt:lpstr>RNW Workers Comp: TX vs. U.S.,  2002-2011</vt:lpstr>
      <vt:lpstr>All Lines: 10-Year Average RNW TX &amp; Nearby States</vt:lpstr>
      <vt:lpstr>PP Auto: 10-Year Average RNW TX &amp; Nearby States</vt:lpstr>
      <vt:lpstr>Top Ten Most Expensive And Least Expensive States For Automobile Insurance, 2010 (1)</vt:lpstr>
      <vt:lpstr>Comm. Auto: 10-Year Average RNW TX &amp; Nearby States</vt:lpstr>
      <vt:lpstr>Comm. M-P: 10-Year Average RNW TX &amp; Nearby States </vt:lpstr>
      <vt:lpstr>Homeowners: 10-Year Average RNW TX &amp; Nearby States </vt:lpstr>
      <vt:lpstr>Workers Comp: 10-Year Average RNW TX &amp; Nearby States </vt:lpstr>
      <vt:lpstr>All Lines DWP Growth: TX vs. U.S., 2002-2011</vt:lpstr>
      <vt:lpstr>Comm. Lines DWP Growth: TX vs. U.S., 2002-2011</vt:lpstr>
      <vt:lpstr>Personal Lines DWP Growth: TX vs. U.S., 2002-2011</vt:lpstr>
      <vt:lpstr>Private Passenger Auto DWP Growth: TX vs. U.S., 2002-2011</vt:lpstr>
      <vt:lpstr>Homeowners DWP Growth: TX vs. U.S., 2002-2011</vt:lpstr>
      <vt:lpstr>The Strength of the Economy Will Influence P/C Insurer Growth Opportunities</vt:lpstr>
      <vt:lpstr>US Real GDP Growth*</vt:lpstr>
      <vt:lpstr>Real GDP by State Percent Change, 2012: Highest 25 States</vt:lpstr>
      <vt:lpstr>Slide 29</vt:lpstr>
      <vt:lpstr>Slide 30</vt:lpstr>
      <vt:lpstr>Defense and Non-Defense Federal Spending        as a Share of State GDP: Top 10 States*</vt:lpstr>
      <vt:lpstr>Slide 32</vt:lpstr>
      <vt:lpstr>Slide 33</vt:lpstr>
      <vt:lpstr>Auto/Light Truck Sales, 1999-2019F</vt:lpstr>
      <vt:lpstr>Personal Auto Insurance Direct Written Premiums vs. Recently-Registered Cars</vt:lpstr>
      <vt:lpstr>Monthly Change* in Auto Insurance Prices, 1991–2013*</vt:lpstr>
      <vt:lpstr>Monthly Change* in Auto Insurance Prices, January 2005 - June 2013</vt:lpstr>
      <vt:lpstr>New Private Housing Starts, 1990-2019F</vt:lpstr>
      <vt:lpstr>Average Premium for Home Insurance Policies**</vt:lpstr>
      <vt:lpstr>Construction Employment, Jan. 2010—June 2013*</vt:lpstr>
      <vt:lpstr>Construction Employment,  Jan. 2003–June 2013 </vt:lpstr>
      <vt:lpstr>Nonfarm Payroll (Wages and Salaries): Quarterly, 2005–2013:Q1</vt:lpstr>
      <vt:lpstr>Commercial &amp; Industrial Loans Outstanding at FDIC-Insured Banks, Quarterly, 2006-2013*</vt:lpstr>
      <vt:lpstr>Percent of Non-current Commercial &amp; Industrial Loans Outstanding at FDIC-Insured Banks, Quarterly, 2006-2012:Q4*</vt:lpstr>
      <vt:lpstr>Value of Construction Put in Place,   May 2013 vs. May 2012*</vt:lpstr>
      <vt:lpstr>Value of Private Construction Put in Place, by Segment,  May 2013 vs. May 2012*</vt:lpstr>
      <vt:lpstr>Value of Public Construction Put in Place, by Segment,  May 2013 vs. May 2012*</vt:lpstr>
      <vt:lpstr>Slide 48</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2010—June 2013*</vt:lpstr>
      <vt:lpstr>Slide 53</vt:lpstr>
      <vt:lpstr>Business Bankruptcy Filings, 1980-2012:Q3</vt:lpstr>
      <vt:lpstr>Private Sector Business Starts,  1993:Q2 – 2012:Q3*</vt:lpstr>
      <vt:lpstr>Slide 56</vt:lpstr>
      <vt:lpstr>12 Industries for the Next 10 Years: Insurance Solutions Needed</vt:lpstr>
      <vt:lpstr>Slide 58</vt:lpstr>
      <vt:lpstr>U.S. Insured Catastrophe Losses</vt:lpstr>
      <vt:lpstr>Natural Catastrophes January – June 2013  World map with significant events</vt:lpstr>
      <vt:lpstr>Moore, OK, Tornado: Media Coverage Was Generally Favorable</vt:lpstr>
      <vt:lpstr>Top 16 Most Costly Disasters in U.S. History</vt:lpstr>
      <vt:lpstr>Top 16 Most Costly World Insurance Losses, 1970-2012*</vt:lpstr>
      <vt:lpstr>Natural Disasters in the United States, 1980 – June 2013* Number of Events (Annual Totals 1980 – June 2013*) </vt:lpstr>
      <vt:lpstr>Natural Disasters Worldwide, 1980 – 2013* (Number of Events) </vt:lpstr>
      <vt:lpstr>Losses Due to Natural Disasters Worldwide, 1980–2013* (Overall &amp; Insured Losses)</vt:lpstr>
      <vt:lpstr>Losses Due to Natural Disasters in the US, 1980–2012 (Overall &amp; Insured Losses)</vt:lpstr>
      <vt:lpstr>Losses Due to Natural Disasters in the US, 1980–2013 (Jan.-June Only)</vt:lpstr>
      <vt:lpstr>Natural Disaster Losses in the United States: 2012</vt:lpstr>
      <vt:lpstr>Natural Disaster Losses in the United States: First Half 2013</vt:lpstr>
      <vt:lpstr>Significant Natural Catastrophes, 2012 (Events with $1 billion economic loss and/or 50 fatalities)</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Slide 76</vt:lpstr>
      <vt:lpstr>Top 12 Most Costly Hurricanes in U.S. History</vt:lpstr>
      <vt:lpstr>Outlook for 2013 Hurricane Season:  75% Worse Than Average</vt:lpstr>
      <vt:lpstr>Landfall Probabilities for 2013 Hurricane Season: Above Average</vt:lpstr>
      <vt:lpstr>Total Value of Insured Coastal Exposure in 2012</vt:lpstr>
      <vt:lpstr>Total Value of Insured Coastal Exposure in 2007</vt:lpstr>
      <vt:lpstr>Total Potential Home Value Exposure to Storm Surge Risk in 2013*</vt:lpstr>
      <vt:lpstr>Storm Surge Inundation Graphic</vt:lpstr>
      <vt:lpstr>Storm Surge Warning</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90</vt:lpstr>
      <vt:lpstr>Number of Federal Disaster Declarations, 1953-2013*</vt:lpstr>
      <vt:lpstr>Federal Disasters Declarations by State,  1953 – 2013: Highest 25 States*</vt:lpstr>
      <vt:lpstr>Federal Disasters Declarations by State,  1953 – 2013: Lowest 25 States*</vt:lpstr>
      <vt:lpstr>Slide 94</vt:lpstr>
      <vt:lpstr>Location of Tornado Reports: Through July 3, 2013</vt:lpstr>
      <vt:lpstr>U.S. Tornado Count, 2005-2013* </vt:lpstr>
      <vt:lpstr>Location of Large Hail Reports: Through July 3, 2013</vt:lpstr>
      <vt:lpstr>Location of High Wind Reports: Through July 3, 2013</vt:lpstr>
      <vt:lpstr>Severe Weather Reports: Through July 3, 2013</vt:lpstr>
      <vt:lpstr>Severe Weather Reports, 2012</vt:lpstr>
      <vt:lpstr>Severe Weather Reports in Texas: January 1—July 10, 2013</vt:lpstr>
      <vt:lpstr>Terrorism Update</vt:lpstr>
      <vt:lpstr>Terrorism Risk Insurance Program</vt:lpstr>
      <vt:lpstr>Terrorism Risk Insurance Program</vt:lpstr>
      <vt:lpstr>Summary of Terrorism Risk Insurance Program Extension Bills Introduced in 2013</vt:lpstr>
      <vt:lpstr>Terrorist Risk Index</vt:lpstr>
      <vt:lpstr>Loss Distribution by Type of Insurance from Sept. 11 Terrorist Attack ($ 2011)</vt:lpstr>
      <vt:lpstr>Terrorism Violates Traditional Requirements for Insurability</vt:lpstr>
      <vt:lpstr>Slide 109</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117</vt:lpstr>
      <vt:lpstr>Direct Premiums Written: Total P/C Percent Change by State, 2007-2012*</vt:lpstr>
      <vt:lpstr>Direct Premiums Written: Total P/C Percent Change by State, 2007-2012*</vt:lpstr>
      <vt:lpstr>Direct Premiums Written: Total P/C Percent Change by State, 2006-2011*</vt:lpstr>
      <vt:lpstr>Direct Premiums Written: Total P/C Percent Change by State, 2006-2011*</vt:lpstr>
      <vt:lpstr>Direct Premiums Written: PP Auto Percent Change by State, 2006-2011*</vt:lpstr>
      <vt:lpstr>Direct Premiums Written: PP Auto Percent Change by State, 2006-2011*</vt:lpstr>
      <vt:lpstr>Direct Premiums Written: Homeowners Percent Change by State, 2006-2011*</vt:lpstr>
      <vt:lpstr>Direct Premiums Written: Homeowners Percent Change by State, 2006-2011*</vt:lpstr>
      <vt:lpstr>Direct Premiums Written: Comm. Lines Percent Change by State, 2006-2011*</vt:lpstr>
      <vt:lpstr>Direct Premiums Written: Comm. Lines Percent Change by State, 2006-2011*</vt:lpstr>
      <vt:lpstr>Direct Premiums Written: Workers’ Comp Percent Change by State, 2006-2011*</vt:lpstr>
      <vt:lpstr>Direct Premiums Written: Worker’s Comp Percent Change by State, 2006-2011*</vt:lpstr>
      <vt:lpstr>Slide 130</vt:lpstr>
      <vt:lpstr>Unemployment and Underemployment Rates: Stubbornly High in 2012, But Falling</vt:lpstr>
      <vt:lpstr>Slide 132</vt:lpstr>
      <vt:lpstr>Slide 133</vt:lpstr>
      <vt:lpstr>Slide 134</vt:lpstr>
      <vt:lpstr>Slide 135</vt:lpstr>
      <vt:lpstr>Net Change in Government Employment: Jan. 2010—Apr. 2013*</vt:lpstr>
      <vt:lpstr>Unemployment Rates by State, May 2013: Highest 25 States*</vt:lpstr>
      <vt:lpstr>Slide 138</vt:lpstr>
      <vt:lpstr>Oil &amp; Gas Extraction Employment, Jan. 2010—June 2013*</vt:lpstr>
      <vt:lpstr>US Unemployment Rate Forecast</vt:lpstr>
      <vt:lpstr>US Unemployment Rate Forecasts</vt:lpstr>
      <vt:lpstr>Nonfarm Payroll (Wages and Salaries): Quarterly, 2005–2013:Q1</vt:lpstr>
      <vt:lpstr>Payroll vs. Workers Comp Net Written Premiums, 1990-2012E</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Jan.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Slide 158</vt:lpstr>
      <vt:lpstr>Annual Inflation Rates, (CPI-U, %), 1990–2014F</vt:lpstr>
      <vt:lpstr>1. UNDERWRITING</vt:lpstr>
      <vt:lpstr>P/C Insurance Industry  Combined Ratio, 2001–2013:Q1*</vt:lpstr>
      <vt:lpstr>Underwriting Gain (Loss) 1975–2013:Q1*</vt:lpstr>
      <vt:lpstr>Combined Ratios by Predominant Business Segment, 2012 vs. 2011*</vt:lpstr>
      <vt:lpstr>P/C Reserve Development, 1992–2015E</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172</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189</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2013:Q1</vt:lpstr>
      <vt:lpstr>2. SURPLUS/CAPITAL/CAPACITY</vt:lpstr>
      <vt:lpstr>US Policyholder Surplus: 1975–2013*</vt:lpstr>
      <vt:lpstr>Policyholder Surplus,  2006:Q4–2013:Q1</vt:lpstr>
      <vt:lpstr>U.S. INSURANCE MERGERS AND ACQUISITIONS, 2002-2012 (1)</vt:lpstr>
      <vt:lpstr>Slide 204</vt:lpstr>
      <vt:lpstr>Reinsurer Share of Recent Significant Market Losses</vt:lpstr>
      <vt:lpstr>Regional Property Catastrophe Rate on Line Index, 1990—2013 (as of January 1)</vt:lpstr>
      <vt:lpstr>Reinsurance Capital Is at a Record High</vt:lpstr>
      <vt:lpstr>Long-Term Evolution of Shareholders’ Funds for        the Guy Carpenter Global Reinsurance Composite  </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1971—2013:Q1</vt:lpstr>
      <vt:lpstr>P/C Net Premiums Written: % Change, Quarter vs. Year-Prior Quarter</vt:lpstr>
      <vt:lpstr>Growth in Net Written Premium by Segment, 2012 vs. 2011*</vt:lpstr>
      <vt:lpstr>Average Commercial Rate Change, All Lines, (1Q:2004–1Q:2013)</vt:lpstr>
      <vt:lpstr>Change in Commercial Rate Renewals, by Account Size: 1999:Q4 to 2013:Q1</vt:lpstr>
      <vt:lpstr>Cumulative Qtrly. Commercial Rate Changes, by Account Size: 1999:Q4 to 2013:Q1</vt:lpstr>
      <vt:lpstr>Cumulative Qtrly. Commercial Rate Changes, by Line: 1999:Q4 to 2013:Q1</vt:lpstr>
      <vt:lpstr>Workers Comp. Quarterly Rate Changes, by Line: 2000:Q1 to 2013:Q1</vt:lpstr>
      <vt:lpstr>Change in Commercial Rate Renewals, by Line: 2013:Q1</vt:lpstr>
      <vt:lpstr>CLIPS: Change in Written Price Level: All Lines, 2010:Q2 – 2012:Q4</vt:lpstr>
      <vt:lpstr>Workers Comp Rate Changes, 2008:Q4 – 2013:Q1</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244</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3299</cp:revision>
  <dcterms:modified xsi:type="dcterms:W3CDTF">2013-07-22T16:19:42Z</dcterms:modified>
</cp:coreProperties>
</file>