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9.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5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5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5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5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55.xml" ContentType="application/vnd.openxmlformats-officedocument.presentationml.notesSlide+xml"/>
  <Override PartName="/ppt/tags/tag30.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61"/>
  </p:notesMasterIdLst>
  <p:handoutMasterIdLst>
    <p:handoutMasterId r:id="rId62"/>
  </p:handoutMasterIdLst>
  <p:sldIdLst>
    <p:sldId id="3491" r:id="rId2"/>
    <p:sldId id="3096" r:id="rId3"/>
    <p:sldId id="3618" r:id="rId4"/>
    <p:sldId id="4121" r:id="rId5"/>
    <p:sldId id="4122" r:id="rId6"/>
    <p:sldId id="4034" r:id="rId7"/>
    <p:sldId id="4009" r:id="rId8"/>
    <p:sldId id="4106" r:id="rId9"/>
    <p:sldId id="4008" r:id="rId10"/>
    <p:sldId id="4007" r:id="rId11"/>
    <p:sldId id="3388" r:id="rId12"/>
    <p:sldId id="4111" r:id="rId13"/>
    <p:sldId id="4112" r:id="rId14"/>
    <p:sldId id="4093" r:id="rId15"/>
    <p:sldId id="4087" r:id="rId16"/>
    <p:sldId id="4107" r:id="rId17"/>
    <p:sldId id="4094" r:id="rId18"/>
    <p:sldId id="4079" r:id="rId19"/>
    <p:sldId id="4081" r:id="rId20"/>
    <p:sldId id="4082" r:id="rId21"/>
    <p:sldId id="4083" r:id="rId22"/>
    <p:sldId id="4084" r:id="rId23"/>
    <p:sldId id="4085" r:id="rId24"/>
    <p:sldId id="4113" r:id="rId25"/>
    <p:sldId id="4117" r:id="rId26"/>
    <p:sldId id="4118" r:id="rId27"/>
    <p:sldId id="4119" r:id="rId28"/>
    <p:sldId id="4124" r:id="rId29"/>
    <p:sldId id="4120" r:id="rId30"/>
    <p:sldId id="4123" r:id="rId31"/>
    <p:sldId id="3702" r:id="rId32"/>
    <p:sldId id="3753" r:id="rId33"/>
    <p:sldId id="3754" r:id="rId34"/>
    <p:sldId id="3755" r:id="rId35"/>
    <p:sldId id="3580" r:id="rId36"/>
    <p:sldId id="3706" r:id="rId37"/>
    <p:sldId id="4038" r:id="rId38"/>
    <p:sldId id="3707" r:id="rId39"/>
    <p:sldId id="3921" r:id="rId40"/>
    <p:sldId id="3744" r:id="rId41"/>
    <p:sldId id="4109" r:id="rId42"/>
    <p:sldId id="4088" r:id="rId43"/>
    <p:sldId id="4090" r:id="rId44"/>
    <p:sldId id="4110" r:id="rId45"/>
    <p:sldId id="4092" r:id="rId46"/>
    <p:sldId id="4089" r:id="rId47"/>
    <p:sldId id="4091" r:id="rId48"/>
    <p:sldId id="4125" r:id="rId49"/>
    <p:sldId id="4126" r:id="rId50"/>
    <p:sldId id="4115" r:id="rId51"/>
    <p:sldId id="4116" r:id="rId52"/>
    <p:sldId id="4097" r:id="rId53"/>
    <p:sldId id="4108" r:id="rId54"/>
    <p:sldId id="4099" r:id="rId55"/>
    <p:sldId id="4101" r:id="rId56"/>
    <p:sldId id="4103" r:id="rId57"/>
    <p:sldId id="4104" r:id="rId58"/>
    <p:sldId id="4105" r:id="rId59"/>
    <p:sldId id="4127" r:id="rId60"/>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4">
          <p15:clr>
            <a:srgbClr val="A4A3A4"/>
          </p15:clr>
        </p15:guide>
        <p15:guide id="2" pos="22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A7A"/>
    <a:srgbClr val="2B7299"/>
    <a:srgbClr val="3691C4"/>
    <a:srgbClr val="3333CC"/>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91" d="100"/>
          <a:sy n="91" d="100"/>
        </p:scale>
        <p:origin x="318" y="66"/>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9786"/>
    </p:cViewPr>
  </p:sorterViewPr>
  <p:notesViewPr>
    <p:cSldViewPr snapToGrid="0">
      <p:cViewPr varScale="1">
        <p:scale>
          <a:sx n="94" d="100"/>
          <a:sy n="94" d="100"/>
        </p:scale>
        <p:origin x="-2898" y="-90"/>
      </p:cViewPr>
      <p:guideLst>
        <p:guide orient="horz" pos="2924"/>
        <p:guide pos="22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2/11/2014</a:t>
            </a:fld>
            <a:endParaRPr lang="en-US"/>
          </a:p>
        </p:txBody>
      </p:sp>
      <p:sp>
        <p:nvSpPr>
          <p:cNvPr id="229380" name="Rectangle 1028"/>
          <p:cNvSpPr>
            <a:spLocks noGrp="1" noChangeArrowheads="1"/>
          </p:cNvSpPr>
          <p:nvPr>
            <p:ph type="ftr" sz="quarter" idx="2"/>
          </p:nvPr>
        </p:nvSpPr>
        <p:spPr bwMode="auto">
          <a:xfrm>
            <a:off x="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6240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2006629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70025" y="581025"/>
            <a:ext cx="4056063" cy="3041650"/>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1500" y="3819525"/>
            <a:ext cx="5856288" cy="5148263"/>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48013" y="9037638"/>
            <a:ext cx="704850" cy="244475"/>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3059369469"/>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184974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CD7F88F9-67A0-4DD5-9BC7-F7DE73C9931D}" type="slidenum">
              <a:rPr lang="en-US" smtClean="0"/>
              <a:pPr>
                <a:defRPr/>
              </a:pPr>
              <a:t>10</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1049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11</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77958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14</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85035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type="sldNum" sz="quarter" idx="5"/>
          </p:nvPr>
        </p:nvSpPr>
        <p:spPr>
          <a:xfrm>
            <a:off x="3153726" y="9046822"/>
            <a:ext cx="706129" cy="247989"/>
          </a:xfrm>
        </p:spPr>
        <p:txBody>
          <a:bodyPr/>
          <a:lstStyle/>
          <a:p>
            <a:pPr>
              <a:defRPr/>
            </a:pPr>
            <a:fld id="{DB7B77DB-102F-44F5-8C81-1CC1B3C391F9}" type="slidenum">
              <a:rPr lang="en-US" smtClean="0"/>
              <a:pPr>
                <a:defRPr/>
              </a:pPr>
              <a:t>15</a:t>
            </a:fld>
            <a:endParaRPr lang="en-US" smtClean="0"/>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47305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210947"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595788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17</a:t>
            </a:fld>
            <a:endParaRPr lang="en-US" noProof="0" dirty="0"/>
          </a:p>
        </p:txBody>
      </p:sp>
    </p:spTree>
    <p:extLst>
      <p:ext uri="{BB962C8B-B14F-4D97-AF65-F5344CB8AC3E}">
        <p14:creationId xmlns:p14="http://schemas.microsoft.com/office/powerpoint/2010/main" val="2650472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30532359-0848-4907-AD08-97107569C8AF}" type="slidenum">
              <a:rPr lang="en-US" smtClean="0"/>
              <a:pPr defTabSz="928787"/>
              <a:t>18</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476713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30532359-0848-4907-AD08-97107569C8AF}" type="slidenum">
              <a:rPr lang="en-US" smtClean="0"/>
              <a:pPr defTabSz="928787"/>
              <a:t>19</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4114578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sldNum" sz="quarter" idx="5"/>
          </p:nvPr>
        </p:nvSpPr>
        <p:spPr>
          <a:xfrm>
            <a:off x="3153726" y="9046678"/>
            <a:ext cx="706129" cy="248133"/>
          </a:xfrm>
          <a:noFill/>
        </p:spPr>
        <p:txBody>
          <a:bodyPr/>
          <a:lstStyle/>
          <a:p>
            <a:pPr defTabSz="930301"/>
            <a:fld id="{FFF15467-B734-4D13-B337-6BBFA5D46509}" type="slidenum">
              <a:rPr lang="en-US" smtClean="0">
                <a:latin typeface="Arial" pitchFamily="34" charset="0"/>
              </a:rPr>
              <a:pPr defTabSz="930301"/>
              <a:t>20</a:t>
            </a:fld>
            <a:endParaRPr lang="en-US" dirty="0"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029108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sldNum" sz="quarter" idx="5"/>
          </p:nvPr>
        </p:nvSpPr>
        <p:spPr>
          <a:xfrm>
            <a:off x="3153726" y="9046678"/>
            <a:ext cx="706129" cy="248133"/>
          </a:xfrm>
          <a:noFill/>
        </p:spPr>
        <p:txBody>
          <a:bodyPr/>
          <a:lstStyle/>
          <a:p>
            <a:pPr defTabSz="930301"/>
            <a:fld id="{FFF15467-B734-4D13-B337-6BBFA5D46509}" type="slidenum">
              <a:rPr lang="en-US" smtClean="0">
                <a:latin typeface="Arial" pitchFamily="34" charset="0"/>
              </a:rPr>
              <a:pPr defTabSz="930301"/>
              <a:t>21</a:t>
            </a:fld>
            <a:endParaRPr lang="en-US" dirty="0"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85694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2</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61572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sldNum" sz="quarter" idx="5"/>
          </p:nvPr>
        </p:nvSpPr>
        <p:spPr>
          <a:xfrm>
            <a:off x="3153726" y="9046678"/>
            <a:ext cx="706129" cy="248133"/>
          </a:xfrm>
          <a:noFill/>
        </p:spPr>
        <p:txBody>
          <a:bodyPr/>
          <a:lstStyle/>
          <a:p>
            <a:pPr defTabSz="930301"/>
            <a:fld id="{FFF15467-B734-4D13-B337-6BBFA5D46509}" type="slidenum">
              <a:rPr lang="en-US" smtClean="0">
                <a:latin typeface="Arial" pitchFamily="34" charset="0"/>
              </a:rPr>
              <a:pPr defTabSz="930301"/>
              <a:t>22</a:t>
            </a:fld>
            <a:endParaRPr lang="en-US" dirty="0"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514329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sldNum" sz="quarter" idx="5"/>
          </p:nvPr>
        </p:nvSpPr>
        <p:spPr>
          <a:xfrm>
            <a:off x="3153726" y="9046678"/>
            <a:ext cx="706129" cy="248133"/>
          </a:xfrm>
          <a:noFill/>
        </p:spPr>
        <p:txBody>
          <a:bodyPr/>
          <a:lstStyle/>
          <a:p>
            <a:pPr defTabSz="930301"/>
            <a:fld id="{FFF15467-B734-4D13-B337-6BBFA5D46509}" type="slidenum">
              <a:rPr lang="en-US" smtClean="0">
                <a:latin typeface="Arial" pitchFamily="34" charset="0"/>
              </a:rPr>
              <a:pPr defTabSz="930301"/>
              <a:t>23</a:t>
            </a:fld>
            <a:endParaRPr lang="en-US" dirty="0"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228716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759594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25</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583765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199683"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973704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148013" y="9034463"/>
            <a:ext cx="704850" cy="247650"/>
          </a:xfrm>
        </p:spPr>
        <p:txBody>
          <a:bodyPr/>
          <a:lstStyle/>
          <a:p>
            <a:pPr>
              <a:defRPr/>
            </a:pPr>
            <a:fld id="{ECA2118D-97E9-47A6-8843-4A77375CEADF}" type="slidenum">
              <a:rPr lang="en-US" smtClean="0">
                <a:solidFill>
                  <a:srgbClr val="000000"/>
                </a:solidFill>
              </a:rPr>
              <a:pPr>
                <a:defRPr/>
              </a:pPr>
              <a:t>27</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91599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3148013" y="9034463"/>
            <a:ext cx="704850" cy="247650"/>
          </a:xfrm>
          <a:noFill/>
        </p:spPr>
        <p:txBody>
          <a:bodyPr/>
          <a:lstStyle/>
          <a:p>
            <a:pPr defTabSz="928688"/>
            <a:fld id="{BC4CED26-30FC-40B3-942B-401B2AAF5079}" type="slidenum">
              <a:rPr lang="en-US" smtClean="0"/>
              <a:pPr defTabSz="928688"/>
              <a:t>28</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64077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104354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3"/>
          <p:cNvSpPr>
            <a:spLocks noGrp="1" noChangeArrowheads="1"/>
          </p:cNvSpPr>
          <p:nvPr>
            <p:ph type="sldNum" sz="quarter" idx="5"/>
          </p:nvPr>
        </p:nvSpPr>
        <p:spPr>
          <a:xfrm>
            <a:off x="3148013" y="9034319"/>
            <a:ext cx="704850" cy="247794"/>
          </a:xfrm>
        </p:spPr>
        <p:txBody>
          <a:bodyPr/>
          <a:lstStyle/>
          <a:p>
            <a:pPr>
              <a:defRPr/>
            </a:pPr>
            <a:fld id="{FFD504A1-8048-45A5-A2C6-DD298EBD7FBF}" type="slidenum">
              <a:rPr lang="en-US" smtClean="0">
                <a:solidFill>
                  <a:srgbClr val="000000"/>
                </a:solidFill>
              </a:rPr>
              <a:pPr>
                <a:defRPr/>
              </a:pPr>
              <a:t>30</a:t>
            </a:fld>
            <a:endParaRPr lang="en-US" smtClean="0">
              <a:solidFill>
                <a:srgbClr val="000000"/>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597021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a:xfrm>
            <a:off x="3148013" y="9034319"/>
            <a:ext cx="704850" cy="247794"/>
          </a:xfrm>
        </p:spPr>
        <p:txBody>
          <a:bodyPr/>
          <a:lstStyle/>
          <a:p>
            <a:pPr>
              <a:defRPr/>
            </a:pPr>
            <a:fld id="{D16B205B-5CAC-4CDE-BC3B-EC6CDB61437F}" type="slidenum">
              <a:rPr lang="en-US" smtClean="0"/>
              <a:pPr>
                <a:defRPr/>
              </a:pPr>
              <a:t>31</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74707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148652" y="9034803"/>
            <a:ext cx="703573" cy="247312"/>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3</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8457759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6351281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4" y="9034321"/>
            <a:ext cx="704850" cy="247794"/>
          </a:xfrm>
        </p:spPr>
        <p:txBody>
          <a:bodyPr/>
          <a:lstStyle/>
          <a:p>
            <a:pPr>
              <a:defRPr/>
            </a:pPr>
            <a:fld id="{13477895-592F-4D1B-9D08-B8F915A07ED7}" type="slidenum">
              <a:rPr lang="en-US" smtClean="0">
                <a:solidFill>
                  <a:srgbClr val="000000"/>
                </a:solidFill>
              </a:rPr>
              <a:pPr>
                <a:defRPr/>
              </a:pPr>
              <a:t>33</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179513" y="696913"/>
            <a:ext cx="4640262" cy="3481387"/>
          </a:xfrm>
          <a:ln w="12700"/>
        </p:spPr>
      </p:sp>
      <p:sp>
        <p:nvSpPr>
          <p:cNvPr id="217092"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extLst>
      <p:ext uri="{BB962C8B-B14F-4D97-AF65-F5344CB8AC3E}">
        <p14:creationId xmlns:p14="http://schemas.microsoft.com/office/powerpoint/2010/main" val="7493551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4" y="9034321"/>
            <a:ext cx="704850" cy="247794"/>
          </a:xfrm>
        </p:spPr>
        <p:txBody>
          <a:bodyPr/>
          <a:lstStyle/>
          <a:p>
            <a:pPr>
              <a:defRPr/>
            </a:pPr>
            <a:fld id="{CA22429F-497C-4787-B0C5-F4E8A801F656}" type="slidenum">
              <a:rPr lang="en-US" smtClean="0">
                <a:solidFill>
                  <a:srgbClr val="000000"/>
                </a:solidFill>
              </a:rPr>
              <a:pPr>
                <a:defRPr/>
              </a:pPr>
              <a:t>34</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179513" y="696913"/>
            <a:ext cx="4640262" cy="3481387"/>
          </a:xfrm>
          <a:ln w="12700"/>
        </p:spPr>
      </p:sp>
      <p:sp>
        <p:nvSpPr>
          <p:cNvPr id="218116"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extLst>
      <p:ext uri="{BB962C8B-B14F-4D97-AF65-F5344CB8AC3E}">
        <p14:creationId xmlns:p14="http://schemas.microsoft.com/office/powerpoint/2010/main" val="3560213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148013" y="9034463"/>
            <a:ext cx="704850" cy="247650"/>
          </a:xfrm>
        </p:spPr>
        <p:txBody>
          <a:bodyPr/>
          <a:lstStyle/>
          <a:p>
            <a:pPr>
              <a:defRPr/>
            </a:pPr>
            <a:fld id="{AED8072F-0E08-458F-BF88-90F48070855D}" type="slidenum">
              <a:rPr lang="en-US"/>
              <a:pPr>
                <a:defRPr/>
              </a:pPr>
              <a:t>35</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733978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1570590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41824449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3868580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512505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0183092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148013" y="9034463"/>
            <a:ext cx="704850" cy="247650"/>
          </a:xfrm>
        </p:spPr>
        <p:txBody>
          <a:bodyPr/>
          <a:lstStyle/>
          <a:p>
            <a:pPr>
              <a:defRPr/>
            </a:pPr>
            <a:fld id="{AED8072F-0E08-458F-BF88-90F48070855D}" type="slidenum">
              <a:rPr lang="en-US"/>
              <a:pPr>
                <a:defRPr/>
              </a:pPr>
              <a:t>41</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70261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4</a:t>
            </a:fld>
            <a:endParaRPr lang="en-US" dirty="0"/>
          </a:p>
        </p:txBody>
      </p:sp>
    </p:spTree>
    <p:extLst>
      <p:ext uri="{BB962C8B-B14F-4D97-AF65-F5344CB8AC3E}">
        <p14:creationId xmlns:p14="http://schemas.microsoft.com/office/powerpoint/2010/main" val="40906306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4212836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4430010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7504786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704774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2050002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7431660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3421252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2582739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50</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858237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51</a:t>
            </a:fld>
            <a:endParaRPr lang="en-US" noProof="0" dirty="0"/>
          </a:p>
        </p:txBody>
      </p:sp>
    </p:spTree>
    <p:extLst>
      <p:ext uri="{BB962C8B-B14F-4D97-AF65-F5344CB8AC3E}">
        <p14:creationId xmlns:p14="http://schemas.microsoft.com/office/powerpoint/2010/main" val="2161347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5</a:t>
            </a:fld>
            <a:endParaRPr lang="en-US" dirty="0"/>
          </a:p>
        </p:txBody>
      </p:sp>
    </p:spTree>
    <p:extLst>
      <p:ext uri="{BB962C8B-B14F-4D97-AF65-F5344CB8AC3E}">
        <p14:creationId xmlns:p14="http://schemas.microsoft.com/office/powerpoint/2010/main" val="18791527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52</a:t>
            </a:fld>
            <a:endParaRPr lang="en-US" noProof="0" dirty="0"/>
          </a:p>
        </p:txBody>
      </p:sp>
    </p:spTree>
    <p:extLst>
      <p:ext uri="{BB962C8B-B14F-4D97-AF65-F5344CB8AC3E}">
        <p14:creationId xmlns:p14="http://schemas.microsoft.com/office/powerpoint/2010/main" val="11883862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53</a:t>
            </a:fld>
            <a:endParaRPr lang="en-US" noProof="0" dirty="0"/>
          </a:p>
        </p:txBody>
      </p:sp>
    </p:spTree>
    <p:extLst>
      <p:ext uri="{BB962C8B-B14F-4D97-AF65-F5344CB8AC3E}">
        <p14:creationId xmlns:p14="http://schemas.microsoft.com/office/powerpoint/2010/main" val="12717298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54</a:t>
            </a:fld>
            <a:endParaRPr lang="en-US" noProof="0" dirty="0"/>
          </a:p>
        </p:txBody>
      </p:sp>
    </p:spTree>
    <p:extLst>
      <p:ext uri="{BB962C8B-B14F-4D97-AF65-F5344CB8AC3E}">
        <p14:creationId xmlns:p14="http://schemas.microsoft.com/office/powerpoint/2010/main" val="25741246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55</a:t>
            </a:fld>
            <a:endParaRPr lang="en-US" noProof="0" dirty="0"/>
          </a:p>
        </p:txBody>
      </p:sp>
    </p:spTree>
    <p:extLst>
      <p:ext uri="{BB962C8B-B14F-4D97-AF65-F5344CB8AC3E}">
        <p14:creationId xmlns:p14="http://schemas.microsoft.com/office/powerpoint/2010/main" val="40953776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56</a:t>
            </a:fld>
            <a:endParaRPr lang="en-US" noProof="0" dirty="0"/>
          </a:p>
        </p:txBody>
      </p:sp>
    </p:spTree>
    <p:extLst>
      <p:ext uri="{BB962C8B-B14F-4D97-AF65-F5344CB8AC3E}">
        <p14:creationId xmlns:p14="http://schemas.microsoft.com/office/powerpoint/2010/main" val="17888602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57</a:t>
            </a:fld>
            <a:endParaRPr lang="en-US" noProof="0" dirty="0"/>
          </a:p>
        </p:txBody>
      </p:sp>
    </p:spTree>
    <p:extLst>
      <p:ext uri="{BB962C8B-B14F-4D97-AF65-F5344CB8AC3E}">
        <p14:creationId xmlns:p14="http://schemas.microsoft.com/office/powerpoint/2010/main" val="13781154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58</a:t>
            </a:fld>
            <a:endParaRPr lang="en-US" noProof="0" dirty="0"/>
          </a:p>
        </p:txBody>
      </p:sp>
    </p:spTree>
    <p:extLst>
      <p:ext uri="{BB962C8B-B14F-4D97-AF65-F5344CB8AC3E}">
        <p14:creationId xmlns:p14="http://schemas.microsoft.com/office/powerpoint/2010/main" val="12044757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59</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14254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63"/>
            <a:fld id="{C2B5FA5F-BEB6-44D3-B00D-B1810101F93B}" type="slidenum">
              <a:rPr lang="en-US">
                <a:solidFill>
                  <a:prstClr val="black"/>
                </a:solidFill>
              </a:rPr>
              <a:pPr defTabSz="928763"/>
              <a:t>6</a:t>
            </a:fld>
            <a:endParaRPr lang="en-US" dirty="0">
              <a:solidFill>
                <a:prstClr val="black"/>
              </a:solidFill>
            </a:endParaRPr>
          </a:p>
        </p:txBody>
      </p:sp>
      <p:sp>
        <p:nvSpPr>
          <p:cNvPr id="6147" name="Slide Image Placeholder 1"/>
          <p:cNvSpPr>
            <a:spLocks noGrp="1" noRot="1" noChangeAspect="1" noTextEdit="1"/>
          </p:cNvSpPr>
          <p:nvPr>
            <p:ph type="sldImg"/>
          </p:nvPr>
        </p:nvSpPr>
        <p:spPr>
          <a:xfrm>
            <a:off x="1177925" y="698500"/>
            <a:ext cx="4641850" cy="3481388"/>
          </a:xfrm>
          <a:ln w="12700"/>
        </p:spPr>
      </p:sp>
      <p:sp>
        <p:nvSpPr>
          <p:cNvPr id="6148" name="Notes Placeholder 2"/>
          <p:cNvSpPr>
            <a:spLocks noGrp="1"/>
          </p:cNvSpPr>
          <p:nvPr>
            <p:ph type="body" idx="1"/>
          </p:nvPr>
        </p:nvSpPr>
        <p:spPr>
          <a:xfrm>
            <a:off x="700404" y="4410392"/>
            <a:ext cx="5596893" cy="4175762"/>
          </a:xfrm>
          <a:noFill/>
          <a:ln/>
        </p:spPr>
        <p:txBody>
          <a:bodyPr lIns="91418" tIns="45710" rIns="91418" bIns="45710"/>
          <a:lstStyle/>
          <a:p>
            <a:endParaRPr lang="en-US" dirty="0" smtClean="0"/>
          </a:p>
        </p:txBody>
      </p:sp>
    </p:spTree>
    <p:extLst>
      <p:ext uri="{BB962C8B-B14F-4D97-AF65-F5344CB8AC3E}">
        <p14:creationId xmlns:p14="http://schemas.microsoft.com/office/powerpoint/2010/main" val="1690300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pPr>
                <a:defRPr/>
              </a:pPr>
              <a:t>7</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20784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pPr>
                <a:defRPr/>
              </a:pPr>
              <a:t>8</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97672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4" y="9034464"/>
            <a:ext cx="704850" cy="247650"/>
          </a:xfrm>
        </p:spPr>
        <p:txBody>
          <a:bodyPr/>
          <a:lstStyle/>
          <a:p>
            <a:pPr>
              <a:defRPr/>
            </a:pPr>
            <a:fld id="{CD8EFDAD-DD28-475D-8809-5E3173A79418}" type="slidenum">
              <a:rPr lang="en-US" smtClean="0"/>
              <a:pPr>
                <a:defRPr/>
              </a:pPr>
              <a:t>9</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93994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ST">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lvl1pPr>
              <a:defRPr>
                <a:solidFill>
                  <a:schemeClr val="tx2"/>
                </a:solidFill>
              </a:defRPr>
            </a:lvl1pPr>
          </a:lstStyle>
          <a:p>
            <a:r>
              <a:rPr lang="de-DE" noProof="0" smtClean="0"/>
              <a:t>Titelmasterformat durch Klicken bearbeiten</a:t>
            </a:r>
            <a:endParaRPr lang="de-DE" noProof="0" dirty="0"/>
          </a:p>
        </p:txBody>
      </p:sp>
      <p:sp>
        <p:nvSpPr>
          <p:cNvPr id="13" name="Foliennummernplatzhalter 12"/>
          <p:cNvSpPr>
            <a:spLocks noGrp="1"/>
          </p:cNvSpPr>
          <p:nvPr>
            <p:ph type="sldNum" sz="quarter" idx="13"/>
          </p:nvPr>
        </p:nvSpPr>
        <p:spPr/>
        <p:txBody>
          <a:bodyPr/>
          <a:lstStyle/>
          <a:p>
            <a:fld id="{D56DB8AA-803C-49D2-90AA-1140CE72DCD7}" type="slidenum">
              <a:rPr lang="de-DE" smtClean="0"/>
              <a:pPr/>
              <a:t>‹#›</a:t>
            </a:fld>
            <a:endParaRPr lang="de-DE" dirty="0"/>
          </a:p>
        </p:txBody>
      </p:sp>
      <p:sp>
        <p:nvSpPr>
          <p:cNvPr id="12" name="Rechteck 11"/>
          <p:cNvSpPr/>
          <p:nvPr userDrawn="1"/>
        </p:nvSpPr>
        <p:spPr>
          <a:xfrm>
            <a:off x="287711" y="1388845"/>
            <a:ext cx="8568952" cy="5029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0528586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Karten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Slide Number Placeholder 5"/>
          <p:cNvSpPr>
            <a:spLocks noGrp="1"/>
          </p:cNvSpPr>
          <p:nvPr>
            <p:ph type="sldNum" sz="quarter" idx="4"/>
          </p:nvPr>
        </p:nvSpPr>
        <p:spPr>
          <a:xfrm>
            <a:off x="8313910" y="6534000"/>
            <a:ext cx="442800" cy="270000"/>
          </a:xfrm>
          <a:prstGeom prst="rect">
            <a:avLst/>
          </a:prstGeom>
        </p:spPr>
        <p:txBody>
          <a:bodyPr vert="horz" lIns="0" tIns="0" rIns="0" bIns="0" rtlCol="0" anchor="ctr"/>
          <a:lstStyle>
            <a:lvl1pPr algn="r">
              <a:defRPr sz="800" b="1">
                <a:solidFill>
                  <a:schemeClr val="accent4">
                    <a:lumMod val="75000"/>
                  </a:schemeClr>
                </a:solidFill>
              </a:defRPr>
            </a:lvl1pPr>
          </a:lstStyle>
          <a:p>
            <a:fld id="{D94909C6-CC71-4962-A18E-AF0515723D95}" type="slidenum">
              <a:rPr lang="en-GB" noProof="0" smtClean="0"/>
              <a:pPr/>
              <a:t>‹#›</a:t>
            </a:fld>
            <a:endParaRPr lang="en-GB" noProof="0" dirty="0"/>
          </a:p>
        </p:txBody>
      </p:sp>
    </p:spTree>
    <p:extLst>
      <p:ext uri="{BB962C8B-B14F-4D97-AF65-F5344CB8AC3E}">
        <p14:creationId xmlns:p14="http://schemas.microsoft.com/office/powerpoint/2010/main" val="3634252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Karten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Tree>
    <p:extLst>
      <p:ext uri="{BB962C8B-B14F-4D97-AF65-F5344CB8AC3E}">
        <p14:creationId xmlns:p14="http://schemas.microsoft.com/office/powerpoint/2010/main" val="1901762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8" r:id="rId13"/>
    <p:sldLayoutId id="2147485439" r:id="rId14"/>
    <p:sldLayoutId id="2147485441" r:id="rId15"/>
    <p:sldLayoutId id="2147485442" r:id="rId16"/>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10.e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1.emf"/><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hyperlink" Target="http://www.spc.noaa.gov/climo/online/monthly/newm.html" TargetMode="External"/><Relationship Id="rId5" Type="http://schemas.openxmlformats.org/officeDocument/2006/relationships/image" Target="../media/image14.emf"/><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6.emf"/><Relationship Id="rId5" Type="http://schemas.openxmlformats.org/officeDocument/2006/relationships/notesSlide" Target="../notesSlides/notesSlide15.xml"/><Relationship Id="rId4"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7.emf"/><Relationship Id="rId4" Type="http://schemas.openxmlformats.org/officeDocument/2006/relationships/oleObject" Target="../embeddings/oleObject9.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8.emf"/><Relationship Id="rId4"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19.emf"/><Relationship Id="rId4" Type="http://schemas.openxmlformats.org/officeDocument/2006/relationships/oleObject" Target="../embeddings/oleObject1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20.emf"/><Relationship Id="rId4" Type="http://schemas.openxmlformats.org/officeDocument/2006/relationships/oleObject" Target="../embeddings/oleObject12.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21.emf"/><Relationship Id="rId4" Type="http://schemas.openxmlformats.org/officeDocument/2006/relationships/oleObject" Target="../embeddings/oleObject1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image" Target="../media/image22.emf"/><Relationship Id="rId4" Type="http://schemas.openxmlformats.org/officeDocument/2006/relationships/oleObject" Target="../embeddings/oleObject14.bin"/></Relationships>
</file>

<file path=ppt/slides/_rels/slide24.xml.rels><?xml version="1.0" encoding="UTF-8" standalone="yes"?>
<Relationships xmlns="http://schemas.openxmlformats.org/package/2006/relationships"><Relationship Id="rId3" Type="http://schemas.openxmlformats.org/officeDocument/2006/relationships/hyperlink" Target="http://www.spc.noaa.gov/wcm/torngraph-big.png"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15.vml"/><Relationship Id="rId5" Type="http://schemas.openxmlformats.org/officeDocument/2006/relationships/image" Target="../media/image25.emf"/><Relationship Id="rId4" Type="http://schemas.openxmlformats.org/officeDocument/2006/relationships/oleObject" Target="../embeddings/oleObject15.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16.vml"/><Relationship Id="rId5" Type="http://schemas.openxmlformats.org/officeDocument/2006/relationships/image" Target="../media/image26.emf"/><Relationship Id="rId4" Type="http://schemas.openxmlformats.org/officeDocument/2006/relationships/oleObject" Target="../embeddings/oleObject16.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17.vml"/><Relationship Id="rId5" Type="http://schemas.openxmlformats.org/officeDocument/2006/relationships/image" Target="../media/image27.emf"/><Relationship Id="rId4" Type="http://schemas.openxmlformats.org/officeDocument/2006/relationships/oleObject" Target="../embeddings/oleObject17.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18.vml"/><Relationship Id="rId6" Type="http://schemas.openxmlformats.org/officeDocument/2006/relationships/hyperlink" Target="http://www.fema.gov/disasters" TargetMode="External"/><Relationship Id="rId5" Type="http://schemas.openxmlformats.org/officeDocument/2006/relationships/image" Target="../media/image28.emf"/><Relationship Id="rId4" Type="http://schemas.openxmlformats.org/officeDocument/2006/relationships/oleObject" Target="../embeddings/oleObject18.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hyperlink" Target="http://www.fema.gov/news/disaster_totals_annual.fema" TargetMode="External"/><Relationship Id="rId5" Type="http://schemas.openxmlformats.org/officeDocument/2006/relationships/image" Target="../media/image29.emf"/><Relationship Id="rId4" Type="http://schemas.openxmlformats.org/officeDocument/2006/relationships/oleObject" Target="../embeddings/oleObject19.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hyperlink" Target="http://www.fema.gov/news/disaster_totals_annual.fema" TargetMode="External"/><Relationship Id="rId5" Type="http://schemas.openxmlformats.org/officeDocument/2006/relationships/image" Target="../media/image30.emf"/><Relationship Id="rId4" Type="http://schemas.openxmlformats.org/officeDocument/2006/relationships/oleObject" Target="../embeddings/oleObject20.bin"/></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31.gi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tags" Target="../tags/tag9.xml"/><Relationship Id="rId6" Type="http://schemas.openxmlformats.org/officeDocument/2006/relationships/image" Target="../media/image32.png"/><Relationship Id="rId5" Type="http://schemas.openxmlformats.org/officeDocument/2006/relationships/hyperlink" Target="http://www.spc.noaa.gov/wcm/torngraph-big.png" TargetMode="External"/><Relationship Id="rId4" Type="http://schemas.openxmlformats.org/officeDocument/2006/relationships/hyperlink" Target="http://www.spc.noaa.gov/wcm/"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33.gif"/></Relationships>
</file>

<file path=ppt/slides/_rels/slide39.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34.gi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35.gif"/></Relationships>
</file>

<file path=ppt/slides/_rels/slide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www.spc.noaa.gov/wcm/" TargetMode="External"/><Relationship Id="rId2" Type="http://schemas.openxmlformats.org/officeDocument/2006/relationships/notesSlide" Target="../notesSlides/notesSlide40.xm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hyperlink" Target="http://www.spc.noaa.gov/wcm/torngraph-big.png"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spc.noaa.gov/wcm/" TargetMode="External"/><Relationship Id="rId2" Type="http://schemas.openxmlformats.org/officeDocument/2006/relationships/notesSlide" Target="../notesSlides/notesSlide41.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hyperlink" Target="http://www.spc.noaa.gov/wcm/torngraph-big.png"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spc.noaa.gov/wcm/" TargetMode="External"/><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hyperlink" Target="http://www.spc.noaa.gov/wcm/torngraph-big.png"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spc.noaa.gov/wcm/" TargetMode="External"/><Relationship Id="rId2" Type="http://schemas.openxmlformats.org/officeDocument/2006/relationships/notesSlide" Target="../notesSlides/notesSlide43.xml"/><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hyperlink" Target="http://www.spc.noaa.gov/wcm/torngraph-big.png"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spc.noaa.gov/wcm/" TargetMode="External"/><Relationship Id="rId2" Type="http://schemas.openxmlformats.org/officeDocument/2006/relationships/notesSlide" Target="../notesSlides/notesSlide44.xml"/><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hyperlink" Target="http://www.spc.noaa.gov/wcm/torngraph-big.png"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spc.noaa.gov/wcm/" TargetMode="External"/><Relationship Id="rId2" Type="http://schemas.openxmlformats.org/officeDocument/2006/relationships/notesSlide" Target="../notesSlides/notesSlide45.xml"/><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hyperlink" Target="http://www.spc.noaa.gov/wcm/torngraph-big.png"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spc.noaa.gov/wcm/" TargetMode="External"/><Relationship Id="rId2" Type="http://schemas.openxmlformats.org/officeDocument/2006/relationships/notesSlide" Target="../notesSlides/notesSlide46.xml"/><Relationship Id="rId1" Type="http://schemas.openxmlformats.org/officeDocument/2006/relationships/slideLayout" Target="../slideLayouts/slideLayout13.xml"/><Relationship Id="rId5" Type="http://schemas.openxmlformats.org/officeDocument/2006/relationships/image" Target="../media/image43.png"/><Relationship Id="rId4" Type="http://schemas.openxmlformats.org/officeDocument/2006/relationships/hyperlink" Target="http://www.spc.noaa.gov/wcm/torngraph-big.png"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spc.noaa.gov/wcm/" TargetMode="External"/><Relationship Id="rId2" Type="http://schemas.openxmlformats.org/officeDocument/2006/relationships/notesSlide" Target="../notesSlides/notesSlide47.xml"/><Relationship Id="rId1" Type="http://schemas.openxmlformats.org/officeDocument/2006/relationships/slideLayout" Target="../slideLayouts/slideLayout13.xml"/><Relationship Id="rId5" Type="http://schemas.openxmlformats.org/officeDocument/2006/relationships/image" Target="../media/image44.png"/><Relationship Id="rId4" Type="http://schemas.openxmlformats.org/officeDocument/2006/relationships/hyperlink" Target="http://www.spc.noaa.gov/wcm/torngraph-big.png"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5.jpeg"/><Relationship Id="rId5" Type="http://schemas.openxmlformats.org/officeDocument/2006/relationships/notesSlide" Target="../notesSlides/notesSlide49.xml"/><Relationship Id="rId4"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tags" Target="../tags/tag15.xml"/><Relationship Id="rId7" Type="http://schemas.openxmlformats.org/officeDocument/2006/relationships/image" Target="../media/image46.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50.xml"/><Relationship Id="rId5" Type="http://schemas.openxmlformats.org/officeDocument/2006/relationships/slideLayout" Target="../slideLayouts/slideLayout6.xml"/><Relationship Id="rId4" Type="http://schemas.openxmlformats.org/officeDocument/2006/relationships/tags" Target="../tags/tag16.xml"/><Relationship Id="rId9" Type="http://schemas.openxmlformats.org/officeDocument/2006/relationships/image" Target="../media/image48.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49.png"/><Relationship Id="rId4" Type="http://schemas.openxmlformats.org/officeDocument/2006/relationships/notesSlide" Target="../notesSlides/notesSlide51.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50.png"/><Relationship Id="rId4" Type="http://schemas.openxmlformats.org/officeDocument/2006/relationships/notesSlide" Target="../notesSlides/notesSlide52.xml"/></Relationships>
</file>

<file path=ppt/slides/_rels/slide55.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52.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51.png"/><Relationship Id="rId5" Type="http://schemas.openxmlformats.org/officeDocument/2006/relationships/notesSlide" Target="../notesSlides/notesSlide53.xml"/><Relationship Id="rId4"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54.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53.png"/><Relationship Id="rId5" Type="http://schemas.openxmlformats.org/officeDocument/2006/relationships/notesSlide" Target="../notesSlides/notesSlide54.xml"/><Relationship Id="rId4"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56.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55.png"/><Relationship Id="rId5" Type="http://schemas.openxmlformats.org/officeDocument/2006/relationships/notesSlide" Target="../notesSlides/notesSlide55.xml"/><Relationship Id="rId4"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5.xml"/><Relationship Id="rId1" Type="http://schemas.openxmlformats.org/officeDocument/2006/relationships/tags" Target="../tags/tag30.xml"/></Relationships>
</file>

<file path=ppt/slides/_rels/slide59.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9.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094100"/>
            <a:ext cx="9104313" cy="2786917"/>
          </a:xfrm>
          <a:ln/>
        </p:spPr>
        <p:txBody>
          <a:bodyPr/>
          <a:lstStyle/>
          <a:p>
            <a:r>
              <a:rPr lang="en-US" sz="4400" dirty="0" smtClean="0"/>
              <a:t>Tornadoes and Severe Convective Events:</a:t>
            </a:r>
            <a:br>
              <a:rPr lang="en-US" sz="4400" dirty="0" smtClean="0"/>
            </a:br>
            <a:r>
              <a:rPr lang="en-US" sz="4400" dirty="0" smtClean="0"/>
              <a:t> </a:t>
            </a:r>
            <a:r>
              <a:rPr lang="en-US" sz="4000" i="1" dirty="0" smtClean="0"/>
              <a:t>Insurance Trends and Challenges in an Era of Climate Volatility</a:t>
            </a:r>
            <a:r>
              <a:rPr lang="en-US" sz="3600" i="1" dirty="0" smtClean="0"/>
              <a:t/>
            </a:r>
            <a:br>
              <a:rPr lang="en-US" sz="3600" i="1" dirty="0" smtClean="0"/>
            </a:br>
            <a:endParaRPr lang="en-US" sz="3400" i="1" dirty="0">
              <a:solidFill>
                <a:srgbClr val="FF0000"/>
              </a:solidFill>
            </a:endParaRPr>
          </a:p>
        </p:txBody>
      </p:sp>
      <p:sp>
        <p:nvSpPr>
          <p:cNvPr id="94211" name="Rectangle 3"/>
          <p:cNvSpPr>
            <a:spLocks noGrp="1" noChangeArrowheads="1"/>
          </p:cNvSpPr>
          <p:nvPr>
            <p:ph type="subTitle" idx="1"/>
          </p:nvPr>
        </p:nvSpPr>
        <p:spPr>
          <a:xfrm>
            <a:off x="0" y="4448107"/>
            <a:ext cx="8952271" cy="1341906"/>
          </a:xfrm>
        </p:spPr>
        <p:txBody>
          <a:bodyPr/>
          <a:lstStyle/>
          <a:p>
            <a:pPr>
              <a:lnSpc>
                <a:spcPct val="80000"/>
              </a:lnSpc>
            </a:pPr>
            <a:r>
              <a:rPr lang="en-US" sz="2800" dirty="0" smtClean="0"/>
              <a:t>National Tornado Summit</a:t>
            </a:r>
          </a:p>
          <a:p>
            <a:pPr>
              <a:lnSpc>
                <a:spcPct val="80000"/>
              </a:lnSpc>
            </a:pPr>
            <a:r>
              <a:rPr lang="en-US" sz="2800" dirty="0" smtClean="0"/>
              <a:t>Oklahoma City, OK</a:t>
            </a:r>
          </a:p>
          <a:p>
            <a:pPr>
              <a:lnSpc>
                <a:spcPct val="80000"/>
              </a:lnSpc>
            </a:pPr>
            <a:r>
              <a:rPr lang="en-US" sz="2800" dirty="0" smtClean="0"/>
              <a:t>February 11, 2014</a:t>
            </a:r>
            <a:endParaRPr lang="en-US" sz="2800" i="1" dirty="0" smtClean="0">
              <a:solidFill>
                <a:srgbClr val="FF0000"/>
              </a:solidFill>
            </a:endParaRP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10</a:t>
            </a:fld>
            <a:endParaRPr lang="en-US" smtClean="0"/>
          </a:p>
        </p:txBody>
      </p:sp>
      <p:sp>
        <p:nvSpPr>
          <p:cNvPr id="44038" name="Freeform 2"/>
          <p:cNvSpPr>
            <a:spLocks/>
          </p:cNvSpPr>
          <p:nvPr/>
        </p:nvSpPr>
        <p:spPr bwMode="gray">
          <a:xfrm>
            <a:off x="4151676" y="2534874"/>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dirty="0" smtClean="0"/>
              <a:t>Top States by Inflation-Adjusted Insured Catastrophe Losses, 1983–2012</a:t>
            </a:r>
          </a:p>
        </p:txBody>
      </p:sp>
      <p:graphicFrame>
        <p:nvGraphicFramePr>
          <p:cNvPr id="6151176" name="Object 8"/>
          <p:cNvGraphicFramePr>
            <a:graphicFrameLocks noGrp="1"/>
          </p:cNvGraphicFramePr>
          <p:nvPr>
            <p:ph idx="4294967295"/>
          </p:nvPr>
        </p:nvGraphicFramePr>
        <p:xfrm>
          <a:off x="2245442" y="2677755"/>
          <a:ext cx="4486275" cy="3695700"/>
        </p:xfrm>
        <a:graphic>
          <a:graphicData uri="http://schemas.openxmlformats.org/presentationml/2006/ole">
            <mc:AlternateContent xmlns:mc="http://schemas.openxmlformats.org/markup-compatibility/2006">
              <mc:Choice xmlns:v="urn:schemas-microsoft-com:vml" Requires="v">
                <p:oleObj spid="_x0000_s26723384" name="Chart" r:id="rId4" imgW="4486147" imgH="3695661" progId="MSGraph.Chart.8">
                  <p:embed followColorScheme="full"/>
                </p:oleObj>
              </mc:Choice>
              <mc:Fallback>
                <p:oleObj name="Chart" r:id="rId4" imgW="4486147" imgH="3695661" progId="MSGraph.Chart.8">
                  <p:embed followColorScheme="full"/>
                  <p:pic>
                    <p:nvPicPr>
                      <p:cNvPr id="0" name="Object 8"/>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245442" y="267775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40"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PCS unit of ISO, </a:t>
            </a:r>
            <a:r>
              <a:rPr lang="en-US" sz="1100" dirty="0" err="1" smtClean="0"/>
              <a:t>Verisk</a:t>
            </a:r>
            <a:r>
              <a:rPr lang="en-US" sz="1100" dirty="0" smtClean="0"/>
              <a:t> Company.; Insurance Information Institute.  </a:t>
            </a:r>
            <a:endParaRPr lang="en-US" sz="1100" dirty="0"/>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 the Past  30 Years Florida Has Accounted for the Largest Share of Catastrophe Losses in the U.S., Followed by Texas and Louisiana </a:t>
            </a:r>
            <a:endParaRPr lang="en-US" b="1" dirty="0">
              <a:solidFill>
                <a:srgbClr val="FFFFFF"/>
              </a:solidFill>
            </a:endParaRPr>
          </a:p>
        </p:txBody>
      </p:sp>
      <p:sp>
        <p:nvSpPr>
          <p:cNvPr id="44042" name="Rectangle 7"/>
          <p:cNvSpPr>
            <a:spLocks noChangeArrowheads="1"/>
          </p:cNvSpPr>
          <p:nvPr/>
        </p:nvSpPr>
        <p:spPr bwMode="gray">
          <a:xfrm>
            <a:off x="6499429" y="3935068"/>
            <a:ext cx="1984375" cy="470898"/>
          </a:xfrm>
          <a:prstGeom prst="rect">
            <a:avLst/>
          </a:prstGeom>
          <a:noFill/>
          <a:ln w="9525">
            <a:noFill/>
            <a:miter lim="800000"/>
            <a:headEnd/>
            <a:tailEnd/>
          </a:ln>
        </p:spPr>
        <p:txBody>
          <a:bodyPr lIns="0" tIns="0" rIns="0" bIns="0" anchor="ctr">
            <a:spAutoFit/>
          </a:bodyPr>
          <a:lstStyle/>
          <a:p>
            <a:pPr algn="ctr">
              <a:lnSpc>
                <a:spcPct val="85000"/>
              </a:lnSpc>
            </a:pPr>
            <a:r>
              <a:rPr lang="en-US" b="1" dirty="0" smtClean="0">
                <a:effectLst>
                  <a:outerShdw blurRad="38100" dist="38100" dir="2700000" algn="tl">
                    <a:srgbClr val="000000">
                      <a:alpha val="43137"/>
                    </a:srgbClr>
                  </a:outerShdw>
                </a:effectLst>
              </a:rPr>
              <a:t>Rest of the U.S.</a:t>
            </a:r>
          </a:p>
          <a:p>
            <a:pPr algn="ctr">
              <a:lnSpc>
                <a:spcPct val="85000"/>
              </a:lnSpc>
            </a:pPr>
            <a:r>
              <a:rPr lang="en-US" b="1" dirty="0" smtClean="0">
                <a:effectLst>
                  <a:outerShdw blurRad="38100" dist="38100" dir="2700000" algn="tl">
                    <a:srgbClr val="000000">
                      <a:alpha val="43137"/>
                    </a:srgbClr>
                  </a:outerShdw>
                </a:effectLst>
              </a:rPr>
              <a:t>$309.9B</a:t>
            </a:r>
          </a:p>
        </p:txBody>
      </p:sp>
      <p:sp>
        <p:nvSpPr>
          <p:cNvPr id="18" name="Rectangle 7"/>
          <p:cNvSpPr>
            <a:spLocks noChangeArrowheads="1"/>
          </p:cNvSpPr>
          <p:nvPr/>
        </p:nvSpPr>
        <p:spPr bwMode="gray">
          <a:xfrm>
            <a:off x="1253254" y="4829220"/>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Florida</a:t>
            </a:r>
          </a:p>
          <a:p>
            <a:pPr algn="ctr">
              <a:lnSpc>
                <a:spcPct val="85000"/>
              </a:lnSpc>
            </a:pPr>
            <a:r>
              <a:rPr lang="en-US" sz="1600" b="1" dirty="0" smtClean="0">
                <a:effectLst>
                  <a:outerShdw blurRad="38100" dist="38100" dir="2700000" algn="tl">
                    <a:srgbClr val="000000">
                      <a:alpha val="43137"/>
                    </a:srgbClr>
                  </a:outerShdw>
                </a:effectLst>
              </a:rPr>
              <a:t>$66.7B</a:t>
            </a:r>
          </a:p>
        </p:txBody>
      </p:sp>
      <p:sp>
        <p:nvSpPr>
          <p:cNvPr id="19" name="Rectangle 7"/>
          <p:cNvSpPr>
            <a:spLocks noChangeArrowheads="1"/>
          </p:cNvSpPr>
          <p:nvPr/>
        </p:nvSpPr>
        <p:spPr bwMode="gray">
          <a:xfrm>
            <a:off x="1612797" y="2894428"/>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Texas</a:t>
            </a:r>
          </a:p>
          <a:p>
            <a:pPr algn="ctr">
              <a:lnSpc>
                <a:spcPct val="85000"/>
              </a:lnSpc>
            </a:pPr>
            <a:r>
              <a:rPr lang="en-US" sz="1600" b="1" dirty="0" smtClean="0">
                <a:effectLst>
                  <a:outerShdw blurRad="38100" dist="38100" dir="2700000" algn="tl">
                    <a:srgbClr val="000000">
                      <a:alpha val="43137"/>
                    </a:srgbClr>
                  </a:outerShdw>
                </a:effectLst>
              </a:rPr>
              <a:t>$48.8B</a:t>
            </a:r>
          </a:p>
        </p:txBody>
      </p:sp>
      <p:sp>
        <p:nvSpPr>
          <p:cNvPr id="20" name="Rectangle 7"/>
          <p:cNvSpPr>
            <a:spLocks noChangeArrowheads="1"/>
          </p:cNvSpPr>
          <p:nvPr/>
        </p:nvSpPr>
        <p:spPr bwMode="gray">
          <a:xfrm>
            <a:off x="3829987" y="2265160"/>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Louisiana</a:t>
            </a:r>
          </a:p>
          <a:p>
            <a:pPr algn="ctr">
              <a:lnSpc>
                <a:spcPct val="85000"/>
              </a:lnSpc>
            </a:pPr>
            <a:r>
              <a:rPr lang="en-US" sz="1600" b="1" dirty="0" smtClean="0">
                <a:effectLst>
                  <a:outerShdw blurRad="38100" dist="38100" dir="2700000" algn="tl">
                    <a:srgbClr val="000000">
                      <a:alpha val="43137"/>
                    </a:srgbClr>
                  </a:outerShdw>
                </a:effectLst>
              </a:rPr>
              <a:t>$42.0B</a:t>
            </a:r>
          </a:p>
        </p:txBody>
      </p:sp>
      <p:sp>
        <p:nvSpPr>
          <p:cNvPr id="21" name="Text Box 6"/>
          <p:cNvSpPr txBox="1">
            <a:spLocks noChangeArrowheads="1"/>
          </p:cNvSpPr>
          <p:nvPr/>
        </p:nvSpPr>
        <p:spPr bwMode="blackWhite">
          <a:xfrm>
            <a:off x="6459794" y="4822723"/>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Total: $467.5 Billion, an average of $16.6B per year or $1.3B per month</a:t>
            </a:r>
            <a:endParaRPr lang="en-US" sz="2000" b="1" dirty="0">
              <a:solidFill>
                <a:srgbClr val="FFFFFF"/>
              </a:solidFill>
            </a:endParaRPr>
          </a:p>
        </p:txBody>
      </p:sp>
      <p:sp>
        <p:nvSpPr>
          <p:cNvPr id="14" name="AutoShape 8"/>
          <p:cNvSpPr>
            <a:spLocks noChangeArrowheads="1"/>
          </p:cNvSpPr>
          <p:nvPr/>
        </p:nvSpPr>
        <p:spPr bwMode="blackWhite">
          <a:xfrm>
            <a:off x="88488" y="2182759"/>
            <a:ext cx="2061067" cy="2639963"/>
          </a:xfrm>
          <a:prstGeom prst="wedgeRectCallout">
            <a:avLst>
              <a:gd name="adj1" fmla="val 96878"/>
              <a:gd name="adj2" fmla="val 825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TX is the second costliest state for CATs, with nearly $49B in insured losses over the past 30 years—tornadoes are a significant share of the total</a:t>
            </a:r>
            <a:endParaRPr lang="en-US" b="1" dirty="0">
              <a:solidFill>
                <a:srgbClr val="FFFFFF"/>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11</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extLst>
              <p:ext uri="{D42A27DB-BD31-4B8C-83A1-F6EECF244321}">
                <p14:modId xmlns:p14="http://schemas.microsoft.com/office/powerpoint/2010/main" val="370057063"/>
              </p:ext>
            </p:extLst>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14962744" name="Chart" r:id="rId4" imgW="8419996" imgH="3371740" progId="MSGraph.Chart.8">
                  <p:embed followColorScheme="full"/>
                </p:oleObj>
              </mc:Choice>
              <mc:Fallback>
                <p:oleObj name="Chart" r:id="rId4" imgW="8419996" imgH="3371740" progId="MSGraph.Chart.8">
                  <p:embed followColorScheme="full"/>
                  <p:pic>
                    <p:nvPicPr>
                      <p:cNvPr id="0" name="Object 5"/>
                      <p:cNvPicPr>
                        <a:picLocks noChangeAspect="1" noChangeArrowheads="1"/>
                      </p:cNvPicPr>
                      <p:nvPr/>
                    </p:nvPicPr>
                    <p:blipFill>
                      <a:blip r:embed="rId5"/>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6797"/>
              <a:gd name="adj2" fmla="val 714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Hurricane Sandy became the 5</a:t>
            </a:r>
            <a:r>
              <a:rPr lang="en-US" sz="2400" b="1" baseline="30000" dirty="0" smtClean="0">
                <a:solidFill>
                  <a:srgbClr val="FFFFFF"/>
                </a:solidFill>
              </a:rPr>
              <a:t>th</a:t>
            </a:r>
            <a:r>
              <a:rPr lang="en-US" sz="2400" b="1" dirty="0" smtClean="0">
                <a:solidFill>
                  <a:srgbClr val="FFFFFF"/>
                </a:solidFill>
              </a:rPr>
              <a:t> </a:t>
            </a:r>
            <a:r>
              <a:rPr lang="en-US" sz="2400" b="1" dirty="0" smtClean="0">
                <a:solidFill>
                  <a:srgbClr val="FFFFFF"/>
                </a:solidFill>
                <a:latin typeface="Arial" charset="0"/>
                <a:cs typeface="Arial" charset="0"/>
              </a:rPr>
              <a:t>costliest </a:t>
            </a:r>
            <a:r>
              <a:rPr lang="en-US" sz="2400" b="1" dirty="0">
                <a:solidFill>
                  <a:srgbClr val="FFFFFF"/>
                </a:solidFill>
                <a:latin typeface="Arial" charset="0"/>
                <a:cs typeface="Arial" charset="0"/>
              </a:rPr>
              <a:t>event in US insurance history</a:t>
            </a:r>
          </a:p>
        </p:txBody>
      </p:sp>
      <p:sp>
        <p:nvSpPr>
          <p:cNvPr id="10" name="AutoShape 7"/>
          <p:cNvSpPr>
            <a:spLocks noChangeArrowheads="1"/>
          </p:cNvSpPr>
          <p:nvPr/>
        </p:nvSpPr>
        <p:spPr bwMode="blackWhite">
          <a:xfrm>
            <a:off x="479927" y="5367130"/>
            <a:ext cx="3738112" cy="879943"/>
          </a:xfrm>
          <a:prstGeom prst="wedgeRectCallout">
            <a:avLst>
              <a:gd name="adj1" fmla="val -38733"/>
              <a:gd name="adj2" fmla="val -8026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expense hurricane in US history in 2011</a:t>
            </a:r>
            <a:endParaRPr lang="en-US" sz="20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4454005" y="5327341"/>
            <a:ext cx="4409769"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Since 2004</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smtClean="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24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29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3400"/>
                            </p:stCondLst>
                            <p:childTnLst>
                              <p:par>
                                <p:cTn id="21" presetID="23" presetClass="entr" presetSubtype="16" fill="hold" grpId="0" nodeType="afterEffect">
                                  <p:stCondLst>
                                    <p:cond delay="7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P spid="11" grpId="0" animBg="1"/>
      <p:bldP spid="12"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3"/>
          <p:cNvSpPr txBox="1">
            <a:spLocks noChangeArrowheads="1"/>
          </p:cNvSpPr>
          <p:nvPr/>
        </p:nvSpPr>
        <p:spPr bwMode="auto">
          <a:xfrm rot="-5400000">
            <a:off x="-170656" y="3382169"/>
            <a:ext cx="960437" cy="339725"/>
          </a:xfrm>
          <a:prstGeom prst="rect">
            <a:avLst/>
          </a:prstGeom>
          <a:noFill/>
          <a:ln w="9525">
            <a:noFill/>
            <a:miter lim="800000"/>
            <a:headEnd/>
            <a:tailEnd/>
          </a:ln>
        </p:spPr>
        <p:txBody>
          <a:bodyPr wrap="none">
            <a:spAutoFit/>
          </a:bodyPr>
          <a:lstStyle/>
          <a:p>
            <a:r>
              <a:rPr lang="en-GB" sz="1600" b="1">
                <a:solidFill>
                  <a:srgbClr val="2B7299"/>
                </a:solidFill>
              </a:rPr>
              <a:t>Number</a:t>
            </a:r>
          </a:p>
        </p:txBody>
      </p:sp>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220663" y="341313"/>
            <a:ext cx="7343775" cy="719137"/>
          </a:xfrm>
        </p:spPr>
        <p:txBody>
          <a:bodyPr/>
          <a:lstStyle/>
          <a:p>
            <a:r>
              <a:rPr lang="en-US" dirty="0" smtClean="0">
                <a:solidFill>
                  <a:srgbClr val="28688C"/>
                </a:solidFill>
              </a:rPr>
              <a:t>Natural Disasters in the United States, 1980 – 2013</a:t>
            </a:r>
            <a:br>
              <a:rPr lang="en-US" dirty="0" smtClean="0">
                <a:solidFill>
                  <a:srgbClr val="28688C"/>
                </a:solidFill>
              </a:rPr>
            </a:br>
            <a:r>
              <a:rPr lang="en-US" sz="1800" dirty="0" smtClean="0">
                <a:solidFill>
                  <a:srgbClr val="28688C"/>
                </a:solidFill>
              </a:rPr>
              <a:t>Number of Events (Annual Totals 1980 – 2013)</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12</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22</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81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6</a:t>
            </a:r>
            <a:endParaRPr lang="de-DE" sz="1000" b="1" dirty="0">
              <a:solidFill>
                <a:schemeClr val="bg1"/>
              </a:solidFill>
            </a:endParaRPr>
          </a:p>
        </p:txBody>
      </p:sp>
      <p:pic>
        <p:nvPicPr>
          <p:cNvPr id="21" name="Picture 2"/>
          <p:cNvPicPr>
            <a:picLocks noChangeAspect="1" noChangeArrowheads="1"/>
          </p:cNvPicPr>
          <p:nvPr>
            <p:custDataLst>
              <p:tags r:id="rId1"/>
            </p:custDataLst>
          </p:nvPr>
        </p:nvPicPr>
        <p:blipFill>
          <a:blip r:embed="rId3" cstate="email"/>
          <a:srcRect/>
          <a:stretch>
            <a:fillRect/>
          </a:stretch>
        </p:blipFill>
        <p:spPr bwMode="auto">
          <a:xfrm>
            <a:off x="359116" y="1322760"/>
            <a:ext cx="8112399" cy="4414363"/>
          </a:xfrm>
          <a:prstGeom prst="rect">
            <a:avLst/>
          </a:prstGeom>
          <a:noFill/>
          <a:ln w="9525">
            <a:noFill/>
            <a:miter lim="800000"/>
            <a:headEnd/>
            <a:tailEnd/>
          </a:ln>
          <a:effectLst/>
        </p:spPr>
      </p:pic>
      <p:sp>
        <p:nvSpPr>
          <p:cNvPr id="23" name="AutoShape 7"/>
          <p:cNvSpPr>
            <a:spLocks noChangeArrowheads="1"/>
          </p:cNvSpPr>
          <p:nvPr/>
        </p:nvSpPr>
        <p:spPr bwMode="blackWhite">
          <a:xfrm>
            <a:off x="3436373" y="1710813"/>
            <a:ext cx="3048415" cy="1206887"/>
          </a:xfrm>
          <a:prstGeom prst="wedgeRectCallout">
            <a:avLst>
              <a:gd name="adj1" fmla="val 102567"/>
              <a:gd name="adj2" fmla="val 2055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128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in 2013</a:t>
            </a:r>
            <a:endParaRPr lang="en-US" sz="2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0519784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in the US, 1980–2013</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13</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823522" cy="267331"/>
            <a:chOff x="2021059" y="5197108"/>
            <a:chExt cx="422403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516424" cy="247678"/>
            </a:xfrm>
            <a:prstGeom prst="rect">
              <a:avLst/>
            </a:prstGeom>
            <a:noFill/>
            <a:ln w="9525">
              <a:noFill/>
              <a:miter lim="800000"/>
              <a:headEnd/>
              <a:tailEnd/>
            </a:ln>
          </p:spPr>
          <p:txBody>
            <a:bodyPr wrap="none">
              <a:spAutoFit/>
            </a:bodyPr>
            <a:lstStyle/>
            <a:p>
              <a:r>
                <a:rPr lang="de-DE" sz="1000" dirty="0"/>
                <a:t>Insured losses (in </a:t>
              </a:r>
              <a:r>
                <a:rPr lang="de-DE" sz="1000" dirty="0" smtClean="0"/>
                <a:t>2013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38"/>
            <a:ext cx="28956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a:solidFill>
                  <a:schemeClr val="accent4">
                    <a:lumMod val="75000"/>
                  </a:schemeClr>
                </a:solidFill>
              </a:rPr>
              <a:t>Source: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288669" y="1114527"/>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22" name="Picture 2"/>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11053"/>
          <a:stretch>
            <a:fillRect/>
          </a:stretch>
        </p:blipFill>
        <p:spPr bwMode="auto">
          <a:xfrm>
            <a:off x="197864" y="1941241"/>
            <a:ext cx="8626587" cy="4292600"/>
          </a:xfrm>
          <a:prstGeom prst="rect">
            <a:avLst/>
          </a:prstGeom>
          <a:noFill/>
          <a:ln w="9525">
            <a:noFill/>
            <a:miter lim="800000"/>
            <a:headEnd/>
            <a:tailEnd/>
          </a:ln>
          <a:effectLst/>
        </p:spPr>
      </p:pic>
      <p:sp>
        <p:nvSpPr>
          <p:cNvPr id="24" name="AutoShape 7"/>
          <p:cNvSpPr>
            <a:spLocks noChangeArrowheads="1"/>
          </p:cNvSpPr>
          <p:nvPr/>
        </p:nvSpPr>
        <p:spPr bwMode="blackWhite">
          <a:xfrm>
            <a:off x="6931736" y="1563329"/>
            <a:ext cx="2192242" cy="1386865"/>
          </a:xfrm>
          <a:prstGeom prst="wedgeRectCallout">
            <a:avLst>
              <a:gd name="adj1" fmla="val 27357"/>
              <a:gd name="adj2" fmla="val 21647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CAT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$21.8B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$12.8B</a:t>
            </a:r>
            <a:endParaRPr lang="en-US" b="1" dirty="0">
              <a:solidFill>
                <a:srgbClr val="FFFFFF"/>
              </a:solidFill>
              <a:latin typeface="Arial" pitchFamily="34" charset="0"/>
              <a:cs typeface="Arial" pitchFamily="34" charset="0"/>
            </a:endParaRPr>
          </a:p>
        </p:txBody>
      </p:sp>
      <p:sp>
        <p:nvSpPr>
          <p:cNvPr id="25" name="AutoShape 7"/>
          <p:cNvSpPr>
            <a:spLocks noChangeArrowheads="1"/>
          </p:cNvSpPr>
          <p:nvPr/>
        </p:nvSpPr>
        <p:spPr bwMode="blackWhite">
          <a:xfrm>
            <a:off x="3814916" y="1873046"/>
            <a:ext cx="2300749" cy="1617407"/>
          </a:xfrm>
          <a:prstGeom prst="wedgeRectCallout">
            <a:avLst>
              <a:gd name="adj1" fmla="val 67401"/>
              <a:gd name="adj2" fmla="val 7741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Indicates a great deal of losses are uninsured (~40%-50% in the US) = Growth Opportunity</a:t>
            </a:r>
            <a:endParaRPr lang="en-US" b="1" dirty="0">
              <a:solidFill>
                <a:srgbClr val="FFFFFF"/>
              </a:solidFill>
              <a:latin typeface="Arial" pitchFamily="34" charset="0"/>
              <a:cs typeface="Arial" pitchFamily="34" charset="0"/>
            </a:endParaRPr>
          </a:p>
        </p:txBody>
      </p:sp>
      <p:sp>
        <p:nvSpPr>
          <p:cNvPr id="26" name="AutoShape 7"/>
          <p:cNvSpPr>
            <a:spLocks noChangeArrowheads="1"/>
          </p:cNvSpPr>
          <p:nvPr/>
        </p:nvSpPr>
        <p:spPr bwMode="blackWhite">
          <a:xfrm>
            <a:off x="988394" y="2138515"/>
            <a:ext cx="2596292" cy="1489587"/>
          </a:xfrm>
          <a:prstGeom prst="wedgeRectCallout">
            <a:avLst>
              <a:gd name="adj1" fmla="val 47846"/>
              <a:gd name="adj2" fmla="val 177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2013 losses were </a:t>
            </a:r>
            <a:r>
              <a:rPr lang="en-US" b="1" dirty="0" smtClean="0">
                <a:solidFill>
                  <a:srgbClr val="FFFFFF"/>
                </a:solidFill>
              </a:rPr>
              <a:t>far</a:t>
            </a:r>
            <a:r>
              <a:rPr lang="en-US" b="1" dirty="0" smtClean="0">
                <a:solidFill>
                  <a:srgbClr val="FFFFFF"/>
                </a:solidFill>
                <a:latin typeface="Arial" charset="0"/>
                <a:cs typeface="Arial" charset="0"/>
              </a:rPr>
              <a:t> below 2011 and 2012 and were 44% lower than the average from 2000-2012</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424550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700"/>
                                  </p:stCondLst>
                                  <p:childTnLst>
                                    <p:set>
                                      <p:cBhvr>
                                        <p:cTn id="11" dur="1" fill="hold">
                                          <p:stCondLst>
                                            <p:cond delay="0"/>
                                          </p:stCondLst>
                                        </p:cTn>
                                        <p:tgtEl>
                                          <p:spTgt spid="25"/>
                                        </p:tgtEl>
                                        <p:attrNameLst>
                                          <p:attrName>style.visibility</p:attrName>
                                        </p:attrNameLst>
                                      </p:cBhvr>
                                      <p:to>
                                        <p:strVal val="visible"/>
                                      </p:to>
                                    </p:set>
                                    <p:animEffect transition="in" filter="wipe(right)">
                                      <p:cBhvr>
                                        <p:cTn id="12" dur="500"/>
                                        <p:tgtEl>
                                          <p:spTgt spid="25"/>
                                        </p:tgtEl>
                                      </p:cBhvr>
                                    </p:animEffect>
                                  </p:childTnLst>
                                </p:cTn>
                              </p:par>
                            </p:childTnLst>
                          </p:cTn>
                        </p:par>
                        <p:par>
                          <p:cTn id="13" fill="hold">
                            <p:stCondLst>
                              <p:cond delay="1700"/>
                            </p:stCondLst>
                            <p:childTnLst>
                              <p:par>
                                <p:cTn id="14" presetID="22" presetClass="entr" presetSubtype="4" fill="hold" grpId="0" nodeType="afterEffect">
                                  <p:stCondLst>
                                    <p:cond delay="70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14</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The Terrible and Costly   Toll of Tornadoes</a:t>
            </a:r>
          </a:p>
        </p:txBody>
      </p:sp>
      <p:sp>
        <p:nvSpPr>
          <p:cNvPr id="7" name="TextBox 5"/>
          <p:cNvSpPr txBox="1">
            <a:spLocks noChangeArrowheads="1"/>
          </p:cNvSpPr>
          <p:nvPr/>
        </p:nvSpPr>
        <p:spPr bwMode="auto">
          <a:xfrm>
            <a:off x="563476" y="4272008"/>
            <a:ext cx="8285557" cy="2554545"/>
          </a:xfrm>
          <a:prstGeom prst="rect">
            <a:avLst/>
          </a:prstGeom>
          <a:noFill/>
          <a:ln w="9525">
            <a:noFill/>
            <a:miter lim="800000"/>
            <a:headEnd/>
            <a:tailEnd/>
          </a:ln>
        </p:spPr>
        <p:txBody>
          <a:bodyPr wrap="square">
            <a:spAutoFit/>
          </a:bodyPr>
          <a:lstStyle/>
          <a:p>
            <a:pPr algn="ctr"/>
            <a:r>
              <a:rPr lang="en-US" sz="3200" b="1" dirty="0" smtClean="0">
                <a:solidFill>
                  <a:srgbClr val="225A7A"/>
                </a:solidFill>
              </a:rPr>
              <a:t>Tornadoes Cause Billions in Insured Losses Each Year</a:t>
            </a:r>
          </a:p>
          <a:p>
            <a:pPr algn="ctr"/>
            <a:endParaRPr lang="en-US" sz="3200" b="1" dirty="0" smtClean="0">
              <a:solidFill>
                <a:srgbClr val="225A7A"/>
              </a:solidFill>
            </a:endParaRPr>
          </a:p>
          <a:p>
            <a:pPr algn="ctr"/>
            <a:r>
              <a:rPr lang="en-US" sz="3200" b="1" i="1" dirty="0" smtClean="0">
                <a:solidFill>
                  <a:srgbClr val="FF0000"/>
                </a:solidFill>
              </a:rPr>
              <a:t>Costs Are Increasing</a:t>
            </a:r>
          </a:p>
          <a:p>
            <a:pPr algn="ctr"/>
            <a:endParaRPr lang="en-US" sz="3200" b="1" dirty="0">
              <a:solidFill>
                <a:srgbClr val="C0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14</a:t>
            </a:fld>
            <a:endParaRPr lang="en-US"/>
          </a:p>
        </p:txBody>
      </p:sp>
    </p:spTree>
    <p:extLst>
      <p:ext uri="{BB962C8B-B14F-4D97-AF65-F5344CB8AC3E}">
        <p14:creationId xmlns:p14="http://schemas.microsoft.com/office/powerpoint/2010/main" val="246686038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p:txBody>
          <a:bodyPr/>
          <a:lstStyle/>
          <a:p>
            <a:pPr>
              <a:defRPr/>
            </a:pPr>
            <a:r>
              <a:rPr lang="en-US" smtClean="0"/>
              <a:t>12/01/09 - 9pm</a:t>
            </a:r>
          </a:p>
        </p:txBody>
      </p:sp>
      <p:sp>
        <p:nvSpPr>
          <p:cNvPr id="3077" name="Rectangle 110"/>
          <p:cNvSpPr>
            <a:spLocks noGrp="1" noChangeArrowheads="1"/>
          </p:cNvSpPr>
          <p:nvPr>
            <p:ph type="sldNum" sz="quarter" idx="12"/>
          </p:nvPr>
        </p:nvSpPr>
        <p:spPr/>
        <p:txBody>
          <a:bodyPr/>
          <a:lstStyle/>
          <a:p>
            <a:pPr>
              <a:defRPr/>
            </a:pPr>
            <a:fld id="{5B92A05C-9A77-4F5D-9684-400F175DCC52}" type="slidenum">
              <a:rPr lang="en-US" smtClean="0"/>
              <a:pPr>
                <a:defRPr/>
              </a:pPr>
              <a:t>15</a:t>
            </a:fld>
            <a:endParaRPr lang="en-US" smtClean="0"/>
          </a:p>
        </p:txBody>
      </p:sp>
      <p:graphicFrame>
        <p:nvGraphicFramePr>
          <p:cNvPr id="28674" name="Object 3"/>
          <p:cNvGraphicFramePr>
            <a:graphicFrameLocks noGrp="1"/>
          </p:cNvGraphicFramePr>
          <p:nvPr>
            <p:ph type="chart" idx="4294967295"/>
            <p:extLst>
              <p:ext uri="{D42A27DB-BD31-4B8C-83A1-F6EECF244321}">
                <p14:modId xmlns:p14="http://schemas.microsoft.com/office/powerpoint/2010/main" val="1380223934"/>
              </p:ext>
            </p:extLst>
          </p:nvPr>
        </p:nvGraphicFramePr>
        <p:xfrm>
          <a:off x="390525" y="1388335"/>
          <a:ext cx="8753475" cy="4322762"/>
        </p:xfrm>
        <a:graphic>
          <a:graphicData uri="http://schemas.openxmlformats.org/presentationml/2006/ole">
            <mc:AlternateContent xmlns:mc="http://schemas.openxmlformats.org/markup-compatibility/2006">
              <mc:Choice xmlns:v="urn:schemas-microsoft-com:vml" Requires="v">
                <p:oleObj spid="_x0000_s28410906" name="Chart" r:id="rId4" imgW="8581960" imgH="4533804" progId="MSGraph.Chart.8">
                  <p:embed followColorScheme="full"/>
                </p:oleObj>
              </mc:Choice>
              <mc:Fallback>
                <p:oleObj name="Chart" r:id="rId4" imgW="8581960" imgH="4533804" progId="MSGraph.Chart.8">
                  <p:embed followColorScheme="full"/>
                  <p:pic>
                    <p:nvPicPr>
                      <p:cNvPr id="0" name=""/>
                      <p:cNvPicPr preferRelativeResize="0">
                        <a:picLocks noChangeArrowheads="1"/>
                      </p:cNvPicPr>
                      <p:nvPr/>
                    </p:nvPicPr>
                    <p:blipFill>
                      <a:blip r:embed="rId5"/>
                      <a:srcRect/>
                      <a:stretch>
                        <a:fillRect/>
                      </a:stretch>
                    </p:blipFill>
                    <p:spPr bwMode="gray">
                      <a:xfrm>
                        <a:off x="390525" y="1388335"/>
                        <a:ext cx="8753475" cy="432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8" name="Text Box 4"/>
          <p:cNvSpPr txBox="1">
            <a:spLocks noChangeArrowheads="1"/>
          </p:cNvSpPr>
          <p:nvPr/>
        </p:nvSpPr>
        <p:spPr bwMode="auto">
          <a:xfrm>
            <a:off x="-94129" y="6259666"/>
            <a:ext cx="9017000" cy="60785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000" dirty="0"/>
          </a:p>
          <a:p>
            <a:pPr eaLnBrk="0" hangingPunct="0">
              <a:lnSpc>
                <a:spcPct val="85000"/>
              </a:lnSpc>
              <a:spcBef>
                <a:spcPct val="25000"/>
              </a:spcBef>
              <a:buClr>
                <a:schemeClr val="accent2"/>
              </a:buClr>
              <a:buFont typeface="Wingdings" pitchFamily="2" charset="2"/>
              <a:buNone/>
            </a:pPr>
            <a:r>
              <a:rPr lang="en-US" sz="1000" dirty="0" smtClean="0"/>
              <a:t>*Through Dec. 31, 2013.</a:t>
            </a:r>
          </a:p>
          <a:p>
            <a:pPr eaLnBrk="0" hangingPunct="0">
              <a:lnSpc>
                <a:spcPct val="85000"/>
              </a:lnSpc>
              <a:spcBef>
                <a:spcPct val="25000"/>
              </a:spcBef>
              <a:buClr>
                <a:schemeClr val="accent2"/>
              </a:buClr>
              <a:buFont typeface="Wingdings" pitchFamily="2" charset="2"/>
              <a:buNone/>
            </a:pPr>
            <a:r>
              <a:rPr lang="en-US" sz="1000" dirty="0" smtClean="0"/>
              <a:t>Source</a:t>
            </a:r>
            <a:r>
              <a:rPr lang="en-US" sz="1000" dirty="0"/>
              <a:t>: U.S. Department of Commerce, Storm Prediction Center, National Weather </a:t>
            </a:r>
            <a:r>
              <a:rPr lang="en-US" sz="1000" dirty="0" smtClean="0"/>
              <a:t>Service at </a:t>
            </a:r>
            <a:r>
              <a:rPr lang="en-US" sz="1000" dirty="0" smtClean="0">
                <a:hlinkClick r:id="rId6"/>
              </a:rPr>
              <a:t>http://www.spc.noaa.gov/climo/online/monthly/newm.html</a:t>
            </a:r>
            <a:r>
              <a:rPr lang="en-US" sz="1000" dirty="0" smtClean="0"/>
              <a:t> </a:t>
            </a:r>
            <a:endParaRPr lang="en-US" sz="1100" dirty="0"/>
          </a:p>
        </p:txBody>
      </p:sp>
      <p:sp>
        <p:nvSpPr>
          <p:cNvPr id="28679" name="Rectangle 2"/>
          <p:cNvSpPr>
            <a:spLocks noGrp="1" noChangeArrowheads="1"/>
          </p:cNvSpPr>
          <p:nvPr>
            <p:ph type="title"/>
          </p:nvPr>
        </p:nvSpPr>
        <p:spPr/>
        <p:txBody>
          <a:bodyPr/>
          <a:lstStyle/>
          <a:p>
            <a:r>
              <a:rPr lang="en-US" dirty="0" smtClean="0"/>
              <a:t>Number of Tornadoes and Related Deaths, 1990 – 2013*</a:t>
            </a:r>
          </a:p>
        </p:txBody>
      </p:sp>
      <p:sp>
        <p:nvSpPr>
          <p:cNvPr id="8" name="AutoShape 7"/>
          <p:cNvSpPr>
            <a:spLocks noChangeArrowheads="1"/>
          </p:cNvSpPr>
          <p:nvPr/>
        </p:nvSpPr>
        <p:spPr bwMode="blackWhite">
          <a:xfrm>
            <a:off x="4074459" y="1033382"/>
            <a:ext cx="3239994" cy="577850"/>
          </a:xfrm>
          <a:prstGeom prst="wedgeRectCallout">
            <a:avLst>
              <a:gd name="adj1" fmla="val 42500"/>
              <a:gd name="adj2" fmla="val 8483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latin typeface="Arial" pitchFamily="34" charset="0"/>
                <a:cs typeface="Arial" pitchFamily="34" charset="0"/>
              </a:rPr>
              <a:t>Tornadoes </a:t>
            </a:r>
            <a:r>
              <a:rPr lang="en-US" sz="1600" b="1" dirty="0" smtClean="0">
                <a:solidFill>
                  <a:srgbClr val="FFFFFF"/>
                </a:solidFill>
                <a:latin typeface="Arial" pitchFamily="34" charset="0"/>
                <a:cs typeface="Arial" pitchFamily="34" charset="0"/>
              </a:rPr>
              <a:t>claimed 553 lives in 2011, the most since 1925</a:t>
            </a:r>
            <a:endParaRPr lang="en-US" sz="1600" b="1" dirty="0">
              <a:solidFill>
                <a:srgbClr val="FFFFFF"/>
              </a:solidFill>
              <a:latin typeface="Arial" pitchFamily="34" charset="0"/>
              <a:cs typeface="Arial" pitchFamily="34" charset="0"/>
            </a:endParaRPr>
          </a:p>
        </p:txBody>
      </p:sp>
      <p:sp>
        <p:nvSpPr>
          <p:cNvPr id="9" name="AutoShape 7"/>
          <p:cNvSpPr>
            <a:spLocks noChangeArrowheads="1"/>
          </p:cNvSpPr>
          <p:nvPr/>
        </p:nvSpPr>
        <p:spPr bwMode="blackWhite">
          <a:xfrm>
            <a:off x="3087974" y="3616325"/>
            <a:ext cx="3447715" cy="715832"/>
          </a:xfrm>
          <a:prstGeom prst="wedgeRectCallout">
            <a:avLst>
              <a:gd name="adj1" fmla="val 90438"/>
              <a:gd name="adj2" fmla="val 404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898 </a:t>
            </a:r>
            <a:r>
              <a:rPr lang="en-US" b="1" dirty="0">
                <a:solidFill>
                  <a:schemeClr val="bg1"/>
                </a:solidFill>
              </a:rPr>
              <a:t>tornadoes </a:t>
            </a:r>
            <a:r>
              <a:rPr lang="en-US" b="1" dirty="0" smtClean="0">
                <a:solidFill>
                  <a:schemeClr val="bg1"/>
                </a:solidFill>
              </a:rPr>
              <a:t>were recorded in 2013 and 55 deaths*</a:t>
            </a:r>
            <a:endParaRPr lang="en-US" b="1" dirty="0">
              <a:solidFill>
                <a:schemeClr val="bg1"/>
              </a:solidFill>
            </a:endParaRPr>
          </a:p>
        </p:txBody>
      </p:sp>
      <p:sp>
        <p:nvSpPr>
          <p:cNvPr id="11" name="Rectangle 6"/>
          <p:cNvSpPr>
            <a:spLocks noChangeArrowheads="1"/>
          </p:cNvSpPr>
          <p:nvPr/>
        </p:nvSpPr>
        <p:spPr bwMode="blackWhite">
          <a:xfrm>
            <a:off x="412752" y="5759452"/>
            <a:ext cx="8302625"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2013 tornado activity was below </a:t>
            </a:r>
            <a:r>
              <a:rPr lang="en-US" b="1" dirty="0">
                <a:solidFill>
                  <a:srgbClr val="FFFFFF"/>
                </a:solidFill>
              </a:rPr>
              <a:t>a</a:t>
            </a:r>
            <a:r>
              <a:rPr lang="en-US" b="1" dirty="0" smtClean="0">
                <a:solidFill>
                  <a:srgbClr val="FFFFFF"/>
                </a:solidFill>
              </a:rPr>
              <a:t>verage </a:t>
            </a:r>
            <a:r>
              <a:rPr lang="en-US" b="1" dirty="0">
                <a:solidFill>
                  <a:srgbClr val="FFFFFF"/>
                </a:solidFill>
              </a:rPr>
              <a:t>d</a:t>
            </a:r>
            <a:r>
              <a:rPr lang="en-US" b="1" dirty="0" smtClean="0">
                <a:solidFill>
                  <a:srgbClr val="FFFFFF"/>
                </a:solidFill>
              </a:rPr>
              <a:t>espite </a:t>
            </a:r>
            <a:r>
              <a:rPr lang="en-US" b="1" dirty="0">
                <a:solidFill>
                  <a:srgbClr val="FFFFFF"/>
                </a:solidFill>
              </a:rPr>
              <a:t>m</a:t>
            </a:r>
            <a:r>
              <a:rPr lang="en-US" b="1" dirty="0" smtClean="0">
                <a:solidFill>
                  <a:srgbClr val="FFFFFF"/>
                </a:solidFill>
              </a:rPr>
              <a:t>ajor </a:t>
            </a:r>
            <a:r>
              <a:rPr lang="en-US" b="1" dirty="0">
                <a:solidFill>
                  <a:srgbClr val="FFFFFF"/>
                </a:solidFill>
              </a:rPr>
              <a:t>s</a:t>
            </a:r>
            <a:r>
              <a:rPr lang="en-US" b="1" dirty="0" smtClean="0">
                <a:solidFill>
                  <a:srgbClr val="FFFFFF"/>
                </a:solidFill>
              </a:rPr>
              <a:t>torms in Oklahoma. Since 1990, 1,859 people have been killed in tornado events.</a:t>
            </a:r>
            <a:endParaRPr lang="en-US" b="1" i="1" dirty="0">
              <a:solidFill>
                <a:srgbClr val="FFFFFF"/>
              </a:solidFill>
            </a:endParaRPr>
          </a:p>
        </p:txBody>
      </p:sp>
    </p:spTree>
    <p:extLst>
      <p:ext uri="{BB962C8B-B14F-4D97-AF65-F5344CB8AC3E}">
        <p14:creationId xmlns:p14="http://schemas.microsoft.com/office/powerpoint/2010/main" val="40851943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200"/>
                            </p:stCondLst>
                            <p:childTnLst>
                              <p:par>
                                <p:cTn id="13" presetID="53" presetClass="entr" presetSubtype="0" fill="hold" grpId="0" nodeType="afterEffect">
                                  <p:stCondLst>
                                    <p:cond delay="70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76240" y="149590"/>
            <a:ext cx="7528706" cy="720725"/>
          </a:xfrm>
        </p:spPr>
        <p:txBody>
          <a:bodyPr/>
          <a:lstStyle/>
          <a:p>
            <a:pPr>
              <a:defRPr/>
            </a:pPr>
            <a:r>
              <a:rPr lang="en-US" kern="1200" dirty="0" smtClean="0">
                <a:solidFill>
                  <a:srgbClr val="28688C"/>
                </a:solidFill>
                <a:latin typeface="Arial"/>
                <a:ea typeface="Arial Unicode MS"/>
                <a:cs typeface="Arial"/>
              </a:rPr>
              <a:t>U.S. Thunderstorm Insured Loss Trends, </a:t>
            </a:r>
            <a:r>
              <a:rPr lang="en-US" dirty="0" smtClean="0">
                <a:solidFill>
                  <a:srgbClr val="28688C"/>
                </a:solidFill>
              </a:rPr>
              <a:t>1980 – 2013</a:t>
            </a:r>
            <a:endParaRPr lang="en-US" sz="2400" dirty="0">
              <a:solidFill>
                <a:srgbClr val="28688C"/>
              </a:solidFill>
            </a:endParaRPr>
          </a:p>
        </p:txBody>
      </p:sp>
      <p:sp>
        <p:nvSpPr>
          <p:cNvPr id="13" name="TextBox 12"/>
          <p:cNvSpPr txBox="1"/>
          <p:nvPr/>
        </p:nvSpPr>
        <p:spPr>
          <a:xfrm>
            <a:off x="8415338" y="6551613"/>
            <a:ext cx="685800" cy="274637"/>
          </a:xfrm>
          <a:prstGeom prst="rect">
            <a:avLst/>
          </a:prstGeom>
          <a:noFill/>
        </p:spPr>
        <p:txBody>
          <a:bodyPr anchor="ctr"/>
          <a:lstStyle/>
          <a:p>
            <a:pPr algn="r">
              <a:defRPr/>
            </a:pPr>
            <a:fld id="{8D0801B0-B425-4BBD-988E-B9240017401C}" type="slidenum">
              <a:rPr lang="en-US" sz="1000">
                <a:solidFill>
                  <a:schemeClr val="accent4">
                    <a:lumMod val="75000"/>
                  </a:schemeClr>
                </a:solidFill>
                <a:latin typeface="+mn-lt"/>
                <a:cs typeface="+mn-cs"/>
              </a:rPr>
              <a:pPr algn="r">
                <a:defRPr/>
              </a:pPr>
              <a:t>16</a:t>
            </a:fld>
            <a:endParaRPr lang="en-US" sz="1000" dirty="0">
              <a:solidFill>
                <a:schemeClr val="accent4">
                  <a:lumMod val="75000"/>
                </a:schemeClr>
              </a:solidFill>
              <a:latin typeface="+mn-lt"/>
              <a:cs typeface="+mn-cs"/>
            </a:endParaRPr>
          </a:p>
        </p:txBody>
      </p:sp>
      <p:sp>
        <p:nvSpPr>
          <p:cNvPr id="21" name="Rectangle 3"/>
          <p:cNvSpPr>
            <a:spLocks noChangeArrowheads="1"/>
          </p:cNvSpPr>
          <p:nvPr/>
        </p:nvSpPr>
        <p:spPr bwMode="auto">
          <a:xfrm>
            <a:off x="26988" y="6426786"/>
            <a:ext cx="4267200" cy="338554"/>
          </a:xfrm>
          <a:prstGeom prst="rect">
            <a:avLst/>
          </a:prstGeom>
          <a:noFill/>
          <a:ln w="9525" algn="ctr">
            <a:noFill/>
            <a:miter lim="800000"/>
            <a:headEnd/>
            <a:tailEnd/>
          </a:ln>
        </p:spPr>
        <p:txBody>
          <a:bodyPr anchor="ctr">
            <a:spAutoFit/>
          </a:bodyPr>
          <a:lstStyle/>
          <a:p>
            <a:pPr>
              <a:defRPr/>
            </a:pPr>
            <a:endParaRPr lang="en-US" sz="800" dirty="0">
              <a:solidFill>
                <a:schemeClr val="accent4">
                  <a:lumMod val="75000"/>
                </a:schemeClr>
              </a:solidFill>
              <a:cs typeface="+mn-cs"/>
            </a:endParaRPr>
          </a:p>
          <a:p>
            <a:pPr>
              <a:defRPr/>
            </a:pPr>
            <a:r>
              <a:rPr lang="en-US" sz="800" dirty="0">
                <a:solidFill>
                  <a:schemeClr val="accent4">
                    <a:lumMod val="75000"/>
                  </a:schemeClr>
                </a:solidFill>
                <a:cs typeface="+mn-cs"/>
              </a:rPr>
              <a:t>Source: Property Claims Service</a:t>
            </a:r>
            <a:r>
              <a:rPr lang="en-US" sz="800" dirty="0" smtClean="0">
                <a:solidFill>
                  <a:schemeClr val="accent4">
                    <a:lumMod val="75000"/>
                  </a:schemeClr>
                </a:solidFill>
                <a:cs typeface="+mn-cs"/>
              </a:rPr>
              <a:t>, and MR </a:t>
            </a:r>
            <a:r>
              <a:rPr lang="en-US" sz="800" dirty="0" err="1">
                <a:solidFill>
                  <a:schemeClr val="accent4">
                    <a:lumMod val="75000"/>
                  </a:schemeClr>
                </a:solidFill>
                <a:cs typeface="+mn-cs"/>
              </a:rPr>
              <a:t>NatCat</a:t>
            </a:r>
            <a:r>
              <a:rPr lang="en-US" sz="800" i="1" dirty="0" err="1">
                <a:solidFill>
                  <a:schemeClr val="accent4">
                    <a:lumMod val="75000"/>
                  </a:schemeClr>
                </a:solidFill>
                <a:cs typeface="+mn-cs"/>
              </a:rPr>
              <a:t>SERVICE</a:t>
            </a:r>
            <a:endParaRPr lang="en-US" sz="800" i="1" dirty="0">
              <a:solidFill>
                <a:schemeClr val="accent4">
                  <a:lumMod val="75000"/>
                </a:schemeClr>
              </a:solidFill>
              <a:cs typeface="+mn-cs"/>
            </a:endParaRPr>
          </a:p>
        </p:txBody>
      </p:sp>
      <p:pic>
        <p:nvPicPr>
          <p:cNvPr id="14" name="Picture 1"/>
          <p:cNvPicPr>
            <a:picLocks noChangeAspect="1" noChangeArrowheads="1"/>
          </p:cNvPicPr>
          <p:nvPr>
            <p:custDataLst>
              <p:tags r:id="rId1"/>
            </p:custDataLst>
          </p:nvPr>
        </p:nvPicPr>
        <p:blipFill>
          <a:blip r:embed="rId4" cstate="email"/>
          <a:srcRect/>
          <a:stretch>
            <a:fillRect/>
          </a:stretch>
        </p:blipFill>
        <p:spPr bwMode="auto">
          <a:xfrm>
            <a:off x="124678" y="1454046"/>
            <a:ext cx="8888802" cy="5111100"/>
          </a:xfrm>
          <a:prstGeom prst="rect">
            <a:avLst/>
          </a:prstGeom>
          <a:noFill/>
          <a:ln w="9525">
            <a:noFill/>
            <a:miter lim="800000"/>
            <a:headEnd/>
            <a:tailEnd/>
          </a:ln>
        </p:spPr>
      </p:pic>
      <p:sp>
        <p:nvSpPr>
          <p:cNvPr id="16" name="AutoShape 7"/>
          <p:cNvSpPr>
            <a:spLocks noChangeArrowheads="1"/>
          </p:cNvSpPr>
          <p:nvPr/>
        </p:nvSpPr>
        <p:spPr bwMode="blackWhite">
          <a:xfrm>
            <a:off x="3620367" y="3128505"/>
            <a:ext cx="3531191" cy="975657"/>
          </a:xfrm>
          <a:prstGeom prst="wedgeRectCallout">
            <a:avLst>
              <a:gd name="adj1" fmla="val 97028"/>
              <a:gd name="adj2" fmla="val 168327"/>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Thunderstorm losses </a:t>
            </a:r>
            <a:r>
              <a:rPr lang="en-US" b="1" dirty="0" smtClean="0">
                <a:solidFill>
                  <a:srgbClr val="FFFFFF"/>
                </a:solidFill>
                <a:latin typeface="Arial" pitchFamily="34" charset="0"/>
                <a:cs typeface="Arial" pitchFamily="34" charset="0"/>
              </a:rPr>
              <a:t>in 2013 </a:t>
            </a:r>
            <a:r>
              <a:rPr lang="en-US" b="1" dirty="0">
                <a:solidFill>
                  <a:srgbClr val="FFFFFF"/>
                </a:solidFill>
                <a:latin typeface="Arial" pitchFamily="34" charset="0"/>
                <a:cs typeface="Arial" pitchFamily="34" charset="0"/>
              </a:rPr>
              <a:t>totaled </a:t>
            </a:r>
            <a:r>
              <a:rPr lang="en-US" b="1" dirty="0" smtClean="0">
                <a:solidFill>
                  <a:srgbClr val="FFFFFF"/>
                </a:solidFill>
                <a:latin typeface="Arial" pitchFamily="34" charset="0"/>
                <a:cs typeface="Arial" pitchFamily="34" charset="0"/>
              </a:rPr>
              <a:t>$10.3 billion, the 6</a:t>
            </a:r>
            <a:r>
              <a:rPr lang="en-US" b="1" baseline="30000" dirty="0" smtClean="0">
                <a:solidFill>
                  <a:srgbClr val="FFFFFF"/>
                </a:solidFill>
                <a:latin typeface="Arial" pitchFamily="34" charset="0"/>
                <a:cs typeface="Arial" pitchFamily="34" charset="0"/>
              </a:rPr>
              <a:t>th</a:t>
            </a:r>
            <a:r>
              <a:rPr lang="en-US" b="1" dirty="0" smtClean="0">
                <a:solidFill>
                  <a:srgbClr val="FFFFFF"/>
                </a:solidFill>
                <a:latin typeface="Arial" pitchFamily="34" charset="0"/>
                <a:cs typeface="Arial" pitchFamily="34" charset="0"/>
              </a:rPr>
              <a:t>  highest on record</a:t>
            </a:r>
            <a:endParaRPr lang="en-US" b="1" dirty="0">
              <a:solidFill>
                <a:srgbClr val="FFFFFF"/>
              </a:solidFill>
              <a:latin typeface="Arial" pitchFamily="34" charset="0"/>
              <a:cs typeface="Arial" pitchFamily="34" charset="0"/>
            </a:endParaRPr>
          </a:p>
        </p:txBody>
      </p:sp>
      <p:sp>
        <p:nvSpPr>
          <p:cNvPr id="17" name="Text Box 17"/>
          <p:cNvSpPr txBox="1">
            <a:spLocks noChangeArrowheads="1"/>
          </p:cNvSpPr>
          <p:nvPr/>
        </p:nvSpPr>
        <p:spPr bwMode="auto">
          <a:xfrm>
            <a:off x="1059708" y="2563156"/>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a:solidFill>
                  <a:schemeClr val="bg1"/>
                </a:solidFill>
                <a:latin typeface="Arial" pitchFamily="34" charset="0"/>
                <a:cs typeface="Arial" pitchFamily="34" charset="0"/>
              </a:rPr>
              <a:t>Average thunderstorm losses are up </a:t>
            </a:r>
            <a:r>
              <a:rPr lang="en-US" b="1" dirty="0" smtClean="0">
                <a:solidFill>
                  <a:schemeClr val="bg1"/>
                </a:solidFill>
                <a:latin typeface="Arial" pitchFamily="34" charset="0"/>
                <a:cs typeface="Arial" pitchFamily="34" charset="0"/>
              </a:rPr>
              <a:t>7 </a:t>
            </a:r>
            <a:r>
              <a:rPr lang="en-US" b="1" dirty="0">
                <a:solidFill>
                  <a:schemeClr val="bg1"/>
                </a:solidFill>
                <a:latin typeface="Arial" pitchFamily="34" charset="0"/>
                <a:cs typeface="Arial" pitchFamily="34" charset="0"/>
              </a:rPr>
              <a:t>fold since the early </a:t>
            </a:r>
            <a:r>
              <a:rPr lang="en-US" b="1" dirty="0" smtClean="0">
                <a:solidFill>
                  <a:schemeClr val="bg1"/>
                </a:solidFill>
                <a:latin typeface="Arial" pitchFamily="34" charset="0"/>
                <a:cs typeface="Arial" pitchFamily="34" charset="0"/>
              </a:rPr>
              <a:t>1980s.  The 5-year running average loss is up sharply</a:t>
            </a:r>
            <a:endParaRPr lang="en-US" b="1" dirty="0">
              <a:solidFill>
                <a:schemeClr val="bg1"/>
              </a:solidFill>
              <a:latin typeface="Arial" pitchFamily="34" charset="0"/>
              <a:cs typeface="Arial" pitchFamily="34" charset="0"/>
            </a:endParaRPr>
          </a:p>
        </p:txBody>
      </p:sp>
      <p:sp>
        <p:nvSpPr>
          <p:cNvPr id="18" name="Text Box 17"/>
          <p:cNvSpPr txBox="1">
            <a:spLocks noChangeArrowheads="1"/>
          </p:cNvSpPr>
          <p:nvPr/>
        </p:nvSpPr>
        <p:spPr bwMode="auto">
          <a:xfrm>
            <a:off x="3544524" y="1110813"/>
            <a:ext cx="3940175" cy="1477962"/>
          </a:xfrm>
          <a:prstGeom prst="rect">
            <a:avLst/>
          </a:prstGeom>
          <a:solidFill>
            <a:schemeClr val="accent1">
              <a:lumMod val="75000"/>
            </a:schemeClr>
          </a:solidFill>
          <a:ln w="9525" algn="ctr">
            <a:noFill/>
            <a:miter lim="800000"/>
            <a:headEnd/>
            <a:tailEnd/>
          </a:ln>
        </p:spPr>
        <p:txBody>
          <a:bodyPr>
            <a:spAutoFit/>
          </a:bodyPr>
          <a:lstStyle/>
          <a:p>
            <a:pPr algn="ctr">
              <a:defRPr/>
            </a:pPr>
            <a:r>
              <a:rPr lang="en-US" b="1" dirty="0">
                <a:solidFill>
                  <a:schemeClr val="bg1"/>
                </a:solidFill>
                <a:latin typeface="Arial" pitchFamily="34" charset="0"/>
                <a:cs typeface="Arial" pitchFamily="34" charset="0"/>
              </a:rPr>
              <a:t>Hurricanes get all the headlines, but thunderstorms are consistent producers of large scale loss. </a:t>
            </a:r>
            <a:r>
              <a:rPr lang="en-US" b="1" i="1" dirty="0" smtClean="0">
                <a:solidFill>
                  <a:schemeClr val="bg1"/>
                </a:solidFill>
                <a:latin typeface="Arial" pitchFamily="34" charset="0"/>
                <a:cs typeface="Arial" pitchFamily="34" charset="0"/>
              </a:rPr>
              <a:t>2008-2013 </a:t>
            </a:r>
            <a:r>
              <a:rPr lang="en-US" b="1" i="1" dirty="0">
                <a:solidFill>
                  <a:schemeClr val="bg1"/>
                </a:solidFill>
                <a:latin typeface="Arial" pitchFamily="34" charset="0"/>
                <a:cs typeface="Arial" pitchFamily="34" charset="0"/>
              </a:rPr>
              <a:t>are the most expensive years on </a:t>
            </a:r>
            <a:r>
              <a:rPr lang="en-US" b="1" i="1" dirty="0" smtClean="0">
                <a:solidFill>
                  <a:schemeClr val="bg1"/>
                </a:solidFill>
                <a:latin typeface="Arial" pitchFamily="34" charset="0"/>
                <a:cs typeface="Arial" pitchFamily="34" charset="0"/>
              </a:rPr>
              <a:t>record.</a:t>
            </a:r>
            <a:endParaRPr lang="en-US" b="1" i="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2774451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Titel 11"/>
          <p:cNvSpPr>
            <a:spLocks noGrp="1"/>
          </p:cNvSpPr>
          <p:nvPr>
            <p:ph type="title"/>
          </p:nvPr>
        </p:nvSpPr>
        <p:spPr>
          <a:xfrm>
            <a:off x="323850" y="147480"/>
            <a:ext cx="7446300" cy="722067"/>
          </a:xfrm>
        </p:spPr>
        <p:txBody>
          <a:bodyPr>
            <a:noAutofit/>
          </a:bodyPr>
          <a:lstStyle/>
          <a:p>
            <a:r>
              <a:rPr lang="en-US" dirty="0" smtClean="0">
                <a:solidFill>
                  <a:srgbClr val="225A7A"/>
                </a:solidFill>
                <a:ea typeface="Arial"/>
                <a:cs typeface="Times New Roman"/>
              </a:rPr>
              <a:t>Convective Loss Events </a:t>
            </a:r>
            <a:r>
              <a:rPr lang="en-US" dirty="0" smtClean="0">
                <a:solidFill>
                  <a:srgbClr val="225A7A"/>
                </a:solidFill>
              </a:rPr>
              <a:t>in the U.S. </a:t>
            </a:r>
            <a:r>
              <a:rPr lang="en-US" sz="2800" dirty="0" smtClean="0">
                <a:solidFill>
                  <a:srgbClr val="225A7A"/>
                </a:solidFill>
              </a:rPr>
              <a:t/>
            </a:r>
            <a:br>
              <a:rPr lang="en-US" sz="2800" dirty="0" smtClean="0">
                <a:solidFill>
                  <a:srgbClr val="225A7A"/>
                </a:solidFill>
              </a:rPr>
            </a:br>
            <a:r>
              <a:rPr lang="en-US" sz="1800" dirty="0" smtClean="0">
                <a:solidFill>
                  <a:srgbClr val="225A7A"/>
                </a:solidFill>
              </a:rPr>
              <a:t>Overall and insured losses 1980 – 2012 and First Half 2013 </a:t>
            </a:r>
            <a:endParaRPr lang="en-US" sz="1800" dirty="0">
              <a:solidFill>
                <a:srgbClr val="225A7A"/>
              </a:solidFill>
            </a:endParaRPr>
          </a:p>
        </p:txBody>
      </p:sp>
      <p:grpSp>
        <p:nvGrpSpPr>
          <p:cNvPr id="2" name="Gruppieren 12"/>
          <p:cNvGrpSpPr>
            <a:grpSpLocks/>
          </p:cNvGrpSpPr>
          <p:nvPr>
            <p:custDataLst>
              <p:tags r:id="rId2"/>
            </p:custDataLst>
          </p:nvPr>
        </p:nvGrpSpPr>
        <p:grpSpPr bwMode="auto">
          <a:xfrm>
            <a:off x="1406699" y="6073089"/>
            <a:ext cx="6325306" cy="437963"/>
            <a:chOff x="1766229" y="5197116"/>
            <a:chExt cx="4588250" cy="439426"/>
          </a:xfrm>
          <a:effectLst/>
        </p:grpSpPr>
        <p:sp>
          <p:nvSpPr>
            <p:cNvPr id="14" name="Textfeld 25"/>
            <p:cNvSpPr txBox="1">
              <a:spLocks noChangeArrowheads="1"/>
            </p:cNvSpPr>
            <p:nvPr/>
          </p:nvSpPr>
          <p:spPr bwMode="auto">
            <a:xfrm>
              <a:off x="1908810" y="5197116"/>
              <a:ext cx="1669994" cy="262484"/>
            </a:xfrm>
            <a:prstGeom prst="rect">
              <a:avLst/>
            </a:prstGeom>
            <a:noFill/>
            <a:ln w="9525">
              <a:noFill/>
              <a:miter lim="800000"/>
              <a:headEnd/>
              <a:tailEnd/>
            </a:ln>
          </p:spPr>
          <p:txBody>
            <a:bodyPr wrap="none">
              <a:spAutoFit/>
            </a:bodyPr>
            <a:lstStyle/>
            <a:p>
              <a:r>
                <a:rPr lang="de-DE" sz="1100" b="1" dirty="0" smtClean="0"/>
                <a:t>Overall </a:t>
              </a:r>
              <a:r>
                <a:rPr lang="de-DE" sz="1100" b="1" dirty="0" err="1" smtClean="0"/>
                <a:t>losses</a:t>
              </a:r>
              <a:r>
                <a:rPr lang="de-DE" sz="1100" b="1" dirty="0" smtClean="0"/>
                <a:t> </a:t>
              </a:r>
              <a:r>
                <a:rPr lang="de-DE" sz="1100" b="1" dirty="0"/>
                <a:t>(in </a:t>
              </a:r>
              <a:r>
                <a:rPr lang="de-DE" sz="1100" b="1" dirty="0" smtClean="0"/>
                <a:t>2012 </a:t>
              </a:r>
              <a:r>
                <a:rPr lang="de-DE" sz="1100" b="1" dirty="0" err="1" smtClean="0"/>
                <a:t>values</a:t>
              </a:r>
              <a:r>
                <a:rPr lang="de-DE" sz="1100" b="1" dirty="0" smtClean="0"/>
                <a:t>)  </a:t>
              </a:r>
              <a:endParaRPr lang="de-DE" sz="1100" b="1" dirty="0"/>
            </a:p>
          </p:txBody>
        </p:sp>
        <p:sp>
          <p:nvSpPr>
            <p:cNvPr id="15" name="Textfeld 26"/>
            <p:cNvSpPr txBox="1">
              <a:spLocks noChangeArrowheads="1"/>
            </p:cNvSpPr>
            <p:nvPr/>
          </p:nvSpPr>
          <p:spPr bwMode="auto">
            <a:xfrm>
              <a:off x="4728671" y="5197121"/>
              <a:ext cx="1625808" cy="254764"/>
            </a:xfrm>
            <a:prstGeom prst="rect">
              <a:avLst/>
            </a:prstGeom>
            <a:noFill/>
            <a:ln w="9525">
              <a:noFill/>
              <a:miter lim="800000"/>
              <a:headEnd/>
              <a:tailEnd/>
            </a:ln>
          </p:spPr>
          <p:txBody>
            <a:bodyPr wrap="none">
              <a:spAutoFit/>
            </a:bodyPr>
            <a:lstStyle/>
            <a:p>
              <a:r>
                <a:rPr lang="de-DE" sz="1050" b="1" dirty="0" err="1" smtClean="0"/>
                <a:t>Insured</a:t>
              </a:r>
              <a:r>
                <a:rPr lang="de-DE" sz="1050" b="1" dirty="0" smtClean="0"/>
                <a:t> </a:t>
              </a:r>
              <a:r>
                <a:rPr lang="de-DE" sz="1050" b="1" dirty="0" err="1" smtClean="0"/>
                <a:t>losses</a:t>
              </a:r>
              <a:r>
                <a:rPr lang="de-DE" sz="1050" b="1" dirty="0" smtClean="0"/>
                <a:t> (in 2012 </a:t>
              </a:r>
              <a:r>
                <a:rPr lang="de-DE" sz="1050" b="1" dirty="0" err="1" smtClean="0"/>
                <a:t>values</a:t>
              </a:r>
              <a:r>
                <a:rPr lang="de-DE" sz="1050" b="1" dirty="0" smtClean="0"/>
                <a:t>)  </a:t>
              </a:r>
              <a:endParaRPr lang="de-DE" sz="1050" b="1" dirty="0"/>
            </a:p>
          </p:txBody>
        </p:sp>
        <p:sp>
          <p:nvSpPr>
            <p:cNvPr id="16" name="Rechteck 30"/>
            <p:cNvSpPr>
              <a:spLocks noChangeArrowheads="1"/>
            </p:cNvSpPr>
            <p:nvPr/>
          </p:nvSpPr>
          <p:spPr bwMode="auto">
            <a:xfrm>
              <a:off x="1766229" y="5265976"/>
              <a:ext cx="92220" cy="370566"/>
            </a:xfrm>
            <a:prstGeom prst="rect">
              <a:avLst/>
            </a:prstGeom>
            <a:solidFill>
              <a:srgbClr val="92D050"/>
            </a:solidFill>
            <a:ln w="9525" algn="ctr">
              <a:noFill/>
              <a:round/>
              <a:headEnd/>
              <a:tailEnd/>
            </a:ln>
          </p:spPr>
          <p:txBody>
            <a:bodyPr wrap="square">
              <a:spAutoFit/>
            </a:bodyPr>
            <a:lstStyle/>
            <a:p>
              <a:pPr marL="266700" indent="-265113"/>
              <a:endParaRPr lang="de-DE"/>
            </a:p>
          </p:txBody>
        </p:sp>
        <p:sp>
          <p:nvSpPr>
            <p:cNvPr id="17" name="Rechteck 31"/>
            <p:cNvSpPr>
              <a:spLocks noChangeArrowheads="1"/>
            </p:cNvSpPr>
            <p:nvPr/>
          </p:nvSpPr>
          <p:spPr bwMode="auto">
            <a:xfrm>
              <a:off x="4609400" y="5265959"/>
              <a:ext cx="104455" cy="144481"/>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8" name="Rechteck 17"/>
          <p:cNvSpPr/>
          <p:nvPr/>
        </p:nvSpPr>
        <p:spPr>
          <a:xfrm>
            <a:off x="338599" y="1284850"/>
            <a:ext cx="1372214" cy="369332"/>
          </a:xfrm>
          <a:prstGeom prst="rect">
            <a:avLst/>
          </a:prstGeom>
        </p:spPr>
        <p:txBody>
          <a:bodyPr wrap="square">
            <a:spAutoFit/>
          </a:bodyPr>
          <a:lstStyle/>
          <a:p>
            <a:r>
              <a:rPr lang="en-US" b="1" dirty="0" smtClean="0">
                <a:solidFill>
                  <a:srgbClr val="225A7A"/>
                </a:solidFill>
              </a:rPr>
              <a:t>(Bill.</a:t>
            </a:r>
            <a:r>
              <a:rPr lang="de-DE" b="1" dirty="0" smtClean="0">
                <a:solidFill>
                  <a:srgbClr val="225A7A"/>
                </a:solidFill>
              </a:rPr>
              <a:t> US$)</a:t>
            </a:r>
            <a:endParaRPr lang="de-DE" b="1" dirty="0">
              <a:solidFill>
                <a:srgbClr val="225A7A"/>
              </a:solidFill>
            </a:endParaRPr>
          </a:p>
        </p:txBody>
      </p:sp>
      <p:sp>
        <p:nvSpPr>
          <p:cNvPr id="20" name="Text Box 34"/>
          <p:cNvSpPr txBox="1">
            <a:spLocks noChangeArrowheads="1"/>
          </p:cNvSpPr>
          <p:nvPr/>
        </p:nvSpPr>
        <p:spPr bwMode="auto">
          <a:xfrm>
            <a:off x="723207" y="5802593"/>
            <a:ext cx="6477693" cy="246221"/>
          </a:xfrm>
          <a:prstGeom prst="rect">
            <a:avLst/>
          </a:prstGeom>
          <a:noFill/>
          <a:ln w="9525">
            <a:noFill/>
            <a:miter lim="800000"/>
            <a:headEnd/>
            <a:tailEnd/>
          </a:ln>
        </p:spPr>
        <p:txBody>
          <a:bodyPr wrap="square">
            <a:spAutoFit/>
          </a:bodyPr>
          <a:lstStyle/>
          <a:p>
            <a:pPr>
              <a:lnSpc>
                <a:spcPct val="100000"/>
              </a:lnSpc>
            </a:pPr>
            <a:r>
              <a:rPr lang="en-GB" sz="1000" dirty="0" smtClean="0">
                <a:solidFill>
                  <a:schemeClr val="tx2"/>
                </a:solidFill>
              </a:rPr>
              <a:t>Analysis contains: straight-line winds, tornadoes, hail, heavy precipitation, flash floods, lightning.</a:t>
            </a:r>
            <a:endParaRPr lang="en-GB" sz="1000" dirty="0">
              <a:solidFill>
                <a:schemeClr val="tx2"/>
              </a:solidFill>
            </a:endParaRPr>
          </a:p>
        </p:txBody>
      </p:sp>
      <p:pic>
        <p:nvPicPr>
          <p:cNvPr id="1026" name="Picture 2"/>
          <p:cNvPicPr>
            <a:picLocks noChangeAspect="1" noChangeArrowheads="1"/>
          </p:cNvPicPr>
          <p:nvPr>
            <p:custDataLst>
              <p:tags r:id="rId3"/>
            </p:custDataLst>
          </p:nvPr>
        </p:nvPicPr>
        <p:blipFill>
          <a:blip r:embed="rId6" cstate="email">
            <a:extLst>
              <a:ext uri="{28A0092B-C50C-407E-A947-70E740481C1C}">
                <a14:useLocalDpi xmlns:a14="http://schemas.microsoft.com/office/drawing/2010/main"/>
              </a:ext>
            </a:extLst>
          </a:blip>
          <a:srcRect/>
          <a:stretch>
            <a:fillRect/>
          </a:stretch>
        </p:blipFill>
        <p:spPr bwMode="auto">
          <a:xfrm>
            <a:off x="0" y="1499254"/>
            <a:ext cx="8677275" cy="4574627"/>
          </a:xfrm>
          <a:prstGeom prst="rect">
            <a:avLst/>
          </a:prstGeom>
          <a:noFill/>
          <a:ln w="9525">
            <a:noFill/>
            <a:miter lim="800000"/>
            <a:headEnd/>
            <a:tailEnd/>
          </a:ln>
          <a:effectLst/>
        </p:spPr>
      </p:pic>
      <p:sp>
        <p:nvSpPr>
          <p:cNvPr id="23" name="Rechteck 22"/>
          <p:cNvSpPr/>
          <p:nvPr/>
        </p:nvSpPr>
        <p:spPr>
          <a:xfrm>
            <a:off x="8370212" y="4697772"/>
            <a:ext cx="86400" cy="64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8384960" y="5336820"/>
            <a:ext cx="86400" cy="39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8283272" y="4968942"/>
            <a:ext cx="241300" cy="736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Box 25"/>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17</a:t>
            </a:fld>
            <a:endParaRPr lang="en-US" sz="1000" dirty="0">
              <a:solidFill>
                <a:schemeClr val="accent4">
                  <a:lumMod val="75000"/>
                </a:schemeClr>
              </a:solidFill>
              <a:latin typeface="+mn-lt"/>
            </a:endParaRPr>
          </a:p>
        </p:txBody>
      </p:sp>
      <p:sp>
        <p:nvSpPr>
          <p:cNvPr id="21"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at July 2013  </a:t>
            </a:r>
            <a:endParaRPr lang="en-US" sz="900" dirty="0">
              <a:solidFill>
                <a:schemeClr val="accent4">
                  <a:lumMod val="75000"/>
                </a:schemeClr>
              </a:solidFill>
            </a:endParaRPr>
          </a:p>
        </p:txBody>
      </p:sp>
      <p:sp>
        <p:nvSpPr>
          <p:cNvPr id="19" name="Text Box 17"/>
          <p:cNvSpPr txBox="1">
            <a:spLocks noChangeArrowheads="1"/>
          </p:cNvSpPr>
          <p:nvPr/>
        </p:nvSpPr>
        <p:spPr bwMode="auto">
          <a:xfrm>
            <a:off x="1192443" y="1987960"/>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Convective events are those caused by straight-line winds, tornadoes, hail, heavy precipitation, flash floods and lightning</a:t>
            </a:r>
            <a:endParaRPr lang="en-US" b="1" dirty="0">
              <a:solidFill>
                <a:schemeClr val="bg1"/>
              </a:solidFill>
              <a:latin typeface="Arial" pitchFamily="34" charset="0"/>
              <a:cs typeface="Arial" pitchFamily="34" charset="0"/>
            </a:endParaRPr>
          </a:p>
        </p:txBody>
      </p:sp>
      <p:sp>
        <p:nvSpPr>
          <p:cNvPr id="28" name="AutoShape 7"/>
          <p:cNvSpPr>
            <a:spLocks noChangeArrowheads="1"/>
          </p:cNvSpPr>
          <p:nvPr/>
        </p:nvSpPr>
        <p:spPr bwMode="blackWhite">
          <a:xfrm>
            <a:off x="4104966" y="1474839"/>
            <a:ext cx="2841523" cy="1371600"/>
          </a:xfrm>
          <a:prstGeom prst="wedgeRectCallout">
            <a:avLst>
              <a:gd name="adj1" fmla="val 71004"/>
              <a:gd name="adj2" fmla="val 918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The insured and total economic cost of convective events has rising tremendously over the past 30+ years</a:t>
            </a:r>
            <a:endParaRPr lang="en-US" b="1" dirty="0">
              <a:solidFill>
                <a:srgbClr val="FFFFFF"/>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2377758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18</a:t>
            </a:fld>
            <a:endParaRPr lang="en-US" smtClean="0"/>
          </a:p>
        </p:txBody>
      </p:sp>
      <p:sp>
        <p:nvSpPr>
          <p:cNvPr id="1028" name="Rectangle 2"/>
          <p:cNvSpPr>
            <a:spLocks noGrp="1" noChangeArrowheads="1"/>
          </p:cNvSpPr>
          <p:nvPr>
            <p:ph type="title" idx="4294967295"/>
          </p:nvPr>
        </p:nvSpPr>
        <p:spPr>
          <a:xfrm>
            <a:off x="0" y="-126080"/>
            <a:ext cx="8686800" cy="1143000"/>
          </a:xfrm>
        </p:spPr>
        <p:txBody>
          <a:bodyPr lIns="92075" tIns="46038" rIns="92075" bIns="46038" anchor="b"/>
          <a:lstStyle/>
          <a:p>
            <a:r>
              <a:rPr lang="en-US" sz="2800" dirty="0" smtClean="0"/>
              <a:t>Insured Losses from Tornado/Thunderstorm/</a:t>
            </a:r>
            <a:br>
              <a:rPr lang="en-US" sz="2800" dirty="0" smtClean="0"/>
            </a:br>
            <a:r>
              <a:rPr lang="en-US" sz="2800" dirty="0" smtClean="0"/>
              <a:t>Hail Catastrophes, 2000-2013, (Top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723623107"/>
              </p:ext>
            </p:extLst>
          </p:nvPr>
        </p:nvGraphicFramePr>
        <p:xfrm>
          <a:off x="-95250" y="1894297"/>
          <a:ext cx="9144000" cy="4749800"/>
        </p:xfrm>
        <a:graphic>
          <a:graphicData uri="http://schemas.openxmlformats.org/presentationml/2006/ole">
            <mc:AlternateContent xmlns:mc="http://schemas.openxmlformats.org/markup-compatibility/2006">
              <mc:Choice xmlns:v="urn:schemas-microsoft-com:vml" Requires="v">
                <p:oleObj spid="_x0000_s28403750" name="Chart" r:id="rId4" imgW="8820048" imgH="4581583" progId="MSGraph.Chart.8">
                  <p:embed followColorScheme="full"/>
                </p:oleObj>
              </mc:Choice>
              <mc:Fallback>
                <p:oleObj name="Chart" r:id="rId4" imgW="8820048" imgH="4581583" progId="MSGraph.Chart.8">
                  <p:embed followColorScheme="full"/>
                  <p:pic>
                    <p:nvPicPr>
                      <p:cNvPr id="0" name=""/>
                      <p:cNvPicPr>
                        <a:picLocks noChangeAspect="1" noChangeArrowheads="1"/>
                      </p:cNvPicPr>
                      <p:nvPr/>
                    </p:nvPicPr>
                    <p:blipFill>
                      <a:blip r:embed="rId5"/>
                      <a:srcRect/>
                      <a:stretch>
                        <a:fillRect/>
                      </a:stretch>
                    </p:blipFill>
                    <p:spPr bwMode="auto">
                      <a:xfrm>
                        <a:off x="-95250" y="1894297"/>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t>Property Claims Service, a Division of </a:t>
            </a:r>
            <a:r>
              <a:rPr lang="en-US" sz="1100" dirty="0" err="1" smtClean="0"/>
              <a:t>Verisk</a:t>
            </a:r>
            <a:r>
              <a:rPr lang="en-US" sz="1100" dirty="0" smtClean="0"/>
              <a:t> Analytics; </a:t>
            </a:r>
            <a:r>
              <a:rPr lang="en-US" sz="1100" dirty="0"/>
              <a:t>Insurance Information </a:t>
            </a:r>
            <a:r>
              <a:rPr lang="en-US" sz="1100" dirty="0" smtClean="0"/>
              <a:t>Institute</a:t>
            </a:r>
            <a:r>
              <a:rPr lang="en-US" sz="1100" dirty="0"/>
              <a:t>.</a:t>
            </a:r>
          </a:p>
        </p:txBody>
      </p:sp>
      <p:sp>
        <p:nvSpPr>
          <p:cNvPr id="6" name="AutoShape 10"/>
          <p:cNvSpPr>
            <a:spLocks noChangeArrowheads="1"/>
          </p:cNvSpPr>
          <p:nvPr/>
        </p:nvSpPr>
        <p:spPr bwMode="blackWhite">
          <a:xfrm>
            <a:off x="2428875" y="1508881"/>
            <a:ext cx="2079625" cy="1215089"/>
          </a:xfrm>
          <a:prstGeom prst="wedgeRectCallout">
            <a:avLst>
              <a:gd name="adj1" fmla="val -70571"/>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Texas leads the US by a wide margin in insured losses from convective events</a:t>
            </a:r>
            <a:endParaRPr lang="en-US" sz="1600" b="1" dirty="0">
              <a:solidFill>
                <a:schemeClr val="bg1"/>
              </a:solidFill>
            </a:endParaRPr>
          </a:p>
        </p:txBody>
      </p:sp>
      <p:sp>
        <p:nvSpPr>
          <p:cNvPr id="7" name="AutoShape 7"/>
          <p:cNvSpPr>
            <a:spLocks noChangeArrowheads="1"/>
          </p:cNvSpPr>
          <p:nvPr/>
        </p:nvSpPr>
        <p:spPr bwMode="blackWhite">
          <a:xfrm>
            <a:off x="3994858" y="2864439"/>
            <a:ext cx="3755926" cy="1108541"/>
          </a:xfrm>
          <a:prstGeom prst="wedgeRectCallout">
            <a:avLst>
              <a:gd name="adj1" fmla="val -99167"/>
              <a:gd name="adj2" fmla="val -153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Oklahoma has the second highest insured losses in the US from tornado/thunderstorm and hail events</a:t>
            </a:r>
            <a:endParaRPr lang="en-US" b="1" dirty="0">
              <a:solidFill>
                <a:srgbClr val="FFFFFF"/>
              </a:solidFill>
              <a:latin typeface="Arial" charset="0"/>
              <a:cs typeface="Arial" charset="0"/>
            </a:endParaRPr>
          </a:p>
        </p:txBody>
      </p:sp>
      <p:sp>
        <p:nvSpPr>
          <p:cNvPr id="9" name="Rectangle 3"/>
          <p:cNvSpPr>
            <a:spLocks noChangeArrowheads="1"/>
          </p:cNvSpPr>
          <p:nvPr/>
        </p:nvSpPr>
        <p:spPr bwMode="black">
          <a:xfrm>
            <a:off x="347663" y="1166810"/>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Insured Losses (in Millions of 2013 Dollars)</a:t>
            </a:r>
            <a:endParaRPr lang="en-US" sz="1600" b="1" dirty="0">
              <a:solidFill>
                <a:srgbClr val="225A7A"/>
              </a:solidFill>
              <a:latin typeface="Arial" charset="0"/>
              <a:cs typeface="Arial" charset="0"/>
            </a:endParaRPr>
          </a:p>
        </p:txBody>
      </p:sp>
      <p:sp>
        <p:nvSpPr>
          <p:cNvPr id="11" name="Text Box 17"/>
          <p:cNvSpPr txBox="1">
            <a:spLocks noChangeArrowheads="1"/>
          </p:cNvSpPr>
          <p:nvPr/>
        </p:nvSpPr>
        <p:spPr bwMode="auto">
          <a:xfrm>
            <a:off x="4572000" y="1277141"/>
            <a:ext cx="4413249" cy="1477328"/>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i="1" dirty="0" smtClean="0">
                <a:solidFill>
                  <a:srgbClr val="FFFFFF"/>
                </a:solidFill>
              </a:rPr>
              <a:t>Insurers paid $134.6 billion to policyholders in claims associated with severe convective events from 2000-2013 (in 2013 dollars)—or $9.6 billion per year, on average</a:t>
            </a:r>
            <a:endParaRPr lang="en-US" b="1" i="1" dirty="0">
              <a:solidFill>
                <a:srgbClr val="FFFFFF"/>
              </a:solidFill>
            </a:endParaRPr>
          </a:p>
        </p:txBody>
      </p:sp>
    </p:spTree>
    <p:extLst>
      <p:ext uri="{BB962C8B-B14F-4D97-AF65-F5344CB8AC3E}">
        <p14:creationId xmlns:p14="http://schemas.microsoft.com/office/powerpoint/2010/main" val="16793085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19</a:t>
            </a:fld>
            <a:endParaRPr lang="en-US" smtClean="0"/>
          </a:p>
        </p:txBody>
      </p:sp>
      <p:sp>
        <p:nvSpPr>
          <p:cNvPr id="1028" name="Rectangle 2"/>
          <p:cNvSpPr>
            <a:spLocks noGrp="1" noChangeArrowheads="1"/>
          </p:cNvSpPr>
          <p:nvPr>
            <p:ph type="title" idx="4294967295"/>
          </p:nvPr>
        </p:nvSpPr>
        <p:spPr>
          <a:xfrm>
            <a:off x="0" y="-220866"/>
            <a:ext cx="8686800" cy="1143000"/>
          </a:xfrm>
        </p:spPr>
        <p:txBody>
          <a:bodyPr lIns="92075" tIns="46038" rIns="92075" bIns="46038" anchor="b"/>
          <a:lstStyle/>
          <a:p>
            <a:r>
              <a:rPr lang="en-US" sz="2600" dirty="0" smtClean="0"/>
              <a:t>Insured Losses from Tornado/Thunderstorm/</a:t>
            </a:r>
            <a:br>
              <a:rPr lang="en-US" sz="2600" dirty="0" smtClean="0"/>
            </a:br>
            <a:r>
              <a:rPr lang="en-US" sz="2600" dirty="0" smtClean="0"/>
              <a:t>Hail Catastrophes, 2000-2013 (Bottom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1205741467"/>
              </p:ext>
            </p:extLst>
          </p:nvPr>
        </p:nvGraphicFramePr>
        <p:xfrm>
          <a:off x="-319088" y="1771650"/>
          <a:ext cx="9144001" cy="4749800"/>
        </p:xfrm>
        <a:graphic>
          <a:graphicData uri="http://schemas.openxmlformats.org/presentationml/2006/ole">
            <mc:AlternateContent xmlns:mc="http://schemas.openxmlformats.org/markup-compatibility/2006">
              <mc:Choice xmlns:v="urn:schemas-microsoft-com:vml" Requires="v">
                <p:oleObj spid="_x0000_s28405796" name="Chart" r:id="rId4" imgW="8820048" imgH="4581583" progId="MSGraph.Chart.8">
                  <p:embed followColorScheme="full"/>
                </p:oleObj>
              </mc:Choice>
              <mc:Fallback>
                <p:oleObj name="Chart" r:id="rId4" imgW="8820048" imgH="4581583" progId="MSGraph.Chart.8">
                  <p:embed followColorScheme="full"/>
                  <p:pic>
                    <p:nvPicPr>
                      <p:cNvPr id="0" name=""/>
                      <p:cNvPicPr>
                        <a:picLocks noChangeAspect="1" noChangeArrowheads="1"/>
                      </p:cNvPicPr>
                      <p:nvPr/>
                    </p:nvPicPr>
                    <p:blipFill>
                      <a:blip r:embed="rId5"/>
                      <a:srcRect/>
                      <a:stretch>
                        <a:fillRect/>
                      </a:stretch>
                    </p:blipFill>
                    <p:spPr bwMode="auto">
                      <a:xfrm>
                        <a:off x="-319088" y="1771650"/>
                        <a:ext cx="9144001"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10"/>
          <p:cNvSpPr>
            <a:spLocks noChangeArrowheads="1"/>
          </p:cNvSpPr>
          <p:nvPr/>
        </p:nvSpPr>
        <p:spPr bwMode="blackWhite">
          <a:xfrm>
            <a:off x="5721718" y="3603985"/>
            <a:ext cx="2113812" cy="794126"/>
          </a:xfrm>
          <a:prstGeom prst="wedgeRectCallout">
            <a:avLst>
              <a:gd name="adj1" fmla="val 11281"/>
              <a:gd name="adj2" fmla="val 1332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States in the West and North have the fewest convective losses</a:t>
            </a:r>
            <a:endParaRPr lang="en-US" sz="1400" b="1" dirty="0">
              <a:solidFill>
                <a:schemeClr val="bg1"/>
              </a:solidFill>
            </a:endParaRPr>
          </a:p>
        </p:txBody>
      </p:sp>
      <p:sp>
        <p:nvSpPr>
          <p:cNvPr id="9" name="Text Box 4"/>
          <p:cNvSpPr txBox="1">
            <a:spLocks noChangeArrowheads="1"/>
          </p:cNvSpPr>
          <p:nvPr/>
        </p:nvSpPr>
        <p:spPr bwMode="auto">
          <a:xfrm>
            <a:off x="0" y="6367463"/>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t>Property Claims Service, a Division of </a:t>
            </a:r>
            <a:r>
              <a:rPr lang="en-US" sz="1100" dirty="0" err="1" smtClean="0"/>
              <a:t>Verisk</a:t>
            </a:r>
            <a:r>
              <a:rPr lang="en-US" sz="1100" dirty="0" smtClean="0"/>
              <a:t> Analytics; </a:t>
            </a:r>
            <a:r>
              <a:rPr lang="en-US" sz="1100" dirty="0"/>
              <a:t>Insurance Information </a:t>
            </a:r>
            <a:r>
              <a:rPr lang="en-US" sz="1100" dirty="0" smtClean="0"/>
              <a:t>Institute</a:t>
            </a:r>
            <a:r>
              <a:rPr lang="en-US" sz="1100" dirty="0"/>
              <a:t>.</a:t>
            </a:r>
          </a:p>
        </p:txBody>
      </p:sp>
      <p:sp>
        <p:nvSpPr>
          <p:cNvPr id="10"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Insured Losses (in Millions of 2013 Dollars)</a:t>
            </a:r>
            <a:endParaRPr lang="en-US" sz="1600" b="1" dirty="0">
              <a:solidFill>
                <a:srgbClr val="225A7A"/>
              </a:solidFill>
              <a:latin typeface="Arial" charset="0"/>
              <a:cs typeface="Arial" charset="0"/>
            </a:endParaRPr>
          </a:p>
        </p:txBody>
      </p:sp>
      <p:sp>
        <p:nvSpPr>
          <p:cNvPr id="11" name="Text Box 17"/>
          <p:cNvSpPr txBox="1">
            <a:spLocks noChangeArrowheads="1"/>
          </p:cNvSpPr>
          <p:nvPr/>
        </p:nvSpPr>
        <p:spPr bwMode="auto">
          <a:xfrm>
            <a:off x="4443411" y="1648617"/>
            <a:ext cx="4413249" cy="1477328"/>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i="1" dirty="0" smtClean="0">
                <a:solidFill>
                  <a:srgbClr val="FFFFFF"/>
                </a:solidFill>
              </a:rPr>
              <a:t>Insurers paid $134.6 billion to policyholders in claims associated with severe convective events from 2000-2013 (in 2013 dollars)—or $9.6 billion per year, on average</a:t>
            </a:r>
            <a:endParaRPr lang="en-US" b="1" i="1" dirty="0">
              <a:solidFill>
                <a:srgbClr val="FFFFFF"/>
              </a:solidFill>
            </a:endParaRPr>
          </a:p>
        </p:txBody>
      </p:sp>
    </p:spTree>
    <p:extLst>
      <p:ext uri="{BB962C8B-B14F-4D97-AF65-F5344CB8AC3E}">
        <p14:creationId xmlns:p14="http://schemas.microsoft.com/office/powerpoint/2010/main" val="27248802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2</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U.S. Insured Catastrophe Loss Update</a:t>
            </a:r>
          </a:p>
        </p:txBody>
      </p:sp>
      <p:sp>
        <p:nvSpPr>
          <p:cNvPr id="7" name="TextBox 5"/>
          <p:cNvSpPr txBox="1">
            <a:spLocks noChangeArrowheads="1"/>
          </p:cNvSpPr>
          <p:nvPr/>
        </p:nvSpPr>
        <p:spPr bwMode="auto">
          <a:xfrm>
            <a:off x="563476" y="4272008"/>
            <a:ext cx="8285557" cy="2554545"/>
          </a:xfrm>
          <a:prstGeom prst="rect">
            <a:avLst/>
          </a:prstGeom>
          <a:noFill/>
          <a:ln w="9525">
            <a:noFill/>
            <a:miter lim="800000"/>
            <a:headEnd/>
            <a:tailEnd/>
          </a:ln>
        </p:spPr>
        <p:txBody>
          <a:bodyPr wrap="square">
            <a:spAutoFit/>
          </a:bodyPr>
          <a:lstStyle/>
          <a:p>
            <a:pPr algn="ctr"/>
            <a:r>
              <a:rPr lang="en-US" sz="3200" b="1" dirty="0" smtClean="0">
                <a:solidFill>
                  <a:srgbClr val="225A7A"/>
                </a:solidFill>
              </a:rPr>
              <a:t>Tornadoes Are Among the Top Causes   of Catastrophic Claims</a:t>
            </a:r>
          </a:p>
          <a:p>
            <a:pPr algn="ctr"/>
            <a:endParaRPr lang="en-US" sz="3200" b="1" dirty="0" smtClean="0">
              <a:solidFill>
                <a:srgbClr val="225A7A"/>
              </a:solidFill>
            </a:endParaRPr>
          </a:p>
          <a:p>
            <a:pPr algn="ctr"/>
            <a:r>
              <a:rPr lang="en-US" sz="3200" b="1" i="1" dirty="0" smtClean="0">
                <a:solidFill>
                  <a:srgbClr val="FF0000"/>
                </a:solidFill>
              </a:rPr>
              <a:t>The Toll of Tornadoes in Increasing</a:t>
            </a:r>
          </a:p>
          <a:p>
            <a:pPr algn="ctr"/>
            <a:endParaRPr lang="en-US" sz="3200" b="1" dirty="0">
              <a:solidFill>
                <a:srgbClr val="C0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noFill/>
        </p:spPr>
        <p:txBody>
          <a:bodyPr/>
          <a:lstStyle/>
          <a:p>
            <a:r>
              <a:rPr lang="en-US" smtClean="0">
                <a:latin typeface="Arial" pitchFamily="34" charset="0"/>
              </a:rPr>
              <a:t>12/01/09 - 9pm</a:t>
            </a:r>
          </a:p>
        </p:txBody>
      </p:sp>
      <p:sp>
        <p:nvSpPr>
          <p:cNvPr id="3076" name="Rectangle 106"/>
          <p:cNvSpPr>
            <a:spLocks noGrp="1" noChangeArrowheads="1"/>
          </p:cNvSpPr>
          <p:nvPr>
            <p:ph type="ftr" sz="quarter" idx="11"/>
          </p:nvPr>
        </p:nvSpPr>
        <p:spPr>
          <a:noFill/>
        </p:spPr>
        <p:txBody>
          <a:bodyPr/>
          <a:lstStyle/>
          <a:p>
            <a:r>
              <a:rPr lang="en-US" smtClean="0">
                <a:latin typeface="Arial" pitchFamily="34" charset="0"/>
              </a:rPr>
              <a:t>eSlide – P6466 – The Financial Crisis and the Future of the P/C</a:t>
            </a:r>
          </a:p>
        </p:txBody>
      </p:sp>
      <p:sp>
        <p:nvSpPr>
          <p:cNvPr id="3077" name="Rectangle 110"/>
          <p:cNvSpPr>
            <a:spLocks noGrp="1" noChangeArrowheads="1"/>
          </p:cNvSpPr>
          <p:nvPr>
            <p:ph type="sldNum" sz="quarter" idx="12"/>
          </p:nvPr>
        </p:nvSpPr>
        <p:spPr>
          <a:noFill/>
        </p:spPr>
        <p:txBody>
          <a:bodyPr/>
          <a:lstStyle/>
          <a:p>
            <a:fld id="{AB19D61C-75EB-4A25-93D1-A19BA1908D07}" type="slidenum">
              <a:rPr lang="en-US" smtClean="0">
                <a:latin typeface="Arial" pitchFamily="34" charset="0"/>
              </a:rPr>
              <a:pPr/>
              <a:t>20</a:t>
            </a:fld>
            <a:endParaRPr lang="en-US" smtClean="0">
              <a:latin typeface="Arial" pitchFamily="34" charset="0"/>
            </a:endParaRPr>
          </a:p>
        </p:txBody>
      </p:sp>
      <p:graphicFrame>
        <p:nvGraphicFramePr>
          <p:cNvPr id="3074" name="Object 3"/>
          <p:cNvGraphicFramePr>
            <a:graphicFrameLocks/>
          </p:cNvGraphicFramePr>
          <p:nvPr>
            <p:extLst>
              <p:ext uri="{D42A27DB-BD31-4B8C-83A1-F6EECF244321}">
                <p14:modId xmlns:p14="http://schemas.microsoft.com/office/powerpoint/2010/main" val="1621320294"/>
              </p:ext>
            </p:extLst>
          </p:nvPr>
        </p:nvGraphicFramePr>
        <p:xfrm>
          <a:off x="158749" y="1800225"/>
          <a:ext cx="8728076" cy="4271528"/>
        </p:xfrm>
        <a:graphic>
          <a:graphicData uri="http://schemas.openxmlformats.org/presentationml/2006/ole">
            <mc:AlternateContent xmlns:mc="http://schemas.openxmlformats.org/markup-compatibility/2006">
              <mc:Choice xmlns:v="urn:schemas-microsoft-com:vml" Requires="v">
                <p:oleObj spid="_x0000_s28406817" name="Chart" r:id="rId4" imgW="8610574" imgH="3990968" progId="MSGraph.Chart.8">
                  <p:embed followColorScheme="full"/>
                </p:oleObj>
              </mc:Choice>
              <mc:Fallback>
                <p:oleObj name="Chart" r:id="rId4" imgW="8610574" imgH="3990968" progId="MSGraph.Chart.8">
                  <p:embed followColorScheme="full"/>
                  <p:pic>
                    <p:nvPicPr>
                      <p:cNvPr id="0" name=""/>
                      <p:cNvPicPr>
                        <a:picLocks noChangeArrowheads="1"/>
                      </p:cNvPicPr>
                      <p:nvPr/>
                    </p:nvPicPr>
                    <p:blipFill>
                      <a:blip r:embed="rId5"/>
                      <a:srcRect/>
                      <a:stretch>
                        <a:fillRect/>
                      </a:stretch>
                    </p:blipFill>
                    <p:spPr bwMode="auto">
                      <a:xfrm>
                        <a:off x="158749" y="1800225"/>
                        <a:ext cx="8728076" cy="4271528"/>
                      </a:xfrm>
                      <a:prstGeom prst="rect">
                        <a:avLst/>
                      </a:prstGeom>
                      <a:noFill/>
                      <a:ln>
                        <a:noFill/>
                      </a:ln>
                      <a:effectLst/>
                      <a:extLst/>
                    </p:spPr>
                  </p:pic>
                </p:oleObj>
              </mc:Fallback>
            </mc:AlternateContent>
          </a:graphicData>
        </a:graphic>
      </p:graphicFrame>
      <p:sp>
        <p:nvSpPr>
          <p:cNvPr id="11" name="Rectangle 2"/>
          <p:cNvSpPr>
            <a:spLocks noGrp="1" noChangeArrowheads="1"/>
          </p:cNvSpPr>
          <p:nvPr>
            <p:ph type="title" idx="4294967295"/>
          </p:nvPr>
        </p:nvSpPr>
        <p:spPr>
          <a:xfrm>
            <a:off x="0" y="-220866"/>
            <a:ext cx="8686800" cy="1143000"/>
          </a:xfrm>
        </p:spPr>
        <p:txBody>
          <a:bodyPr lIns="92075" tIns="46038" rIns="92075" bIns="46038" anchor="b"/>
          <a:lstStyle/>
          <a:p>
            <a:r>
              <a:rPr lang="en-US" sz="2600" dirty="0" smtClean="0"/>
              <a:t>Oklahoma: Insured Losses from Tornado/ Thunderstorm/Hail Catastrophes, 2000-2013</a:t>
            </a:r>
          </a:p>
        </p:txBody>
      </p:sp>
      <p:sp>
        <p:nvSpPr>
          <p:cNvPr id="13" name="Text Box 4"/>
          <p:cNvSpPr txBox="1">
            <a:spLocks noChangeArrowheads="1"/>
          </p:cNvSpPr>
          <p:nvPr/>
        </p:nvSpPr>
        <p:spPr bwMode="auto">
          <a:xfrm>
            <a:off x="0" y="6367463"/>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t>Property Claims Service, a Division of </a:t>
            </a:r>
            <a:r>
              <a:rPr lang="en-US" sz="1100" dirty="0" err="1" smtClean="0"/>
              <a:t>Verisk</a:t>
            </a:r>
            <a:r>
              <a:rPr lang="en-US" sz="1100" dirty="0" smtClean="0"/>
              <a:t> Analytics; </a:t>
            </a:r>
            <a:r>
              <a:rPr lang="en-US" sz="1100" dirty="0"/>
              <a:t>Insurance Information </a:t>
            </a:r>
            <a:r>
              <a:rPr lang="en-US" sz="1100" dirty="0" smtClean="0"/>
              <a:t>Institute</a:t>
            </a:r>
            <a:r>
              <a:rPr lang="en-US" sz="1100" dirty="0"/>
              <a:t>.</a:t>
            </a:r>
          </a:p>
        </p:txBody>
      </p:sp>
      <p:sp>
        <p:nvSpPr>
          <p:cNvPr id="14" name="Text Box 17"/>
          <p:cNvSpPr txBox="1">
            <a:spLocks noChangeArrowheads="1"/>
          </p:cNvSpPr>
          <p:nvPr/>
        </p:nvSpPr>
        <p:spPr bwMode="auto">
          <a:xfrm>
            <a:off x="1785938" y="1664110"/>
            <a:ext cx="441324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latin typeface="Arial" charset="0"/>
                <a:cs typeface="Arial" charset="0"/>
              </a:rPr>
              <a:t>Oklahoma sustained $9.8 billion in insured losses from convective events from 2000-2013, second only to $16.9 billion in Texas over the same period</a:t>
            </a:r>
            <a:endParaRPr lang="en-US" b="1" dirty="0">
              <a:solidFill>
                <a:srgbClr val="FFFFFF"/>
              </a:solidFill>
              <a:latin typeface="Arial" charset="0"/>
              <a:cs typeface="Arial" charset="0"/>
            </a:endParaRPr>
          </a:p>
        </p:txBody>
      </p:sp>
      <p:sp>
        <p:nvSpPr>
          <p:cNvPr id="15"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Insured Losses (in Millions of 2013 Dollars)</a:t>
            </a:r>
            <a:endParaRPr lang="en-US" sz="1600" b="1" dirty="0">
              <a:solidFill>
                <a:srgbClr val="225A7A"/>
              </a:solidFill>
              <a:latin typeface="Arial" charset="0"/>
              <a:cs typeface="Arial" charset="0"/>
            </a:endParaRPr>
          </a:p>
        </p:txBody>
      </p:sp>
    </p:spTree>
    <p:extLst>
      <p:ext uri="{BB962C8B-B14F-4D97-AF65-F5344CB8AC3E}">
        <p14:creationId xmlns:p14="http://schemas.microsoft.com/office/powerpoint/2010/main" val="2953602871"/>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noFill/>
        </p:spPr>
        <p:txBody>
          <a:bodyPr/>
          <a:lstStyle/>
          <a:p>
            <a:r>
              <a:rPr lang="en-US" smtClean="0">
                <a:latin typeface="Arial" pitchFamily="34" charset="0"/>
              </a:rPr>
              <a:t>12/01/09 - 9pm</a:t>
            </a:r>
          </a:p>
        </p:txBody>
      </p:sp>
      <p:sp>
        <p:nvSpPr>
          <p:cNvPr id="3076" name="Rectangle 106"/>
          <p:cNvSpPr>
            <a:spLocks noGrp="1" noChangeArrowheads="1"/>
          </p:cNvSpPr>
          <p:nvPr>
            <p:ph type="ftr" sz="quarter" idx="11"/>
          </p:nvPr>
        </p:nvSpPr>
        <p:spPr>
          <a:noFill/>
        </p:spPr>
        <p:txBody>
          <a:bodyPr/>
          <a:lstStyle/>
          <a:p>
            <a:r>
              <a:rPr lang="en-US" smtClean="0">
                <a:latin typeface="Arial" pitchFamily="34" charset="0"/>
              </a:rPr>
              <a:t>eSlide – P6466 – The Financial Crisis and the Future of the P/C</a:t>
            </a:r>
          </a:p>
        </p:txBody>
      </p:sp>
      <p:sp>
        <p:nvSpPr>
          <p:cNvPr id="3077" name="Rectangle 110"/>
          <p:cNvSpPr>
            <a:spLocks noGrp="1" noChangeArrowheads="1"/>
          </p:cNvSpPr>
          <p:nvPr>
            <p:ph type="sldNum" sz="quarter" idx="12"/>
          </p:nvPr>
        </p:nvSpPr>
        <p:spPr>
          <a:noFill/>
        </p:spPr>
        <p:txBody>
          <a:bodyPr/>
          <a:lstStyle/>
          <a:p>
            <a:fld id="{AB19D61C-75EB-4A25-93D1-A19BA1908D07}" type="slidenum">
              <a:rPr lang="en-US" smtClean="0">
                <a:latin typeface="Arial" pitchFamily="34" charset="0"/>
              </a:rPr>
              <a:pPr/>
              <a:t>21</a:t>
            </a:fld>
            <a:endParaRPr lang="en-US" smtClean="0">
              <a:latin typeface="Arial" pitchFamily="34" charset="0"/>
            </a:endParaRPr>
          </a:p>
        </p:txBody>
      </p:sp>
      <p:graphicFrame>
        <p:nvGraphicFramePr>
          <p:cNvPr id="3074" name="Object 3"/>
          <p:cNvGraphicFramePr>
            <a:graphicFrameLocks/>
          </p:cNvGraphicFramePr>
          <p:nvPr>
            <p:extLst>
              <p:ext uri="{D42A27DB-BD31-4B8C-83A1-F6EECF244321}">
                <p14:modId xmlns:p14="http://schemas.microsoft.com/office/powerpoint/2010/main" val="404753557"/>
              </p:ext>
            </p:extLst>
          </p:nvPr>
        </p:nvGraphicFramePr>
        <p:xfrm>
          <a:off x="158749" y="1800225"/>
          <a:ext cx="8728076" cy="4271528"/>
        </p:xfrm>
        <a:graphic>
          <a:graphicData uri="http://schemas.openxmlformats.org/presentationml/2006/ole">
            <mc:AlternateContent xmlns:mc="http://schemas.openxmlformats.org/markup-compatibility/2006">
              <mc:Choice xmlns:v="urn:schemas-microsoft-com:vml" Requires="v">
                <p:oleObj spid="_x0000_s28407838" name="Chart" r:id="rId4" imgW="8610574" imgH="3990968" progId="MSGraph.Chart.8">
                  <p:embed followColorScheme="full"/>
                </p:oleObj>
              </mc:Choice>
              <mc:Fallback>
                <p:oleObj name="Chart" r:id="rId4" imgW="8610574" imgH="3990968" progId="MSGraph.Chart.8">
                  <p:embed followColorScheme="full"/>
                  <p:pic>
                    <p:nvPicPr>
                      <p:cNvPr id="0" name=""/>
                      <p:cNvPicPr>
                        <a:picLocks noChangeArrowheads="1"/>
                      </p:cNvPicPr>
                      <p:nvPr/>
                    </p:nvPicPr>
                    <p:blipFill>
                      <a:blip r:embed="rId5"/>
                      <a:srcRect/>
                      <a:stretch>
                        <a:fillRect/>
                      </a:stretch>
                    </p:blipFill>
                    <p:spPr bwMode="auto">
                      <a:xfrm>
                        <a:off x="158749" y="1800225"/>
                        <a:ext cx="8728076" cy="4271528"/>
                      </a:xfrm>
                      <a:prstGeom prst="rect">
                        <a:avLst/>
                      </a:prstGeom>
                      <a:noFill/>
                      <a:ln>
                        <a:noFill/>
                      </a:ln>
                      <a:effectLst/>
                      <a:extLst/>
                    </p:spPr>
                  </p:pic>
                </p:oleObj>
              </mc:Fallback>
            </mc:AlternateContent>
          </a:graphicData>
        </a:graphic>
      </p:graphicFrame>
      <p:sp>
        <p:nvSpPr>
          <p:cNvPr id="11" name="Rectangle 2"/>
          <p:cNvSpPr>
            <a:spLocks noGrp="1" noChangeArrowheads="1"/>
          </p:cNvSpPr>
          <p:nvPr>
            <p:ph type="title" idx="4294967295"/>
          </p:nvPr>
        </p:nvSpPr>
        <p:spPr>
          <a:xfrm>
            <a:off x="0" y="-220866"/>
            <a:ext cx="8686800" cy="1143000"/>
          </a:xfrm>
        </p:spPr>
        <p:txBody>
          <a:bodyPr lIns="92075" tIns="46038" rIns="92075" bIns="46038" anchor="b"/>
          <a:lstStyle/>
          <a:p>
            <a:r>
              <a:rPr lang="en-US" sz="2600" dirty="0" smtClean="0"/>
              <a:t>Texas: Insured Losses from Tornado/ Thunderstorm/Hail Catastrophes, 2000-2013</a:t>
            </a:r>
          </a:p>
        </p:txBody>
      </p:sp>
      <p:sp>
        <p:nvSpPr>
          <p:cNvPr id="13" name="Text Box 4"/>
          <p:cNvSpPr txBox="1">
            <a:spLocks noChangeArrowheads="1"/>
          </p:cNvSpPr>
          <p:nvPr/>
        </p:nvSpPr>
        <p:spPr bwMode="auto">
          <a:xfrm>
            <a:off x="0" y="6367463"/>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t>Property Claims Service, a Division of </a:t>
            </a:r>
            <a:r>
              <a:rPr lang="en-US" sz="1100" dirty="0" err="1" smtClean="0"/>
              <a:t>Verisk</a:t>
            </a:r>
            <a:r>
              <a:rPr lang="en-US" sz="1100" dirty="0" smtClean="0"/>
              <a:t> Analytics; </a:t>
            </a:r>
            <a:r>
              <a:rPr lang="en-US" sz="1100" dirty="0"/>
              <a:t>Insurance Information </a:t>
            </a:r>
            <a:r>
              <a:rPr lang="en-US" sz="1100" dirty="0" smtClean="0"/>
              <a:t>Institute</a:t>
            </a:r>
            <a:r>
              <a:rPr lang="en-US" sz="1100" dirty="0"/>
              <a:t>.</a:t>
            </a:r>
          </a:p>
        </p:txBody>
      </p:sp>
      <p:sp>
        <p:nvSpPr>
          <p:cNvPr id="14" name="Text Box 17"/>
          <p:cNvSpPr txBox="1">
            <a:spLocks noChangeArrowheads="1"/>
          </p:cNvSpPr>
          <p:nvPr/>
        </p:nvSpPr>
        <p:spPr bwMode="auto">
          <a:xfrm>
            <a:off x="1185867" y="1783198"/>
            <a:ext cx="458469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Texas</a:t>
            </a:r>
            <a:r>
              <a:rPr lang="en-US" b="1" dirty="0" smtClean="0">
                <a:solidFill>
                  <a:srgbClr val="FFFFFF"/>
                </a:solidFill>
                <a:latin typeface="Arial" charset="0"/>
                <a:cs typeface="Arial" charset="0"/>
              </a:rPr>
              <a:t> sustained $16.9 billion in insured losses from convective events from 2000-2013, far ahead of #2 Oklahoma at $9.8 billion over the same period</a:t>
            </a:r>
            <a:endParaRPr lang="en-US" b="1" dirty="0">
              <a:solidFill>
                <a:srgbClr val="FFFFFF"/>
              </a:solidFill>
              <a:latin typeface="Arial" charset="0"/>
              <a:cs typeface="Arial" charset="0"/>
            </a:endParaRPr>
          </a:p>
        </p:txBody>
      </p:sp>
      <p:sp>
        <p:nvSpPr>
          <p:cNvPr id="10"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Insured Losses (in Millions of 2013 Dollars)</a:t>
            </a:r>
            <a:endParaRPr lang="en-US" sz="1600" b="1" dirty="0">
              <a:solidFill>
                <a:srgbClr val="225A7A"/>
              </a:solidFill>
              <a:latin typeface="Arial" charset="0"/>
              <a:cs typeface="Arial" charset="0"/>
            </a:endParaRPr>
          </a:p>
        </p:txBody>
      </p:sp>
    </p:spTree>
    <p:extLst>
      <p:ext uri="{BB962C8B-B14F-4D97-AF65-F5344CB8AC3E}">
        <p14:creationId xmlns:p14="http://schemas.microsoft.com/office/powerpoint/2010/main" val="3890334456"/>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noFill/>
        </p:spPr>
        <p:txBody>
          <a:bodyPr/>
          <a:lstStyle/>
          <a:p>
            <a:r>
              <a:rPr lang="en-US" smtClean="0">
                <a:latin typeface="Arial" pitchFamily="34" charset="0"/>
              </a:rPr>
              <a:t>12/01/09 - 9pm</a:t>
            </a:r>
          </a:p>
        </p:txBody>
      </p:sp>
      <p:sp>
        <p:nvSpPr>
          <p:cNvPr id="3076" name="Rectangle 106"/>
          <p:cNvSpPr>
            <a:spLocks noGrp="1" noChangeArrowheads="1"/>
          </p:cNvSpPr>
          <p:nvPr>
            <p:ph type="ftr" sz="quarter" idx="11"/>
          </p:nvPr>
        </p:nvSpPr>
        <p:spPr>
          <a:noFill/>
        </p:spPr>
        <p:txBody>
          <a:bodyPr/>
          <a:lstStyle/>
          <a:p>
            <a:r>
              <a:rPr lang="en-US" smtClean="0">
                <a:latin typeface="Arial" pitchFamily="34" charset="0"/>
              </a:rPr>
              <a:t>eSlide – P6466 – The Financial Crisis and the Future of the P/C</a:t>
            </a:r>
          </a:p>
        </p:txBody>
      </p:sp>
      <p:sp>
        <p:nvSpPr>
          <p:cNvPr id="3077" name="Rectangle 110"/>
          <p:cNvSpPr>
            <a:spLocks noGrp="1" noChangeArrowheads="1"/>
          </p:cNvSpPr>
          <p:nvPr>
            <p:ph type="sldNum" sz="quarter" idx="12"/>
          </p:nvPr>
        </p:nvSpPr>
        <p:spPr>
          <a:noFill/>
        </p:spPr>
        <p:txBody>
          <a:bodyPr/>
          <a:lstStyle/>
          <a:p>
            <a:fld id="{AB19D61C-75EB-4A25-93D1-A19BA1908D07}" type="slidenum">
              <a:rPr lang="en-US" smtClean="0">
                <a:latin typeface="Arial" pitchFamily="34" charset="0"/>
              </a:rPr>
              <a:pPr/>
              <a:t>22</a:t>
            </a:fld>
            <a:endParaRPr lang="en-US" smtClean="0">
              <a:latin typeface="Arial" pitchFamily="34" charset="0"/>
            </a:endParaRPr>
          </a:p>
        </p:txBody>
      </p:sp>
      <p:graphicFrame>
        <p:nvGraphicFramePr>
          <p:cNvPr id="3074" name="Object 3"/>
          <p:cNvGraphicFramePr>
            <a:graphicFrameLocks/>
          </p:cNvGraphicFramePr>
          <p:nvPr>
            <p:extLst>
              <p:ext uri="{D42A27DB-BD31-4B8C-83A1-F6EECF244321}">
                <p14:modId xmlns:p14="http://schemas.microsoft.com/office/powerpoint/2010/main" val="2365261413"/>
              </p:ext>
            </p:extLst>
          </p:nvPr>
        </p:nvGraphicFramePr>
        <p:xfrm>
          <a:off x="158749" y="1800225"/>
          <a:ext cx="8728076" cy="4271528"/>
        </p:xfrm>
        <a:graphic>
          <a:graphicData uri="http://schemas.openxmlformats.org/presentationml/2006/ole">
            <mc:AlternateContent xmlns:mc="http://schemas.openxmlformats.org/markup-compatibility/2006">
              <mc:Choice xmlns:v="urn:schemas-microsoft-com:vml" Requires="v">
                <p:oleObj spid="_x0000_s28408862" name="Chart" r:id="rId4" imgW="8610574" imgH="3990968" progId="MSGraph.Chart.8">
                  <p:embed followColorScheme="full"/>
                </p:oleObj>
              </mc:Choice>
              <mc:Fallback>
                <p:oleObj name="Chart" r:id="rId4" imgW="8610574" imgH="3990968" progId="MSGraph.Chart.8">
                  <p:embed followColorScheme="full"/>
                  <p:pic>
                    <p:nvPicPr>
                      <p:cNvPr id="0" name=""/>
                      <p:cNvPicPr>
                        <a:picLocks noChangeArrowheads="1"/>
                      </p:cNvPicPr>
                      <p:nvPr/>
                    </p:nvPicPr>
                    <p:blipFill>
                      <a:blip r:embed="rId5"/>
                      <a:srcRect/>
                      <a:stretch>
                        <a:fillRect/>
                      </a:stretch>
                    </p:blipFill>
                    <p:spPr bwMode="auto">
                      <a:xfrm>
                        <a:off x="158749" y="1800225"/>
                        <a:ext cx="8728076" cy="4271528"/>
                      </a:xfrm>
                      <a:prstGeom prst="rect">
                        <a:avLst/>
                      </a:prstGeom>
                      <a:noFill/>
                      <a:ln>
                        <a:noFill/>
                      </a:ln>
                      <a:effectLst/>
                      <a:extLst/>
                    </p:spPr>
                  </p:pic>
                </p:oleObj>
              </mc:Fallback>
            </mc:AlternateContent>
          </a:graphicData>
        </a:graphic>
      </p:graphicFrame>
      <p:sp>
        <p:nvSpPr>
          <p:cNvPr id="11" name="Rectangle 2"/>
          <p:cNvSpPr>
            <a:spLocks noGrp="1" noChangeArrowheads="1"/>
          </p:cNvSpPr>
          <p:nvPr>
            <p:ph type="title" idx="4294967295"/>
          </p:nvPr>
        </p:nvSpPr>
        <p:spPr>
          <a:xfrm>
            <a:off x="0" y="-220866"/>
            <a:ext cx="8686800" cy="1143000"/>
          </a:xfrm>
        </p:spPr>
        <p:txBody>
          <a:bodyPr lIns="92075" tIns="46038" rIns="92075" bIns="46038" anchor="b"/>
          <a:lstStyle/>
          <a:p>
            <a:r>
              <a:rPr lang="en-US" sz="2600" dirty="0" smtClean="0"/>
              <a:t>Missouri: Insured Losses from Tornado/ Thunderstorm/Hail Catastrophes, 2000-2013</a:t>
            </a:r>
          </a:p>
        </p:txBody>
      </p:sp>
      <p:sp>
        <p:nvSpPr>
          <p:cNvPr id="1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Insured Losses (in Millions of 2013 Dollars)</a:t>
            </a:r>
            <a:endParaRPr lang="en-US" sz="1600" b="1" dirty="0">
              <a:solidFill>
                <a:srgbClr val="225A7A"/>
              </a:solidFill>
              <a:latin typeface="Arial" charset="0"/>
              <a:cs typeface="Arial" charset="0"/>
            </a:endParaRPr>
          </a:p>
        </p:txBody>
      </p:sp>
      <p:sp>
        <p:nvSpPr>
          <p:cNvPr id="13" name="Text Box 4"/>
          <p:cNvSpPr txBox="1">
            <a:spLocks noChangeArrowheads="1"/>
          </p:cNvSpPr>
          <p:nvPr/>
        </p:nvSpPr>
        <p:spPr bwMode="auto">
          <a:xfrm>
            <a:off x="0" y="6367463"/>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t>Property Claims Service, a Division of </a:t>
            </a:r>
            <a:r>
              <a:rPr lang="en-US" sz="1100" dirty="0" err="1" smtClean="0"/>
              <a:t>Verisk</a:t>
            </a:r>
            <a:r>
              <a:rPr lang="en-US" sz="1100" dirty="0" smtClean="0"/>
              <a:t> Analytics; </a:t>
            </a:r>
            <a:r>
              <a:rPr lang="en-US" sz="1100" dirty="0"/>
              <a:t>Insurance Information </a:t>
            </a:r>
            <a:r>
              <a:rPr lang="en-US" sz="1100" dirty="0" smtClean="0"/>
              <a:t>Institute</a:t>
            </a:r>
            <a:r>
              <a:rPr lang="en-US" sz="1100" dirty="0"/>
              <a:t>.</a:t>
            </a:r>
          </a:p>
        </p:txBody>
      </p:sp>
      <p:sp>
        <p:nvSpPr>
          <p:cNvPr id="14" name="Text Box 17"/>
          <p:cNvSpPr txBox="1">
            <a:spLocks noChangeArrowheads="1"/>
          </p:cNvSpPr>
          <p:nvPr/>
        </p:nvSpPr>
        <p:spPr bwMode="auto">
          <a:xfrm>
            <a:off x="1438275" y="1664110"/>
            <a:ext cx="4584699" cy="1477328"/>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Missouri</a:t>
            </a:r>
            <a:r>
              <a:rPr lang="en-US" b="1" dirty="0" smtClean="0">
                <a:solidFill>
                  <a:srgbClr val="FFFFFF"/>
                </a:solidFill>
                <a:latin typeface="Arial" charset="0"/>
                <a:cs typeface="Arial" charset="0"/>
              </a:rPr>
              <a:t> sustained $9.4 billion in insured losses from convective events from 2000-2013, ranking third in the country behind only Texas ($16.9B) and Oklahoma ($9.8B)</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28920165"/>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noFill/>
        </p:spPr>
        <p:txBody>
          <a:bodyPr/>
          <a:lstStyle/>
          <a:p>
            <a:r>
              <a:rPr lang="en-US" smtClean="0">
                <a:latin typeface="Arial" pitchFamily="34" charset="0"/>
              </a:rPr>
              <a:t>12/01/09 - 9pm</a:t>
            </a:r>
          </a:p>
        </p:txBody>
      </p:sp>
      <p:sp>
        <p:nvSpPr>
          <p:cNvPr id="3076" name="Rectangle 106"/>
          <p:cNvSpPr>
            <a:spLocks noGrp="1" noChangeArrowheads="1"/>
          </p:cNvSpPr>
          <p:nvPr>
            <p:ph type="ftr" sz="quarter" idx="11"/>
          </p:nvPr>
        </p:nvSpPr>
        <p:spPr>
          <a:noFill/>
        </p:spPr>
        <p:txBody>
          <a:bodyPr/>
          <a:lstStyle/>
          <a:p>
            <a:r>
              <a:rPr lang="en-US" smtClean="0">
                <a:latin typeface="Arial" pitchFamily="34" charset="0"/>
              </a:rPr>
              <a:t>eSlide – P6466 – The Financial Crisis and the Future of the P/C</a:t>
            </a:r>
          </a:p>
        </p:txBody>
      </p:sp>
      <p:sp>
        <p:nvSpPr>
          <p:cNvPr id="3077" name="Rectangle 110"/>
          <p:cNvSpPr>
            <a:spLocks noGrp="1" noChangeArrowheads="1"/>
          </p:cNvSpPr>
          <p:nvPr>
            <p:ph type="sldNum" sz="quarter" idx="12"/>
          </p:nvPr>
        </p:nvSpPr>
        <p:spPr>
          <a:noFill/>
        </p:spPr>
        <p:txBody>
          <a:bodyPr/>
          <a:lstStyle/>
          <a:p>
            <a:fld id="{AB19D61C-75EB-4A25-93D1-A19BA1908D07}" type="slidenum">
              <a:rPr lang="en-US" smtClean="0">
                <a:latin typeface="Arial" pitchFamily="34" charset="0"/>
              </a:rPr>
              <a:pPr/>
              <a:t>23</a:t>
            </a:fld>
            <a:endParaRPr lang="en-US" smtClean="0">
              <a:latin typeface="Arial" pitchFamily="34" charset="0"/>
            </a:endParaRPr>
          </a:p>
        </p:txBody>
      </p:sp>
      <p:graphicFrame>
        <p:nvGraphicFramePr>
          <p:cNvPr id="3074" name="Object 3"/>
          <p:cNvGraphicFramePr>
            <a:graphicFrameLocks/>
          </p:cNvGraphicFramePr>
          <p:nvPr>
            <p:extLst>
              <p:ext uri="{D42A27DB-BD31-4B8C-83A1-F6EECF244321}">
                <p14:modId xmlns:p14="http://schemas.microsoft.com/office/powerpoint/2010/main" val="3731082620"/>
              </p:ext>
            </p:extLst>
          </p:nvPr>
        </p:nvGraphicFramePr>
        <p:xfrm>
          <a:off x="158749" y="1800225"/>
          <a:ext cx="8728076" cy="4271528"/>
        </p:xfrm>
        <a:graphic>
          <a:graphicData uri="http://schemas.openxmlformats.org/presentationml/2006/ole">
            <mc:AlternateContent xmlns:mc="http://schemas.openxmlformats.org/markup-compatibility/2006">
              <mc:Choice xmlns:v="urn:schemas-microsoft-com:vml" Requires="v">
                <p:oleObj spid="_x0000_s28409885" name="Chart" r:id="rId4" imgW="8610574" imgH="3990968" progId="MSGraph.Chart.8">
                  <p:embed followColorScheme="full"/>
                </p:oleObj>
              </mc:Choice>
              <mc:Fallback>
                <p:oleObj name="Chart" r:id="rId4" imgW="8610574" imgH="3990968" progId="MSGraph.Chart.8">
                  <p:embed followColorScheme="full"/>
                  <p:pic>
                    <p:nvPicPr>
                      <p:cNvPr id="0" name=""/>
                      <p:cNvPicPr>
                        <a:picLocks noChangeArrowheads="1"/>
                      </p:cNvPicPr>
                      <p:nvPr/>
                    </p:nvPicPr>
                    <p:blipFill>
                      <a:blip r:embed="rId5"/>
                      <a:srcRect/>
                      <a:stretch>
                        <a:fillRect/>
                      </a:stretch>
                    </p:blipFill>
                    <p:spPr bwMode="auto">
                      <a:xfrm>
                        <a:off x="158749" y="1800225"/>
                        <a:ext cx="8728076" cy="4271528"/>
                      </a:xfrm>
                      <a:prstGeom prst="rect">
                        <a:avLst/>
                      </a:prstGeom>
                      <a:noFill/>
                      <a:ln>
                        <a:noFill/>
                      </a:ln>
                      <a:effectLst/>
                      <a:extLst/>
                    </p:spPr>
                  </p:pic>
                </p:oleObj>
              </mc:Fallback>
            </mc:AlternateContent>
          </a:graphicData>
        </a:graphic>
      </p:graphicFrame>
      <p:sp>
        <p:nvSpPr>
          <p:cNvPr id="11" name="Rectangle 2"/>
          <p:cNvSpPr>
            <a:spLocks noGrp="1" noChangeArrowheads="1"/>
          </p:cNvSpPr>
          <p:nvPr>
            <p:ph type="title" idx="4294967295"/>
          </p:nvPr>
        </p:nvSpPr>
        <p:spPr>
          <a:xfrm>
            <a:off x="0" y="-220866"/>
            <a:ext cx="8686800" cy="1143000"/>
          </a:xfrm>
        </p:spPr>
        <p:txBody>
          <a:bodyPr lIns="92075" tIns="46038" rIns="92075" bIns="46038" anchor="b"/>
          <a:lstStyle/>
          <a:p>
            <a:r>
              <a:rPr lang="en-US" sz="2600" dirty="0" smtClean="0"/>
              <a:t>States </a:t>
            </a:r>
            <a:r>
              <a:rPr lang="en-US" sz="2600" smtClean="0"/>
              <a:t>with Highest </a:t>
            </a:r>
            <a:r>
              <a:rPr lang="en-US" sz="2600" dirty="0" smtClean="0"/>
              <a:t>Insured Losses from Tornado/ Thunderstorm/Hail Catastrophes, 2000-2013</a:t>
            </a:r>
          </a:p>
        </p:txBody>
      </p:sp>
      <p:sp>
        <p:nvSpPr>
          <p:cNvPr id="1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Insured Losses (in Millions of 2013 Dollars)</a:t>
            </a:r>
            <a:endParaRPr lang="en-US" sz="1600" b="1" dirty="0">
              <a:solidFill>
                <a:srgbClr val="225A7A"/>
              </a:solidFill>
              <a:latin typeface="Arial" charset="0"/>
              <a:cs typeface="Arial" charset="0"/>
            </a:endParaRPr>
          </a:p>
        </p:txBody>
      </p:sp>
      <p:sp>
        <p:nvSpPr>
          <p:cNvPr id="13" name="Text Box 4"/>
          <p:cNvSpPr txBox="1">
            <a:spLocks noChangeArrowheads="1"/>
          </p:cNvSpPr>
          <p:nvPr/>
        </p:nvSpPr>
        <p:spPr bwMode="auto">
          <a:xfrm>
            <a:off x="0" y="6367463"/>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t>Insurance Information Institute based on data from Property Claims Service, a Division of </a:t>
            </a:r>
            <a:r>
              <a:rPr lang="en-US" sz="1100" dirty="0" err="1" smtClean="0"/>
              <a:t>Verisk</a:t>
            </a:r>
            <a:r>
              <a:rPr lang="en-US" sz="1100" dirty="0" smtClean="0"/>
              <a:t> Analytics.</a:t>
            </a:r>
            <a:endParaRPr lang="en-US" sz="1100" dirty="0"/>
          </a:p>
        </p:txBody>
      </p:sp>
      <p:sp>
        <p:nvSpPr>
          <p:cNvPr id="14" name="Text Box 17"/>
          <p:cNvSpPr txBox="1">
            <a:spLocks noChangeArrowheads="1"/>
          </p:cNvSpPr>
          <p:nvPr/>
        </p:nvSpPr>
        <p:spPr bwMode="auto">
          <a:xfrm>
            <a:off x="1295395" y="1664110"/>
            <a:ext cx="458469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8 different states have led the country in insured losses from severe convective events from 2000-2013.  The average peak state loss is $1.78 billion.</a:t>
            </a:r>
            <a:endParaRPr lang="en-US" b="1" dirty="0">
              <a:solidFill>
                <a:srgbClr val="FFFFFF"/>
              </a:solidFill>
              <a:latin typeface="Arial" charset="0"/>
              <a:cs typeface="Arial" charset="0"/>
            </a:endParaRPr>
          </a:p>
        </p:txBody>
      </p:sp>
      <p:sp>
        <p:nvSpPr>
          <p:cNvPr id="2" name="TextBox 1"/>
          <p:cNvSpPr txBox="1"/>
          <p:nvPr/>
        </p:nvSpPr>
        <p:spPr>
          <a:xfrm rot="16200000">
            <a:off x="874357" y="4876119"/>
            <a:ext cx="720395" cy="369332"/>
          </a:xfrm>
          <a:prstGeom prst="rect">
            <a:avLst/>
          </a:prstGeom>
          <a:noFill/>
        </p:spPr>
        <p:txBody>
          <a:bodyPr wrap="square" rtlCol="0">
            <a:spAutoFit/>
          </a:bodyPr>
          <a:lstStyle/>
          <a:p>
            <a:r>
              <a:rPr lang="en-US" b="1" dirty="0" smtClean="0">
                <a:ln w="22225">
                  <a:solidFill>
                    <a:schemeClr val="bg1"/>
                  </a:solidFill>
                  <a:prstDash val="solid"/>
                </a:ln>
                <a:solidFill>
                  <a:schemeClr val="bg1"/>
                </a:solidFill>
              </a:rPr>
              <a:t>TX</a:t>
            </a:r>
            <a:endParaRPr lang="en-US" b="1" dirty="0">
              <a:ln w="22225">
                <a:solidFill>
                  <a:schemeClr val="bg1"/>
                </a:solidFill>
                <a:prstDash val="solid"/>
              </a:ln>
              <a:solidFill>
                <a:schemeClr val="bg1"/>
              </a:solidFill>
            </a:endParaRPr>
          </a:p>
        </p:txBody>
      </p:sp>
      <p:sp>
        <p:nvSpPr>
          <p:cNvPr id="15" name="TextBox 14"/>
          <p:cNvSpPr txBox="1"/>
          <p:nvPr/>
        </p:nvSpPr>
        <p:spPr>
          <a:xfrm rot="16200000">
            <a:off x="3693760" y="4918984"/>
            <a:ext cx="720395" cy="369332"/>
          </a:xfrm>
          <a:prstGeom prst="rect">
            <a:avLst/>
          </a:prstGeom>
          <a:noFill/>
        </p:spPr>
        <p:txBody>
          <a:bodyPr wrap="square" rtlCol="0">
            <a:spAutoFit/>
          </a:bodyPr>
          <a:lstStyle/>
          <a:p>
            <a:r>
              <a:rPr lang="en-US" b="1" dirty="0" smtClean="0">
                <a:ln w="22225">
                  <a:solidFill>
                    <a:schemeClr val="bg1"/>
                  </a:solidFill>
                  <a:prstDash val="solid"/>
                </a:ln>
                <a:solidFill>
                  <a:schemeClr val="bg1"/>
                </a:solidFill>
              </a:rPr>
              <a:t>TX</a:t>
            </a:r>
            <a:endParaRPr lang="en-US" b="1" dirty="0">
              <a:ln w="22225">
                <a:solidFill>
                  <a:schemeClr val="bg1"/>
                </a:solidFill>
                <a:prstDash val="solid"/>
              </a:ln>
              <a:solidFill>
                <a:schemeClr val="bg1"/>
              </a:solidFill>
            </a:endParaRPr>
          </a:p>
        </p:txBody>
      </p:sp>
      <p:sp>
        <p:nvSpPr>
          <p:cNvPr id="16" name="TextBox 15"/>
          <p:cNvSpPr txBox="1"/>
          <p:nvPr/>
        </p:nvSpPr>
        <p:spPr>
          <a:xfrm rot="16200000">
            <a:off x="5932136" y="4899931"/>
            <a:ext cx="720395" cy="369332"/>
          </a:xfrm>
          <a:prstGeom prst="rect">
            <a:avLst/>
          </a:prstGeom>
          <a:noFill/>
        </p:spPr>
        <p:txBody>
          <a:bodyPr wrap="square" rtlCol="0">
            <a:spAutoFit/>
          </a:bodyPr>
          <a:lstStyle/>
          <a:p>
            <a:r>
              <a:rPr lang="en-US" b="1" dirty="0" smtClean="0">
                <a:ln w="22225">
                  <a:solidFill>
                    <a:schemeClr val="bg1"/>
                  </a:solidFill>
                  <a:prstDash val="solid"/>
                </a:ln>
                <a:solidFill>
                  <a:schemeClr val="bg1"/>
                </a:solidFill>
              </a:rPr>
              <a:t>TX</a:t>
            </a:r>
            <a:endParaRPr lang="en-US" b="1" dirty="0">
              <a:ln w="22225">
                <a:solidFill>
                  <a:schemeClr val="bg1"/>
                </a:solidFill>
                <a:prstDash val="solid"/>
              </a:ln>
              <a:solidFill>
                <a:schemeClr val="bg1"/>
              </a:solidFill>
            </a:endParaRPr>
          </a:p>
        </p:txBody>
      </p:sp>
      <p:sp>
        <p:nvSpPr>
          <p:cNvPr id="17" name="TextBox 16"/>
          <p:cNvSpPr txBox="1"/>
          <p:nvPr/>
        </p:nvSpPr>
        <p:spPr>
          <a:xfrm rot="16200000">
            <a:off x="7627582" y="4866587"/>
            <a:ext cx="720395" cy="369332"/>
          </a:xfrm>
          <a:prstGeom prst="rect">
            <a:avLst/>
          </a:prstGeom>
          <a:noFill/>
        </p:spPr>
        <p:txBody>
          <a:bodyPr wrap="square" rtlCol="0">
            <a:spAutoFit/>
          </a:bodyPr>
          <a:lstStyle/>
          <a:p>
            <a:r>
              <a:rPr lang="en-US" b="1" dirty="0" smtClean="0">
                <a:ln w="22225">
                  <a:solidFill>
                    <a:schemeClr val="bg1"/>
                  </a:solidFill>
                  <a:prstDash val="solid"/>
                </a:ln>
                <a:solidFill>
                  <a:schemeClr val="bg1"/>
                </a:solidFill>
              </a:rPr>
              <a:t>TX</a:t>
            </a:r>
            <a:endParaRPr lang="en-US" b="1" dirty="0">
              <a:ln w="22225">
                <a:solidFill>
                  <a:schemeClr val="bg1"/>
                </a:solidFill>
                <a:prstDash val="solid"/>
              </a:ln>
              <a:solidFill>
                <a:schemeClr val="bg1"/>
              </a:solidFill>
            </a:endParaRPr>
          </a:p>
        </p:txBody>
      </p:sp>
      <p:sp>
        <p:nvSpPr>
          <p:cNvPr id="18" name="TextBox 17"/>
          <p:cNvSpPr txBox="1"/>
          <p:nvPr/>
        </p:nvSpPr>
        <p:spPr>
          <a:xfrm rot="16200000">
            <a:off x="1412524" y="4885639"/>
            <a:ext cx="720395" cy="369332"/>
          </a:xfrm>
          <a:prstGeom prst="rect">
            <a:avLst/>
          </a:prstGeom>
          <a:noFill/>
        </p:spPr>
        <p:txBody>
          <a:bodyPr wrap="square" rtlCol="0">
            <a:spAutoFit/>
          </a:bodyPr>
          <a:lstStyle/>
          <a:p>
            <a:r>
              <a:rPr lang="en-US" b="1" dirty="0" smtClean="0">
                <a:ln w="22225">
                  <a:solidFill>
                    <a:schemeClr val="bg1"/>
                  </a:solidFill>
                  <a:prstDash val="solid"/>
                </a:ln>
                <a:solidFill>
                  <a:schemeClr val="bg1"/>
                </a:solidFill>
              </a:rPr>
              <a:t>MO</a:t>
            </a:r>
            <a:endParaRPr lang="en-US" b="1" dirty="0">
              <a:ln w="22225">
                <a:solidFill>
                  <a:schemeClr val="bg1"/>
                </a:solidFill>
                <a:prstDash val="solid"/>
              </a:ln>
              <a:solidFill>
                <a:schemeClr val="bg1"/>
              </a:solidFill>
            </a:endParaRPr>
          </a:p>
        </p:txBody>
      </p:sp>
      <p:sp>
        <p:nvSpPr>
          <p:cNvPr id="19" name="TextBox 18"/>
          <p:cNvSpPr txBox="1"/>
          <p:nvPr/>
        </p:nvSpPr>
        <p:spPr>
          <a:xfrm rot="16200000">
            <a:off x="2036414" y="4895159"/>
            <a:ext cx="720395" cy="369332"/>
          </a:xfrm>
          <a:prstGeom prst="rect">
            <a:avLst/>
          </a:prstGeom>
          <a:noFill/>
        </p:spPr>
        <p:txBody>
          <a:bodyPr wrap="square" rtlCol="0">
            <a:spAutoFit/>
          </a:bodyPr>
          <a:lstStyle/>
          <a:p>
            <a:r>
              <a:rPr lang="en-US" b="1" dirty="0" smtClean="0">
                <a:ln w="22225">
                  <a:solidFill>
                    <a:schemeClr val="bg1"/>
                  </a:solidFill>
                  <a:prstDash val="solid"/>
                </a:ln>
                <a:solidFill>
                  <a:schemeClr val="bg1"/>
                </a:solidFill>
              </a:rPr>
              <a:t>KY</a:t>
            </a:r>
            <a:endParaRPr lang="en-US" b="1" dirty="0">
              <a:ln w="22225">
                <a:solidFill>
                  <a:schemeClr val="bg1"/>
                </a:solidFill>
                <a:prstDash val="solid"/>
              </a:ln>
              <a:solidFill>
                <a:schemeClr val="bg1"/>
              </a:solidFill>
            </a:endParaRPr>
          </a:p>
        </p:txBody>
      </p:sp>
      <p:sp>
        <p:nvSpPr>
          <p:cNvPr id="20" name="TextBox 19"/>
          <p:cNvSpPr txBox="1"/>
          <p:nvPr/>
        </p:nvSpPr>
        <p:spPr>
          <a:xfrm rot="16200000">
            <a:off x="2546008" y="4890393"/>
            <a:ext cx="720395" cy="369332"/>
          </a:xfrm>
          <a:prstGeom prst="rect">
            <a:avLst/>
          </a:prstGeom>
          <a:noFill/>
        </p:spPr>
        <p:txBody>
          <a:bodyPr wrap="square" rtlCol="0">
            <a:spAutoFit/>
          </a:bodyPr>
          <a:lstStyle/>
          <a:p>
            <a:r>
              <a:rPr lang="en-US" b="1" dirty="0" smtClean="0">
                <a:ln w="22225">
                  <a:solidFill>
                    <a:schemeClr val="bg1"/>
                  </a:solidFill>
                  <a:prstDash val="solid"/>
                </a:ln>
                <a:solidFill>
                  <a:schemeClr val="bg1"/>
                </a:solidFill>
              </a:rPr>
              <a:t>TN</a:t>
            </a:r>
            <a:endParaRPr lang="en-US" b="1" dirty="0">
              <a:ln w="22225">
                <a:solidFill>
                  <a:schemeClr val="bg1"/>
                </a:solidFill>
                <a:prstDash val="solid"/>
              </a:ln>
              <a:solidFill>
                <a:schemeClr val="bg1"/>
              </a:solidFill>
            </a:endParaRPr>
          </a:p>
        </p:txBody>
      </p:sp>
      <p:sp>
        <p:nvSpPr>
          <p:cNvPr id="21" name="TextBox 20"/>
          <p:cNvSpPr txBox="1"/>
          <p:nvPr/>
        </p:nvSpPr>
        <p:spPr>
          <a:xfrm rot="16200000">
            <a:off x="3141322" y="4914201"/>
            <a:ext cx="720395" cy="369332"/>
          </a:xfrm>
          <a:prstGeom prst="rect">
            <a:avLst/>
          </a:prstGeom>
          <a:noFill/>
        </p:spPr>
        <p:txBody>
          <a:bodyPr wrap="square" rtlCol="0">
            <a:spAutoFit/>
          </a:bodyPr>
          <a:lstStyle/>
          <a:p>
            <a:r>
              <a:rPr lang="en-US" b="1" dirty="0" smtClean="0">
                <a:ln w="22225">
                  <a:solidFill>
                    <a:schemeClr val="bg1"/>
                  </a:solidFill>
                  <a:prstDash val="solid"/>
                </a:ln>
                <a:solidFill>
                  <a:schemeClr val="bg1"/>
                </a:solidFill>
              </a:rPr>
              <a:t>CO</a:t>
            </a:r>
            <a:endParaRPr lang="en-US" b="1" dirty="0">
              <a:ln w="22225">
                <a:solidFill>
                  <a:schemeClr val="bg1"/>
                </a:solidFill>
                <a:prstDash val="solid"/>
              </a:ln>
              <a:solidFill>
                <a:schemeClr val="bg1"/>
              </a:solidFill>
            </a:endParaRPr>
          </a:p>
        </p:txBody>
      </p:sp>
      <p:sp>
        <p:nvSpPr>
          <p:cNvPr id="22" name="TextBox 21"/>
          <p:cNvSpPr txBox="1"/>
          <p:nvPr/>
        </p:nvSpPr>
        <p:spPr>
          <a:xfrm rot="16200000">
            <a:off x="4245701" y="4914201"/>
            <a:ext cx="720395" cy="369332"/>
          </a:xfrm>
          <a:prstGeom prst="rect">
            <a:avLst/>
          </a:prstGeom>
          <a:noFill/>
        </p:spPr>
        <p:txBody>
          <a:bodyPr wrap="square" rtlCol="0">
            <a:spAutoFit/>
          </a:bodyPr>
          <a:lstStyle/>
          <a:p>
            <a:r>
              <a:rPr lang="en-US" b="1" dirty="0">
                <a:ln w="22225">
                  <a:solidFill>
                    <a:schemeClr val="bg1"/>
                  </a:solidFill>
                  <a:prstDash val="solid"/>
                </a:ln>
                <a:solidFill>
                  <a:schemeClr val="bg1"/>
                </a:solidFill>
              </a:rPr>
              <a:t>I</a:t>
            </a:r>
            <a:r>
              <a:rPr lang="en-US" b="1" dirty="0" smtClean="0">
                <a:ln w="22225">
                  <a:solidFill>
                    <a:schemeClr val="bg1"/>
                  </a:solidFill>
                  <a:prstDash val="solid"/>
                </a:ln>
                <a:solidFill>
                  <a:schemeClr val="bg1"/>
                </a:solidFill>
              </a:rPr>
              <a:t>N</a:t>
            </a:r>
            <a:endParaRPr lang="en-US" b="1" dirty="0">
              <a:ln w="22225">
                <a:solidFill>
                  <a:schemeClr val="bg1"/>
                </a:solidFill>
                <a:prstDash val="solid"/>
              </a:ln>
              <a:solidFill>
                <a:schemeClr val="bg1"/>
              </a:solidFill>
            </a:endParaRPr>
          </a:p>
        </p:txBody>
      </p:sp>
      <p:sp>
        <p:nvSpPr>
          <p:cNvPr id="23" name="TextBox 22"/>
          <p:cNvSpPr txBox="1"/>
          <p:nvPr/>
        </p:nvSpPr>
        <p:spPr>
          <a:xfrm rot="16200000">
            <a:off x="4798149" y="4923723"/>
            <a:ext cx="720395" cy="369332"/>
          </a:xfrm>
          <a:prstGeom prst="rect">
            <a:avLst/>
          </a:prstGeom>
          <a:noFill/>
        </p:spPr>
        <p:txBody>
          <a:bodyPr wrap="square" rtlCol="0">
            <a:spAutoFit/>
          </a:bodyPr>
          <a:lstStyle/>
          <a:p>
            <a:r>
              <a:rPr lang="en-US" b="1" dirty="0" smtClean="0">
                <a:ln w="22225">
                  <a:solidFill>
                    <a:schemeClr val="bg1"/>
                  </a:solidFill>
                  <a:prstDash val="solid"/>
                </a:ln>
                <a:solidFill>
                  <a:schemeClr val="bg1"/>
                </a:solidFill>
              </a:rPr>
              <a:t>MN</a:t>
            </a:r>
            <a:endParaRPr lang="en-US" b="1" dirty="0">
              <a:ln w="22225">
                <a:solidFill>
                  <a:schemeClr val="bg1"/>
                </a:solidFill>
                <a:prstDash val="solid"/>
              </a:ln>
              <a:solidFill>
                <a:schemeClr val="bg1"/>
              </a:solidFill>
            </a:endParaRPr>
          </a:p>
        </p:txBody>
      </p:sp>
      <p:sp>
        <p:nvSpPr>
          <p:cNvPr id="24" name="TextBox 23"/>
          <p:cNvSpPr txBox="1"/>
          <p:nvPr/>
        </p:nvSpPr>
        <p:spPr>
          <a:xfrm rot="16200000">
            <a:off x="5379177" y="4918959"/>
            <a:ext cx="720395" cy="369332"/>
          </a:xfrm>
          <a:prstGeom prst="rect">
            <a:avLst/>
          </a:prstGeom>
          <a:noFill/>
        </p:spPr>
        <p:txBody>
          <a:bodyPr wrap="square" rtlCol="0">
            <a:spAutoFit/>
          </a:bodyPr>
          <a:lstStyle/>
          <a:p>
            <a:r>
              <a:rPr lang="en-US" b="1" dirty="0" smtClean="0">
                <a:ln w="22225">
                  <a:solidFill>
                    <a:schemeClr val="bg1"/>
                  </a:solidFill>
                  <a:prstDash val="solid"/>
                </a:ln>
                <a:solidFill>
                  <a:schemeClr val="bg1"/>
                </a:solidFill>
              </a:rPr>
              <a:t>MN</a:t>
            </a:r>
            <a:endParaRPr lang="en-US" b="1" dirty="0">
              <a:ln w="22225">
                <a:solidFill>
                  <a:schemeClr val="bg1"/>
                </a:solidFill>
                <a:prstDash val="solid"/>
              </a:ln>
              <a:solidFill>
                <a:schemeClr val="bg1"/>
              </a:solidFill>
            </a:endParaRPr>
          </a:p>
        </p:txBody>
      </p:sp>
      <p:sp>
        <p:nvSpPr>
          <p:cNvPr id="25" name="TextBox 24"/>
          <p:cNvSpPr txBox="1"/>
          <p:nvPr/>
        </p:nvSpPr>
        <p:spPr>
          <a:xfrm rot="16200000">
            <a:off x="6484588" y="4895163"/>
            <a:ext cx="720395" cy="369332"/>
          </a:xfrm>
          <a:prstGeom prst="rect">
            <a:avLst/>
          </a:prstGeom>
          <a:noFill/>
        </p:spPr>
        <p:txBody>
          <a:bodyPr wrap="square" rtlCol="0">
            <a:spAutoFit/>
          </a:bodyPr>
          <a:lstStyle/>
          <a:p>
            <a:r>
              <a:rPr lang="en-US" b="1" dirty="0" smtClean="0">
                <a:ln w="22225">
                  <a:solidFill>
                    <a:schemeClr val="bg1"/>
                  </a:solidFill>
                  <a:prstDash val="solid"/>
                </a:ln>
                <a:solidFill>
                  <a:schemeClr val="bg1"/>
                </a:solidFill>
              </a:rPr>
              <a:t>OK</a:t>
            </a:r>
            <a:endParaRPr lang="en-US" b="1" dirty="0">
              <a:ln w="22225">
                <a:solidFill>
                  <a:schemeClr val="bg1"/>
                </a:solidFill>
                <a:prstDash val="solid"/>
              </a:ln>
              <a:solidFill>
                <a:schemeClr val="bg1"/>
              </a:solidFill>
            </a:endParaRPr>
          </a:p>
        </p:txBody>
      </p:sp>
      <p:sp>
        <p:nvSpPr>
          <p:cNvPr id="26" name="TextBox 25"/>
          <p:cNvSpPr txBox="1"/>
          <p:nvPr/>
        </p:nvSpPr>
        <p:spPr>
          <a:xfrm rot="16200000">
            <a:off x="7037042" y="4890395"/>
            <a:ext cx="720395" cy="369332"/>
          </a:xfrm>
          <a:prstGeom prst="rect">
            <a:avLst/>
          </a:prstGeom>
          <a:noFill/>
        </p:spPr>
        <p:txBody>
          <a:bodyPr wrap="square" rtlCol="0">
            <a:spAutoFit/>
          </a:bodyPr>
          <a:lstStyle/>
          <a:p>
            <a:r>
              <a:rPr lang="en-US" b="1" dirty="0" smtClean="0">
                <a:ln w="22225">
                  <a:solidFill>
                    <a:schemeClr val="bg1"/>
                  </a:solidFill>
                  <a:prstDash val="solid"/>
                </a:ln>
                <a:solidFill>
                  <a:schemeClr val="bg1"/>
                </a:solidFill>
              </a:rPr>
              <a:t>AL</a:t>
            </a:r>
            <a:endParaRPr lang="en-US" b="1" dirty="0">
              <a:ln w="22225">
                <a:solidFill>
                  <a:schemeClr val="bg1"/>
                </a:solidFill>
                <a:prstDash val="solid"/>
              </a:ln>
              <a:solidFill>
                <a:schemeClr val="bg1"/>
              </a:solidFill>
            </a:endParaRPr>
          </a:p>
        </p:txBody>
      </p:sp>
      <p:sp>
        <p:nvSpPr>
          <p:cNvPr id="27" name="TextBox 26"/>
          <p:cNvSpPr txBox="1"/>
          <p:nvPr/>
        </p:nvSpPr>
        <p:spPr>
          <a:xfrm rot="16200000">
            <a:off x="8180552" y="4909437"/>
            <a:ext cx="720395" cy="369332"/>
          </a:xfrm>
          <a:prstGeom prst="rect">
            <a:avLst/>
          </a:prstGeom>
          <a:noFill/>
        </p:spPr>
        <p:txBody>
          <a:bodyPr wrap="square" rtlCol="0">
            <a:spAutoFit/>
          </a:bodyPr>
          <a:lstStyle/>
          <a:p>
            <a:r>
              <a:rPr lang="en-US" b="1" dirty="0" smtClean="0">
                <a:ln w="22225">
                  <a:solidFill>
                    <a:schemeClr val="bg1"/>
                  </a:solidFill>
                  <a:prstDash val="solid"/>
                </a:ln>
                <a:solidFill>
                  <a:schemeClr val="bg1"/>
                </a:solidFill>
              </a:rPr>
              <a:t>OK</a:t>
            </a:r>
            <a:endParaRPr lang="en-US" b="1" dirty="0">
              <a:ln w="22225">
                <a:solidFill>
                  <a:schemeClr val="bg1"/>
                </a:solidFill>
                <a:prstDash val="solid"/>
              </a:ln>
              <a:solidFill>
                <a:schemeClr val="bg1"/>
              </a:solidFill>
            </a:endParaRPr>
          </a:p>
        </p:txBody>
      </p:sp>
    </p:spTree>
    <p:extLst>
      <p:ext uri="{BB962C8B-B14F-4D97-AF65-F5344CB8AC3E}">
        <p14:creationId xmlns:p14="http://schemas.microsoft.com/office/powerpoint/2010/main" val="2077965938"/>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07975" y="97637"/>
            <a:ext cx="6838950" cy="719138"/>
          </a:xfrm>
        </p:spPr>
        <p:txBody>
          <a:bodyPr/>
          <a:lstStyle/>
          <a:p>
            <a:pPr>
              <a:defRPr/>
            </a:pPr>
            <a:r>
              <a:rPr lang="en-US" kern="1200" dirty="0" smtClean="0">
                <a:solidFill>
                  <a:srgbClr val="28688C"/>
                </a:solidFill>
                <a:latin typeface="Arial"/>
                <a:ea typeface="Arial Unicode MS"/>
                <a:cs typeface="Arial"/>
              </a:rPr>
              <a:t>Top 10 Costliest Events Involving Tornadoes </a:t>
            </a:r>
            <a:r>
              <a:rPr lang="en-US" dirty="0" smtClean="0">
                <a:solidFill>
                  <a:srgbClr val="28688C"/>
                </a:solidFill>
              </a:rPr>
              <a:t>Count ($ millions)* </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24</a:t>
            </a:fld>
            <a:endParaRPr lang="en-US" sz="1000" dirty="0">
              <a:solidFill>
                <a:schemeClr val="accent4">
                  <a:lumMod val="75000"/>
                </a:schemeClr>
              </a:solidFill>
              <a:latin typeface="+mn-lt"/>
              <a:cs typeface="+mn-cs"/>
            </a:endParaRPr>
          </a:p>
        </p:txBody>
      </p:sp>
      <p:sp>
        <p:nvSpPr>
          <p:cNvPr id="4557826" name="AutoShape 2" descr="U.S. Annual Tornado Trends">
            <a:hlinkClick r:id="rId3"/>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28" name="AutoShape 4" descr="U.S. Annual Tornado Trends">
            <a:hlinkClick r:id="rId3"/>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30" name="AutoShape 6" descr="U.S. Annual Tornado Trends">
            <a:hlinkClick r:id="rId3"/>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7"/>
          <p:cNvSpPr>
            <a:spLocks noChangeArrowheads="1"/>
          </p:cNvSpPr>
          <p:nvPr/>
        </p:nvSpPr>
        <p:spPr bwMode="blackWhite">
          <a:xfrm>
            <a:off x="7049318" y="3649079"/>
            <a:ext cx="1693862" cy="2165934"/>
          </a:xfrm>
          <a:prstGeom prst="wedgeRectCallout">
            <a:avLst>
              <a:gd name="adj1" fmla="val -112032"/>
              <a:gd name="adj2" fmla="val -1271"/>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All 10 of the costliest  tornado events in US history occurred since 2001</a:t>
            </a:r>
            <a:endParaRPr lang="en-US" b="1" dirty="0">
              <a:solidFill>
                <a:srgbClr val="FFFFFF"/>
              </a:solidFill>
              <a:latin typeface="Arial" pitchFamily="34" charset="0"/>
              <a:cs typeface="Arial" pitchFamily="34" charset="0"/>
            </a:endParaRPr>
          </a:p>
        </p:txBody>
      </p:sp>
      <p:pic>
        <p:nvPicPr>
          <p:cNvPr id="28412930" name="Picture 1" descr="image00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55358" y="1114424"/>
            <a:ext cx="5486400" cy="5385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4"/>
          <p:cNvSpPr>
            <a:spLocks noChangeArrowheads="1"/>
          </p:cNvSpPr>
          <p:nvPr/>
        </p:nvSpPr>
        <p:spPr bwMode="auto">
          <a:xfrm>
            <a:off x="117475" y="6340633"/>
            <a:ext cx="7989688" cy="461665"/>
          </a:xfrm>
          <a:prstGeom prst="rect">
            <a:avLst/>
          </a:prstGeom>
          <a:noFill/>
          <a:ln w="9525">
            <a:noFill/>
            <a:miter lim="800000"/>
            <a:headEnd/>
            <a:tailEnd/>
          </a:ln>
        </p:spPr>
        <p:txBody>
          <a:bodyPr wrap="none">
            <a:spAutoFit/>
          </a:bodyPr>
          <a:lstStyle/>
          <a:p>
            <a:r>
              <a:rPr lang="en-US" sz="1200" dirty="0" smtClean="0"/>
              <a:t>*Also includes damage from other causes of losses occurring  during the same event such as hail, wind and flood.</a:t>
            </a:r>
          </a:p>
          <a:p>
            <a:r>
              <a:rPr lang="en-US" sz="1200" dirty="0" smtClean="0"/>
              <a:t>Source: PCS, a division of </a:t>
            </a:r>
            <a:r>
              <a:rPr lang="en-US" sz="1200" dirty="0" err="1" smtClean="0"/>
              <a:t>Verisk</a:t>
            </a:r>
            <a:r>
              <a:rPr lang="en-US" sz="1200" dirty="0" smtClean="0"/>
              <a:t> Analytics; Insurance Information Institute.</a:t>
            </a:r>
            <a:endParaRPr lang="en-US" sz="1200" dirty="0"/>
          </a:p>
        </p:txBody>
      </p:sp>
      <p:sp>
        <p:nvSpPr>
          <p:cNvPr id="16" name="AutoShape 7"/>
          <p:cNvSpPr>
            <a:spLocks noChangeArrowheads="1"/>
          </p:cNvSpPr>
          <p:nvPr/>
        </p:nvSpPr>
        <p:spPr bwMode="blackWhite">
          <a:xfrm>
            <a:off x="5899967" y="1342395"/>
            <a:ext cx="3199063" cy="1672267"/>
          </a:xfrm>
          <a:prstGeom prst="wedgeRectCallout">
            <a:avLst>
              <a:gd name="adj1" fmla="val -53924"/>
              <a:gd name="adj2" fmla="val 672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The 2011 events in Joplin and Tuscaloosa remain the costliest in US history (Moore would rank about 15</a:t>
            </a:r>
            <a:r>
              <a:rPr lang="en-US" b="1" baseline="30000" dirty="0" smtClean="0">
                <a:solidFill>
                  <a:srgbClr val="FFFFFF"/>
                </a:solidFill>
                <a:latin typeface="Arial" pitchFamily="34" charset="0"/>
                <a:cs typeface="Arial" pitchFamily="34" charset="0"/>
              </a:rPr>
              <a:t>th</a:t>
            </a:r>
            <a:r>
              <a:rPr lang="en-US" b="1" dirty="0" smtClean="0">
                <a:solidFill>
                  <a:srgbClr val="FFFFFF"/>
                </a:solidFill>
                <a:latin typeface="Arial" pitchFamily="34" charset="0"/>
                <a:cs typeface="Arial" pitchFamily="34" charset="0"/>
              </a:rPr>
              <a:t> on an inflation adjusted basis)</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7250911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25</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400" b="1" dirty="0" smtClean="0">
                <a:solidFill>
                  <a:srgbClr val="FFFFFF"/>
                </a:solidFill>
              </a:rPr>
              <a:t>Insurance Industry Financial Impacts of Tornadoes and Convective Events</a:t>
            </a:r>
          </a:p>
        </p:txBody>
      </p:sp>
      <p:sp>
        <p:nvSpPr>
          <p:cNvPr id="7" name="TextBox 5"/>
          <p:cNvSpPr txBox="1">
            <a:spLocks noChangeArrowheads="1"/>
          </p:cNvSpPr>
          <p:nvPr/>
        </p:nvSpPr>
        <p:spPr bwMode="auto">
          <a:xfrm>
            <a:off x="563476" y="4272008"/>
            <a:ext cx="8285557" cy="1077218"/>
          </a:xfrm>
          <a:prstGeom prst="rect">
            <a:avLst/>
          </a:prstGeom>
          <a:noFill/>
          <a:ln w="9525">
            <a:noFill/>
            <a:miter lim="800000"/>
            <a:headEnd/>
            <a:tailEnd/>
          </a:ln>
        </p:spPr>
        <p:txBody>
          <a:bodyPr wrap="square">
            <a:spAutoFit/>
          </a:bodyPr>
          <a:lstStyle/>
          <a:p>
            <a:pPr algn="ctr"/>
            <a:r>
              <a:rPr lang="en-US" sz="3200" b="1" dirty="0" smtClean="0">
                <a:solidFill>
                  <a:srgbClr val="225A7A"/>
                </a:solidFill>
              </a:rPr>
              <a:t>Convective Events Are a Major Driver of Higher Property Insurance Premiums</a:t>
            </a:r>
            <a:endParaRPr lang="en-US" sz="3200" b="1" dirty="0">
              <a:solidFill>
                <a:srgbClr val="C0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25</a:t>
            </a:fld>
            <a:endParaRPr lang="en-US"/>
          </a:p>
        </p:txBody>
      </p:sp>
    </p:spTree>
    <p:extLst>
      <p:ext uri="{BB962C8B-B14F-4D97-AF65-F5344CB8AC3E}">
        <p14:creationId xmlns:p14="http://schemas.microsoft.com/office/powerpoint/2010/main" val="315057320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3740" y="103236"/>
            <a:ext cx="7772400" cy="719138"/>
          </a:xfrm>
        </p:spPr>
        <p:txBody>
          <a:bodyPr/>
          <a:lstStyle/>
          <a:p>
            <a:pPr>
              <a:defRPr/>
            </a:pPr>
            <a:r>
              <a:rPr lang="en-US" sz="2800" kern="1200" dirty="0" smtClean="0">
                <a:solidFill>
                  <a:srgbClr val="28688C"/>
                </a:solidFill>
                <a:latin typeface="Arial"/>
                <a:ea typeface="Arial Unicode MS"/>
                <a:cs typeface="Arial"/>
              </a:rPr>
              <a:t>Homeowners Insurance Catastrophe-Related Claim Frequency and Severity, 1997—2012*</a:t>
            </a:r>
            <a:endParaRPr lang="en-US" sz="2800" dirty="0">
              <a:solidFill>
                <a:srgbClr val="28688C"/>
              </a:solidFill>
            </a:endParaRPr>
          </a:p>
        </p:txBody>
      </p:sp>
      <p:sp>
        <p:nvSpPr>
          <p:cNvPr id="16" name="Rectangle 3"/>
          <p:cNvSpPr>
            <a:spLocks noChangeArrowheads="1"/>
          </p:cNvSpPr>
          <p:nvPr/>
        </p:nvSpPr>
        <p:spPr bwMode="auto">
          <a:xfrm>
            <a:off x="0" y="6237312"/>
            <a:ext cx="8242300" cy="553998"/>
          </a:xfrm>
          <a:prstGeom prst="rect">
            <a:avLst/>
          </a:prstGeom>
          <a:noFill/>
          <a:ln w="9525" algn="ctr">
            <a:noFill/>
            <a:miter lim="800000"/>
            <a:headEnd/>
            <a:tailEnd/>
          </a:ln>
        </p:spPr>
        <p:txBody>
          <a:bodyPr anchor="ctr">
            <a:spAutoFit/>
          </a:bodyPr>
          <a:lstStyle/>
          <a:p>
            <a:pPr fontAlgn="base">
              <a:spcBef>
                <a:spcPct val="0"/>
              </a:spcBef>
              <a:spcAft>
                <a:spcPct val="0"/>
              </a:spcAft>
              <a:defRPr/>
            </a:pPr>
            <a:endParaRPr lang="en-US" sz="1000" dirty="0" smtClean="0">
              <a:solidFill>
                <a:srgbClr val="000000">
                  <a:lumMod val="75000"/>
                </a:srgbClr>
              </a:solidFill>
              <a:latin typeface="Arial" charset="0"/>
              <a:cs typeface="Arial" charset="0"/>
            </a:endParaRPr>
          </a:p>
          <a:p>
            <a:pPr fontAlgn="base">
              <a:spcBef>
                <a:spcPct val="0"/>
              </a:spcBef>
              <a:spcAft>
                <a:spcPct val="0"/>
              </a:spcAft>
              <a:defRPr/>
            </a:pPr>
            <a:r>
              <a:rPr lang="en-US" sz="1000" dirty="0" smtClean="0">
                <a:solidFill>
                  <a:srgbClr val="000000">
                    <a:lumMod val="75000"/>
                  </a:srgbClr>
                </a:solidFill>
                <a:latin typeface="Arial" charset="0"/>
                <a:cs typeface="Arial" charset="0"/>
              </a:rPr>
              <a:t>*All policy forms combined, countrywide.</a:t>
            </a:r>
          </a:p>
          <a:p>
            <a:pPr fontAlgn="base">
              <a:spcBef>
                <a:spcPct val="0"/>
              </a:spcBef>
              <a:spcAft>
                <a:spcPct val="0"/>
              </a:spcAft>
              <a:defRPr/>
            </a:pPr>
            <a:r>
              <a:rPr lang="en-US" sz="1000" dirty="0" smtClean="0">
                <a:solidFill>
                  <a:srgbClr val="000000">
                    <a:lumMod val="75000"/>
                  </a:srgbClr>
                </a:solidFill>
                <a:latin typeface="Arial" charset="0"/>
                <a:cs typeface="Arial" charset="0"/>
              </a:rPr>
              <a:t>Source</a:t>
            </a:r>
            <a:r>
              <a:rPr lang="en-US" sz="1000" dirty="0">
                <a:solidFill>
                  <a:srgbClr val="000000">
                    <a:lumMod val="75000"/>
                  </a:srgbClr>
                </a:solidFill>
                <a:latin typeface="Arial" charset="0"/>
                <a:cs typeface="Arial" charset="0"/>
              </a:rPr>
              <a:t>: </a:t>
            </a:r>
            <a:r>
              <a:rPr lang="en-US" sz="1000" dirty="0" smtClean="0">
                <a:solidFill>
                  <a:srgbClr val="000000">
                    <a:lumMod val="75000"/>
                  </a:srgbClr>
                </a:solidFill>
                <a:latin typeface="Arial" charset="0"/>
                <a:cs typeface="Arial" charset="0"/>
              </a:rPr>
              <a:t>Insurance Research Council, </a:t>
            </a:r>
            <a:r>
              <a:rPr lang="en-US" sz="1000" i="1" dirty="0" smtClean="0">
                <a:solidFill>
                  <a:srgbClr val="000000">
                    <a:lumMod val="75000"/>
                  </a:srgbClr>
                </a:solidFill>
                <a:latin typeface="Arial" charset="0"/>
                <a:cs typeface="Arial" charset="0"/>
              </a:rPr>
              <a:t>Trends in Homeowners Insurance Claims,</a:t>
            </a:r>
            <a:r>
              <a:rPr lang="en-US" sz="1000" dirty="0" smtClean="0">
                <a:solidFill>
                  <a:srgbClr val="000000">
                    <a:lumMod val="75000"/>
                  </a:srgbClr>
                </a:solidFill>
                <a:latin typeface="Arial" charset="0"/>
                <a:cs typeface="Arial" charset="0"/>
              </a:rPr>
              <a:t> Sept. 2012 from ISO Fast Track data.</a:t>
            </a:r>
            <a:endParaRPr lang="en-US" sz="1000" i="1" dirty="0">
              <a:solidFill>
                <a:srgbClr val="000000">
                  <a:lumMod val="75000"/>
                </a:srgbClr>
              </a:solidFill>
              <a:latin typeface="Arial" charset="0"/>
              <a:cs typeface="Arial" charset="0"/>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637E7113-6883-4537-B319-49205FF911DA}" type="slidenum">
              <a:rPr lang="en-US" sz="1000">
                <a:solidFill>
                  <a:srgbClr val="000000">
                    <a:lumMod val="75000"/>
                  </a:srgbClr>
                </a:solidFill>
                <a:cs typeface="Arial" charset="0"/>
              </a:rPr>
              <a:pPr algn="r" fontAlgn="base">
                <a:spcBef>
                  <a:spcPct val="0"/>
                </a:spcBef>
                <a:spcAft>
                  <a:spcPct val="0"/>
                </a:spcAft>
                <a:defRPr/>
              </a:pPr>
              <a:t>26</a:t>
            </a:fld>
            <a:endParaRPr lang="en-US" sz="1000" dirty="0">
              <a:solidFill>
                <a:srgbClr val="000000">
                  <a:lumMod val="75000"/>
                </a:srgbClr>
              </a:solidFill>
              <a:cs typeface="Arial" charset="0"/>
            </a:endParaRPr>
          </a:p>
        </p:txBody>
      </p:sp>
      <p:pic>
        <p:nvPicPr>
          <p:cNvPr id="1273446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t="15882"/>
          <a:stretch>
            <a:fillRect/>
          </a:stretch>
        </p:blipFill>
        <p:spPr bwMode="auto">
          <a:xfrm>
            <a:off x="208326" y="1705403"/>
            <a:ext cx="8743950" cy="4358640"/>
          </a:xfrm>
          <a:prstGeom prst="rect">
            <a:avLst/>
          </a:prstGeom>
          <a:noFill/>
          <a:ln w="9525">
            <a:noFill/>
            <a:miter lim="800000"/>
            <a:headEnd/>
            <a:tailEnd/>
          </a:ln>
        </p:spPr>
      </p:pic>
      <p:sp>
        <p:nvSpPr>
          <p:cNvPr id="11" name="AutoShape 7"/>
          <p:cNvSpPr>
            <a:spLocks noChangeArrowheads="1"/>
          </p:cNvSpPr>
          <p:nvPr/>
        </p:nvSpPr>
        <p:spPr bwMode="blackWhite">
          <a:xfrm>
            <a:off x="3731339" y="1224118"/>
            <a:ext cx="2433486" cy="1220173"/>
          </a:xfrm>
          <a:prstGeom prst="wedgeRectCallout">
            <a:avLst>
              <a:gd name="adj1" fmla="val 109401"/>
              <a:gd name="adj2" fmla="val 592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Avg. catastrophe claim cost rose approximately 200% from 1997-2011</a:t>
            </a:r>
            <a:endParaRPr lang="en-US" b="1" dirty="0">
              <a:solidFill>
                <a:srgbClr val="FFFFFF"/>
              </a:solidFill>
              <a:latin typeface="Arial" pitchFamily="34" charset="0"/>
              <a:cs typeface="Arial" pitchFamily="34" charset="0"/>
            </a:endParaRPr>
          </a:p>
        </p:txBody>
      </p:sp>
      <p:sp>
        <p:nvSpPr>
          <p:cNvPr id="13" name="AutoShape 7"/>
          <p:cNvSpPr>
            <a:spLocks noChangeArrowheads="1"/>
          </p:cNvSpPr>
          <p:nvPr/>
        </p:nvSpPr>
        <p:spPr bwMode="blackWhite">
          <a:xfrm>
            <a:off x="4424516" y="3392129"/>
            <a:ext cx="2202426" cy="885878"/>
          </a:xfrm>
          <a:prstGeom prst="wedgeRectCallout">
            <a:avLst>
              <a:gd name="adj1" fmla="val 101366"/>
              <a:gd name="adj2" fmla="val 342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claim frequency in 2011 was at historic highs and more than double the rate in 1997</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4972981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199"/>
                            </p:stCondLst>
                            <p:childTnLst>
                              <p:par>
                                <p:cTn id="9" presetID="22" presetClass="entr" presetSubtype="2" fill="hold" grpId="0" nodeType="afterEffect">
                                  <p:stCondLst>
                                    <p:cond delay="699"/>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3"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27</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2013*</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2010-2013.</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8414988" name="Chart" r:id="rId4" imgW="8572512" imgH="3743439" progId="MSGraph.Chart.8">
                  <p:embed followColorScheme="full"/>
                </p:oleObj>
              </mc:Choice>
              <mc:Fallback>
                <p:oleObj name="Chart" r:id="rId4" imgW="8572512" imgH="3743439"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6.1E*</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2339304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28</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vs. Fortune 500, 1987–2013E*</a:t>
            </a:r>
          </a:p>
        </p:txBody>
      </p:sp>
      <p:sp>
        <p:nvSpPr>
          <p:cNvPr id="52231" name="Rectangle 3"/>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Excludes Mortgage &amp; Financial Guarantee in 2008 </a:t>
            </a:r>
            <a:r>
              <a:rPr lang="en-US" sz="1100" dirty="0" smtClean="0"/>
              <a:t>– 2013E.  2013 P/C ROE is through 2013:Q3.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31669174"/>
              </p:ext>
            </p:extLst>
          </p:nvPr>
        </p:nvGraphicFramePr>
        <p:xfrm>
          <a:off x="304800" y="1474788"/>
          <a:ext cx="8569325" cy="4579937"/>
        </p:xfrm>
        <a:graphic>
          <a:graphicData uri="http://schemas.openxmlformats.org/presentationml/2006/ole">
            <mc:AlternateContent xmlns:mc="http://schemas.openxmlformats.org/markup-compatibility/2006">
              <mc:Choice xmlns:v="urn:schemas-microsoft-com:vml" Requires="v">
                <p:oleObj spid="_x0000_s28417035" name="Chart" r:id="rId4" imgW="8601126" imgH="4600478" progId="MSGraph.Chart.8">
                  <p:embed followColorScheme="full"/>
                </p:oleObj>
              </mc:Choice>
              <mc:Fallback>
                <p:oleObj name="Chart" r:id="rId4" imgW="8601126" imgH="4600478" progId="MSGraph.Chart.8">
                  <p:embed followColorScheme="full"/>
                  <p:pic>
                    <p:nvPicPr>
                      <p:cNvPr id="0" name=""/>
                      <p:cNvPicPr>
                        <a:picLocks noChangeArrowheads="1"/>
                      </p:cNvPicPr>
                      <p:nvPr/>
                    </p:nvPicPr>
                    <p:blipFill>
                      <a:blip r:embed="rId5"/>
                      <a:srcRect/>
                      <a:stretch>
                        <a:fillRect/>
                      </a:stretch>
                    </p:blipFill>
                    <p:spPr bwMode="gray">
                      <a:xfrm>
                        <a:off x="304800" y="1474788"/>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79021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74551" y="3851995"/>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362986" y="378410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56262"/>
              <a:gd name="adj2" fmla="val -1380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958885" y="3654985"/>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22112"/>
              <a:gd name="adj2" fmla="val -2327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835024" y="275611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431077" y="3996711"/>
            <a:ext cx="1265424" cy="711200"/>
          </a:xfrm>
          <a:prstGeom prst="wedgeRectCallout">
            <a:avLst>
              <a:gd name="adj1" fmla="val -8362"/>
              <a:gd name="adj2" fmla="val -1431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Lowest CAT Losses in </a:t>
            </a:r>
            <a:br>
              <a:rPr lang="en-US" sz="1400" b="1">
                <a:solidFill>
                  <a:schemeClr val="bg1"/>
                </a:solidFill>
              </a:rPr>
            </a:br>
            <a:r>
              <a:rPr lang="en-US" sz="1400" b="1">
                <a:solidFill>
                  <a:schemeClr val="bg1"/>
                </a:solidFill>
              </a:rPr>
              <a:t>15 Years</a:t>
            </a:r>
          </a:p>
        </p:txBody>
      </p:sp>
      <p:sp>
        <p:nvSpPr>
          <p:cNvPr id="2026515" name="Oval 19"/>
          <p:cNvSpPr>
            <a:spLocks noChangeArrowheads="1"/>
          </p:cNvSpPr>
          <p:nvPr/>
        </p:nvSpPr>
        <p:spPr bwMode="auto">
          <a:xfrm>
            <a:off x="4994857"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621314" y="3447957"/>
            <a:ext cx="958850" cy="292100"/>
          </a:xfrm>
          <a:prstGeom prst="wedgeRectCallout">
            <a:avLst>
              <a:gd name="adj1" fmla="val 4546"/>
              <a:gd name="adj2" fmla="val 3493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6207640"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171"/>
              <a:gd name="adj2" fmla="val 1859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872984"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619598" y="4113372"/>
            <a:ext cx="1314450" cy="292100"/>
          </a:xfrm>
          <a:prstGeom prst="wedgeRectCallout">
            <a:avLst>
              <a:gd name="adj1" fmla="val -19685"/>
              <a:gd name="adj2" fmla="val -2048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7033645" y="3835400"/>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30937"/>
              <a:gd name="adj2" fmla="val -12765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26" name="AutoShape 26"/>
          <p:cNvSpPr>
            <a:spLocks noChangeArrowheads="1"/>
          </p:cNvSpPr>
          <p:nvPr/>
        </p:nvSpPr>
        <p:spPr bwMode="blackWhite">
          <a:xfrm>
            <a:off x="7610171" y="4640826"/>
            <a:ext cx="1098599" cy="678425"/>
          </a:xfrm>
          <a:prstGeom prst="wedgeRectCallout">
            <a:avLst>
              <a:gd name="adj1" fmla="val -12179"/>
              <a:gd name="adj2" fmla="val -9456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913632" y="3771490"/>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8213512" y="3569938"/>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7787161" y="3048000"/>
            <a:ext cx="766915" cy="329380"/>
          </a:xfrm>
          <a:prstGeom prst="wedgeRectCallout">
            <a:avLst>
              <a:gd name="adj1" fmla="val 24197"/>
              <a:gd name="adj2" fmla="val 1016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Tree>
    <p:extLst>
      <p:ext uri="{BB962C8B-B14F-4D97-AF65-F5344CB8AC3E}">
        <p14:creationId xmlns:p14="http://schemas.microsoft.com/office/powerpoint/2010/main" val="11009028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1990–2013E</a:t>
            </a:r>
            <a:endParaRPr lang="en-US" baseline="30000" dirty="0" smtClean="0"/>
          </a:p>
        </p:txBody>
      </p:sp>
      <p:graphicFrame>
        <p:nvGraphicFramePr>
          <p:cNvPr id="54274" name="Object 3"/>
          <p:cNvGraphicFramePr>
            <a:graphicFrameLocks/>
          </p:cNvGraphicFramePr>
          <p:nvPr>
            <p:extLst>
              <p:ext uri="{D42A27DB-BD31-4B8C-83A1-F6EECF244321}">
                <p14:modId xmlns:p14="http://schemas.microsoft.com/office/powerpoint/2010/main" val="2372153254"/>
              </p:ext>
            </p:extLst>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28416012" name="Chart" r:id="rId4" imgW="8419996" imgH="3657600" progId="MSGraph.Chart.8">
                  <p:embed followColorScheme="full"/>
                </p:oleObj>
              </mc:Choice>
              <mc:Fallback>
                <p:oleObj name="Chart" r:id="rId4" imgW="8419996" imgH="3657600" progId="MSGraph.Chart.8">
                  <p:embed followColorScheme="full"/>
                  <p:pic>
                    <p:nvPicPr>
                      <p:cNvPr id="0" name=""/>
                      <p:cNvPicPr>
                        <a:picLocks noChangeArrowheads="1"/>
                      </p:cNvPicPr>
                      <p:nvPr/>
                    </p:nvPicPr>
                    <p:blipFill>
                      <a:blip r:embed="rId5"/>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742951" y="5338763"/>
            <a:ext cx="7405688"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p</a:t>
            </a:r>
            <a:r>
              <a:rPr lang="en-US" b="1" dirty="0" smtClean="0">
                <a:solidFill>
                  <a:srgbClr val="FFFFFF"/>
                </a:solidFill>
              </a:rPr>
              <a:t>erformance in 2011 was severely impacted by record tornado activity.  Home insurers paid out $1.22 in claims and expenses for every dollar they earned in premium.</a:t>
            </a:r>
            <a:endParaRPr lang="en-US"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29</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95137" y="1587500"/>
            <a:ext cx="1253613" cy="813764"/>
          </a:xfrm>
          <a:prstGeom prst="wedgeRectCallout">
            <a:avLst>
              <a:gd name="adj1" fmla="val 1515"/>
              <a:gd name="adj2" fmla="val 17998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202517" y="1597536"/>
            <a:ext cx="1366683" cy="838755"/>
          </a:xfrm>
          <a:prstGeom prst="wedgeRectCallout">
            <a:avLst>
              <a:gd name="adj1" fmla="val 71787"/>
              <a:gd name="adj2" fmla="val 1143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
        <p:nvSpPr>
          <p:cNvPr id="13" name="Rectangle 5"/>
          <p:cNvSpPr>
            <a:spLocks noChangeArrowheads="1"/>
          </p:cNvSpPr>
          <p:nvPr/>
        </p:nvSpPr>
        <p:spPr bwMode="auto">
          <a:xfrm>
            <a:off x="0" y="6343659"/>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Insurance Information Institute.</a:t>
            </a:r>
            <a:endParaRPr lang="en-US" sz="1100" dirty="0"/>
          </a:p>
        </p:txBody>
      </p:sp>
    </p:spTree>
    <p:extLst>
      <p:ext uri="{BB962C8B-B14F-4D97-AF65-F5344CB8AC3E}">
        <p14:creationId xmlns:p14="http://schemas.microsoft.com/office/powerpoint/2010/main" val="15185829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3</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ext uri="{D42A27DB-BD31-4B8C-83A1-F6EECF244321}">
                <p14:modId xmlns:p14="http://schemas.microsoft.com/office/powerpoint/2010/main" val="504265013"/>
              </p:ext>
            </p:extLst>
          </p:nvPr>
        </p:nvGraphicFramePr>
        <p:xfrm>
          <a:off x="215900" y="1368425"/>
          <a:ext cx="8686800" cy="3475038"/>
        </p:xfrm>
        <a:graphic>
          <a:graphicData uri="http://schemas.openxmlformats.org/presentationml/2006/ole">
            <mc:AlternateContent xmlns:mc="http://schemas.openxmlformats.org/markup-compatibility/2006">
              <mc:Choice xmlns:v="urn:schemas-microsoft-com:vml" Requires="v">
                <p:oleObj spid="_x0000_s19104826" name="Chart" r:id="rId4" imgW="8543899" imgH="3552866" progId="MSGraph.Chart.8">
                  <p:embed followColorScheme="full"/>
                </p:oleObj>
              </mc:Choice>
              <mc:Fallback>
                <p:oleObj name="Chart" r:id="rId4" imgW="8543899" imgH="3552866" progId="MSGraph.Chart.8">
                  <p:embed followColorScheme="full"/>
                  <p:pic>
                    <p:nvPicPr>
                      <p:cNvPr id="0" name="Object 2"/>
                      <p:cNvPicPr>
                        <a:picLocks noChangeAspect="1" noChangeArrowheads="1"/>
                      </p:cNvPicPr>
                      <p:nvPr/>
                    </p:nvPicPr>
                    <p:blipFill>
                      <a:blip r:embed="rId5"/>
                      <a:srcRect/>
                      <a:stretch>
                        <a:fillRect/>
                      </a:stretch>
                    </p:blipFill>
                    <p:spPr bwMode="gray">
                      <a:xfrm>
                        <a:off x="215900" y="1368425"/>
                        <a:ext cx="8686800" cy="3475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12/31/13.</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4811844"/>
            <a:ext cx="6522937" cy="1199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Tornadoes are among the largest causes of insured losses (claims) in any given year, accounting for 36% of all insured losses since 1983.</a:t>
            </a:r>
            <a:endParaRPr lang="en-US" sz="2000" b="1" dirty="0">
              <a:solidFill>
                <a:srgbClr val="FFFFFF"/>
              </a:solidFill>
            </a:endParaRPr>
          </a:p>
        </p:txBody>
      </p:sp>
      <p:sp>
        <p:nvSpPr>
          <p:cNvPr id="2120711" name="AutoShape 7"/>
          <p:cNvSpPr>
            <a:spLocks noChangeArrowheads="1"/>
          </p:cNvSpPr>
          <p:nvPr/>
        </p:nvSpPr>
        <p:spPr bwMode="blackWhite">
          <a:xfrm>
            <a:off x="6502783" y="1186558"/>
            <a:ext cx="2271251" cy="965657"/>
          </a:xfrm>
          <a:prstGeom prst="wedgeRectCallout">
            <a:avLst>
              <a:gd name="adj1" fmla="val 14877"/>
              <a:gd name="adj2" fmla="val 1009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2011  was the costliest year ever for tornado and t-storm events at $26 billion</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189654" y="4918307"/>
            <a:ext cx="1717675" cy="1004887"/>
          </a:xfrm>
          <a:prstGeom prst="wedgeRectCallout">
            <a:avLst>
              <a:gd name="adj1" fmla="val 41566"/>
              <a:gd name="adj2" fmla="val -7273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Overall CAT losses eased in 2013.  The Moore, OK, event was the costliest of 2013.</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$ 2012)</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3</a:t>
            </a:fld>
            <a:endParaRPr lang="en-US"/>
          </a:p>
        </p:txBody>
      </p:sp>
      <p:pic>
        <p:nvPicPr>
          <p:cNvPr id="14" name="Picture 13" descr="Hartwig Med Center no logo.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94271" y="1120785"/>
            <a:ext cx="2285999" cy="171449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10"/>
          <p:cNvSpPr>
            <a:spLocks noGrp="1" noChangeArrowheads="1"/>
          </p:cNvSpPr>
          <p:nvPr>
            <p:ph type="sldNum" sz="quarter" idx="12"/>
          </p:nvPr>
        </p:nvSpPr>
        <p:spPr/>
        <p:txBody>
          <a:bodyPr/>
          <a:lstStyle/>
          <a:p>
            <a:pPr>
              <a:defRPr/>
            </a:pPr>
            <a:fld id="{369B5D5E-38A7-43B7-8BD4-F77E16827FD2}" type="slidenum">
              <a:rPr lang="en-US" smtClean="0">
                <a:solidFill>
                  <a:srgbClr val="000000"/>
                </a:solidFill>
              </a:rPr>
              <a:pPr>
                <a:defRPr/>
              </a:pPr>
              <a:t>30</a:t>
            </a:fld>
            <a:endParaRPr lang="en-US" smtClean="0">
              <a:solidFill>
                <a:srgbClr val="000000"/>
              </a:solidFill>
            </a:endParaRPr>
          </a:p>
        </p:txBody>
      </p:sp>
      <p:sp>
        <p:nvSpPr>
          <p:cNvPr id="22531" name="Rectangle 191"/>
          <p:cNvSpPr>
            <a:spLocks noGrp="1" noChangeArrowheads="1"/>
          </p:cNvSpPr>
          <p:nvPr>
            <p:ph type="title"/>
          </p:nvPr>
        </p:nvSpPr>
        <p:spPr/>
        <p:txBody>
          <a:bodyPr/>
          <a:lstStyle/>
          <a:p>
            <a:r>
              <a:rPr lang="en-US" sz="2400" dirty="0" smtClean="0"/>
              <a:t>Top Ten Most Expensive And Least Expensive States For Homeowners Insurance, 2011 (1)</a:t>
            </a:r>
          </a:p>
        </p:txBody>
      </p:sp>
      <p:graphicFrame>
        <p:nvGraphicFramePr>
          <p:cNvPr id="2098375" name="Group 199"/>
          <p:cNvGraphicFramePr>
            <a:graphicFrameLocks noGrp="1"/>
          </p:cNvGraphicFramePr>
          <p:nvPr>
            <p:extLst>
              <p:ext uri="{D42A27DB-BD31-4B8C-83A1-F6EECF244321}">
                <p14:modId xmlns:p14="http://schemas.microsoft.com/office/powerpoint/2010/main" val="2682815271"/>
              </p:ext>
            </p:extLst>
          </p:nvPr>
        </p:nvGraphicFramePr>
        <p:xfrm>
          <a:off x="598488" y="1874838"/>
          <a:ext cx="7519987" cy="2947039"/>
        </p:xfrm>
        <a:graphic>
          <a:graphicData uri="http://schemas.openxmlformats.org/drawingml/2006/table">
            <a:tbl>
              <a:tblPr/>
              <a:tblGrid>
                <a:gridCol w="639027"/>
                <a:gridCol w="1691812"/>
                <a:gridCol w="1324027"/>
                <a:gridCol w="956242"/>
                <a:gridCol w="1618255"/>
                <a:gridCol w="1290624"/>
              </a:tblGrid>
              <a:tr h="249238">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Rank </a:t>
                      </a:r>
                      <a:endParaRPr lang="en-US" sz="1400" dirty="0">
                        <a:latin typeface="Calibri"/>
                        <a:ea typeface="Calibri"/>
                        <a:cs typeface="Times New Roman"/>
                      </a:endParaRPr>
                    </a:p>
                  </a:txBody>
                  <a:tcPr marL="9525" marR="9525" marT="9525" marB="9525"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 </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38">
                <a:tc>
                  <a:txBody>
                    <a:bodyPr/>
                    <a:lstStyle/>
                    <a:p>
                      <a:pPr algn="ctr" fontAlgn="b"/>
                      <a:r>
                        <a:rPr lang="en-US" sz="1200" b="0" i="0" u="none" strike="noStrike">
                          <a:solidFill>
                            <a:srgbClr val="000000"/>
                          </a:solidFill>
                          <a:latin typeface="Arial"/>
                        </a:rPr>
                        <a:t>1</a:t>
                      </a:r>
                    </a:p>
                  </a:txBody>
                  <a:tcPr marL="9525" marR="9525" marT="9525"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Florida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dirty="0">
                          <a:solidFill>
                            <a:srgbClr val="000000"/>
                          </a:solidFill>
                          <a:latin typeface="Arial"/>
                        </a:rPr>
                        <a:t>$1,933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1</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Idaho</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$518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00">
                <a:tc>
                  <a:txBody>
                    <a:bodyPr/>
                    <a:lstStyle/>
                    <a:p>
                      <a:pPr algn="ctr" fontAlgn="b"/>
                      <a:r>
                        <a:rPr lang="en-US" sz="1200" b="0" i="0" u="none" strike="noStrike">
                          <a:solidFill>
                            <a:srgbClr val="000000"/>
                          </a:solidFill>
                          <a:latin typeface="Arial"/>
                        </a:rPr>
                        <a:t>2</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Louisiana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dirty="0">
                          <a:solidFill>
                            <a:srgbClr val="000000"/>
                          </a:solidFill>
                          <a:latin typeface="Arial"/>
                        </a:rPr>
                        <a:t>1,672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2</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Oregon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559</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600" b="1" i="1" u="none" strike="noStrike" dirty="0">
                          <a:solidFill>
                            <a:srgbClr val="000000"/>
                          </a:solidFill>
                          <a:latin typeface="Arial"/>
                        </a:rPr>
                        <a:t>3</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600" b="1" i="1" u="none" strike="noStrike" dirty="0" smtClean="0">
                          <a:solidFill>
                            <a:schemeClr val="accent2"/>
                          </a:solidFill>
                          <a:latin typeface="Arial"/>
                        </a:rPr>
                        <a:t>Texas (2)</a:t>
                      </a:r>
                      <a:endParaRPr lang="en-US" sz="1600" b="1" i="1" u="none" strike="noStrike" dirty="0">
                        <a:solidFill>
                          <a:schemeClr val="accent2"/>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600" b="1" i="1" u="none" strike="noStrike" dirty="0">
                          <a:solidFill>
                            <a:srgbClr val="000000"/>
                          </a:solidFill>
                          <a:latin typeface="Arial"/>
                        </a:rPr>
                        <a:t>1,578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3</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Utah</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563</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4</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Mississippi</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1,409</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Wisconsin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592</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400" b="1" i="1" u="none" strike="noStrike" dirty="0">
                          <a:solidFill>
                            <a:srgbClr val="000000"/>
                          </a:solidFill>
                          <a:latin typeface="Arial"/>
                        </a:rPr>
                        <a:t>5</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400" b="1" i="1" u="none" strike="noStrike" dirty="0">
                          <a:solidFill>
                            <a:srgbClr val="000000"/>
                          </a:solidFill>
                          <a:latin typeface="Arial"/>
                        </a:rPr>
                        <a:t>Oklahoma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400" b="1" i="1" u="none" strike="noStrike" dirty="0">
                          <a:solidFill>
                            <a:srgbClr val="000000"/>
                          </a:solidFill>
                          <a:latin typeface="Arial"/>
                        </a:rPr>
                        <a:t>1,386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Washington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626</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6</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Alabama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1,163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Ohio</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644</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7</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Rhode Island</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1,139</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7</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Delaware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664</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400" b="1" i="1" u="none" strike="noStrike" dirty="0">
                          <a:solidFill>
                            <a:srgbClr val="000000"/>
                          </a:solidFill>
                          <a:latin typeface="Arial"/>
                        </a:rPr>
                        <a:t>8</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400" b="1" i="1" u="none" strike="noStrike" dirty="0">
                          <a:solidFill>
                            <a:srgbClr val="000000"/>
                          </a:solidFill>
                          <a:latin typeface="Arial"/>
                        </a:rPr>
                        <a:t>Kansas</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400" b="1" i="1" u="none" strike="noStrike" dirty="0">
                          <a:solidFill>
                            <a:srgbClr val="000000"/>
                          </a:solidFill>
                          <a:latin typeface="Arial"/>
                        </a:rPr>
                        <a:t>1,103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Arizona </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675</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9</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New York</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1,097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9</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dirty="0">
                          <a:solidFill>
                            <a:srgbClr val="000000"/>
                          </a:solidFill>
                          <a:latin typeface="Arial"/>
                        </a:rPr>
                        <a:t>Nevada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689</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49238">
                <a:tc>
                  <a:txBody>
                    <a:bodyPr/>
                    <a:lstStyle/>
                    <a:p>
                      <a:pPr algn="ctr" fontAlgn="b"/>
                      <a:r>
                        <a:rPr lang="en-US" sz="1200" b="0" i="0" u="none" strike="noStrike">
                          <a:solidFill>
                            <a:srgbClr val="000000"/>
                          </a:solidFill>
                          <a:latin typeface="Arial"/>
                        </a:rPr>
                        <a:t>10</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Connecticut</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1,096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10</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Iowa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713</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2619" name="Text Box 537"/>
          <p:cNvSpPr txBox="1">
            <a:spLocks noChangeArrowheads="1"/>
          </p:cNvSpPr>
          <p:nvPr/>
        </p:nvSpPr>
        <p:spPr bwMode="auto">
          <a:xfrm>
            <a:off x="0" y="4872841"/>
            <a:ext cx="8763000" cy="1985159"/>
          </a:xfrm>
          <a:prstGeom prst="rect">
            <a:avLst/>
          </a:prstGeom>
          <a:noFill/>
          <a:ln w="9525" algn="ctr">
            <a:noFill/>
            <a:miter lim="800000"/>
            <a:headEnd/>
            <a:tailEnd/>
          </a:ln>
        </p:spPr>
        <p:txBody>
          <a:bodyPr lIns="365760" tIns="0" rIns="0" bIns="137160" anchor="b">
            <a:spAutoFit/>
          </a:bodyPr>
          <a:lstStyle/>
          <a:p>
            <a:pPr marL="228600" indent="-228600">
              <a:buFontTx/>
              <a:buAutoNum type="arabicParenBoth"/>
            </a:pPr>
            <a:r>
              <a:rPr lang="en-US" sz="1000" dirty="0" smtClean="0"/>
              <a:t>Includes policies written by Citizens Property Insurance Corp. (Florida) and Citizens Property Insurance Corp. (Louisiana), Alabama Insurance Underwriting Association, Mississippi Windstorm Underwriting Association, North Carolina Joint Underwriting Association and South Carolina Wind and Hail Underwriting Association. Other southeastern states have wind pools in operation and their data may not be included in this chart.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marL="228600" indent="-228600">
              <a:buFontTx/>
              <a:buAutoNum type="arabicParenBoth"/>
            </a:pPr>
            <a:r>
              <a:rPr lang="en-US" sz="1000" dirty="0" smtClean="0"/>
              <a:t>The Texas Department of Insurance developed home insurance policy forms that are similar but not identical to the standard forms. In addition, due to the Texas Windstorm Association (which writes wind-only policies) classifying HO-1, 2 and 5 premiums as HO-3, the average premium for homeowners insurance is artificially high.</a:t>
            </a:r>
            <a:endParaRPr lang="en-US" sz="1000" dirty="0"/>
          </a:p>
          <a:p>
            <a:r>
              <a:rPr lang="en-US" sz="1000" dirty="0" smtClean="0"/>
              <a:t>Note: Average premium=Premiums/exposure per house years. A house year is equal to 365 days of insured coverage for a single dwelling. The NAIC does not rank state average expenditures and does not endorse any conclusions drawn from this data.</a:t>
            </a:r>
          </a:p>
          <a:p>
            <a:r>
              <a:rPr lang="en-US" sz="1000" dirty="0" smtClean="0"/>
              <a:t>Source: ©2013 National Association of Insurance Commissioners (NAIC). Reprinted with permission. Further reprint or distribution strictly prohibited without written permission of NAIC.</a:t>
            </a:r>
            <a:endParaRPr lang="en-US" sz="1000" dirty="0"/>
          </a:p>
        </p:txBody>
      </p:sp>
      <p:sp>
        <p:nvSpPr>
          <p:cNvPr id="22620" name="Rectangle 5"/>
          <p:cNvSpPr>
            <a:spLocks noChangeArrowheads="1"/>
          </p:cNvSpPr>
          <p:nvPr/>
        </p:nvSpPr>
        <p:spPr bwMode="blackWhite">
          <a:xfrm>
            <a:off x="381000" y="1047750"/>
            <a:ext cx="8140700"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dirty="0">
                <a:solidFill>
                  <a:srgbClr val="FFFFFF"/>
                </a:solidFill>
              </a:rPr>
              <a:t>Texas ranked as the </a:t>
            </a:r>
            <a:r>
              <a:rPr lang="pt-BR" b="1" dirty="0" smtClean="0">
                <a:solidFill>
                  <a:srgbClr val="FFFFFF"/>
                </a:solidFill>
              </a:rPr>
              <a:t>3rd most </a:t>
            </a:r>
            <a:r>
              <a:rPr lang="pt-BR" b="1" dirty="0">
                <a:solidFill>
                  <a:srgbClr val="FFFFFF"/>
                </a:solidFill>
              </a:rPr>
              <a:t>expensive state for homeowners insurance in </a:t>
            </a:r>
            <a:r>
              <a:rPr lang="pt-BR" b="1" dirty="0" smtClean="0">
                <a:solidFill>
                  <a:srgbClr val="FFFFFF"/>
                </a:solidFill>
              </a:rPr>
              <a:t>2011, </a:t>
            </a:r>
            <a:r>
              <a:rPr lang="pt-BR" b="1" dirty="0">
                <a:solidFill>
                  <a:srgbClr val="FFFFFF"/>
                </a:solidFill>
              </a:rPr>
              <a:t>with an average expenditure of </a:t>
            </a:r>
            <a:r>
              <a:rPr lang="pt-BR" b="1" dirty="0" smtClean="0">
                <a:solidFill>
                  <a:srgbClr val="FFFFFF"/>
                </a:solidFill>
              </a:rPr>
              <a:t>$1,578.</a:t>
            </a:r>
            <a:endParaRPr lang="pt-BR" b="1" dirty="0">
              <a:solidFill>
                <a:srgbClr val="FFFFFF"/>
              </a:solidFill>
            </a:endParaRPr>
          </a:p>
        </p:txBody>
      </p:sp>
    </p:spTree>
    <p:extLst>
      <p:ext uri="{BB962C8B-B14F-4D97-AF65-F5344CB8AC3E}">
        <p14:creationId xmlns:p14="http://schemas.microsoft.com/office/powerpoint/2010/main" val="105144624"/>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31</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1953-2014</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31</a:t>
            </a:fld>
            <a:endParaRPr lang="en-US"/>
          </a:p>
        </p:txBody>
      </p:sp>
      <p:sp>
        <p:nvSpPr>
          <p:cNvPr id="10" name="Rectangle 8"/>
          <p:cNvSpPr>
            <a:spLocks noChangeArrowheads="1"/>
          </p:cNvSpPr>
          <p:nvPr/>
        </p:nvSpPr>
        <p:spPr bwMode="auto">
          <a:xfrm>
            <a:off x="576158" y="4327692"/>
            <a:ext cx="8008373" cy="2225225"/>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Disaster Declarations Set New Records in Recent Years</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i="1" dirty="0" smtClean="0">
                <a:solidFill>
                  <a:srgbClr val="FF0000"/>
                </a:solidFill>
                <a:latin typeface="Arial" charset="0"/>
                <a:cs typeface="Arial" charset="0"/>
              </a:rPr>
              <a:t>Hundreds of Declarations    Involved Tornadoes</a:t>
            </a:r>
            <a:endParaRPr lang="en-US" sz="3600" b="1" i="1" dirty="0">
              <a:solidFill>
                <a:srgbClr val="FF0000"/>
              </a:solidFill>
              <a:latin typeface="Arial" charset="0"/>
              <a:cs typeface="Arial"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Major Disaster Declarations, 1953-2014*</a:t>
            </a:r>
          </a:p>
        </p:txBody>
      </p:sp>
      <p:graphicFrame>
        <p:nvGraphicFramePr>
          <p:cNvPr id="34818" name="Object 3"/>
          <p:cNvGraphicFramePr>
            <a:graphicFrameLocks noGrp="1"/>
          </p:cNvGraphicFramePr>
          <p:nvPr>
            <p:ph idx="4294967295"/>
            <p:extLst>
              <p:ext uri="{D42A27DB-BD31-4B8C-83A1-F6EECF244321}">
                <p14:modId xmlns:p14="http://schemas.microsoft.com/office/powerpoint/2010/main" val="1760340607"/>
              </p:ext>
            </p:extLst>
          </p:nvPr>
        </p:nvGraphicFramePr>
        <p:xfrm>
          <a:off x="206375" y="1300163"/>
          <a:ext cx="8564563" cy="4068762"/>
        </p:xfrm>
        <a:graphic>
          <a:graphicData uri="http://schemas.openxmlformats.org/presentationml/2006/ole">
            <mc:AlternateContent xmlns:mc="http://schemas.openxmlformats.org/markup-compatibility/2006">
              <mc:Choice xmlns:v="urn:schemas-microsoft-com:vml" Requires="v">
                <p:oleObj spid="_x0000_s20728890" name="Chart" r:id="rId4" imgW="8601126" imgH="4086255" progId="MSGraph.Chart.8">
                  <p:embed followColorScheme="full"/>
                </p:oleObj>
              </mc:Choice>
              <mc:Fallback>
                <p:oleObj name="Chart" r:id="rId4" imgW="8601126" imgH="4086255" progId="MSGraph.Chart.8">
                  <p:embed followColorScheme="full"/>
                  <p:pic>
                    <p:nvPicPr>
                      <p:cNvPr id="0" name="Object 3"/>
                      <p:cNvPicPr preferRelativeResize="0">
                        <a:picLocks noChangeArrowheads="1"/>
                      </p:cNvPicPr>
                      <p:nvPr/>
                    </p:nvPicPr>
                    <p:blipFill>
                      <a:blip r:embed="rId5"/>
                      <a:srcRect/>
                      <a:stretch>
                        <a:fillRect/>
                      </a:stretch>
                    </p:blipFill>
                    <p:spPr bwMode="gray">
                      <a:xfrm>
                        <a:off x="206375" y="1300163"/>
                        <a:ext cx="8564563" cy="406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February 9</a:t>
            </a:r>
            <a:r>
              <a:rPr lang="en-US" sz="1100" dirty="0" smtClean="0">
                <a:solidFill>
                  <a:srgbClr val="000000"/>
                </a:solidFill>
                <a:latin typeface="Arial" charset="0"/>
                <a:cs typeface="Arial" charset="0"/>
              </a:rPr>
              <a:t>, 2014.</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6"/>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a:t>
            </a:r>
            <a:r>
              <a:rPr lang="en-US" b="1" dirty="0" smtClean="0">
                <a:solidFill>
                  <a:srgbClr val="FFFFFF"/>
                </a:solidFill>
              </a:rPr>
              <a:t> Before Dropping in 2012/13</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529269" y="1191582"/>
            <a:ext cx="3667944" cy="1256651"/>
          </a:xfrm>
          <a:prstGeom prst="wedgeRectCallout">
            <a:avLst>
              <a:gd name="adj1" fmla="val 72007"/>
              <a:gd name="adj2" fmla="val 23721"/>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80190" y="1209675"/>
            <a:ext cx="216535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2,150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35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1953-2013,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a:t>
            </a:r>
            <a:r>
              <a:rPr lang="en-US" sz="1400" b="1" dirty="0">
                <a:solidFill>
                  <a:srgbClr val="FFFFFF"/>
                </a:solidFill>
                <a:latin typeface="Arial" charset="0"/>
                <a:cs typeface="Arial" charset="0"/>
              </a:rPr>
              <a:t>few haven’t been recorded since 1995.</a:t>
            </a:r>
          </a:p>
        </p:txBody>
      </p:sp>
      <p:sp>
        <p:nvSpPr>
          <p:cNvPr id="10" name="AutoShape 7"/>
          <p:cNvSpPr>
            <a:spLocks noChangeArrowheads="1"/>
          </p:cNvSpPr>
          <p:nvPr/>
        </p:nvSpPr>
        <p:spPr bwMode="blackWhite">
          <a:xfrm>
            <a:off x="5561349" y="4332156"/>
            <a:ext cx="2685175" cy="601371"/>
          </a:xfrm>
          <a:prstGeom prst="wedgeRectCallout">
            <a:avLst>
              <a:gd name="adj1" fmla="val 61862"/>
              <a:gd name="adj2" fmla="val 57761"/>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a:solidFill>
                  <a:srgbClr val="FFFFFF"/>
                </a:solidFill>
              </a:rPr>
              <a:t>7</a:t>
            </a:r>
            <a:r>
              <a:rPr lang="en-US" sz="1600" b="1" dirty="0" smtClean="0">
                <a:solidFill>
                  <a:srgbClr val="FFFFFF"/>
                </a:solidFill>
              </a:rPr>
              <a:t> </a:t>
            </a:r>
            <a:r>
              <a:rPr lang="en-US" sz="1600" b="1" dirty="0" smtClean="0">
                <a:solidFill>
                  <a:srgbClr val="FFFFFF"/>
                </a:solidFill>
                <a:latin typeface="Arial" charset="0"/>
                <a:cs typeface="Arial" charset="0"/>
              </a:rPr>
              <a:t>federal disasters were declared so far in 2014*</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32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33</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2014: Highest 25 States*</a:t>
            </a:r>
          </a:p>
        </p:txBody>
      </p:sp>
      <p:graphicFrame>
        <p:nvGraphicFramePr>
          <p:cNvPr id="35842" name="Object 3"/>
          <p:cNvGraphicFramePr>
            <a:graphicFrameLocks noGrp="1" noChangeAspect="1"/>
          </p:cNvGraphicFramePr>
          <p:nvPr>
            <p:ph idx="4294967295"/>
            <p:extLst>
              <p:ext uri="{D42A27DB-BD31-4B8C-83A1-F6EECF244321}">
                <p14:modId xmlns:p14="http://schemas.microsoft.com/office/powerpoint/2010/main" val="3088557682"/>
              </p:ext>
            </p:extLst>
          </p:nvPr>
        </p:nvGraphicFramePr>
        <p:xfrm>
          <a:off x="9525" y="1833563"/>
          <a:ext cx="9134475" cy="4724400"/>
        </p:xfrm>
        <a:graphic>
          <a:graphicData uri="http://schemas.openxmlformats.org/presentationml/2006/ole">
            <mc:AlternateContent xmlns:mc="http://schemas.openxmlformats.org/markup-compatibility/2006">
              <mc:Choice xmlns:v="urn:schemas-microsoft-com:vml" Requires="v">
                <p:oleObj spid="_x0000_s20729913" name="Chart" r:id="rId4" imgW="8820048" imgH="4562417" progId="MSGraph.Chart.8">
                  <p:embed followColorScheme="full"/>
                </p:oleObj>
              </mc:Choice>
              <mc:Fallback>
                <p:oleObj name="Chart" r:id="rId4" imgW="8820048" imgH="4562417" progId="MSGraph.Chart.8">
                  <p:embed followColorScheme="full"/>
                  <p:pic>
                    <p:nvPicPr>
                      <p:cNvPr id="0" name="Object 3"/>
                      <p:cNvPicPr>
                        <a:picLocks noChangeAspect="1" noChangeArrowheads="1"/>
                      </p:cNvPicPr>
                      <p:nvPr/>
                    </p:nvPicPr>
                    <p:blipFill>
                      <a:blip r:embed="rId5"/>
                      <a:srcRect/>
                      <a:stretch>
                        <a:fillRect/>
                      </a:stretch>
                    </p:blipFill>
                    <p:spPr bwMode="auto">
                      <a:xfrm>
                        <a:off x="9525" y="1833563"/>
                        <a:ext cx="9134475" cy="472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7"/>
          <p:cNvSpPr>
            <a:spLocks noChangeArrowheads="1"/>
          </p:cNvSpPr>
          <p:nvPr/>
        </p:nvSpPr>
        <p:spPr bwMode="blackWhite">
          <a:xfrm>
            <a:off x="3348318" y="1116666"/>
            <a:ext cx="2232211" cy="1922369"/>
          </a:xfrm>
          <a:prstGeom prst="wedgeRectCallout">
            <a:avLst>
              <a:gd name="adj1" fmla="val -131821"/>
              <a:gd name="adj2" fmla="val 159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Texas has had the highest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Feb. </a:t>
            </a:r>
            <a:r>
              <a:rPr lang="en-US" sz="1100" dirty="0">
                <a:solidFill>
                  <a:srgbClr val="000000"/>
                </a:solidFill>
              </a:rPr>
              <a:t>9</a:t>
            </a:r>
            <a:r>
              <a:rPr lang="en-US" sz="1100" dirty="0" smtClean="0">
                <a:solidFill>
                  <a:srgbClr val="000000"/>
                </a:solidFill>
              </a:rPr>
              <a:t>, 2014</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34</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2014: Lowest 25 States*</a:t>
            </a:r>
          </a:p>
        </p:txBody>
      </p:sp>
      <p:graphicFrame>
        <p:nvGraphicFramePr>
          <p:cNvPr id="36866" name="Object 3"/>
          <p:cNvGraphicFramePr>
            <a:graphicFrameLocks noGrp="1" noChangeAspect="1"/>
          </p:cNvGraphicFramePr>
          <p:nvPr>
            <p:ph idx="4294967295"/>
            <p:extLst>
              <p:ext uri="{D42A27DB-BD31-4B8C-83A1-F6EECF244321}">
                <p14:modId xmlns:p14="http://schemas.microsoft.com/office/powerpoint/2010/main" val="63100931"/>
              </p:ext>
            </p:extLst>
          </p:nvPr>
        </p:nvGraphicFramePr>
        <p:xfrm>
          <a:off x="25400" y="1790700"/>
          <a:ext cx="9055100" cy="4713288"/>
        </p:xfrm>
        <a:graphic>
          <a:graphicData uri="http://schemas.openxmlformats.org/presentationml/2006/ole">
            <mc:AlternateContent xmlns:mc="http://schemas.openxmlformats.org/markup-compatibility/2006">
              <mc:Choice xmlns:v="urn:schemas-microsoft-com:vml" Requires="v">
                <p:oleObj spid="_x0000_s20730937" name="Chart" r:id="rId4" imgW="8820048" imgH="4591030" progId="MSGraph.Chart.8">
                  <p:embed followColorScheme="full"/>
                </p:oleObj>
              </mc:Choice>
              <mc:Fallback>
                <p:oleObj name="Chart" r:id="rId4" imgW="8820048" imgH="4591030" progId="MSGraph.Chart.8">
                  <p:embed followColorScheme="full"/>
                  <p:pic>
                    <p:nvPicPr>
                      <p:cNvPr id="0" name="Object 3"/>
                      <p:cNvPicPr>
                        <a:picLocks noChangeAspect="1" noChangeArrowheads="1"/>
                      </p:cNvPicPr>
                      <p:nvPr/>
                    </p:nvPicPr>
                    <p:blipFill>
                      <a:blip r:embed="rId5"/>
                      <a:srcRect/>
                      <a:stretch>
                        <a:fillRect/>
                      </a:stretch>
                    </p:blipFill>
                    <p:spPr bwMode="auto">
                      <a:xfrm>
                        <a:off x="25400" y="1790700"/>
                        <a:ext cx="9055100" cy="4713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5462543" y="1527019"/>
            <a:ext cx="2784475" cy="1626534"/>
          </a:xfrm>
          <a:prstGeom prst="wedgeRectCallout">
            <a:avLst>
              <a:gd name="adj1" fmla="val 60027"/>
              <a:gd name="adj2" fmla="val 158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Rhode Island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10"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Feb. 9, 2014</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35</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SEVERE WEATHER REPORT UPDATE: 2013</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077218"/>
          </a:xfrm>
          <a:prstGeom prst="rect">
            <a:avLst/>
          </a:prstGeom>
          <a:noFill/>
          <a:ln w="9525">
            <a:noFill/>
            <a:miter lim="800000"/>
            <a:headEnd/>
            <a:tailEnd/>
          </a:ln>
        </p:spPr>
        <p:txBody>
          <a:bodyPr>
            <a:spAutoFit/>
          </a:bodyPr>
          <a:lstStyle/>
          <a:p>
            <a:pPr algn="ctr"/>
            <a:r>
              <a:rPr lang="en-US" sz="3200" b="1" i="1" dirty="0" smtClean="0">
                <a:solidFill>
                  <a:srgbClr val="225A7A"/>
                </a:solidFill>
              </a:rPr>
              <a:t>Damage from Tornadoes, Large Hail and High Winds Keep Insurers Busy</a:t>
            </a:r>
            <a:endParaRPr lang="en-US" sz="32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35</a:t>
            </a:fld>
            <a:endParaRPr lang="en-US"/>
          </a:p>
        </p:txBody>
      </p:sp>
    </p:spTree>
  </p:cSld>
  <p:clrMapOvr>
    <a:masterClrMapping/>
  </p:clrMapOvr>
  <p:transition>
    <p:zoom dir="in"/>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Tornado Reports in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36</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smtClean="0">
                <a:solidFill>
                  <a:srgbClr val="000000">
                    <a:lumMod val="75000"/>
                  </a:srgbClr>
                </a:solidFill>
                <a:latin typeface="Arial" charset="0"/>
                <a:cs typeface="Arial" charset="0"/>
              </a:rPr>
              <a:t>; PCS. </a:t>
            </a:r>
            <a:endParaRPr lang="en-US" sz="1000" i="1" dirty="0">
              <a:solidFill>
                <a:srgbClr val="000000">
                  <a:lumMod val="75000"/>
                </a:srgbClr>
              </a:solidFill>
              <a:latin typeface="Arial" charset="0"/>
              <a:cs typeface="Arial" charset="0"/>
            </a:endParaRPr>
          </a:p>
        </p:txBody>
      </p:sp>
      <p:pic>
        <p:nvPicPr>
          <p:cNvPr id="27573250" name="Picture 2" descr="http://www.spc.noaa.gov/climo/online/monthly/2013_annual_map_torn.gif"/>
          <p:cNvPicPr>
            <a:picLocks noChangeAspect="1" noChangeArrowheads="1"/>
          </p:cNvPicPr>
          <p:nvPr/>
        </p:nvPicPr>
        <p:blipFill>
          <a:blip r:embed="rId4" cstate="print"/>
          <a:srcRect/>
          <a:stretch>
            <a:fillRect/>
          </a:stretch>
        </p:blipFill>
        <p:spPr bwMode="auto">
          <a:xfrm>
            <a:off x="418844" y="1282649"/>
            <a:ext cx="7186932" cy="5151695"/>
          </a:xfrm>
          <a:prstGeom prst="rect">
            <a:avLst/>
          </a:prstGeom>
          <a:noFill/>
        </p:spPr>
      </p:pic>
      <p:sp>
        <p:nvSpPr>
          <p:cNvPr id="13" name="AutoShape 7"/>
          <p:cNvSpPr>
            <a:spLocks noChangeArrowheads="1"/>
          </p:cNvSpPr>
          <p:nvPr/>
        </p:nvSpPr>
        <p:spPr bwMode="blackWhite">
          <a:xfrm>
            <a:off x="6823434" y="2826773"/>
            <a:ext cx="1976437" cy="2359743"/>
          </a:xfrm>
          <a:prstGeom prst="wedgeRectCallout">
            <a:avLst>
              <a:gd name="adj1" fmla="val -65238"/>
              <a:gd name="adj2" fmla="val -2165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943 tornadoes through Dec. 31, causing extensive property damage in several states</a:t>
            </a:r>
            <a:endParaRPr lang="en-US" b="1" dirty="0">
              <a:solidFill>
                <a:srgbClr val="FFFFFF"/>
              </a:solidFill>
              <a:latin typeface="Arial" pitchFamily="34" charset="0"/>
              <a:cs typeface="Arial" pitchFamily="34" charset="0"/>
            </a:endParaRPr>
          </a:p>
        </p:txBody>
      </p:sp>
      <p:sp>
        <p:nvSpPr>
          <p:cNvPr id="14" name="AutoShape 7"/>
          <p:cNvSpPr>
            <a:spLocks noChangeArrowheads="1"/>
          </p:cNvSpPr>
          <p:nvPr/>
        </p:nvSpPr>
        <p:spPr bwMode="blackWhite">
          <a:xfrm>
            <a:off x="231060" y="1396179"/>
            <a:ext cx="2285997" cy="2625213"/>
          </a:xfrm>
          <a:prstGeom prst="wedgeRectCallout">
            <a:avLst>
              <a:gd name="adj1" fmla="val 85209"/>
              <a:gd name="adj2" fmla="val 4932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A deadly EF-5 tornado in May in Moore, OK, produced insured losses of $1.575 billion. November tornadoes in the Midwest produced $1B in insured losses.</a:t>
            </a:r>
            <a:endParaRPr lang="en-US" b="1" dirty="0">
              <a:solidFill>
                <a:srgbClr val="FFFFFF"/>
              </a:solidFill>
              <a:latin typeface="Arial" charset="0"/>
              <a:cs typeface="Arial" charset="0"/>
            </a:endParaRPr>
          </a:p>
        </p:txBody>
      </p:sp>
      <p:sp>
        <p:nvSpPr>
          <p:cNvPr id="15" name="Oval 8"/>
          <p:cNvSpPr>
            <a:spLocks noChangeArrowheads="1"/>
          </p:cNvSpPr>
          <p:nvPr/>
        </p:nvSpPr>
        <p:spPr bwMode="auto">
          <a:xfrm rot="-5400000">
            <a:off x="3599525" y="3491374"/>
            <a:ext cx="796413" cy="108953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Oval 8"/>
          <p:cNvSpPr>
            <a:spLocks noChangeArrowheads="1"/>
          </p:cNvSpPr>
          <p:nvPr/>
        </p:nvSpPr>
        <p:spPr bwMode="auto">
          <a:xfrm rot="-5400000">
            <a:off x="4603952" y="2686666"/>
            <a:ext cx="796413" cy="840656"/>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199"/>
                            </p:stCondLst>
                            <p:childTnLst>
                              <p:par>
                                <p:cTn id="9" presetID="22" presetClass="entr" presetSubtype="4"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2399"/>
                            </p:stCondLst>
                            <p:childTnLst>
                              <p:par>
                                <p:cTn id="13" presetID="17" presetClass="entr" presetSubtype="4" fill="hold" grpId="0" nodeType="afterEffect">
                                  <p:stCondLst>
                                    <p:cond delay="10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ppt_x</p:attrName>
                                        </p:attrNameLst>
                                      </p:cBhvr>
                                      <p:tavLst>
                                        <p:tav tm="0">
                                          <p:val>
                                            <p:strVal val="#ppt_x"/>
                                          </p:val>
                                        </p:tav>
                                        <p:tav tm="100000">
                                          <p:val>
                                            <p:strVal val="#ppt_x"/>
                                          </p:val>
                                        </p:tav>
                                      </p:tavLst>
                                    </p:anim>
                                    <p:anim calcmode="lin" valueType="num">
                                      <p:cBhvr>
                                        <p:cTn id="16" dur="500" fill="hold"/>
                                        <p:tgtEl>
                                          <p:spTgt spid="15"/>
                                        </p:tgtEl>
                                        <p:attrNameLst>
                                          <p:attrName>ppt_y</p:attrName>
                                        </p:attrNameLst>
                                      </p:cBhvr>
                                      <p:tavLst>
                                        <p:tav tm="0">
                                          <p:val>
                                            <p:strVal val="#ppt_y+#ppt_h/2"/>
                                          </p:val>
                                        </p:tav>
                                        <p:tav tm="100000">
                                          <p:val>
                                            <p:strVal val="#ppt_y"/>
                                          </p:val>
                                        </p:tav>
                                      </p:tavLst>
                                    </p:anim>
                                    <p:anim calcmode="lin" valueType="num">
                                      <p:cBhvr>
                                        <p:cTn id="17" dur="500" fill="hold"/>
                                        <p:tgtEl>
                                          <p:spTgt spid="15"/>
                                        </p:tgtEl>
                                        <p:attrNameLst>
                                          <p:attrName>ppt_w</p:attrName>
                                        </p:attrNameLst>
                                      </p:cBhvr>
                                      <p:tavLst>
                                        <p:tav tm="0">
                                          <p:val>
                                            <p:strVal val="#ppt_w"/>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childTnLst>
                                </p:cTn>
                              </p:par>
                            </p:childTnLst>
                          </p:cTn>
                        </p:par>
                        <p:par>
                          <p:cTn id="19" fill="hold">
                            <p:stCondLst>
                              <p:cond delay="3899"/>
                            </p:stCondLst>
                            <p:childTnLst>
                              <p:par>
                                <p:cTn id="20" presetID="17" presetClass="entr" presetSubtype="4" fill="hold" grpId="0" nodeType="afterEffect">
                                  <p:stCondLst>
                                    <p:cond delay="100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ppt_x</p:attrName>
                                        </p:attrNameLst>
                                      </p:cBhvr>
                                      <p:tavLst>
                                        <p:tav tm="0">
                                          <p:val>
                                            <p:strVal val="#ppt_x"/>
                                          </p:val>
                                        </p:tav>
                                        <p:tav tm="100000">
                                          <p:val>
                                            <p:strVal val="#ppt_x"/>
                                          </p:val>
                                        </p:tav>
                                      </p:tavLst>
                                    </p:anim>
                                    <p:anim calcmode="lin" valueType="num">
                                      <p:cBhvr>
                                        <p:cTn id="23" dur="500" fill="hold"/>
                                        <p:tgtEl>
                                          <p:spTgt spid="18"/>
                                        </p:tgtEl>
                                        <p:attrNameLst>
                                          <p:attrName>ppt_y</p:attrName>
                                        </p:attrNameLst>
                                      </p:cBhvr>
                                      <p:tavLst>
                                        <p:tav tm="0">
                                          <p:val>
                                            <p:strVal val="#ppt_y+#ppt_h/2"/>
                                          </p:val>
                                        </p:tav>
                                        <p:tav tm="100000">
                                          <p:val>
                                            <p:strVal val="#ppt_y"/>
                                          </p:val>
                                        </p:tav>
                                      </p:tavLst>
                                    </p:anim>
                                    <p:anim calcmode="lin" valueType="num">
                                      <p:cBhvr>
                                        <p:cTn id="24" dur="500" fill="hold"/>
                                        <p:tgtEl>
                                          <p:spTgt spid="18"/>
                                        </p:tgtEl>
                                        <p:attrNameLst>
                                          <p:attrName>ppt_w</p:attrName>
                                        </p:attrNameLst>
                                      </p:cBhvr>
                                      <p:tavLst>
                                        <p:tav tm="0">
                                          <p:val>
                                            <p:strVal val="#ppt_w"/>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p:bldP spid="15" grpId="0" animBg="1"/>
      <p:bldP spid="1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90923" y="196850"/>
            <a:ext cx="6838950" cy="719138"/>
          </a:xfrm>
        </p:spPr>
        <p:txBody>
          <a:bodyPr/>
          <a:lstStyle/>
          <a:p>
            <a:pPr>
              <a:defRPr/>
            </a:pPr>
            <a:r>
              <a:rPr lang="en-US" kern="1200" dirty="0" smtClean="0">
                <a:solidFill>
                  <a:srgbClr val="28688C"/>
                </a:solidFill>
                <a:latin typeface="Arial"/>
                <a:ea typeface="Arial Unicode MS"/>
                <a:cs typeface="Arial"/>
              </a:rPr>
              <a:t>U.S. Tornado </a:t>
            </a:r>
            <a:r>
              <a:rPr lang="en-US" dirty="0" smtClean="0">
                <a:solidFill>
                  <a:srgbClr val="28688C"/>
                </a:solidFill>
              </a:rPr>
              <a:t>Count, 2005-2013* </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37</a:t>
            </a:fld>
            <a:endParaRPr lang="en-US" sz="1000" dirty="0">
              <a:solidFill>
                <a:schemeClr val="accent4">
                  <a:lumMod val="75000"/>
                </a:schemeClr>
              </a:solidFill>
              <a:latin typeface="+mn-lt"/>
              <a:cs typeface="+mn-cs"/>
            </a:endParaRPr>
          </a:p>
        </p:txBody>
      </p:sp>
      <p:sp>
        <p:nvSpPr>
          <p:cNvPr id="17" name="Rectangle 14"/>
          <p:cNvSpPr>
            <a:spLocks noChangeArrowheads="1"/>
          </p:cNvSpPr>
          <p:nvPr/>
        </p:nvSpPr>
        <p:spPr bwMode="auto">
          <a:xfrm>
            <a:off x="117475" y="6340633"/>
            <a:ext cx="6647974" cy="461665"/>
          </a:xfrm>
          <a:prstGeom prst="rect">
            <a:avLst/>
          </a:prstGeom>
          <a:noFill/>
          <a:ln w="9525">
            <a:noFill/>
            <a:miter lim="800000"/>
            <a:headEnd/>
            <a:tailEnd/>
          </a:ln>
        </p:spPr>
        <p:txBody>
          <a:bodyPr wrap="none">
            <a:spAutoFit/>
          </a:bodyPr>
          <a:lstStyle/>
          <a:p>
            <a:r>
              <a:rPr lang="en-US" sz="1200" dirty="0" smtClean="0"/>
              <a:t>*Through Dec. 31, 2013.</a:t>
            </a:r>
          </a:p>
          <a:p>
            <a:r>
              <a:rPr lang="en-US" sz="1200" dirty="0" smtClean="0"/>
              <a:t>Source</a:t>
            </a:r>
            <a:r>
              <a:rPr lang="en-US" sz="1200" dirty="0"/>
              <a:t>: </a:t>
            </a:r>
            <a:r>
              <a:rPr lang="en-US" sz="1200" dirty="0">
                <a:hlinkClick r:id="rId4"/>
              </a:rPr>
              <a:t>http://www.spc.noaa.gov/wcm</a:t>
            </a:r>
            <a:r>
              <a:rPr lang="en-US" sz="1200" dirty="0" smtClean="0">
                <a:hlinkClick r:id="rId4"/>
              </a:rPr>
              <a:t>/</a:t>
            </a:r>
            <a:r>
              <a:rPr lang="en-US" sz="1200" dirty="0" smtClean="0"/>
              <a:t>.</a:t>
            </a:r>
            <a:r>
              <a:rPr lang="en-US" sz="1200" dirty="0"/>
              <a:t>					</a:t>
            </a:r>
          </a:p>
        </p:txBody>
      </p:sp>
      <p:sp>
        <p:nvSpPr>
          <p:cNvPr id="4557826" name="AutoShape 2" descr="U.S. Annual Tornado Trends">
            <a:hlinkClick r:id="rId5"/>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28" name="AutoShape 4" descr="U.S. Annual Tornado Trends">
            <a:hlinkClick r:id="rId5"/>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30" name="AutoShape 6" descr="U.S. Annual Tornado Trends">
            <a:hlinkClick r:id="rId5"/>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2" descr="http://www.spc.noaa.gov/wcm/2013/torngraph-big.png"/>
          <p:cNvPicPr>
            <a:picLocks noChangeAspect="1" noChangeArrowheads="1"/>
          </p:cNvPicPr>
          <p:nvPr>
            <p:custDataLst>
              <p:tags r:id="rId1"/>
            </p:custDataLst>
          </p:nvPr>
        </p:nvPicPr>
        <p:blipFill>
          <a:blip r:embed="rId6" cstate="email"/>
          <a:srcRect/>
          <a:stretch>
            <a:fillRect/>
          </a:stretch>
        </p:blipFill>
        <p:spPr bwMode="auto">
          <a:xfrm>
            <a:off x="259377" y="1180209"/>
            <a:ext cx="8021156" cy="5130650"/>
          </a:xfrm>
          <a:prstGeom prst="rect">
            <a:avLst/>
          </a:prstGeom>
          <a:noFill/>
        </p:spPr>
      </p:pic>
      <p:sp>
        <p:nvSpPr>
          <p:cNvPr id="13" name="AutoShape 7"/>
          <p:cNvSpPr>
            <a:spLocks noChangeArrowheads="1"/>
          </p:cNvSpPr>
          <p:nvPr/>
        </p:nvSpPr>
        <p:spPr bwMode="blackWhite">
          <a:xfrm>
            <a:off x="2779958" y="1480219"/>
            <a:ext cx="3199063" cy="1191986"/>
          </a:xfrm>
          <a:prstGeom prst="wedgeRectCallout">
            <a:avLst>
              <a:gd name="adj1" fmla="val 71575"/>
              <a:gd name="adj2" fmla="val 475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1,897 tornadoes </a:t>
            </a:r>
            <a:r>
              <a:rPr lang="en-US" b="1" dirty="0">
                <a:solidFill>
                  <a:srgbClr val="FFFFFF"/>
                </a:solidFill>
                <a:latin typeface="Arial" pitchFamily="34" charset="0"/>
                <a:cs typeface="Arial" pitchFamily="34" charset="0"/>
              </a:rPr>
              <a:t>in the </a:t>
            </a:r>
            <a:r>
              <a:rPr lang="en-US" b="1" dirty="0" smtClean="0">
                <a:solidFill>
                  <a:srgbClr val="FFFFFF"/>
                </a:solidFill>
                <a:latin typeface="Arial" pitchFamily="34" charset="0"/>
                <a:cs typeface="Arial" pitchFamily="34" charset="0"/>
              </a:rPr>
              <a:t>U.S. </a:t>
            </a:r>
            <a:r>
              <a:rPr lang="en-US" b="1" dirty="0">
                <a:solidFill>
                  <a:srgbClr val="FFFFFF"/>
                </a:solidFill>
                <a:latin typeface="Arial" pitchFamily="34" charset="0"/>
                <a:cs typeface="Arial" pitchFamily="34" charset="0"/>
              </a:rPr>
              <a:t>in </a:t>
            </a:r>
            <a:r>
              <a:rPr lang="en-US" b="1" dirty="0" smtClean="0">
                <a:solidFill>
                  <a:srgbClr val="FFFFFF"/>
                </a:solidFill>
                <a:latin typeface="Arial" pitchFamily="34" charset="0"/>
                <a:cs typeface="Arial" pitchFamily="34" charset="0"/>
              </a:rPr>
              <a:t>2011 far above average, but well below 2008’s record</a:t>
            </a:r>
            <a:endParaRPr lang="en-US" b="1" dirty="0">
              <a:solidFill>
                <a:srgbClr val="FFFFFF"/>
              </a:solidFill>
              <a:latin typeface="Arial" pitchFamily="34" charset="0"/>
              <a:cs typeface="Arial" pitchFamily="34" charset="0"/>
            </a:endParaRPr>
          </a:p>
        </p:txBody>
      </p:sp>
      <p:sp>
        <p:nvSpPr>
          <p:cNvPr id="15" name="AutoShape 7"/>
          <p:cNvSpPr>
            <a:spLocks noChangeArrowheads="1"/>
          </p:cNvSpPr>
          <p:nvPr/>
        </p:nvSpPr>
        <p:spPr bwMode="blackWhite">
          <a:xfrm>
            <a:off x="7405168" y="4582974"/>
            <a:ext cx="1693862" cy="1118507"/>
          </a:xfrm>
          <a:prstGeom prst="wedgeRectCallout">
            <a:avLst>
              <a:gd name="adj1" fmla="val -35275"/>
              <a:gd name="adj2" fmla="val -83861"/>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 count was the lowest in a decade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Large Hail Reports: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38</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7569154" name="Picture 2" descr="http://www.spc.noaa.gov/climo/online/monthly/2013_annual_map_hail.gif"/>
          <p:cNvPicPr>
            <a:picLocks noChangeAspect="1" noChangeArrowheads="1"/>
          </p:cNvPicPr>
          <p:nvPr/>
        </p:nvPicPr>
        <p:blipFill>
          <a:blip r:embed="rId4" cstate="print"/>
          <a:srcRect/>
          <a:stretch>
            <a:fillRect/>
          </a:stretch>
        </p:blipFill>
        <p:spPr bwMode="auto">
          <a:xfrm>
            <a:off x="210982" y="1165123"/>
            <a:ext cx="7330955" cy="5254932"/>
          </a:xfrm>
          <a:prstGeom prst="rect">
            <a:avLst/>
          </a:prstGeom>
          <a:noFill/>
        </p:spPr>
      </p:pic>
      <p:sp>
        <p:nvSpPr>
          <p:cNvPr id="11" name="AutoShape 7"/>
          <p:cNvSpPr>
            <a:spLocks noChangeArrowheads="1"/>
          </p:cNvSpPr>
          <p:nvPr/>
        </p:nvSpPr>
        <p:spPr bwMode="blackWhite">
          <a:xfrm>
            <a:off x="7034831" y="2802192"/>
            <a:ext cx="1976437" cy="2389240"/>
          </a:xfrm>
          <a:prstGeom prst="wedgeRectCallout">
            <a:avLst>
              <a:gd name="adj1" fmla="val -67974"/>
              <a:gd name="adj2" fmla="val -393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5,457 “Large Hail” reports in 2013, causing extensive property and vehicle damage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High Wind Reports: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39</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7567106" name="Picture 2" descr="http://www.spc.noaa.gov/climo/online/monthly/2013_annual_map_wind.gif"/>
          <p:cNvPicPr>
            <a:picLocks noChangeAspect="1" noChangeArrowheads="1"/>
          </p:cNvPicPr>
          <p:nvPr/>
        </p:nvPicPr>
        <p:blipFill>
          <a:blip r:embed="rId4" cstate="print"/>
          <a:srcRect/>
          <a:stretch>
            <a:fillRect/>
          </a:stretch>
        </p:blipFill>
        <p:spPr bwMode="auto">
          <a:xfrm>
            <a:off x="240480" y="1238865"/>
            <a:ext cx="7001758" cy="5018959"/>
          </a:xfrm>
          <a:prstGeom prst="rect">
            <a:avLst/>
          </a:prstGeom>
          <a:noFill/>
        </p:spPr>
      </p:pic>
      <p:sp>
        <p:nvSpPr>
          <p:cNvPr id="13" name="AutoShape 7"/>
          <p:cNvSpPr>
            <a:spLocks noChangeArrowheads="1"/>
          </p:cNvSpPr>
          <p:nvPr/>
        </p:nvSpPr>
        <p:spPr bwMode="blackWhite">
          <a:xfrm>
            <a:off x="6887337" y="2654710"/>
            <a:ext cx="1976437" cy="2202426"/>
          </a:xfrm>
          <a:prstGeom prst="wedgeRectCallout">
            <a:avLst>
              <a:gd name="adj1" fmla="val -67725"/>
              <a:gd name="adj2" fmla="val -326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12,942 “Wind Damage” in 2013, causing extensive property damage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5"/>
          <p:cNvGraphicFramePr>
            <a:graphicFrameLocks/>
          </p:cNvGraphicFramePr>
          <p:nvPr/>
        </p:nvGraphicFramePr>
        <p:xfrm>
          <a:off x="344124" y="1342532"/>
          <a:ext cx="8532813" cy="4806068"/>
        </p:xfrm>
        <a:graphic>
          <a:graphicData uri="http://schemas.openxmlformats.org/drawingml/2006/table">
            <a:tbl>
              <a:tblPr>
                <a:effectLst/>
              </a:tblPr>
              <a:tblGrid>
                <a:gridCol w="1824735"/>
                <a:gridCol w="1235207"/>
                <a:gridCol w="1235207"/>
                <a:gridCol w="2117495"/>
                <a:gridCol w="2120169"/>
              </a:tblGrid>
              <a:tr h="6218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1" dirty="0" smtClean="0">
                          <a:solidFill>
                            <a:srgbClr val="FFFFFF"/>
                          </a:solidFill>
                          <a:latin typeface="Arial" charset="0"/>
                        </a:rPr>
                        <a:t>As of December 31, 2013</a:t>
                      </a:r>
                      <a:endParaRPr lang="en-US" sz="12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63917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Severe</a:t>
                      </a:r>
                      <a:br>
                        <a:rPr kumimoji="0" lang="en-US" sz="1600" b="1" i="1" u="none" strike="noStrike" cap="none" normalizeH="0" baseline="0" dirty="0" smtClean="0">
                          <a:ln>
                            <a:noFill/>
                          </a:ln>
                          <a:solidFill>
                            <a:schemeClr val="tx1"/>
                          </a:solidFill>
                          <a:effectLst/>
                          <a:latin typeface="Arial" charset="0"/>
                        </a:rPr>
                      </a:br>
                      <a:r>
                        <a:rPr kumimoji="0" lang="en-US" sz="1600" b="1" i="1" u="none" strike="noStrike" cap="none" normalizeH="0" baseline="0" dirty="0" smtClean="0">
                          <a:ln>
                            <a:noFill/>
                          </a:ln>
                          <a:solidFill>
                            <a:schemeClr val="tx1"/>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69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110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16,341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kern="1200" cap="none" normalizeH="0" baseline="0" dirty="0" smtClean="0">
                          <a:ln>
                            <a:noFill/>
                          </a:ln>
                          <a:solidFill>
                            <a:schemeClr val="tx1"/>
                          </a:solidFill>
                          <a:effectLst/>
                          <a:latin typeface="Arial" charset="0"/>
                          <a:ea typeface="+mn-ea"/>
                          <a:cs typeface="+mn-cs"/>
                        </a:rPr>
                        <a:t>10,274</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r>
              <a:tr h="553380">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Winter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43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2,935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1,895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56943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Flood</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1,929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240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6218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Earthquake &amp; Geophysical</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590975">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6218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Wildfire, Heat, &amp; 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620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385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56943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128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207</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21,825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12,794</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6" name="Title 7"/>
          <p:cNvSpPr>
            <a:spLocks noGrp="1"/>
          </p:cNvSpPr>
          <p:nvPr>
            <p:ph type="title"/>
          </p:nvPr>
        </p:nvSpPr>
        <p:spPr>
          <a:xfrm>
            <a:off x="282906" y="187352"/>
            <a:ext cx="6840000" cy="720000"/>
          </a:xfrm>
        </p:spPr>
        <p:txBody>
          <a:bodyPr/>
          <a:lstStyle/>
          <a:p>
            <a:r>
              <a:rPr lang="en-US" dirty="0" smtClean="0">
                <a:solidFill>
                  <a:srgbClr val="225A7A"/>
                </a:solidFill>
              </a:rPr>
              <a:t>Natural Disaster Losses in the United States, by Type, 2013</a:t>
            </a:r>
            <a:endParaRPr lang="en-US" dirty="0">
              <a:solidFill>
                <a:srgbClr val="225A7A"/>
              </a:solidFill>
            </a:endParaRPr>
          </a:p>
        </p:txBody>
      </p:sp>
      <p:sp>
        <p:nvSpPr>
          <p:cNvPr id="7" name="TextBox 6"/>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4</a:t>
            </a:fld>
            <a:endParaRPr lang="en-US" sz="1000" dirty="0">
              <a:solidFill>
                <a:schemeClr val="accent4">
                  <a:lumMod val="75000"/>
                </a:schemeClr>
              </a:solidFill>
              <a:latin typeface="+mn-lt"/>
            </a:endParaRPr>
          </a:p>
        </p:txBody>
      </p:sp>
      <p:sp>
        <p:nvSpPr>
          <p:cNvPr id="9" name="Rectangle 3"/>
          <p:cNvSpPr>
            <a:spLocks noChangeArrowheads="1"/>
          </p:cNvSpPr>
          <p:nvPr/>
        </p:nvSpPr>
        <p:spPr bwMode="auto">
          <a:xfrm>
            <a:off x="2" y="6554583"/>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Munich Re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a:solidFill>
                <a:schemeClr val="accent4">
                  <a:lumMod val="75000"/>
                </a:schemeClr>
              </a:solidFill>
              <a:latin typeface="Arial" charset="0"/>
              <a:cs typeface="Arial" charset="0"/>
            </a:endParaRPr>
          </a:p>
        </p:txBody>
      </p:sp>
      <p:sp>
        <p:nvSpPr>
          <p:cNvPr id="10" name="TextBox 9"/>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4</a:t>
            </a:fld>
            <a:endParaRPr lang="en-US" sz="1000" dirty="0">
              <a:solidFill>
                <a:schemeClr val="accent4">
                  <a:lumMod val="75000"/>
                </a:schemeClr>
              </a:solidFill>
              <a:latin typeface="+mn-lt"/>
            </a:endParaRPr>
          </a:p>
        </p:txBody>
      </p:sp>
    </p:spTree>
    <p:custDataLst>
      <p:tags r:id="rId1"/>
    </p:custDataLst>
    <p:extLst>
      <p:ext uri="{BB962C8B-B14F-4D97-AF65-F5344CB8AC3E}">
        <p14:creationId xmlns:p14="http://schemas.microsoft.com/office/powerpoint/2010/main" val="29757898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Severe Weather Reports: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40</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7565058" name="Picture 2" descr="http://www.spc.noaa.gov/climo/online/monthly/2013_annual_map_all.gif"/>
          <p:cNvPicPr>
            <a:picLocks noChangeAspect="1" noChangeArrowheads="1"/>
          </p:cNvPicPr>
          <p:nvPr/>
        </p:nvPicPr>
        <p:blipFill>
          <a:blip r:embed="rId4" cstate="print"/>
          <a:srcRect/>
          <a:stretch>
            <a:fillRect/>
          </a:stretch>
        </p:blipFill>
        <p:spPr bwMode="auto">
          <a:xfrm>
            <a:off x="210983" y="1131224"/>
            <a:ext cx="7295946" cy="5229837"/>
          </a:xfrm>
          <a:prstGeom prst="rect">
            <a:avLst/>
          </a:prstGeom>
          <a:noFill/>
        </p:spPr>
      </p:pic>
      <p:sp>
        <p:nvSpPr>
          <p:cNvPr id="13" name="AutoShape 7"/>
          <p:cNvSpPr>
            <a:spLocks noChangeArrowheads="1"/>
          </p:cNvSpPr>
          <p:nvPr/>
        </p:nvSpPr>
        <p:spPr bwMode="blackWhite">
          <a:xfrm>
            <a:off x="3023420" y="1032388"/>
            <a:ext cx="2993923" cy="943898"/>
          </a:xfrm>
          <a:prstGeom prst="wedgeRectCallout">
            <a:avLst>
              <a:gd name="adj1" fmla="val -7684"/>
              <a:gd name="adj2" fmla="val 9881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Severe weather reports are concentrated east of the Rockies</a:t>
            </a:r>
            <a:endParaRPr lang="en-US" sz="2000" b="1" dirty="0">
              <a:solidFill>
                <a:srgbClr val="FFFFFF"/>
              </a:solidFill>
              <a:latin typeface="Arial" charset="0"/>
              <a:cs typeface="Arial" charset="0"/>
            </a:endParaRPr>
          </a:p>
        </p:txBody>
      </p:sp>
      <p:sp>
        <p:nvSpPr>
          <p:cNvPr id="17" name="AutoShape 7"/>
          <p:cNvSpPr>
            <a:spLocks noChangeArrowheads="1"/>
          </p:cNvSpPr>
          <p:nvPr/>
        </p:nvSpPr>
        <p:spPr bwMode="blackWhite">
          <a:xfrm>
            <a:off x="7098736" y="2502310"/>
            <a:ext cx="1976437" cy="2946131"/>
          </a:xfrm>
          <a:prstGeom prst="wedgeRectCallout">
            <a:avLst>
              <a:gd name="adj1" fmla="val -66979"/>
              <a:gd name="adj2" fmla="val -2376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19,342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in 2013; </a:t>
            </a:r>
            <a:r>
              <a:rPr lang="en-US" b="1" dirty="0">
                <a:solidFill>
                  <a:srgbClr val="FFFFFF"/>
                </a:solidFill>
                <a:latin typeface="Arial" pitchFamily="34" charset="0"/>
                <a:cs typeface="Arial" pitchFamily="34" charset="0"/>
              </a:rPr>
              <a:t>including </a:t>
            </a:r>
            <a:r>
              <a:rPr lang="en-US" b="1" dirty="0" smtClean="0">
                <a:solidFill>
                  <a:srgbClr val="FFFFFF"/>
                </a:solidFill>
                <a:latin typeface="Arial" pitchFamily="34" charset="0"/>
                <a:cs typeface="Arial" pitchFamily="34" charset="0"/>
              </a:rPr>
              <a:t>942 </a:t>
            </a:r>
            <a:r>
              <a:rPr lang="en-US" b="1" dirty="0">
                <a:solidFill>
                  <a:srgbClr val="FFFFFF"/>
                </a:solidFill>
                <a:latin typeface="Arial" pitchFamily="34" charset="0"/>
                <a:cs typeface="Arial" pitchFamily="34" charset="0"/>
              </a:rPr>
              <a:t>tornadoes; </a:t>
            </a:r>
            <a:r>
              <a:rPr lang="en-US" b="1" dirty="0" smtClean="0">
                <a:solidFill>
                  <a:srgbClr val="FFFFFF"/>
                </a:solidFill>
                <a:latin typeface="Arial" pitchFamily="34" charset="0"/>
                <a:cs typeface="Arial" pitchFamily="34" charset="0"/>
              </a:rPr>
              <a:t>5,457 “Large </a:t>
            </a:r>
            <a:r>
              <a:rPr lang="en-US" b="1" dirty="0">
                <a:solidFill>
                  <a:srgbClr val="FFFFFF"/>
                </a:solidFill>
                <a:latin typeface="Arial" pitchFamily="34" charset="0"/>
                <a:cs typeface="Arial" pitchFamily="34" charset="0"/>
              </a:rPr>
              <a:t>Hail” reports and </a:t>
            </a:r>
            <a:r>
              <a:rPr lang="en-US" b="1" dirty="0" smtClean="0">
                <a:solidFill>
                  <a:srgbClr val="FFFFFF"/>
                </a:solidFill>
                <a:latin typeface="Arial" pitchFamily="34" charset="0"/>
                <a:cs typeface="Arial" pitchFamily="34" charset="0"/>
              </a:rPr>
              <a:t>12,942 </a:t>
            </a:r>
            <a:r>
              <a:rPr lang="en-US" b="1" dirty="0">
                <a:solidFill>
                  <a:srgbClr val="FFFFFF"/>
                </a:solidFill>
                <a:latin typeface="Arial" pitchFamily="34" charset="0"/>
                <a:cs typeface="Arial" pitchFamily="34" charset="0"/>
              </a:rPr>
              <a:t>high wind events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1200"/>
                            </p:stCondLst>
                            <p:childTnLst>
                              <p:par>
                                <p:cTn id="9" presetID="22" presetClass="entr" presetSubtype="2" fill="hold" grpId="0" nodeType="afterEffect">
                                  <p:stCondLst>
                                    <p:cond delay="699"/>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41</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SEVERE WEATHER REPORTS:</a:t>
            </a:r>
          </a:p>
          <a:p>
            <a:pPr algn="ctr">
              <a:lnSpc>
                <a:spcPct val="85000"/>
              </a:lnSpc>
              <a:spcBef>
                <a:spcPct val="25000"/>
              </a:spcBef>
              <a:defRPr/>
            </a:pPr>
            <a:r>
              <a:rPr lang="en-US" sz="2800" b="1" dirty="0" smtClean="0">
                <a:solidFill>
                  <a:schemeClr val="bg1"/>
                </a:solidFill>
              </a:rPr>
              <a:t>LONGER-RUN CONVECTIVE EVENT TRENDS</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077218"/>
          </a:xfrm>
          <a:prstGeom prst="rect">
            <a:avLst/>
          </a:prstGeom>
          <a:noFill/>
          <a:ln w="9525">
            <a:noFill/>
            <a:miter lim="800000"/>
            <a:headEnd/>
            <a:tailEnd/>
          </a:ln>
        </p:spPr>
        <p:txBody>
          <a:bodyPr>
            <a:spAutoFit/>
          </a:bodyPr>
          <a:lstStyle/>
          <a:p>
            <a:pPr algn="ctr"/>
            <a:r>
              <a:rPr lang="en-US" sz="3200" b="1" i="1" dirty="0" smtClean="0">
                <a:solidFill>
                  <a:srgbClr val="225A7A"/>
                </a:solidFill>
              </a:rPr>
              <a:t>Damage from Tornadoes, Large Hail and High Winds Keep Insurers Busy</a:t>
            </a:r>
            <a:endParaRPr lang="en-US" sz="32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41</a:t>
            </a:fld>
            <a:endParaRPr lang="en-US"/>
          </a:p>
        </p:txBody>
      </p:sp>
    </p:spTree>
    <p:extLst>
      <p:ext uri="{BB962C8B-B14F-4D97-AF65-F5344CB8AC3E}">
        <p14:creationId xmlns:p14="http://schemas.microsoft.com/office/powerpoint/2010/main" val="1315382429"/>
      </p:ext>
    </p:extLst>
  </p:cSld>
  <p:clrMapOvr>
    <a:masterClrMapping/>
  </p:clrMapOvr>
  <p:transition>
    <p:zoom dir="in"/>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90923" y="196850"/>
            <a:ext cx="6021388" cy="719138"/>
          </a:xfrm>
        </p:spPr>
        <p:txBody>
          <a:bodyPr/>
          <a:lstStyle/>
          <a:p>
            <a:pPr>
              <a:defRPr/>
            </a:pPr>
            <a:r>
              <a:rPr lang="en-US" kern="1200" dirty="0" smtClean="0">
                <a:solidFill>
                  <a:srgbClr val="28688C"/>
                </a:solidFill>
                <a:latin typeface="Arial"/>
                <a:ea typeface="Arial Unicode MS"/>
                <a:cs typeface="Arial"/>
              </a:rPr>
              <a:t>Severe Weather Days per Year</a:t>
            </a:r>
            <a:r>
              <a:rPr lang="en-US" dirty="0" smtClean="0">
                <a:solidFill>
                  <a:srgbClr val="28688C"/>
                </a:solidFill>
              </a:rPr>
              <a:t>, 2003-2012</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42</a:t>
            </a:fld>
            <a:endParaRPr lang="en-US" sz="1000" dirty="0">
              <a:solidFill>
                <a:schemeClr val="accent4">
                  <a:lumMod val="75000"/>
                </a:schemeClr>
              </a:solidFill>
              <a:latin typeface="+mn-lt"/>
              <a:cs typeface="+mn-cs"/>
            </a:endParaRPr>
          </a:p>
        </p:txBody>
      </p:sp>
      <p:sp>
        <p:nvSpPr>
          <p:cNvPr id="17" name="Rectangle 14"/>
          <p:cNvSpPr>
            <a:spLocks noChangeArrowheads="1"/>
          </p:cNvSpPr>
          <p:nvPr/>
        </p:nvSpPr>
        <p:spPr bwMode="auto">
          <a:xfrm>
            <a:off x="117475" y="6340633"/>
            <a:ext cx="6647974" cy="276999"/>
          </a:xfrm>
          <a:prstGeom prst="rect">
            <a:avLst/>
          </a:prstGeom>
          <a:noFill/>
          <a:ln w="9525">
            <a:noFill/>
            <a:miter lim="800000"/>
            <a:headEnd/>
            <a:tailEnd/>
          </a:ln>
        </p:spPr>
        <p:txBody>
          <a:bodyPr wrap="none">
            <a:spAutoFit/>
          </a:bodyPr>
          <a:lstStyle/>
          <a:p>
            <a:r>
              <a:rPr lang="en-US" sz="1200" dirty="0" smtClean="0"/>
              <a:t>Source</a:t>
            </a:r>
            <a:r>
              <a:rPr lang="en-US" sz="1200" dirty="0"/>
              <a:t>: </a:t>
            </a:r>
            <a:r>
              <a:rPr lang="en-US" sz="1200" dirty="0">
                <a:hlinkClick r:id="rId3"/>
              </a:rPr>
              <a:t>http://www.spc.noaa.gov/wcm</a:t>
            </a:r>
            <a:r>
              <a:rPr lang="en-US" sz="1200" dirty="0" smtClean="0">
                <a:hlinkClick r:id="rId3"/>
              </a:rPr>
              <a:t>/</a:t>
            </a:r>
            <a:r>
              <a:rPr lang="en-US" sz="1200" dirty="0" smtClean="0"/>
              <a:t>.</a:t>
            </a:r>
            <a:r>
              <a:rPr lang="en-US" sz="1200" dirty="0"/>
              <a:t>					</a:t>
            </a:r>
          </a:p>
        </p:txBody>
      </p:sp>
      <p:sp>
        <p:nvSpPr>
          <p:cNvPr id="4557826" name="AutoShape 2"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28" name="AutoShape 4"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30" name="AutoShape 6"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735492" name="Picture 4" descr="http://www.spc.noaa.gov/wcm/2013/ANY.png"/>
          <p:cNvPicPr>
            <a:picLocks noChangeAspect="1" noChangeArrowheads="1"/>
          </p:cNvPicPr>
          <p:nvPr/>
        </p:nvPicPr>
        <p:blipFill>
          <a:blip r:embed="rId5" cstate="print"/>
          <a:srcRect/>
          <a:stretch>
            <a:fillRect/>
          </a:stretch>
        </p:blipFill>
        <p:spPr bwMode="auto">
          <a:xfrm>
            <a:off x="171655" y="1220326"/>
            <a:ext cx="7877175" cy="4924425"/>
          </a:xfrm>
          <a:prstGeom prst="rect">
            <a:avLst/>
          </a:prstGeom>
          <a:noFill/>
        </p:spPr>
      </p:pic>
      <p:sp>
        <p:nvSpPr>
          <p:cNvPr id="16" name="AutoShape 7"/>
          <p:cNvSpPr>
            <a:spLocks noChangeArrowheads="1"/>
          </p:cNvSpPr>
          <p:nvPr/>
        </p:nvSpPr>
        <p:spPr bwMode="blackWhite">
          <a:xfrm>
            <a:off x="4237704" y="5683044"/>
            <a:ext cx="2263109" cy="934588"/>
          </a:xfrm>
          <a:prstGeom prst="wedgeRectCallout">
            <a:avLst>
              <a:gd name="adj1" fmla="val -33254"/>
              <a:gd name="adj2" fmla="val -17536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Areas in the heart of Tornado Alley typically have 20-25 “Severe Weather Days” per year</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9423081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9496" y="177186"/>
            <a:ext cx="7934632" cy="719138"/>
          </a:xfrm>
        </p:spPr>
        <p:txBody>
          <a:bodyPr/>
          <a:lstStyle/>
          <a:p>
            <a:pPr>
              <a:defRPr/>
            </a:pPr>
            <a:r>
              <a:rPr lang="en-US" kern="1200" dirty="0" smtClean="0">
                <a:solidFill>
                  <a:srgbClr val="28688C"/>
                </a:solidFill>
                <a:latin typeface="Arial"/>
                <a:ea typeface="Arial Unicode MS"/>
                <a:cs typeface="Arial"/>
              </a:rPr>
              <a:t>Severe Thunderstorm Wind Days per Year</a:t>
            </a:r>
            <a:r>
              <a:rPr lang="en-US" dirty="0" smtClean="0">
                <a:solidFill>
                  <a:srgbClr val="28688C"/>
                </a:solidFill>
              </a:rPr>
              <a:t>, 2003-2012</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43</a:t>
            </a:fld>
            <a:endParaRPr lang="en-US" sz="1000" dirty="0">
              <a:solidFill>
                <a:schemeClr val="accent4">
                  <a:lumMod val="75000"/>
                </a:schemeClr>
              </a:solidFill>
              <a:latin typeface="+mn-lt"/>
              <a:cs typeface="+mn-cs"/>
            </a:endParaRPr>
          </a:p>
        </p:txBody>
      </p:sp>
      <p:sp>
        <p:nvSpPr>
          <p:cNvPr id="17" name="Rectangle 14"/>
          <p:cNvSpPr>
            <a:spLocks noChangeArrowheads="1"/>
          </p:cNvSpPr>
          <p:nvPr/>
        </p:nvSpPr>
        <p:spPr bwMode="auto">
          <a:xfrm>
            <a:off x="117475" y="6340633"/>
            <a:ext cx="6647974" cy="276999"/>
          </a:xfrm>
          <a:prstGeom prst="rect">
            <a:avLst/>
          </a:prstGeom>
          <a:noFill/>
          <a:ln w="9525">
            <a:noFill/>
            <a:miter lim="800000"/>
            <a:headEnd/>
            <a:tailEnd/>
          </a:ln>
        </p:spPr>
        <p:txBody>
          <a:bodyPr wrap="none">
            <a:spAutoFit/>
          </a:bodyPr>
          <a:lstStyle/>
          <a:p>
            <a:r>
              <a:rPr lang="en-US" sz="1200" dirty="0" smtClean="0"/>
              <a:t>Source</a:t>
            </a:r>
            <a:r>
              <a:rPr lang="en-US" sz="1200" dirty="0"/>
              <a:t>: </a:t>
            </a:r>
            <a:r>
              <a:rPr lang="en-US" sz="1200" dirty="0">
                <a:hlinkClick r:id="rId3"/>
              </a:rPr>
              <a:t>http://www.spc.noaa.gov/wcm</a:t>
            </a:r>
            <a:r>
              <a:rPr lang="en-US" sz="1200" dirty="0" smtClean="0">
                <a:hlinkClick r:id="rId3"/>
              </a:rPr>
              <a:t>/</a:t>
            </a:r>
            <a:r>
              <a:rPr lang="en-US" sz="1200" dirty="0" smtClean="0"/>
              <a:t>.</a:t>
            </a:r>
            <a:r>
              <a:rPr lang="en-US" sz="1200" dirty="0"/>
              <a:t>					</a:t>
            </a:r>
          </a:p>
        </p:txBody>
      </p:sp>
      <p:sp>
        <p:nvSpPr>
          <p:cNvPr id="4557826" name="AutoShape 2"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28" name="AutoShape 4"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30" name="AutoShape 6"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745730" name="Picture 2" descr="http://www.spc.noaa.gov/wcm/ustormaps/1991-2010-tornadoes-per10k-perstat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8970" y="1189703"/>
            <a:ext cx="7307623" cy="4755945"/>
          </a:xfrm>
          <a:prstGeom prst="rect">
            <a:avLst/>
          </a:prstGeom>
          <a:noFill/>
        </p:spPr>
      </p:pic>
      <p:sp>
        <p:nvSpPr>
          <p:cNvPr id="11" name="AutoShape 7"/>
          <p:cNvSpPr>
            <a:spLocks noChangeArrowheads="1"/>
          </p:cNvSpPr>
          <p:nvPr/>
        </p:nvSpPr>
        <p:spPr bwMode="blackWhite">
          <a:xfrm>
            <a:off x="4050891" y="5604388"/>
            <a:ext cx="2049302" cy="1013244"/>
          </a:xfrm>
          <a:prstGeom prst="wedgeRectCallout">
            <a:avLst>
              <a:gd name="adj1" fmla="val -44606"/>
              <a:gd name="adj2" fmla="val -222570"/>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Severe t-storm events can breed tornadoes. KS and FL have the highest density of severe t-storms.</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060160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9496" y="177186"/>
            <a:ext cx="7934632" cy="719138"/>
          </a:xfrm>
        </p:spPr>
        <p:txBody>
          <a:bodyPr/>
          <a:lstStyle/>
          <a:p>
            <a:pPr>
              <a:defRPr/>
            </a:pPr>
            <a:r>
              <a:rPr lang="en-US" kern="1200" dirty="0" smtClean="0">
                <a:solidFill>
                  <a:srgbClr val="28688C"/>
                </a:solidFill>
                <a:latin typeface="Arial"/>
                <a:ea typeface="Arial Unicode MS"/>
                <a:cs typeface="Arial"/>
              </a:rPr>
              <a:t>Tornado Watches and Departure from Average: 2013 vs. 2011</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44</a:t>
            </a:fld>
            <a:endParaRPr lang="en-US" sz="1000" dirty="0">
              <a:solidFill>
                <a:schemeClr val="accent4">
                  <a:lumMod val="75000"/>
                </a:schemeClr>
              </a:solidFill>
              <a:latin typeface="+mn-lt"/>
              <a:cs typeface="+mn-cs"/>
            </a:endParaRPr>
          </a:p>
        </p:txBody>
      </p:sp>
      <p:sp>
        <p:nvSpPr>
          <p:cNvPr id="17" name="Rectangle 14"/>
          <p:cNvSpPr>
            <a:spLocks noChangeArrowheads="1"/>
          </p:cNvSpPr>
          <p:nvPr/>
        </p:nvSpPr>
        <p:spPr bwMode="auto">
          <a:xfrm>
            <a:off x="117475" y="6505523"/>
            <a:ext cx="6647974" cy="276999"/>
          </a:xfrm>
          <a:prstGeom prst="rect">
            <a:avLst/>
          </a:prstGeom>
          <a:noFill/>
          <a:ln w="9525">
            <a:noFill/>
            <a:miter lim="800000"/>
            <a:headEnd/>
            <a:tailEnd/>
          </a:ln>
        </p:spPr>
        <p:txBody>
          <a:bodyPr wrap="none">
            <a:spAutoFit/>
          </a:bodyPr>
          <a:lstStyle/>
          <a:p>
            <a:r>
              <a:rPr lang="en-US" sz="1200" dirty="0" smtClean="0"/>
              <a:t>Source</a:t>
            </a:r>
            <a:r>
              <a:rPr lang="en-US" sz="1200" dirty="0"/>
              <a:t>: </a:t>
            </a:r>
            <a:r>
              <a:rPr lang="en-US" sz="1200" dirty="0">
                <a:hlinkClick r:id="rId3"/>
              </a:rPr>
              <a:t>http://www.spc.noaa.gov/wcm</a:t>
            </a:r>
            <a:r>
              <a:rPr lang="en-US" sz="1200" dirty="0" smtClean="0">
                <a:hlinkClick r:id="rId3"/>
              </a:rPr>
              <a:t>/</a:t>
            </a:r>
            <a:r>
              <a:rPr lang="en-US" sz="1200" dirty="0" smtClean="0"/>
              <a:t>.</a:t>
            </a:r>
            <a:r>
              <a:rPr lang="en-US" sz="1200" dirty="0"/>
              <a:t>					</a:t>
            </a:r>
          </a:p>
        </p:txBody>
      </p:sp>
      <p:sp>
        <p:nvSpPr>
          <p:cNvPr id="4557826" name="AutoShape 2"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28" name="AutoShape 4"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30" name="AutoShape 6"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52945" y="1605287"/>
            <a:ext cx="4069154" cy="4945206"/>
          </a:xfrm>
          <a:prstGeom prst="rect">
            <a:avLst/>
          </a:prstGeom>
        </p:spPr>
      </p:pic>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765548" y="1627654"/>
            <a:ext cx="3999801" cy="4922839"/>
          </a:xfrm>
          <a:prstGeom prst="rect">
            <a:avLst/>
          </a:prstGeom>
        </p:spPr>
      </p:pic>
      <p:sp>
        <p:nvSpPr>
          <p:cNvPr id="18" name="AutoShape 7"/>
          <p:cNvSpPr>
            <a:spLocks noChangeArrowheads="1"/>
          </p:cNvSpPr>
          <p:nvPr/>
        </p:nvSpPr>
        <p:spPr bwMode="blackWhite">
          <a:xfrm>
            <a:off x="4900072" y="2475399"/>
            <a:ext cx="1163766" cy="893218"/>
          </a:xfrm>
          <a:prstGeom prst="wedgeRectCallout">
            <a:avLst>
              <a:gd name="adj1" fmla="val 107072"/>
              <a:gd name="adj2" fmla="val 20511"/>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Far above normal number of watches</a:t>
            </a:r>
            <a:endParaRPr lang="en-US" sz="1400" b="1" dirty="0">
              <a:solidFill>
                <a:srgbClr val="FFFFFF"/>
              </a:solidFill>
              <a:latin typeface="Arial" pitchFamily="34" charset="0"/>
              <a:cs typeface="Arial" pitchFamily="34" charset="0"/>
            </a:endParaRPr>
          </a:p>
        </p:txBody>
      </p:sp>
      <p:sp>
        <p:nvSpPr>
          <p:cNvPr id="19" name="Rectangle 31"/>
          <p:cNvSpPr>
            <a:spLocks noChangeArrowheads="1"/>
          </p:cNvSpPr>
          <p:nvPr/>
        </p:nvSpPr>
        <p:spPr bwMode="black">
          <a:xfrm>
            <a:off x="1031641" y="1151659"/>
            <a:ext cx="2566987" cy="2492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b="1" u="sng" dirty="0" smtClean="0">
                <a:solidFill>
                  <a:srgbClr val="225A7A"/>
                </a:solidFill>
              </a:rPr>
              <a:t>2013: LOW ACTIVITY</a:t>
            </a:r>
            <a:endParaRPr lang="en-US" b="1" u="sng" dirty="0">
              <a:solidFill>
                <a:srgbClr val="225A7A"/>
              </a:solidFill>
            </a:endParaRPr>
          </a:p>
        </p:txBody>
      </p:sp>
      <p:sp>
        <p:nvSpPr>
          <p:cNvPr id="20" name="Rectangle 31"/>
          <p:cNvSpPr>
            <a:spLocks noChangeArrowheads="1"/>
          </p:cNvSpPr>
          <p:nvPr/>
        </p:nvSpPr>
        <p:spPr bwMode="black">
          <a:xfrm>
            <a:off x="5481955" y="1151659"/>
            <a:ext cx="2566987" cy="2492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b="1" u="sng" dirty="0" smtClean="0">
                <a:solidFill>
                  <a:srgbClr val="225A7A"/>
                </a:solidFill>
              </a:rPr>
              <a:t>2011: HIGH ACTIVITY</a:t>
            </a:r>
            <a:endParaRPr lang="en-US" b="1" u="sng" dirty="0">
              <a:solidFill>
                <a:srgbClr val="225A7A"/>
              </a:solidFill>
            </a:endParaRPr>
          </a:p>
        </p:txBody>
      </p:sp>
      <p:sp>
        <p:nvSpPr>
          <p:cNvPr id="21" name="AutoShape 7"/>
          <p:cNvSpPr>
            <a:spLocks noChangeArrowheads="1"/>
          </p:cNvSpPr>
          <p:nvPr/>
        </p:nvSpPr>
        <p:spPr bwMode="blackWhite">
          <a:xfrm>
            <a:off x="4981032" y="4870935"/>
            <a:ext cx="1163766" cy="1058378"/>
          </a:xfrm>
          <a:prstGeom prst="wedgeRectCallout">
            <a:avLst>
              <a:gd name="adj1" fmla="val 116894"/>
              <a:gd name="adj2" fmla="val 4312"/>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Departure from average was enormous</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733485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9496" y="177186"/>
            <a:ext cx="7934632" cy="719138"/>
          </a:xfrm>
        </p:spPr>
        <p:txBody>
          <a:bodyPr/>
          <a:lstStyle/>
          <a:p>
            <a:pPr>
              <a:defRPr/>
            </a:pPr>
            <a:r>
              <a:rPr lang="en-US" kern="1200" dirty="0" smtClean="0">
                <a:solidFill>
                  <a:srgbClr val="28688C"/>
                </a:solidFill>
                <a:latin typeface="Arial"/>
                <a:ea typeface="Arial Unicode MS"/>
                <a:cs typeface="Arial"/>
              </a:rPr>
              <a:t>Severe Thunderstorm Wind Days per Year</a:t>
            </a:r>
            <a:r>
              <a:rPr lang="en-US" dirty="0" smtClean="0">
                <a:solidFill>
                  <a:srgbClr val="28688C"/>
                </a:solidFill>
              </a:rPr>
              <a:t>, 2003-2012</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45</a:t>
            </a:fld>
            <a:endParaRPr lang="en-US" sz="1000" dirty="0">
              <a:solidFill>
                <a:schemeClr val="accent4">
                  <a:lumMod val="75000"/>
                </a:schemeClr>
              </a:solidFill>
              <a:latin typeface="+mn-lt"/>
              <a:cs typeface="+mn-cs"/>
            </a:endParaRPr>
          </a:p>
        </p:txBody>
      </p:sp>
      <p:sp>
        <p:nvSpPr>
          <p:cNvPr id="17" name="Rectangle 14"/>
          <p:cNvSpPr>
            <a:spLocks noChangeArrowheads="1"/>
          </p:cNvSpPr>
          <p:nvPr/>
        </p:nvSpPr>
        <p:spPr bwMode="auto">
          <a:xfrm>
            <a:off x="117475" y="6340633"/>
            <a:ext cx="6647974" cy="276999"/>
          </a:xfrm>
          <a:prstGeom prst="rect">
            <a:avLst/>
          </a:prstGeom>
          <a:noFill/>
          <a:ln w="9525">
            <a:noFill/>
            <a:miter lim="800000"/>
            <a:headEnd/>
            <a:tailEnd/>
          </a:ln>
        </p:spPr>
        <p:txBody>
          <a:bodyPr wrap="none">
            <a:spAutoFit/>
          </a:bodyPr>
          <a:lstStyle/>
          <a:p>
            <a:r>
              <a:rPr lang="en-US" sz="1200" dirty="0" smtClean="0"/>
              <a:t>Source</a:t>
            </a:r>
            <a:r>
              <a:rPr lang="en-US" sz="1200" dirty="0"/>
              <a:t>: </a:t>
            </a:r>
            <a:r>
              <a:rPr lang="en-US" sz="1200" dirty="0">
                <a:hlinkClick r:id="rId3"/>
              </a:rPr>
              <a:t>http://www.spc.noaa.gov/wcm</a:t>
            </a:r>
            <a:r>
              <a:rPr lang="en-US" sz="1200" dirty="0" smtClean="0">
                <a:hlinkClick r:id="rId3"/>
              </a:rPr>
              <a:t>/</a:t>
            </a:r>
            <a:r>
              <a:rPr lang="en-US" sz="1200" dirty="0" smtClean="0"/>
              <a:t>.</a:t>
            </a:r>
            <a:r>
              <a:rPr lang="en-US" sz="1200" dirty="0"/>
              <a:t>					</a:t>
            </a:r>
          </a:p>
        </p:txBody>
      </p:sp>
      <p:sp>
        <p:nvSpPr>
          <p:cNvPr id="4557826" name="AutoShape 2"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28" name="AutoShape 4"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30" name="AutoShape 6"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741634" name="Picture 2" descr="http://www.spc.noaa.gov/wcm/2013/WIND.png"/>
          <p:cNvPicPr>
            <a:picLocks noChangeAspect="1" noChangeArrowheads="1"/>
          </p:cNvPicPr>
          <p:nvPr/>
        </p:nvPicPr>
        <p:blipFill>
          <a:blip r:embed="rId5" cstate="print"/>
          <a:srcRect/>
          <a:stretch>
            <a:fillRect/>
          </a:stretch>
        </p:blipFill>
        <p:spPr bwMode="auto">
          <a:xfrm>
            <a:off x="122493" y="1357979"/>
            <a:ext cx="7877175" cy="4924425"/>
          </a:xfrm>
          <a:prstGeom prst="rect">
            <a:avLst/>
          </a:prstGeom>
          <a:noFill/>
        </p:spPr>
      </p:pic>
      <p:sp>
        <p:nvSpPr>
          <p:cNvPr id="10" name="AutoShape 7"/>
          <p:cNvSpPr>
            <a:spLocks noChangeArrowheads="1"/>
          </p:cNvSpPr>
          <p:nvPr/>
        </p:nvSpPr>
        <p:spPr bwMode="blackWhite">
          <a:xfrm>
            <a:off x="3857625" y="5943600"/>
            <a:ext cx="2743200" cy="674032"/>
          </a:xfrm>
          <a:prstGeom prst="wedgeRectCallout">
            <a:avLst>
              <a:gd name="adj1" fmla="val 18415"/>
              <a:gd name="adj2" fmla="val -300999"/>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Wind due to severe t-storm can occur in many areas but is concentrated further east</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8696022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90923" y="196850"/>
            <a:ext cx="6838950" cy="719138"/>
          </a:xfrm>
        </p:spPr>
        <p:txBody>
          <a:bodyPr/>
          <a:lstStyle/>
          <a:p>
            <a:pPr>
              <a:defRPr/>
            </a:pPr>
            <a:r>
              <a:rPr lang="en-US" kern="1200" dirty="0" smtClean="0">
                <a:solidFill>
                  <a:srgbClr val="28688C"/>
                </a:solidFill>
                <a:latin typeface="Arial"/>
                <a:ea typeface="Arial Unicode MS"/>
                <a:cs typeface="Arial"/>
              </a:rPr>
              <a:t>Tornado Days per Year</a:t>
            </a:r>
            <a:r>
              <a:rPr lang="en-US" dirty="0" smtClean="0">
                <a:solidFill>
                  <a:srgbClr val="28688C"/>
                </a:solidFill>
              </a:rPr>
              <a:t>, 2003-2012</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46</a:t>
            </a:fld>
            <a:endParaRPr lang="en-US" sz="1000" dirty="0">
              <a:solidFill>
                <a:schemeClr val="accent4">
                  <a:lumMod val="75000"/>
                </a:schemeClr>
              </a:solidFill>
              <a:latin typeface="+mn-lt"/>
              <a:cs typeface="+mn-cs"/>
            </a:endParaRPr>
          </a:p>
        </p:txBody>
      </p:sp>
      <p:sp>
        <p:nvSpPr>
          <p:cNvPr id="17" name="Rectangle 14"/>
          <p:cNvSpPr>
            <a:spLocks noChangeArrowheads="1"/>
          </p:cNvSpPr>
          <p:nvPr/>
        </p:nvSpPr>
        <p:spPr bwMode="auto">
          <a:xfrm>
            <a:off x="117475" y="6340633"/>
            <a:ext cx="6647974" cy="276999"/>
          </a:xfrm>
          <a:prstGeom prst="rect">
            <a:avLst/>
          </a:prstGeom>
          <a:noFill/>
          <a:ln w="9525">
            <a:noFill/>
            <a:miter lim="800000"/>
            <a:headEnd/>
            <a:tailEnd/>
          </a:ln>
        </p:spPr>
        <p:txBody>
          <a:bodyPr wrap="none">
            <a:spAutoFit/>
          </a:bodyPr>
          <a:lstStyle/>
          <a:p>
            <a:r>
              <a:rPr lang="en-US" sz="1200" dirty="0" smtClean="0"/>
              <a:t>Source</a:t>
            </a:r>
            <a:r>
              <a:rPr lang="en-US" sz="1200" dirty="0"/>
              <a:t>: </a:t>
            </a:r>
            <a:r>
              <a:rPr lang="en-US" sz="1200" dirty="0">
                <a:hlinkClick r:id="rId3"/>
              </a:rPr>
              <a:t>http://www.spc.noaa.gov/wcm</a:t>
            </a:r>
            <a:r>
              <a:rPr lang="en-US" sz="1200" dirty="0" smtClean="0">
                <a:hlinkClick r:id="rId3"/>
              </a:rPr>
              <a:t>/</a:t>
            </a:r>
            <a:r>
              <a:rPr lang="en-US" sz="1200" dirty="0" smtClean="0"/>
              <a:t>.</a:t>
            </a:r>
            <a:r>
              <a:rPr lang="en-US" sz="1200" dirty="0"/>
              <a:t>					</a:t>
            </a:r>
          </a:p>
        </p:txBody>
      </p:sp>
      <p:sp>
        <p:nvSpPr>
          <p:cNvPr id="4557826" name="AutoShape 2"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28" name="AutoShape 4"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30" name="AutoShape 6"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735490" name="Picture 2" descr="http://www.spc.noaa.gov/wcm/2013/TORN.png"/>
          <p:cNvPicPr>
            <a:picLocks noChangeAspect="1" noChangeArrowheads="1"/>
          </p:cNvPicPr>
          <p:nvPr/>
        </p:nvPicPr>
        <p:blipFill>
          <a:blip r:embed="rId5" cstate="print"/>
          <a:srcRect/>
          <a:stretch>
            <a:fillRect/>
          </a:stretch>
        </p:blipFill>
        <p:spPr bwMode="auto">
          <a:xfrm>
            <a:off x="240481" y="1298985"/>
            <a:ext cx="7877175" cy="4924425"/>
          </a:xfrm>
          <a:prstGeom prst="rect">
            <a:avLst/>
          </a:prstGeom>
          <a:noFill/>
        </p:spPr>
      </p:pic>
      <p:sp>
        <p:nvSpPr>
          <p:cNvPr id="14" name="AutoShape 7"/>
          <p:cNvSpPr>
            <a:spLocks noChangeArrowheads="1"/>
          </p:cNvSpPr>
          <p:nvPr/>
        </p:nvSpPr>
        <p:spPr bwMode="blackWhite">
          <a:xfrm>
            <a:off x="4179068" y="5866409"/>
            <a:ext cx="1960811" cy="714001"/>
          </a:xfrm>
          <a:prstGeom prst="wedgeRectCallout">
            <a:avLst>
              <a:gd name="adj1" fmla="val -18865"/>
              <a:gd name="adj2" fmla="val -175330"/>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Peak </a:t>
            </a:r>
            <a:r>
              <a:rPr lang="en-US" sz="1400" b="1" smtClean="0">
                <a:solidFill>
                  <a:srgbClr val="FFFFFF"/>
                </a:solidFill>
                <a:latin typeface="Arial" pitchFamily="34" charset="0"/>
                <a:cs typeface="Arial" pitchFamily="34" charset="0"/>
              </a:rPr>
              <a:t>tornado zones </a:t>
            </a:r>
            <a:r>
              <a:rPr lang="en-US" sz="1400" b="1" dirty="0" smtClean="0">
                <a:solidFill>
                  <a:srgbClr val="FFFFFF"/>
                </a:solidFill>
                <a:latin typeface="Arial" pitchFamily="34" charset="0"/>
                <a:cs typeface="Arial" pitchFamily="34" charset="0"/>
              </a:rPr>
              <a:t>have 2-3 Tornado Days per year</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7215623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90922" y="196850"/>
            <a:ext cx="6866962" cy="719138"/>
          </a:xfrm>
        </p:spPr>
        <p:txBody>
          <a:bodyPr/>
          <a:lstStyle/>
          <a:p>
            <a:pPr>
              <a:defRPr/>
            </a:pPr>
            <a:r>
              <a:rPr lang="en-US" kern="1200" dirty="0" smtClean="0">
                <a:solidFill>
                  <a:srgbClr val="28688C"/>
                </a:solidFill>
                <a:latin typeface="Arial"/>
                <a:ea typeface="Arial Unicode MS"/>
                <a:cs typeface="Arial"/>
              </a:rPr>
              <a:t>Severe Hail Days per Year</a:t>
            </a:r>
            <a:r>
              <a:rPr lang="en-US" dirty="0" smtClean="0">
                <a:solidFill>
                  <a:srgbClr val="28688C"/>
                </a:solidFill>
              </a:rPr>
              <a:t>, 2003-2012</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47</a:t>
            </a:fld>
            <a:endParaRPr lang="en-US" sz="1000" dirty="0">
              <a:solidFill>
                <a:schemeClr val="accent4">
                  <a:lumMod val="75000"/>
                </a:schemeClr>
              </a:solidFill>
              <a:latin typeface="+mn-lt"/>
              <a:cs typeface="+mn-cs"/>
            </a:endParaRPr>
          </a:p>
        </p:txBody>
      </p:sp>
      <p:sp>
        <p:nvSpPr>
          <p:cNvPr id="17" name="Rectangle 14"/>
          <p:cNvSpPr>
            <a:spLocks noChangeArrowheads="1"/>
          </p:cNvSpPr>
          <p:nvPr/>
        </p:nvSpPr>
        <p:spPr bwMode="auto">
          <a:xfrm>
            <a:off x="117475" y="6340633"/>
            <a:ext cx="6647974" cy="276999"/>
          </a:xfrm>
          <a:prstGeom prst="rect">
            <a:avLst/>
          </a:prstGeom>
          <a:noFill/>
          <a:ln w="9525">
            <a:noFill/>
            <a:miter lim="800000"/>
            <a:headEnd/>
            <a:tailEnd/>
          </a:ln>
        </p:spPr>
        <p:txBody>
          <a:bodyPr wrap="none">
            <a:spAutoFit/>
          </a:bodyPr>
          <a:lstStyle/>
          <a:p>
            <a:r>
              <a:rPr lang="en-US" sz="1200" dirty="0" smtClean="0"/>
              <a:t>Source</a:t>
            </a:r>
            <a:r>
              <a:rPr lang="en-US" sz="1200" dirty="0"/>
              <a:t>: </a:t>
            </a:r>
            <a:r>
              <a:rPr lang="en-US" sz="1200" dirty="0">
                <a:hlinkClick r:id="rId3"/>
              </a:rPr>
              <a:t>http://www.spc.noaa.gov/wcm</a:t>
            </a:r>
            <a:r>
              <a:rPr lang="en-US" sz="1200" dirty="0" smtClean="0">
                <a:hlinkClick r:id="rId3"/>
              </a:rPr>
              <a:t>/</a:t>
            </a:r>
            <a:r>
              <a:rPr lang="en-US" sz="1200" dirty="0" smtClean="0"/>
              <a:t>.</a:t>
            </a:r>
            <a:r>
              <a:rPr lang="en-US" sz="1200" dirty="0"/>
              <a:t>					</a:t>
            </a:r>
          </a:p>
        </p:txBody>
      </p:sp>
      <p:sp>
        <p:nvSpPr>
          <p:cNvPr id="4557826" name="AutoShape 2"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28" name="AutoShape 4"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30" name="AutoShape 6"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739586" name="Picture 2" descr="http://www.spc.noaa.gov/wcm/2013/HAIL.png"/>
          <p:cNvPicPr>
            <a:picLocks noChangeAspect="1" noChangeArrowheads="1"/>
          </p:cNvPicPr>
          <p:nvPr/>
        </p:nvPicPr>
        <p:blipFill>
          <a:blip r:embed="rId5" cstate="print"/>
          <a:srcRect/>
          <a:stretch>
            <a:fillRect/>
          </a:stretch>
        </p:blipFill>
        <p:spPr bwMode="auto">
          <a:xfrm>
            <a:off x="161823" y="1338315"/>
            <a:ext cx="7877175" cy="4924425"/>
          </a:xfrm>
          <a:prstGeom prst="rect">
            <a:avLst/>
          </a:prstGeom>
          <a:noFill/>
        </p:spPr>
      </p:pic>
      <p:sp>
        <p:nvSpPr>
          <p:cNvPr id="11" name="AutoShape 7"/>
          <p:cNvSpPr>
            <a:spLocks noChangeArrowheads="1"/>
          </p:cNvSpPr>
          <p:nvPr/>
        </p:nvSpPr>
        <p:spPr bwMode="blackWhite">
          <a:xfrm>
            <a:off x="4100410" y="5794094"/>
            <a:ext cx="2414587" cy="823538"/>
          </a:xfrm>
          <a:prstGeom prst="wedgeRectCallout">
            <a:avLst>
              <a:gd name="adj1" fmla="val -61914"/>
              <a:gd name="adj2" fmla="val -247570"/>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Severe hail occurs commonly in severe t-storms and areas experiencing tornadoes</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7567755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9496" y="177186"/>
            <a:ext cx="7934632" cy="719138"/>
          </a:xfrm>
        </p:spPr>
        <p:txBody>
          <a:bodyPr/>
          <a:lstStyle/>
          <a:p>
            <a:pPr>
              <a:defRPr/>
            </a:pPr>
            <a:r>
              <a:rPr lang="en-US" kern="1200" dirty="0" smtClean="0">
                <a:solidFill>
                  <a:srgbClr val="28688C"/>
                </a:solidFill>
                <a:latin typeface="Arial"/>
                <a:ea typeface="Arial Unicode MS"/>
                <a:cs typeface="Arial"/>
              </a:rPr>
              <a:t>2013 Tornadoes by State by EF-Scale</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48</a:t>
            </a:fld>
            <a:endParaRPr lang="en-US" sz="1000" dirty="0">
              <a:solidFill>
                <a:schemeClr val="accent4">
                  <a:lumMod val="75000"/>
                </a:schemeClr>
              </a:solidFill>
              <a:latin typeface="+mn-lt"/>
              <a:cs typeface="+mn-cs"/>
            </a:endParaRPr>
          </a:p>
        </p:txBody>
      </p:sp>
      <p:sp>
        <p:nvSpPr>
          <p:cNvPr id="17" name="Rectangle 14"/>
          <p:cNvSpPr>
            <a:spLocks noChangeArrowheads="1"/>
          </p:cNvSpPr>
          <p:nvPr/>
        </p:nvSpPr>
        <p:spPr bwMode="auto">
          <a:xfrm>
            <a:off x="117475" y="6340633"/>
            <a:ext cx="6647974" cy="276999"/>
          </a:xfrm>
          <a:prstGeom prst="rect">
            <a:avLst/>
          </a:prstGeom>
          <a:noFill/>
          <a:ln w="9525">
            <a:noFill/>
            <a:miter lim="800000"/>
            <a:headEnd/>
            <a:tailEnd/>
          </a:ln>
        </p:spPr>
        <p:txBody>
          <a:bodyPr wrap="none">
            <a:spAutoFit/>
          </a:bodyPr>
          <a:lstStyle/>
          <a:p>
            <a:r>
              <a:rPr lang="en-US" sz="1200" dirty="0" smtClean="0"/>
              <a:t>Source</a:t>
            </a:r>
            <a:r>
              <a:rPr lang="en-US" sz="1200" dirty="0"/>
              <a:t>: </a:t>
            </a:r>
            <a:r>
              <a:rPr lang="en-US" sz="1200" dirty="0">
                <a:hlinkClick r:id="rId3"/>
              </a:rPr>
              <a:t>http://www.spc.noaa.gov/wcm</a:t>
            </a:r>
            <a:r>
              <a:rPr lang="en-US" sz="1200" dirty="0" smtClean="0">
                <a:hlinkClick r:id="rId3"/>
              </a:rPr>
              <a:t>/</a:t>
            </a:r>
            <a:r>
              <a:rPr lang="en-US" sz="1200" dirty="0" smtClean="0"/>
              <a:t>.</a:t>
            </a:r>
            <a:r>
              <a:rPr lang="en-US" sz="1200" dirty="0"/>
              <a:t>					</a:t>
            </a:r>
          </a:p>
        </p:txBody>
      </p:sp>
      <p:sp>
        <p:nvSpPr>
          <p:cNvPr id="4557826" name="AutoShape 2"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28" name="AutoShape 4"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30" name="AutoShape 6"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28112" y="1298990"/>
            <a:ext cx="8106454" cy="5041643"/>
          </a:xfrm>
          <a:prstGeom prst="rect">
            <a:avLst/>
          </a:prstGeom>
        </p:spPr>
      </p:pic>
      <p:sp>
        <p:nvSpPr>
          <p:cNvPr id="14" name="AutoShape 7"/>
          <p:cNvSpPr>
            <a:spLocks noChangeArrowheads="1"/>
          </p:cNvSpPr>
          <p:nvPr/>
        </p:nvSpPr>
        <p:spPr bwMode="blackWhite">
          <a:xfrm>
            <a:off x="4591923" y="5772091"/>
            <a:ext cx="2173526" cy="674032"/>
          </a:xfrm>
          <a:prstGeom prst="wedgeRectCallout">
            <a:avLst>
              <a:gd name="adj1" fmla="val -62421"/>
              <a:gd name="adj2" fmla="val -239527"/>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The Moore, OK, event stands out as the most severe of 2013</a:t>
            </a:r>
            <a:endParaRPr lang="en-US" sz="1400" b="1" dirty="0">
              <a:solidFill>
                <a:srgbClr val="FFFFFF"/>
              </a:solidFill>
              <a:latin typeface="Arial" pitchFamily="34" charset="0"/>
              <a:cs typeface="Arial" pitchFamily="34" charset="0"/>
            </a:endParaRPr>
          </a:p>
        </p:txBody>
      </p:sp>
      <p:sp>
        <p:nvSpPr>
          <p:cNvPr id="2" name="Oval 1"/>
          <p:cNvSpPr/>
          <p:nvPr/>
        </p:nvSpPr>
        <p:spPr>
          <a:xfrm>
            <a:off x="4153975" y="4300536"/>
            <a:ext cx="346590" cy="34290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55237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9496" y="177186"/>
            <a:ext cx="7934632" cy="719138"/>
          </a:xfrm>
        </p:spPr>
        <p:txBody>
          <a:bodyPr/>
          <a:lstStyle/>
          <a:p>
            <a:pPr>
              <a:defRPr/>
            </a:pPr>
            <a:r>
              <a:rPr lang="en-US" kern="1200" dirty="0" smtClean="0">
                <a:solidFill>
                  <a:srgbClr val="28688C"/>
                </a:solidFill>
                <a:latin typeface="Arial"/>
                <a:ea typeface="Arial Unicode MS"/>
                <a:cs typeface="Arial"/>
              </a:rPr>
              <a:t>Tornado Tracks (1950-2000) and Population Density (2000)</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49</a:t>
            </a:fld>
            <a:endParaRPr lang="en-US" sz="1000" dirty="0">
              <a:solidFill>
                <a:schemeClr val="accent4">
                  <a:lumMod val="75000"/>
                </a:schemeClr>
              </a:solidFill>
              <a:latin typeface="+mn-lt"/>
              <a:cs typeface="+mn-cs"/>
            </a:endParaRPr>
          </a:p>
        </p:txBody>
      </p:sp>
      <p:sp>
        <p:nvSpPr>
          <p:cNvPr id="17" name="Rectangle 14"/>
          <p:cNvSpPr>
            <a:spLocks noChangeArrowheads="1"/>
          </p:cNvSpPr>
          <p:nvPr/>
        </p:nvSpPr>
        <p:spPr bwMode="auto">
          <a:xfrm>
            <a:off x="117475" y="6340633"/>
            <a:ext cx="6647974" cy="276999"/>
          </a:xfrm>
          <a:prstGeom prst="rect">
            <a:avLst/>
          </a:prstGeom>
          <a:noFill/>
          <a:ln w="9525">
            <a:noFill/>
            <a:miter lim="800000"/>
            <a:headEnd/>
            <a:tailEnd/>
          </a:ln>
        </p:spPr>
        <p:txBody>
          <a:bodyPr wrap="none">
            <a:spAutoFit/>
          </a:bodyPr>
          <a:lstStyle/>
          <a:p>
            <a:r>
              <a:rPr lang="en-US" sz="1200" dirty="0" smtClean="0"/>
              <a:t>Source</a:t>
            </a:r>
            <a:r>
              <a:rPr lang="en-US" sz="1200" dirty="0"/>
              <a:t>: </a:t>
            </a:r>
            <a:r>
              <a:rPr lang="en-US" sz="1200" dirty="0">
                <a:hlinkClick r:id="rId3"/>
              </a:rPr>
              <a:t>http://www.spc.noaa.gov/wcm</a:t>
            </a:r>
            <a:r>
              <a:rPr lang="en-US" sz="1200" dirty="0" smtClean="0">
                <a:hlinkClick r:id="rId3"/>
              </a:rPr>
              <a:t>/</a:t>
            </a:r>
            <a:r>
              <a:rPr lang="en-US" sz="1200" dirty="0" smtClean="0"/>
              <a:t>.</a:t>
            </a:r>
            <a:r>
              <a:rPr lang="en-US" sz="1200" dirty="0"/>
              <a:t>					</a:t>
            </a:r>
          </a:p>
        </p:txBody>
      </p:sp>
      <p:sp>
        <p:nvSpPr>
          <p:cNvPr id="4557826" name="AutoShape 2"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28" name="AutoShape 4"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30" name="AutoShape 6"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4611" y="1293357"/>
            <a:ext cx="7597777" cy="4650243"/>
          </a:xfrm>
          <a:prstGeom prst="rect">
            <a:avLst/>
          </a:prstGeom>
        </p:spPr>
      </p:pic>
      <p:sp>
        <p:nvSpPr>
          <p:cNvPr id="14" name="Text Box 17"/>
          <p:cNvSpPr txBox="1">
            <a:spLocks noChangeArrowheads="1"/>
          </p:cNvSpPr>
          <p:nvPr/>
        </p:nvSpPr>
        <p:spPr bwMode="auto">
          <a:xfrm>
            <a:off x="6757983" y="4033821"/>
            <a:ext cx="2300289" cy="2308324"/>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Increased population density is contributing to higher insured losses from tornadoes and convective events in general</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30889700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57"/>
          <p:cNvGraphicFramePr>
            <a:graphicFrameLocks noGrp="1"/>
          </p:cNvGraphicFramePr>
          <p:nvPr>
            <p:ph/>
            <p:extLst>
              <p:ext uri="{D42A27DB-BD31-4B8C-83A1-F6EECF244321}">
                <p14:modId xmlns:p14="http://schemas.microsoft.com/office/powerpoint/2010/main" val="1040568310"/>
              </p:ext>
            </p:extLst>
          </p:nvPr>
        </p:nvGraphicFramePr>
        <p:xfrm>
          <a:off x="282574" y="1374929"/>
          <a:ext cx="8534401" cy="4787899"/>
        </p:xfrm>
        <a:graphic>
          <a:graphicData uri="http://schemas.openxmlformats.org/drawingml/2006/table">
            <a:tbl>
              <a:tblPr>
                <a:effectLst/>
              </a:tblPr>
              <a:tblGrid>
                <a:gridCol w="2016125"/>
                <a:gridCol w="2057400"/>
                <a:gridCol w="2326884"/>
                <a:gridCol w="2133992"/>
              </a:tblGrid>
              <a:tr h="631906">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Date </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Event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Economic </a:t>
                      </a:r>
                      <a:br>
                        <a:rPr kumimoji="0" lang="en-US" sz="1600" b="1" i="0" u="none" strike="noStrike" cap="none" normalizeH="0" baseline="0" dirty="0" smtClean="0">
                          <a:ln>
                            <a:noFill/>
                          </a:ln>
                          <a:solidFill>
                            <a:schemeClr val="bg1"/>
                          </a:solidFill>
                          <a:effectLst/>
                          <a:latin typeface="Arial" charset="0"/>
                        </a:rPr>
                      </a:br>
                      <a:r>
                        <a:rPr kumimoji="0" lang="en-US" sz="1600" b="1" i="0" u="none" strike="noStrike" cap="none" normalizeH="0" baseline="0" dirty="0" smtClean="0">
                          <a:ln>
                            <a:noFill/>
                          </a:ln>
                          <a:solidFill>
                            <a:schemeClr val="bg1"/>
                          </a:solidFill>
                          <a:effectLst/>
                          <a:latin typeface="Arial" charset="0"/>
                        </a:rPr>
                        <a:t>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Insured              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February 24 – 25</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Winter Storm</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1,300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690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March 18 – 19</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2,200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1" i="1" u="none" strike="noStrike" cap="none" normalizeH="0" baseline="0" dirty="0" smtClean="0">
                          <a:ln>
                            <a:noFill/>
                          </a:ln>
                          <a:solidFill>
                            <a:schemeClr val="tx1"/>
                          </a:solidFill>
                          <a:effectLst/>
                          <a:latin typeface="Arial" charset="0"/>
                        </a:rPr>
                        <a:t>1,600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April 7 – 11</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Winter Storm</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1,600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1,200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April 16 – 18</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1" i="1"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1,100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1" i="1" u="none" strike="noStrike" cap="none" normalizeH="0" baseline="0" dirty="0" smtClean="0">
                          <a:ln>
                            <a:noFill/>
                          </a:ln>
                          <a:solidFill>
                            <a:schemeClr val="tx1"/>
                          </a:solidFill>
                          <a:effectLst/>
                          <a:latin typeface="Arial" charset="0"/>
                        </a:rPr>
                        <a:t>560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rgbClr val="C00000"/>
                          </a:solidFill>
                          <a:effectLst/>
                          <a:latin typeface="Arial" charset="0"/>
                        </a:rPr>
                        <a:t>May 18 – 20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1" i="1" u="none" strike="noStrike" cap="none" normalizeH="0" baseline="0" dirty="0" smtClean="0">
                          <a:ln>
                            <a:noFill/>
                          </a:ln>
                          <a:solidFill>
                            <a:srgbClr val="C00000"/>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rgbClr val="C00000"/>
                          </a:solidFill>
                          <a:effectLst/>
                          <a:latin typeface="Arial" charset="0"/>
                        </a:rPr>
                        <a:t>3,100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1" i="1" u="none" strike="noStrike" cap="none" normalizeH="0" baseline="0" dirty="0" smtClean="0">
                          <a:ln>
                            <a:noFill/>
                          </a:ln>
                          <a:solidFill>
                            <a:srgbClr val="C00000"/>
                          </a:solidFill>
                          <a:effectLst/>
                          <a:latin typeface="Arial" charset="0"/>
                        </a:rPr>
                        <a:t>1,800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May 28 – 31</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1" i="1"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mn-lt"/>
                        </a:rPr>
                        <a:t>2,800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1" i="1" u="none" strike="noStrike" cap="none" normalizeH="0" baseline="0" dirty="0" smtClean="0">
                          <a:ln>
                            <a:noFill/>
                          </a:ln>
                          <a:solidFill>
                            <a:schemeClr val="tx1"/>
                          </a:solidFill>
                          <a:effectLst/>
                          <a:latin typeface="Arial" charset="0"/>
                        </a:rPr>
                        <a:t>1,400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August 6 – 7</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1" i="1"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1" i="1" u="none" strike="noStrike" cap="none" normalizeH="0" baseline="0" dirty="0" smtClean="0">
                          <a:ln>
                            <a:noFill/>
                          </a:ln>
                          <a:solidFill>
                            <a:schemeClr val="tx1"/>
                          </a:solidFill>
                          <a:effectLst/>
                          <a:latin typeface="Arial" charset="0"/>
                        </a:rPr>
                        <a:t>1,300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1" i="1" u="none" strike="noStrike" cap="none" normalizeH="0" baseline="0" dirty="0" smtClean="0">
                          <a:ln>
                            <a:noFill/>
                          </a:ln>
                          <a:solidFill>
                            <a:schemeClr val="tx1"/>
                          </a:solidFill>
                          <a:effectLst/>
                          <a:latin typeface="Arial" charset="0"/>
                        </a:rPr>
                        <a:t>740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September 9 – 16</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Flooding</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160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November 17 - 18</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1" i="1"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1" i="1" u="none" strike="noStrike" cap="none" normalizeH="0" baseline="0" dirty="0" smtClean="0">
                          <a:ln>
                            <a:noFill/>
                          </a:ln>
                          <a:solidFill>
                            <a:schemeClr val="tx1"/>
                          </a:solidFill>
                          <a:effectLst/>
                          <a:latin typeface="Arial" charset="0"/>
                        </a:rPr>
                        <a:t>1,300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931</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r>
            </a:tbl>
          </a:graphicData>
        </a:graphic>
      </p:graphicFrame>
      <p:sp>
        <p:nvSpPr>
          <p:cNvPr id="11" name="Rectangle 3"/>
          <p:cNvSpPr>
            <a:spLocks noChangeArrowheads="1"/>
          </p:cNvSpPr>
          <p:nvPr/>
        </p:nvSpPr>
        <p:spPr bwMode="auto">
          <a:xfrm>
            <a:off x="2" y="6554583"/>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Munich Re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a:solidFill>
                <a:schemeClr val="accent4">
                  <a:lumMod val="75000"/>
                </a:schemeClr>
              </a:solidFill>
              <a:latin typeface="Arial" charset="0"/>
              <a:cs typeface="Arial" charset="0"/>
            </a:endParaRPr>
          </a:p>
        </p:txBody>
      </p:sp>
      <p:sp>
        <p:nvSpPr>
          <p:cNvPr id="9" name="TextBox 8"/>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5</a:t>
            </a:fld>
            <a:endParaRPr lang="en-US" sz="1000" dirty="0">
              <a:solidFill>
                <a:schemeClr val="accent4">
                  <a:lumMod val="75000"/>
                </a:schemeClr>
              </a:solidFill>
              <a:latin typeface="+mn-lt"/>
            </a:endParaRPr>
          </a:p>
        </p:txBody>
      </p:sp>
      <p:sp>
        <p:nvSpPr>
          <p:cNvPr id="8" name="Title 7"/>
          <p:cNvSpPr txBox="1">
            <a:spLocks/>
          </p:cNvSpPr>
          <p:nvPr/>
        </p:nvSpPr>
        <p:spPr bwMode="black">
          <a:xfrm>
            <a:off x="231752" y="73740"/>
            <a:ext cx="7525899"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25A7A"/>
                </a:solidFill>
                <a:effectLst/>
                <a:uLnTx/>
                <a:uFillTx/>
                <a:latin typeface="Arial"/>
                <a:ea typeface="+mn-ea"/>
                <a:cs typeface="Arial"/>
              </a:rPr>
              <a:t>Significant Natural Catastrophes, 2013</a:t>
            </a:r>
            <a:br>
              <a:rPr kumimoji="0" lang="en-US" sz="3000" b="1" i="0" u="none" strike="noStrike" kern="1200" cap="none" spc="0" normalizeH="0" baseline="0" noProof="0" dirty="0" smtClean="0">
                <a:ln>
                  <a:noFill/>
                </a:ln>
                <a:solidFill>
                  <a:srgbClr val="225A7A"/>
                </a:solidFill>
                <a:effectLst/>
                <a:uLnTx/>
                <a:uFillTx/>
                <a:latin typeface="Arial"/>
                <a:ea typeface="+mn-ea"/>
                <a:cs typeface="Arial"/>
              </a:rPr>
            </a:br>
            <a:r>
              <a:rPr kumimoji="0" lang="en-US" sz="1800" b="1" i="0" u="none" strike="noStrike" kern="1200" cap="none" spc="0" normalizeH="0" baseline="0" noProof="0" dirty="0" smtClean="0">
                <a:ln>
                  <a:noFill/>
                </a:ln>
                <a:solidFill>
                  <a:srgbClr val="225A7A"/>
                </a:solidFill>
                <a:effectLst/>
                <a:uLnTx/>
                <a:uFillTx/>
                <a:latin typeface="Arial"/>
                <a:ea typeface="+mn-ea"/>
                <a:cs typeface="Arial"/>
              </a:rPr>
              <a:t>(Events with</a:t>
            </a:r>
            <a:r>
              <a:rPr kumimoji="0" lang="en-US" sz="3000" b="1" i="0" u="none" strike="noStrike" kern="1200" cap="none" spc="0" normalizeH="0" baseline="0" noProof="0" dirty="0" smtClean="0">
                <a:ln>
                  <a:noFill/>
                </a:ln>
                <a:solidFill>
                  <a:srgbClr val="225A7A"/>
                </a:solidFill>
                <a:effectLst/>
                <a:uLnTx/>
                <a:uFillTx/>
                <a:latin typeface="Arial"/>
                <a:ea typeface="+mn-ea"/>
                <a:cs typeface="Arial"/>
              </a:rPr>
              <a:t> </a:t>
            </a:r>
            <a:r>
              <a:rPr kumimoji="0" lang="en-US" sz="1800" b="1" i="0" u="none" strike="noStrike" kern="0" cap="none" spc="0" normalizeH="0" baseline="0" noProof="0" dirty="0" smtClean="0">
                <a:ln>
                  <a:noFill/>
                </a:ln>
                <a:solidFill>
                  <a:srgbClr val="225A7A"/>
                </a:solidFill>
                <a:effectLst/>
                <a:uLnTx/>
                <a:uFillTx/>
                <a:latin typeface="Arial" charset="0"/>
                <a:ea typeface="+mj-ea"/>
                <a:cs typeface="Arial" charset="0"/>
              </a:rPr>
              <a:t>$1 billion economic loss and/or 50 fatalities)</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ustDataLst>
      <p:tags r:id="rId1"/>
    </p:custDataLst>
    <p:extLst>
      <p:ext uri="{BB962C8B-B14F-4D97-AF65-F5344CB8AC3E}">
        <p14:creationId xmlns:p14="http://schemas.microsoft.com/office/powerpoint/2010/main" val="4083433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50</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Severe Convective Events:  A Global Perspective</a:t>
            </a:r>
          </a:p>
        </p:txBody>
      </p:sp>
      <p:sp>
        <p:nvSpPr>
          <p:cNvPr id="7" name="TextBox 5"/>
          <p:cNvSpPr txBox="1">
            <a:spLocks noChangeArrowheads="1"/>
          </p:cNvSpPr>
          <p:nvPr/>
        </p:nvSpPr>
        <p:spPr bwMode="auto">
          <a:xfrm>
            <a:off x="563476" y="4186281"/>
            <a:ext cx="8285557" cy="2554545"/>
          </a:xfrm>
          <a:prstGeom prst="rect">
            <a:avLst/>
          </a:prstGeom>
          <a:noFill/>
          <a:ln w="9525">
            <a:noFill/>
            <a:miter lim="800000"/>
            <a:headEnd/>
            <a:tailEnd/>
          </a:ln>
        </p:spPr>
        <p:txBody>
          <a:bodyPr wrap="square">
            <a:spAutoFit/>
          </a:bodyPr>
          <a:lstStyle/>
          <a:p>
            <a:pPr algn="ctr"/>
            <a:r>
              <a:rPr lang="en-US" sz="3200" b="1" dirty="0" smtClean="0">
                <a:solidFill>
                  <a:srgbClr val="225A7A"/>
                </a:solidFill>
              </a:rPr>
              <a:t>Severe Thunderstorm Events Are Becoming More Common Globally</a:t>
            </a:r>
          </a:p>
          <a:p>
            <a:pPr algn="ctr"/>
            <a:endParaRPr lang="en-US" sz="3200" b="1" dirty="0" smtClean="0">
              <a:solidFill>
                <a:srgbClr val="225A7A"/>
              </a:solidFill>
            </a:endParaRPr>
          </a:p>
          <a:p>
            <a:pPr algn="ctr"/>
            <a:r>
              <a:rPr lang="en-US" sz="3200" b="1" i="1" dirty="0" smtClean="0">
                <a:solidFill>
                  <a:srgbClr val="FF0000"/>
                </a:solidFill>
              </a:rPr>
              <a:t>Trend Is Likely to Continue</a:t>
            </a:r>
          </a:p>
          <a:p>
            <a:pPr algn="ctr"/>
            <a:endParaRPr lang="en-US" sz="3200" b="1" dirty="0">
              <a:solidFill>
                <a:srgbClr val="C0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50</a:t>
            </a:fld>
            <a:endParaRPr lang="en-US"/>
          </a:p>
        </p:txBody>
      </p:sp>
    </p:spTree>
    <p:extLst>
      <p:ext uri="{BB962C8B-B14F-4D97-AF65-F5344CB8AC3E}">
        <p14:creationId xmlns:p14="http://schemas.microsoft.com/office/powerpoint/2010/main" val="260119684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PPTShape_0"/>
          <p:cNvSpPr txBox="1">
            <a:spLocks noChangeArrowheads="1"/>
          </p:cNvSpPr>
          <p:nvPr/>
        </p:nvSpPr>
        <p:spPr bwMode="auto">
          <a:xfrm>
            <a:off x="123854" y="6565692"/>
            <a:ext cx="4672998"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Geo Risks Research, NatCat</a:t>
            </a:r>
            <a:r>
              <a:rPr lang="de-DE" sz="900" i="1" dirty="0" smtClean="0">
                <a:solidFill>
                  <a:schemeClr val="accent4">
                    <a:lumMod val="75000"/>
                  </a:schemeClr>
                </a:solidFill>
              </a:rPr>
              <a:t>SERVICE</a:t>
            </a:r>
            <a:r>
              <a:rPr lang="de-DE" sz="900" dirty="0" smtClean="0">
                <a:solidFill>
                  <a:schemeClr val="accent4">
                    <a:lumMod val="75000"/>
                  </a:schemeClr>
                </a:solidFill>
              </a:rPr>
              <a:t> – as of January 2014.  </a:t>
            </a:r>
            <a:endParaRPr lang="en-US" sz="900" dirty="0">
              <a:solidFill>
                <a:schemeClr val="accent4">
                  <a:lumMod val="75000"/>
                </a:schemeClr>
              </a:solidFill>
            </a:endParaRPr>
          </a:p>
        </p:txBody>
      </p:sp>
      <p:sp>
        <p:nvSpPr>
          <p:cNvPr id="80" name="TextBox 79"/>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51</a:t>
            </a:fld>
            <a:endParaRPr lang="en-US" sz="1000" dirty="0">
              <a:solidFill>
                <a:schemeClr val="accent4">
                  <a:lumMod val="75000"/>
                </a:schemeClr>
              </a:solidFill>
              <a:latin typeface="+mn-lt"/>
            </a:endParaRPr>
          </a:p>
        </p:txBody>
      </p:sp>
      <p:sp>
        <p:nvSpPr>
          <p:cNvPr id="84" name="Rechteck 181"/>
          <p:cNvSpPr/>
          <p:nvPr/>
        </p:nvSpPr>
        <p:spPr>
          <a:xfrm>
            <a:off x="215516" y="1340768"/>
            <a:ext cx="8712968" cy="4176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 Box 6"/>
          <p:cNvSpPr txBox="1">
            <a:spLocks noChangeArrowheads="1"/>
          </p:cNvSpPr>
          <p:nvPr/>
        </p:nvSpPr>
        <p:spPr bwMode="auto">
          <a:xfrm>
            <a:off x="3365893" y="5637127"/>
            <a:ext cx="261161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Geophysical events</a:t>
            </a:r>
            <a:r>
              <a:rPr lang="en-US" sz="1100" dirty="0" smtClean="0">
                <a:solidFill>
                  <a:schemeClr val="tx2"/>
                </a:solidFill>
              </a:rPr>
              <a:t/>
            </a:r>
            <a:br>
              <a:rPr lang="en-US" sz="1100" dirty="0" smtClean="0">
                <a:solidFill>
                  <a:schemeClr val="tx2"/>
                </a:solidFill>
              </a:rPr>
            </a:br>
            <a:r>
              <a:rPr lang="en-US" sz="1100" dirty="0" smtClean="0">
                <a:solidFill>
                  <a:schemeClr val="tx2"/>
                </a:solidFill>
              </a:rPr>
              <a:t>(earthquake, tsunami, volcanic activity)</a:t>
            </a:r>
            <a:endParaRPr lang="en-US" sz="1100" dirty="0">
              <a:solidFill>
                <a:schemeClr val="tx2"/>
              </a:solidFill>
            </a:endParaRPr>
          </a:p>
        </p:txBody>
      </p:sp>
      <p:sp>
        <p:nvSpPr>
          <p:cNvPr id="86"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lnSpc>
                <a:spcPct val="100000"/>
              </a:lnSpc>
              <a:defRPr/>
            </a:pPr>
            <a:r>
              <a:rPr lang="en-US" sz="1100" b="1" dirty="0" smtClean="0">
                <a:solidFill>
                  <a:schemeClr val="tx2"/>
                </a:solidFill>
              </a:rPr>
              <a:t>Meteorological events </a:t>
            </a:r>
            <a:br>
              <a:rPr lang="en-US" sz="1100" b="1" dirty="0" smtClean="0">
                <a:solidFill>
                  <a:schemeClr val="tx2"/>
                </a:solidFill>
              </a:rPr>
            </a:br>
            <a:r>
              <a:rPr lang="en-US" sz="1100" dirty="0" smtClean="0">
                <a:solidFill>
                  <a:schemeClr val="tx2"/>
                </a:solidFill>
              </a:rPr>
              <a:t>(storm) </a:t>
            </a:r>
            <a:endParaRPr lang="en-US" sz="1100" dirty="0">
              <a:solidFill>
                <a:schemeClr val="tx2"/>
              </a:solidFill>
            </a:endParaRPr>
          </a:p>
        </p:txBody>
      </p:sp>
      <p:sp>
        <p:nvSpPr>
          <p:cNvPr id="87"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Hydrological events</a:t>
            </a:r>
            <a:br>
              <a:rPr lang="en-US" sz="1100" b="1" dirty="0" smtClean="0">
                <a:solidFill>
                  <a:schemeClr val="tx2"/>
                </a:solidFill>
              </a:rPr>
            </a:br>
            <a:r>
              <a:rPr lang="en-US" sz="1100" dirty="0" smtClean="0">
                <a:solidFill>
                  <a:schemeClr val="tx2"/>
                </a:solidFill>
              </a:rPr>
              <a:t>(flood, mass movement)</a:t>
            </a:r>
            <a:endParaRPr lang="en-US" sz="1100" dirty="0">
              <a:solidFill>
                <a:schemeClr val="tx2"/>
              </a:solidFill>
            </a:endParaRPr>
          </a:p>
        </p:txBody>
      </p:sp>
      <p:sp>
        <p:nvSpPr>
          <p:cNvPr id="88"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89"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90"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91" name="Oval 90"/>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92"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Text Box 9"/>
          <p:cNvSpPr txBox="1">
            <a:spLocks noChangeArrowheads="1"/>
          </p:cNvSpPr>
          <p:nvPr/>
        </p:nvSpPr>
        <p:spPr bwMode="auto">
          <a:xfrm>
            <a:off x="6161263" y="6012310"/>
            <a:ext cx="3902075" cy="430887"/>
          </a:xfrm>
          <a:prstGeom prst="rect">
            <a:avLst/>
          </a:prstGeom>
          <a:noFill/>
          <a:ln w="9525">
            <a:noFill/>
            <a:miter lim="800000"/>
            <a:headEnd/>
            <a:tailEnd/>
          </a:ln>
        </p:spPr>
        <p:txBody>
          <a:bodyPr>
            <a:spAutoFit/>
          </a:bodyPr>
          <a:lstStyle/>
          <a:p>
            <a:pPr>
              <a:lnSpc>
                <a:spcPct val="100000"/>
              </a:lnSpc>
              <a:spcBef>
                <a:spcPts val="0"/>
              </a:spcBef>
              <a:defRPr/>
            </a:pPr>
            <a:r>
              <a:rPr lang="en-US" sz="1100" b="1" dirty="0" err="1" smtClean="0">
                <a:solidFill>
                  <a:schemeClr val="tx2"/>
                </a:solidFill>
              </a:rPr>
              <a:t>Climatological</a:t>
            </a:r>
            <a:r>
              <a:rPr lang="en-US" sz="1100" b="1" dirty="0" smtClean="0">
                <a:solidFill>
                  <a:schemeClr val="tx2"/>
                </a:solidFill>
              </a:rPr>
              <a:t> events</a:t>
            </a:r>
            <a:r>
              <a:rPr lang="en-US" sz="1100" dirty="0" smtClean="0">
                <a:solidFill>
                  <a:schemeClr val="tx2"/>
                </a:solidFill>
              </a:rPr>
              <a:t/>
            </a:r>
            <a:br>
              <a:rPr lang="en-US" sz="1100" dirty="0" smtClean="0">
                <a:solidFill>
                  <a:schemeClr val="tx2"/>
                </a:solidFill>
              </a:rPr>
            </a:br>
            <a:r>
              <a:rPr lang="en-US" sz="1100" dirty="0" smtClean="0">
                <a:solidFill>
                  <a:schemeClr val="tx2"/>
                </a:solidFill>
                <a:latin typeface="Arial" pitchFamily="34" charset="0"/>
                <a:cs typeface="Arial" pitchFamily="34" charset="0"/>
              </a:rPr>
              <a:t>(extreme temperature, drought, wildfire)</a:t>
            </a:r>
            <a:endParaRPr lang="en-US" sz="1100" dirty="0">
              <a:solidFill>
                <a:schemeClr val="tx2"/>
              </a:solidFill>
              <a:latin typeface="Arial" pitchFamily="34" charset="0"/>
              <a:cs typeface="Arial" pitchFamily="34" charset="0"/>
            </a:endParaRPr>
          </a:p>
        </p:txBody>
      </p:sp>
      <p:sp>
        <p:nvSpPr>
          <p:cNvPr id="96"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PPTShape_3"/>
          <p:cNvSpPr txBox="1">
            <a:spLocks noChangeArrowheads="1"/>
          </p:cNvSpPr>
          <p:nvPr/>
        </p:nvSpPr>
        <p:spPr bwMode="auto">
          <a:xfrm>
            <a:off x="6163200" y="6390853"/>
            <a:ext cx="2088232" cy="430887"/>
          </a:xfrm>
          <a:prstGeom prst="rect">
            <a:avLst/>
          </a:prstGeom>
          <a:noFill/>
          <a:ln w="9525">
            <a:noFill/>
            <a:miter lim="800000"/>
            <a:headEnd/>
            <a:tailEnd/>
          </a:ln>
        </p:spPr>
        <p:txBody>
          <a:bodyPr wrap="square">
            <a:spAutoFit/>
          </a:bodyPr>
          <a:lstStyle/>
          <a:p>
            <a:pPr>
              <a:lnSpc>
                <a:spcPct val="100000"/>
              </a:lnSpc>
              <a:spcBef>
                <a:spcPts val="0"/>
              </a:spcBef>
              <a:defRPr/>
            </a:pPr>
            <a:r>
              <a:rPr lang="en-US" sz="1100" b="1" dirty="0" smtClean="0"/>
              <a:t>Extraterrestrial events</a:t>
            </a:r>
            <a:r>
              <a:rPr lang="en-US" sz="1100" dirty="0" smtClean="0"/>
              <a:t/>
            </a:r>
            <a:br>
              <a:rPr lang="en-US" sz="1100" dirty="0" smtClean="0"/>
            </a:br>
            <a:r>
              <a:rPr lang="en-US" sz="1100" dirty="0" smtClean="0"/>
              <a:t>(Meteorite impact)</a:t>
            </a:r>
            <a:endParaRPr lang="en-US" sz="1100" dirty="0"/>
          </a:p>
        </p:txBody>
      </p:sp>
      <p:sp>
        <p:nvSpPr>
          <p:cNvPr id="100" name="PPTShape_4"/>
          <p:cNvSpPr>
            <a:spLocks noChangeArrowheads="1"/>
          </p:cNvSpPr>
          <p:nvPr/>
        </p:nvSpPr>
        <p:spPr bwMode="auto">
          <a:xfrm>
            <a:off x="5990400" y="6444018"/>
            <a:ext cx="84866" cy="84561"/>
          </a:xfrm>
          <a:prstGeom prst="ellipse">
            <a:avLst/>
          </a:prstGeom>
          <a:solidFill>
            <a:schemeClr val="tx1"/>
          </a:solidFill>
          <a:ln w="3175">
            <a:solidFill>
              <a:schemeClr val="tx1"/>
            </a:solidFill>
            <a:round/>
            <a:headEnd/>
            <a:tailEnd/>
          </a:ln>
        </p:spPr>
        <p:txBody>
          <a:bodyPr wrap="none" anchor="ctr"/>
          <a:lstStyle/>
          <a:p>
            <a:endParaRPr lang="de-DE">
              <a:solidFill>
                <a:srgbClr val="111111"/>
              </a:solidFill>
            </a:endParaRPr>
          </a:p>
        </p:txBody>
      </p:sp>
      <p:grpSp>
        <p:nvGrpSpPr>
          <p:cNvPr id="2" name="Gruppieren 182"/>
          <p:cNvGrpSpPr>
            <a:grpSpLocks noChangeAspect="1"/>
          </p:cNvGrpSpPr>
          <p:nvPr>
            <p:custDataLst>
              <p:tags r:id="rId2"/>
            </p:custDataLst>
          </p:nvPr>
        </p:nvGrpSpPr>
        <p:grpSpPr>
          <a:xfrm>
            <a:off x="332491" y="1406861"/>
            <a:ext cx="8487645" cy="4080726"/>
            <a:chOff x="242300" y="1115294"/>
            <a:chExt cx="7307095" cy="3513137"/>
          </a:xfrm>
        </p:grpSpPr>
        <p:pic>
          <p:nvPicPr>
            <p:cNvPr id="102" name="Picture 2" descr="V:\_GEO-CCC1\NatCatSERVICE\03_NCS User\Studenten\Baumgartner Theresa\Pressemitteilung Weltkarte\Loss events_world_ 2013_300dpi.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8269" y="1364776"/>
              <a:ext cx="6312089" cy="3261815"/>
            </a:xfrm>
            <a:prstGeom prst="rect">
              <a:avLst/>
            </a:prstGeom>
            <a:noFill/>
          </p:spPr>
        </p:pic>
        <p:grpSp>
          <p:nvGrpSpPr>
            <p:cNvPr id="3" name="Gruppieren 10"/>
            <p:cNvGrpSpPr/>
            <p:nvPr/>
          </p:nvGrpSpPr>
          <p:grpSpPr>
            <a:xfrm>
              <a:off x="264526" y="3703495"/>
              <a:ext cx="997892" cy="900000"/>
              <a:chOff x="393767" y="2521438"/>
              <a:chExt cx="1366647" cy="978831"/>
            </a:xfrm>
          </p:grpSpPr>
          <p:sp>
            <p:nvSpPr>
              <p:cNvPr id="152" name="Ellipse 233"/>
              <p:cNvSpPr/>
              <p:nvPr/>
            </p:nvSpPr>
            <p:spPr>
              <a:xfrm>
                <a:off x="453542" y="2521438"/>
                <a:ext cx="1232581" cy="978831"/>
              </a:xfrm>
              <a:prstGeom prst="ellipse">
                <a:avLst/>
              </a:prstGeom>
              <a:solidFill>
                <a:srgbClr val="7A9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feld 234"/>
              <p:cNvSpPr txBox="1"/>
              <p:nvPr/>
            </p:nvSpPr>
            <p:spPr>
              <a:xfrm>
                <a:off x="393767" y="2767808"/>
                <a:ext cx="1366647" cy="468628"/>
              </a:xfrm>
              <a:prstGeom prst="rect">
                <a:avLst/>
              </a:prstGeom>
              <a:noFill/>
              <a:effectLst/>
            </p:spPr>
            <p:txBody>
              <a:bodyPr wrap="square" rtlCol="0">
                <a:spAutoFit/>
              </a:bodyPr>
              <a:lstStyle/>
              <a:p>
                <a:pPr algn="ctr"/>
                <a:r>
                  <a:rPr lang="de-DE" sz="1100" b="1" dirty="0" smtClean="0">
                    <a:solidFill>
                      <a:schemeClr val="bg1"/>
                    </a:solidFill>
                  </a:rPr>
                  <a:t>880</a:t>
                </a:r>
              </a:p>
              <a:p>
                <a:pPr algn="ctr"/>
                <a:r>
                  <a:rPr lang="en-US" sz="1100" b="1" dirty="0" smtClean="0">
                    <a:solidFill>
                      <a:schemeClr val="bg1"/>
                    </a:solidFill>
                  </a:rPr>
                  <a:t>Loss events</a:t>
                </a:r>
              </a:p>
            </p:txBody>
          </p:sp>
        </p:grpSp>
        <p:sp>
          <p:nvSpPr>
            <p:cNvPr id="104" name="Textfeld 185"/>
            <p:cNvSpPr txBox="1"/>
            <p:nvPr/>
          </p:nvSpPr>
          <p:spPr>
            <a:xfrm>
              <a:off x="6438580" y="1515885"/>
              <a:ext cx="86113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Earthquake</a:t>
              </a:r>
            </a:p>
            <a:p>
              <a:pPr>
                <a:defRPr/>
              </a:pPr>
              <a:r>
                <a:rPr lang="en-US" sz="800" dirty="0" smtClean="0">
                  <a:solidFill>
                    <a:srgbClr val="4D4E53"/>
                  </a:solidFill>
                </a:rPr>
                <a:t>China, 20 April</a:t>
              </a:r>
            </a:p>
          </p:txBody>
        </p:sp>
        <p:sp>
          <p:nvSpPr>
            <p:cNvPr id="105" name="Textfeld 186"/>
            <p:cNvSpPr txBox="1"/>
            <p:nvPr/>
          </p:nvSpPr>
          <p:spPr>
            <a:xfrm>
              <a:off x="2603540" y="2668978"/>
              <a:ext cx="1265601" cy="4924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Severe storms, tornadoes</a:t>
              </a:r>
            </a:p>
            <a:p>
              <a:pPr>
                <a:defRPr/>
              </a:pPr>
              <a:r>
                <a:rPr lang="en-US" sz="800" dirty="0" smtClean="0">
                  <a:solidFill>
                    <a:srgbClr val="4D4E53"/>
                  </a:solidFill>
                </a:rPr>
                <a:t>USA, 18–22 May</a:t>
              </a:r>
            </a:p>
          </p:txBody>
        </p:sp>
        <p:sp>
          <p:nvSpPr>
            <p:cNvPr id="106" name="Textfeld 187"/>
            <p:cNvSpPr txBox="1"/>
            <p:nvPr/>
          </p:nvSpPr>
          <p:spPr>
            <a:xfrm>
              <a:off x="5031707" y="3399911"/>
              <a:ext cx="1008609"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India, 14–30 June</a:t>
              </a:r>
            </a:p>
          </p:txBody>
        </p:sp>
        <p:sp>
          <p:nvSpPr>
            <p:cNvPr id="107" name="Textfeld 188"/>
            <p:cNvSpPr txBox="1"/>
            <p:nvPr/>
          </p:nvSpPr>
          <p:spPr>
            <a:xfrm>
              <a:off x="2974927" y="2278465"/>
              <a:ext cx="878939" cy="410700"/>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Hailstorms</a:t>
              </a:r>
            </a:p>
            <a:p>
              <a:pPr>
                <a:defRPr/>
              </a:pPr>
              <a:r>
                <a:rPr lang="en-US" sz="800" dirty="0" smtClean="0">
                  <a:solidFill>
                    <a:srgbClr val="4D4E53"/>
                  </a:solidFill>
                </a:rPr>
                <a:t>Germany, </a:t>
              </a:r>
            </a:p>
            <a:p>
              <a:pPr>
                <a:defRPr/>
              </a:pPr>
              <a:r>
                <a:rPr lang="en-US" sz="800" smtClean="0">
                  <a:solidFill>
                    <a:srgbClr val="4D4E53"/>
                  </a:solidFill>
                </a:rPr>
                <a:t>27–28 </a:t>
              </a:r>
              <a:r>
                <a:rPr lang="en-US" sz="800" dirty="0" smtClean="0">
                  <a:solidFill>
                    <a:srgbClr val="4D4E53"/>
                  </a:solidFill>
                </a:rPr>
                <a:t>July</a:t>
              </a:r>
            </a:p>
          </p:txBody>
        </p:sp>
        <p:sp>
          <p:nvSpPr>
            <p:cNvPr id="108" name="Textfeld 189"/>
            <p:cNvSpPr txBox="1"/>
            <p:nvPr/>
          </p:nvSpPr>
          <p:spPr>
            <a:xfrm>
              <a:off x="2180823" y="1115294"/>
              <a:ext cx="2114370"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Winter Storm Christian (St. Jude)</a:t>
              </a:r>
            </a:p>
            <a:p>
              <a:pPr>
                <a:defRPr/>
              </a:pPr>
              <a:r>
                <a:rPr lang="en-US" sz="800" dirty="0" smtClean="0">
                  <a:solidFill>
                    <a:srgbClr val="4D4E53"/>
                  </a:solidFill>
                </a:rPr>
                <a:t>Europe, 27–30 October</a:t>
              </a:r>
            </a:p>
          </p:txBody>
        </p:sp>
        <p:sp>
          <p:nvSpPr>
            <p:cNvPr id="109" name="Textfeld 190"/>
            <p:cNvSpPr txBox="1"/>
            <p:nvPr/>
          </p:nvSpPr>
          <p:spPr>
            <a:xfrm>
              <a:off x="6134141" y="2972118"/>
              <a:ext cx="1109784"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Typhoon </a:t>
              </a:r>
              <a:r>
                <a:rPr lang="en-US" sz="900" b="1" dirty="0" err="1" smtClean="0">
                  <a:solidFill>
                    <a:srgbClr val="4D4E53"/>
                  </a:solidFill>
                </a:rPr>
                <a:t>Haiyan</a:t>
              </a:r>
              <a:endParaRPr lang="en-US" sz="900" b="1" dirty="0" smtClean="0">
                <a:solidFill>
                  <a:srgbClr val="4D4E53"/>
                </a:solidFill>
              </a:endParaRPr>
            </a:p>
            <a:p>
              <a:pPr>
                <a:defRPr/>
              </a:pPr>
              <a:r>
                <a:rPr lang="en-US" sz="800" dirty="0" smtClean="0">
                  <a:solidFill>
                    <a:srgbClr val="4D4E53"/>
                  </a:solidFill>
                </a:rPr>
                <a:t>Philippines, </a:t>
              </a:r>
            </a:p>
            <a:p>
              <a:pPr>
                <a:defRPr/>
              </a:pPr>
              <a:r>
                <a:rPr lang="en-US" sz="800" dirty="0" smtClean="0">
                  <a:solidFill>
                    <a:srgbClr val="4D4E53"/>
                  </a:solidFill>
                </a:rPr>
                <a:t>8–12 November</a:t>
              </a:r>
            </a:p>
          </p:txBody>
        </p:sp>
        <p:sp>
          <p:nvSpPr>
            <p:cNvPr id="110" name="Textfeld 191"/>
            <p:cNvSpPr txBox="1"/>
            <p:nvPr/>
          </p:nvSpPr>
          <p:spPr>
            <a:xfrm>
              <a:off x="625185" y="3136789"/>
              <a:ext cx="1652992"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Severe storms, tornadoes</a:t>
              </a:r>
            </a:p>
            <a:p>
              <a:pPr>
                <a:defRPr/>
              </a:pPr>
              <a:r>
                <a:rPr lang="en-US" sz="800" dirty="0" smtClean="0">
                  <a:solidFill>
                    <a:srgbClr val="4D4E53"/>
                  </a:solidFill>
                </a:rPr>
                <a:t>USA, 28–31 May</a:t>
              </a:r>
            </a:p>
          </p:txBody>
        </p:sp>
        <p:sp>
          <p:nvSpPr>
            <p:cNvPr id="111" name="Textfeld 192"/>
            <p:cNvSpPr txBox="1"/>
            <p:nvPr/>
          </p:nvSpPr>
          <p:spPr>
            <a:xfrm>
              <a:off x="1350446" y="3543964"/>
              <a:ext cx="1418847" cy="4924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Hurricanes Ingrid &amp; Manuel</a:t>
              </a:r>
            </a:p>
            <a:p>
              <a:pPr>
                <a:defRPr/>
              </a:pPr>
              <a:r>
                <a:rPr lang="en-US" sz="800" dirty="0" smtClean="0">
                  <a:solidFill>
                    <a:srgbClr val="4D4E53"/>
                  </a:solidFill>
                </a:rPr>
                <a:t>Mexico, 12–19 September</a:t>
              </a:r>
            </a:p>
          </p:txBody>
        </p:sp>
        <p:sp>
          <p:nvSpPr>
            <p:cNvPr id="112" name="Textfeld 193"/>
            <p:cNvSpPr txBox="1"/>
            <p:nvPr/>
          </p:nvSpPr>
          <p:spPr>
            <a:xfrm>
              <a:off x="242300" y="1609780"/>
              <a:ext cx="1146468"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Canada, 19–24 June</a:t>
              </a:r>
            </a:p>
          </p:txBody>
        </p:sp>
        <p:sp>
          <p:nvSpPr>
            <p:cNvPr id="113" name="Textfeld 194"/>
            <p:cNvSpPr txBox="1"/>
            <p:nvPr/>
          </p:nvSpPr>
          <p:spPr>
            <a:xfrm>
              <a:off x="4052665" y="1145401"/>
              <a:ext cx="949299" cy="477054"/>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Europe, </a:t>
              </a:r>
            </a:p>
            <a:p>
              <a:pPr>
                <a:defRPr/>
              </a:pPr>
              <a:r>
                <a:rPr lang="en-US" sz="800" dirty="0" smtClean="0">
                  <a:solidFill>
                    <a:srgbClr val="4D4E53"/>
                  </a:solidFill>
                </a:rPr>
                <a:t>30 May–19 June</a:t>
              </a:r>
            </a:p>
          </p:txBody>
        </p:sp>
        <p:sp>
          <p:nvSpPr>
            <p:cNvPr id="114" name="Textfeld 195"/>
            <p:cNvSpPr txBox="1"/>
            <p:nvPr/>
          </p:nvSpPr>
          <p:spPr>
            <a:xfrm>
              <a:off x="4829004" y="4274488"/>
              <a:ext cx="969840"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Heat wave</a:t>
              </a:r>
            </a:p>
            <a:p>
              <a:pPr>
                <a:defRPr/>
              </a:pPr>
              <a:r>
                <a:rPr lang="en-US" sz="800" dirty="0" smtClean="0">
                  <a:solidFill>
                    <a:srgbClr val="4D4E53"/>
                  </a:solidFill>
                </a:rPr>
                <a:t>India, April–June</a:t>
              </a:r>
            </a:p>
          </p:txBody>
        </p:sp>
        <p:sp>
          <p:nvSpPr>
            <p:cNvPr id="115" name="Textfeld 196"/>
            <p:cNvSpPr txBox="1"/>
            <p:nvPr/>
          </p:nvSpPr>
          <p:spPr>
            <a:xfrm>
              <a:off x="6392839" y="2457711"/>
              <a:ext cx="1109784"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Typhoon </a:t>
              </a:r>
              <a:r>
                <a:rPr lang="en-US" sz="900" b="1" dirty="0" err="1" smtClean="0">
                  <a:solidFill>
                    <a:srgbClr val="4D4E53"/>
                  </a:solidFill>
                </a:rPr>
                <a:t>Fitow</a:t>
              </a:r>
              <a:endParaRPr lang="en-US" sz="900" b="1" dirty="0" smtClean="0">
                <a:solidFill>
                  <a:srgbClr val="4D4E53"/>
                </a:solidFill>
              </a:endParaRPr>
            </a:p>
            <a:p>
              <a:pPr>
                <a:defRPr/>
              </a:pPr>
              <a:r>
                <a:rPr lang="en-US" sz="800" dirty="0" smtClean="0">
                  <a:solidFill>
                    <a:srgbClr val="4D4E53"/>
                  </a:solidFill>
                </a:rPr>
                <a:t>China, Japan, </a:t>
              </a:r>
            </a:p>
            <a:p>
              <a:pPr>
                <a:defRPr/>
              </a:pPr>
              <a:r>
                <a:rPr lang="en-US" sz="800" dirty="0" smtClean="0">
                  <a:solidFill>
                    <a:srgbClr val="4D4E53"/>
                  </a:solidFill>
                </a:rPr>
                <a:t>5–9 October</a:t>
              </a:r>
            </a:p>
          </p:txBody>
        </p:sp>
        <p:sp>
          <p:nvSpPr>
            <p:cNvPr id="116" name="Textfeld 197"/>
            <p:cNvSpPr txBox="1"/>
            <p:nvPr/>
          </p:nvSpPr>
          <p:spPr>
            <a:xfrm>
              <a:off x="3470117" y="4095598"/>
              <a:ext cx="1571479"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Earthquake (series)</a:t>
              </a:r>
            </a:p>
            <a:p>
              <a:pPr>
                <a:defRPr/>
              </a:pPr>
              <a:r>
                <a:rPr lang="en-US" sz="800" dirty="0" smtClean="0">
                  <a:solidFill>
                    <a:srgbClr val="4D4E53"/>
                  </a:solidFill>
                </a:rPr>
                <a:t>Pakistan, 24–28 September</a:t>
              </a:r>
            </a:p>
          </p:txBody>
        </p:sp>
        <p:cxnSp>
          <p:nvCxnSpPr>
            <p:cNvPr id="117" name="Gerade Verbindung 198"/>
            <p:cNvCxnSpPr/>
            <p:nvPr/>
          </p:nvCxnSpPr>
          <p:spPr>
            <a:xfrm rot="5400000" flipH="1">
              <a:off x="1889500" y="3352540"/>
              <a:ext cx="39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18" name="Gerade Verbindung 199"/>
            <p:cNvCxnSpPr/>
            <p:nvPr/>
          </p:nvCxnSpPr>
          <p:spPr>
            <a:xfrm flipH="1">
              <a:off x="1547402" y="2748633"/>
              <a:ext cx="50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19" name="Gerade Verbindung 200"/>
            <p:cNvCxnSpPr/>
            <p:nvPr/>
          </p:nvCxnSpPr>
          <p:spPr>
            <a:xfrm flipH="1">
              <a:off x="2195492" y="2764596"/>
              <a:ext cx="46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0" name="Gerade Verbindung 201"/>
            <p:cNvCxnSpPr/>
            <p:nvPr/>
          </p:nvCxnSpPr>
          <p:spPr>
            <a:xfrm rot="5400000" flipH="1">
              <a:off x="216609" y="2171329"/>
              <a:ext cx="57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1" name="Gerade Verbindung 202"/>
            <p:cNvCxnSpPr/>
            <p:nvPr/>
          </p:nvCxnSpPr>
          <p:spPr>
            <a:xfrm flipH="1">
              <a:off x="508984" y="2451055"/>
              <a:ext cx="13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2" name="Gerade Verbindung 203"/>
            <p:cNvCxnSpPr/>
            <p:nvPr/>
          </p:nvCxnSpPr>
          <p:spPr>
            <a:xfrm flipH="1">
              <a:off x="3507080" y="2492257"/>
              <a:ext cx="39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3" name="Gerade Verbindung 204"/>
            <p:cNvCxnSpPr/>
            <p:nvPr/>
          </p:nvCxnSpPr>
          <p:spPr>
            <a:xfrm rot="5400000" flipH="1">
              <a:off x="3424593" y="1761789"/>
              <a:ext cx="1080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4" name="Gerade Verbindung 205"/>
            <p:cNvCxnSpPr/>
            <p:nvPr/>
          </p:nvCxnSpPr>
          <p:spPr>
            <a:xfrm rot="5400000" flipH="1">
              <a:off x="3920695" y="2006165"/>
              <a:ext cx="9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5" name="Gerade Verbindung 206"/>
            <p:cNvCxnSpPr/>
            <p:nvPr/>
          </p:nvCxnSpPr>
          <p:spPr>
            <a:xfrm flipH="1">
              <a:off x="5947151" y="3074467"/>
              <a:ext cx="25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6" name="Gerade Verbindung 207"/>
            <p:cNvCxnSpPr/>
            <p:nvPr/>
          </p:nvCxnSpPr>
          <p:spPr>
            <a:xfrm rot="5400000" flipH="1">
              <a:off x="5915609" y="3113239"/>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7" name="Gerade Verbindung 208"/>
            <p:cNvCxnSpPr/>
            <p:nvPr/>
          </p:nvCxnSpPr>
          <p:spPr>
            <a:xfrm flipH="1">
              <a:off x="5877690" y="2561227"/>
              <a:ext cx="57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8" name="Gerade Verbindung 209"/>
            <p:cNvCxnSpPr/>
            <p:nvPr/>
          </p:nvCxnSpPr>
          <p:spPr>
            <a:xfrm rot="5400000" flipH="1">
              <a:off x="5735389" y="2703445"/>
              <a:ext cx="2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9" name="Gerade Verbindung 210"/>
            <p:cNvCxnSpPr/>
            <p:nvPr/>
          </p:nvCxnSpPr>
          <p:spPr>
            <a:xfrm flipH="1">
              <a:off x="3819724" y="1225846"/>
              <a:ext cx="14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0" name="Gerade Verbindung 211"/>
            <p:cNvCxnSpPr/>
            <p:nvPr/>
          </p:nvCxnSpPr>
          <p:spPr>
            <a:xfrm rot="5400000" flipH="1">
              <a:off x="4982479" y="2211830"/>
              <a:ext cx="11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1" name="Gerade Verbindung 212"/>
            <p:cNvCxnSpPr/>
            <p:nvPr/>
          </p:nvCxnSpPr>
          <p:spPr>
            <a:xfrm flipH="1">
              <a:off x="5574444" y="1616948"/>
              <a:ext cx="900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2" name="Gerade Verbindung 213"/>
            <p:cNvCxnSpPr/>
            <p:nvPr/>
          </p:nvCxnSpPr>
          <p:spPr>
            <a:xfrm flipH="1">
              <a:off x="5210207" y="2840079"/>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3" name="Gerade Verbindung 214"/>
            <p:cNvCxnSpPr/>
            <p:nvPr/>
          </p:nvCxnSpPr>
          <p:spPr>
            <a:xfrm rot="5400000" flipH="1">
              <a:off x="4981337" y="3142263"/>
              <a:ext cx="61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4" name="Gerade Verbindung 215"/>
            <p:cNvCxnSpPr/>
            <p:nvPr/>
          </p:nvCxnSpPr>
          <p:spPr>
            <a:xfrm rot="5400000" flipH="1">
              <a:off x="4317291" y="3589154"/>
              <a:ext cx="12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5" name="Gerade Verbindung 216"/>
            <p:cNvCxnSpPr/>
            <p:nvPr/>
          </p:nvCxnSpPr>
          <p:spPr>
            <a:xfrm rot="5400000" flipH="1">
              <a:off x="4431556" y="3712990"/>
              <a:ext cx="12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6" name="Gerade Verbindung 217"/>
            <p:cNvCxnSpPr/>
            <p:nvPr/>
          </p:nvCxnSpPr>
          <p:spPr>
            <a:xfrm flipH="1">
              <a:off x="4496000" y="4196572"/>
              <a:ext cx="4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7" name="Gerade Verbindung 218"/>
            <p:cNvCxnSpPr/>
            <p:nvPr/>
          </p:nvCxnSpPr>
          <p:spPr>
            <a:xfrm flipH="1">
              <a:off x="5043329" y="3097988"/>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8" name="Gerade Verbindung 219"/>
            <p:cNvCxnSpPr/>
            <p:nvPr/>
          </p:nvCxnSpPr>
          <p:spPr>
            <a:xfrm flipH="1">
              <a:off x="4081475" y="2487699"/>
              <a:ext cx="3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0" name="Textfeld 221"/>
            <p:cNvSpPr txBox="1"/>
            <p:nvPr/>
          </p:nvSpPr>
          <p:spPr>
            <a:xfrm>
              <a:off x="6656694" y="3542194"/>
              <a:ext cx="892701"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Floods</a:t>
              </a:r>
            </a:p>
            <a:p>
              <a:pPr>
                <a:defRPr/>
              </a:pPr>
              <a:r>
                <a:rPr lang="en-US" sz="800" dirty="0" smtClean="0">
                  <a:solidFill>
                    <a:srgbClr val="4D4E53"/>
                  </a:solidFill>
                </a:rPr>
                <a:t>Australia, </a:t>
              </a:r>
            </a:p>
            <a:p>
              <a:pPr>
                <a:defRPr/>
              </a:pPr>
              <a:r>
                <a:rPr lang="en-US" sz="800" dirty="0" smtClean="0">
                  <a:solidFill>
                    <a:srgbClr val="4D4E53"/>
                  </a:solidFill>
                </a:rPr>
                <a:t>21–31 January </a:t>
              </a:r>
            </a:p>
          </p:txBody>
        </p:sp>
        <p:cxnSp>
          <p:nvCxnSpPr>
            <p:cNvPr id="141" name="Gerade Verbindung 222"/>
            <p:cNvCxnSpPr/>
            <p:nvPr/>
          </p:nvCxnSpPr>
          <p:spPr>
            <a:xfrm flipH="1">
              <a:off x="6417504" y="3638593"/>
              <a:ext cx="2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2" name="Gerade Verbindung 223"/>
            <p:cNvCxnSpPr/>
            <p:nvPr/>
          </p:nvCxnSpPr>
          <p:spPr>
            <a:xfrm rot="5400000" flipH="1">
              <a:off x="6349189" y="3708618"/>
              <a:ext cx="14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3" name="Textfeld 224"/>
            <p:cNvSpPr txBox="1"/>
            <p:nvPr/>
          </p:nvSpPr>
          <p:spPr>
            <a:xfrm>
              <a:off x="4940041" y="1157470"/>
              <a:ext cx="1197100"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Meteorite impact</a:t>
              </a:r>
            </a:p>
            <a:p>
              <a:pPr>
                <a:defRPr/>
              </a:pPr>
              <a:r>
                <a:rPr lang="en-US" sz="800" dirty="0" smtClean="0">
                  <a:solidFill>
                    <a:srgbClr val="4D4E53"/>
                  </a:solidFill>
                </a:rPr>
                <a:t>Russian Federation, 15 February</a:t>
              </a:r>
            </a:p>
          </p:txBody>
        </p:sp>
        <p:cxnSp>
          <p:nvCxnSpPr>
            <p:cNvPr id="144" name="Gerade Verbindung 225"/>
            <p:cNvCxnSpPr/>
            <p:nvPr/>
          </p:nvCxnSpPr>
          <p:spPr>
            <a:xfrm rot="5400000" flipH="1">
              <a:off x="4854316" y="1939246"/>
              <a:ext cx="79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5" name="Gerade Verbindung 226"/>
            <p:cNvCxnSpPr/>
            <p:nvPr/>
          </p:nvCxnSpPr>
          <p:spPr>
            <a:xfrm flipH="1">
              <a:off x="4919486" y="2330345"/>
              <a:ext cx="3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6" name="Textfeld 227"/>
            <p:cNvSpPr txBox="1"/>
            <p:nvPr/>
          </p:nvSpPr>
          <p:spPr>
            <a:xfrm>
              <a:off x="1030476" y="1313790"/>
              <a:ext cx="98937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Flash floods</a:t>
              </a:r>
            </a:p>
            <a:p>
              <a:pPr>
                <a:defRPr/>
              </a:pPr>
              <a:r>
                <a:rPr lang="en-US" sz="800" dirty="0" smtClean="0">
                  <a:solidFill>
                    <a:srgbClr val="4D4E53"/>
                  </a:solidFill>
                </a:rPr>
                <a:t>Canada, 8–9 July</a:t>
              </a:r>
            </a:p>
          </p:txBody>
        </p:sp>
        <p:cxnSp>
          <p:nvCxnSpPr>
            <p:cNvPr id="147" name="Gerade Verbindung 228"/>
            <p:cNvCxnSpPr/>
            <p:nvPr/>
          </p:nvCxnSpPr>
          <p:spPr>
            <a:xfrm rot="5400000" flipH="1">
              <a:off x="1337020" y="2963243"/>
              <a:ext cx="4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8" name="Gerade Verbindung 229"/>
            <p:cNvCxnSpPr/>
            <p:nvPr/>
          </p:nvCxnSpPr>
          <p:spPr>
            <a:xfrm flipH="1">
              <a:off x="1824477" y="1522611"/>
              <a:ext cx="61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9" name="Textfeld 230"/>
            <p:cNvSpPr txBox="1"/>
            <p:nvPr/>
          </p:nvSpPr>
          <p:spPr>
            <a:xfrm>
              <a:off x="353532" y="2562105"/>
              <a:ext cx="121860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USA, 9–16 September</a:t>
              </a:r>
            </a:p>
          </p:txBody>
        </p:sp>
        <p:cxnSp>
          <p:nvCxnSpPr>
            <p:cNvPr id="150" name="Gerade Verbindung 231"/>
            <p:cNvCxnSpPr/>
            <p:nvPr/>
          </p:nvCxnSpPr>
          <p:spPr>
            <a:xfrm flipH="1">
              <a:off x="794941" y="2667669"/>
              <a:ext cx="115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51" name="Gerade Verbindung 232"/>
            <p:cNvCxnSpPr/>
            <p:nvPr/>
          </p:nvCxnSpPr>
          <p:spPr>
            <a:xfrm rot="5400000" flipH="1">
              <a:off x="1929129" y="2030590"/>
              <a:ext cx="100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grpSp>
      <p:grpSp>
        <p:nvGrpSpPr>
          <p:cNvPr id="4" name="Gruppieren 253"/>
          <p:cNvGrpSpPr/>
          <p:nvPr>
            <p:custDataLst>
              <p:tags r:id="rId3"/>
            </p:custDataLst>
          </p:nvPr>
        </p:nvGrpSpPr>
        <p:grpSpPr>
          <a:xfrm>
            <a:off x="524550" y="5637128"/>
            <a:ext cx="8314650" cy="806716"/>
            <a:chOff x="524550" y="5637128"/>
            <a:chExt cx="8314650" cy="806716"/>
          </a:xfrm>
        </p:grpSpPr>
        <p:sp>
          <p:nvSpPr>
            <p:cNvPr id="76"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77"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78"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82" name="Oval 81"/>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83"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7"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8" name="Text Box 6"/>
            <p:cNvSpPr txBox="1">
              <a:spLocks noChangeArrowheads="1"/>
            </p:cNvSpPr>
            <p:nvPr/>
          </p:nvSpPr>
          <p:spPr bwMode="auto">
            <a:xfrm>
              <a:off x="3365893" y="5640335"/>
              <a:ext cx="261161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Geophysical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(earthquake, tsunami, volcanic activity</a:t>
              </a:r>
              <a:r>
                <a:rPr lang="en-US" sz="1100" dirty="0" smtClean="0">
                  <a:solidFill>
                    <a:prstClr val="black"/>
                  </a:solidFill>
                </a:rPr>
                <a:t>)</a:t>
              </a:r>
              <a:endParaRPr lang="en-US" sz="1100" dirty="0">
                <a:solidFill>
                  <a:prstClr val="black"/>
                </a:solidFill>
              </a:endParaRPr>
            </a:p>
          </p:txBody>
        </p:sp>
        <p:sp>
          <p:nvSpPr>
            <p:cNvPr id="101"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defRPr/>
              </a:pPr>
              <a:r>
                <a:rPr lang="en-US" sz="1100" b="1" dirty="0" smtClean="0">
                  <a:solidFill>
                    <a:srgbClr val="4D4E53"/>
                  </a:solidFill>
                </a:rPr>
                <a:t>Meteorological events </a:t>
              </a:r>
              <a:br>
                <a:rPr lang="en-US" sz="1100" b="1" dirty="0" smtClean="0">
                  <a:solidFill>
                    <a:srgbClr val="4D4E53"/>
                  </a:solidFill>
                </a:rPr>
              </a:br>
              <a:r>
                <a:rPr lang="en-US" sz="1100" dirty="0" smtClean="0">
                  <a:solidFill>
                    <a:srgbClr val="4D4E53"/>
                  </a:solidFill>
                </a:rPr>
                <a:t>(storm) </a:t>
              </a:r>
              <a:endParaRPr lang="en-US" sz="1100" dirty="0">
                <a:solidFill>
                  <a:srgbClr val="4D4E53"/>
                </a:solidFill>
              </a:endParaRPr>
            </a:p>
          </p:txBody>
        </p:sp>
        <p:sp>
          <p:nvSpPr>
            <p:cNvPr id="103" name="Text Box 6"/>
            <p:cNvSpPr txBox="1">
              <a:spLocks noChangeArrowheads="1"/>
            </p:cNvSpPr>
            <p:nvPr/>
          </p:nvSpPr>
          <p:spPr bwMode="auto">
            <a:xfrm>
              <a:off x="727426" y="6007172"/>
              <a:ext cx="2244373" cy="430887"/>
            </a:xfrm>
            <a:prstGeom prst="rect">
              <a:avLst/>
            </a:prstGeom>
            <a:noFill/>
            <a:ln w="9525">
              <a:noFill/>
              <a:miter lim="800000"/>
              <a:headEnd/>
              <a:tailEnd/>
            </a:ln>
          </p:spPr>
          <p:txBody>
            <a:bodyPr wrap="square">
              <a:spAutoFit/>
            </a:bodyPr>
            <a:lstStyle/>
            <a:p>
              <a:pPr>
                <a:defRPr/>
              </a:pPr>
              <a:r>
                <a:rPr lang="en-US" sz="1100" b="1" dirty="0" smtClean="0">
                  <a:solidFill>
                    <a:srgbClr val="4D4E53"/>
                  </a:solidFill>
                </a:rPr>
                <a:t>Selection of significant </a:t>
              </a:r>
            </a:p>
            <a:p>
              <a:pPr>
                <a:defRPr/>
              </a:pPr>
              <a:r>
                <a:rPr lang="en-US" sz="1100" b="1" dirty="0" smtClean="0">
                  <a:solidFill>
                    <a:srgbClr val="4D4E53"/>
                  </a:solidFill>
                </a:rPr>
                <a:t>Natural catastrophes</a:t>
              </a:r>
              <a:endParaRPr lang="en-US" sz="1100" b="1" dirty="0">
                <a:solidFill>
                  <a:srgbClr val="4D4E53"/>
                </a:solidFill>
              </a:endParaRPr>
            </a:p>
          </p:txBody>
        </p:sp>
        <p:sp>
          <p:nvSpPr>
            <p:cNvPr id="154" name="Text Box 6"/>
            <p:cNvSpPr txBox="1">
              <a:spLocks noChangeArrowheads="1"/>
            </p:cNvSpPr>
            <p:nvPr/>
          </p:nvSpPr>
          <p:spPr bwMode="auto">
            <a:xfrm>
              <a:off x="736951" y="5652631"/>
              <a:ext cx="1587294" cy="261610"/>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Natural catastrophes</a:t>
              </a:r>
              <a:endParaRPr lang="en-US" sz="1100" b="1" dirty="0">
                <a:solidFill>
                  <a:srgbClr val="4D4E53"/>
                </a:solidFill>
              </a:endParaRPr>
            </a:p>
          </p:txBody>
        </p:sp>
        <p:sp>
          <p:nvSpPr>
            <p:cNvPr id="155"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Hydrological events</a:t>
              </a:r>
              <a:br>
                <a:rPr lang="en-US" sz="1100" b="1" dirty="0" smtClean="0">
                  <a:solidFill>
                    <a:srgbClr val="4D4E53"/>
                  </a:solidFill>
                </a:rPr>
              </a:br>
              <a:r>
                <a:rPr lang="en-US" sz="1100" dirty="0" smtClean="0">
                  <a:solidFill>
                    <a:srgbClr val="4D4E53"/>
                  </a:solidFill>
                </a:rPr>
                <a:t>(flood, mass movement)</a:t>
              </a:r>
              <a:endParaRPr lang="en-US" sz="1100" dirty="0">
                <a:solidFill>
                  <a:srgbClr val="4D4E53"/>
                </a:solidFill>
              </a:endParaRPr>
            </a:p>
          </p:txBody>
        </p:sp>
        <p:sp>
          <p:nvSpPr>
            <p:cNvPr id="156" name="Text Box 9"/>
            <p:cNvSpPr txBox="1">
              <a:spLocks noChangeArrowheads="1"/>
            </p:cNvSpPr>
            <p:nvPr/>
          </p:nvSpPr>
          <p:spPr bwMode="auto">
            <a:xfrm>
              <a:off x="6161263" y="6012957"/>
              <a:ext cx="2677937" cy="430887"/>
            </a:xfrm>
            <a:prstGeom prst="rect">
              <a:avLst/>
            </a:prstGeom>
            <a:noFill/>
            <a:ln w="9525">
              <a:noFill/>
              <a:miter lim="800000"/>
              <a:headEnd/>
              <a:tailEnd/>
            </a:ln>
          </p:spPr>
          <p:txBody>
            <a:bodyPr wrap="square">
              <a:spAutoFit/>
            </a:bodyPr>
            <a:lstStyle/>
            <a:p>
              <a:pPr>
                <a:defRPr/>
              </a:pPr>
              <a:r>
                <a:rPr lang="en-US" sz="1100" b="1" dirty="0" err="1" smtClean="0">
                  <a:solidFill>
                    <a:srgbClr val="4D4E53"/>
                  </a:solidFill>
                </a:rPr>
                <a:t>Climatological</a:t>
              </a:r>
              <a:r>
                <a:rPr lang="en-US" sz="1100" b="1" dirty="0" smtClean="0">
                  <a:solidFill>
                    <a:srgbClr val="4D4E53"/>
                  </a:solidFill>
                </a:rPr>
                <a:t>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(extreme temperature, drought, wildfire)</a:t>
              </a:r>
              <a:endParaRPr lang="en-US" sz="1100" dirty="0">
                <a:solidFill>
                  <a:srgbClr val="4D4E53"/>
                </a:solidFill>
              </a:endParaRPr>
            </a:p>
          </p:txBody>
        </p:sp>
      </p:grpSp>
      <p:sp>
        <p:nvSpPr>
          <p:cNvPr id="158" name="Title 85"/>
          <p:cNvSpPr txBox="1">
            <a:spLocks/>
          </p:cNvSpPr>
          <p:nvPr/>
        </p:nvSpPr>
        <p:spPr bwMode="black">
          <a:xfrm>
            <a:off x="199107" y="502738"/>
            <a:ext cx="6840538" cy="7207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1" fontAlgn="base" latinLnBrk="0" hangingPunct="1">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Natural Loss Events:</a:t>
            </a:r>
          </a:p>
          <a:p>
            <a:pPr marL="0" marR="0" lvl="0" indent="0" algn="l" defTabSz="114300" rtl="0" eaLnBrk="1" fontAlgn="base" latinLnBrk="0" hangingPunct="1">
              <a:lnSpc>
                <a:spcPct val="90000"/>
              </a:lnSpc>
              <a:spcBef>
                <a:spcPct val="0"/>
              </a:spcBef>
              <a:spcAft>
                <a:spcPct val="0"/>
              </a:spcAft>
              <a:buClrTx/>
              <a:buSzTx/>
              <a:buFontTx/>
              <a:buNone/>
              <a:tabLst/>
              <a:defRPr/>
            </a:pPr>
            <a:r>
              <a:rPr lang="en-US" sz="3000" b="1" dirty="0" smtClean="0">
                <a:solidFill>
                  <a:srgbClr val="28688C"/>
                </a:solidFill>
                <a:latin typeface="Arial"/>
                <a:ea typeface="Arial Unicode MS"/>
                <a:cs typeface="Arial"/>
              </a:rPr>
              <a:t>Full Year 2013</a:t>
            </a: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
            </a:r>
            <a:b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br>
            <a: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t/>
            </a:r>
            <a:b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br>
            <a:r>
              <a:rPr kumimoji="0" lang="en-US" sz="2000" b="1" i="0" u="none" strike="noStrike" kern="1200" cap="none" spc="0" normalizeH="0" baseline="0" noProof="0" dirty="0" smtClean="0">
                <a:ln>
                  <a:noFill/>
                </a:ln>
                <a:solidFill>
                  <a:srgbClr val="28688C"/>
                </a:solidFill>
                <a:effectLst/>
                <a:uLnTx/>
                <a:uFillTx/>
                <a:latin typeface="Arial"/>
                <a:ea typeface="Arial Unicode MS"/>
                <a:cs typeface="Arial"/>
              </a:rPr>
              <a:t>World Map</a:t>
            </a:r>
          </a:p>
        </p:txBody>
      </p:sp>
    </p:spTree>
    <p:custDataLst>
      <p:tags r:id="rId1"/>
    </p:custDataLst>
    <p:extLst>
      <p:ext uri="{BB962C8B-B14F-4D97-AF65-F5344CB8AC3E}">
        <p14:creationId xmlns:p14="http://schemas.microsoft.com/office/powerpoint/2010/main" val="3696719720"/>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284163" y="1522413"/>
            <a:ext cx="8532811" cy="386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itel 1"/>
          <p:cNvSpPr>
            <a:spLocks noGrp="1"/>
          </p:cNvSpPr>
          <p:nvPr>
            <p:ph type="title"/>
          </p:nvPr>
        </p:nvSpPr>
        <p:spPr>
          <a:xfrm>
            <a:off x="96943" y="-79271"/>
            <a:ext cx="7753635" cy="1083733"/>
          </a:xfrm>
        </p:spPr>
        <p:txBody>
          <a:bodyPr/>
          <a:lstStyle/>
          <a:p>
            <a:r>
              <a:rPr lang="de-DE" dirty="0" smtClean="0"/>
              <a:t>Hailstorm on July 27-28 2013 in </a:t>
            </a:r>
            <a:r>
              <a:rPr lang="de-DE" i="1" u="sng" dirty="0" smtClean="0"/>
              <a:t>Germany</a:t>
            </a:r>
            <a:r>
              <a:rPr lang="de-DE" dirty="0" smtClean="0"/>
              <a:t> Was Most Expensive CAT Worldwide!</a:t>
            </a:r>
            <a:endParaRPr lang="de-DE" sz="2000" b="0" dirty="0" smtClean="0">
              <a:solidFill>
                <a:schemeClr val="tx1"/>
              </a:solidFill>
            </a:endParaRPr>
          </a:p>
        </p:txBody>
      </p:sp>
      <p:graphicFrame>
        <p:nvGraphicFramePr>
          <p:cNvPr id="11" name="Tabelle 10"/>
          <p:cNvGraphicFramePr>
            <a:graphicFrameLocks noGrp="1"/>
          </p:cNvGraphicFramePr>
          <p:nvPr>
            <p:extLst>
              <p:ext uri="{D42A27DB-BD31-4B8C-83A1-F6EECF244321}">
                <p14:modId xmlns:p14="http://schemas.microsoft.com/office/powerpoint/2010/main" val="469526085"/>
              </p:ext>
            </p:extLst>
          </p:nvPr>
        </p:nvGraphicFramePr>
        <p:xfrm>
          <a:off x="284163" y="5355292"/>
          <a:ext cx="8532811" cy="1158240"/>
        </p:xfrm>
        <a:graphic>
          <a:graphicData uri="http://schemas.openxmlformats.org/drawingml/2006/table">
            <a:tbl>
              <a:tblPr firstRow="1" bandRow="1">
                <a:tableStyleId>{5C22544A-7EE6-4342-B048-85BDC9FD1C3A}</a:tableStyleId>
              </a:tblPr>
              <a:tblGrid>
                <a:gridCol w="3657817"/>
                <a:gridCol w="1769015"/>
                <a:gridCol w="1804230"/>
                <a:gridCol w="1301749"/>
              </a:tblGrid>
              <a:tr h="375920">
                <a:tc>
                  <a:txBody>
                    <a:bodyPr/>
                    <a:lstStyle/>
                    <a:p>
                      <a:pPr algn="l"/>
                      <a:r>
                        <a:rPr lang="de-DE" sz="1600" dirty="0" smtClean="0"/>
                        <a:t>Region</a:t>
                      </a:r>
                      <a:endParaRPr lang="de-DE" sz="1600" dirty="0"/>
                    </a:p>
                  </a:txBody>
                  <a:tcPr>
                    <a:solidFill>
                      <a:srgbClr val="225A7A"/>
                    </a:solidFill>
                  </a:tcPr>
                </a:tc>
                <a:tc>
                  <a:txBody>
                    <a:bodyPr/>
                    <a:lstStyle/>
                    <a:p>
                      <a:pPr algn="l"/>
                      <a:r>
                        <a:rPr lang="de-DE" sz="1600" dirty="0" smtClean="0"/>
                        <a:t>Overall </a:t>
                      </a:r>
                      <a:r>
                        <a:rPr lang="de-DE" sz="1600" dirty="0" err="1" smtClean="0"/>
                        <a:t>losses</a:t>
                      </a:r>
                      <a:endParaRPr lang="de-DE" sz="1600" dirty="0"/>
                    </a:p>
                  </a:txBody>
                  <a:tcPr>
                    <a:solidFill>
                      <a:srgbClr val="225A7A"/>
                    </a:solidFill>
                  </a:tcPr>
                </a:tc>
                <a:tc>
                  <a:txBody>
                    <a:bodyPr/>
                    <a:lstStyle/>
                    <a:p>
                      <a:pPr algn="l"/>
                      <a:r>
                        <a:rPr lang="de-DE" sz="1600" dirty="0" err="1" smtClean="0"/>
                        <a:t>Insured</a:t>
                      </a:r>
                      <a:r>
                        <a:rPr lang="de-DE" sz="1600" dirty="0" smtClean="0"/>
                        <a:t> </a:t>
                      </a:r>
                      <a:r>
                        <a:rPr lang="de-DE" sz="1600" dirty="0" err="1" smtClean="0"/>
                        <a:t>losses</a:t>
                      </a:r>
                      <a:endParaRPr lang="de-DE" sz="1600" dirty="0"/>
                    </a:p>
                  </a:txBody>
                  <a:tcPr>
                    <a:solidFill>
                      <a:srgbClr val="225A7A"/>
                    </a:solidFill>
                  </a:tcPr>
                </a:tc>
                <a:tc>
                  <a:txBody>
                    <a:bodyPr/>
                    <a:lstStyle/>
                    <a:p>
                      <a:pPr algn="l"/>
                      <a:r>
                        <a:rPr lang="de-DE" sz="1600" dirty="0" err="1" smtClean="0"/>
                        <a:t>Fatalities</a:t>
                      </a:r>
                      <a:endParaRPr lang="de-DE" sz="1600" dirty="0"/>
                    </a:p>
                  </a:txBody>
                  <a:tcPr>
                    <a:solidFill>
                      <a:srgbClr val="225A7A"/>
                    </a:solidFill>
                  </a:tcPr>
                </a:tc>
              </a:tr>
              <a:tr h="4505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Southwestern and Northern Germany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dirty="0" smtClean="0"/>
                        <a:t>US$  4.8bn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dirty="0" smtClean="0"/>
                        <a:t>US$ </a:t>
                      </a:r>
                      <a:r>
                        <a:rPr lang="de-DE" sz="1600" b="1" baseline="0" dirty="0" smtClean="0"/>
                        <a:t> 3.7</a:t>
                      </a:r>
                      <a:r>
                        <a:rPr lang="de-DE" sz="1600" b="1" dirty="0" smtClean="0"/>
                        <a:t>bn</a:t>
                      </a:r>
                    </a:p>
                  </a:txBody>
                  <a:tcPr/>
                </a:tc>
                <a:tc>
                  <a:txBody>
                    <a:bodyPr/>
                    <a:lstStyle/>
                    <a:p>
                      <a:pPr algn="l"/>
                      <a:r>
                        <a:rPr lang="de-DE" sz="1600" b="1" dirty="0" smtClean="0"/>
                        <a:t>0</a:t>
                      </a:r>
                      <a:endParaRPr lang="de-DE" sz="1600" b="1" dirty="0"/>
                    </a:p>
                  </a:txBody>
                  <a:tcPr/>
                </a:tc>
              </a:tr>
            </a:tbl>
          </a:graphicData>
        </a:graphic>
      </p:graphicFrame>
      <p:pic>
        <p:nvPicPr>
          <p:cNvPr id="8" name="Picture 2"/>
          <p:cNvPicPr>
            <a:picLocks noChangeAspect="1" noChangeArrowheads="1"/>
          </p:cNvPicPr>
          <p:nvPr>
            <p:custDataLst>
              <p:tags r:id="rId2"/>
            </p:custDataLst>
          </p:nvPr>
        </p:nvPicPr>
        <p:blipFill>
          <a:blip r:embed="rId7" cstate="email"/>
          <a:srcRect/>
          <a:stretch>
            <a:fillRect/>
          </a:stretch>
        </p:blipFill>
        <p:spPr bwMode="auto">
          <a:xfrm>
            <a:off x="2286040" y="1938845"/>
            <a:ext cx="2438360" cy="3362179"/>
          </a:xfrm>
          <a:prstGeom prst="rect">
            <a:avLst/>
          </a:prstGeom>
          <a:noFill/>
          <a:effectLst/>
        </p:spPr>
      </p:pic>
      <p:sp>
        <p:nvSpPr>
          <p:cNvPr id="12" name="Ellipse 11"/>
          <p:cNvSpPr/>
          <p:nvPr/>
        </p:nvSpPr>
        <p:spPr>
          <a:xfrm rot="20280176">
            <a:off x="7367895" y="2516418"/>
            <a:ext cx="609641" cy="356076"/>
          </a:xfrm>
          <a:prstGeom prst="ellipse">
            <a:avLst/>
          </a:prstGeom>
          <a:noFill/>
          <a:ln>
            <a:solidFill>
              <a:srgbClr val="B3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p:cNvSpPr/>
          <p:nvPr/>
        </p:nvSpPr>
        <p:spPr>
          <a:xfrm rot="19770928">
            <a:off x="7588277" y="2852866"/>
            <a:ext cx="460790" cy="409567"/>
          </a:xfrm>
          <a:prstGeom prst="ellipse">
            <a:avLst/>
          </a:prstGeom>
          <a:noFill/>
          <a:ln>
            <a:solidFill>
              <a:srgbClr val="B3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rot="19957048">
            <a:off x="7540699" y="2038904"/>
            <a:ext cx="1550321" cy="307777"/>
          </a:xfrm>
          <a:prstGeom prst="rect">
            <a:avLst/>
          </a:prstGeom>
          <a:noFill/>
          <a:effectLst/>
        </p:spPr>
        <p:txBody>
          <a:bodyPr wrap="square" rtlCol="0">
            <a:spAutoFit/>
          </a:bodyPr>
          <a:lstStyle/>
          <a:p>
            <a:r>
              <a:rPr lang="de-DE" sz="1400" b="1" dirty="0" err="1" smtClean="0">
                <a:solidFill>
                  <a:srgbClr val="B30000"/>
                </a:solidFill>
              </a:rPr>
              <a:t>July</a:t>
            </a:r>
            <a:r>
              <a:rPr lang="de-DE" sz="1400" b="1" dirty="0" smtClean="0">
                <a:solidFill>
                  <a:srgbClr val="B30000"/>
                </a:solidFill>
              </a:rPr>
              <a:t> 27</a:t>
            </a:r>
          </a:p>
        </p:txBody>
      </p:sp>
      <p:sp>
        <p:nvSpPr>
          <p:cNvPr id="15" name="Textfeld 14"/>
          <p:cNvSpPr txBox="1"/>
          <p:nvPr/>
        </p:nvSpPr>
        <p:spPr>
          <a:xfrm rot="19957048">
            <a:off x="7506669" y="2964156"/>
            <a:ext cx="1550321" cy="307777"/>
          </a:xfrm>
          <a:prstGeom prst="rect">
            <a:avLst/>
          </a:prstGeom>
          <a:noFill/>
          <a:effectLst/>
        </p:spPr>
        <p:txBody>
          <a:bodyPr wrap="square" rtlCol="0">
            <a:spAutoFit/>
          </a:bodyPr>
          <a:lstStyle/>
          <a:p>
            <a:r>
              <a:rPr lang="de-DE" sz="1400" b="1" dirty="0" err="1" smtClean="0">
                <a:solidFill>
                  <a:srgbClr val="B30000"/>
                </a:solidFill>
              </a:rPr>
              <a:t>July</a:t>
            </a:r>
            <a:r>
              <a:rPr lang="de-DE" sz="1400" b="1" dirty="0" smtClean="0">
                <a:solidFill>
                  <a:srgbClr val="B30000"/>
                </a:solidFill>
              </a:rPr>
              <a:t> 28</a:t>
            </a:r>
          </a:p>
        </p:txBody>
      </p:sp>
      <p:pic>
        <p:nvPicPr>
          <p:cNvPr id="1026" name="PPTShape_0"/>
          <p:cNvPicPr>
            <a:picLocks noChangeAspect="1" noChangeArrowheads="1"/>
          </p:cNvPicPr>
          <p:nvPr>
            <p:custDataLst>
              <p:tags r:id="rId3"/>
            </p:custDataLst>
          </p:nvPr>
        </p:nvPicPr>
        <p:blipFill>
          <a:blip r:embed="rId8" cstate="email">
            <a:extLst>
              <a:ext uri="{28A0092B-C50C-407E-A947-70E740481C1C}">
                <a14:useLocalDpi xmlns:a14="http://schemas.microsoft.com/office/drawing/2010/main"/>
              </a:ext>
            </a:extLst>
          </a:blip>
          <a:srcRect l="4502" r="8534" b="11149"/>
          <a:stretch>
            <a:fillRect/>
          </a:stretch>
        </p:blipFill>
        <p:spPr bwMode="auto">
          <a:xfrm>
            <a:off x="4687776" y="3607155"/>
            <a:ext cx="1440375" cy="1705357"/>
          </a:xfrm>
          <a:prstGeom prst="rect">
            <a:avLst/>
          </a:prstGeom>
          <a:noFill/>
          <a:ln w="9525">
            <a:noFill/>
            <a:miter lim="800000"/>
            <a:headEnd/>
            <a:tailEnd/>
          </a:ln>
        </p:spPr>
      </p:pic>
      <p:pic>
        <p:nvPicPr>
          <p:cNvPr id="10" name="Picture 3"/>
          <p:cNvPicPr>
            <a:picLocks noChangeAspect="1" noChangeArrowheads="1"/>
          </p:cNvPicPr>
          <p:nvPr>
            <p:custDataLst>
              <p:tags r:id="rId4"/>
            </p:custDataLst>
          </p:nvPr>
        </p:nvPicPr>
        <p:blipFill>
          <a:blip r:embed="rId9" cstate="email"/>
          <a:srcRect/>
          <a:stretch>
            <a:fillRect/>
          </a:stretch>
        </p:blipFill>
        <p:spPr bwMode="auto">
          <a:xfrm>
            <a:off x="5681939" y="1992572"/>
            <a:ext cx="2835609" cy="2388359"/>
          </a:xfrm>
          <a:prstGeom prst="rect">
            <a:avLst/>
          </a:prstGeom>
          <a:noFill/>
          <a:ln w="9525">
            <a:solidFill>
              <a:schemeClr val="accent1"/>
            </a:solidFill>
            <a:miter lim="800000"/>
            <a:headEnd/>
            <a:tailEnd/>
          </a:ln>
        </p:spPr>
      </p:pic>
      <p:sp>
        <p:nvSpPr>
          <p:cNvPr id="17" name="TextBox 16"/>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52</a:t>
            </a:fld>
            <a:endParaRPr lang="en-US" sz="1000" dirty="0">
              <a:solidFill>
                <a:schemeClr val="accent4">
                  <a:lumMod val="75000"/>
                </a:schemeClr>
              </a:solidFill>
              <a:latin typeface="+mn-lt"/>
            </a:endParaRPr>
          </a:p>
        </p:txBody>
      </p:sp>
      <p:sp>
        <p:nvSpPr>
          <p:cNvPr id="16" name="Textfeld 8"/>
          <p:cNvSpPr txBox="1"/>
          <p:nvPr/>
        </p:nvSpPr>
        <p:spPr>
          <a:xfrm>
            <a:off x="323850" y="1883387"/>
            <a:ext cx="8458200" cy="830997"/>
          </a:xfrm>
          <a:prstGeom prst="rect">
            <a:avLst/>
          </a:prstGeom>
          <a:noFill/>
          <a:effectLst/>
        </p:spPr>
        <p:txBody>
          <a:bodyPr wrap="square" rtlCol="0">
            <a:spAutoFit/>
          </a:bodyPr>
          <a:lstStyle/>
          <a:p>
            <a:pPr fontAlgn="auto">
              <a:spcBef>
                <a:spcPts val="0"/>
              </a:spcBef>
              <a:spcAft>
                <a:spcPts val="0"/>
              </a:spcAft>
            </a:pPr>
            <a:r>
              <a:rPr lang="de-DE" sz="1600" b="1" dirty="0" smtClean="0">
                <a:solidFill>
                  <a:srgbClr val="225A7A"/>
                </a:solidFill>
                <a:latin typeface="Arial"/>
                <a:cs typeface="Arial"/>
              </a:rPr>
              <a:t>Hailstones with </a:t>
            </a:r>
            <a:br>
              <a:rPr lang="de-DE" sz="1600" b="1" dirty="0" smtClean="0">
                <a:solidFill>
                  <a:srgbClr val="225A7A"/>
                </a:solidFill>
                <a:latin typeface="Arial"/>
                <a:cs typeface="Arial"/>
              </a:rPr>
            </a:br>
            <a:r>
              <a:rPr lang="de-DE" sz="1600" b="1" dirty="0" smtClean="0">
                <a:solidFill>
                  <a:srgbClr val="225A7A"/>
                </a:solidFill>
                <a:latin typeface="Arial"/>
                <a:cs typeface="Arial"/>
              </a:rPr>
              <a:t>diameters up to 8 cm  </a:t>
            </a:r>
            <a:br>
              <a:rPr lang="de-DE" sz="1600" b="1" dirty="0" smtClean="0">
                <a:solidFill>
                  <a:srgbClr val="225A7A"/>
                </a:solidFill>
                <a:latin typeface="Arial"/>
                <a:cs typeface="Arial"/>
              </a:rPr>
            </a:br>
            <a:r>
              <a:rPr lang="de-DE" sz="1600" b="1" dirty="0" smtClean="0">
                <a:solidFill>
                  <a:srgbClr val="225A7A"/>
                </a:solidFill>
                <a:latin typeface="Arial"/>
                <a:cs typeface="Arial"/>
              </a:rPr>
              <a:t>(tennis ball ≈ 7 cm)</a:t>
            </a:r>
          </a:p>
        </p:txBody>
      </p:sp>
      <p:sp>
        <p:nvSpPr>
          <p:cNvPr id="19" name="PPTShape_0"/>
          <p:cNvSpPr txBox="1">
            <a:spLocks noChangeArrowheads="1"/>
          </p:cNvSpPr>
          <p:nvPr/>
        </p:nvSpPr>
        <p:spPr bwMode="auto">
          <a:xfrm>
            <a:off x="123854" y="6594268"/>
            <a:ext cx="4672998"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Geo Risks Research, NatCat</a:t>
            </a:r>
            <a:r>
              <a:rPr lang="de-DE" sz="900" i="1" dirty="0" smtClean="0">
                <a:solidFill>
                  <a:schemeClr val="accent4">
                    <a:lumMod val="75000"/>
                  </a:schemeClr>
                </a:solidFill>
              </a:rPr>
              <a:t>SERVICE</a:t>
            </a:r>
            <a:r>
              <a:rPr lang="de-DE" sz="900" dirty="0" smtClean="0">
                <a:solidFill>
                  <a:schemeClr val="accent4">
                    <a:lumMod val="75000"/>
                  </a:schemeClr>
                </a:solidFill>
              </a:rPr>
              <a:t> – as of January 2014.  </a:t>
            </a:r>
            <a:endParaRPr lang="en-US" sz="900" dirty="0">
              <a:solidFill>
                <a:schemeClr val="accent4">
                  <a:lumMod val="75000"/>
                </a:schemeClr>
              </a:solidFill>
            </a:endParaRPr>
          </a:p>
        </p:txBody>
      </p:sp>
    </p:spTree>
    <p:custDataLst>
      <p:tags r:id="rId1"/>
    </p:custDataLst>
    <p:extLst>
      <p:ext uri="{BB962C8B-B14F-4D97-AF65-F5344CB8AC3E}">
        <p14:creationId xmlns:p14="http://schemas.microsoft.com/office/powerpoint/2010/main" val="13511357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4244" y="160641"/>
            <a:ext cx="7624916" cy="720000"/>
          </a:xfrm>
        </p:spPr>
        <p:txBody>
          <a:bodyPr>
            <a:noAutofit/>
          </a:bodyPr>
          <a:lstStyle/>
          <a:p>
            <a:r>
              <a:rPr lang="de-DE" dirty="0" smtClean="0">
                <a:solidFill>
                  <a:srgbClr val="225A7A"/>
                </a:solidFill>
              </a:rPr>
              <a:t>New Research Suggests Increase in Convective Activity Is Costly for Insurers</a:t>
            </a:r>
            <a:endParaRPr lang="de-DE" dirty="0">
              <a:solidFill>
                <a:srgbClr val="225A7A"/>
              </a:solidFill>
            </a:endParaRPr>
          </a:p>
        </p:txBody>
      </p:sp>
      <p:sp>
        <p:nvSpPr>
          <p:cNvPr id="8" name="Textfeld 7"/>
          <p:cNvSpPr txBox="1"/>
          <p:nvPr/>
        </p:nvSpPr>
        <p:spPr>
          <a:xfrm>
            <a:off x="147480" y="1341101"/>
            <a:ext cx="8475490" cy="4708981"/>
          </a:xfrm>
          <a:prstGeom prst="rect">
            <a:avLst/>
          </a:prstGeom>
          <a:noFill/>
          <a:effectLst/>
        </p:spPr>
        <p:txBody>
          <a:bodyPr wrap="square" rtlCol="0">
            <a:spAutoFit/>
          </a:bodyPr>
          <a:lstStyle/>
          <a:p>
            <a:pPr>
              <a:spcAft>
                <a:spcPts val="600"/>
              </a:spcAft>
              <a:buFont typeface="Arial" pitchFamily="34" charset="0"/>
              <a:buChar char="•"/>
            </a:pPr>
            <a:r>
              <a:rPr lang="en-US" b="0" dirty="0" smtClean="0">
                <a:solidFill>
                  <a:schemeClr val="tx1">
                    <a:lumMod val="75000"/>
                    <a:lumOff val="25000"/>
                  </a:schemeClr>
                </a:solidFill>
              </a:rPr>
              <a:t> </a:t>
            </a:r>
            <a:r>
              <a:rPr lang="en-US" b="1" dirty="0" smtClean="0">
                <a:solidFill>
                  <a:schemeClr val="tx1">
                    <a:lumMod val="75000"/>
                    <a:lumOff val="25000"/>
                  </a:schemeClr>
                </a:solidFill>
              </a:rPr>
              <a:t>Study examines convective (hail, tornado, </a:t>
            </a:r>
            <a:r>
              <a:rPr lang="en-US" b="1" dirty="0" err="1" smtClean="0">
                <a:solidFill>
                  <a:schemeClr val="tx1">
                    <a:lumMod val="75000"/>
                    <a:lumOff val="25000"/>
                  </a:schemeClr>
                </a:solidFill>
              </a:rPr>
              <a:t>thundersquall</a:t>
            </a:r>
            <a:r>
              <a:rPr lang="en-US" b="1" dirty="0" smtClean="0">
                <a:solidFill>
                  <a:schemeClr val="tx1">
                    <a:lumMod val="75000"/>
                    <a:lumOff val="25000"/>
                  </a:schemeClr>
                </a:solidFill>
              </a:rPr>
              <a:t> and heavy rainfall) events in the US with losses exceeding US$ 250m in the period 1970–2009 (80% of all losses)</a:t>
            </a:r>
          </a:p>
          <a:p>
            <a:pPr>
              <a:spcAft>
                <a:spcPts val="600"/>
              </a:spcAft>
              <a:buFont typeface="Arial" pitchFamily="34" charset="0"/>
              <a:buChar char="•"/>
            </a:pPr>
            <a:r>
              <a:rPr lang="en-US" b="1" dirty="0" smtClean="0">
                <a:solidFill>
                  <a:schemeClr val="tx1">
                    <a:lumMod val="75000"/>
                    <a:lumOff val="25000"/>
                  </a:schemeClr>
                </a:solidFill>
              </a:rPr>
              <a:t> Past losses are normalized (i.e., adjusted) to currently exposed values</a:t>
            </a:r>
          </a:p>
          <a:p>
            <a:pPr>
              <a:spcAft>
                <a:spcPts val="600"/>
              </a:spcAft>
              <a:buFont typeface="Arial" pitchFamily="34" charset="0"/>
              <a:buChar char="•"/>
            </a:pPr>
            <a:r>
              <a:rPr lang="en-US" b="1" dirty="0" smtClean="0">
                <a:solidFill>
                  <a:schemeClr val="tx1">
                    <a:lumMod val="75000"/>
                    <a:lumOff val="25000"/>
                  </a:schemeClr>
                </a:solidFill>
              </a:rPr>
              <a:t> After normalization there are still increases of losses </a:t>
            </a:r>
          </a:p>
          <a:p>
            <a:pPr>
              <a:spcAft>
                <a:spcPts val="600"/>
              </a:spcAft>
              <a:buFont typeface="Arial" pitchFamily="34" charset="0"/>
              <a:buChar char="•"/>
            </a:pPr>
            <a:r>
              <a:rPr lang="en-US" b="1" dirty="0" smtClean="0">
                <a:solidFill>
                  <a:schemeClr val="tx1">
                    <a:lumMod val="75000"/>
                    <a:lumOff val="25000"/>
                  </a:schemeClr>
                </a:solidFill>
              </a:rPr>
              <a:t> Increases are correlated with </a:t>
            </a:r>
            <a:br>
              <a:rPr lang="en-US" b="1" dirty="0" smtClean="0">
                <a:solidFill>
                  <a:schemeClr val="tx1">
                    <a:lumMod val="75000"/>
                    <a:lumOff val="25000"/>
                  </a:schemeClr>
                </a:solidFill>
              </a:rPr>
            </a:br>
            <a:r>
              <a:rPr lang="en-US" b="1" dirty="0" smtClean="0">
                <a:solidFill>
                  <a:schemeClr val="tx1">
                    <a:lumMod val="75000"/>
                    <a:lumOff val="25000"/>
                  </a:schemeClr>
                </a:solidFill>
              </a:rPr>
              <a:t>  the increase in the meteorological </a:t>
            </a:r>
            <a:br>
              <a:rPr lang="en-US" b="1" dirty="0" smtClean="0">
                <a:solidFill>
                  <a:schemeClr val="tx1">
                    <a:lumMod val="75000"/>
                    <a:lumOff val="25000"/>
                  </a:schemeClr>
                </a:solidFill>
              </a:rPr>
            </a:br>
            <a:r>
              <a:rPr lang="en-US" b="1" dirty="0" smtClean="0">
                <a:solidFill>
                  <a:schemeClr val="tx1">
                    <a:lumMod val="75000"/>
                    <a:lumOff val="25000"/>
                  </a:schemeClr>
                </a:solidFill>
              </a:rPr>
              <a:t>  potential for severe thunderstorms </a:t>
            </a:r>
            <a:br>
              <a:rPr lang="en-US" b="1" dirty="0" smtClean="0">
                <a:solidFill>
                  <a:schemeClr val="tx1">
                    <a:lumMod val="75000"/>
                    <a:lumOff val="25000"/>
                  </a:schemeClr>
                </a:solidFill>
              </a:rPr>
            </a:br>
            <a:r>
              <a:rPr lang="en-US" b="1" dirty="0" smtClean="0">
                <a:solidFill>
                  <a:schemeClr val="tx1">
                    <a:lumMod val="75000"/>
                    <a:lumOff val="25000"/>
                  </a:schemeClr>
                </a:solidFill>
              </a:rPr>
              <a:t>  and its variability </a:t>
            </a:r>
            <a:br>
              <a:rPr lang="en-US" b="1" dirty="0" smtClean="0">
                <a:solidFill>
                  <a:schemeClr val="tx1">
                    <a:lumMod val="75000"/>
                    <a:lumOff val="25000"/>
                  </a:schemeClr>
                </a:solidFill>
              </a:rPr>
            </a:br>
            <a:endParaRPr lang="en-US" b="1" dirty="0" smtClean="0">
              <a:solidFill>
                <a:schemeClr val="tx1">
                  <a:lumMod val="75000"/>
                  <a:lumOff val="25000"/>
                </a:schemeClr>
              </a:solidFill>
            </a:endParaRPr>
          </a:p>
          <a:p>
            <a:pPr>
              <a:spcAft>
                <a:spcPts val="600"/>
              </a:spcAft>
            </a:pPr>
            <a:r>
              <a:rPr lang="en-US" b="1" i="1" dirty="0" smtClean="0">
                <a:solidFill>
                  <a:schemeClr val="tx1">
                    <a:lumMod val="75000"/>
                    <a:lumOff val="25000"/>
                  </a:schemeClr>
                </a:solidFill>
              </a:rPr>
              <a:t>For the first time research shows </a:t>
            </a:r>
            <a:br>
              <a:rPr lang="en-US" b="1" i="1" dirty="0" smtClean="0">
                <a:solidFill>
                  <a:schemeClr val="tx1">
                    <a:lumMod val="75000"/>
                    <a:lumOff val="25000"/>
                  </a:schemeClr>
                </a:solidFill>
              </a:rPr>
            </a:br>
            <a:r>
              <a:rPr lang="en-US" b="1" i="1" dirty="0" smtClean="0">
                <a:solidFill>
                  <a:schemeClr val="tx1">
                    <a:lumMod val="75000"/>
                    <a:lumOff val="25000"/>
                  </a:schemeClr>
                </a:solidFill>
              </a:rPr>
              <a:t>that climatic changes have already </a:t>
            </a:r>
            <a:br>
              <a:rPr lang="en-US" b="1" i="1" dirty="0" smtClean="0">
                <a:solidFill>
                  <a:schemeClr val="tx1">
                    <a:lumMod val="75000"/>
                    <a:lumOff val="25000"/>
                  </a:schemeClr>
                </a:solidFill>
              </a:rPr>
            </a:br>
            <a:r>
              <a:rPr lang="en-US" b="1" i="1" dirty="0" smtClean="0">
                <a:solidFill>
                  <a:schemeClr val="tx1">
                    <a:lumMod val="75000"/>
                    <a:lumOff val="25000"/>
                  </a:schemeClr>
                </a:solidFill>
              </a:rPr>
              <a:t>influenced US thunderstorm losses</a:t>
            </a:r>
            <a:r>
              <a:rPr lang="en-US" b="1" dirty="0" smtClean="0">
                <a:solidFill>
                  <a:schemeClr val="tx1">
                    <a:lumMod val="75000"/>
                    <a:lumOff val="25000"/>
                  </a:schemeClr>
                </a:solidFill>
              </a:rPr>
              <a:t> </a:t>
            </a:r>
          </a:p>
          <a:p>
            <a:pPr>
              <a:spcAft>
                <a:spcPts val="600"/>
              </a:spcAft>
              <a:buFont typeface="Arial" pitchFamily="34" charset="0"/>
              <a:buChar char="•"/>
            </a:pPr>
            <a:endParaRPr lang="en-US" b="0" dirty="0" smtClean="0">
              <a:solidFill>
                <a:schemeClr val="tx1">
                  <a:lumMod val="75000"/>
                  <a:lumOff val="25000"/>
                </a:schemeClr>
              </a:solidFill>
            </a:endParaRPr>
          </a:p>
          <a:p>
            <a:pPr>
              <a:spcAft>
                <a:spcPts val="600"/>
              </a:spcAft>
              <a:buFont typeface="Arial" pitchFamily="34" charset="0"/>
              <a:buChar char="•"/>
            </a:pPr>
            <a:endParaRPr lang="de-DE" b="0" dirty="0" err="1" smtClean="0">
              <a:solidFill>
                <a:schemeClr val="tx1">
                  <a:lumMod val="75000"/>
                  <a:lumOff val="25000"/>
                </a:schemeClr>
              </a:solidFill>
            </a:endParaRPr>
          </a:p>
        </p:txBody>
      </p:sp>
      <p:pic>
        <p:nvPicPr>
          <p:cNvPr id="47106" name="Picture 2"/>
          <p:cNvPicPr>
            <a:picLocks noChangeAspect="1" noChangeArrowheads="1"/>
          </p:cNvPicPr>
          <p:nvPr>
            <p:custDataLst>
              <p:tags r:id="rId2"/>
            </p:custDataLst>
          </p:nvPr>
        </p:nvPicPr>
        <p:blipFill>
          <a:blip r:embed="rId5" cstate="email"/>
          <a:srcRect/>
          <a:stretch>
            <a:fillRect/>
          </a:stretch>
        </p:blipFill>
        <p:spPr bwMode="auto">
          <a:xfrm>
            <a:off x="4438150" y="2944885"/>
            <a:ext cx="4585342" cy="3420092"/>
          </a:xfrm>
          <a:prstGeom prst="rect">
            <a:avLst/>
          </a:prstGeom>
          <a:noFill/>
          <a:ln w="9525">
            <a:noFill/>
            <a:miter lim="800000"/>
            <a:headEnd/>
            <a:tailEnd/>
          </a:ln>
        </p:spPr>
      </p:pic>
      <p:sp>
        <p:nvSpPr>
          <p:cNvPr id="5" name="TextBox 4"/>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53</a:t>
            </a:fld>
            <a:endParaRPr lang="en-US" sz="1000" dirty="0">
              <a:solidFill>
                <a:schemeClr val="accent4">
                  <a:lumMod val="75000"/>
                </a:schemeClr>
              </a:solidFill>
              <a:latin typeface="+mn-lt"/>
            </a:endParaRPr>
          </a:p>
        </p:txBody>
      </p:sp>
      <p:sp>
        <p:nvSpPr>
          <p:cNvPr id="9" name="PPTShape_0"/>
          <p:cNvSpPr txBox="1">
            <a:spLocks noChangeArrowheads="1"/>
          </p:cNvSpPr>
          <p:nvPr/>
        </p:nvSpPr>
        <p:spPr bwMode="auto">
          <a:xfrm>
            <a:off x="0" y="6454030"/>
            <a:ext cx="5942012" cy="2769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research paper, Marhc 18, 2013: </a:t>
            </a:r>
            <a:r>
              <a:rPr lang="de-DE" sz="900" i="1" dirty="0" smtClean="0">
                <a:solidFill>
                  <a:schemeClr val="accent4">
                    <a:lumMod val="75000"/>
                  </a:schemeClr>
                </a:solidFill>
              </a:rPr>
              <a:t>Rising Variability in Thunderstorm-Related U.S. Losses as a Reflection of Changes in Large-Scale Thunderstorm Forcing</a:t>
            </a:r>
            <a:r>
              <a:rPr lang="de-DE" sz="900" dirty="0" smtClean="0">
                <a:solidFill>
                  <a:schemeClr val="accent4">
                    <a:lumMod val="75000"/>
                  </a:schemeClr>
                </a:solidFill>
              </a:rPr>
              <a:t>.</a:t>
            </a:r>
            <a:endParaRPr lang="en-US" sz="900" dirty="0">
              <a:solidFill>
                <a:schemeClr val="accent4">
                  <a:lumMod val="75000"/>
                </a:schemeClr>
              </a:solidFill>
            </a:endParaRPr>
          </a:p>
        </p:txBody>
      </p:sp>
    </p:spTree>
    <p:custDataLst>
      <p:tags r:id="rId1"/>
    </p:custDataLst>
    <p:extLst>
      <p:ext uri="{BB962C8B-B14F-4D97-AF65-F5344CB8AC3E}">
        <p14:creationId xmlns:p14="http://schemas.microsoft.com/office/powerpoint/2010/main" val="2006828701"/>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This plot is not dissimilar to the PNA"/>
          <p:cNvPicPr/>
          <p:nvPr>
            <p:custDataLst>
              <p:tags r:id="rId2"/>
            </p:custDataLst>
          </p:nvPr>
        </p:nvPicPr>
        <p:blipFill>
          <a:blip r:embed="rId5" cstate="email">
            <a:extLst>
              <a:ext uri="{28A0092B-C50C-407E-A947-70E740481C1C}">
                <a14:useLocalDpi xmlns:a14="http://schemas.microsoft.com/office/drawing/2010/main"/>
              </a:ext>
            </a:extLst>
          </a:blip>
          <a:srcRect l="14919"/>
          <a:stretch>
            <a:fillRect/>
          </a:stretch>
        </p:blipFill>
        <p:spPr bwMode="auto">
          <a:xfrm>
            <a:off x="4121624" y="1385888"/>
            <a:ext cx="4978834" cy="4924425"/>
          </a:xfrm>
          <a:prstGeom prst="rect">
            <a:avLst/>
          </a:prstGeom>
          <a:noFill/>
          <a:ln w="9525">
            <a:noFill/>
            <a:miter lim="800000"/>
            <a:headEnd/>
            <a:tailEnd/>
          </a:ln>
        </p:spPr>
      </p:pic>
      <p:sp>
        <p:nvSpPr>
          <p:cNvPr id="5" name="Rechteck 4"/>
          <p:cNvSpPr/>
          <p:nvPr/>
        </p:nvSpPr>
        <p:spPr>
          <a:xfrm>
            <a:off x="323850" y="1522413"/>
            <a:ext cx="3802342" cy="3647152"/>
          </a:xfrm>
          <a:prstGeom prst="rect">
            <a:avLst/>
          </a:prstGeom>
        </p:spPr>
        <p:txBody>
          <a:bodyPr wrap="square">
            <a:spAutoFit/>
          </a:bodyPr>
          <a:lstStyle/>
          <a:p>
            <a:pPr>
              <a:spcBef>
                <a:spcPts val="600"/>
              </a:spcBef>
            </a:pPr>
            <a:r>
              <a:rPr lang="en-US" dirty="0" smtClean="0"/>
              <a:t>Reasons for lack of tornado activity during spring:</a:t>
            </a:r>
          </a:p>
          <a:p>
            <a:pPr marL="231775" indent="-231775">
              <a:spcBef>
                <a:spcPts val="600"/>
              </a:spcBef>
              <a:buFont typeface="Wingdings" pitchFamily="2" charset="2"/>
              <a:buChar char="§"/>
            </a:pPr>
            <a:r>
              <a:rPr lang="en-US" dirty="0" smtClean="0"/>
              <a:t>Strong high pressure anchored over the northeast Pacific Ocean</a:t>
            </a:r>
          </a:p>
          <a:p>
            <a:pPr marL="231775" indent="-231775">
              <a:spcBef>
                <a:spcPts val="600"/>
              </a:spcBef>
              <a:buFont typeface="Wingdings" pitchFamily="2" charset="2"/>
              <a:buChar char="§"/>
            </a:pPr>
            <a:r>
              <a:rPr lang="en-US" dirty="0" smtClean="0"/>
              <a:t>Polar jet stream forced much further north than normal into Alaska before diving southward across the eastern United States</a:t>
            </a:r>
          </a:p>
          <a:p>
            <a:pPr marL="231775" indent="-231775">
              <a:spcBef>
                <a:spcPts val="600"/>
              </a:spcBef>
              <a:buFont typeface="Wingdings" pitchFamily="2" charset="2"/>
              <a:buChar char="§"/>
            </a:pPr>
            <a:r>
              <a:rPr lang="en-US" dirty="0" smtClean="0"/>
              <a:t>This pattern allowed cool Arctic air masses to dive south over the central United States, keeping the atmosphere relatively stable.</a:t>
            </a:r>
            <a:endParaRPr lang="de-DE" dirty="0"/>
          </a:p>
        </p:txBody>
      </p:sp>
      <p:sp>
        <p:nvSpPr>
          <p:cNvPr id="7" name="TextBox 6"/>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54</a:t>
            </a:fld>
            <a:endParaRPr lang="en-US" sz="1000" dirty="0">
              <a:solidFill>
                <a:schemeClr val="accent4">
                  <a:lumMod val="75000"/>
                </a:schemeClr>
              </a:solidFill>
              <a:latin typeface="+mn-lt"/>
            </a:endParaRPr>
          </a:p>
        </p:txBody>
      </p:sp>
      <p:sp>
        <p:nvSpPr>
          <p:cNvPr id="11" name="Title 10"/>
          <p:cNvSpPr>
            <a:spLocks noGrp="1"/>
          </p:cNvSpPr>
          <p:nvPr>
            <p:ph type="title"/>
          </p:nvPr>
        </p:nvSpPr>
        <p:spPr>
          <a:xfrm>
            <a:off x="152394" y="103327"/>
            <a:ext cx="7477128" cy="720000"/>
          </a:xfrm>
        </p:spPr>
        <p:txBody>
          <a:bodyPr/>
          <a:lstStyle/>
          <a:p>
            <a:pPr rtl="0" eaLnBrk="0" latinLnBrk="0" hangingPunct="0"/>
            <a:r>
              <a:rPr lang="de-DE" sz="2800" kern="1200" dirty="0" smtClean="0">
                <a:latin typeface="Arial"/>
                <a:ea typeface="Arial Unicode MS"/>
                <a:cs typeface="Arial"/>
              </a:rPr>
              <a:t>Unusual Weather </a:t>
            </a:r>
            <a:r>
              <a:rPr lang="de-DE" sz="2800" kern="1200" dirty="0">
                <a:latin typeface="Arial"/>
                <a:ea typeface="Arial Unicode MS"/>
                <a:cs typeface="Arial"/>
              </a:rPr>
              <a:t>P</a:t>
            </a:r>
            <a:r>
              <a:rPr lang="de-DE" sz="2800" kern="1200" dirty="0" smtClean="0">
                <a:latin typeface="Arial"/>
                <a:ea typeface="Arial Unicode MS"/>
                <a:cs typeface="Arial"/>
              </a:rPr>
              <a:t>attern Over the US in Spring 2013 Led to Low </a:t>
            </a:r>
            <a:r>
              <a:rPr lang="de-DE" sz="2800" kern="1200" dirty="0">
                <a:latin typeface="Arial"/>
                <a:ea typeface="Arial Unicode MS"/>
                <a:cs typeface="Arial"/>
              </a:rPr>
              <a:t>C</a:t>
            </a:r>
            <a:r>
              <a:rPr lang="de-DE" sz="2800" kern="1200" dirty="0" smtClean="0">
                <a:latin typeface="Arial"/>
                <a:ea typeface="Arial Unicode MS"/>
                <a:cs typeface="Arial"/>
              </a:rPr>
              <a:t>onvective </a:t>
            </a:r>
            <a:r>
              <a:rPr lang="de-DE" sz="2800" kern="1200" dirty="0">
                <a:latin typeface="Arial"/>
                <a:ea typeface="Arial Unicode MS"/>
                <a:cs typeface="Arial"/>
              </a:rPr>
              <a:t>A</a:t>
            </a:r>
            <a:r>
              <a:rPr lang="de-DE" sz="2800" kern="1200" dirty="0" smtClean="0">
                <a:latin typeface="Arial"/>
                <a:ea typeface="Arial Unicode MS"/>
                <a:cs typeface="Arial"/>
              </a:rPr>
              <a:t>ctivity</a:t>
            </a:r>
          </a:p>
        </p:txBody>
      </p:sp>
      <p:sp>
        <p:nvSpPr>
          <p:cNvPr id="8" name="PPTShape_0"/>
          <p:cNvSpPr txBox="1">
            <a:spLocks noChangeArrowheads="1"/>
          </p:cNvSpPr>
          <p:nvPr/>
        </p:nvSpPr>
        <p:spPr bwMode="auto">
          <a:xfrm>
            <a:off x="123854" y="6594268"/>
            <a:ext cx="4672998"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Geo Risks Research, NatCat</a:t>
            </a:r>
            <a:r>
              <a:rPr lang="de-DE" sz="900" i="1" dirty="0" smtClean="0">
                <a:solidFill>
                  <a:schemeClr val="accent4">
                    <a:lumMod val="75000"/>
                  </a:schemeClr>
                </a:solidFill>
              </a:rPr>
              <a:t>SERVICE</a:t>
            </a:r>
            <a:r>
              <a:rPr lang="de-DE" sz="900" dirty="0" smtClean="0">
                <a:solidFill>
                  <a:schemeClr val="accent4">
                    <a:lumMod val="75000"/>
                  </a:schemeClr>
                </a:solidFill>
              </a:rPr>
              <a:t> .  </a:t>
            </a:r>
            <a:endParaRPr lang="en-US" sz="900" dirty="0">
              <a:solidFill>
                <a:schemeClr val="accent4">
                  <a:lumMod val="75000"/>
                </a:schemeClr>
              </a:solidFill>
            </a:endParaRPr>
          </a:p>
        </p:txBody>
      </p:sp>
    </p:spTree>
    <p:custDataLst>
      <p:tags r:id="rId1"/>
    </p:custDataLst>
    <p:extLst>
      <p:ext uri="{BB962C8B-B14F-4D97-AF65-F5344CB8AC3E}">
        <p14:creationId xmlns:p14="http://schemas.microsoft.com/office/powerpoint/2010/main" val="2875984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title"/>
          </p:nvPr>
        </p:nvSpPr>
        <p:spPr>
          <a:xfrm>
            <a:off x="268618" y="107945"/>
            <a:ext cx="7236691" cy="951503"/>
          </a:xfrm>
          <a:noFill/>
        </p:spPr>
        <p:txBody>
          <a:bodyPr>
            <a:noAutofit/>
          </a:bodyPr>
          <a:lstStyle/>
          <a:p>
            <a:pPr eaLnBrk="1" hangingPunct="1"/>
            <a:r>
              <a:rPr lang="de-DE" dirty="0" smtClean="0"/>
              <a:t>New Research by Munich Re on Trends of Convective </a:t>
            </a:r>
            <a:r>
              <a:rPr lang="de-DE" dirty="0"/>
              <a:t>L</a:t>
            </a:r>
            <a:r>
              <a:rPr lang="de-DE" dirty="0" smtClean="0"/>
              <a:t>oss </a:t>
            </a:r>
            <a:r>
              <a:rPr lang="de-DE" dirty="0"/>
              <a:t>E</a:t>
            </a:r>
            <a:r>
              <a:rPr lang="de-DE" dirty="0" smtClean="0"/>
              <a:t>vents in the US</a:t>
            </a:r>
          </a:p>
        </p:txBody>
      </p:sp>
      <p:sp>
        <p:nvSpPr>
          <p:cNvPr id="8" name="TextBox 9"/>
          <p:cNvSpPr txBox="1"/>
          <p:nvPr/>
        </p:nvSpPr>
        <p:spPr>
          <a:xfrm>
            <a:off x="8414675" y="8802808"/>
            <a:ext cx="602447" cy="246221"/>
          </a:xfrm>
          <a:prstGeom prst="rect">
            <a:avLst/>
          </a:prstGeom>
          <a:noFill/>
        </p:spPr>
        <p:txBody>
          <a:bodyPr wrap="square" rtlCol="0" anchor="ctr">
            <a:spAutoFit/>
          </a:bodyPr>
          <a:lstStyle/>
          <a:p>
            <a:pPr algn="r"/>
            <a:fld id="{09D5B349-258F-4228-B765-8A08036DA0B9}" type="slidenum">
              <a:rPr lang="en-US" sz="1000" smtClean="0">
                <a:solidFill>
                  <a:srgbClr val="B2C1CA">
                    <a:lumMod val="75000"/>
                  </a:srgbClr>
                </a:solidFill>
              </a:rPr>
              <a:pPr algn="r"/>
              <a:t>55</a:t>
            </a:fld>
            <a:endParaRPr lang="en-US" sz="1000" dirty="0">
              <a:solidFill>
                <a:srgbClr val="B2C1CA">
                  <a:lumMod val="75000"/>
                </a:srgbClr>
              </a:solidFill>
            </a:endParaRPr>
          </a:p>
        </p:txBody>
      </p:sp>
      <p:pic>
        <p:nvPicPr>
          <p:cNvPr id="121857" name="Picture 1"/>
          <p:cNvPicPr>
            <a:picLocks noChangeAspect="1" noChangeArrowheads="1"/>
          </p:cNvPicPr>
          <p:nvPr>
            <p:custDataLst>
              <p:tags r:id="rId2"/>
            </p:custDataLst>
          </p:nvPr>
        </p:nvPicPr>
        <p:blipFill>
          <a:blip r:embed="rId6" cstate="email"/>
          <a:srcRect/>
          <a:stretch>
            <a:fillRect/>
          </a:stretch>
        </p:blipFill>
        <p:spPr bwMode="auto">
          <a:xfrm>
            <a:off x="478972" y="2538484"/>
            <a:ext cx="8164286" cy="2984424"/>
          </a:xfrm>
          <a:prstGeom prst="rect">
            <a:avLst/>
          </a:prstGeom>
          <a:noFill/>
          <a:ln w="9525">
            <a:noFill/>
            <a:miter lim="800000"/>
            <a:headEnd/>
            <a:tailEnd/>
          </a:ln>
        </p:spPr>
      </p:pic>
      <p:pic>
        <p:nvPicPr>
          <p:cNvPr id="6" name="PPTShape_0"/>
          <p:cNvPicPr>
            <a:picLocks noChangeAspect="1" noChangeArrowheads="1"/>
          </p:cNvPicPr>
          <p:nvPr>
            <p:custDataLst>
              <p:tags r:id="rId3"/>
            </p:custDataLst>
          </p:nvPr>
        </p:nvPicPr>
        <p:blipFill>
          <a:blip r:embed="rId7" cstate="email"/>
          <a:srcRect/>
          <a:stretch>
            <a:fillRect/>
          </a:stretch>
        </p:blipFill>
        <p:spPr bwMode="auto">
          <a:xfrm>
            <a:off x="480897" y="1719618"/>
            <a:ext cx="8164286" cy="657050"/>
          </a:xfrm>
          <a:prstGeom prst="rect">
            <a:avLst/>
          </a:prstGeom>
          <a:noFill/>
          <a:ln w="9525">
            <a:noFill/>
            <a:miter lim="800000"/>
            <a:headEnd/>
            <a:tailEnd/>
          </a:ln>
        </p:spPr>
      </p:pic>
      <p:sp>
        <p:nvSpPr>
          <p:cNvPr id="9" name="Textfeld 8"/>
          <p:cNvSpPr txBox="1"/>
          <p:nvPr/>
        </p:nvSpPr>
        <p:spPr bwMode="auto">
          <a:xfrm>
            <a:off x="819150" y="5649336"/>
            <a:ext cx="7863840" cy="640080"/>
          </a:xfrm>
          <a:prstGeom prst="rect">
            <a:avLst/>
          </a:prstGeom>
          <a:solidFill>
            <a:srgbClr val="00B0F0"/>
          </a:solidFill>
          <a:ln w="9525">
            <a:noFill/>
            <a:miter lim="800000"/>
            <a:headEnd/>
            <a:tailEnd/>
          </a:ln>
        </p:spPr>
        <p:txBody>
          <a:bodyPr wrap="square" rtlCol="0">
            <a:noAutofit/>
          </a:bodyPr>
          <a:lstStyle/>
          <a:p>
            <a:pPr eaLnBrk="0" hangingPunct="0">
              <a:buClr>
                <a:srgbClr val="FF3300"/>
              </a:buClr>
            </a:pPr>
            <a:r>
              <a:rPr lang="de-DE" b="1" dirty="0" smtClean="0">
                <a:solidFill>
                  <a:srgbClr val="225A7A"/>
                </a:solidFill>
              </a:rPr>
              <a:t>Published in Journal  “Weather, Climate and Society“ of the American Meteorological Society </a:t>
            </a:r>
          </a:p>
        </p:txBody>
      </p:sp>
      <p:sp>
        <p:nvSpPr>
          <p:cNvPr id="10" name="PPTShape_1"/>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55</a:t>
            </a:fld>
            <a:endParaRPr lang="en-US" sz="1000" dirty="0">
              <a:solidFill>
                <a:schemeClr val="accent4">
                  <a:lumMod val="75000"/>
                </a:schemeClr>
              </a:solidFill>
              <a:latin typeface="+mn-lt"/>
            </a:endParaRPr>
          </a:p>
        </p:txBody>
      </p:sp>
      <p:sp>
        <p:nvSpPr>
          <p:cNvPr id="13" name="Text Box 49"/>
          <p:cNvSpPr txBox="1">
            <a:spLocks noChangeArrowheads="1"/>
          </p:cNvSpPr>
          <p:nvPr/>
        </p:nvSpPr>
        <p:spPr bwMode="auto">
          <a:xfrm>
            <a:off x="2667000" y="6531499"/>
            <a:ext cx="3810000" cy="292388"/>
          </a:xfrm>
          <a:prstGeom prst="rect">
            <a:avLst/>
          </a:prstGeom>
          <a:noFill/>
          <a:ln w="9525">
            <a:noFill/>
            <a:miter lim="800000"/>
            <a:headEnd/>
            <a:tailEnd/>
          </a:ln>
        </p:spPr>
        <p:txBody>
          <a:bodyPr wrap="square" lIns="91440" tIns="45720" rIns="91440" bIns="45720" anchor="ctr">
            <a:spAutoFit/>
          </a:bodyPr>
          <a:lstStyle/>
          <a:p>
            <a:pPr algn="ctr">
              <a:lnSpc>
                <a:spcPct val="130000"/>
              </a:lnSpc>
              <a:spcBef>
                <a:spcPct val="10000"/>
              </a:spcBef>
              <a:buFont typeface="Wingdings" pitchFamily="2" charset="2"/>
              <a:buNone/>
            </a:pPr>
            <a:r>
              <a:rPr lang="de-DE" sz="1000" b="0" dirty="0">
                <a:solidFill>
                  <a:schemeClr val="accent4">
                    <a:lumMod val="75000"/>
                  </a:schemeClr>
                </a:solidFill>
                <a:latin typeface="+mn-lt"/>
              </a:rPr>
              <a:t>© </a:t>
            </a:r>
            <a:r>
              <a:rPr lang="de-DE" sz="1000" b="0" dirty="0" smtClean="0">
                <a:solidFill>
                  <a:schemeClr val="accent4">
                    <a:lumMod val="75000"/>
                  </a:schemeClr>
                </a:solidFill>
                <a:latin typeface="+mn-lt"/>
              </a:rPr>
              <a:t>2014 Munich Re</a:t>
            </a:r>
            <a:endParaRPr lang="en-US" sz="1000" b="0" dirty="0">
              <a:solidFill>
                <a:schemeClr val="accent4">
                  <a:lumMod val="75000"/>
                </a:schemeClr>
              </a:solidFill>
              <a:latin typeface="+mn-lt"/>
            </a:endParaRPr>
          </a:p>
        </p:txBody>
      </p:sp>
      <p:sp>
        <p:nvSpPr>
          <p:cNvPr id="11" name="Isosceles Triangle 10"/>
          <p:cNvSpPr/>
          <p:nvPr/>
        </p:nvSpPr>
        <p:spPr>
          <a:xfrm rot="5400000">
            <a:off x="259852" y="5858459"/>
            <a:ext cx="640080" cy="27432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179487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6"/>
          <p:cNvSpPr/>
          <p:nvPr/>
        </p:nvSpPr>
        <p:spPr>
          <a:xfrm>
            <a:off x="282928" y="1859223"/>
            <a:ext cx="8534047" cy="4317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Picture 2"/>
          <p:cNvPicPr>
            <a:picLocks noChangeAspect="1" noChangeArrowheads="1"/>
          </p:cNvPicPr>
          <p:nvPr>
            <p:custDataLst>
              <p:tags r:id="rId2"/>
            </p:custDataLst>
          </p:nvPr>
        </p:nvPicPr>
        <p:blipFill>
          <a:blip r:embed="rId6" cstate="email"/>
          <a:srcRect/>
          <a:stretch>
            <a:fillRect/>
          </a:stretch>
        </p:blipFill>
        <p:spPr bwMode="auto">
          <a:xfrm>
            <a:off x="887104" y="2055005"/>
            <a:ext cx="6565087" cy="3682836"/>
          </a:xfrm>
          <a:prstGeom prst="rect">
            <a:avLst/>
          </a:prstGeom>
          <a:noFill/>
          <a:ln w="9525">
            <a:noFill/>
            <a:miter lim="800000"/>
            <a:headEnd/>
            <a:tailEnd/>
          </a:ln>
          <a:effectLst/>
        </p:spPr>
      </p:pic>
      <p:sp>
        <p:nvSpPr>
          <p:cNvPr id="7" name="Rectangle 3"/>
          <p:cNvSpPr>
            <a:spLocks noChangeArrowheads="1"/>
          </p:cNvSpPr>
          <p:nvPr/>
        </p:nvSpPr>
        <p:spPr bwMode="auto">
          <a:xfrm>
            <a:off x="220663" y="144171"/>
            <a:ext cx="6743808" cy="544096"/>
          </a:xfrm>
          <a:prstGeom prst="rect">
            <a:avLst/>
          </a:prstGeom>
          <a:noFill/>
          <a:ln w="9525">
            <a:noFill/>
            <a:miter lim="800000"/>
            <a:headEnd/>
            <a:tailEnd/>
          </a:ln>
        </p:spPr>
        <p:txBody>
          <a:bodyPr/>
          <a:lstStyle/>
          <a:p>
            <a:endParaRPr lang="en-US" sz="800" b="0">
              <a:solidFill>
                <a:prstClr val="black">
                  <a:lumMod val="75000"/>
                  <a:lumOff val="25000"/>
                </a:prstClr>
              </a:solidFill>
            </a:endParaRPr>
          </a:p>
        </p:txBody>
      </p:sp>
      <p:pic>
        <p:nvPicPr>
          <p:cNvPr id="9" name="PPTShape_0"/>
          <p:cNvPicPr>
            <a:picLocks noChangeAspect="1" noChangeArrowheads="1"/>
          </p:cNvPicPr>
          <p:nvPr>
            <p:custDataLst>
              <p:tags r:id="rId3"/>
            </p:custDataLst>
          </p:nvPr>
        </p:nvPicPr>
        <p:blipFill>
          <a:blip r:embed="rId7" cstate="email"/>
          <a:srcRect/>
          <a:stretch>
            <a:fillRect/>
          </a:stretch>
        </p:blipFill>
        <p:spPr bwMode="auto">
          <a:xfrm>
            <a:off x="7496618" y="2020385"/>
            <a:ext cx="1074176" cy="3638515"/>
          </a:xfrm>
          <a:prstGeom prst="rect">
            <a:avLst/>
          </a:prstGeom>
          <a:noFill/>
          <a:ln w="9525">
            <a:noFill/>
            <a:miter lim="800000"/>
            <a:headEnd/>
            <a:tailEnd/>
          </a:ln>
        </p:spPr>
      </p:pic>
      <p:sp>
        <p:nvSpPr>
          <p:cNvPr id="10" name="Textfeld 9"/>
          <p:cNvSpPr txBox="1"/>
          <p:nvPr/>
        </p:nvSpPr>
        <p:spPr>
          <a:xfrm>
            <a:off x="284163" y="1522413"/>
            <a:ext cx="8532812" cy="365760"/>
          </a:xfrm>
          <a:prstGeom prst="rect">
            <a:avLst/>
          </a:prstGeom>
          <a:solidFill>
            <a:srgbClr val="00B0F0"/>
          </a:solidFill>
          <a:effectLst/>
        </p:spPr>
        <p:txBody>
          <a:bodyPr wrap="square" rtlCol="0">
            <a:spAutoFit/>
          </a:bodyPr>
          <a:lstStyle/>
          <a:p>
            <a:r>
              <a:rPr lang="en-US" sz="1600" b="0" dirty="0" smtClean="0">
                <a:solidFill>
                  <a:schemeClr val="bg1"/>
                </a:solidFill>
              </a:rPr>
              <a:t>Decadal changes of Specific Humidity of the lower atmosphere between 1973 and 2012</a:t>
            </a:r>
          </a:p>
        </p:txBody>
      </p:sp>
      <p:sp>
        <p:nvSpPr>
          <p:cNvPr id="13" name="Textfeld 12"/>
          <p:cNvSpPr txBox="1"/>
          <p:nvPr/>
        </p:nvSpPr>
        <p:spPr>
          <a:xfrm>
            <a:off x="0" y="6550223"/>
            <a:ext cx="6838121" cy="276999"/>
          </a:xfrm>
          <a:prstGeom prst="rect">
            <a:avLst/>
          </a:prstGeom>
          <a:noFill/>
          <a:effectLst/>
        </p:spPr>
        <p:txBody>
          <a:bodyPr wrap="square" rtlCol="0">
            <a:spAutoFit/>
          </a:bodyPr>
          <a:lstStyle/>
          <a:p>
            <a:r>
              <a:rPr lang="en-US" sz="1200" dirty="0" smtClean="0">
                <a:solidFill>
                  <a:schemeClr val="accent4">
                    <a:lumMod val="75000"/>
                  </a:schemeClr>
                </a:solidFill>
              </a:rPr>
              <a:t>Source: Willett et. al. (2013), </a:t>
            </a:r>
            <a:r>
              <a:rPr lang="en-US" sz="1200" dirty="0" err="1" smtClean="0">
                <a:solidFill>
                  <a:schemeClr val="accent4">
                    <a:lumMod val="75000"/>
                  </a:schemeClr>
                </a:solidFill>
              </a:rPr>
              <a:t>Clim</a:t>
            </a:r>
            <a:r>
              <a:rPr lang="en-US" sz="1200" dirty="0" smtClean="0">
                <a:solidFill>
                  <a:schemeClr val="accent4">
                    <a:lumMod val="75000"/>
                  </a:schemeClr>
                </a:solidFill>
              </a:rPr>
              <a:t>. Past, 9, 657–677</a:t>
            </a:r>
          </a:p>
        </p:txBody>
      </p:sp>
      <p:sp>
        <p:nvSpPr>
          <p:cNvPr id="17" name="Textfeld 16"/>
          <p:cNvSpPr txBox="1"/>
          <p:nvPr/>
        </p:nvSpPr>
        <p:spPr>
          <a:xfrm>
            <a:off x="454025" y="5653743"/>
            <a:ext cx="2438400" cy="523220"/>
          </a:xfrm>
          <a:prstGeom prst="rect">
            <a:avLst/>
          </a:prstGeom>
          <a:noFill/>
          <a:effectLst/>
        </p:spPr>
        <p:txBody>
          <a:bodyPr wrap="square" rtlCol="0">
            <a:spAutoFit/>
          </a:bodyPr>
          <a:lstStyle/>
          <a:p>
            <a:r>
              <a:rPr lang="en-US" sz="1400" dirty="0" smtClean="0"/>
              <a:t>Black dots:</a:t>
            </a:r>
            <a:br>
              <a:rPr lang="en-US" sz="1400" dirty="0" smtClean="0"/>
            </a:br>
            <a:r>
              <a:rPr lang="en-US" sz="1400" dirty="0" smtClean="0"/>
              <a:t>regions with significant trend</a:t>
            </a:r>
          </a:p>
        </p:txBody>
      </p:sp>
      <p:sp>
        <p:nvSpPr>
          <p:cNvPr id="12" name="PPTShape_1"/>
          <p:cNvSpPr>
            <a:spLocks noChangeArrowheads="1"/>
          </p:cNvSpPr>
          <p:nvPr/>
        </p:nvSpPr>
        <p:spPr bwMode="auto">
          <a:xfrm>
            <a:off x="323850" y="322263"/>
            <a:ext cx="7231657" cy="820209"/>
          </a:xfrm>
          <a:prstGeom prst="rect">
            <a:avLst/>
          </a:prstGeom>
          <a:noFill/>
          <a:ln w="9525">
            <a:noFill/>
            <a:miter lim="800000"/>
            <a:headEnd/>
            <a:tailEnd/>
          </a:ln>
        </p:spPr>
        <p:txBody>
          <a:bodyPr lIns="0" tIns="0"/>
          <a:lstStyle/>
          <a:p>
            <a:endParaRPr lang="en-US" sz="2200" dirty="0"/>
          </a:p>
        </p:txBody>
      </p:sp>
      <p:sp>
        <p:nvSpPr>
          <p:cNvPr id="14" name="TextBox 13"/>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56</a:t>
            </a:fld>
            <a:endParaRPr lang="en-US" sz="1000" dirty="0">
              <a:solidFill>
                <a:schemeClr val="accent4">
                  <a:lumMod val="75000"/>
                </a:schemeClr>
              </a:solidFill>
              <a:latin typeface="+mn-lt"/>
            </a:endParaRPr>
          </a:p>
        </p:txBody>
      </p:sp>
      <p:sp>
        <p:nvSpPr>
          <p:cNvPr id="18" name="Text Box 49"/>
          <p:cNvSpPr txBox="1">
            <a:spLocks noChangeArrowheads="1"/>
          </p:cNvSpPr>
          <p:nvPr/>
        </p:nvSpPr>
        <p:spPr bwMode="auto">
          <a:xfrm>
            <a:off x="2667000" y="6531499"/>
            <a:ext cx="3810000" cy="292388"/>
          </a:xfrm>
          <a:prstGeom prst="rect">
            <a:avLst/>
          </a:prstGeom>
          <a:noFill/>
          <a:ln w="9525">
            <a:noFill/>
            <a:miter lim="800000"/>
            <a:headEnd/>
            <a:tailEnd/>
          </a:ln>
        </p:spPr>
        <p:txBody>
          <a:bodyPr wrap="square" lIns="91440" tIns="45720" rIns="91440" bIns="45720" anchor="ctr">
            <a:spAutoFit/>
          </a:bodyPr>
          <a:lstStyle/>
          <a:p>
            <a:pPr algn="ctr">
              <a:lnSpc>
                <a:spcPct val="130000"/>
              </a:lnSpc>
              <a:spcBef>
                <a:spcPct val="10000"/>
              </a:spcBef>
              <a:buFont typeface="Wingdings" pitchFamily="2" charset="2"/>
              <a:buNone/>
            </a:pPr>
            <a:r>
              <a:rPr lang="de-DE" sz="1000" b="0" dirty="0">
                <a:solidFill>
                  <a:schemeClr val="accent4">
                    <a:lumMod val="75000"/>
                  </a:schemeClr>
                </a:solidFill>
                <a:latin typeface="+mn-lt"/>
              </a:rPr>
              <a:t>© </a:t>
            </a:r>
            <a:r>
              <a:rPr lang="de-DE" sz="1000" b="0" dirty="0" smtClean="0">
                <a:solidFill>
                  <a:schemeClr val="accent4">
                    <a:lumMod val="75000"/>
                  </a:schemeClr>
                </a:solidFill>
                <a:latin typeface="+mn-lt"/>
              </a:rPr>
              <a:t>2014 Munich Re</a:t>
            </a:r>
            <a:endParaRPr lang="en-US" sz="1000" b="0" dirty="0">
              <a:solidFill>
                <a:schemeClr val="accent4">
                  <a:lumMod val="75000"/>
                </a:schemeClr>
              </a:solidFill>
              <a:latin typeface="+mn-lt"/>
            </a:endParaRPr>
          </a:p>
        </p:txBody>
      </p:sp>
      <p:sp>
        <p:nvSpPr>
          <p:cNvPr id="19" name="Title 18"/>
          <p:cNvSpPr>
            <a:spLocks noGrp="1"/>
          </p:cNvSpPr>
          <p:nvPr>
            <p:ph type="title"/>
          </p:nvPr>
        </p:nvSpPr>
        <p:spPr>
          <a:xfrm>
            <a:off x="284163" y="322263"/>
            <a:ext cx="6840000" cy="720000"/>
          </a:xfrm>
        </p:spPr>
        <p:txBody>
          <a:bodyPr/>
          <a:lstStyle/>
          <a:p>
            <a:pPr rtl="0" eaLnBrk="1" latinLnBrk="0" hangingPunct="1"/>
            <a:r>
              <a:rPr lang="en-US" sz="2200" kern="1200" dirty="0" smtClean="0">
                <a:solidFill>
                  <a:schemeClr val="tx1"/>
                </a:solidFill>
                <a:latin typeface="Arial"/>
                <a:ea typeface="Arial Unicode MS"/>
                <a:cs typeface="Arial"/>
              </a:rPr>
              <a:t>Water content of the atmosphere has already increased</a:t>
            </a:r>
          </a:p>
        </p:txBody>
      </p:sp>
    </p:spTree>
    <p:custDataLst>
      <p:tags r:id="rId1"/>
    </p:custDataLst>
    <p:extLst>
      <p:ext uri="{BB962C8B-B14F-4D97-AF65-F5344CB8AC3E}">
        <p14:creationId xmlns:p14="http://schemas.microsoft.com/office/powerpoint/2010/main" val="5003415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284163" y="322263"/>
            <a:ext cx="6840000" cy="800000"/>
          </a:xfrm>
        </p:spPr>
        <p:txBody>
          <a:bodyPr/>
          <a:lstStyle/>
          <a:p>
            <a:r>
              <a:rPr lang="de-DE" sz="2200" dirty="0" smtClean="0">
                <a:solidFill>
                  <a:schemeClr val="tx1"/>
                </a:solidFill>
              </a:rPr>
              <a:t>New </a:t>
            </a:r>
            <a:r>
              <a:rPr lang="de-DE" sz="2200" dirty="0" err="1" smtClean="0">
                <a:solidFill>
                  <a:schemeClr val="tx1"/>
                </a:solidFill>
              </a:rPr>
              <a:t>study</a:t>
            </a:r>
            <a:r>
              <a:rPr lang="de-DE" sz="2200" dirty="0" smtClean="0">
                <a:solidFill>
                  <a:schemeClr val="tx1"/>
                </a:solidFill>
              </a:rPr>
              <a:t> </a:t>
            </a:r>
            <a:r>
              <a:rPr lang="de-DE" sz="2200" dirty="0" err="1" smtClean="0">
                <a:solidFill>
                  <a:schemeClr val="tx1"/>
                </a:solidFill>
              </a:rPr>
              <a:t>suggests</a:t>
            </a:r>
            <a:r>
              <a:rPr lang="de-DE" sz="2200" dirty="0" smtClean="0">
                <a:solidFill>
                  <a:schemeClr val="tx1"/>
                </a:solidFill>
              </a:rPr>
              <a:t> </a:t>
            </a:r>
            <a:r>
              <a:rPr lang="de-DE" sz="2200" dirty="0" err="1" smtClean="0">
                <a:solidFill>
                  <a:schemeClr val="tx1"/>
                </a:solidFill>
              </a:rPr>
              <a:t>future</a:t>
            </a:r>
            <a:r>
              <a:rPr lang="de-DE" sz="2200" dirty="0" smtClean="0">
                <a:solidFill>
                  <a:schemeClr val="tx1"/>
                </a:solidFill>
              </a:rPr>
              <a:t> </a:t>
            </a:r>
            <a:r>
              <a:rPr lang="de-DE" sz="2200" dirty="0" err="1" smtClean="0">
                <a:solidFill>
                  <a:schemeClr val="tx1"/>
                </a:solidFill>
              </a:rPr>
              <a:t>increases</a:t>
            </a:r>
            <a:r>
              <a:rPr lang="de-DE" sz="2200" dirty="0" smtClean="0">
                <a:solidFill>
                  <a:schemeClr val="tx1"/>
                </a:solidFill>
              </a:rPr>
              <a:t> in </a:t>
            </a:r>
            <a:r>
              <a:rPr lang="de-DE" sz="2200" dirty="0" err="1" smtClean="0">
                <a:solidFill>
                  <a:schemeClr val="tx1"/>
                </a:solidFill>
              </a:rPr>
              <a:t>convective</a:t>
            </a:r>
            <a:r>
              <a:rPr lang="de-DE" sz="2200" dirty="0" smtClean="0">
                <a:solidFill>
                  <a:schemeClr val="tx1"/>
                </a:solidFill>
              </a:rPr>
              <a:t> </a:t>
            </a:r>
            <a:r>
              <a:rPr lang="de-DE" sz="2200" dirty="0" err="1" smtClean="0">
                <a:solidFill>
                  <a:schemeClr val="tx1"/>
                </a:solidFill>
              </a:rPr>
              <a:t>storm</a:t>
            </a:r>
            <a:r>
              <a:rPr lang="de-DE" sz="2200" dirty="0" smtClean="0">
                <a:solidFill>
                  <a:schemeClr val="tx1"/>
                </a:solidFill>
              </a:rPr>
              <a:t> </a:t>
            </a:r>
            <a:r>
              <a:rPr lang="de-DE" sz="2200" dirty="0" err="1" smtClean="0">
                <a:solidFill>
                  <a:schemeClr val="tx1"/>
                </a:solidFill>
              </a:rPr>
              <a:t>risk</a:t>
            </a:r>
            <a:endParaRPr lang="de-DE" sz="2200" dirty="0">
              <a:solidFill>
                <a:schemeClr val="tx1"/>
              </a:solidFill>
            </a:endParaRPr>
          </a:p>
        </p:txBody>
      </p:sp>
      <p:pic>
        <p:nvPicPr>
          <p:cNvPr id="7" name="Picture 2"/>
          <p:cNvPicPr>
            <a:picLocks noChangeAspect="1" noChangeArrowheads="1"/>
          </p:cNvPicPr>
          <p:nvPr>
            <p:custDataLst>
              <p:tags r:id="rId2"/>
            </p:custDataLst>
          </p:nvPr>
        </p:nvPicPr>
        <p:blipFill>
          <a:blip r:embed="rId6" cstate="email">
            <a:extLst>
              <a:ext uri="{28A0092B-C50C-407E-A947-70E740481C1C}">
                <a14:useLocalDpi xmlns:a14="http://schemas.microsoft.com/office/drawing/2010/main"/>
              </a:ext>
            </a:extLst>
          </a:blip>
          <a:srcRect/>
          <a:stretch>
            <a:fillRect/>
          </a:stretch>
        </p:blipFill>
        <p:spPr bwMode="auto">
          <a:xfrm>
            <a:off x="1844675" y="1422396"/>
            <a:ext cx="5704857" cy="4915213"/>
          </a:xfrm>
          <a:prstGeom prst="rect">
            <a:avLst/>
          </a:prstGeom>
          <a:noFill/>
          <a:ln w="9525">
            <a:noFill/>
            <a:miter lim="800000"/>
            <a:headEnd/>
            <a:tailEnd/>
          </a:ln>
        </p:spPr>
      </p:pic>
      <p:sp>
        <p:nvSpPr>
          <p:cNvPr id="8" name="Rechteck 7"/>
          <p:cNvSpPr/>
          <p:nvPr/>
        </p:nvSpPr>
        <p:spPr>
          <a:xfrm>
            <a:off x="0" y="6396335"/>
            <a:ext cx="1786840" cy="461665"/>
          </a:xfrm>
          <a:prstGeom prst="rect">
            <a:avLst/>
          </a:prstGeom>
        </p:spPr>
        <p:txBody>
          <a:bodyPr wrap="square">
            <a:spAutoFit/>
          </a:bodyPr>
          <a:lstStyle/>
          <a:p>
            <a:r>
              <a:rPr lang="de-DE" sz="1200" dirty="0" smtClean="0">
                <a:solidFill>
                  <a:schemeClr val="accent4">
                    <a:lumMod val="75000"/>
                  </a:schemeClr>
                </a:solidFill>
              </a:rPr>
              <a:t>PNAS Early Edition, September 2013</a:t>
            </a:r>
            <a:endParaRPr lang="de-DE" sz="1200" dirty="0">
              <a:solidFill>
                <a:schemeClr val="accent4">
                  <a:lumMod val="75000"/>
                </a:schemeClr>
              </a:solidFill>
            </a:endParaRPr>
          </a:p>
        </p:txBody>
      </p:sp>
      <p:grpSp>
        <p:nvGrpSpPr>
          <p:cNvPr id="2" name="Group 11"/>
          <p:cNvGrpSpPr/>
          <p:nvPr>
            <p:custDataLst>
              <p:tags r:id="rId3"/>
            </p:custDataLst>
          </p:nvPr>
        </p:nvGrpSpPr>
        <p:grpSpPr>
          <a:xfrm>
            <a:off x="154566" y="2574446"/>
            <a:ext cx="8594147" cy="2304408"/>
            <a:chOff x="154566" y="2574446"/>
            <a:chExt cx="8594147" cy="2304408"/>
          </a:xfrm>
        </p:grpSpPr>
        <p:pic>
          <p:nvPicPr>
            <p:cNvPr id="9" name="Picture 2"/>
            <p:cNvPicPr>
              <a:picLocks noChangeAspect="1" noChangeArrowheads="1"/>
            </p:cNvPicPr>
            <p:nvPr/>
          </p:nvPicPr>
          <p:blipFill>
            <a:blip r:embed="rId7" cstate="email"/>
            <a:srcRect/>
            <a:stretch>
              <a:fillRect/>
            </a:stretch>
          </p:blipFill>
          <p:spPr bwMode="auto">
            <a:xfrm>
              <a:off x="154566" y="2574446"/>
              <a:ext cx="8594147" cy="2304408"/>
            </a:xfrm>
            <a:prstGeom prst="rect">
              <a:avLst/>
            </a:prstGeom>
            <a:noFill/>
            <a:ln w="9525">
              <a:noFill/>
              <a:miter lim="800000"/>
              <a:headEnd/>
              <a:tailEnd/>
            </a:ln>
          </p:spPr>
        </p:pic>
        <p:sp>
          <p:nvSpPr>
            <p:cNvPr id="10" name="Rectangle 9"/>
            <p:cNvSpPr/>
            <p:nvPr/>
          </p:nvSpPr>
          <p:spPr>
            <a:xfrm>
              <a:off x="323850" y="2579425"/>
              <a:ext cx="6076950" cy="54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71330" y="4369557"/>
              <a:ext cx="3200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57</a:t>
            </a:fld>
            <a:endParaRPr lang="en-US" sz="1000" dirty="0">
              <a:solidFill>
                <a:schemeClr val="accent4">
                  <a:lumMod val="75000"/>
                </a:schemeClr>
              </a:solidFill>
              <a:latin typeface="+mn-lt"/>
            </a:endParaRPr>
          </a:p>
        </p:txBody>
      </p:sp>
      <p:sp>
        <p:nvSpPr>
          <p:cNvPr id="14" name="Text Box 49"/>
          <p:cNvSpPr txBox="1">
            <a:spLocks noChangeArrowheads="1"/>
          </p:cNvSpPr>
          <p:nvPr/>
        </p:nvSpPr>
        <p:spPr bwMode="auto">
          <a:xfrm>
            <a:off x="2667000" y="6531499"/>
            <a:ext cx="3810000" cy="292388"/>
          </a:xfrm>
          <a:prstGeom prst="rect">
            <a:avLst/>
          </a:prstGeom>
          <a:noFill/>
          <a:ln w="9525">
            <a:noFill/>
            <a:miter lim="800000"/>
            <a:headEnd/>
            <a:tailEnd/>
          </a:ln>
        </p:spPr>
        <p:txBody>
          <a:bodyPr wrap="square" lIns="91440" tIns="45720" rIns="91440" bIns="45720" anchor="ctr">
            <a:spAutoFit/>
          </a:bodyPr>
          <a:lstStyle/>
          <a:p>
            <a:pPr algn="ctr">
              <a:lnSpc>
                <a:spcPct val="130000"/>
              </a:lnSpc>
              <a:spcBef>
                <a:spcPct val="10000"/>
              </a:spcBef>
              <a:buFont typeface="Wingdings" pitchFamily="2" charset="2"/>
              <a:buNone/>
            </a:pPr>
            <a:r>
              <a:rPr lang="de-DE" sz="1000" b="0" dirty="0">
                <a:solidFill>
                  <a:schemeClr val="accent4">
                    <a:lumMod val="75000"/>
                  </a:schemeClr>
                </a:solidFill>
                <a:latin typeface="+mn-lt"/>
              </a:rPr>
              <a:t>© </a:t>
            </a:r>
            <a:r>
              <a:rPr lang="de-DE" sz="1000" b="0" dirty="0" smtClean="0">
                <a:solidFill>
                  <a:schemeClr val="accent4">
                    <a:lumMod val="75000"/>
                  </a:schemeClr>
                </a:solidFill>
                <a:latin typeface="+mn-lt"/>
              </a:rPr>
              <a:t>2014 Munich Re</a:t>
            </a:r>
            <a:endParaRPr lang="en-US" sz="1000" b="0" dirty="0">
              <a:solidFill>
                <a:schemeClr val="accent4">
                  <a:lumMod val="75000"/>
                </a:schemeClr>
              </a:solidFill>
              <a:latin typeface="+mn-lt"/>
            </a:endParaRPr>
          </a:p>
        </p:txBody>
      </p:sp>
    </p:spTree>
    <p:custDataLst>
      <p:tags r:id="rId1"/>
    </p:custDataLst>
    <p:extLst>
      <p:ext uri="{BB962C8B-B14F-4D97-AF65-F5344CB8AC3E}">
        <p14:creationId xmlns:p14="http://schemas.microsoft.com/office/powerpoint/2010/main" val="412861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9"/>
          <p:cNvSpPr txBox="1"/>
          <p:nvPr/>
        </p:nvSpPr>
        <p:spPr>
          <a:xfrm>
            <a:off x="282904" y="1522413"/>
            <a:ext cx="8503920" cy="369332"/>
          </a:xfrm>
          <a:prstGeom prst="rect">
            <a:avLst/>
          </a:prstGeom>
          <a:solidFill>
            <a:srgbClr val="225A7A"/>
          </a:solidFill>
          <a:effectLst/>
        </p:spPr>
        <p:txBody>
          <a:bodyPr wrap="square" rtlCol="0">
            <a:spAutoFit/>
          </a:bodyPr>
          <a:lstStyle/>
          <a:p>
            <a:pPr eaLnBrk="0" hangingPunct="0">
              <a:buClr>
                <a:srgbClr val="FF3300"/>
              </a:buClr>
            </a:pPr>
            <a:r>
              <a:rPr lang="en-US" b="1" dirty="0" smtClean="0">
                <a:solidFill>
                  <a:schemeClr val="bg1"/>
                </a:solidFill>
              </a:rPr>
              <a:t>Convective Storms </a:t>
            </a:r>
          </a:p>
        </p:txBody>
      </p:sp>
      <p:sp>
        <p:nvSpPr>
          <p:cNvPr id="2" name="Titel 1"/>
          <p:cNvSpPr>
            <a:spLocks noGrp="1"/>
          </p:cNvSpPr>
          <p:nvPr>
            <p:ph type="title"/>
          </p:nvPr>
        </p:nvSpPr>
        <p:spPr>
          <a:xfrm>
            <a:off x="28572" y="207959"/>
            <a:ext cx="8001000" cy="720000"/>
          </a:xfrm>
        </p:spPr>
        <p:txBody>
          <a:bodyPr/>
          <a:lstStyle/>
          <a:p>
            <a:r>
              <a:rPr lang="de-DE" dirty="0" smtClean="0"/>
              <a:t>What Do the 2013 Tornado and </a:t>
            </a:r>
            <a:r>
              <a:rPr lang="de-DE" dirty="0"/>
              <a:t>T</a:t>
            </a:r>
            <a:r>
              <a:rPr lang="de-DE" dirty="0" smtClean="0"/>
              <a:t>ropical </a:t>
            </a:r>
            <a:r>
              <a:rPr lang="de-DE" dirty="0"/>
              <a:t>S</a:t>
            </a:r>
            <a:r>
              <a:rPr lang="de-DE" dirty="0" smtClean="0"/>
              <a:t>torm </a:t>
            </a:r>
            <a:r>
              <a:rPr lang="de-DE" dirty="0"/>
              <a:t>A</a:t>
            </a:r>
            <a:r>
              <a:rPr lang="de-DE" dirty="0" smtClean="0"/>
              <a:t>nomalies </a:t>
            </a:r>
            <a:r>
              <a:rPr lang="de-DE" dirty="0"/>
              <a:t>M</a:t>
            </a:r>
            <a:r>
              <a:rPr lang="de-DE" dirty="0" smtClean="0"/>
              <a:t>ean for the Next </a:t>
            </a:r>
            <a:r>
              <a:rPr lang="de-DE" dirty="0"/>
              <a:t>Y</a:t>
            </a:r>
            <a:r>
              <a:rPr lang="de-DE" dirty="0" smtClean="0"/>
              <a:t>ears?</a:t>
            </a:r>
            <a:endParaRPr lang="de-DE" dirty="0"/>
          </a:p>
        </p:txBody>
      </p:sp>
      <p:sp>
        <p:nvSpPr>
          <p:cNvPr id="3" name="Textfeld 2"/>
          <p:cNvSpPr txBox="1"/>
          <p:nvPr/>
        </p:nvSpPr>
        <p:spPr bwMode="auto">
          <a:xfrm>
            <a:off x="214312" y="4166687"/>
            <a:ext cx="8503920" cy="2086725"/>
          </a:xfrm>
          <a:prstGeom prst="rect">
            <a:avLst/>
          </a:prstGeom>
          <a:solidFill>
            <a:schemeClr val="bg1"/>
          </a:solidFill>
          <a:ln w="9525">
            <a:noFill/>
            <a:miter lim="800000"/>
            <a:headEnd/>
            <a:tailEnd/>
          </a:ln>
        </p:spPr>
        <p:txBody>
          <a:bodyPr wrap="square" rtlCol="0">
            <a:spAutoFit/>
          </a:bodyPr>
          <a:lstStyle/>
          <a:p>
            <a:pPr marL="173038" indent="-173038" eaLnBrk="0" hangingPunct="0">
              <a:lnSpc>
                <a:spcPct val="120000"/>
              </a:lnSpc>
              <a:buFont typeface="Wingdings" pitchFamily="2" charset="2"/>
              <a:buChar char="§"/>
            </a:pPr>
            <a:r>
              <a:rPr lang="en-US" dirty="0" smtClean="0"/>
              <a:t>2013 hurricane activity dominated by unusual short term effects </a:t>
            </a:r>
            <a:br>
              <a:rPr lang="en-US" dirty="0" smtClean="0"/>
            </a:br>
            <a:r>
              <a:rPr lang="en-US" dirty="0" smtClean="0"/>
              <a:t>- such short term effects cannot be predicted on a seasonal basis</a:t>
            </a:r>
            <a:br>
              <a:rPr lang="en-US" dirty="0" smtClean="0"/>
            </a:br>
            <a:r>
              <a:rPr lang="en-US" dirty="0" smtClean="0"/>
              <a:t>- no reason to believe to see a repetition next year</a:t>
            </a:r>
            <a:br>
              <a:rPr lang="en-US" dirty="0" smtClean="0"/>
            </a:br>
            <a:r>
              <a:rPr lang="en-US" dirty="0" smtClean="0"/>
              <a:t>- 2014 starts again with the odds of the current Atlantic warm phase. </a:t>
            </a:r>
          </a:p>
          <a:p>
            <a:pPr marL="173038" indent="-173038" eaLnBrk="0" hangingPunct="0">
              <a:lnSpc>
                <a:spcPct val="120000"/>
              </a:lnSpc>
              <a:buFont typeface="Wingdings" pitchFamily="2" charset="2"/>
              <a:buChar char="§"/>
            </a:pPr>
            <a:r>
              <a:rPr lang="en-US" dirty="0" smtClean="0"/>
              <a:t> Typhoon activity will rise in the next years due to a natural oscillation</a:t>
            </a:r>
            <a:br>
              <a:rPr lang="en-US" dirty="0" smtClean="0"/>
            </a:br>
            <a:r>
              <a:rPr lang="en-US" dirty="0" smtClean="0"/>
              <a:t> 2013 a first indicator of this?</a:t>
            </a:r>
          </a:p>
        </p:txBody>
      </p:sp>
      <p:sp>
        <p:nvSpPr>
          <p:cNvPr id="5" name="PPTShape_0"/>
          <p:cNvSpPr txBox="1"/>
          <p:nvPr/>
        </p:nvSpPr>
        <p:spPr>
          <a:xfrm>
            <a:off x="282904" y="3784215"/>
            <a:ext cx="8503920" cy="369332"/>
          </a:xfrm>
          <a:prstGeom prst="rect">
            <a:avLst/>
          </a:prstGeom>
          <a:solidFill>
            <a:srgbClr val="225A7A"/>
          </a:solidFill>
          <a:effectLst/>
        </p:spPr>
        <p:txBody>
          <a:bodyPr wrap="square" rtlCol="0">
            <a:spAutoFit/>
          </a:bodyPr>
          <a:lstStyle/>
          <a:p>
            <a:pPr eaLnBrk="0" hangingPunct="0">
              <a:buClr>
                <a:srgbClr val="FF3300"/>
              </a:buClr>
            </a:pPr>
            <a:r>
              <a:rPr lang="en-US" b="1" dirty="0" smtClean="0">
                <a:solidFill>
                  <a:schemeClr val="bg1"/>
                </a:solidFill>
              </a:rPr>
              <a:t>Tropical Storms </a:t>
            </a:r>
          </a:p>
        </p:txBody>
      </p:sp>
      <p:sp>
        <p:nvSpPr>
          <p:cNvPr id="6" name="Rectangle 5"/>
          <p:cNvSpPr/>
          <p:nvPr/>
        </p:nvSpPr>
        <p:spPr>
          <a:xfrm>
            <a:off x="253638" y="1965921"/>
            <a:ext cx="8503920" cy="1754326"/>
          </a:xfrm>
          <a:prstGeom prst="rect">
            <a:avLst/>
          </a:prstGeom>
          <a:solidFill>
            <a:schemeClr val="bg1"/>
          </a:solidFill>
        </p:spPr>
        <p:txBody>
          <a:bodyPr wrap="square">
            <a:spAutoFit/>
          </a:bodyPr>
          <a:lstStyle/>
          <a:p>
            <a:pPr marL="173038" indent="-173038" eaLnBrk="0" hangingPunct="0">
              <a:lnSpc>
                <a:spcPct val="120000"/>
              </a:lnSpc>
              <a:buClr>
                <a:schemeClr val="tx1"/>
              </a:buClr>
              <a:buFont typeface="Wingdings" pitchFamily="2" charset="2"/>
              <a:buChar char="§"/>
            </a:pPr>
            <a:r>
              <a:rPr lang="en-US" dirty="0" smtClean="0"/>
              <a:t>US Tornado season 2013 dominated by short term air pressures patterns</a:t>
            </a:r>
          </a:p>
          <a:p>
            <a:pPr marL="173038" indent="-173038" eaLnBrk="0" hangingPunct="0">
              <a:lnSpc>
                <a:spcPct val="120000"/>
              </a:lnSpc>
              <a:buClr>
                <a:schemeClr val="tx1"/>
              </a:buClr>
              <a:buFont typeface="Wingdings" pitchFamily="2" charset="2"/>
              <a:buChar char="§"/>
            </a:pPr>
            <a:r>
              <a:rPr lang="en-US" b="1" i="1" dirty="0" smtClean="0"/>
              <a:t>No reason to expect another season like 2013 in 2014 </a:t>
            </a:r>
          </a:p>
          <a:p>
            <a:pPr marL="173038" indent="-173038" eaLnBrk="0" hangingPunct="0">
              <a:lnSpc>
                <a:spcPct val="120000"/>
              </a:lnSpc>
              <a:buClr>
                <a:schemeClr val="tx1"/>
              </a:buClr>
              <a:buFont typeface="Wingdings" pitchFamily="2" charset="2"/>
              <a:buChar char="§"/>
            </a:pPr>
            <a:r>
              <a:rPr lang="en-US" b="1" i="1" dirty="0" smtClean="0"/>
              <a:t>On the long term climate change most probably will increase activity of convective storms, events like in Germany 2013 may become more frequent.  </a:t>
            </a:r>
          </a:p>
        </p:txBody>
      </p:sp>
      <p:sp>
        <p:nvSpPr>
          <p:cNvPr id="10" name="TextBox 9"/>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58</a:t>
            </a:fld>
            <a:endParaRPr lang="en-US" sz="1000" dirty="0">
              <a:solidFill>
                <a:schemeClr val="accent4">
                  <a:lumMod val="75000"/>
                </a:schemeClr>
              </a:solidFill>
              <a:latin typeface="+mn-lt"/>
            </a:endParaRPr>
          </a:p>
        </p:txBody>
      </p:sp>
      <p:sp>
        <p:nvSpPr>
          <p:cNvPr id="7" name="Rectangle 6"/>
          <p:cNvSpPr/>
          <p:nvPr/>
        </p:nvSpPr>
        <p:spPr>
          <a:xfrm>
            <a:off x="214312" y="1300570"/>
            <a:ext cx="8701088" cy="23570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PTShape_0"/>
          <p:cNvSpPr txBox="1">
            <a:spLocks noChangeArrowheads="1"/>
          </p:cNvSpPr>
          <p:nvPr/>
        </p:nvSpPr>
        <p:spPr bwMode="auto">
          <a:xfrm>
            <a:off x="123854" y="6594268"/>
            <a:ext cx="4672998"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Geo Risks Research, NatCat</a:t>
            </a:r>
            <a:r>
              <a:rPr lang="de-DE" sz="900" i="1" dirty="0" smtClean="0">
                <a:solidFill>
                  <a:schemeClr val="accent4">
                    <a:lumMod val="75000"/>
                  </a:schemeClr>
                </a:solidFill>
              </a:rPr>
              <a:t>SERVICE</a:t>
            </a:r>
            <a:r>
              <a:rPr lang="de-DE" sz="900" dirty="0" smtClean="0">
                <a:solidFill>
                  <a:schemeClr val="accent4">
                    <a:lumMod val="75000"/>
                  </a:schemeClr>
                </a:solidFill>
              </a:rPr>
              <a:t> .  </a:t>
            </a:r>
            <a:endParaRPr lang="en-US" sz="900" dirty="0">
              <a:solidFill>
                <a:schemeClr val="accent4">
                  <a:lumMod val="75000"/>
                </a:schemeClr>
              </a:solidFill>
            </a:endParaRPr>
          </a:p>
        </p:txBody>
      </p:sp>
    </p:spTree>
    <p:custDataLst>
      <p:tags r:id="rId1"/>
    </p:custDataLst>
    <p:extLst>
      <p:ext uri="{BB962C8B-B14F-4D97-AF65-F5344CB8AC3E}">
        <p14:creationId xmlns:p14="http://schemas.microsoft.com/office/powerpoint/2010/main" val="191100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Download at </a:t>
            </a:r>
            <a:r>
              <a:rPr lang="en-US" sz="3600" b="1" i="1" dirty="0" smtClean="0">
                <a:solidFill>
                  <a:srgbClr val="FF000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59</a:t>
            </a:fld>
            <a:endParaRPr lang="en-US"/>
          </a:p>
        </p:txBody>
      </p:sp>
    </p:spTree>
    <p:extLst>
      <p:ext uri="{BB962C8B-B14F-4D97-AF65-F5344CB8AC3E}">
        <p14:creationId xmlns:p14="http://schemas.microsoft.com/office/powerpoint/2010/main" val="126956008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07B60A3C-7945-48ED-8FB7-EBC2B54C404D}" type="slidenum">
              <a:rPr lang="en-US" smtClean="0">
                <a:solidFill>
                  <a:srgbClr val="000000"/>
                </a:solidFill>
              </a:rPr>
              <a:pPr/>
              <a:t>6</a:t>
            </a:fld>
            <a:endParaRPr lang="en-US" smtClean="0">
              <a:solidFill>
                <a:srgbClr val="000000"/>
              </a:solidFill>
            </a:endParaRPr>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3200" dirty="0" smtClean="0"/>
              <a:t>Top 8 States for Insured</a:t>
            </a:r>
            <a:br>
              <a:rPr lang="en-US" sz="3200" dirty="0" smtClean="0"/>
            </a:br>
            <a:r>
              <a:rPr lang="en-US" sz="3200" dirty="0" smtClean="0"/>
              <a:t>Catastrophe Losses, 2013</a:t>
            </a:r>
          </a:p>
        </p:txBody>
      </p:sp>
      <p:graphicFrame>
        <p:nvGraphicFramePr>
          <p:cNvPr id="1026" name="Object 3"/>
          <p:cNvGraphicFramePr>
            <a:graphicFrameLocks noGrp="1" noChangeAspect="1"/>
          </p:cNvGraphicFramePr>
          <p:nvPr>
            <p:ph idx="4294967295"/>
          </p:nvPr>
        </p:nvGraphicFramePr>
        <p:xfrm>
          <a:off x="0" y="1703388"/>
          <a:ext cx="9144000" cy="4754562"/>
        </p:xfrm>
        <a:graphic>
          <a:graphicData uri="http://schemas.openxmlformats.org/presentationml/2006/ole">
            <mc:AlternateContent xmlns:mc="http://schemas.openxmlformats.org/markup-compatibility/2006">
              <mc:Choice xmlns:v="urn:schemas-microsoft-com:vml" Requires="v">
                <p:oleObj spid="_x0000_s27766839" name="Chart" r:id="rId4" imgW="8810600" imgH="4581583" progId="MSGraph.Chart.8">
                  <p:embed followColorScheme="full"/>
                </p:oleObj>
              </mc:Choice>
              <mc:Fallback>
                <p:oleObj name="Chart" r:id="rId4" imgW="8810600" imgH="458158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03388"/>
                        <a:ext cx="9144000" cy="4754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387608"/>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endParaRPr lang="en-US" sz="1000" dirty="0" smtClean="0">
              <a:latin typeface="Arial" pitchFamily="34" charset="0"/>
              <a:cs typeface="Arial" pitchFamily="34" charset="0"/>
            </a:endParaRPr>
          </a:p>
          <a:p>
            <a:pPr eaLnBrk="0" fontAlgn="base" hangingPunct="0">
              <a:lnSpc>
                <a:spcPct val="70000"/>
              </a:lnSpc>
              <a:spcBef>
                <a:spcPct val="50000"/>
              </a:spcBef>
              <a:spcAft>
                <a:spcPct val="0"/>
              </a:spcAft>
              <a:buClr>
                <a:srgbClr val="FF3300"/>
              </a:buClr>
              <a:buFont typeface="Wingdings" pitchFamily="2" charset="2"/>
              <a:buNone/>
            </a:pPr>
            <a:r>
              <a:rPr lang="en-US" sz="1000" dirty="0" smtClean="0">
                <a:latin typeface="Arial" pitchFamily="34" charset="0"/>
                <a:cs typeface="Arial" pitchFamily="34" charset="0"/>
              </a:rPr>
              <a:t>Source</a:t>
            </a:r>
            <a:r>
              <a:rPr lang="en-US" sz="1000" dirty="0">
                <a:latin typeface="Arial" pitchFamily="34" charset="0"/>
                <a:cs typeface="Arial" pitchFamily="34" charset="0"/>
              </a:rPr>
              <a:t>: The Property Claim Services (PCS) unit of ISO, a </a:t>
            </a:r>
            <a:r>
              <a:rPr lang="en-US" sz="1000" dirty="0" err="1">
                <a:latin typeface="Arial" pitchFamily="34" charset="0"/>
                <a:cs typeface="Arial" pitchFamily="34" charset="0"/>
              </a:rPr>
              <a:t>Verisk</a:t>
            </a:r>
            <a:r>
              <a:rPr lang="en-US" sz="1000" dirty="0">
                <a:latin typeface="Arial" pitchFamily="34" charset="0"/>
                <a:cs typeface="Arial" pitchFamily="34" charset="0"/>
              </a:rPr>
              <a:t> Analytics company.</a:t>
            </a:r>
            <a:r>
              <a:rPr lang="en-US" sz="1000" dirty="0" smtClean="0">
                <a:latin typeface="Arial" pitchFamily="34" charset="0"/>
                <a:cs typeface="Arial" pitchFamily="34" charset="0"/>
              </a:rPr>
              <a:t> </a:t>
            </a:r>
            <a:r>
              <a:rPr lang="en-US" sz="1000" dirty="0">
                <a:solidFill>
                  <a:srgbClr val="000000"/>
                </a:solidFill>
                <a:latin typeface="Arial" pitchFamily="34" charset="0"/>
                <a:cs typeface="Arial" pitchFamily="34" charset="0"/>
              </a:rPr>
              <a:t>		</a:t>
            </a:r>
          </a:p>
        </p:txBody>
      </p:sp>
      <p:sp>
        <p:nvSpPr>
          <p:cNvPr id="6"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Millions</a:t>
            </a:r>
            <a:endParaRPr lang="en-US" sz="1600" b="1" dirty="0">
              <a:solidFill>
                <a:srgbClr val="225A7A"/>
              </a:solidFill>
              <a:latin typeface="Arial" charset="0"/>
              <a:cs typeface="Arial" charset="0"/>
            </a:endParaRPr>
          </a:p>
        </p:txBody>
      </p:sp>
      <p:sp>
        <p:nvSpPr>
          <p:cNvPr id="7" name="AutoShape 8"/>
          <p:cNvSpPr>
            <a:spLocks noChangeArrowheads="1"/>
          </p:cNvSpPr>
          <p:nvPr/>
        </p:nvSpPr>
        <p:spPr bwMode="blackWhite">
          <a:xfrm>
            <a:off x="3690804" y="1860768"/>
            <a:ext cx="2753516" cy="1336896"/>
          </a:xfrm>
          <a:prstGeom prst="wedgeRectCallout">
            <a:avLst>
              <a:gd name="adj1" fmla="val -105730"/>
              <a:gd name="adj2" fmla="val -364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Oklahoma led the country in insured CAT losses in 2013</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7</a:t>
            </a:fld>
            <a:endParaRPr lang="en-US" smtClean="0"/>
          </a:p>
        </p:txBody>
      </p:sp>
      <p:graphicFrame>
        <p:nvGraphicFramePr>
          <p:cNvPr id="51202" name="Object 2"/>
          <p:cNvGraphicFramePr>
            <a:graphicFrameLocks/>
          </p:cNvGraphicFramePr>
          <p:nvPr/>
        </p:nvGraphicFramePr>
        <p:xfrm>
          <a:off x="300285" y="1610064"/>
          <a:ext cx="8493125" cy="4343400"/>
        </p:xfrm>
        <a:graphic>
          <a:graphicData uri="http://schemas.openxmlformats.org/presentationml/2006/ole">
            <mc:AlternateContent xmlns:mc="http://schemas.openxmlformats.org/markup-compatibility/2006">
              <mc:Choice xmlns:v="urn:schemas-microsoft-com:vml" Requires="v">
                <p:oleObj spid="_x0000_s26727480" name="Chart" r:id="rId4" imgW="8439161" imgH="4324336" progId="MSGraph.Chart.8">
                  <p:embed followColorScheme="full"/>
                </p:oleObj>
              </mc:Choice>
              <mc:Fallback>
                <p:oleObj name="Chart" r:id="rId4" imgW="8439161" imgH="432433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285" y="1610064"/>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t>*Includes catastrophe losses of at least $25 million.</a:t>
            </a:r>
          </a:p>
          <a:p>
            <a:pPr eaLnBrk="0" hangingPunct="0">
              <a:lnSpc>
                <a:spcPct val="85000"/>
              </a:lnSpc>
              <a:spcBef>
                <a:spcPct val="25000"/>
              </a:spcBef>
              <a:buClr>
                <a:schemeClr val="accent2"/>
              </a:buClr>
              <a:buFont typeface="Wingdings" pitchFamily="2" charset="2"/>
              <a:buNone/>
            </a:pPr>
            <a:r>
              <a:rPr lang="en-US" sz="1000" dirty="0" smtClean="0"/>
              <a:t>Sources: PCS unit of ISO; Insurance Information Institute. </a:t>
            </a:r>
            <a:endParaRPr lang="en-US" sz="1000" dirty="0"/>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ea typeface="+mj-ea"/>
                <a:cs typeface="+mj-cs"/>
              </a:rPr>
              <a:t>Top 5 States by Insured Catastrophe Losses in 2012*</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5" name="AutoShape 8"/>
          <p:cNvSpPr>
            <a:spLocks noChangeArrowheads="1"/>
          </p:cNvSpPr>
          <p:nvPr/>
        </p:nvSpPr>
        <p:spPr bwMode="blackWhite">
          <a:xfrm>
            <a:off x="4885424" y="1757529"/>
            <a:ext cx="2753516" cy="1336896"/>
          </a:xfrm>
          <a:prstGeom prst="wedgeRectCallout">
            <a:avLst>
              <a:gd name="adj1" fmla="val -105730"/>
              <a:gd name="adj2" fmla="val 195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NY and NJ led the US in CAT losses in 2012 due Sandy</a:t>
            </a:r>
            <a:endParaRPr lang="en-US" sz="2000" b="1" dirty="0">
              <a:solidFill>
                <a:srgbClr val="FFFFFF"/>
              </a:solidFill>
              <a:latin typeface="Arial" pitchFamily="34" charset="0"/>
              <a:cs typeface="Arial" pitchFamily="34" charset="0"/>
            </a:endParaRPr>
          </a:p>
        </p:txBody>
      </p:sp>
      <p:sp>
        <p:nvSpPr>
          <p:cNvPr id="13"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a:t>
            </a:r>
            <a:r>
              <a:rPr lang="en-US" sz="1600" b="1" dirty="0" smtClean="0">
                <a:solidFill>
                  <a:srgbClr val="225A7A"/>
                </a:solidFill>
              </a:rPr>
              <a:t>Millions</a:t>
            </a:r>
            <a:r>
              <a:rPr lang="en-US" sz="1600" b="1" dirty="0">
                <a:solidFill>
                  <a:srgbClr val="225A7A"/>
                </a:solidFill>
              </a:rPr>
              <a: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8</a:t>
            </a:fld>
            <a:endParaRPr lang="en-US" smtClean="0"/>
          </a:p>
        </p:txBody>
      </p:sp>
      <p:graphicFrame>
        <p:nvGraphicFramePr>
          <p:cNvPr id="51202" name="Object 2"/>
          <p:cNvGraphicFramePr>
            <a:graphicFrameLocks/>
          </p:cNvGraphicFramePr>
          <p:nvPr>
            <p:extLst>
              <p:ext uri="{D42A27DB-BD31-4B8C-83A1-F6EECF244321}">
                <p14:modId xmlns:p14="http://schemas.microsoft.com/office/powerpoint/2010/main" val="949067474"/>
              </p:ext>
            </p:extLst>
          </p:nvPr>
        </p:nvGraphicFramePr>
        <p:xfrm>
          <a:off x="300285" y="1767230"/>
          <a:ext cx="8493125" cy="4343400"/>
        </p:xfrm>
        <a:graphic>
          <a:graphicData uri="http://schemas.openxmlformats.org/presentationml/2006/ole">
            <mc:AlternateContent xmlns:mc="http://schemas.openxmlformats.org/markup-compatibility/2006">
              <mc:Choice xmlns:v="urn:schemas-microsoft-com:vml" Requires="v">
                <p:oleObj spid="_x0000_s28411928" name="Chart" r:id="rId4" imgW="8448609" imgH="4333784" progId="MSGraph.Chart.8">
                  <p:embed followColorScheme="full"/>
                </p:oleObj>
              </mc:Choice>
              <mc:Fallback>
                <p:oleObj name="Chart" r:id="rId4" imgW="8448609" imgH="4333784" progId="MSGraph.Chart.8">
                  <p:embed followColorScheme="full"/>
                  <p:pic>
                    <p:nvPicPr>
                      <p:cNvPr id="0" name=""/>
                      <p:cNvPicPr>
                        <a:picLocks noChangeArrowheads="1"/>
                      </p:cNvPicPr>
                      <p:nvPr/>
                    </p:nvPicPr>
                    <p:blipFill>
                      <a:blip r:embed="rId5"/>
                      <a:srcRect/>
                      <a:stretch>
                        <a:fillRect/>
                      </a:stretch>
                    </p:blipFill>
                    <p:spPr bwMode="auto">
                      <a:xfrm>
                        <a:off x="300285" y="1767230"/>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t>*Includes catastrophe losses of at least $25 million.</a:t>
            </a:r>
          </a:p>
          <a:p>
            <a:pPr eaLnBrk="0" hangingPunct="0">
              <a:lnSpc>
                <a:spcPct val="85000"/>
              </a:lnSpc>
              <a:spcBef>
                <a:spcPct val="25000"/>
              </a:spcBef>
              <a:buClr>
                <a:schemeClr val="accent2"/>
              </a:buClr>
              <a:buFont typeface="Wingdings" pitchFamily="2" charset="2"/>
              <a:buNone/>
            </a:pPr>
            <a:r>
              <a:rPr lang="en-US" sz="1000" dirty="0" smtClean="0"/>
              <a:t>Sources: PCS unit of ISO; Insurance Information Institute. </a:t>
            </a:r>
            <a:endParaRPr lang="en-US" sz="1000" dirty="0"/>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ea typeface="+mj-ea"/>
                <a:cs typeface="+mj-cs"/>
              </a:rPr>
              <a:t>Top 5 States by Insured Catastrophe Losses in 2011*</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5" name="AutoShape 8"/>
          <p:cNvSpPr>
            <a:spLocks noChangeArrowheads="1"/>
          </p:cNvSpPr>
          <p:nvPr/>
        </p:nvSpPr>
        <p:spPr bwMode="blackWhite">
          <a:xfrm>
            <a:off x="4371975" y="1144111"/>
            <a:ext cx="3824178" cy="1513364"/>
          </a:xfrm>
          <a:prstGeom prst="wedgeRectCallout">
            <a:avLst>
              <a:gd name="adj1" fmla="val -61270"/>
              <a:gd name="adj2" fmla="val 5162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2011 experienced record claims from tornadoes. Insured losses from thunderstorms (including tornadoes) totaled $26 Bill. </a:t>
            </a:r>
            <a:endParaRPr lang="en-US" sz="2000" b="1" dirty="0">
              <a:solidFill>
                <a:srgbClr val="FFFFFF"/>
              </a:solidFill>
              <a:latin typeface="Arial" pitchFamily="34" charset="0"/>
              <a:cs typeface="Arial" pitchFamily="34" charset="0"/>
            </a:endParaRPr>
          </a:p>
        </p:txBody>
      </p:sp>
      <p:sp>
        <p:nvSpPr>
          <p:cNvPr id="13"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a:t>
            </a:r>
            <a:r>
              <a:rPr lang="en-US" sz="1600" b="1" dirty="0" smtClean="0">
                <a:solidFill>
                  <a:srgbClr val="225A7A"/>
                </a:solidFill>
              </a:rPr>
              <a:t>Millions</a:t>
            </a:r>
            <a:r>
              <a:rPr lang="en-US" sz="1600" b="1" dirty="0">
                <a:solidFill>
                  <a:srgbClr val="225A7A"/>
                </a:solidFill>
              </a:rPr>
              <a:t>)</a:t>
            </a:r>
          </a:p>
        </p:txBody>
      </p:sp>
    </p:spTree>
    <p:extLst>
      <p:ext uri="{BB962C8B-B14F-4D97-AF65-F5344CB8AC3E}">
        <p14:creationId xmlns:p14="http://schemas.microsoft.com/office/powerpoint/2010/main" val="22779352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9</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1993–2012</a:t>
            </a:r>
            <a:r>
              <a:rPr lang="en-US" baseline="30000" dirty="0" smtClean="0"/>
              <a:t>1</a:t>
            </a:r>
          </a:p>
        </p:txBody>
      </p:sp>
      <p:graphicFrame>
        <p:nvGraphicFramePr>
          <p:cNvPr id="6151176" name="Object 8"/>
          <p:cNvGraphicFramePr>
            <a:graphicFrameLocks noGrp="1"/>
          </p:cNvGraphicFramePr>
          <p:nvPr>
            <p:ph idx="4294967295"/>
            <p:extLst>
              <p:ext uri="{D42A27DB-BD31-4B8C-83A1-F6EECF244321}">
                <p14:modId xmlns:p14="http://schemas.microsoft.com/office/powerpoint/2010/main" val="2785478822"/>
              </p:ext>
            </p:extLst>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6726456" name="Chart" r:id="rId4" imgW="4486147" imgH="3695661" progId="MSGraph.Chart.8">
                  <p:embed followColorScheme="full"/>
                </p:oleObj>
              </mc:Choice>
              <mc:Fallback>
                <p:oleObj name="Chart" r:id="rId4" imgW="4486147" imgH="3695661" progId="MSGraph.Chart.8">
                  <p:embed followColorScheme="full"/>
                  <p:pic>
                    <p:nvPicPr>
                      <p:cNvPr id="0" name="Object 8"/>
                      <p:cNvPicPr preferRelativeResize="0">
                        <a:picLocks noGrp="1" noChangeArrowheads="1"/>
                      </p:cNvPicPr>
                      <p:nvPr/>
                    </p:nvPicPr>
                    <p:blipFill>
                      <a:blip r:embed="rId5"/>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2012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158.2</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$6.5</a:t>
            </a:r>
            <a:endParaRPr lang="en-US" sz="1400" dirty="0"/>
          </a:p>
        </p:txBody>
      </p:sp>
      <p:sp>
        <p:nvSpPr>
          <p:cNvPr id="33803" name="Rectangle 11"/>
          <p:cNvSpPr>
            <a:spLocks noChangeArrowheads="1"/>
          </p:cNvSpPr>
          <p:nvPr/>
        </p:nvSpPr>
        <p:spPr bwMode="gray">
          <a:xfrm>
            <a:off x="1547813" y="4851400"/>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Tornadoes (2), $</a:t>
            </a:r>
            <a:r>
              <a:rPr lang="en-US" sz="1400" dirty="0" smtClean="0"/>
              <a:t>140.9</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$27.8</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24.8</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18.4</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14.9</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i="1" dirty="0" smtClean="0">
                <a:solidFill>
                  <a:srgbClr val="FFFFFF"/>
                </a:solidFill>
              </a:rPr>
              <a:t>Tornadoes accounted for 36% of insured CAT losses from 1993-2012—a total of $140.9B</a:t>
            </a:r>
            <a:endParaRPr lang="en-US" sz="2000" b="1" i="1" dirty="0">
              <a:solidFill>
                <a:srgbClr val="FFFFFF"/>
              </a:solidFill>
            </a:endParaRP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1993-2012 totaled $391.7B, an average of $19.6B per year or $1.6B per month</a:t>
            </a:r>
            <a:endParaRPr lang="en-US" sz="2000"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9a0d12d1-30ae-4c34-adac-1cb8505fb5fd"/>
  <p:tag name="ARTICULATE_SLIDE_NAV" val="7"/>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d0d72354-4a3f-4ac1-963c-0b6c95fdf0a2"/>
  <p:tag name="ARTICULATE_SLIDE_NAV" val="21"/>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3.xml><?xml version="1.0" encoding="utf-8"?>
<p:tagLst xmlns:a="http://schemas.openxmlformats.org/drawingml/2006/main" xmlns:r="http://schemas.openxmlformats.org/officeDocument/2006/relationships" xmlns:p="http://schemas.openxmlformats.org/presentationml/2006/main">
  <p:tag name="ARTICULATE_TITLE_TAG" val="Hailstorm on 27 and 28 July 2013 in GermanyMost expensive loss event caused by hail worldwide!Most expensive insured nat cat loss in 2013 worldwide!"/>
  <p:tag name="ARTICULATE_SLIDE_GUID" val="dbff1ae3-3df1-4f42-b2d9-d109f78eb2f8"/>
  <p:tag name="ARTICULATE_SLIDE_NAV" val="24"/>
  <p:tag name="ARTICULATE_SLIDE_PAUSE" val="0"/>
  <p:tag name="ARTICULATE_NAV_LEVEL" val="2"/>
  <p:tag name="ARTICULATE_SLIDE_PRESENTER" val="Dr. Peter Höppe"/>
  <p:tag name="ARTICULATE_SLIDE_PRESENTER_GUID" val="5CF581FA24A7"/>
  <p:tag name="ARTICULATE_PLAYLIST_ID" val="-1"/>
  <p:tag name="ARTICULATE_LOCK_SLIDE" val="0"/>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IDrPIHmY_files\slide0001_image001.png"/>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7.xml><?xml version="1.0" encoding="utf-8"?>
<p:tagLst xmlns:a="http://schemas.openxmlformats.org/drawingml/2006/main" xmlns:r="http://schemas.openxmlformats.org/officeDocument/2006/relationships" xmlns:p="http://schemas.openxmlformats.org/presentationml/2006/main">
  <p:tag name="ARTICULATE_TITLE_TAG" val="Major Results Convective Storm Study"/>
  <p:tag name="ARTICULATE_SLIDE_GUID" val="431b2361-b2c4-4f74-9695-45951566cbce"/>
  <p:tag name="ARTICULATE_SLIDE_NAV" val="45"/>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1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6sCjLv5I_files\slide0001_image001.png"/>
</p:tagLst>
</file>

<file path=ppt/tags/tag19.xml><?xml version="1.0" encoding="utf-8"?>
<p:tagLst xmlns:a="http://schemas.openxmlformats.org/drawingml/2006/main" xmlns:r="http://schemas.openxmlformats.org/officeDocument/2006/relationships" xmlns:p="http://schemas.openxmlformats.org/presentationml/2006/main">
  <p:tag name="ARTICULATE_SLIDE_GUID" val="11726b7f-53a9-4979-86eb-d7b195162545"/>
  <p:tag name="ARTICULATE_SLIDE_NAV" val="26"/>
  <p:tag name="ARTICULATE_SLIDE_PAUSE" val="0"/>
  <p:tag name="ARTICULATE_NAV_LEVEL" val="2"/>
  <p:tag name="ARTICULATE_SLIDE_PRESENTER" val="Dr. Peter Höppe"/>
  <p:tag name="ARTICULATE_SLIDE_PRESENTER_GUID" val="5CF581FA24A7"/>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1.xml><?xml version="1.0" encoding="utf-8"?>
<p:tagLst xmlns:a="http://schemas.openxmlformats.org/drawingml/2006/main" xmlns:r="http://schemas.openxmlformats.org/officeDocument/2006/relationships" xmlns:p="http://schemas.openxmlformats.org/presentationml/2006/main">
  <p:tag name="ARTICULATE_SLIDE_GUID" val="27590ad3-5915-4931-9924-865b86cc7e27"/>
  <p:tag name="ARTICULATE_SLIDE_NAV" val="28"/>
  <p:tag name="ARTICULATE_SLIDE_PAUSE" val="0"/>
  <p:tag name="ARTICULATE_NAV_LEVEL" val="2"/>
  <p:tag name="ARTICULATE_SLIDE_PRESENTER" val="Dr. Peter Höppe"/>
  <p:tag name="ARTICULATE_SLIDE_PRESENTER_GUID" val="5CF581FA24A7"/>
  <p:tag name="ARTICULATE_PLAYLIST_ID" val="-1"/>
  <p:tag name="ARTICULATE_LOCK_SLIDE" val="0"/>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nC2yktVC_files\slide0001_image001.png"/>
</p:tagLst>
</file>

<file path=ppt/tags/tag2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WJH3Yq7X_files\slide0001_image001.png"/>
</p:tagLst>
</file>

<file path=ppt/tags/tag24.xml><?xml version="1.0" encoding="utf-8"?>
<p:tagLst xmlns:a="http://schemas.openxmlformats.org/drawingml/2006/main" xmlns:r="http://schemas.openxmlformats.org/officeDocument/2006/relationships" xmlns:p="http://schemas.openxmlformats.org/presentationml/2006/main">
  <p:tag name="ARTICULATE_SLIDE_GUID" val="63ea91eb-8d33-457e-9522-f83ec0a88d9b"/>
  <p:tag name="ARTICULATE_SLIDE_NAV" val="30"/>
  <p:tag name="ARTICULATE_SLIDE_PAUSE" val="0"/>
  <p:tag name="ARTICULATE_NAV_LEVEL" val="2"/>
  <p:tag name="ARTICULATE_SLIDE_PRESENTER" val="Dr. Peter Höppe"/>
  <p:tag name="ARTICULATE_SLIDE_PRESENTER_GUID" val="5CF581FA24A7"/>
  <p:tag name="ARTICULATE_PLAYLIST_ID" val="-1"/>
  <p:tag name="ARTICULATE_LOCK_SLIDE" val="0"/>
</p:tagLst>
</file>

<file path=ppt/tags/tag2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ritmno3C_files\slide0001_image001.png"/>
</p:tagLst>
</file>

<file path=ppt/tags/tag2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Ib8tVDsA_files\slide0001_image001.png"/>
</p:tagLst>
</file>

<file path=ppt/tags/tag27.xml><?xml version="1.0" encoding="utf-8"?>
<p:tagLst xmlns:a="http://schemas.openxmlformats.org/drawingml/2006/main" xmlns:r="http://schemas.openxmlformats.org/officeDocument/2006/relationships" xmlns:p="http://schemas.openxmlformats.org/presentationml/2006/main">
  <p:tag name="ARTICULATE_SLIDE_GUID" val="56da1851-9488-4b28-9416-c6dcdc72f03b"/>
  <p:tag name="ARTICULATE_SLIDE_NAV" val="31"/>
  <p:tag name="ARTICULATE_SLIDE_PAUSE" val="0"/>
  <p:tag name="ARTICULATE_NAV_LEVEL" val="2"/>
  <p:tag name="ARTICULATE_SLIDE_PRESENTER" val="Dr. Peter Höppe"/>
  <p:tag name="ARTICULATE_SLIDE_PRESENTER_GUID" val="5CF581FA24A7"/>
  <p:tag name="ARTICULATE_PLAYLIST_ID" val="-1"/>
  <p:tag name="ARTICULATE_LOCK_SLIDE" val="0"/>
</p:tagLst>
</file>

<file path=ppt/tags/tag2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bJd1hI7P_files\slide0001_image001.png"/>
</p:tagLst>
</file>

<file path=ppt/tags/tag2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os3r8EJO_files\slide0001_image001.emz"/>
</p:tagLst>
</file>

<file path=ppt/tags/tag30.xml><?xml version="1.0" encoding="utf-8"?>
<p:tagLst xmlns:a="http://schemas.openxmlformats.org/drawingml/2006/main" xmlns:r="http://schemas.openxmlformats.org/officeDocument/2006/relationships" xmlns:p="http://schemas.openxmlformats.org/presentationml/2006/main">
  <p:tag name="ARTICULATE_SLIDE_GUID" val="fdb75fee-eab7-4ef0-8168-d2a9d7f48937"/>
  <p:tag name="ARTICULATE_SLIDE_NAV" val="38"/>
  <p:tag name="ARTICULATE_SLIDE_PAUSE" val="0"/>
  <p:tag name="ARTICULATE_NAV_LEVEL" val="2"/>
  <p:tag name="ARTICULATE_SLIDE_PRESENTER" val="Dr. Peter Höppe"/>
  <p:tag name="ARTICULATE_SLIDE_PRESENTER_GUID" val="5CF581FA24A7"/>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K8FKxtPp_files\slide0001_image001.png"/>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Convective loss events in the U.S. "/>
  <p:tag name="ARTICULATE_SLIDE_GUID" val="1d3adc11-9676-4908-8f6b-96365722e2d3"/>
  <p:tag name="ARTICULATE_SLIDE_NAV" val="43"/>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mKvw6upY_files\slide0001_image001.emz"/>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HvQZPV13_files\slide0001_image001.png"/>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196665</TotalTime>
  <Words>4018</Words>
  <Application>Microsoft Office PowerPoint</Application>
  <PresentationFormat>On-screen Show (4:3)</PresentationFormat>
  <Paragraphs>705</Paragraphs>
  <Slides>59</Slides>
  <Notes>57</Notes>
  <HiddenSlides>5</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8" baseType="lpstr">
      <vt:lpstr>Arial Unicode MS</vt:lpstr>
      <vt:lpstr>Arial</vt:lpstr>
      <vt:lpstr>Calibri</vt:lpstr>
      <vt:lpstr>Symbol</vt:lpstr>
      <vt:lpstr>Times New Roman</vt:lpstr>
      <vt:lpstr>Verdana</vt:lpstr>
      <vt:lpstr>Wingdings</vt:lpstr>
      <vt:lpstr>Default Design</vt:lpstr>
      <vt:lpstr>Chart</vt:lpstr>
      <vt:lpstr>Tornadoes and Severe Convective Events:  Insurance Trends and Challenges in an Era of Climate Volatility </vt:lpstr>
      <vt:lpstr>PowerPoint Presentation</vt:lpstr>
      <vt:lpstr>U.S. Insured Catastrophe Losses</vt:lpstr>
      <vt:lpstr>Natural Disaster Losses in the United States, by Type, 2013</vt:lpstr>
      <vt:lpstr>PowerPoint Presentation</vt:lpstr>
      <vt:lpstr>Top 8 States for Insured Catastrophe Losses, 2013</vt:lpstr>
      <vt:lpstr>PowerPoint Presentation</vt:lpstr>
      <vt:lpstr>PowerPoint Presentation</vt:lpstr>
      <vt:lpstr>Inflation Adjusted U.S. Catastrophe Losses by Cause of Loss, 1993–20121</vt:lpstr>
      <vt:lpstr>Top States by Inflation-Adjusted Insured Catastrophe Losses, 1983–2012</vt:lpstr>
      <vt:lpstr>Top 16 Most Costly Disasters in U.S. History</vt:lpstr>
      <vt:lpstr>Natural Disasters in the United States, 1980 – 2013 Number of Events (Annual Totals 1980 – 2013) </vt:lpstr>
      <vt:lpstr>Losses Due to Natural Disasters in the US, 1980–2013</vt:lpstr>
      <vt:lpstr>PowerPoint Presentation</vt:lpstr>
      <vt:lpstr>Number of Tornadoes and Related Deaths, 1990 – 2013*</vt:lpstr>
      <vt:lpstr>U.S. Thunderstorm Insured Loss Trends, 1980 – 2013</vt:lpstr>
      <vt:lpstr>Convective Loss Events in the U.S.  Overall and insured losses 1980 – 2012 and First Half 2013 </vt:lpstr>
      <vt:lpstr>Insured Losses from Tornado/Thunderstorm/ Hail Catastrophes, 2000-2013, (Top 25 States)</vt:lpstr>
      <vt:lpstr>Insured Losses from Tornado/Thunderstorm/ Hail Catastrophes, 2000-2013 (Bottom 25 States)</vt:lpstr>
      <vt:lpstr>Oklahoma: Insured Losses from Tornado/ Thunderstorm/Hail Catastrophes, 2000-2013</vt:lpstr>
      <vt:lpstr>Texas: Insured Losses from Tornado/ Thunderstorm/Hail Catastrophes, 2000-2013</vt:lpstr>
      <vt:lpstr>Missouri: Insured Losses from Tornado/ Thunderstorm/Hail Catastrophes, 2000-2013</vt:lpstr>
      <vt:lpstr>States with Highest Insured Losses from Tornado/ Thunderstorm/Hail Catastrophes, 2000-2013</vt:lpstr>
      <vt:lpstr>Top 10 Costliest Events Involving Tornadoes Count ($ millions)* </vt:lpstr>
      <vt:lpstr>PowerPoint Presentation</vt:lpstr>
      <vt:lpstr>Homeowners Insurance Catastrophe-Related Claim Frequency and Severity, 1997—2012*</vt:lpstr>
      <vt:lpstr>Combined Ratio Points Associated with Catastrophe Losses: 1960 – 2013*</vt:lpstr>
      <vt:lpstr>ROE: Property/Casualty Insurance vs. Fortune 500, 1987–2013E*</vt:lpstr>
      <vt:lpstr>Homeowners Insurance Combined Ratio: 1990–2013E</vt:lpstr>
      <vt:lpstr>Top Ten Most Expensive And Least Expensive States For Homeowners Insurance, 2011 (1)</vt:lpstr>
      <vt:lpstr>PowerPoint Presentation</vt:lpstr>
      <vt:lpstr>Number of Federal Major Disaster Declarations, 1953-2014*</vt:lpstr>
      <vt:lpstr>Federal Disasters Declarations by State,  1953 – 2014: Highest 25 States*</vt:lpstr>
      <vt:lpstr>Federal Disasters Declarations by State,  1953 – 2014: Lowest 25 States*</vt:lpstr>
      <vt:lpstr>PowerPoint Presentation</vt:lpstr>
      <vt:lpstr>Location of Tornado Reports in 2013</vt:lpstr>
      <vt:lpstr>U.S. Tornado Count, 2005-2013* </vt:lpstr>
      <vt:lpstr>Location of Large Hail Reports: 2013</vt:lpstr>
      <vt:lpstr>Location of High Wind Reports: 2013</vt:lpstr>
      <vt:lpstr>Severe Weather Reports: 2013</vt:lpstr>
      <vt:lpstr>PowerPoint Presentation</vt:lpstr>
      <vt:lpstr>Severe Weather Days per Year, 2003-2012</vt:lpstr>
      <vt:lpstr>Severe Thunderstorm Wind Days per Year, 2003-2012</vt:lpstr>
      <vt:lpstr>Tornado Watches and Departure from Average: 2013 vs. 2011</vt:lpstr>
      <vt:lpstr>Severe Thunderstorm Wind Days per Year, 2003-2012</vt:lpstr>
      <vt:lpstr>Tornado Days per Year, 2003-2012</vt:lpstr>
      <vt:lpstr>Severe Hail Days per Year, 2003-2012</vt:lpstr>
      <vt:lpstr>2013 Tornadoes by State by EF-Scale</vt:lpstr>
      <vt:lpstr>Tornado Tracks (1950-2000) and Population Density (2000)</vt:lpstr>
      <vt:lpstr>PowerPoint Presentation</vt:lpstr>
      <vt:lpstr>PowerPoint Presentation</vt:lpstr>
      <vt:lpstr>Hailstorm on July 27-28 2013 in Germany Was Most Expensive CAT Worldwide!</vt:lpstr>
      <vt:lpstr>New Research Suggests Increase in Convective Activity Is Costly for Insurers</vt:lpstr>
      <vt:lpstr>Unusual Weather Pattern Over the US in Spring 2013 Led to Low Convective Activity</vt:lpstr>
      <vt:lpstr>New Research by Munich Re on Trends of Convective Loss Events in the US</vt:lpstr>
      <vt:lpstr>Water content of the atmosphere has already increased</vt:lpstr>
      <vt:lpstr>New study suggests future increases in convective storm risk</vt:lpstr>
      <vt:lpstr>What Do the 2013 Tornado and Tropical Storm Anomalies Mean for the Next Years?</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3871</cp:revision>
  <dcterms:modified xsi:type="dcterms:W3CDTF">2014-02-11T12:32:13Z</dcterms:modified>
</cp:coreProperties>
</file>