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handoutMasterIdLst>
    <p:handoutMasterId r:id="rId92"/>
  </p:handoutMasterIdLst>
  <p:sldIdLst>
    <p:sldId id="420" r:id="rId2"/>
    <p:sldId id="723" r:id="rId3"/>
    <p:sldId id="790" r:id="rId4"/>
    <p:sldId id="710" r:id="rId5"/>
    <p:sldId id="750" r:id="rId6"/>
    <p:sldId id="749" r:id="rId7"/>
    <p:sldId id="773" r:id="rId8"/>
    <p:sldId id="774" r:id="rId9"/>
    <p:sldId id="775" r:id="rId10"/>
    <p:sldId id="776" r:id="rId11"/>
    <p:sldId id="777" r:id="rId12"/>
    <p:sldId id="778" r:id="rId13"/>
    <p:sldId id="779" r:id="rId14"/>
    <p:sldId id="780" r:id="rId15"/>
    <p:sldId id="781" r:id="rId16"/>
    <p:sldId id="782" r:id="rId17"/>
    <p:sldId id="783" r:id="rId18"/>
    <p:sldId id="744" r:id="rId19"/>
    <p:sldId id="745" r:id="rId20"/>
    <p:sldId id="751" r:id="rId21"/>
    <p:sldId id="741" r:id="rId22"/>
    <p:sldId id="676" r:id="rId23"/>
    <p:sldId id="716" r:id="rId24"/>
    <p:sldId id="678" r:id="rId25"/>
    <p:sldId id="769" r:id="rId26"/>
    <p:sldId id="707" r:id="rId27"/>
    <p:sldId id="708" r:id="rId28"/>
    <p:sldId id="680" r:id="rId29"/>
    <p:sldId id="681" r:id="rId30"/>
    <p:sldId id="682" r:id="rId31"/>
    <p:sldId id="748" r:id="rId32"/>
    <p:sldId id="725" r:id="rId33"/>
    <p:sldId id="554" r:id="rId34"/>
    <p:sldId id="737" r:id="rId35"/>
    <p:sldId id="743" r:id="rId36"/>
    <p:sldId id="548" r:id="rId37"/>
    <p:sldId id="721" r:id="rId38"/>
    <p:sldId id="766" r:id="rId39"/>
    <p:sldId id="699" r:id="rId40"/>
    <p:sldId id="768" r:id="rId41"/>
    <p:sldId id="549" r:id="rId42"/>
    <p:sldId id="553" r:id="rId43"/>
    <p:sldId id="557" r:id="rId44"/>
    <p:sldId id="728" r:id="rId45"/>
    <p:sldId id="581" r:id="rId46"/>
    <p:sldId id="582" r:id="rId47"/>
    <p:sldId id="583" r:id="rId48"/>
    <p:sldId id="584" r:id="rId49"/>
    <p:sldId id="724" r:id="rId50"/>
    <p:sldId id="457" r:id="rId51"/>
    <p:sldId id="727" r:id="rId52"/>
    <p:sldId id="720" r:id="rId53"/>
    <p:sldId id="663" r:id="rId54"/>
    <p:sldId id="740" r:id="rId55"/>
    <p:sldId id="521" r:id="rId56"/>
    <p:sldId id="784" r:id="rId57"/>
    <p:sldId id="785" r:id="rId58"/>
    <p:sldId id="786" r:id="rId59"/>
    <p:sldId id="787" r:id="rId60"/>
    <p:sldId id="762" r:id="rId61"/>
    <p:sldId id="788" r:id="rId62"/>
    <p:sldId id="789" r:id="rId63"/>
    <p:sldId id="772" r:id="rId64"/>
    <p:sldId id="757" r:id="rId65"/>
    <p:sldId id="729" r:id="rId66"/>
    <p:sldId id="607" r:id="rId67"/>
    <p:sldId id="608" r:id="rId68"/>
    <p:sldId id="609" r:id="rId69"/>
    <p:sldId id="730" r:id="rId70"/>
    <p:sldId id="731" r:id="rId71"/>
    <p:sldId id="732" r:id="rId72"/>
    <p:sldId id="733" r:id="rId73"/>
    <p:sldId id="734" r:id="rId74"/>
    <p:sldId id="736" r:id="rId75"/>
    <p:sldId id="726" r:id="rId76"/>
    <p:sldId id="791" r:id="rId77"/>
    <p:sldId id="792" r:id="rId78"/>
    <p:sldId id="793" r:id="rId79"/>
    <p:sldId id="794" r:id="rId80"/>
    <p:sldId id="795" r:id="rId81"/>
    <p:sldId id="796" r:id="rId82"/>
    <p:sldId id="797" r:id="rId83"/>
    <p:sldId id="738" r:id="rId84"/>
    <p:sldId id="567" r:id="rId85"/>
    <p:sldId id="666" r:id="rId86"/>
    <p:sldId id="528" r:id="rId87"/>
    <p:sldId id="531" r:id="rId88"/>
    <p:sldId id="532" r:id="rId89"/>
    <p:sldId id="311" r:id="rId9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6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p:scale>
          <a:sx n="100" d="100"/>
          <a:sy n="100" d="100"/>
        </p:scale>
        <p:origin x="-204" y="-7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49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8FEA6CF5-C9BD-4070-85B6-25CB52403E06}" type="datetimeFigureOut">
              <a:rPr lang="en-US"/>
              <a:pPr>
                <a:defRPr/>
              </a:pPr>
              <a:t>5/29/2013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B41269ED-67B8-420B-986C-3DF14D849C9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BF10EE4B-E4A5-4541-B0CF-DCD7E97D545F}" type="datetimeFigureOut">
              <a:rPr lang="en-US"/>
              <a:pPr>
                <a:defRPr/>
              </a:pPr>
              <a:t>5/29/2013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C1F61E95-6542-480E-8743-CA8DA4CC03F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FC15E8EF-D009-4B36-A7C6-DA4A279A6F76}" type="slidenum">
              <a:rPr lang="en-US" smtClean="0"/>
              <a:pPr>
                <a:defRPr/>
              </a:pPr>
              <a:t>1</a:t>
            </a:fld>
            <a:endParaRPr lang="en-US" dirty="0"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54363" y="9047163"/>
            <a:ext cx="704850" cy="247650"/>
          </a:xfrm>
        </p:spPr>
        <p:txBody>
          <a:bodyPr/>
          <a:lstStyle/>
          <a:p>
            <a:pPr>
              <a:defRPr/>
            </a:pPr>
            <a:fld id="{4C26EA0E-7EF7-4481-B176-CBA31A476C86}" type="slidenum">
              <a:rPr lang="en-US" smtClean="0">
                <a:solidFill>
                  <a:srgbClr val="000000"/>
                </a:solidFill>
              </a:rPr>
              <a:pPr>
                <a:defRPr/>
              </a:pPr>
              <a:t>10</a:t>
            </a:fld>
            <a:endParaRPr lang="en-US" smtClean="0">
              <a:solidFill>
                <a:srgbClr val="000000"/>
              </a:solidFill>
            </a:endParaRPr>
          </a:p>
        </p:txBody>
      </p:sp>
      <p:sp>
        <p:nvSpPr>
          <p:cNvPr id="117763"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17764"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54363" y="9047163"/>
            <a:ext cx="704850" cy="247650"/>
          </a:xfrm>
        </p:spPr>
        <p:txBody>
          <a:bodyPr/>
          <a:lstStyle/>
          <a:p>
            <a:pPr>
              <a:defRPr/>
            </a:pPr>
            <a:fld id="{B1F6BEAE-4703-45D3-898C-E1AFD73C84B4}" type="slidenum">
              <a:rPr lang="en-US" smtClean="0">
                <a:solidFill>
                  <a:srgbClr val="000000"/>
                </a:solidFill>
              </a:rPr>
              <a:pPr>
                <a:defRPr/>
              </a:pPr>
              <a:t>11</a:t>
            </a:fld>
            <a:endParaRPr lang="en-US" smtClean="0">
              <a:solidFill>
                <a:srgbClr val="000000"/>
              </a:solidFill>
            </a:endParaRPr>
          </a:p>
        </p:txBody>
      </p:sp>
      <p:sp>
        <p:nvSpPr>
          <p:cNvPr id="11878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18788"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54363" y="9047163"/>
            <a:ext cx="704850" cy="247650"/>
          </a:xfrm>
        </p:spPr>
        <p:txBody>
          <a:bodyPr/>
          <a:lstStyle/>
          <a:p>
            <a:pPr>
              <a:defRPr/>
            </a:pPr>
            <a:fld id="{56F27273-7476-4B43-9F1E-730218CB56D5}" type="slidenum">
              <a:rPr lang="en-US" smtClean="0">
                <a:solidFill>
                  <a:srgbClr val="000000"/>
                </a:solidFill>
              </a:rPr>
              <a:pPr>
                <a:defRPr/>
              </a:pPr>
              <a:t>12</a:t>
            </a:fld>
            <a:endParaRPr lang="en-US" smtClean="0">
              <a:solidFill>
                <a:srgbClr val="000000"/>
              </a:solidFill>
            </a:endParaRPr>
          </a:p>
        </p:txBody>
      </p:sp>
      <p:sp>
        <p:nvSpPr>
          <p:cNvPr id="11981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19812"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54363" y="9047163"/>
            <a:ext cx="704850" cy="247650"/>
          </a:xfrm>
        </p:spPr>
        <p:txBody>
          <a:bodyPr/>
          <a:lstStyle/>
          <a:p>
            <a:pPr>
              <a:defRPr/>
            </a:pPr>
            <a:fld id="{24D154F1-CE93-4705-8CA3-17B1DDD0D806}" type="slidenum">
              <a:rPr lang="en-US" smtClean="0">
                <a:solidFill>
                  <a:srgbClr val="000000"/>
                </a:solidFill>
              </a:rPr>
              <a:pPr>
                <a:defRPr/>
              </a:pPr>
              <a:t>13</a:t>
            </a:fld>
            <a:endParaRPr lang="en-US" smtClean="0">
              <a:solidFill>
                <a:srgbClr val="000000"/>
              </a:solidFill>
            </a:endParaRPr>
          </a:p>
        </p:txBody>
      </p:sp>
      <p:sp>
        <p:nvSpPr>
          <p:cNvPr id="12083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20836"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54363" y="9047163"/>
            <a:ext cx="704850" cy="247650"/>
          </a:xfrm>
        </p:spPr>
        <p:txBody>
          <a:bodyPr/>
          <a:lstStyle/>
          <a:p>
            <a:pPr>
              <a:defRPr/>
            </a:pPr>
            <a:fld id="{415BFEED-FABA-4339-A2FE-648D3913B7F9}" type="slidenum">
              <a:rPr lang="en-US" smtClean="0">
                <a:solidFill>
                  <a:srgbClr val="000000"/>
                </a:solidFill>
              </a:rPr>
              <a:pPr>
                <a:defRPr/>
              </a:pPr>
              <a:t>14</a:t>
            </a:fld>
            <a:endParaRPr lang="en-US" smtClean="0">
              <a:solidFill>
                <a:srgbClr val="000000"/>
              </a:solidFill>
            </a:endParaRPr>
          </a:p>
        </p:txBody>
      </p:sp>
      <p:sp>
        <p:nvSpPr>
          <p:cNvPr id="121859"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21860"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54363" y="9047163"/>
            <a:ext cx="704850" cy="247650"/>
          </a:xfrm>
        </p:spPr>
        <p:txBody>
          <a:bodyPr/>
          <a:lstStyle/>
          <a:p>
            <a:pPr>
              <a:defRPr/>
            </a:pPr>
            <a:fld id="{946A1226-F69C-410E-8F4A-DB8A39D35475}" type="slidenum">
              <a:rPr lang="en-US" smtClean="0">
                <a:solidFill>
                  <a:srgbClr val="000000"/>
                </a:solidFill>
              </a:rPr>
              <a:pPr>
                <a:defRPr/>
              </a:pPr>
              <a:t>15</a:t>
            </a:fld>
            <a:endParaRPr lang="en-US" smtClean="0">
              <a:solidFill>
                <a:srgbClr val="000000"/>
              </a:solidFill>
            </a:endParaRPr>
          </a:p>
        </p:txBody>
      </p:sp>
      <p:sp>
        <p:nvSpPr>
          <p:cNvPr id="122883"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22884"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54363" y="9047163"/>
            <a:ext cx="704850" cy="247650"/>
          </a:xfrm>
        </p:spPr>
        <p:txBody>
          <a:bodyPr/>
          <a:lstStyle/>
          <a:p>
            <a:pPr>
              <a:defRPr/>
            </a:pPr>
            <a:fld id="{261115D7-D6DA-4BC6-9488-C0842A10D265}" type="slidenum">
              <a:rPr lang="en-US" smtClean="0">
                <a:solidFill>
                  <a:srgbClr val="000000"/>
                </a:solidFill>
              </a:rPr>
              <a:pPr>
                <a:defRPr/>
              </a:pPr>
              <a:t>16</a:t>
            </a:fld>
            <a:endParaRPr lang="en-US" smtClean="0">
              <a:solidFill>
                <a:srgbClr val="000000"/>
              </a:solidFill>
            </a:endParaRPr>
          </a:p>
        </p:txBody>
      </p:sp>
      <p:sp>
        <p:nvSpPr>
          <p:cNvPr id="12390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23908"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54363" y="9047163"/>
            <a:ext cx="704850" cy="247650"/>
          </a:xfrm>
        </p:spPr>
        <p:txBody>
          <a:bodyPr/>
          <a:lstStyle/>
          <a:p>
            <a:pPr>
              <a:defRPr/>
            </a:pPr>
            <a:fld id="{DD4357BE-3D14-48D7-919D-FD06B3FA0220}" type="slidenum">
              <a:rPr lang="en-US" smtClean="0">
                <a:solidFill>
                  <a:srgbClr val="000000"/>
                </a:solidFill>
              </a:rPr>
              <a:pPr>
                <a:defRPr/>
              </a:pPr>
              <a:t>17</a:t>
            </a:fld>
            <a:endParaRPr lang="en-US" smtClean="0">
              <a:solidFill>
                <a:srgbClr val="000000"/>
              </a:solidFill>
            </a:endParaRPr>
          </a:p>
        </p:txBody>
      </p:sp>
      <p:sp>
        <p:nvSpPr>
          <p:cNvPr id="12493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24932"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EA32C198-2C04-438E-8CCC-29D937AFB19F}" type="slidenum">
              <a:rPr lang="en-US" sz="1000"/>
              <a:pPr algn="ctr" defTabSz="930275"/>
              <a:t>18</a:t>
            </a:fld>
            <a:endParaRPr lang="en-US" sz="1000"/>
          </a:p>
        </p:txBody>
      </p:sp>
      <p:sp>
        <p:nvSpPr>
          <p:cNvPr id="12595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25956" name="Notes Placeholder 2"/>
          <p:cNvSpPr>
            <a:spLocks noGrp="1"/>
          </p:cNvSpPr>
          <p:nvPr>
            <p:ph type="body" idx="1"/>
          </p:nvPr>
        </p:nvSpPr>
        <p:spPr bwMode="auto">
          <a:xfrm>
            <a:off x="701675" y="4416425"/>
            <a:ext cx="5607050" cy="4181475"/>
          </a:xfrm>
          <a:noFill/>
        </p:spPr>
        <p:txBody>
          <a:bodyPr wrap="square" lIns="91430" tIns="45715" rIns="91430" bIns="45715" numCol="1" anchor="t" anchorCtr="0" compatLnSpc="1">
            <a:prstTxWarp prst="textNoShape">
              <a:avLst/>
            </a:prstTxWarp>
          </a:bodyPr>
          <a:lstStyle/>
          <a:p>
            <a:r>
              <a:rPr lang="en-US" sz="2400" smtClean="0"/>
              <a:t>This chart and the succeding one show that unemployment rates vary widely, not only by region, but within regions.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7" tIns="46499" rIns="45887" bIns="46499" anchor="b">
            <a:spAutoFit/>
          </a:bodyPr>
          <a:lstStyle/>
          <a:p>
            <a:pPr algn="ctr" defTabSz="930275"/>
            <a:fld id="{A3FE6BE3-98EA-471D-A350-22A23FA9832D}" type="slidenum">
              <a:rPr lang="en-US" sz="1000"/>
              <a:pPr algn="ctr" defTabSz="930275"/>
              <a:t>19</a:t>
            </a:fld>
            <a:endParaRPr lang="en-US" sz="1000"/>
          </a:p>
        </p:txBody>
      </p:sp>
      <p:sp>
        <p:nvSpPr>
          <p:cNvPr id="126979"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26980" name="Notes Placeholder 2"/>
          <p:cNvSpPr>
            <a:spLocks noGrp="1"/>
          </p:cNvSpPr>
          <p:nvPr>
            <p:ph type="body" idx="1"/>
          </p:nvPr>
        </p:nvSpPr>
        <p:spPr bwMode="auto">
          <a:xfrm>
            <a:off x="701675" y="4416425"/>
            <a:ext cx="5607050" cy="4181475"/>
          </a:xfrm>
          <a:noFill/>
        </p:spPr>
        <p:txBody>
          <a:bodyPr wrap="square" lIns="91430" tIns="45715" rIns="91430" bIns="45715" numCol="1" anchor="t" anchorCtr="0" compatLnSpc="1">
            <a:prstTxWarp prst="textNoShape">
              <a:avLst/>
            </a:prstTxWarp>
          </a:bodyPr>
          <a:lstStyle/>
          <a:p>
            <a:r>
              <a:rPr lang="en-US" sz="2400" smtClean="0"/>
              <a:t>In May for the first time in 2 years, Nevada overtook Michigan as the state with the highest unemployment rate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A142948F-911F-439D-B055-E74AE8386A69}" type="slidenum">
              <a:rPr lang="en-US" sz="1000"/>
              <a:pPr algn="ctr" defTabSz="931863"/>
              <a:t>2</a:t>
            </a:fld>
            <a:endParaRPr lang="en-US" sz="1000"/>
          </a:p>
        </p:txBody>
      </p:sp>
      <p:sp>
        <p:nvSpPr>
          <p:cNvPr id="109571" name="Rectangle 2"/>
          <p:cNvSpPr>
            <a:spLocks noRo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p:txBody>
          <a:bodyPr/>
          <a:lstStyle/>
          <a:p>
            <a:pPr>
              <a:defRPr/>
            </a:pPr>
            <a:fld id="{AA80EA8E-287A-4BBB-9687-4E22C241279F}" type="slidenum">
              <a:rPr lang="en-US" smtClean="0"/>
              <a:pPr>
                <a:defRPr/>
              </a:pPr>
              <a:t>20</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a:defRPr/>
            </a:pPr>
            <a:fld id="{0F311A3A-BF89-4E51-80BD-88FD4BCC05B5}" type="slidenum">
              <a:rPr lang="en-US" smtClean="0"/>
              <a:pPr>
                <a:defRPr/>
              </a:pPr>
              <a:t>21</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p:txBody>
          <a:bodyPr/>
          <a:lstStyle/>
          <a:p>
            <a:pPr>
              <a:defRPr/>
            </a:pPr>
            <a:fld id="{B90D1AC8-3B8D-43AA-B781-188DB8D3E6D4}" type="slidenum">
              <a:rPr lang="en-US" smtClean="0"/>
              <a:pPr>
                <a:defRPr/>
              </a:pPr>
              <a:t>22</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AE0FC566-64AA-4C29-9AEF-4721ACD4BAE5}" type="slidenum">
              <a:rPr lang="en-US" smtClean="0"/>
              <a:pPr>
                <a:defRPr/>
              </a:pPr>
              <a:t>23</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54363" y="9047163"/>
            <a:ext cx="704850" cy="247650"/>
          </a:xfrm>
        </p:spPr>
        <p:txBody>
          <a:bodyPr/>
          <a:lstStyle/>
          <a:p>
            <a:pPr>
              <a:defRPr/>
            </a:pPr>
            <a:fld id="{EE8BE1F2-D216-41E7-A461-2C77B07D5BAA}" type="slidenum">
              <a:rPr lang="en-US" smtClean="0"/>
              <a:pPr>
                <a:defRPr/>
              </a:pPr>
              <a:t>26</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54363" y="9047163"/>
            <a:ext cx="704850" cy="247650"/>
          </a:xfrm>
        </p:spPr>
        <p:txBody>
          <a:bodyPr/>
          <a:lstStyle/>
          <a:p>
            <a:pPr>
              <a:defRPr/>
            </a:pPr>
            <a:fld id="{F711D0A4-64FF-4EB2-BE0E-FD0C2736B444}" type="slidenum">
              <a:rPr lang="en-US" smtClean="0"/>
              <a:pPr>
                <a:defRPr/>
              </a:pPr>
              <a:t>27</a:t>
            </a:fld>
            <a:endParaRPr lang="en-US" smtClean="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0275"/>
            <a:fld id="{BCF3F370-E459-45AD-A72D-865184E12A91}" type="slidenum">
              <a:rPr lang="en-US" sz="1000"/>
              <a:pPr algn="ctr" defTabSz="930275"/>
              <a:t>28</a:t>
            </a:fld>
            <a:endParaRPr lang="en-US" sz="100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6CF9E36E-70E9-4478-98A1-6A4DB603E495}" type="slidenum">
              <a:rPr lang="en-US" sz="1000"/>
              <a:pPr algn="ctr" defTabSz="928688"/>
              <a:t>29</a:t>
            </a:fld>
            <a:endParaRPr lang="en-US" sz="1000"/>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 typeface="Wingdings" pitchFamily="2" charset="2"/>
              <a:buNone/>
            </a:pPr>
            <a:endParaRPr lang="en-US" sz="24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2FF771B4-E088-4841-BF30-6E71CE68FBB3}" type="slidenum">
              <a:rPr lang="en-US" sz="1000"/>
              <a:pPr algn="ctr" defTabSz="928688"/>
              <a:t>30</a:t>
            </a:fld>
            <a:endParaRPr lang="en-US" sz="100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400" smtClean="0"/>
          </a:p>
        </p:txBody>
      </p:sp>
      <p:sp>
        <p:nvSpPr>
          <p:cNvPr id="137220" name="Slide Number Placeholder 3"/>
          <p:cNvSpPr txBox="1">
            <a:spLocks noGrp="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28688"/>
            <a:fld id="{007F2FBE-878F-4C8F-A625-06F465064450}" type="slidenum">
              <a:rPr lang="en-US" sz="1000"/>
              <a:pPr algn="ctr" defTabSz="928688"/>
              <a:t>31</a:t>
            </a:fld>
            <a:endParaRPr 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A564D93E-607C-4470-B929-57AECECD2719}" type="slidenum">
              <a:rPr lang="en-US" sz="1000"/>
              <a:pPr algn="ctr" defTabSz="931863"/>
              <a:t>3</a:t>
            </a:fld>
            <a:endParaRPr lang="en-US" sz="1000"/>
          </a:p>
        </p:txBody>
      </p:sp>
      <p:sp>
        <p:nvSpPr>
          <p:cNvPr id="110595" name="Rectangle 2"/>
          <p:cNvSpPr>
            <a:spLocks noRo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839E784A-AB2B-451D-996A-93BF8327A51D}" type="slidenum">
              <a:rPr lang="en-US" sz="1000"/>
              <a:pPr algn="ctr" defTabSz="931863"/>
              <a:t>32</a:t>
            </a:fld>
            <a:endParaRPr lang="en-US" sz="1000"/>
          </a:p>
        </p:txBody>
      </p:sp>
      <p:sp>
        <p:nvSpPr>
          <p:cNvPr id="138243" name="Rectangle 2"/>
          <p:cNvSpPr>
            <a:spLocks noRo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88" tIns="46602" rIns="45988" bIns="46602" anchor="b">
            <a:spAutoFit/>
          </a:bodyPr>
          <a:lstStyle/>
          <a:p>
            <a:pPr algn="ctr"/>
            <a:fld id="{CC7F592B-D98E-4B99-AD7B-71CF6B67B501}" type="slidenum">
              <a:rPr lang="en-US" sz="1000">
                <a:solidFill>
                  <a:srgbClr val="000000"/>
                </a:solidFill>
                <a:latin typeface="Times New Roman" pitchFamily="18" charset="0"/>
              </a:rPr>
              <a:pPr algn="ctr"/>
              <a:t>33</a:t>
            </a:fld>
            <a:endParaRPr lang="en-US" sz="1000">
              <a:solidFill>
                <a:srgbClr val="000000"/>
              </a:solidFill>
              <a:latin typeface="Times New Roman" pitchFamily="18"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54363" y="9047163"/>
            <a:ext cx="704850" cy="247650"/>
          </a:xfrm>
        </p:spPr>
        <p:txBody>
          <a:bodyPr/>
          <a:lstStyle/>
          <a:p>
            <a:pPr>
              <a:defRPr/>
            </a:pPr>
            <a:fld id="{EFE27877-BFB5-4300-9B99-040FC2197FB6}" type="slidenum">
              <a:rPr lang="en-US" smtClean="0">
                <a:solidFill>
                  <a:srgbClr val="000000"/>
                </a:solidFill>
              </a:rPr>
              <a:pPr>
                <a:defRPr/>
              </a:pPr>
              <a:t>35</a:t>
            </a:fld>
            <a:endParaRPr lang="en-US" smtClean="0">
              <a:solidFill>
                <a:srgbClr val="000000"/>
              </a:solidFill>
            </a:endParaRPr>
          </a:p>
        </p:txBody>
      </p:sp>
      <p:sp>
        <p:nvSpPr>
          <p:cNvPr id="140291"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176E0ED7-B8BA-41CE-AAC6-E4526191ABDB}" type="slidenum">
              <a:rPr lang="en-US" smtClean="0">
                <a:solidFill>
                  <a:srgbClr val="000000"/>
                </a:solidFill>
              </a:rPr>
              <a:pPr>
                <a:defRPr/>
              </a:pPr>
              <a:t>36</a:t>
            </a:fld>
            <a:endParaRPr lang="en-US" smtClean="0">
              <a:solidFill>
                <a:srgbClr val="000000"/>
              </a:solidFill>
            </a:endParaRPr>
          </a:p>
        </p:txBody>
      </p:sp>
      <p:sp>
        <p:nvSpPr>
          <p:cNvPr id="141315"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D849AD94-F080-4B52-9A1A-C8E5AA74BACC}" type="slidenum">
              <a:rPr lang="en-US" smtClean="0">
                <a:solidFill>
                  <a:srgbClr val="000000"/>
                </a:solidFill>
              </a:rPr>
              <a:pPr>
                <a:defRPr/>
              </a:pPr>
              <a:t>37</a:t>
            </a:fld>
            <a:endParaRPr lang="en-US" smtClean="0">
              <a:solidFill>
                <a:srgbClr val="000000"/>
              </a:solidFill>
            </a:endParaRPr>
          </a:p>
        </p:txBody>
      </p:sp>
      <p:sp>
        <p:nvSpPr>
          <p:cNvPr id="14233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1863"/>
            <a:fld id="{76C7F87C-9AC4-47FB-83AF-1352FBFF7399}" type="slidenum">
              <a:rPr lang="en-US" sz="1000"/>
              <a:pPr algn="ctr" defTabSz="931863"/>
              <a:t>40</a:t>
            </a:fld>
            <a:endParaRPr lang="en-US" sz="1000"/>
          </a:p>
        </p:txBody>
      </p:sp>
      <p:sp>
        <p:nvSpPr>
          <p:cNvPr id="145411" name="Rectangle 2"/>
          <p:cNvSpPr>
            <a:spLocks noRo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lIns="46130" tIns="46130" rIns="46130" bIns="46130"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D5A3638F-2337-436E-8B92-C51FF90FADB7}" type="slidenum">
              <a:rPr lang="en-US" smtClean="0">
                <a:solidFill>
                  <a:srgbClr val="000000"/>
                </a:solidFill>
              </a:rPr>
              <a:pPr>
                <a:defRPr/>
              </a:pPr>
              <a:t>42</a:t>
            </a:fld>
            <a:endParaRPr lang="en-US" smtClean="0">
              <a:solidFill>
                <a:srgbClr val="000000"/>
              </a:solidFill>
            </a:endParaRPr>
          </a:p>
        </p:txBody>
      </p:sp>
      <p:sp>
        <p:nvSpPr>
          <p:cNvPr id="146435"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4363" y="9047163"/>
            <a:ext cx="704850" cy="247650"/>
          </a:xfrm>
        </p:spPr>
        <p:txBody>
          <a:bodyPr/>
          <a:lstStyle/>
          <a:p>
            <a:pPr>
              <a:defRPr/>
            </a:pPr>
            <a:fld id="{82551A6B-ACA1-4BBD-A81A-12B36D5A133C}" type="slidenum">
              <a:rPr lang="en-US" smtClean="0"/>
              <a:pPr>
                <a:defRPr/>
              </a:pPr>
              <a:t>43</a:t>
            </a:fld>
            <a:endParaRPr lang="en-US" smtClean="0"/>
          </a:p>
        </p:txBody>
      </p:sp>
      <p:sp>
        <p:nvSpPr>
          <p:cNvPr id="147459"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1863"/>
            <a:fld id="{0C6170FA-31E5-448A-8136-11B33410288F}" type="slidenum">
              <a:rPr lang="en-US" sz="1000"/>
              <a:pPr algn="ctr" defTabSz="931863"/>
              <a:t>4</a:t>
            </a:fld>
            <a:endParaRPr lang="en-US" sz="1000"/>
          </a:p>
        </p:txBody>
      </p:sp>
      <p:sp>
        <p:nvSpPr>
          <p:cNvPr id="111619" name="Rectangle 2"/>
          <p:cNvSpPr>
            <a:spLocks noRo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lIns="46130" tIns="46130" rIns="46130" bIns="46130"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0275"/>
            <a:fld id="{59EF9EEE-2D5C-4B46-B64D-2112FEC5C406}" type="slidenum">
              <a:rPr lang="en-US" sz="1000"/>
              <a:pPr algn="ctr" defTabSz="930275"/>
              <a:t>44</a:t>
            </a:fld>
            <a:endParaRPr lang="en-US" sz="1000"/>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182688" y="701675"/>
            <a:ext cx="4645025" cy="3482975"/>
          </a:xfr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03288" y="4416425"/>
            <a:ext cx="5199062" cy="41783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2A7CC99C-8665-4A15-94E8-B43530A11D2D}" type="slidenum">
              <a:rPr lang="en-US" smtClean="0"/>
              <a:pPr defTabSz="930193">
                <a:defRPr/>
              </a:pPr>
              <a:t>46</a:t>
            </a:fld>
            <a:endParaRPr lang="en-US" dirty="0"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7E9B3381-8D5E-4045-B0F3-EC1C8B5248E9}" type="slidenum">
              <a:rPr lang="en-US" smtClean="0"/>
              <a:pPr defTabSz="930193">
                <a:defRPr/>
              </a:pPr>
              <a:t>47</a:t>
            </a:fld>
            <a:endParaRPr lang="en-US" dirty="0" smtClean="0"/>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9E359449-7E8D-442C-9626-F3532CAD55BD}" type="slidenum">
              <a:rPr lang="en-US" smtClean="0"/>
              <a:pPr defTabSz="930193">
                <a:defRPr/>
              </a:pPr>
              <a:t>48</a:t>
            </a:fld>
            <a:endParaRPr lang="en-US" dirty="0" smtClean="0"/>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F99AF65C-60AC-44C0-AD0B-4BC2C04BFD54}" type="slidenum">
              <a:rPr lang="en-US" sz="1000"/>
              <a:pPr algn="ctr" defTabSz="931863"/>
              <a:t>49</a:t>
            </a:fld>
            <a:endParaRPr lang="en-US" sz="1000"/>
          </a:p>
        </p:txBody>
      </p:sp>
      <p:sp>
        <p:nvSpPr>
          <p:cNvPr id="153603" name="Rectangle 2"/>
          <p:cNvSpPr>
            <a:spLocks noRo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sldNum" sz="quarter" idx="5"/>
          </p:nvPr>
        </p:nvSpPr>
        <p:spPr/>
        <p:txBody>
          <a:bodyPr/>
          <a:lstStyle/>
          <a:p>
            <a:pPr>
              <a:defRPr/>
            </a:pPr>
            <a:fld id="{C677158B-4F02-41EB-9EDE-AAB7B2DA0EF0}" type="slidenum">
              <a:rPr lang="en-US" smtClean="0"/>
              <a:pPr>
                <a:defRPr/>
              </a:pPr>
              <a:t>50</a:t>
            </a:fld>
            <a:endParaRPr lang="en-US"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161B4846-A05E-4B94-9C4E-BE6603AFF3EC}" type="slidenum">
              <a:rPr lang="en-US" sz="1000"/>
              <a:pPr algn="ctr" defTabSz="931863"/>
              <a:t>51</a:t>
            </a:fld>
            <a:endParaRPr lang="en-US" sz="100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p:txBody>
          <a:bodyPr/>
          <a:lstStyle/>
          <a:p>
            <a:pPr>
              <a:defRPr/>
            </a:pPr>
            <a:fld id="{2E698C73-B832-4857-AD12-137FBE3EB1AF}" type="slidenum">
              <a:rPr lang="en-US" smtClean="0"/>
              <a:pPr>
                <a:defRPr/>
              </a:pPr>
              <a:t>52</a:t>
            </a:fld>
            <a:endParaRPr lang="en-US" smtClean="0"/>
          </a:p>
        </p:txBody>
      </p:sp>
      <p:sp>
        <p:nvSpPr>
          <p:cNvPr id="156675" name="Rectangle 2"/>
          <p:cNvSpPr>
            <a:spLocks noRo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sldNum" sz="quarter" idx="5"/>
          </p:nvPr>
        </p:nvSpPr>
        <p:spPr/>
        <p:txBody>
          <a:bodyPr/>
          <a:lstStyle/>
          <a:p>
            <a:pPr>
              <a:defRPr/>
            </a:pPr>
            <a:fld id="{9064522A-B192-4892-8776-512242829708}" type="slidenum">
              <a:rPr lang="en-US" smtClean="0"/>
              <a:pPr>
                <a:defRPr/>
              </a:pPr>
              <a:t>5</a:t>
            </a:fld>
            <a:endParaRPr lang="en-US" smtClean="0"/>
          </a:p>
        </p:txBody>
      </p:sp>
      <p:sp>
        <p:nvSpPr>
          <p:cNvPr id="112643" name="Rectangle 2"/>
          <p:cNvSpPr>
            <a:spLocks noRo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txBox="1">
            <a:spLocks noGrp="1" noChangeArrowheads="1"/>
          </p:cNvSpPr>
          <p:nvPr/>
        </p:nvSpPr>
        <p:spPr bwMode="auto">
          <a:xfrm>
            <a:off x="3152775" y="9047163"/>
            <a:ext cx="708025" cy="247650"/>
          </a:xfrm>
          <a:prstGeom prst="rect">
            <a:avLst/>
          </a:prstGeom>
          <a:noFill/>
          <a:ln w="9525">
            <a:noFill/>
            <a:miter lim="800000"/>
            <a:headEnd/>
            <a:tailEnd/>
          </a:ln>
        </p:spPr>
        <p:txBody>
          <a:bodyPr lIns="45883" tIns="46495" rIns="45883" bIns="46495" anchor="b">
            <a:spAutoFit/>
          </a:bodyPr>
          <a:lstStyle/>
          <a:p>
            <a:pPr algn="ctr" defTabSz="928688"/>
            <a:fld id="{0CC39C01-62C3-4841-85B5-421743A04E88}" type="slidenum">
              <a:rPr lang="en-US" sz="1000"/>
              <a:pPr algn="ctr" defTabSz="928688"/>
              <a:t>55</a:t>
            </a:fld>
            <a:endParaRPr lang="en-US" sz="1000"/>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5D1519D0-255B-4EEF-A9A5-CE637FFA2E97}" type="slidenum">
              <a:rPr lang="en-US" sz="1000"/>
              <a:pPr algn="ctr" defTabSz="931863"/>
              <a:t>56</a:t>
            </a:fld>
            <a:endParaRPr lang="en-US" sz="1000"/>
          </a:p>
        </p:txBody>
      </p:sp>
      <p:sp>
        <p:nvSpPr>
          <p:cNvPr id="160771" name="Rectangle 2"/>
          <p:cNvSpPr>
            <a:spLocks noRo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17D35CE5-FA30-4AB3-A4F2-3A435D0CA238}" type="slidenum">
              <a:rPr lang="en-US" sz="1000"/>
              <a:pPr algn="ctr" defTabSz="931863"/>
              <a:t>57</a:t>
            </a:fld>
            <a:endParaRPr lang="en-US" sz="1000"/>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AF34D3BB-7406-40AF-AACC-62B1FCD9824B}" type="slidenum">
              <a:rPr lang="en-US" sz="1000"/>
              <a:pPr algn="ctr" defTabSz="930275"/>
              <a:t>58</a:t>
            </a:fld>
            <a:endParaRPr lang="en-US" sz="1000"/>
          </a:p>
        </p:txBody>
      </p:sp>
      <p:sp>
        <p:nvSpPr>
          <p:cNvPr id="162819" name="Rectangle 2"/>
          <p:cNvSpPr>
            <a:spLocks noRo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30275"/>
            <a:fld id="{0C7A6C5E-8845-4FB9-B262-04DCEDD0BD7E}" type="slidenum">
              <a:rPr lang="en-US" sz="1000"/>
              <a:pPr algn="ctr" defTabSz="930275"/>
              <a:t>59</a:t>
            </a:fld>
            <a:endParaRPr lang="en-US" sz="1000"/>
          </a:p>
        </p:txBody>
      </p:sp>
      <p:sp>
        <p:nvSpPr>
          <p:cNvPr id="163843" name="Rectangle 2"/>
          <p:cNvSpPr>
            <a:spLocks noRo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ADCCC0F1-1474-453F-9F48-D74FA199CC47}" type="slidenum">
              <a:rPr lang="en-US" sz="1000"/>
              <a:pPr algn="ctr" defTabSz="931863"/>
              <a:t>60</a:t>
            </a:fld>
            <a:endParaRPr lang="en-US" sz="100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3DB73C4F-ACD0-4952-9B32-35FC3EAEAA2A}" type="slidenum">
              <a:rPr lang="en-US" sz="1000"/>
              <a:pPr algn="ctr" defTabSz="931863"/>
              <a:t>61</a:t>
            </a:fld>
            <a:endParaRPr lang="en-US" sz="100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9AC51D30-852B-41EB-AA5C-B1319538CC6A}" type="slidenum">
              <a:rPr lang="en-US" sz="1000"/>
              <a:pPr algn="ctr" defTabSz="931863"/>
              <a:t>62</a:t>
            </a:fld>
            <a:endParaRPr lang="en-US" sz="1000"/>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F1360017-66BC-4AE3-A5A5-975E42EF6534}" type="slidenum">
              <a:rPr lang="en-US" sz="1000"/>
              <a:pPr algn="ctr" defTabSz="931863"/>
              <a:t>63</a:t>
            </a:fld>
            <a:endParaRPr lang="en-US" sz="1000"/>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txBox="1">
            <a:spLocks noGrp="1" noChangeArrowheads="1"/>
          </p:cNvSpPr>
          <p:nvPr/>
        </p:nvSpPr>
        <p:spPr bwMode="auto">
          <a:xfrm>
            <a:off x="3155950" y="9045575"/>
            <a:ext cx="701675" cy="249238"/>
          </a:xfrm>
          <a:prstGeom prst="rect">
            <a:avLst/>
          </a:prstGeom>
          <a:noFill/>
          <a:ln w="9525">
            <a:noFill/>
            <a:miter lim="800000"/>
            <a:headEnd/>
            <a:tailEnd/>
          </a:ln>
        </p:spPr>
        <p:txBody>
          <a:bodyPr lIns="46016" tIns="46630" rIns="46016" bIns="46630" anchor="b">
            <a:spAutoFit/>
          </a:bodyPr>
          <a:lstStyle/>
          <a:p>
            <a:pPr algn="ctr" defTabSz="930275"/>
            <a:fld id="{6571525C-0652-4668-9061-7295A43FB622}" type="slidenum">
              <a:rPr lang="en-US" sz="1000">
                <a:solidFill>
                  <a:srgbClr val="000000"/>
                </a:solidFill>
              </a:rPr>
              <a:pPr algn="ctr" defTabSz="930275"/>
              <a:t>6</a:t>
            </a:fld>
            <a:endParaRPr lang="en-US" sz="1000">
              <a:solidFill>
                <a:srgbClr val="000000"/>
              </a:solidFill>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1" tIns="46564" rIns="45951" bIns="46564" anchor="b">
            <a:spAutoFit/>
          </a:bodyPr>
          <a:lstStyle/>
          <a:p>
            <a:pPr algn="ctr" defTabSz="931863"/>
            <a:fld id="{4E052FF0-588E-4073-B48E-779644E872F0}" type="slidenum">
              <a:rPr lang="en-US" sz="1000"/>
              <a:pPr algn="ctr" defTabSz="931863"/>
              <a:t>64</a:t>
            </a:fld>
            <a:endParaRPr lang="en-US" sz="1000"/>
          </a:p>
        </p:txBody>
      </p:sp>
      <p:sp>
        <p:nvSpPr>
          <p:cNvPr id="168963" name="Rectangle 2"/>
          <p:cNvSpPr>
            <a:spLocks noRot="1"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lIns="46130" tIns="46130" rIns="46130" bIns="46130" numCol="1" anchor="t" anchorCtr="0" compatLnSpc="1">
            <a:prstTxWarp prst="textNoShape">
              <a:avLst/>
            </a:prstTxWarp>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C7CC1B66-1B23-4A5A-B6D9-D9763F38E360}" type="slidenum">
              <a:rPr lang="en-US" sz="1000"/>
              <a:pPr algn="ctr" defTabSz="931863"/>
              <a:t>65</a:t>
            </a:fld>
            <a:endParaRPr lang="en-US" sz="1000"/>
          </a:p>
        </p:txBody>
      </p:sp>
      <p:sp>
        <p:nvSpPr>
          <p:cNvPr id="169987" name="Rectangle 2"/>
          <p:cNvSpPr>
            <a:spLocks noRo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p:txBody>
          <a:bodyPr/>
          <a:lstStyle/>
          <a:p>
            <a:pPr>
              <a:defRPr/>
            </a:pPr>
            <a:fld id="{DFAB78C5-34E0-4EFB-92BF-EC1F3E9169F7}" type="slidenum">
              <a:rPr lang="en-US" smtClean="0"/>
              <a:pPr>
                <a:defRPr/>
              </a:pPr>
              <a:t>66</a:t>
            </a:fld>
            <a:endParaRPr lang="en-US" smtClean="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p:txBody>
          <a:bodyPr/>
          <a:lstStyle/>
          <a:p>
            <a:pPr>
              <a:defRPr/>
            </a:pPr>
            <a:fld id="{DF111E46-7B8E-4DDE-8219-E710CB6B7F69}" type="slidenum">
              <a:rPr lang="en-US"/>
              <a:pPr>
                <a:defRPr/>
              </a:pPr>
              <a:t>70</a:t>
            </a:fld>
            <a:endParaRPr lang="en-US"/>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xfrm>
            <a:off x="3152775" y="9047163"/>
            <a:ext cx="708025" cy="247650"/>
          </a:xfrm>
        </p:spPr>
        <p:txBody>
          <a:bodyPr/>
          <a:lstStyle/>
          <a:p>
            <a:pPr>
              <a:defRPr/>
            </a:pPr>
            <a:fld id="{9B019D22-D9AD-4EE3-A377-4C4593665BE2}" type="slidenum">
              <a:rPr lang="en-US" smtClean="0"/>
              <a:pPr>
                <a:defRPr/>
              </a:pPr>
              <a:t>71</a:t>
            </a:fld>
            <a:endParaRPr lang="en-US" smtClean="0"/>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xfrm>
            <a:off x="3152775" y="9047163"/>
            <a:ext cx="708025" cy="247650"/>
          </a:xfrm>
        </p:spPr>
        <p:txBody>
          <a:bodyPr/>
          <a:lstStyle/>
          <a:p>
            <a:pPr>
              <a:defRPr/>
            </a:pPr>
            <a:fld id="{185DE298-3194-4025-855A-BE39F8994166}" type="slidenum">
              <a:rPr lang="en-US" smtClean="0"/>
              <a:pPr>
                <a:defRPr/>
              </a:pPr>
              <a:t>72</a:t>
            </a:fld>
            <a:endParaRPr lang="en-US" smtClean="0"/>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xfrm>
            <a:off x="3152775" y="9047163"/>
            <a:ext cx="708025" cy="247650"/>
          </a:xfrm>
        </p:spPr>
        <p:txBody>
          <a:bodyPr/>
          <a:lstStyle/>
          <a:p>
            <a:pPr>
              <a:defRPr/>
            </a:pPr>
            <a:fld id="{0CAC752F-268B-47D1-8DB6-EF0D7A0C5FBF}" type="slidenum">
              <a:rPr lang="en-US" smtClean="0"/>
              <a:pPr>
                <a:defRPr/>
              </a:pPr>
              <a:t>73</a:t>
            </a:fld>
            <a:endParaRPr lang="en-US" smtClean="0"/>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xfrm>
            <a:off x="3152775" y="9047163"/>
            <a:ext cx="708025" cy="247650"/>
          </a:xfrm>
        </p:spPr>
        <p:txBody>
          <a:bodyPr/>
          <a:lstStyle/>
          <a:p>
            <a:pPr>
              <a:defRPr/>
            </a:pPr>
            <a:fld id="{EF24362E-841B-49F2-BB30-04ECFB5A0A65}" type="slidenum">
              <a:rPr lang="en-US" smtClean="0"/>
              <a:pPr>
                <a:defRPr/>
              </a:pPr>
              <a:t>74</a:t>
            </a:fld>
            <a:endParaRPr lang="en-US" smtClean="0"/>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1863"/>
            <a:fld id="{948AD114-FAFC-477D-8D78-89EC7AEE3BD8}" type="slidenum">
              <a:rPr lang="en-US" sz="1000"/>
              <a:pPr algn="ctr" defTabSz="931863"/>
              <a:t>75</a:t>
            </a:fld>
            <a:endParaRPr lang="en-US" sz="1000"/>
          </a:p>
        </p:txBody>
      </p:sp>
      <p:sp>
        <p:nvSpPr>
          <p:cNvPr id="177155" name="Rectangle 2"/>
          <p:cNvSpPr>
            <a:spLocks noRo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54363" y="9047163"/>
            <a:ext cx="704850" cy="247650"/>
          </a:xfrm>
        </p:spPr>
        <p:txBody>
          <a:bodyPr/>
          <a:lstStyle/>
          <a:p>
            <a:pPr>
              <a:defRPr/>
            </a:pPr>
            <a:fld id="{EC1A26D7-93EA-424A-B1AE-97E93720B49B}" type="slidenum">
              <a:rPr lang="en-US" smtClean="0">
                <a:solidFill>
                  <a:srgbClr val="000000"/>
                </a:solidFill>
              </a:rPr>
              <a:pPr>
                <a:defRPr/>
              </a:pPr>
              <a:t>7</a:t>
            </a:fld>
            <a:endParaRPr lang="en-US" smtClean="0">
              <a:solidFill>
                <a:srgbClr val="000000"/>
              </a:solidFill>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54363" y="9047163"/>
            <a:ext cx="704850" cy="247650"/>
          </a:xfrm>
        </p:spPr>
        <p:txBody>
          <a:bodyPr/>
          <a:lstStyle/>
          <a:p>
            <a:pPr defTabSz="930019">
              <a:defRPr/>
            </a:pPr>
            <a:fld id="{19DCE708-0993-4690-9E12-F110506AAD8A}" type="slidenum">
              <a:rPr lang="en-US" smtClean="0">
                <a:solidFill>
                  <a:srgbClr val="000000"/>
                </a:solidFill>
              </a:rPr>
              <a:pPr defTabSz="930019">
                <a:defRPr/>
              </a:pPr>
              <a:t>77</a:t>
            </a:fld>
            <a:endParaRPr lang="en-US" dirty="0" smtClean="0">
              <a:solidFill>
                <a:srgbClr val="000000"/>
              </a:solidFill>
            </a:endParaRPr>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3" tIns="46557" rIns="45943" bIns="46557" anchor="b">
            <a:spAutoFit/>
          </a:bodyPr>
          <a:lstStyle/>
          <a:p>
            <a:pPr algn="ctr" defTabSz="928688"/>
            <a:fld id="{F38AB63A-2A1A-4CE5-8CDD-E24EDB51337C}" type="slidenum">
              <a:rPr lang="en-US" sz="1000">
                <a:solidFill>
                  <a:srgbClr val="000000"/>
                </a:solidFill>
              </a:rPr>
              <a:pPr algn="ctr" defTabSz="928688"/>
              <a:t>82</a:t>
            </a:fld>
            <a:endParaRPr lang="en-US" sz="1000">
              <a:solidFill>
                <a:srgbClr val="000000"/>
              </a:solidFill>
            </a:endParaRPr>
          </a:p>
        </p:txBody>
      </p:sp>
      <p:sp>
        <p:nvSpPr>
          <p:cNvPr id="181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22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32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3" tIns="46557" rIns="45943" bIns="46557" anchor="b">
            <a:spAutoFit/>
          </a:bodyPr>
          <a:lstStyle/>
          <a:p>
            <a:pPr algn="ctr" defTabSz="928688"/>
            <a:fld id="{E8774CB0-C830-4003-BDC5-B052E851019F}" type="slidenum">
              <a:rPr lang="en-US" sz="1000">
                <a:solidFill>
                  <a:srgbClr val="000000"/>
                </a:solidFill>
              </a:rPr>
              <a:pPr algn="ctr" defTabSz="928688"/>
              <a:t>85</a:t>
            </a:fld>
            <a:endParaRPr lang="en-US" sz="1000">
              <a:solidFill>
                <a:srgbClr val="000000"/>
              </a:solidFill>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24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5F8F3843-C189-417C-B358-27F71364BAB4}" type="slidenum">
              <a:rPr lang="en-US" smtClean="0"/>
              <a:pPr>
                <a:defRPr/>
              </a:pPr>
              <a:t>86</a:t>
            </a:fld>
            <a:endParaRPr lang="en-US" smtClean="0"/>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9190C76F-CDBB-429E-AE2F-165DF8364C80}" type="slidenum">
              <a:rPr lang="en-US" smtClean="0">
                <a:solidFill>
                  <a:srgbClr val="000000"/>
                </a:solidFill>
              </a:rPr>
              <a:pPr>
                <a:defRPr/>
              </a:pPr>
              <a:t>87</a:t>
            </a:fld>
            <a:endParaRPr lang="en-US" smtClean="0">
              <a:solidFill>
                <a:srgbClr val="000000"/>
              </a:solidFill>
            </a:endParaRPr>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p:txBody>
          <a:bodyPr/>
          <a:lstStyle/>
          <a:p>
            <a:pPr>
              <a:defRPr/>
            </a:pPr>
            <a:fld id="{06FDC205-3883-4D1E-B074-ABAD45F4973A}" type="slidenum">
              <a:rPr lang="en-US" smtClean="0"/>
              <a:pPr>
                <a:defRPr/>
              </a:pPr>
              <a:t>88</a:t>
            </a:fld>
            <a:endParaRPr lang="en-US" smtClean="0"/>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txBox="1">
            <a:spLocks noGrp="1" noChangeArrowheads="1"/>
          </p:cNvSpPr>
          <p:nvPr/>
        </p:nvSpPr>
        <p:spPr bwMode="auto">
          <a:xfrm>
            <a:off x="3152775" y="9042400"/>
            <a:ext cx="708025" cy="252413"/>
          </a:xfrm>
          <a:prstGeom prst="rect">
            <a:avLst/>
          </a:prstGeom>
          <a:noFill/>
          <a:ln w="9525">
            <a:noFill/>
            <a:miter lim="800000"/>
            <a:headEnd/>
            <a:tailEnd/>
          </a:ln>
        </p:spPr>
        <p:txBody>
          <a:bodyPr lIns="46314" tIns="46931" rIns="46314" bIns="46931" anchor="b">
            <a:spAutoFit/>
          </a:bodyPr>
          <a:lstStyle/>
          <a:p>
            <a:pPr algn="ctr" defTabSz="938213"/>
            <a:fld id="{0DD1AAA5-9AA7-4F15-83A5-030113277053}" type="slidenum">
              <a:rPr lang="en-US" sz="1000">
                <a:latin typeface="Calibri" pitchFamily="34" charset="0"/>
              </a:rPr>
              <a:pPr algn="ctr" defTabSz="938213"/>
              <a:t>89</a:t>
            </a:fld>
            <a:endParaRPr lang="en-US" sz="1000">
              <a:latin typeface="Calibri" pitchFamily="34" charset="0"/>
            </a:endParaRPr>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54363" y="9047163"/>
            <a:ext cx="704850" cy="247650"/>
          </a:xfrm>
        </p:spPr>
        <p:txBody>
          <a:bodyPr/>
          <a:lstStyle/>
          <a:p>
            <a:pPr>
              <a:defRPr/>
            </a:pPr>
            <a:fld id="{E5C33C6B-103B-46A8-9511-E6589CF54EA2}" type="slidenum">
              <a:rPr lang="en-US" smtClean="0">
                <a:solidFill>
                  <a:srgbClr val="000000"/>
                </a:solidFill>
              </a:rPr>
              <a:pPr>
                <a:defRPr/>
              </a:pPr>
              <a:t>8</a:t>
            </a:fld>
            <a:endParaRPr lang="en-US" smtClean="0">
              <a:solidFill>
                <a:srgbClr val="000000"/>
              </a:solidFill>
            </a:endParaRPr>
          </a:p>
        </p:txBody>
      </p:sp>
      <p:sp>
        <p:nvSpPr>
          <p:cNvPr id="11571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15716"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54363" y="9047163"/>
            <a:ext cx="704850" cy="247650"/>
          </a:xfrm>
        </p:spPr>
        <p:txBody>
          <a:bodyPr/>
          <a:lstStyle/>
          <a:p>
            <a:pPr>
              <a:defRPr/>
            </a:pPr>
            <a:fld id="{1E78FF1B-9FD5-4839-A0FD-F1EB1B20E6BA}" type="slidenum">
              <a:rPr lang="en-US" smtClean="0">
                <a:solidFill>
                  <a:srgbClr val="000000"/>
                </a:solidFill>
              </a:rPr>
              <a:pPr>
                <a:defRPr/>
              </a:pPr>
              <a:t>9</a:t>
            </a:fld>
            <a:endParaRPr lang="en-US" smtClean="0">
              <a:solidFill>
                <a:srgbClr val="000000"/>
              </a:solidFill>
            </a:endParaRPr>
          </a:p>
        </p:txBody>
      </p:sp>
      <p:sp>
        <p:nvSpPr>
          <p:cNvPr id="116739"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16740" name="Notes Placeholder 2"/>
          <p:cNvSpPr>
            <a:spLocks noGrp="1"/>
          </p:cNvSpPr>
          <p:nvPr>
            <p:ph type="body" idx="1"/>
          </p:nvPr>
        </p:nvSpPr>
        <p:spPr bwMode="auto">
          <a:xfrm>
            <a:off x="701675" y="4416425"/>
            <a:ext cx="5607050" cy="4181475"/>
          </a:xfrm>
          <a:noFill/>
        </p:spPr>
        <p:txBody>
          <a:bodyPr wrap="square" lIns="91558" tIns="45780" rIns="91558" bIns="45780"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dirty="0">
              <a:solidFill>
                <a:srgbClr val="000000"/>
              </a:solidFill>
            </a:endParaRPr>
          </a:p>
        </p:txBody>
      </p:sp>
      <p:pic>
        <p:nvPicPr>
          <p:cNvPr id="5" name="Picture 1188" descr="Title Page bar_112409_1pm"/>
          <p:cNvPicPr>
            <a:picLocks noChangeAspect="1" noChangeArrowheads="1"/>
          </p:cNvPicPr>
          <p:nvPr userDrawn="1"/>
        </p:nvPicPr>
        <p:blipFill>
          <a:blip r:embed="rId2" cstate="screen"/>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dirty="0">
              <a:solidFill>
                <a:srgbClr val="000000"/>
              </a:solidFill>
            </a:endParaRPr>
          </a:p>
        </p:txBody>
      </p:sp>
      <p:pic>
        <p:nvPicPr>
          <p:cNvPr id="7" name="Picture 1181"/>
          <p:cNvPicPr>
            <a:picLocks noChangeAspect="1" noChangeArrowheads="1"/>
          </p:cNvPicPr>
          <p:nvPr userDrawn="1"/>
        </p:nvPicPr>
        <p:blipFill>
          <a:blip r:embed="rId3" cstate="screen"/>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fontAlgn="auto">
              <a:spcAft>
                <a:spcPts val="0"/>
              </a:spcAft>
              <a:defRPr>
                <a:solidFill>
                  <a:srgbClr val="FFFFFF"/>
                </a:solidFill>
              </a:defRPr>
            </a:lvl1pPr>
          </a:lstStyle>
          <a:p>
            <a:pPr>
              <a:defRPr/>
            </a:pPr>
            <a:fld id="{521A54B0-2837-418F-A6D0-75EACE8CCCD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A7603591-787C-4786-A7D1-070D4591DA7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dirty="0" smtClean="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D1243050-A80D-45D7-AE89-F6114A3075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E5E64C89-28FB-4B9C-8EC1-5ED42425E0A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858000" y="6610350"/>
            <a:ext cx="2133600" cy="476250"/>
          </a:xfrm>
        </p:spPr>
        <p:txBody>
          <a:bodyPr/>
          <a:lstStyle>
            <a:lvl1pPr>
              <a:defRPr/>
            </a:lvl1pPr>
          </a:lstStyle>
          <a:p>
            <a:pPr>
              <a:defRPr/>
            </a:pPr>
            <a:r>
              <a:rPr lang="en-US"/>
              <a:t>Slide </a:t>
            </a:r>
            <a:fld id="{D6F4A4C5-8A73-4419-9D97-E0999440B8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0E65BE80-A724-4165-ACD8-103059C41F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fontAlgn="auto">
              <a:spcAft>
                <a:spcPts val="0"/>
              </a:spcAft>
              <a:defRPr/>
            </a:lvl1pPr>
          </a:lstStyle>
          <a:p>
            <a:pPr>
              <a:defRPr/>
            </a:pPr>
            <a:fld id="{2033DA60-7BB8-4CF0-BA18-77ED300BCB5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E65DD648-1EBD-490F-8EE0-F5E41E9224C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8"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p:txBody>
          <a:bodyPr/>
          <a:lstStyle>
            <a:lvl1pPr fontAlgn="auto">
              <a:spcAft>
                <a:spcPts val="0"/>
              </a:spcAft>
              <a:defRPr/>
            </a:lvl1pPr>
          </a:lstStyle>
          <a:p>
            <a:pPr>
              <a:defRPr/>
            </a:pPr>
            <a:fld id="{96828EBE-D8A3-4D79-BDBA-766CAF32520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4"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p:txBody>
          <a:bodyPr/>
          <a:lstStyle>
            <a:lvl1pPr fontAlgn="auto">
              <a:spcAft>
                <a:spcPts val="0"/>
              </a:spcAft>
              <a:defRPr/>
            </a:lvl1pPr>
          </a:lstStyle>
          <a:p>
            <a:pPr>
              <a:defRPr/>
            </a:pPr>
            <a:fld id="{B3ED16F9-8463-4C4B-BB94-0A4BBF1082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fontAlgn="auto">
              <a:spcAft>
                <a:spcPts val="0"/>
              </a:spcAft>
              <a:defRPr/>
            </a:lvl1pPr>
          </a:lstStyle>
          <a:p>
            <a:pPr>
              <a:defRPr/>
            </a:pPr>
            <a:fld id="{0F6B3172-6562-4333-925D-94AB8ADC91B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4F8ACF95-7568-4E1A-BC15-EB8B8DF1A81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6"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p:txBody>
          <a:bodyPr/>
          <a:lstStyle>
            <a:lvl1pPr fontAlgn="auto">
              <a:spcAft>
                <a:spcPts val="0"/>
              </a:spcAft>
              <a:defRPr/>
            </a:lvl1pPr>
          </a:lstStyle>
          <a:p>
            <a:pPr>
              <a:defRPr/>
            </a:pPr>
            <a:fld id="{5417A938-60BF-4520-9FD7-4E3040E6338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dirty="0">
              <a:solidFill>
                <a:srgbClr val="000000"/>
              </a:solidFill>
            </a:endParaRPr>
          </a:p>
        </p:txBody>
      </p:sp>
      <p:pic>
        <p:nvPicPr>
          <p:cNvPr id="68611" name="Picture 109" descr="Text Page"/>
          <p:cNvPicPr>
            <a:picLocks noChangeAspect="1" noChangeArrowheads="1"/>
          </p:cNvPicPr>
          <p:nvPr/>
        </p:nvPicPr>
        <p:blipFill>
          <a:blip r:embed="rId16" cstate="screen"/>
          <a:srcRect/>
          <a:stretch>
            <a:fillRect/>
          </a:stretch>
        </p:blipFill>
        <p:spPr bwMode="auto">
          <a:xfrm>
            <a:off x="0" y="0"/>
            <a:ext cx="9144000" cy="1150938"/>
          </a:xfrm>
          <a:prstGeom prst="rect">
            <a:avLst/>
          </a:prstGeom>
          <a:noFill/>
          <a:ln w="9525">
            <a:noFill/>
            <a:miter lim="800000"/>
            <a:headEnd/>
            <a:tailEnd/>
          </a:ln>
        </p:spPr>
      </p:pic>
      <p:sp>
        <p:nvSpPr>
          <p:cNvPr id="68612"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3"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dirty="0">
              <a:solidFill>
                <a:srgbClr val="000000"/>
              </a:solidFill>
            </a:endParaRPr>
          </a:p>
        </p:txBody>
      </p:sp>
      <p:pic>
        <p:nvPicPr>
          <p:cNvPr id="68615" name="Picture 102"/>
          <p:cNvPicPr>
            <a:picLocks noChangeAspect="1" noChangeArrowheads="1"/>
          </p:cNvPicPr>
          <p:nvPr/>
        </p:nvPicPr>
        <p:blipFill>
          <a:blip r:embed="rId17" cstate="screen"/>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rgbClr val="FFFFFF"/>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rgbClr val="FFFFFF"/>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solidFill>
                  <a:srgbClr val="000000"/>
                </a:solidFill>
                <a:latin typeface="Arial" charset="0"/>
                <a:cs typeface="+mn-cs"/>
              </a:defRPr>
            </a:lvl1pPr>
          </a:lstStyle>
          <a:p>
            <a:pPr>
              <a:defRPr/>
            </a:pPr>
            <a:fld id="{376D97E4-14AE-4130-9263-A85FEEA854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519" r:id="rId1"/>
    <p:sldLayoutId id="2147487520" r:id="rId2"/>
    <p:sldLayoutId id="2147487521" r:id="rId3"/>
    <p:sldLayoutId id="2147487522" r:id="rId4"/>
    <p:sldLayoutId id="2147487523" r:id="rId5"/>
    <p:sldLayoutId id="2147487524" r:id="rId6"/>
    <p:sldLayoutId id="2147487525" r:id="rId7"/>
    <p:sldLayoutId id="2147487526" r:id="rId8"/>
    <p:sldLayoutId id="2147487527" r:id="rId9"/>
    <p:sldLayoutId id="2147487528" r:id="rId10"/>
    <p:sldLayoutId id="2147487529" r:id="rId11"/>
    <p:sldLayoutId id="2147487530" r:id="rId12"/>
    <p:sldLayoutId id="2147487531" r:id="rId13"/>
    <p:sldLayoutId id="2147487532" r:id="rId14"/>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hyperlink" Target="http://www.census.gov/population/projections/data/state/projectionsagesex.html" TargetMode="External"/><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hyperlink" Target="http://www.census.gov/population/projections/data/state/projectionsagesex.html" TargetMode="External"/><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hyperlink" Target="http://www.nada.org/nadadata" TargetMode="External"/><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hyperlink" Target="http://www.census.gov/construction/nrc/pdf/newresconst.pdf" TargetMode="Externa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hyperlink" Target="http://www.census.gov/construction/nrc/pdf/newresconst.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hyperlink" Target="http://www2.fdic.gov/qbp/" TargetMode="External"/><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hyperlink" Target="http://www2.fdic.gov/qbp/" TargetMode="External"/><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hyperlink" Target="http://www.census.gov/manufacturing/m3/" TargetMode="External"/><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hyperlink" Target="http://www.bls.gov/news.release/cewbd.t08.htm" TargetMode="External"/><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27.bin"/><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hyperlink" Target="http://www.bea.gov/national/xls/gdpchg.xls"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35.v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oleObject" Target="../embeddings/oleObject42.bin"/><Relationship Id="rId4" Type="http://schemas.openxmlformats.org/officeDocument/2006/relationships/hyperlink" Target="http://www.federalreserve.gov/releases/h15/data.htm"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oleObject" Target="../embeddings/oleObject54.bin"/><Relationship Id="rId4" Type="http://schemas.openxmlformats.org/officeDocument/2006/relationships/hyperlink" Target="http://www.fhwa.dot.gov/ohim/tvtw/tvtpage.cfm"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55.v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oleObject" Target="../embeddings/oleObject58.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2.xml"/><Relationship Id="rId1" Type="http://schemas.openxmlformats.org/officeDocument/2006/relationships/vmlDrawing" Target="../drawings/vmlDrawing59.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2.xml"/><Relationship Id="rId1" Type="http://schemas.openxmlformats.org/officeDocument/2006/relationships/vmlDrawing" Target="../drawings/vmlDrawing60.v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61.v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6.vml"/><Relationship Id="rId4" Type="http://schemas.openxmlformats.org/officeDocument/2006/relationships/oleObject" Target="../embeddings/oleObject66.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0" y="2459038"/>
            <a:ext cx="9104313" cy="1660525"/>
          </a:xfrm>
          <a:ln/>
        </p:spPr>
        <p:txBody>
          <a:bodyPr/>
          <a:lstStyle/>
          <a:p>
            <a:r>
              <a:rPr lang="en-US" sz="4000"/>
              <a:t>Overview and Outlook for the P/C Insurance Industry: Trends and Challenges for 2013 and Beyond</a:t>
            </a:r>
            <a:endParaRPr lang="en-US" sz="4000" i="1">
              <a:solidFill>
                <a:srgbClr val="C00000"/>
              </a:solidFill>
            </a:endParaRPr>
          </a:p>
        </p:txBody>
      </p:sp>
      <p:sp>
        <p:nvSpPr>
          <p:cNvPr id="83971" name="Rectangle 3"/>
          <p:cNvSpPr>
            <a:spLocks noGrp="1" noChangeArrowheads="1"/>
          </p:cNvSpPr>
          <p:nvPr>
            <p:ph type="subTitle" idx="1"/>
          </p:nvPr>
        </p:nvSpPr>
        <p:spPr>
          <a:xfrm>
            <a:off x="0" y="4343400"/>
            <a:ext cx="9144000" cy="1274763"/>
          </a:xfrm>
        </p:spPr>
        <p:txBody>
          <a:bodyPr/>
          <a:lstStyle/>
          <a:p>
            <a:pPr>
              <a:lnSpc>
                <a:spcPct val="80000"/>
              </a:lnSpc>
            </a:pPr>
            <a:r>
              <a:rPr lang="en-US" sz="3200"/>
              <a:t>Underwriting Executives Council</a:t>
            </a:r>
            <a:br>
              <a:rPr lang="en-US" sz="3200"/>
            </a:br>
            <a:r>
              <a:rPr lang="en-US" sz="3200"/>
              <a:t>Bonita Springs, FL </a:t>
            </a:r>
            <a:br>
              <a:rPr lang="en-US" sz="3200"/>
            </a:br>
            <a:r>
              <a:rPr lang="en-US" sz="3200"/>
              <a:t>May 9, 2013</a:t>
            </a:r>
            <a:endParaRPr lang="en-US" sz="3200" i="1">
              <a:solidFill>
                <a:srgbClr val="C00000"/>
              </a:solidFill>
            </a:endParaRPr>
          </a:p>
        </p:txBody>
      </p:sp>
      <p:sp>
        <p:nvSpPr>
          <p:cNvPr id="8397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rgbClr val="225A7A"/>
                </a:solidFill>
              </a:rPr>
              <a:t>Steven N. Weisbart, Ph.D., CLU, Senior Vice President &amp; Chief Economist</a:t>
            </a:r>
          </a:p>
          <a:p>
            <a:pPr algn="ctr" eaLnBrk="0" hangingPunct="0">
              <a:lnSpc>
                <a:spcPct val="90000"/>
              </a:lnSpc>
              <a:spcBef>
                <a:spcPct val="25000"/>
              </a:spcBef>
              <a:buClr>
                <a:schemeClr val="accent1"/>
              </a:buClr>
            </a:pPr>
            <a:r>
              <a:rPr lang="en-US" b="1">
                <a:solidFill>
                  <a:srgbClr val="225A7A"/>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212.346.5540  Cell: 917.494.5945  stevenw@iii.org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5707D6F7-5DB1-4602-8422-807A25869F52}" type="slidenum">
              <a:rPr lang="en-US" smtClean="0"/>
              <a:pPr>
                <a:defRPr/>
              </a:pPr>
              <a:t>10</a:t>
            </a:fld>
            <a:endParaRPr lang="en-US" smtClean="0"/>
          </a:p>
        </p:txBody>
      </p:sp>
      <p:sp>
        <p:nvSpPr>
          <p:cNvPr id="6148"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PP Auto</a:t>
            </a:r>
            <a:br>
              <a:rPr lang="en-US" smtClean="0"/>
            </a:br>
            <a:r>
              <a:rPr lang="en-US" smtClean="0"/>
              <a:t>Percent Change by State, 2007-2012</a:t>
            </a:r>
          </a:p>
        </p:txBody>
      </p:sp>
      <p:graphicFrame>
        <p:nvGraphicFramePr>
          <p:cNvPr id="6146"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6146" name="Chart" r:id="rId4" imgW="8810608" imgH="4562577" progId="MSGraph.Chart.8">
              <p:embed followColorScheme="full"/>
            </p:oleObj>
          </a:graphicData>
        </a:graphic>
      </p:graphicFrame>
      <p:sp>
        <p:nvSpPr>
          <p:cNvPr id="6149" name="Text Box 4"/>
          <p:cNvSpPr txBox="1">
            <a:spLocks noChangeArrowheads="1"/>
          </p:cNvSpPr>
          <p:nvPr/>
        </p:nvSpPr>
        <p:spPr bwMode="auto">
          <a:xfrm>
            <a:off x="127000" y="658018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6150"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quarter"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69F1AFE3-540D-4E15-85A3-FA93ED08CAB9}" type="slidenum">
              <a:rPr lang="en-US" smtClean="0"/>
              <a:pPr>
                <a:defRPr/>
              </a:pPr>
              <a:t>11</a:t>
            </a:fld>
            <a:endParaRPr lang="en-US" smtClean="0"/>
          </a:p>
        </p:txBody>
      </p:sp>
      <p:sp>
        <p:nvSpPr>
          <p:cNvPr id="71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PP Auto</a:t>
            </a:r>
            <a:br>
              <a:rPr lang="en-US" smtClean="0"/>
            </a:br>
            <a:r>
              <a:rPr lang="en-US" smtClean="0"/>
              <a:t>Percent Change by State, 2007-2012</a:t>
            </a:r>
          </a:p>
        </p:txBody>
      </p:sp>
      <p:graphicFrame>
        <p:nvGraphicFramePr>
          <p:cNvPr id="7170"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7170" name="Chart" r:id="rId4" imgW="8810608" imgH="4562577" progId="MSGraph.Chart.8">
              <p:embed followColorScheme="full"/>
            </p:oleObj>
          </a:graphicData>
        </a:graphic>
      </p:graphicFrame>
      <p:sp>
        <p:nvSpPr>
          <p:cNvPr id="7173"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174" name="Text Box 4"/>
          <p:cNvSpPr txBox="1">
            <a:spLocks noChangeArrowheads="1"/>
          </p:cNvSpPr>
          <p:nvPr/>
        </p:nvSpPr>
        <p:spPr bwMode="auto">
          <a:xfrm>
            <a:off x="127000" y="65738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10" name="Date Placeholder 9"/>
          <p:cNvSpPr>
            <a:spLocks noGrp="1"/>
          </p:cNvSpPr>
          <p:nvPr>
            <p:ph type="dt" sz="quarter"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D653BAB7-F4EA-49A8-B99C-0E3C3F2592BE}" type="slidenum">
              <a:rPr lang="en-US" smtClean="0"/>
              <a:pPr>
                <a:defRPr/>
              </a:pPr>
              <a:t>12</a:t>
            </a:fld>
            <a:endParaRPr lang="en-US" smtClean="0"/>
          </a:p>
        </p:txBody>
      </p:sp>
      <p:sp>
        <p:nvSpPr>
          <p:cNvPr id="81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Homeowners</a:t>
            </a:r>
            <a:br>
              <a:rPr lang="en-US" smtClean="0"/>
            </a:br>
            <a:r>
              <a:rPr lang="en-US" smtClean="0"/>
              <a:t>Percent Change by State, 2007-2012</a:t>
            </a:r>
          </a:p>
        </p:txBody>
      </p:sp>
      <p:graphicFrame>
        <p:nvGraphicFramePr>
          <p:cNvPr id="8194"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8194" name="Chart" r:id="rId4" imgW="8810608" imgH="4552851" progId="MSGraph.Chart.8">
              <p:embed followColorScheme="full"/>
            </p:oleObj>
          </a:graphicData>
        </a:graphic>
      </p:graphicFrame>
      <p:sp>
        <p:nvSpPr>
          <p:cNvPr id="8197" name="Text Box 4"/>
          <p:cNvSpPr txBox="1">
            <a:spLocks noChangeArrowheads="1"/>
          </p:cNvSpPr>
          <p:nvPr/>
        </p:nvSpPr>
        <p:spPr bwMode="auto">
          <a:xfrm>
            <a:off x="127000" y="658018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8198"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quarter"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4D5AD71E-5292-496B-AB0B-3F1086FC769E}" type="slidenum">
              <a:rPr lang="en-US" smtClean="0"/>
              <a:pPr>
                <a:defRPr/>
              </a:pPr>
              <a:t>13</a:t>
            </a:fld>
            <a:endParaRPr lang="en-US" smtClean="0"/>
          </a:p>
        </p:txBody>
      </p:sp>
      <p:sp>
        <p:nvSpPr>
          <p:cNvPr id="9220"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Homeowners</a:t>
            </a:r>
            <a:br>
              <a:rPr lang="en-US" smtClean="0"/>
            </a:br>
            <a:r>
              <a:rPr lang="en-US" smtClean="0"/>
              <a:t>Percent Change by State, 2007-2012</a:t>
            </a:r>
          </a:p>
        </p:txBody>
      </p:sp>
      <p:graphicFrame>
        <p:nvGraphicFramePr>
          <p:cNvPr id="9218"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9218" name="Chart" r:id="rId4" imgW="8820049" imgH="4562577" progId="MSGraph.Chart.8">
              <p:embed followColorScheme="full"/>
            </p:oleObj>
          </a:graphicData>
        </a:graphic>
      </p:graphicFrame>
      <p:sp>
        <p:nvSpPr>
          <p:cNvPr id="9221"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9222" name="Text Box 4"/>
          <p:cNvSpPr txBox="1">
            <a:spLocks noChangeArrowheads="1"/>
          </p:cNvSpPr>
          <p:nvPr/>
        </p:nvSpPr>
        <p:spPr bwMode="auto">
          <a:xfrm>
            <a:off x="127000" y="6403975"/>
            <a:ext cx="9017000" cy="2143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10" name="Date Placeholder 9"/>
          <p:cNvSpPr>
            <a:spLocks noGrp="1"/>
          </p:cNvSpPr>
          <p:nvPr>
            <p:ph type="dt" sz="quarter"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5CF07EE-CE1C-47C2-9838-70087775F978}" type="slidenum">
              <a:rPr lang="en-US" smtClean="0"/>
              <a:pPr>
                <a:defRPr/>
              </a:pPr>
              <a:t>14</a:t>
            </a:fld>
            <a:endParaRPr lang="en-US" smtClean="0"/>
          </a:p>
        </p:txBody>
      </p:sp>
      <p:sp>
        <p:nvSpPr>
          <p:cNvPr id="10244"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Comm. Lines</a:t>
            </a:r>
            <a:br>
              <a:rPr lang="en-US" smtClean="0"/>
            </a:br>
            <a:r>
              <a:rPr lang="en-US" smtClean="0"/>
              <a:t>Percent Change by State, 2007-2012</a:t>
            </a:r>
          </a:p>
        </p:txBody>
      </p:sp>
      <p:graphicFrame>
        <p:nvGraphicFramePr>
          <p:cNvPr id="10242"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0242" name="Chart" r:id="rId4" imgW="8810608" imgH="4552851" progId="MSGraph.Chart.8">
              <p:embed followColorScheme="full"/>
            </p:oleObj>
          </a:graphicData>
        </a:graphic>
      </p:graphicFrame>
      <p:sp>
        <p:nvSpPr>
          <p:cNvPr id="10245" name="Text Box 4"/>
          <p:cNvSpPr txBox="1">
            <a:spLocks noChangeArrowheads="1"/>
          </p:cNvSpPr>
          <p:nvPr/>
        </p:nvSpPr>
        <p:spPr bwMode="auto">
          <a:xfrm>
            <a:off x="127000" y="6430963"/>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1024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quarter"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527506D2-9894-4AF6-9C0B-836EAA2F743D}" type="slidenum">
              <a:rPr lang="en-US" smtClean="0"/>
              <a:pPr>
                <a:defRPr/>
              </a:pPr>
              <a:t>15</a:t>
            </a:fld>
            <a:endParaRPr lang="en-US" smtClean="0"/>
          </a:p>
        </p:txBody>
      </p:sp>
      <p:sp>
        <p:nvSpPr>
          <p:cNvPr id="11268"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Comm. Lines</a:t>
            </a:r>
            <a:br>
              <a:rPr lang="en-US" smtClean="0"/>
            </a:br>
            <a:r>
              <a:rPr lang="en-US" smtClean="0"/>
              <a:t>Percent Change by State, 2007-2012</a:t>
            </a:r>
          </a:p>
        </p:txBody>
      </p:sp>
      <p:graphicFrame>
        <p:nvGraphicFramePr>
          <p:cNvPr id="11266"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11266" name="Chart" r:id="rId4" imgW="8820049" imgH="4562577" progId="MSGraph.Chart.8">
              <p:embed followColorScheme="full"/>
            </p:oleObj>
          </a:graphicData>
        </a:graphic>
      </p:graphicFrame>
      <p:sp>
        <p:nvSpPr>
          <p:cNvPr id="11269"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1270" name="Text Box 4"/>
          <p:cNvSpPr txBox="1">
            <a:spLocks noChangeArrowheads="1"/>
          </p:cNvSpPr>
          <p:nvPr/>
        </p:nvSpPr>
        <p:spPr bwMode="auto">
          <a:xfrm>
            <a:off x="127000" y="6403975"/>
            <a:ext cx="9017000" cy="2143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10" name="Date Placeholder 9"/>
          <p:cNvSpPr>
            <a:spLocks noGrp="1"/>
          </p:cNvSpPr>
          <p:nvPr>
            <p:ph type="dt" sz="quarter"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8F5213B1-0BEE-4C45-9CFB-CEB0E4F8E3FC}" type="slidenum">
              <a:rPr lang="en-US" smtClean="0"/>
              <a:pPr>
                <a:defRPr/>
              </a:pPr>
              <a:t>16</a:t>
            </a:fld>
            <a:endParaRPr lang="en-US" smtClean="0"/>
          </a:p>
        </p:txBody>
      </p:sp>
      <p:sp>
        <p:nvSpPr>
          <p:cNvPr id="1229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Workers’ Comp</a:t>
            </a:r>
            <a:br>
              <a:rPr lang="en-US" smtClean="0"/>
            </a:br>
            <a:r>
              <a:rPr lang="en-US" smtClean="0"/>
              <a:t>Percent Change by State, 2007-2012</a:t>
            </a:r>
          </a:p>
        </p:txBody>
      </p:sp>
      <p:graphicFrame>
        <p:nvGraphicFramePr>
          <p:cNvPr id="1229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12290" name="Chart" r:id="rId4" imgW="8820049" imgH="4552851" progId="MSGraph.Chart.8">
              <p:embed followColorScheme="full"/>
            </p:oleObj>
          </a:graphicData>
        </a:graphic>
      </p:graphicFrame>
      <p:sp>
        <p:nvSpPr>
          <p:cNvPr id="1229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*Excludes monopolistic fund states: ND, OH, WA, WY as 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1229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quarter"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B60EC043-F658-4ED7-BAB2-C93898F69A32}" type="slidenum">
              <a:rPr lang="en-US" smtClean="0"/>
              <a:pPr>
                <a:defRPr/>
              </a:pPr>
              <a:t>17</a:t>
            </a:fld>
            <a:endParaRPr lang="en-US" smtClean="0"/>
          </a:p>
        </p:txBody>
      </p:sp>
      <p:sp>
        <p:nvSpPr>
          <p:cNvPr id="1331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Worker’s Comp</a:t>
            </a:r>
            <a:br>
              <a:rPr lang="en-US" smtClean="0"/>
            </a:br>
            <a:r>
              <a:rPr lang="en-US" smtClean="0"/>
              <a:t>Percent Change by State, 2007-2012</a:t>
            </a:r>
          </a:p>
        </p:txBody>
      </p:sp>
      <p:graphicFrame>
        <p:nvGraphicFramePr>
          <p:cNvPr id="1331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13314" name="Chart" r:id="rId4" imgW="8820049" imgH="4552851" progId="MSGraph.Chart.8">
              <p:embed followColorScheme="full"/>
            </p:oleObj>
          </a:graphicData>
        </a:graphic>
      </p:graphicFrame>
      <p:sp>
        <p:nvSpPr>
          <p:cNvPr id="1331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3318"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*Excludes monopolistic fund states: ND, OH, WA, WY as 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10" name="Date Placeholder 9"/>
          <p:cNvSpPr>
            <a:spLocks noGrp="1"/>
          </p:cNvSpPr>
          <p:nvPr>
            <p:ph type="dt" sz="quarter"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2C4427-A49D-46F0-8BD0-8CC9C2D164B9}" type="slidenum">
              <a:rPr lang="en-US" sz="900"/>
              <a:pPr algn="r" eaLnBrk="0" hangingPunct="0">
                <a:lnSpc>
                  <a:spcPct val="85000"/>
                </a:lnSpc>
                <a:spcBef>
                  <a:spcPct val="20000"/>
                </a:spcBef>
              </a:pPr>
              <a:t>18</a:t>
            </a:fld>
            <a:endParaRPr lang="en-US" sz="900"/>
          </a:p>
        </p:txBody>
      </p:sp>
      <p:sp>
        <p:nvSpPr>
          <p:cNvPr id="14342" name="Rectangle 2"/>
          <p:cNvSpPr>
            <a:spLocks noGrp="1" noChangeArrowheads="1"/>
          </p:cNvSpPr>
          <p:nvPr>
            <p:ph type="title" idx="4294967295"/>
          </p:nvPr>
        </p:nvSpPr>
        <p:spPr>
          <a:xfrm>
            <a:off x="457200" y="152400"/>
            <a:ext cx="7150100" cy="914400"/>
          </a:xfrm>
        </p:spPr>
        <p:txBody>
          <a:bodyPr lIns="92075" tIns="46038" rIns="92075" bIns="46038" anchor="b"/>
          <a:lstStyle/>
          <a:p>
            <a:r>
              <a:rPr lang="en-US" sz="2400" smtClean="0"/>
              <a:t>Projected Population Growth Rates (2010-2020) Vary Widely by State and Region*</a:t>
            </a:r>
          </a:p>
        </p:txBody>
      </p:sp>
      <p:graphicFrame>
        <p:nvGraphicFramePr>
          <p:cNvPr id="14338" name="Object 3"/>
          <p:cNvGraphicFramePr>
            <a:graphicFrameLocks noChangeAspect="1"/>
          </p:cNvGraphicFramePr>
          <p:nvPr>
            <p:ph idx="4294967295"/>
          </p:nvPr>
        </p:nvGraphicFramePr>
        <p:xfrm>
          <a:off x="0" y="990600"/>
          <a:ext cx="9144000" cy="5410200"/>
        </p:xfrm>
        <a:graphic>
          <a:graphicData uri="http://schemas.openxmlformats.org/presentationml/2006/ole">
            <p:oleObj spid="_x0000_s14338" name="Chart" r:id="rId4" imgW="8820049" imgH="4572034" progId="MSGraph.Chart.8">
              <p:embed followColorScheme="full"/>
            </p:oleObj>
          </a:graphicData>
        </a:graphic>
      </p:graphicFrame>
      <p:sp>
        <p:nvSpPr>
          <p:cNvPr id="14343" name="Text Box 4"/>
          <p:cNvSpPr txBox="1">
            <a:spLocks noChangeArrowheads="1"/>
          </p:cNvSpPr>
          <p:nvPr/>
        </p:nvSpPr>
        <p:spPr bwMode="auto">
          <a:xfrm>
            <a:off x="533400" y="6324600"/>
            <a:ext cx="8001000" cy="381000"/>
          </a:xfrm>
          <a:prstGeom prst="rect">
            <a:avLst/>
          </a:prstGeom>
          <a:noFill/>
          <a:ln w="9525">
            <a:noFill/>
            <a:miter lim="800000"/>
            <a:headEnd/>
            <a:tailEnd/>
          </a:ln>
        </p:spPr>
        <p:txBody>
          <a:bodyPr lIns="92075" tIns="46038" rIns="92075" bIns="46038">
            <a:spAutoFit/>
          </a:bodyPr>
          <a:lstStyle/>
          <a:p>
            <a:pPr eaLnBrk="0" hangingPunct="0">
              <a:lnSpc>
                <a:spcPct val="85000"/>
              </a:lnSpc>
              <a:spcBef>
                <a:spcPct val="25000"/>
              </a:spcBef>
              <a:buClr>
                <a:schemeClr val="accent2"/>
              </a:buClr>
              <a:buFont typeface="Wingdings" pitchFamily="2" charset="2"/>
              <a:buNone/>
            </a:pPr>
            <a:r>
              <a:rPr lang="en-US" sz="1100"/>
              <a:t>*based on 2000 census.</a:t>
            </a:r>
            <a:br>
              <a:rPr lang="en-US" sz="1100"/>
            </a:br>
            <a:r>
              <a:rPr lang="en-US" sz="1100"/>
              <a:t>Source: </a:t>
            </a:r>
            <a:r>
              <a:rPr lang="en-US" sz="1100">
                <a:hlinkClick r:id="rId5"/>
              </a:rPr>
              <a:t>http://www.census.gov/population/projections/data/state/projectionsagesex.html</a:t>
            </a:r>
            <a:r>
              <a:rPr lang="en-US" sz="1100"/>
              <a:t> (Table 7)</a:t>
            </a:r>
          </a:p>
        </p:txBody>
      </p:sp>
      <p:sp>
        <p:nvSpPr>
          <p:cNvPr id="14344" name="Text Box 9"/>
          <p:cNvSpPr txBox="1">
            <a:spLocks noChangeArrowheads="1"/>
          </p:cNvSpPr>
          <p:nvPr/>
        </p:nvSpPr>
        <p:spPr bwMode="auto">
          <a:xfrm>
            <a:off x="1714500" y="1358900"/>
            <a:ext cx="1587500" cy="366713"/>
          </a:xfrm>
          <a:prstGeom prst="rect">
            <a:avLst/>
          </a:prstGeom>
          <a:noFill/>
          <a:ln w="9525">
            <a:noFill/>
            <a:miter lim="800000"/>
            <a:headEnd/>
            <a:tailEnd/>
          </a:ln>
        </p:spPr>
        <p:txBody>
          <a:bodyPr>
            <a:spAutoFit/>
          </a:bodyPr>
          <a:lstStyle/>
          <a:p>
            <a:pPr>
              <a:spcBef>
                <a:spcPct val="50000"/>
              </a:spcBef>
            </a:pPr>
            <a:r>
              <a:rPr lang="en-US"/>
              <a:t>Southeast</a:t>
            </a:r>
          </a:p>
        </p:txBody>
      </p:sp>
      <p:sp>
        <p:nvSpPr>
          <p:cNvPr id="14345" name="Text Box 10"/>
          <p:cNvSpPr txBox="1">
            <a:spLocks noChangeArrowheads="1"/>
          </p:cNvSpPr>
          <p:nvPr/>
        </p:nvSpPr>
        <p:spPr bwMode="auto">
          <a:xfrm>
            <a:off x="4368800" y="1384300"/>
            <a:ext cx="1409700" cy="366713"/>
          </a:xfrm>
          <a:prstGeom prst="rect">
            <a:avLst/>
          </a:prstGeom>
          <a:noFill/>
          <a:ln w="9525">
            <a:noFill/>
            <a:miter lim="800000"/>
            <a:headEnd/>
            <a:tailEnd/>
          </a:ln>
        </p:spPr>
        <p:txBody>
          <a:bodyPr>
            <a:spAutoFit/>
          </a:bodyPr>
          <a:lstStyle/>
          <a:p>
            <a:pPr>
              <a:spcBef>
                <a:spcPct val="50000"/>
              </a:spcBef>
            </a:pPr>
            <a:r>
              <a:rPr lang="en-US"/>
              <a:t>Mid-Atlantic</a:t>
            </a:r>
          </a:p>
        </p:txBody>
      </p:sp>
      <p:sp>
        <p:nvSpPr>
          <p:cNvPr id="14346" name="Text Box 11"/>
          <p:cNvSpPr txBox="1">
            <a:spLocks noChangeArrowheads="1"/>
          </p:cNvSpPr>
          <p:nvPr/>
        </p:nvSpPr>
        <p:spPr bwMode="auto">
          <a:xfrm>
            <a:off x="6286500" y="1346200"/>
            <a:ext cx="1689100" cy="366713"/>
          </a:xfrm>
          <a:prstGeom prst="rect">
            <a:avLst/>
          </a:prstGeom>
          <a:noFill/>
          <a:ln w="9525">
            <a:noFill/>
            <a:miter lim="800000"/>
            <a:headEnd/>
            <a:tailEnd/>
          </a:ln>
        </p:spPr>
        <p:txBody>
          <a:bodyPr>
            <a:spAutoFit/>
          </a:bodyPr>
          <a:lstStyle/>
          <a:p>
            <a:pPr>
              <a:spcBef>
                <a:spcPct val="50000"/>
              </a:spcBef>
            </a:pPr>
            <a:r>
              <a:rPr lang="en-US"/>
              <a:t>New England</a:t>
            </a:r>
          </a:p>
        </p:txBody>
      </p:sp>
      <p:sp>
        <p:nvSpPr>
          <p:cNvPr id="14347" name="Rectangle 5"/>
          <p:cNvSpPr>
            <a:spLocks noChangeArrowheads="1"/>
          </p:cNvSpPr>
          <p:nvPr/>
        </p:nvSpPr>
        <p:spPr bwMode="blackWhite">
          <a:xfrm>
            <a:off x="762000" y="5867400"/>
            <a:ext cx="7943850" cy="457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U.S. population growth overall, 2010-2020, is projected to be 8.7%</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53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53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30513B-3BF0-45D3-9305-865FACCB1BA8}" type="slidenum">
              <a:rPr lang="en-US" sz="900"/>
              <a:pPr algn="r" eaLnBrk="0" hangingPunct="0">
                <a:lnSpc>
                  <a:spcPct val="85000"/>
                </a:lnSpc>
                <a:spcBef>
                  <a:spcPct val="20000"/>
                </a:spcBef>
              </a:pPr>
              <a:t>19</a:t>
            </a:fld>
            <a:endParaRPr lang="en-US" sz="900"/>
          </a:p>
        </p:txBody>
      </p:sp>
      <p:sp>
        <p:nvSpPr>
          <p:cNvPr id="15366" name="Rectangle 2"/>
          <p:cNvSpPr>
            <a:spLocks noGrp="1" noChangeArrowheads="1"/>
          </p:cNvSpPr>
          <p:nvPr>
            <p:ph type="title" idx="4294967295"/>
          </p:nvPr>
        </p:nvSpPr>
        <p:spPr>
          <a:xfrm>
            <a:off x="457200" y="152400"/>
            <a:ext cx="7378700" cy="914400"/>
          </a:xfrm>
        </p:spPr>
        <p:txBody>
          <a:bodyPr lIns="92075" tIns="46038" rIns="92075" bIns="46038" anchor="b"/>
          <a:lstStyle/>
          <a:p>
            <a:r>
              <a:rPr lang="en-US" sz="2400" smtClean="0"/>
              <a:t>Projected Population Growth Rates (2010-2020) Vary Widely by State and Region* </a:t>
            </a:r>
            <a:r>
              <a:rPr lang="en-US" sz="1800" smtClean="0"/>
              <a:t>(cont’d)</a:t>
            </a:r>
          </a:p>
        </p:txBody>
      </p:sp>
      <p:graphicFrame>
        <p:nvGraphicFramePr>
          <p:cNvPr id="15362" name="Object 3"/>
          <p:cNvGraphicFramePr>
            <a:graphicFrameLocks noChangeAspect="1"/>
          </p:cNvGraphicFramePr>
          <p:nvPr>
            <p:ph idx="4294967295"/>
          </p:nvPr>
        </p:nvGraphicFramePr>
        <p:xfrm>
          <a:off x="0" y="1219200"/>
          <a:ext cx="9172575" cy="5170488"/>
        </p:xfrm>
        <a:graphic>
          <a:graphicData uri="http://schemas.openxmlformats.org/presentationml/2006/ole">
            <p:oleObj spid="_x0000_s15362" name="Chart" r:id="rId4" imgW="8820049" imgH="4972175" progId="MSGraph.Chart.8">
              <p:embed followColorScheme="full"/>
            </p:oleObj>
          </a:graphicData>
        </a:graphic>
      </p:graphicFrame>
      <p:sp>
        <p:nvSpPr>
          <p:cNvPr id="15367" name="Text Box 4"/>
          <p:cNvSpPr txBox="1">
            <a:spLocks noChangeArrowheads="1"/>
          </p:cNvSpPr>
          <p:nvPr/>
        </p:nvSpPr>
        <p:spPr bwMode="auto">
          <a:xfrm>
            <a:off x="533400" y="6248400"/>
            <a:ext cx="7010400" cy="381000"/>
          </a:xfrm>
          <a:prstGeom prst="rect">
            <a:avLst/>
          </a:prstGeom>
          <a:noFill/>
          <a:ln w="9525">
            <a:noFill/>
            <a:miter lim="800000"/>
            <a:headEnd/>
            <a:tailEnd/>
          </a:ln>
        </p:spPr>
        <p:txBody>
          <a:bodyPr lIns="92075" tIns="46038" rIns="92075" bIns="46038">
            <a:spAutoFit/>
          </a:bodyPr>
          <a:lstStyle/>
          <a:p>
            <a:pPr eaLnBrk="0" hangingPunct="0">
              <a:lnSpc>
                <a:spcPct val="85000"/>
              </a:lnSpc>
              <a:spcBef>
                <a:spcPct val="25000"/>
              </a:spcBef>
              <a:buClr>
                <a:schemeClr val="accent2"/>
              </a:buClr>
              <a:buFont typeface="Wingdings" pitchFamily="2" charset="2"/>
              <a:buNone/>
            </a:pPr>
            <a:r>
              <a:rPr lang="en-US" sz="1100"/>
              <a:t>*based on 2000 census.</a:t>
            </a:r>
            <a:br>
              <a:rPr lang="en-US" sz="1100"/>
            </a:br>
            <a:r>
              <a:rPr lang="en-US" sz="1100"/>
              <a:t>Source: </a:t>
            </a:r>
            <a:r>
              <a:rPr lang="en-US" sz="1100">
                <a:hlinkClick r:id="rId5"/>
              </a:rPr>
              <a:t>http://www.census.gov/population/projections/data/state/projectionsagesex.html</a:t>
            </a:r>
            <a:r>
              <a:rPr lang="en-US" sz="1100"/>
              <a:t> (Table 7)	</a:t>
            </a:r>
          </a:p>
        </p:txBody>
      </p:sp>
      <p:sp>
        <p:nvSpPr>
          <p:cNvPr id="15368" name="Text Box 8"/>
          <p:cNvSpPr txBox="1">
            <a:spLocks noChangeArrowheads="1"/>
          </p:cNvSpPr>
          <p:nvPr/>
        </p:nvSpPr>
        <p:spPr bwMode="auto">
          <a:xfrm>
            <a:off x="1143000" y="1066800"/>
            <a:ext cx="1308100" cy="366713"/>
          </a:xfrm>
          <a:prstGeom prst="rect">
            <a:avLst/>
          </a:prstGeom>
          <a:noFill/>
          <a:ln w="9525">
            <a:noFill/>
            <a:miter lim="800000"/>
            <a:headEnd/>
            <a:tailEnd/>
          </a:ln>
        </p:spPr>
        <p:txBody>
          <a:bodyPr>
            <a:spAutoFit/>
          </a:bodyPr>
          <a:lstStyle/>
          <a:p>
            <a:pPr>
              <a:spcBef>
                <a:spcPct val="50000"/>
              </a:spcBef>
            </a:pPr>
            <a:r>
              <a:rPr lang="en-US"/>
              <a:t>Southwest</a:t>
            </a:r>
          </a:p>
        </p:txBody>
      </p:sp>
      <p:sp>
        <p:nvSpPr>
          <p:cNvPr id="15369" name="Text Box 9"/>
          <p:cNvSpPr txBox="1">
            <a:spLocks noChangeArrowheads="1"/>
          </p:cNvSpPr>
          <p:nvPr/>
        </p:nvSpPr>
        <p:spPr bwMode="auto">
          <a:xfrm>
            <a:off x="2438400" y="1066800"/>
            <a:ext cx="1143000" cy="366713"/>
          </a:xfrm>
          <a:prstGeom prst="rect">
            <a:avLst/>
          </a:prstGeom>
          <a:noFill/>
          <a:ln w="9525">
            <a:noFill/>
            <a:miter lim="800000"/>
            <a:headEnd/>
            <a:tailEnd/>
          </a:ln>
        </p:spPr>
        <p:txBody>
          <a:bodyPr>
            <a:spAutoFit/>
          </a:bodyPr>
          <a:lstStyle/>
          <a:p>
            <a:pPr>
              <a:spcBef>
                <a:spcPct val="50000"/>
              </a:spcBef>
            </a:pPr>
            <a:r>
              <a:rPr lang="en-US"/>
              <a:t>Mountain</a:t>
            </a:r>
          </a:p>
        </p:txBody>
      </p:sp>
      <p:sp>
        <p:nvSpPr>
          <p:cNvPr id="15370" name="Text Box 10"/>
          <p:cNvSpPr txBox="1">
            <a:spLocks noChangeArrowheads="1"/>
          </p:cNvSpPr>
          <p:nvPr/>
        </p:nvSpPr>
        <p:spPr bwMode="auto">
          <a:xfrm>
            <a:off x="3733800" y="1066800"/>
            <a:ext cx="1143000" cy="366713"/>
          </a:xfrm>
          <a:prstGeom prst="rect">
            <a:avLst/>
          </a:prstGeom>
          <a:noFill/>
          <a:ln w="9525">
            <a:noFill/>
            <a:miter lim="800000"/>
            <a:headEnd/>
            <a:tailEnd/>
          </a:ln>
        </p:spPr>
        <p:txBody>
          <a:bodyPr>
            <a:spAutoFit/>
          </a:bodyPr>
          <a:lstStyle/>
          <a:p>
            <a:pPr>
              <a:spcBef>
                <a:spcPct val="50000"/>
              </a:spcBef>
            </a:pPr>
            <a:r>
              <a:rPr lang="en-US"/>
              <a:t>Far West</a:t>
            </a:r>
          </a:p>
        </p:txBody>
      </p:sp>
      <p:sp>
        <p:nvSpPr>
          <p:cNvPr id="15371" name="Text Box 11"/>
          <p:cNvSpPr txBox="1">
            <a:spLocks noChangeArrowheads="1"/>
          </p:cNvSpPr>
          <p:nvPr/>
        </p:nvSpPr>
        <p:spPr bwMode="auto">
          <a:xfrm>
            <a:off x="6858000" y="1066800"/>
            <a:ext cx="1727200" cy="366713"/>
          </a:xfrm>
          <a:prstGeom prst="rect">
            <a:avLst/>
          </a:prstGeom>
          <a:noFill/>
          <a:ln w="9525">
            <a:noFill/>
            <a:miter lim="800000"/>
            <a:headEnd/>
            <a:tailEnd/>
          </a:ln>
        </p:spPr>
        <p:txBody>
          <a:bodyPr>
            <a:spAutoFit/>
          </a:bodyPr>
          <a:lstStyle/>
          <a:p>
            <a:pPr>
              <a:spcBef>
                <a:spcPct val="50000"/>
              </a:spcBef>
            </a:pPr>
            <a:r>
              <a:rPr lang="en-US"/>
              <a:t>Great Plains</a:t>
            </a:r>
          </a:p>
        </p:txBody>
      </p:sp>
      <p:sp>
        <p:nvSpPr>
          <p:cNvPr id="15372" name="Text Box 12"/>
          <p:cNvSpPr txBox="1">
            <a:spLocks noChangeArrowheads="1"/>
          </p:cNvSpPr>
          <p:nvPr/>
        </p:nvSpPr>
        <p:spPr bwMode="auto">
          <a:xfrm>
            <a:off x="5105400" y="1066800"/>
            <a:ext cx="1460500" cy="366713"/>
          </a:xfrm>
          <a:prstGeom prst="rect">
            <a:avLst/>
          </a:prstGeom>
          <a:noFill/>
          <a:ln w="9525">
            <a:noFill/>
            <a:miter lim="800000"/>
            <a:headEnd/>
            <a:tailEnd/>
          </a:ln>
        </p:spPr>
        <p:txBody>
          <a:bodyPr>
            <a:spAutoFit/>
          </a:bodyPr>
          <a:lstStyle/>
          <a:p>
            <a:pPr>
              <a:spcBef>
                <a:spcPct val="50000"/>
              </a:spcBef>
            </a:pPr>
            <a:r>
              <a:rPr lang="en-US"/>
              <a:t>Great Lakes</a:t>
            </a:r>
          </a:p>
        </p:txBody>
      </p:sp>
      <p:sp>
        <p:nvSpPr>
          <p:cNvPr id="15373" name="Rectangle 5"/>
          <p:cNvSpPr>
            <a:spLocks noChangeArrowheads="1"/>
          </p:cNvSpPr>
          <p:nvPr/>
        </p:nvSpPr>
        <p:spPr bwMode="blackWhite">
          <a:xfrm>
            <a:off x="5943600" y="1981200"/>
            <a:ext cx="2819400" cy="838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U.S. population growth overall, 2010-2020, is projected to be 8.7%</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676400"/>
            <a:ext cx="7981950" cy="1143000"/>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SomeTrends &amp; Challenges Affecting the P/C Industry</a:t>
            </a:r>
          </a:p>
        </p:txBody>
      </p:sp>
      <p:sp>
        <p:nvSpPr>
          <p:cNvPr id="8499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8499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50B3DE7-E9C1-44E2-B62B-881EE0D9AAA6}"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sp>
        <p:nvSpPr>
          <p:cNvPr id="84997" name="TextBox 1"/>
          <p:cNvSpPr txBox="1">
            <a:spLocks noChangeArrowheads="1"/>
          </p:cNvSpPr>
          <p:nvPr/>
        </p:nvSpPr>
        <p:spPr bwMode="auto">
          <a:xfrm>
            <a:off x="990600" y="3048000"/>
            <a:ext cx="7239000" cy="2246313"/>
          </a:xfrm>
          <a:prstGeom prst="rect">
            <a:avLst/>
          </a:prstGeom>
          <a:noFill/>
          <a:ln w="9525">
            <a:noFill/>
            <a:miter lim="800000"/>
            <a:headEnd/>
            <a:tailEnd/>
          </a:ln>
        </p:spPr>
        <p:txBody>
          <a:bodyPr>
            <a:spAutoFit/>
          </a:bodyPr>
          <a:lstStyle/>
          <a:p>
            <a:pPr>
              <a:buFont typeface="Arial" charset="0"/>
              <a:buChar char="•"/>
            </a:pPr>
            <a:r>
              <a:rPr lang="en-US" sz="2800" b="1">
                <a:solidFill>
                  <a:srgbClr val="28688C"/>
                </a:solidFill>
              </a:rPr>
              <a:t>Slow/Uncertain Exposure Growth</a:t>
            </a:r>
          </a:p>
          <a:p>
            <a:pPr>
              <a:buFont typeface="Arial" charset="0"/>
              <a:buChar char="•"/>
            </a:pPr>
            <a:r>
              <a:rPr lang="en-US" sz="2800" b="1">
                <a:solidFill>
                  <a:srgbClr val="28688C"/>
                </a:solidFill>
              </a:rPr>
              <a:t>Growing Impact of CATs</a:t>
            </a:r>
          </a:p>
          <a:p>
            <a:pPr>
              <a:buFont typeface="Arial" charset="0"/>
              <a:buChar char="•"/>
            </a:pPr>
            <a:r>
              <a:rPr lang="en-US" sz="2800" b="1">
                <a:solidFill>
                  <a:srgbClr val="28688C"/>
                </a:solidFill>
              </a:rPr>
              <a:t>Low Investment Income</a:t>
            </a:r>
          </a:p>
          <a:p>
            <a:pPr>
              <a:buFont typeface="Arial" charset="0"/>
              <a:buChar char="•"/>
            </a:pPr>
            <a:r>
              <a:rPr lang="en-US" sz="2800" b="1">
                <a:solidFill>
                  <a:srgbClr val="28688C"/>
                </a:solidFill>
              </a:rPr>
              <a:t>Highly Variable Claims Drivers</a:t>
            </a:r>
          </a:p>
          <a:p>
            <a:pPr>
              <a:buFont typeface="Arial" charset="0"/>
              <a:buChar char="•"/>
            </a:pPr>
            <a:r>
              <a:rPr lang="en-US" sz="2800" b="1">
                <a:solidFill>
                  <a:srgbClr val="28688C"/>
                </a:solidFill>
              </a:rPr>
              <a:t>Challenging Regulatory Environment</a:t>
            </a:r>
            <a:endParaRPr lang="en-US" sz="2800" b="1"/>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5BF8BA1D-9D13-4B13-A455-0B309ED113E9}" type="slidenum">
              <a:rPr lang="en-US" smtClean="0"/>
              <a:pPr>
                <a:defRPr/>
              </a:pPr>
              <a:t>20</a:t>
            </a:fld>
            <a:endParaRPr lang="en-US" smtClean="0"/>
          </a:p>
        </p:txBody>
      </p:sp>
      <p:graphicFrame>
        <p:nvGraphicFramePr>
          <p:cNvPr id="16386" name="Object 11"/>
          <p:cNvGraphicFramePr>
            <a:graphicFrameLocks noChangeAspect="1"/>
          </p:cNvGraphicFramePr>
          <p:nvPr/>
        </p:nvGraphicFramePr>
        <p:xfrm>
          <a:off x="457200" y="1295400"/>
          <a:ext cx="8188325" cy="4505325"/>
        </p:xfrm>
        <a:graphic>
          <a:graphicData uri="http://schemas.openxmlformats.org/presentationml/2006/ole">
            <p:oleObj spid="_x0000_s16386" name="Chart" r:id="rId4" imgW="7829584" imgH="3848214" progId="MSGraph.Chart.8">
              <p:embed followColorScheme="full"/>
            </p:oleObj>
          </a:graphicData>
        </a:graphic>
      </p:graphicFrame>
      <p:sp>
        <p:nvSpPr>
          <p:cNvPr id="16389"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16390" name="Rectangle 3"/>
          <p:cNvSpPr>
            <a:spLocks noGrp="1" noChangeArrowheads="1"/>
          </p:cNvSpPr>
          <p:nvPr>
            <p:ph type="title"/>
          </p:nvPr>
        </p:nvSpPr>
        <p:spPr/>
        <p:txBody>
          <a:bodyPr/>
          <a:lstStyle/>
          <a:p>
            <a:r>
              <a:rPr lang="en-US" smtClean="0"/>
              <a:t>Auto/Light Truck Sales, 1999-2014F</a:t>
            </a:r>
          </a:p>
        </p:txBody>
      </p:sp>
      <p:sp>
        <p:nvSpPr>
          <p:cNvPr id="16391"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Department of Commerce; Blue Chip Economic Indicators (4/13); Insurance Information Institute.</a:t>
            </a:r>
          </a:p>
        </p:txBody>
      </p:sp>
      <p:sp>
        <p:nvSpPr>
          <p:cNvPr id="2079750" name="Rectangle 6"/>
          <p:cNvSpPr>
            <a:spLocks noChangeArrowheads="1"/>
          </p:cNvSpPr>
          <p:nvPr/>
        </p:nvSpPr>
        <p:spPr bwMode="blackWhite">
          <a:xfrm>
            <a:off x="481013" y="5672138"/>
            <a:ext cx="8175625" cy="8366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chemeClr val="bg1"/>
                </a:solidFill>
              </a:rPr>
              <a:t>Job growth and improved credit market conditions will boost auto sales in 2013 and beyond, </a:t>
            </a:r>
            <a:r>
              <a:rPr lang="en-US" b="1">
                <a:solidFill>
                  <a:srgbClr val="FFFFFF"/>
                </a:solidFill>
              </a:rPr>
              <a:t>bolstering the manufacturing sector and the economy generally.</a:t>
            </a:r>
          </a:p>
        </p:txBody>
      </p:sp>
      <p:sp>
        <p:nvSpPr>
          <p:cNvPr id="2079751" name="AutoShape 7"/>
          <p:cNvSpPr>
            <a:spLocks noChangeArrowheads="1"/>
          </p:cNvSpPr>
          <p:nvPr/>
        </p:nvSpPr>
        <p:spPr bwMode="blackWhite">
          <a:xfrm>
            <a:off x="5257800" y="2362200"/>
            <a:ext cx="1377950" cy="685800"/>
          </a:xfrm>
          <a:prstGeom prst="wedgeRectCallout">
            <a:avLst>
              <a:gd name="adj1" fmla="val -2773"/>
              <a:gd name="adj2" fmla="val 2085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Lowest level since the late 1960s </a:t>
            </a:r>
          </a:p>
        </p:txBody>
      </p:sp>
      <p:sp>
        <p:nvSpPr>
          <p:cNvPr id="11" name="AutoShape 7"/>
          <p:cNvSpPr>
            <a:spLocks noChangeArrowheads="1"/>
          </p:cNvSpPr>
          <p:nvPr/>
        </p:nvSpPr>
        <p:spPr bwMode="blackWhite">
          <a:xfrm>
            <a:off x="6858000" y="1143000"/>
            <a:ext cx="1524000" cy="922338"/>
          </a:xfrm>
          <a:prstGeom prst="wedgeRectCallout">
            <a:avLst>
              <a:gd name="adj1" fmla="val 16954"/>
              <a:gd name="adj2" fmla="val 10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Forecast  range for 2013 is 14.7 to 15.9 million units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3" presetClass="entr" presetSubtype="16" fill="hold" grpId="0" nodeType="afterEffect">
                                  <p:stCondLst>
                                    <p:cond delay="700"/>
                                  </p:stCondLst>
                                  <p:childTnLst>
                                    <p:set>
                                      <p:cBhvr>
                                        <p:cTn id="10" dur="1" fill="hold">
                                          <p:stCondLst>
                                            <p:cond delay="0"/>
                                          </p:stCondLst>
                                        </p:cTn>
                                        <p:tgtEl>
                                          <p:spTgt spid="2079750"/>
                                        </p:tgtEl>
                                        <p:attrNameLst>
                                          <p:attrName>style.visibility</p:attrName>
                                        </p:attrNameLst>
                                      </p:cBhvr>
                                      <p:to>
                                        <p:strVal val="visible"/>
                                      </p:to>
                                    </p:set>
                                    <p:anim calcmode="lin" valueType="num">
                                      <p:cBhvr>
                                        <p:cTn id="11" dur="500" fill="hold"/>
                                        <p:tgtEl>
                                          <p:spTgt spid="2079750"/>
                                        </p:tgtEl>
                                        <p:attrNameLst>
                                          <p:attrName>ppt_w</p:attrName>
                                        </p:attrNameLst>
                                      </p:cBhvr>
                                      <p:tavLst>
                                        <p:tav tm="0">
                                          <p:val>
                                            <p:fltVal val="0"/>
                                          </p:val>
                                        </p:tav>
                                        <p:tav tm="100000">
                                          <p:val>
                                            <p:strVal val="#ppt_w"/>
                                          </p:val>
                                        </p:tav>
                                      </p:tavLst>
                                    </p:anim>
                                    <p:anim calcmode="lin" valueType="num">
                                      <p:cBhvr>
                                        <p:cTn id="12" dur="500" fill="hold"/>
                                        <p:tgtEl>
                                          <p:spTgt spid="2079750"/>
                                        </p:tgtEl>
                                        <p:attrNameLst>
                                          <p:attrName>ppt_h</p:attrName>
                                        </p:attrNameLst>
                                      </p:cBhvr>
                                      <p:tavLst>
                                        <p:tav tm="0">
                                          <p:val>
                                            <p:fltVal val="0"/>
                                          </p:val>
                                        </p:tav>
                                        <p:tav tm="100000">
                                          <p:val>
                                            <p:strVal val="#ppt_h"/>
                                          </p:val>
                                        </p:tav>
                                      </p:tavLst>
                                    </p:anim>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105"/>
          <p:cNvSpPr>
            <a:spLocks noGrp="1" noChangeArrowheads="1"/>
          </p:cNvSpPr>
          <p:nvPr>
            <p:ph type="dt" sz="quarter" idx="10"/>
          </p:nvPr>
        </p:nvSpPr>
        <p:spPr/>
        <p:txBody>
          <a:bodyPr/>
          <a:lstStyle/>
          <a:p>
            <a:pPr>
              <a:defRPr/>
            </a:pPr>
            <a:r>
              <a:rPr lang="en-US" smtClean="0"/>
              <a:t>12/01/09 - 9pm</a:t>
            </a:r>
          </a:p>
        </p:txBody>
      </p:sp>
      <p:sp>
        <p:nvSpPr>
          <p:cNvPr id="8196"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8197" name="Rectangle 110"/>
          <p:cNvSpPr>
            <a:spLocks noGrp="1" noChangeArrowheads="1"/>
          </p:cNvSpPr>
          <p:nvPr>
            <p:ph type="sldNum" sz="quarter" idx="12"/>
          </p:nvPr>
        </p:nvSpPr>
        <p:spPr/>
        <p:txBody>
          <a:bodyPr/>
          <a:lstStyle/>
          <a:p>
            <a:pPr>
              <a:defRPr/>
            </a:pPr>
            <a:fld id="{23AF48DA-E166-4EE4-A41C-18EBDBF9C87C}" type="slidenum">
              <a:rPr lang="en-US" smtClean="0"/>
              <a:pPr>
                <a:defRPr/>
              </a:pPr>
              <a:t>21</a:t>
            </a:fld>
            <a:endParaRPr lang="en-US" smtClean="0"/>
          </a:p>
        </p:txBody>
      </p:sp>
      <p:graphicFrame>
        <p:nvGraphicFramePr>
          <p:cNvPr id="17410" name="Object 3"/>
          <p:cNvGraphicFramePr>
            <a:graphicFrameLocks/>
          </p:cNvGraphicFramePr>
          <p:nvPr/>
        </p:nvGraphicFramePr>
        <p:xfrm>
          <a:off x="152400" y="990600"/>
          <a:ext cx="8610600" cy="4248150"/>
        </p:xfrm>
        <a:graphic>
          <a:graphicData uri="http://schemas.openxmlformats.org/presentationml/2006/ole">
            <p:oleObj spid="_x0000_s17410" name="Chart" r:id="rId4" imgW="8610735" imgH="4248085" progId="MSGraph.Chart.8">
              <p:embed followColorScheme="full"/>
            </p:oleObj>
          </a:graphicData>
        </a:graphic>
      </p:graphicFrame>
      <p:sp>
        <p:nvSpPr>
          <p:cNvPr id="10" name="AutoShape 7"/>
          <p:cNvSpPr>
            <a:spLocks noChangeArrowheads="1"/>
          </p:cNvSpPr>
          <p:nvPr/>
        </p:nvSpPr>
        <p:spPr bwMode="blackWhite">
          <a:xfrm>
            <a:off x="228600" y="5334000"/>
            <a:ext cx="8426450" cy="990600"/>
          </a:xfrm>
          <a:prstGeom prst="wedgeRectCallout">
            <a:avLst>
              <a:gd name="adj1" fmla="val -50102"/>
              <a:gd name="adj2" fmla="val 24116"/>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PP Auto premiums written are recovering from a period of no growth attributable to the weak economy affecting new vehicle sales, car choice, and increased price sensitivity among consumers</a:t>
            </a:r>
          </a:p>
        </p:txBody>
      </p:sp>
      <p:sp>
        <p:nvSpPr>
          <p:cNvPr id="17415" name="Rectangle 4"/>
          <p:cNvSpPr>
            <a:spLocks noChangeArrowheads="1"/>
          </p:cNvSpPr>
          <p:nvPr/>
        </p:nvSpPr>
        <p:spPr bwMode="auto">
          <a:xfrm>
            <a:off x="0" y="6245225"/>
            <a:ext cx="81216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pPr>
            <a:r>
              <a:rPr lang="en-US" sz="1100"/>
              <a:t>Sources: A.M. Best; NADA, </a:t>
            </a:r>
            <a:r>
              <a:rPr lang="en-US" sz="1100" i="1"/>
              <a:t>State of the Industry Report 2012</a:t>
            </a:r>
            <a:r>
              <a:rPr lang="en-US" sz="1100"/>
              <a:t>, p. 16, at </a:t>
            </a:r>
            <a:r>
              <a:rPr lang="en-US" sz="1100">
                <a:hlinkClick r:id="rId5"/>
              </a:rPr>
              <a:t>www.nada.org/nadadata</a:t>
            </a:r>
            <a:r>
              <a:rPr lang="en-US" sz="1100"/>
              <a:t> citing R. L. Polk; </a:t>
            </a:r>
            <a:br>
              <a:rPr lang="en-US" sz="1100"/>
            </a:br>
            <a:r>
              <a:rPr lang="en-US" sz="1100"/>
              <a:t>Insurance Information Institute. </a:t>
            </a:r>
          </a:p>
        </p:txBody>
      </p:sp>
      <p:sp>
        <p:nvSpPr>
          <p:cNvPr id="17416" name="Rectangle 2"/>
          <p:cNvSpPr>
            <a:spLocks noGrp="1" noChangeArrowheads="1"/>
          </p:cNvSpPr>
          <p:nvPr>
            <p:ph type="title"/>
          </p:nvPr>
        </p:nvSpPr>
        <p:spPr>
          <a:xfrm>
            <a:off x="609600" y="152400"/>
            <a:ext cx="6407150" cy="860425"/>
          </a:xfrm>
        </p:spPr>
        <p:txBody>
          <a:bodyPr/>
          <a:lstStyle/>
          <a:p>
            <a:r>
              <a:rPr lang="en-US" smtClean="0"/>
              <a:t>PP Auto NWP vs. # of Vehicles</a:t>
            </a:r>
            <a:br>
              <a:rPr lang="en-US" smtClean="0"/>
            </a:br>
            <a:r>
              <a:rPr lang="en-US" smtClean="0"/>
              <a:t>in Operation, 2001–2011</a:t>
            </a:r>
          </a:p>
        </p:txBody>
      </p:sp>
      <p:sp>
        <p:nvSpPr>
          <p:cNvPr id="17417" name="TextBox 7"/>
          <p:cNvSpPr txBox="1">
            <a:spLocks noChangeArrowheads="1"/>
          </p:cNvSpPr>
          <p:nvPr/>
        </p:nvSpPr>
        <p:spPr bwMode="auto">
          <a:xfrm>
            <a:off x="0" y="990600"/>
            <a:ext cx="1304925" cy="338138"/>
          </a:xfrm>
          <a:prstGeom prst="rect">
            <a:avLst/>
          </a:prstGeom>
          <a:noFill/>
          <a:ln w="9525">
            <a:noFill/>
            <a:miter lim="800000"/>
            <a:headEnd/>
            <a:tailEnd/>
          </a:ln>
        </p:spPr>
        <p:txBody>
          <a:bodyPr>
            <a:spAutoFit/>
          </a:bodyPr>
          <a:lstStyle/>
          <a:p>
            <a:r>
              <a:rPr lang="en-US" sz="1600"/>
              <a:t>$ Billion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E69DE9A7-D3EE-4F58-B24C-07B81DA464A9}" type="slidenum">
              <a:rPr lang="en-US" smtClean="0"/>
              <a:pPr>
                <a:defRPr/>
              </a:pPr>
              <a:t>22</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8434"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300"/>
            <a:ext cx="7459662" cy="860425"/>
          </a:xfrm>
        </p:spPr>
        <p:txBody>
          <a:bodyPr/>
          <a:lstStyle/>
          <a:p>
            <a:r>
              <a:rPr lang="en-US"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08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PP DWP, flat from 2004-2009, is rising again.</a:t>
            </a:r>
            <a:br>
              <a:rPr lang="en-US" b="1">
                <a:solidFill>
                  <a:srgbClr val="FFFFFF"/>
                </a:solidFill>
              </a:rPr>
            </a:br>
            <a:r>
              <a:rPr lang="en-US" b="1">
                <a:solidFill>
                  <a:srgbClr val="FFFFFF"/>
                </a:solidFill>
              </a:rPr>
              <a:t>Conning forecasts growth at 3.5% in 2013 and 4.0% in 2014.</a:t>
            </a:r>
          </a:p>
        </p:txBody>
      </p:sp>
      <p:sp>
        <p:nvSpPr>
          <p:cNvPr id="9" name="AutoShape 7"/>
          <p:cNvSpPr>
            <a:spLocks noChangeArrowheads="1"/>
          </p:cNvSpPr>
          <p:nvPr/>
        </p:nvSpPr>
        <p:spPr bwMode="blackWhite">
          <a:xfrm>
            <a:off x="2573338" y="3559175"/>
            <a:ext cx="1682750" cy="1444625"/>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Average age of registered cars rose as fewer new cars were bought (and insured) </a:t>
            </a:r>
          </a:p>
        </p:txBody>
      </p:sp>
      <p:sp>
        <p:nvSpPr>
          <p:cNvPr id="10" name="AutoShape 7"/>
          <p:cNvSpPr>
            <a:spLocks noChangeArrowheads="1"/>
          </p:cNvSpPr>
          <p:nvPr/>
        </p:nvSpPr>
        <p:spPr bwMode="blackWhite">
          <a:xfrm>
            <a:off x="1031875" y="2130425"/>
            <a:ext cx="1270000"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In 2004-07 no growth in PP DWP despite strong new car/truck sales</a:t>
            </a:r>
          </a:p>
        </p:txBody>
      </p:sp>
      <p:sp>
        <p:nvSpPr>
          <p:cNvPr id="11" name="AutoShape 7"/>
          <p:cNvSpPr>
            <a:spLocks noChangeArrowheads="1"/>
          </p:cNvSpPr>
          <p:nvPr/>
        </p:nvSpPr>
        <p:spPr bwMode="blackWhite">
          <a:xfrm>
            <a:off x="5438775" y="3208338"/>
            <a:ext cx="1449388" cy="922337"/>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New car/truck sales grow to 14-15M/year</a:t>
            </a:r>
          </a:p>
        </p:txBody>
      </p:sp>
      <p:sp>
        <p:nvSpPr>
          <p:cNvPr id="12" name="AutoShape 7"/>
          <p:cNvSpPr>
            <a:spLocks noChangeArrowheads="1"/>
          </p:cNvSpPr>
          <p:nvPr/>
        </p:nvSpPr>
        <p:spPr bwMode="blackWhite">
          <a:xfrm>
            <a:off x="4497388" y="1493838"/>
            <a:ext cx="1481137" cy="1470025"/>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4%/yr growth forecast for PP DWP from recovering new car/truck sales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3661C51C-959D-41FA-B5EC-72ED1C6E90AB}" type="slidenum">
              <a:rPr lang="en-US" smtClean="0"/>
              <a:pPr>
                <a:defRPr/>
              </a:pPr>
              <a:t>23</a:t>
            </a:fld>
            <a:endParaRPr lang="en-US" smtClean="0"/>
          </a:p>
        </p:txBody>
      </p:sp>
      <p:sp>
        <p:nvSpPr>
          <p:cNvPr id="19461" name="Rectangle 2"/>
          <p:cNvSpPr>
            <a:spLocks noChangeArrowheads="1"/>
          </p:cNvSpPr>
          <p:nvPr/>
        </p:nvSpPr>
        <p:spPr bwMode="black">
          <a:xfrm>
            <a:off x="228600" y="1066800"/>
            <a:ext cx="947738"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19462" name="Rectangle 3"/>
          <p:cNvSpPr>
            <a:spLocks noGrp="1" noChangeArrowheads="1"/>
          </p:cNvSpPr>
          <p:nvPr>
            <p:ph type="title"/>
          </p:nvPr>
        </p:nvSpPr>
        <p:spPr/>
        <p:txBody>
          <a:bodyPr/>
          <a:lstStyle/>
          <a:p>
            <a:r>
              <a:rPr lang="en-US" smtClean="0"/>
              <a:t>Private Housing Unit Starts, 1990-2014F</a:t>
            </a:r>
          </a:p>
        </p:txBody>
      </p:sp>
      <p:graphicFrame>
        <p:nvGraphicFramePr>
          <p:cNvPr id="19458" name="Object 4"/>
          <p:cNvGraphicFramePr>
            <a:graphicFrameLocks noChangeAspect="1"/>
          </p:cNvGraphicFramePr>
          <p:nvPr/>
        </p:nvGraphicFramePr>
        <p:xfrm>
          <a:off x="152400" y="1066800"/>
          <a:ext cx="8656638" cy="4314825"/>
        </p:xfrm>
        <a:graphic>
          <a:graphicData uri="http://schemas.openxmlformats.org/presentationml/2006/ole">
            <p:oleObj spid="_x0000_s19458" name="Chart" r:id="rId4" imgW="7829584" imgH="4105158" progId="MSGraph.Chart.8">
              <p:embed followColorScheme="full"/>
            </p:oleObj>
          </a:graphicData>
        </a:graphic>
      </p:graphicFrame>
      <p:sp>
        <p:nvSpPr>
          <p:cNvPr id="19463"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Department of Commerce; Blue Chip Economic Indicators (4/13); Insurance Information Institute.</a:t>
            </a:r>
          </a:p>
        </p:txBody>
      </p:sp>
      <p:sp>
        <p:nvSpPr>
          <p:cNvPr id="1915910" name="Rectangle 6"/>
          <p:cNvSpPr>
            <a:spLocks noChangeArrowheads="1"/>
          </p:cNvSpPr>
          <p:nvPr/>
        </p:nvSpPr>
        <p:spPr bwMode="blackWhite">
          <a:xfrm>
            <a:off x="427038" y="5611813"/>
            <a:ext cx="84486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Homeowners insurers are starting to see meaningful exposure growth for the first time since 2005.  Commercial insurers with construction risk exposure, surety also benefit.</a:t>
            </a:r>
          </a:p>
        </p:txBody>
      </p:sp>
      <p:sp>
        <p:nvSpPr>
          <p:cNvPr id="1915917" name="AutoShape 13"/>
          <p:cNvSpPr>
            <a:spLocks noChangeArrowheads="1"/>
          </p:cNvSpPr>
          <p:nvPr/>
        </p:nvSpPr>
        <p:spPr bwMode="blackWhite">
          <a:xfrm>
            <a:off x="6324600" y="2057400"/>
            <a:ext cx="2097088" cy="954088"/>
          </a:xfrm>
          <a:prstGeom prst="wedgeRectCallout">
            <a:avLst>
              <a:gd name="adj1" fmla="val -18931"/>
              <a:gd name="adj2" fmla="val 1797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Starts plunged 72% from 2005-2009 to lowest level since records began in 1959</a:t>
            </a:r>
          </a:p>
        </p:txBody>
      </p:sp>
      <p:sp>
        <p:nvSpPr>
          <p:cNvPr id="10" name="AutoShape 7"/>
          <p:cNvSpPr>
            <a:spLocks noChangeArrowheads="1"/>
          </p:cNvSpPr>
          <p:nvPr/>
        </p:nvSpPr>
        <p:spPr bwMode="blackWhite">
          <a:xfrm>
            <a:off x="7467600" y="1066800"/>
            <a:ext cx="1524000" cy="838200"/>
          </a:xfrm>
          <a:prstGeom prst="wedgeRectCallout">
            <a:avLst>
              <a:gd name="adj1" fmla="val 10704"/>
              <a:gd name="adj2" fmla="val 213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Forecast  range for 2013 is 0.89 to 1.35 million units</a:t>
            </a:r>
          </a:p>
        </p:txBody>
      </p:sp>
      <p:sp>
        <p:nvSpPr>
          <p:cNvPr id="11" name="AutoShape 13"/>
          <p:cNvSpPr>
            <a:spLocks noChangeArrowheads="1"/>
          </p:cNvSpPr>
          <p:nvPr/>
        </p:nvSpPr>
        <p:spPr bwMode="blackWhite">
          <a:xfrm>
            <a:off x="3352800" y="1524000"/>
            <a:ext cx="1143000" cy="533400"/>
          </a:xfrm>
          <a:prstGeom prst="wedgeRectCallout">
            <a:avLst>
              <a:gd name="adj1" fmla="val 102343"/>
              <a:gd name="adj2" fmla="val 259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Housing</a:t>
            </a:r>
            <a:br>
              <a:rPr lang="en-US" sz="1400" b="1">
                <a:solidFill>
                  <a:schemeClr val="bg1"/>
                </a:solidFill>
              </a:rPr>
            </a:br>
            <a:r>
              <a:rPr lang="en-US" sz="1400" b="1">
                <a:solidFill>
                  <a:schemeClr val="bg1"/>
                </a:solidFill>
              </a:rPr>
              <a:t>“Bubble”</a:t>
            </a:r>
          </a:p>
        </p:txBody>
      </p:sp>
      <p:sp>
        <p:nvSpPr>
          <p:cNvPr id="13" name="Rectangle 7"/>
          <p:cNvSpPr>
            <a:spLocks noChangeArrowheads="1"/>
          </p:cNvSpPr>
          <p:nvPr/>
        </p:nvSpPr>
        <p:spPr bwMode="grayWhite">
          <a:xfrm>
            <a:off x="4953000" y="1752600"/>
            <a:ext cx="1295400" cy="35814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5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barn(in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0"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a:xfrm>
            <a:off x="187325" y="0"/>
            <a:ext cx="7772400" cy="963613"/>
          </a:xfrm>
        </p:spPr>
        <p:txBody>
          <a:bodyPr/>
          <a:lstStyle/>
          <a:p>
            <a:pPr>
              <a:lnSpc>
                <a:spcPct val="75000"/>
              </a:lnSpc>
            </a:pPr>
            <a:r>
              <a:rPr lang="en-US" sz="2800" smtClean="0"/>
              <a:t>So Far, the Pickup Is Mostly in </a:t>
            </a:r>
            <a:br>
              <a:rPr lang="en-US" sz="2800" smtClean="0"/>
            </a:br>
            <a:r>
              <a:rPr lang="en-US" sz="2800" smtClean="0"/>
              <a:t>Multi-Family Housing Starts</a:t>
            </a:r>
            <a:endParaRPr lang="en-US" sz="2000" smtClean="0"/>
          </a:p>
        </p:txBody>
      </p:sp>
      <p:graphicFrame>
        <p:nvGraphicFramePr>
          <p:cNvPr id="20482" name="Object 3"/>
          <p:cNvGraphicFramePr>
            <a:graphicFrameLocks noChangeAspect="1"/>
          </p:cNvGraphicFramePr>
          <p:nvPr>
            <p:ph type="chart" idx="4294967295"/>
          </p:nvPr>
        </p:nvGraphicFramePr>
        <p:xfrm>
          <a:off x="0" y="892175"/>
          <a:ext cx="8947150" cy="4787900"/>
        </p:xfrm>
        <a:graphic>
          <a:graphicData uri="http://schemas.openxmlformats.org/presentationml/2006/ole">
            <p:oleObj spid="_x0000_s20482" name="Chart" r:id="rId3" imgW="8953567" imgH="4791152" progId="MSGraph.Chart.8">
              <p:embed followColorScheme="full"/>
            </p:oleObj>
          </a:graphicData>
        </a:graphic>
      </p:graphicFrame>
      <p:sp>
        <p:nvSpPr>
          <p:cNvPr id="20484" name="Rectangle 4"/>
          <p:cNvSpPr>
            <a:spLocks noChangeArrowheads="1"/>
          </p:cNvSpPr>
          <p:nvPr/>
        </p:nvSpPr>
        <p:spPr bwMode="auto">
          <a:xfrm>
            <a:off x="228600" y="6172200"/>
            <a:ext cx="8229600" cy="431800"/>
          </a:xfrm>
          <a:prstGeom prst="rect">
            <a:avLst/>
          </a:prstGeom>
          <a:noFill/>
          <a:ln w="9525">
            <a:noFill/>
            <a:miter lim="800000"/>
            <a:headEnd/>
            <a:tailEnd/>
          </a:ln>
        </p:spPr>
        <p:txBody>
          <a:bodyPr lIns="92075" tIns="46038" rIns="92075" bIns="46038">
            <a:spAutoFit/>
          </a:bodyPr>
          <a:lstStyle/>
          <a:p>
            <a:r>
              <a:rPr lang="en-US" sz="1100"/>
              <a:t>*average of annualized seasonally adjusted January, February, and March 2013 data; March is preliminary.</a:t>
            </a:r>
            <a:br>
              <a:rPr lang="en-US" sz="1100"/>
            </a:br>
            <a:r>
              <a:rPr lang="en-US" sz="1100"/>
              <a:t>Source: US Census Bureau at </a:t>
            </a:r>
            <a:r>
              <a:rPr lang="en-US" sz="1100">
                <a:hlinkClick r:id="rId4"/>
              </a:rPr>
              <a:t>www.census.gov/construction/nrc/pdf/newresconst.pdf</a:t>
            </a:r>
            <a:r>
              <a:rPr lang="en-US" sz="1100"/>
              <a:t>.</a:t>
            </a:r>
            <a:endParaRPr lang="en-US" sz="1100" b="1" i="1"/>
          </a:p>
        </p:txBody>
      </p:sp>
      <p:sp>
        <p:nvSpPr>
          <p:cNvPr id="20485" name="Text Box 6"/>
          <p:cNvSpPr txBox="1">
            <a:spLocks noChangeArrowheads="1"/>
          </p:cNvSpPr>
          <p:nvPr/>
        </p:nvSpPr>
        <p:spPr bwMode="auto">
          <a:xfrm>
            <a:off x="0" y="1000125"/>
            <a:ext cx="1781175" cy="523875"/>
          </a:xfrm>
          <a:prstGeom prst="rect">
            <a:avLst/>
          </a:prstGeom>
          <a:noFill/>
          <a:ln w="9525">
            <a:noFill/>
            <a:miter lim="800000"/>
            <a:headEnd/>
            <a:tailEnd/>
          </a:ln>
        </p:spPr>
        <p:txBody>
          <a:bodyPr lIns="92075" tIns="46038" rIns="92075" bIns="46038">
            <a:spAutoFit/>
          </a:bodyPr>
          <a:lstStyle/>
          <a:p>
            <a:r>
              <a:rPr lang="en-US" sz="1400" b="1">
                <a:solidFill>
                  <a:srgbClr val="2B7299"/>
                </a:solidFill>
              </a:rPr>
              <a:t>Thousands of Units, Multi-Family</a:t>
            </a:r>
          </a:p>
        </p:txBody>
      </p:sp>
      <p:sp>
        <p:nvSpPr>
          <p:cNvPr id="8" name="Rectangle 4"/>
          <p:cNvSpPr>
            <a:spLocks noChangeArrowheads="1"/>
          </p:cNvSpPr>
          <p:nvPr/>
        </p:nvSpPr>
        <p:spPr bwMode="blackWhite">
          <a:xfrm>
            <a:off x="357188" y="5486400"/>
            <a:ext cx="8413750"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r>
              <a:rPr lang="en-US" b="1">
                <a:solidFill>
                  <a:schemeClr val="bg1"/>
                </a:solidFill>
              </a:rPr>
              <a:t>2013:Q1 multi-unit starts at a seasonally adjusted annual rate of 325,000,</a:t>
            </a:r>
            <a:br>
              <a:rPr lang="en-US" b="1">
                <a:solidFill>
                  <a:schemeClr val="bg1"/>
                </a:solidFill>
              </a:rPr>
            </a:br>
            <a:r>
              <a:rPr lang="en-US" b="1">
                <a:solidFill>
                  <a:schemeClr val="bg1"/>
                </a:solidFill>
              </a:rPr>
              <a:t>are nearly back to the average annual pre-recession rate of 339,000.</a:t>
            </a:r>
          </a:p>
        </p:txBody>
      </p:sp>
      <p:sp>
        <p:nvSpPr>
          <p:cNvPr id="7" name="AutoShape 14"/>
          <p:cNvSpPr>
            <a:spLocks noChangeArrowheads="1"/>
          </p:cNvSpPr>
          <p:nvPr/>
        </p:nvSpPr>
        <p:spPr bwMode="blackWhite">
          <a:xfrm>
            <a:off x="5181600" y="1828800"/>
            <a:ext cx="2105025" cy="914400"/>
          </a:xfrm>
          <a:prstGeom prst="wedgeRectCallout">
            <a:avLst>
              <a:gd name="adj1" fmla="val 39796"/>
              <a:gd name="adj2" fmla="val 136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Multi-family-unit starts rose in 2011, more in 2012, still more so far in 2013.</a:t>
            </a:r>
          </a:p>
        </p:txBody>
      </p:sp>
      <p:sp>
        <p:nvSpPr>
          <p:cNvPr id="9224" name="Text Box 6"/>
          <p:cNvSpPr txBox="1">
            <a:spLocks noChangeArrowheads="1"/>
          </p:cNvSpPr>
          <p:nvPr/>
        </p:nvSpPr>
        <p:spPr bwMode="auto">
          <a:xfrm>
            <a:off x="7143750" y="981075"/>
            <a:ext cx="2000250" cy="523875"/>
          </a:xfrm>
          <a:prstGeom prst="rect">
            <a:avLst/>
          </a:prstGeom>
          <a:noFill/>
          <a:ln w="9525">
            <a:noFill/>
            <a:miter lim="800000"/>
            <a:headEnd/>
            <a:tailEnd/>
          </a:ln>
        </p:spPr>
        <p:txBody>
          <a:bodyPr lIns="92075" tIns="46038" rIns="92075" bIns="46038">
            <a:spAutoFit/>
          </a:bodyPr>
          <a:lstStyle/>
          <a:p>
            <a:pPr algn="r">
              <a:defRPr/>
            </a:pPr>
            <a:r>
              <a:rPr lang="en-US" sz="1400" b="1" dirty="0">
                <a:solidFill>
                  <a:schemeClr val="accent6"/>
                </a:solidFill>
              </a:rPr>
              <a:t>Thousands of Units, Single Family</a:t>
            </a:r>
          </a:p>
        </p:txBody>
      </p:sp>
      <p:sp>
        <p:nvSpPr>
          <p:cNvPr id="9" name="AutoShape 14"/>
          <p:cNvSpPr>
            <a:spLocks noChangeArrowheads="1"/>
          </p:cNvSpPr>
          <p:nvPr/>
        </p:nvSpPr>
        <p:spPr bwMode="blackWhite">
          <a:xfrm>
            <a:off x="1625600" y="4114800"/>
            <a:ext cx="2486025" cy="609600"/>
          </a:xfrm>
          <a:prstGeom prst="wedgeRectCallout">
            <a:avLst>
              <a:gd name="adj1" fmla="val 111741"/>
              <a:gd name="adj2" fmla="val -109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 plunge did not begin until 2009</a:t>
            </a:r>
          </a:p>
        </p:txBody>
      </p:sp>
      <p:sp>
        <p:nvSpPr>
          <p:cNvPr id="10" name="AutoShape 14"/>
          <p:cNvSpPr>
            <a:spLocks noChangeArrowheads="1"/>
          </p:cNvSpPr>
          <p:nvPr/>
        </p:nvSpPr>
        <p:spPr bwMode="blackWhite">
          <a:xfrm>
            <a:off x="2338388" y="2971800"/>
            <a:ext cx="1590675" cy="762000"/>
          </a:xfrm>
          <a:prstGeom prst="wedgeRectCallout">
            <a:avLst>
              <a:gd name="adj1" fmla="val 43352"/>
              <a:gd name="adj2" fmla="val -127713"/>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Single family plunge began in 2006</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3000"/>
                            </p:stCondLst>
                            <p:childTnLst>
                              <p:par>
                                <p:cTn id="14" presetID="22" presetClass="entr" presetSubtype="2"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4500"/>
                            </p:stCondLst>
                            <p:childTnLst>
                              <p:par>
                                <p:cTn id="18" presetID="22" presetClass="entr" presetSubtype="2"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381000" y="228600"/>
            <a:ext cx="7239000" cy="811213"/>
          </a:xfrm>
        </p:spPr>
        <p:txBody>
          <a:bodyPr/>
          <a:lstStyle/>
          <a:p>
            <a:pPr>
              <a:lnSpc>
                <a:spcPct val="75000"/>
              </a:lnSpc>
            </a:pPr>
            <a:r>
              <a:rPr lang="en-US" sz="2800" smtClean="0"/>
              <a:t>Housing Unit Starts: Building Momentum,</a:t>
            </a:r>
            <a:br>
              <a:rPr lang="en-US" sz="2800" smtClean="0"/>
            </a:br>
            <a:r>
              <a:rPr lang="en-US" sz="2000" smtClean="0"/>
              <a:t>Monthly, Jan 2011-Mar 2013*</a:t>
            </a:r>
          </a:p>
        </p:txBody>
      </p:sp>
      <p:graphicFrame>
        <p:nvGraphicFramePr>
          <p:cNvPr id="21506" name="Object 3"/>
          <p:cNvGraphicFramePr>
            <a:graphicFrameLocks noChangeAspect="1"/>
          </p:cNvGraphicFramePr>
          <p:nvPr>
            <p:ph type="chart" idx="4294967295"/>
          </p:nvPr>
        </p:nvGraphicFramePr>
        <p:xfrm>
          <a:off x="0" y="895350"/>
          <a:ext cx="8610600" cy="4791075"/>
        </p:xfrm>
        <a:graphic>
          <a:graphicData uri="http://schemas.openxmlformats.org/presentationml/2006/ole">
            <p:oleObj spid="_x0000_s21506" name="Chart" r:id="rId3" imgW="8124943" imgH="4791152" progId="MSGraph.Chart.8">
              <p:embed followColorScheme="full"/>
            </p:oleObj>
          </a:graphicData>
        </a:graphic>
      </p:graphicFrame>
      <p:sp>
        <p:nvSpPr>
          <p:cNvPr id="21508" name="Rectangle 4"/>
          <p:cNvSpPr>
            <a:spLocks noChangeArrowheads="1"/>
          </p:cNvSpPr>
          <p:nvPr/>
        </p:nvSpPr>
        <p:spPr bwMode="auto">
          <a:xfrm>
            <a:off x="239713" y="6311900"/>
            <a:ext cx="8229600" cy="431800"/>
          </a:xfrm>
          <a:prstGeom prst="rect">
            <a:avLst/>
          </a:prstGeom>
          <a:noFill/>
          <a:ln w="9525">
            <a:noFill/>
            <a:miter lim="800000"/>
            <a:headEnd/>
            <a:tailEnd/>
          </a:ln>
        </p:spPr>
        <p:txBody>
          <a:bodyPr lIns="92075" tIns="46038" rIns="92075" bIns="46038">
            <a:spAutoFit/>
          </a:bodyPr>
          <a:lstStyle/>
          <a:p>
            <a:r>
              <a:rPr lang="en-US" sz="1100"/>
              <a:t>*at annualized rate, seasonally adjusted; Mar 2013 numbers are preliminary.</a:t>
            </a:r>
            <a:br>
              <a:rPr lang="en-US" sz="1100"/>
            </a:br>
            <a:r>
              <a:rPr lang="en-US" sz="1100"/>
              <a:t>Source: US Census Bureau at </a:t>
            </a:r>
            <a:r>
              <a:rPr lang="en-US" sz="1100">
                <a:hlinkClick r:id="rId4"/>
              </a:rPr>
              <a:t>www.census.gov/construction/nrc/pdf/newresconst.pdf</a:t>
            </a:r>
            <a:r>
              <a:rPr lang="en-US" sz="1100"/>
              <a:t>. </a:t>
            </a:r>
          </a:p>
        </p:txBody>
      </p:sp>
      <p:sp>
        <p:nvSpPr>
          <p:cNvPr id="21509" name="Text Box 6"/>
          <p:cNvSpPr txBox="1">
            <a:spLocks noChangeArrowheads="1"/>
          </p:cNvSpPr>
          <p:nvPr/>
        </p:nvSpPr>
        <p:spPr bwMode="auto">
          <a:xfrm>
            <a:off x="0" y="1000125"/>
            <a:ext cx="1781175" cy="523875"/>
          </a:xfrm>
          <a:prstGeom prst="rect">
            <a:avLst/>
          </a:prstGeom>
          <a:noFill/>
          <a:ln w="9525">
            <a:noFill/>
            <a:miter lim="800000"/>
            <a:headEnd/>
            <a:tailEnd/>
          </a:ln>
        </p:spPr>
        <p:txBody>
          <a:bodyPr lIns="92075" tIns="46038" rIns="92075" bIns="46038">
            <a:spAutoFit/>
          </a:bodyPr>
          <a:lstStyle/>
          <a:p>
            <a:r>
              <a:rPr lang="en-US" sz="1400" b="1">
                <a:solidFill>
                  <a:srgbClr val="2B7299"/>
                </a:solidFill>
              </a:rPr>
              <a:t>Thousands</a:t>
            </a:r>
            <a:br>
              <a:rPr lang="en-US" sz="1400" b="1">
                <a:solidFill>
                  <a:srgbClr val="2B7299"/>
                </a:solidFill>
              </a:rPr>
            </a:br>
            <a:r>
              <a:rPr lang="en-US" sz="1400" b="1">
                <a:solidFill>
                  <a:srgbClr val="2B7299"/>
                </a:solidFill>
              </a:rPr>
              <a:t>of Units</a:t>
            </a:r>
          </a:p>
        </p:txBody>
      </p:sp>
      <p:sp>
        <p:nvSpPr>
          <p:cNvPr id="8" name="Rectangle 4"/>
          <p:cNvSpPr>
            <a:spLocks noChangeArrowheads="1"/>
          </p:cNvSpPr>
          <p:nvPr/>
        </p:nvSpPr>
        <p:spPr bwMode="blackWhite">
          <a:xfrm>
            <a:off x="357188" y="5562600"/>
            <a:ext cx="8413750" cy="695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r>
              <a:rPr lang="en-US" b="1">
                <a:solidFill>
                  <a:schemeClr val="bg1"/>
                </a:solidFill>
              </a:rPr>
              <a:t>The number of units in multi-unit starts more than doubled</a:t>
            </a:r>
            <a:br>
              <a:rPr lang="en-US" b="1">
                <a:solidFill>
                  <a:schemeClr val="bg1"/>
                </a:solidFill>
              </a:rPr>
            </a:br>
            <a:r>
              <a:rPr lang="en-US" b="1">
                <a:solidFill>
                  <a:schemeClr val="bg1"/>
                </a:solidFill>
              </a:rPr>
              <a:t>from Dec 2011 to Dec 2012. Single family start rose nicely, too.</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931F40A4-2E3B-4A45-A0E4-F0D97EDEB8E5}" type="slidenum">
              <a:rPr lang="en-US" smtClean="0"/>
              <a:pPr>
                <a:defRPr/>
              </a:pPr>
              <a:t>26</a:t>
            </a:fld>
            <a:endParaRPr lang="en-US" smtClean="0"/>
          </a:p>
        </p:txBody>
      </p:sp>
      <p:sp>
        <p:nvSpPr>
          <p:cNvPr id="22534" name="Rectangle 2"/>
          <p:cNvSpPr>
            <a:spLocks noGrp="1" noChangeArrowheads="1"/>
          </p:cNvSpPr>
          <p:nvPr>
            <p:ph type="title"/>
          </p:nvPr>
        </p:nvSpPr>
        <p:spPr>
          <a:xfrm>
            <a:off x="298450" y="128588"/>
            <a:ext cx="7400925" cy="860425"/>
          </a:xfrm>
        </p:spPr>
        <p:txBody>
          <a:bodyPr/>
          <a:lstStyle/>
          <a:p>
            <a:r>
              <a:rPr lang="en-US" sz="2600" smtClean="0"/>
              <a:t>Commercial &amp; Industrial Loans Outstanding</a:t>
            </a:r>
            <a:br>
              <a:rPr lang="en-US" sz="2600" smtClean="0"/>
            </a:br>
            <a:r>
              <a:rPr lang="en-US" sz="2600" smtClean="0"/>
              <a:t>at FDIC-Insured Banks, </a:t>
            </a:r>
            <a:r>
              <a:rPr lang="en-US" sz="2000" smtClean="0"/>
              <a:t>Quarterly, 2006-2012*</a:t>
            </a:r>
          </a:p>
        </p:txBody>
      </p:sp>
      <p:graphicFrame>
        <p:nvGraphicFramePr>
          <p:cNvPr id="22530" name="Object 3"/>
          <p:cNvGraphicFramePr>
            <a:graphicFrameLocks/>
          </p:cNvGraphicFramePr>
          <p:nvPr/>
        </p:nvGraphicFramePr>
        <p:xfrm>
          <a:off x="165100" y="1309688"/>
          <a:ext cx="8667750" cy="4248150"/>
        </p:xfrm>
        <a:graphic>
          <a:graphicData uri="http://schemas.openxmlformats.org/presentationml/2006/ole">
            <p:oleObj spid="_x0000_s22530"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Outstanding loan volume has been growing for over two years</a:t>
            </a:r>
            <a:br>
              <a:rPr lang="en-US" b="1">
                <a:solidFill>
                  <a:schemeClr val="bg1"/>
                </a:solidFill>
              </a:rPr>
            </a:br>
            <a:r>
              <a:rPr lang="en-US" b="1">
                <a:solidFill>
                  <a:schemeClr val="bg1"/>
                </a:solidFill>
              </a:rPr>
              <a:t>and (as of year-end 2012) surpassed previous peak levels.</a:t>
            </a:r>
          </a:p>
        </p:txBody>
      </p:sp>
      <p:sp>
        <p:nvSpPr>
          <p:cNvPr id="2253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2/28/2013.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22537"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715000" y="1138238"/>
            <a:ext cx="1873250" cy="762000"/>
          </a:xfrm>
          <a:prstGeom prst="wedgeRectCallout">
            <a:avLst>
              <a:gd name="adj1" fmla="val 99681"/>
              <a:gd name="adj2" fmla="val 586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3048000" y="1295400"/>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2540"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2C2C36F5-624F-4B8B-A2C0-05137A6BCF89}" type="slidenum">
              <a:rPr lang="en-US" smtClean="0"/>
              <a:pPr>
                <a:defRPr/>
              </a:pPr>
              <a:t>27</a:t>
            </a:fld>
            <a:endParaRPr lang="en-US" smtClean="0"/>
          </a:p>
        </p:txBody>
      </p:sp>
      <p:sp>
        <p:nvSpPr>
          <p:cNvPr id="23558" name="Rectangle 2"/>
          <p:cNvSpPr>
            <a:spLocks noGrp="1" noChangeArrowheads="1"/>
          </p:cNvSpPr>
          <p:nvPr>
            <p:ph type="title"/>
          </p:nvPr>
        </p:nvSpPr>
        <p:spPr>
          <a:xfrm>
            <a:off x="298450" y="128588"/>
            <a:ext cx="7400925" cy="860425"/>
          </a:xfrm>
        </p:spPr>
        <p:txBody>
          <a:bodyPr/>
          <a:lstStyle/>
          <a:p>
            <a:r>
              <a:rPr lang="en-US" sz="2400" smtClean="0"/>
              <a:t>Percent of Non-current Commercial &amp; Industrial Loans Outstanding at FDIC-Insured Banks,</a:t>
            </a:r>
            <a:br>
              <a:rPr lang="en-US" sz="2400" smtClean="0"/>
            </a:br>
            <a:r>
              <a:rPr lang="en-US" sz="1600" smtClean="0"/>
              <a:t>Quarterly, 2006-2012*</a:t>
            </a:r>
          </a:p>
        </p:txBody>
      </p:sp>
      <p:graphicFrame>
        <p:nvGraphicFramePr>
          <p:cNvPr id="23554" name="Object 3"/>
          <p:cNvGraphicFramePr>
            <a:graphicFrameLocks/>
          </p:cNvGraphicFramePr>
          <p:nvPr/>
        </p:nvGraphicFramePr>
        <p:xfrm>
          <a:off x="165100" y="1309688"/>
          <a:ext cx="8667750" cy="4248150"/>
        </p:xfrm>
        <a:graphic>
          <a:graphicData uri="http://schemas.openxmlformats.org/presentationml/2006/ole">
            <p:oleObj spid="_x0000_s23554"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3560"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2/28/2013.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10" name="AutoShape 5"/>
          <p:cNvSpPr>
            <a:spLocks noChangeArrowheads="1"/>
          </p:cNvSpPr>
          <p:nvPr/>
        </p:nvSpPr>
        <p:spPr bwMode="blackWhite">
          <a:xfrm>
            <a:off x="6040438" y="1084263"/>
            <a:ext cx="2809875" cy="949325"/>
          </a:xfrm>
          <a:prstGeom prst="wedgeRectCallout">
            <a:avLst>
              <a:gd name="adj1" fmla="val 42690"/>
              <a:gd name="adj2" fmla="val 2281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3563"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45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45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BF6DC5-7C9A-4D51-A767-8CFA039B87F4}" type="slidenum">
              <a:rPr lang="en-US" sz="900"/>
              <a:pPr algn="r" eaLnBrk="0" hangingPunct="0">
                <a:lnSpc>
                  <a:spcPct val="85000"/>
                </a:lnSpc>
                <a:spcBef>
                  <a:spcPct val="20000"/>
                </a:spcBef>
              </a:pPr>
              <a:t>28</a:t>
            </a:fld>
            <a:endParaRPr lang="en-US" sz="900"/>
          </a:p>
        </p:txBody>
      </p:sp>
      <p:graphicFrame>
        <p:nvGraphicFramePr>
          <p:cNvPr id="24578" name="Object 3"/>
          <p:cNvGraphicFramePr>
            <a:graphicFrameLocks/>
          </p:cNvGraphicFramePr>
          <p:nvPr/>
        </p:nvGraphicFramePr>
        <p:xfrm>
          <a:off x="336550" y="1047750"/>
          <a:ext cx="8597900" cy="4343400"/>
        </p:xfrm>
        <a:graphic>
          <a:graphicData uri="http://schemas.openxmlformats.org/presentationml/2006/ole">
            <p:oleObj spid="_x0000_s24578" name="Chart" r:id="rId4" imgW="8286784" imgH="4010053" progId="MSGraph.Chart.8">
              <p:embed followColorScheme="full"/>
            </p:oleObj>
          </a:graphicData>
        </a:graphic>
      </p:graphicFrame>
      <p:sp>
        <p:nvSpPr>
          <p:cNvPr id="24582" name="Rectangle 2"/>
          <p:cNvSpPr>
            <a:spLocks noGrp="1" noChangeArrowheads="1"/>
          </p:cNvSpPr>
          <p:nvPr>
            <p:ph type="title" idx="4294967295"/>
          </p:nvPr>
        </p:nvSpPr>
        <p:spPr>
          <a:xfrm>
            <a:off x="287338" y="0"/>
            <a:ext cx="7219950" cy="987425"/>
          </a:xfrm>
        </p:spPr>
        <p:txBody>
          <a:bodyPr/>
          <a:lstStyle/>
          <a:p>
            <a:r>
              <a:rPr lang="en-US" smtClean="0"/>
              <a:t>Dollar Value* of Manufacturers’ Shipments </a:t>
            </a:r>
            <a:r>
              <a:rPr lang="en-US" sz="2000" smtClean="0"/>
              <a:t>Monthly, Jan. 1992—Feb. 2013</a:t>
            </a:r>
          </a:p>
        </p:txBody>
      </p:sp>
      <p:sp>
        <p:nvSpPr>
          <p:cNvPr id="24583" name="Rectangle 4"/>
          <p:cNvSpPr>
            <a:spLocks noChangeArrowheads="1"/>
          </p:cNvSpPr>
          <p:nvPr/>
        </p:nvSpPr>
        <p:spPr bwMode="auto">
          <a:xfrm>
            <a:off x="0" y="6172200"/>
            <a:ext cx="9090025" cy="56991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*Seasonally adjusted; Jan. 2013 is preliminary but is from the Full Report for February.</a:t>
            </a:r>
            <a:br>
              <a:rPr lang="en-US" sz="1100"/>
            </a:br>
            <a:r>
              <a:rPr lang="en-US" sz="1100"/>
              <a:t>Source: US Census Bureau, </a:t>
            </a:r>
            <a:r>
              <a:rPr lang="en-US" sz="1100" i="1"/>
              <a:t>Full Report on Manufacturers’ Shipments, Inventories, and Orders, </a:t>
            </a:r>
            <a:r>
              <a:rPr lang="en-US" sz="1100">
                <a:hlinkClick r:id="rId5"/>
              </a:rPr>
              <a:t>www.census.gov/manufacturing/m3/</a:t>
            </a:r>
            <a:r>
              <a:rPr lang="en-US" sz="1100"/>
              <a:t>.</a:t>
            </a:r>
            <a:br>
              <a:rPr lang="en-US" sz="1100"/>
            </a:br>
            <a:r>
              <a:rPr lang="en-US" sz="1100"/>
              <a:t>Revised historical data, based on benchmark revisions, will be released on May 17, 2013.</a:t>
            </a:r>
          </a:p>
        </p:txBody>
      </p:sp>
      <p:sp>
        <p:nvSpPr>
          <p:cNvPr id="2129925" name="Rectangle 5"/>
          <p:cNvSpPr>
            <a:spLocks noChangeArrowheads="1"/>
          </p:cNvSpPr>
          <p:nvPr/>
        </p:nvSpPr>
        <p:spPr bwMode="blackWhite">
          <a:xfrm>
            <a:off x="141288" y="5367338"/>
            <a:ext cx="8885237" cy="6524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chemeClr val="bg1"/>
                </a:solidFill>
              </a:rPr>
              <a:t>Manufacturing is energy intensive. Growth leads to gains in many commercial exposures: WC, Commercial Auto, Marine, Property and various Liability coverages.</a:t>
            </a:r>
            <a:endParaRPr lang="en-US" sz="1600" b="1">
              <a:solidFill>
                <a:srgbClr val="FFFFFF"/>
              </a:solidFill>
            </a:endParaRPr>
          </a:p>
        </p:txBody>
      </p:sp>
      <p:sp>
        <p:nvSpPr>
          <p:cNvPr id="10" name="AutoShape 5"/>
          <p:cNvSpPr>
            <a:spLocks noChangeArrowheads="1"/>
          </p:cNvSpPr>
          <p:nvPr/>
        </p:nvSpPr>
        <p:spPr bwMode="blackWhite">
          <a:xfrm>
            <a:off x="2114550" y="1730375"/>
            <a:ext cx="3621088" cy="982663"/>
          </a:xfrm>
          <a:prstGeom prst="wedgeRectCallout">
            <a:avLst>
              <a:gd name="adj1" fmla="val 124778"/>
              <a:gd name="adj2" fmla="val -510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value of Manufacturing Shipments in Jan. 2013 rose 35% to $482B from the May 2009 trough </a:t>
            </a:r>
          </a:p>
        </p:txBody>
      </p:sp>
      <p:sp>
        <p:nvSpPr>
          <p:cNvPr id="24586"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C396E6C5-DBF0-466D-AEE2-02124AB2873D}" type="slidenum">
              <a:rPr lang="en-US" smtClean="0"/>
              <a:pPr>
                <a:defRPr/>
              </a:pPr>
              <a:t>28</a:t>
            </a:fld>
            <a:endParaRPr lang="en-US"/>
          </a:p>
        </p:txBody>
      </p:sp>
      <p:sp>
        <p:nvSpPr>
          <p:cNvPr id="14" name="AutoShape 5"/>
          <p:cNvSpPr>
            <a:spLocks noChangeArrowheads="1"/>
          </p:cNvSpPr>
          <p:nvPr/>
        </p:nvSpPr>
        <p:spPr bwMode="blackWhite">
          <a:xfrm>
            <a:off x="6184900" y="3886200"/>
            <a:ext cx="2760663" cy="808038"/>
          </a:xfrm>
          <a:prstGeom prst="wedgeRectCallout">
            <a:avLst>
              <a:gd name="adj1" fmla="val 38787"/>
              <a:gd name="adj2" fmla="val -2724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January 2013 is only 0.2% below previous record high in July 2008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700"/>
                            </p:stCondLst>
                            <p:childTnLst>
                              <p:par>
                                <p:cTn id="15" presetID="22"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560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560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5BC4F06-16A3-43FA-AA0C-2BBBB7D4D5E6}" type="slidenum">
              <a:rPr lang="en-US" sz="900"/>
              <a:pPr algn="r" eaLnBrk="0" hangingPunct="0">
                <a:lnSpc>
                  <a:spcPct val="85000"/>
                </a:lnSpc>
                <a:spcBef>
                  <a:spcPct val="20000"/>
                </a:spcBef>
              </a:pPr>
              <a:t>29</a:t>
            </a:fld>
            <a:endParaRPr lang="en-US" sz="900"/>
          </a:p>
        </p:txBody>
      </p:sp>
      <p:sp>
        <p:nvSpPr>
          <p:cNvPr id="25606" name="Rectangle 2"/>
          <p:cNvSpPr>
            <a:spLocks noGrp="1" noChangeArrowheads="1"/>
          </p:cNvSpPr>
          <p:nvPr>
            <p:ph type="title" idx="4294967295"/>
          </p:nvPr>
        </p:nvSpPr>
        <p:spPr>
          <a:xfrm>
            <a:off x="271463" y="0"/>
            <a:ext cx="7212012" cy="977900"/>
          </a:xfrm>
        </p:spPr>
        <p:txBody>
          <a:bodyPr/>
          <a:lstStyle/>
          <a:p>
            <a:r>
              <a:rPr lang="en-US" smtClean="0"/>
              <a:t>Business Bankruptcy Filings: Falling</a:t>
            </a:r>
            <a:br>
              <a:rPr lang="en-US" smtClean="0"/>
            </a:br>
            <a:r>
              <a:rPr lang="en-US" smtClean="0"/>
              <a:t>but Still High in 2012 </a:t>
            </a:r>
            <a:r>
              <a:rPr lang="en-US" sz="2000" smtClean="0"/>
              <a:t>(1994:Q1 – 2012:Q3)</a:t>
            </a:r>
          </a:p>
        </p:txBody>
      </p:sp>
      <p:graphicFrame>
        <p:nvGraphicFramePr>
          <p:cNvPr id="25602" name="Object 3"/>
          <p:cNvGraphicFramePr>
            <a:graphicFrameLocks/>
          </p:cNvGraphicFramePr>
          <p:nvPr>
            <p:ph idx="4294967295"/>
          </p:nvPr>
        </p:nvGraphicFramePr>
        <p:xfrm>
          <a:off x="304800" y="1168400"/>
          <a:ext cx="8582025" cy="4267200"/>
        </p:xfrm>
        <a:graphic>
          <a:graphicData uri="http://schemas.openxmlformats.org/presentationml/2006/ole">
            <p:oleObj spid="_x0000_s25602" name="Chart" r:id="rId4" imgW="8582143" imgH="4267268" progId="MSGraph.Chart.8">
              <p:embed followColorScheme="full"/>
            </p:oleObj>
          </a:graphicData>
        </a:graphic>
      </p:graphicFrame>
      <p:sp>
        <p:nvSpPr>
          <p:cNvPr id="2127876" name="Rectangle 4"/>
          <p:cNvSpPr>
            <a:spLocks noChangeArrowheads="1"/>
          </p:cNvSpPr>
          <p:nvPr/>
        </p:nvSpPr>
        <p:spPr bwMode="blackWhite">
          <a:xfrm>
            <a:off x="457200" y="5446713"/>
            <a:ext cx="8220075" cy="8318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chemeClr val="bg1"/>
                </a:solidFill>
              </a:rPr>
              <a:t>Business bankruptcies were down 42% in 2012:Q3 vs. recent peak in 2009:Q2 but were still higher than 2008:Q1, the first full quarter of the Great Recession. </a:t>
            </a:r>
            <a:r>
              <a:rPr lang="en-US" sz="1600" b="1">
                <a:solidFill>
                  <a:srgbClr val="FFFFFF"/>
                </a:solidFill>
              </a:rPr>
              <a:t>Bankruptcies restrict exposure growth in all commercial lines.</a:t>
            </a:r>
          </a:p>
        </p:txBody>
      </p:sp>
      <p:sp>
        <p:nvSpPr>
          <p:cNvPr id="25608" name="Rectangle 5"/>
          <p:cNvSpPr>
            <a:spLocks noChangeArrowheads="1"/>
          </p:cNvSpPr>
          <p:nvPr/>
        </p:nvSpPr>
        <p:spPr bwMode="auto">
          <a:xfrm>
            <a:off x="0" y="6288088"/>
            <a:ext cx="8667750" cy="5699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American Bankruptcy Institute at </a:t>
            </a:r>
            <a:r>
              <a:rPr lang="en-US" sz="1100">
                <a:hlinkClick r:id="rId5"/>
              </a:rPr>
              <a:t>www.abiworld.org/AM/AMTemplate.cfm?Section=Home&amp;TEMPLATE=/CM/ContentDisplay.cfm&amp;CONTENTID=61633</a:t>
            </a:r>
            <a:r>
              <a:rPr lang="en-US" sz="1100"/>
              <a:t>; Insurance Information Institute.</a:t>
            </a:r>
          </a:p>
        </p:txBody>
      </p:sp>
      <p:sp>
        <p:nvSpPr>
          <p:cNvPr id="25609"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1" name="AutoShape 5"/>
          <p:cNvSpPr>
            <a:spLocks noChangeArrowheads="1"/>
          </p:cNvSpPr>
          <p:nvPr/>
        </p:nvSpPr>
        <p:spPr bwMode="blackWhite">
          <a:xfrm>
            <a:off x="5243513" y="1052513"/>
            <a:ext cx="1624012" cy="682625"/>
          </a:xfrm>
          <a:prstGeom prst="wedgeRectCallout">
            <a:avLst>
              <a:gd name="adj1" fmla="val 2023"/>
              <a:gd name="adj2" fmla="val 3061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New Bankruptcy Law Takes Effect</a:t>
            </a:r>
          </a:p>
        </p:txBody>
      </p:sp>
      <p:sp>
        <p:nvSpPr>
          <p:cNvPr id="25611" name="TextBox 13"/>
          <p:cNvSpPr txBox="1">
            <a:spLocks noChangeArrowheads="1"/>
          </p:cNvSpPr>
          <p:nvPr/>
        </p:nvSpPr>
        <p:spPr bwMode="auto">
          <a:xfrm>
            <a:off x="3562350" y="208597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25612" name="TextBox 13"/>
          <p:cNvSpPr txBox="1">
            <a:spLocks noChangeArrowheads="1"/>
          </p:cNvSpPr>
          <p:nvPr/>
        </p:nvSpPr>
        <p:spPr bwMode="auto">
          <a:xfrm>
            <a:off x="2211388" y="1069975"/>
            <a:ext cx="2552700" cy="522288"/>
          </a:xfrm>
          <a:prstGeom prst="rect">
            <a:avLst/>
          </a:prstGeom>
          <a:solidFill>
            <a:schemeClr val="accent2"/>
          </a:solidFill>
          <a:ln w="9525">
            <a:noFill/>
            <a:miter lim="800000"/>
            <a:headEnd/>
            <a:tailEnd/>
          </a:ln>
        </p:spPr>
        <p:txBody>
          <a:bodyPr>
            <a:spAutoFit/>
          </a:bodyPr>
          <a:lstStyle/>
          <a:p>
            <a:pPr algn="ctr"/>
            <a:r>
              <a:rPr lang="en-US" sz="1400" b="1">
                <a:solidFill>
                  <a:schemeClr val="bg1"/>
                </a:solidFill>
              </a:rPr>
              <a:t>Quarterly average for 2001:Q1-2005:Q3 was 8,915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39858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#1: Slow/Variable  Exposure Growth</a:t>
            </a:r>
          </a:p>
        </p:txBody>
      </p:sp>
      <p:sp>
        <p:nvSpPr>
          <p:cNvPr id="8601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8602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9012834-58F6-451B-8F91-0D10EF9E784D}"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66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66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8DA5A8B-61F5-41F5-97D4-D5C089A388E7}" type="slidenum">
              <a:rPr lang="en-US" sz="900"/>
              <a:pPr algn="r" eaLnBrk="0" hangingPunct="0">
                <a:lnSpc>
                  <a:spcPct val="85000"/>
                </a:lnSpc>
                <a:spcBef>
                  <a:spcPct val="20000"/>
                </a:spcBef>
              </a:pPr>
              <a:t>30</a:t>
            </a:fld>
            <a:endParaRPr lang="en-US" sz="900"/>
          </a:p>
        </p:txBody>
      </p:sp>
      <p:sp>
        <p:nvSpPr>
          <p:cNvPr id="26630" name="Rectangle 2"/>
          <p:cNvSpPr>
            <a:spLocks noGrp="1" noChangeArrowheads="1"/>
          </p:cNvSpPr>
          <p:nvPr>
            <p:ph type="title" idx="4294967295"/>
          </p:nvPr>
        </p:nvSpPr>
        <p:spPr/>
        <p:txBody>
          <a:bodyPr/>
          <a:lstStyle/>
          <a:p>
            <a:r>
              <a:rPr lang="en-US" smtClean="0"/>
              <a:t>Private Sector Business Starts,</a:t>
            </a:r>
            <a:br>
              <a:rPr lang="en-US" smtClean="0"/>
            </a:br>
            <a:r>
              <a:rPr lang="en-US" smtClean="0"/>
              <a:t>1993:Q2 – 2012:Q2*</a:t>
            </a:r>
          </a:p>
        </p:txBody>
      </p:sp>
      <p:graphicFrame>
        <p:nvGraphicFramePr>
          <p:cNvPr id="26626" name="Object 4"/>
          <p:cNvGraphicFramePr>
            <a:graphicFrameLocks noGrp="1"/>
          </p:cNvGraphicFramePr>
          <p:nvPr>
            <p:ph idx="4294967295"/>
          </p:nvPr>
        </p:nvGraphicFramePr>
        <p:xfrm>
          <a:off x="317500" y="1412875"/>
          <a:ext cx="8585200" cy="4189413"/>
        </p:xfrm>
        <a:graphic>
          <a:graphicData uri="http://schemas.openxmlformats.org/presentationml/2006/ole">
            <p:oleObj spid="_x0000_s26626" name="Chart" r:id="rId4" imgW="8582143" imgH="3971958" progId="MSGraph.Chart.8">
              <p:embed followColorScheme="full"/>
            </p:oleObj>
          </a:graphicData>
        </a:graphic>
      </p:graphicFrame>
      <p:sp>
        <p:nvSpPr>
          <p:cNvPr id="2127876" name="Rectangle 4"/>
          <p:cNvSpPr>
            <a:spLocks noChangeArrowheads="1"/>
          </p:cNvSpPr>
          <p:nvPr/>
        </p:nvSpPr>
        <p:spPr bwMode="blackWhite">
          <a:xfrm>
            <a:off x="874713" y="5537200"/>
            <a:ext cx="7664450"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Business starts were down nearly 20% in the Great Recession, </a:t>
            </a:r>
            <a:br>
              <a:rPr lang="en-US" b="1">
                <a:solidFill>
                  <a:srgbClr val="FFFFFF"/>
                </a:solidFill>
              </a:rPr>
            </a:br>
            <a:r>
              <a:rPr lang="en-US" b="1">
                <a:solidFill>
                  <a:srgbClr val="FFFFFF"/>
                </a:solidFill>
              </a:rPr>
              <a:t>holding back most types of commercial insurance exposure,</a:t>
            </a:r>
            <a:br>
              <a:rPr lang="en-US" b="1">
                <a:solidFill>
                  <a:srgbClr val="FFFFFF"/>
                </a:solidFill>
              </a:rPr>
            </a:br>
            <a:r>
              <a:rPr lang="en-US" b="1">
                <a:solidFill>
                  <a:srgbClr val="FFFFFF"/>
                </a:solidFill>
              </a:rPr>
              <a:t>but now are recovering.</a:t>
            </a:r>
          </a:p>
        </p:txBody>
      </p:sp>
      <p:sp>
        <p:nvSpPr>
          <p:cNvPr id="26632" name="Rectangle 5"/>
          <p:cNvSpPr>
            <a:spLocks noChangeArrowheads="1"/>
          </p:cNvSpPr>
          <p:nvPr/>
        </p:nvSpPr>
        <p:spPr bwMode="auto">
          <a:xfrm>
            <a:off x="0" y="6389688"/>
            <a:ext cx="87312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Data through Jun 30, 2012 are the latest available (posted Jan 29, 2013); Seasonally adjusted.</a:t>
            </a:r>
          </a:p>
          <a:p>
            <a:pPr eaLnBrk="0" hangingPunct="0">
              <a:lnSpc>
                <a:spcPct val="85000"/>
              </a:lnSpc>
              <a:spcBef>
                <a:spcPct val="25000"/>
              </a:spcBef>
              <a:buClr>
                <a:schemeClr val="accent2"/>
              </a:buClr>
              <a:buFont typeface="Wingdings" pitchFamily="2" charset="2"/>
              <a:buNone/>
            </a:pPr>
            <a:r>
              <a:rPr lang="en-US" sz="1100"/>
              <a:t>Sources: Bureau of Labor Statistics, </a:t>
            </a:r>
            <a:r>
              <a:rPr lang="en-US" sz="1100">
                <a:hlinkClick r:id="rId5"/>
              </a:rPr>
              <a:t>www.bls.gov/news.release/cewbd.t08.htm</a:t>
            </a:r>
            <a:r>
              <a:rPr lang="en-US" sz="1100"/>
              <a:t>; NBER (recession dates).</a:t>
            </a:r>
          </a:p>
        </p:txBody>
      </p:sp>
      <p:sp>
        <p:nvSpPr>
          <p:cNvPr id="2663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1" name="AutoShape 7"/>
          <p:cNvSpPr>
            <a:spLocks noChangeArrowheads="1"/>
          </p:cNvSpPr>
          <p:nvPr/>
        </p:nvSpPr>
        <p:spPr bwMode="blackWhite">
          <a:xfrm>
            <a:off x="7315200" y="990600"/>
            <a:ext cx="1528763" cy="1316038"/>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4C1D41-103B-4729-8228-0642C488B412}" type="slidenum">
              <a:rPr lang="en-US" smtClean="0"/>
              <a:pPr>
                <a:defRPr/>
              </a:pPr>
              <a:t>30</a:t>
            </a:fld>
            <a:endParaRPr lang="en-US"/>
          </a:p>
        </p:txBody>
      </p:sp>
      <p:sp>
        <p:nvSpPr>
          <p:cNvPr id="26637" name="TextBox 13"/>
          <p:cNvSpPr txBox="1">
            <a:spLocks noChangeArrowheads="1"/>
          </p:cNvSpPr>
          <p:nvPr/>
        </p:nvSpPr>
        <p:spPr bwMode="auto">
          <a:xfrm>
            <a:off x="3675063" y="1174750"/>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100" y="1457325"/>
          <a:ext cx="8839200" cy="5083175"/>
        </p:xfrm>
        <a:graphic>
          <a:graphicData uri="http://schemas.openxmlformats.org/presentationml/2006/ole">
            <p:oleObj spid="_x0000_s27650" name="Chart" r:id="rId5" imgW="8143824" imgH="5372045"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a:t>Source:  Federal Reserve Board statistical releases at  </a:t>
            </a:r>
            <a:r>
              <a:rPr lang="en-US" sz="1100">
                <a:hlinkClick r:id="rId6"/>
              </a:rPr>
              <a:t>http://www.federalreserve.gov/releases/g17/Current/default.htm</a:t>
            </a:r>
            <a:r>
              <a:rPr lang="en-US" sz="1100"/>
              <a:t>. </a:t>
            </a:r>
          </a:p>
        </p:txBody>
      </p:sp>
      <p:sp>
        <p:nvSpPr>
          <p:cNvPr id="27653"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27654" name="AutoShape 8"/>
          <p:cNvSpPr>
            <a:spLocks noChangeArrowheads="1"/>
          </p:cNvSpPr>
          <p:nvPr/>
        </p:nvSpPr>
        <p:spPr bwMode="auto">
          <a:xfrm>
            <a:off x="7315200" y="2514600"/>
            <a:ext cx="914400" cy="379413"/>
          </a:xfrm>
          <a:prstGeom prst="rightArrow">
            <a:avLst>
              <a:gd name="adj1" fmla="val 50000"/>
              <a:gd name="adj2" fmla="val 60251"/>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27655"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6EED4EC7-2FC6-4C53-A1B6-59C64C149FCA}" type="slidenum">
              <a:rPr lang="en-US" sz="1400"/>
              <a:pPr algn="r" eaLnBrk="0" hangingPunct="0"/>
              <a:t>31</a:t>
            </a:fld>
            <a:endParaRPr lang="en-US" sz="1400"/>
          </a:p>
        </p:txBody>
      </p:sp>
      <p:sp>
        <p:nvSpPr>
          <p:cNvPr id="27656" name="Text Box 10"/>
          <p:cNvSpPr txBox="1">
            <a:spLocks noChangeArrowheads="1"/>
          </p:cNvSpPr>
          <p:nvPr/>
        </p:nvSpPr>
        <p:spPr bwMode="auto">
          <a:xfrm>
            <a:off x="114300" y="1101725"/>
            <a:ext cx="1876425"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Percent of Industrial Capacity</a:t>
            </a:r>
          </a:p>
        </p:txBody>
      </p:sp>
      <p:sp>
        <p:nvSpPr>
          <p:cNvPr id="27657" name="AutoShape 5"/>
          <p:cNvSpPr>
            <a:spLocks noChangeArrowheads="1"/>
          </p:cNvSpPr>
          <p:nvPr/>
        </p:nvSpPr>
        <p:spPr bwMode="auto">
          <a:xfrm>
            <a:off x="1676400" y="1828800"/>
            <a:ext cx="1371600" cy="381000"/>
          </a:xfrm>
          <a:prstGeom prst="wedgeRectCallout">
            <a:avLst>
              <a:gd name="adj1" fmla="val 111806"/>
              <a:gd name="adj2" fmla="val 1387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789487" y="1306513"/>
            <a:ext cx="428625" cy="16256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27659"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27660" name="Rectangle 8"/>
          <p:cNvSpPr>
            <a:spLocks noChangeArrowheads="1"/>
          </p:cNvSpPr>
          <p:nvPr/>
        </p:nvSpPr>
        <p:spPr bwMode="auto">
          <a:xfrm>
            <a:off x="950913" y="2676525"/>
            <a:ext cx="501650"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27661" name="AutoShape 5"/>
          <p:cNvSpPr>
            <a:spLocks noChangeArrowheads="1"/>
          </p:cNvSpPr>
          <p:nvPr/>
        </p:nvSpPr>
        <p:spPr bwMode="auto">
          <a:xfrm>
            <a:off x="4448175" y="1127125"/>
            <a:ext cx="1752600" cy="330200"/>
          </a:xfrm>
          <a:prstGeom prst="wedgeRectCallout">
            <a:avLst>
              <a:gd name="adj1" fmla="val -9787"/>
              <a:gd name="adj2" fmla="val 168069"/>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38400" y="3505200"/>
            <a:ext cx="295116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27663" name="AutoShape 5"/>
          <p:cNvSpPr>
            <a:spLocks noChangeArrowheads="1"/>
          </p:cNvSpPr>
          <p:nvPr/>
        </p:nvSpPr>
        <p:spPr bwMode="auto">
          <a:xfrm>
            <a:off x="7239000" y="4419600"/>
            <a:ext cx="1676400" cy="1082675"/>
          </a:xfrm>
          <a:prstGeom prst="wedgeRectCallout">
            <a:avLst>
              <a:gd name="adj1" fmla="val 48333"/>
              <a:gd name="adj2" fmla="val -201296"/>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a:t>The US operated at 78.5% of industrial capacity in Feb. 2013, above the June 2009 low of 66.9% and close to its post-crisis peak</a:t>
            </a:r>
          </a:p>
        </p:txBody>
      </p:sp>
      <p:sp>
        <p:nvSpPr>
          <p:cNvPr id="27664" name="AutoShape 5"/>
          <p:cNvSpPr>
            <a:spLocks noChangeArrowheads="1"/>
          </p:cNvSpPr>
          <p:nvPr/>
        </p:nvSpPr>
        <p:spPr bwMode="auto">
          <a:xfrm>
            <a:off x="3425825" y="5257800"/>
            <a:ext cx="2063750" cy="393700"/>
          </a:xfrm>
          <a:prstGeom prst="wedgeRectCallout">
            <a:avLst>
              <a:gd name="adj1" fmla="val 61366"/>
              <a:gd name="adj2" fmla="val -118338"/>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December 2007-</a:t>
            </a:r>
            <a:br>
              <a:rPr lang="en-US" sz="1400" b="1">
                <a:solidFill>
                  <a:schemeClr val="bg1"/>
                </a:solidFill>
              </a:rPr>
            </a:br>
            <a:r>
              <a:rPr lang="en-US" sz="1400" b="1">
                <a:solidFill>
                  <a:schemeClr val="bg1"/>
                </a:solidFill>
              </a:rPr>
              <a:t>June 2009 Recession</a:t>
            </a:r>
          </a:p>
        </p:txBody>
      </p:sp>
      <p:sp>
        <p:nvSpPr>
          <p:cNvPr id="27665" name="Rectangle 8"/>
          <p:cNvSpPr>
            <a:spLocks noChangeArrowheads="1"/>
          </p:cNvSpPr>
          <p:nvPr/>
        </p:nvSpPr>
        <p:spPr bwMode="auto">
          <a:xfrm>
            <a:off x="5334000" y="1981200"/>
            <a:ext cx="1085850" cy="37338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27666" name="Rectangle 8"/>
          <p:cNvSpPr>
            <a:spLocks noChangeArrowheads="1"/>
          </p:cNvSpPr>
          <p:nvPr/>
        </p:nvSpPr>
        <p:spPr bwMode="black">
          <a:xfrm>
            <a:off x="177800" y="808038"/>
            <a:ext cx="8221663"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March 2001 through Mar. 2013</a:t>
            </a:r>
          </a:p>
        </p:txBody>
      </p:sp>
      <p:sp>
        <p:nvSpPr>
          <p:cNvPr id="9235" name="Date Placeholder 18"/>
          <p:cNvSpPr>
            <a:spLocks noGrp="1"/>
          </p:cNvSpPr>
          <p:nvPr>
            <p:ph type="dt" sz="quarter" idx="10"/>
          </p:nvPr>
        </p:nvSpPr>
        <p:spPr/>
        <p:txBody>
          <a:bodyPr/>
          <a:lstStyle/>
          <a:p>
            <a:pPr>
              <a:defRPr/>
            </a:pPr>
            <a:r>
              <a:rPr lang="en-US" smtClean="0"/>
              <a:t>12/01/09 - 9pm</a:t>
            </a:r>
          </a:p>
        </p:txBody>
      </p:sp>
      <p:sp>
        <p:nvSpPr>
          <p:cNvPr id="9236" name="Slide Number Placeholder 19"/>
          <p:cNvSpPr>
            <a:spLocks noGrp="1"/>
          </p:cNvSpPr>
          <p:nvPr>
            <p:ph type="sldNum" sz="quarter" idx="12"/>
          </p:nvPr>
        </p:nvSpPr>
        <p:spPr/>
        <p:txBody>
          <a:bodyPr/>
          <a:lstStyle/>
          <a:p>
            <a:pPr>
              <a:defRPr/>
            </a:pPr>
            <a:fld id="{12D32CED-12C0-4BF0-B282-C07DE689F4E6}" type="slidenum">
              <a:rPr lang="en-US" smtClean="0"/>
              <a:pPr>
                <a:defRPr/>
              </a:pPr>
              <a:t>31</a:t>
            </a:fld>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39858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#2: Dealing with Catastrophes</a:t>
            </a:r>
          </a:p>
        </p:txBody>
      </p:sp>
      <p:sp>
        <p:nvSpPr>
          <p:cNvPr id="880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880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9A04E74-1790-40FE-A69E-91C2C994163E}"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sp>
        <p:nvSpPr>
          <p:cNvPr id="88069" name="TextBox 1"/>
          <p:cNvSpPr txBox="1">
            <a:spLocks noChangeArrowheads="1"/>
          </p:cNvSpPr>
          <p:nvPr/>
        </p:nvSpPr>
        <p:spPr bwMode="auto">
          <a:xfrm>
            <a:off x="666750" y="3467100"/>
            <a:ext cx="7934325" cy="1089025"/>
          </a:xfrm>
          <a:prstGeom prst="rect">
            <a:avLst/>
          </a:prstGeom>
          <a:noFill/>
          <a:ln w="9525">
            <a:noFill/>
            <a:miter lim="800000"/>
            <a:headEnd/>
            <a:tailEnd/>
          </a:ln>
        </p:spPr>
        <p:txBody>
          <a:bodyPr>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Are they more frequent and more severe?</a:t>
            </a:r>
            <a:endParaRPr lang="en-US" sz="3600" b="1" i="1">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2867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2867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A6657B0-2010-4854-AC34-BAAD3EC393EB}" type="slidenum">
              <a:rPr lang="en-US" sz="900">
                <a:solidFill>
                  <a:srgbClr val="000000"/>
                </a:solidFill>
                <a:latin typeface="Times New Roman" pitchFamily="18" charset="0"/>
              </a:rPr>
              <a:pPr algn="r" eaLnBrk="0" hangingPunct="0">
                <a:lnSpc>
                  <a:spcPct val="85000"/>
                </a:lnSpc>
                <a:spcBef>
                  <a:spcPct val="20000"/>
                </a:spcBef>
              </a:pPr>
              <a:t>33</a:t>
            </a:fld>
            <a:endParaRPr lang="en-US" sz="900">
              <a:solidFill>
                <a:srgbClr val="000000"/>
              </a:solidFill>
              <a:latin typeface="Times New Roman" pitchFamily="18" charset="0"/>
            </a:endParaRPr>
          </a:p>
        </p:txBody>
      </p:sp>
      <p:graphicFrame>
        <p:nvGraphicFramePr>
          <p:cNvPr id="28674" name="Object 2"/>
          <p:cNvGraphicFramePr>
            <a:graphicFrameLocks noChangeAspect="1"/>
          </p:cNvGraphicFramePr>
          <p:nvPr/>
        </p:nvGraphicFramePr>
        <p:xfrm>
          <a:off x="215900" y="1368425"/>
          <a:ext cx="8686800" cy="3475038"/>
        </p:xfrm>
        <a:graphic>
          <a:graphicData uri="http://schemas.openxmlformats.org/presentationml/2006/ole">
            <p:oleObj spid="_x0000_s28674" name="Chart" r:id="rId4" imgW="8543841" imgH="3552904" progId="MSGraph.Chart.8">
              <p:embed followColorScheme="full"/>
            </p:oleObj>
          </a:graphicData>
        </a:graphic>
      </p:graphicFrame>
      <p:sp>
        <p:nvSpPr>
          <p:cNvPr id="28678" name="Rectangle 3"/>
          <p:cNvSpPr>
            <a:spLocks noGrp="1" noChangeArrowheads="1"/>
          </p:cNvSpPr>
          <p:nvPr>
            <p:ph type="title" idx="4294967295"/>
          </p:nvPr>
        </p:nvSpPr>
        <p:spPr/>
        <p:txBody>
          <a:bodyPr/>
          <a:lstStyle/>
          <a:p>
            <a:r>
              <a:rPr lang="en-US" smtClean="0"/>
              <a:t>US Insured Catastrophe Losses</a:t>
            </a:r>
          </a:p>
        </p:txBody>
      </p:sp>
      <p:sp>
        <p:nvSpPr>
          <p:cNvPr id="28679" name="Rectangle 4"/>
          <p:cNvSpPr>
            <a:spLocks noChangeArrowheads="1"/>
          </p:cNvSpPr>
          <p:nvPr/>
        </p:nvSpPr>
        <p:spPr bwMode="auto">
          <a:xfrm>
            <a:off x="0" y="5686425"/>
            <a:ext cx="8394700" cy="1171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a:solidFill>
                <a:srgbClr val="000000"/>
              </a:solidFill>
              <a:latin typeface="Times New Roman" pitchFamily="18" charset="0"/>
            </a:endParaRPr>
          </a:p>
          <a:p>
            <a:pPr eaLnBrk="0" hangingPunct="0">
              <a:lnSpc>
                <a:spcPct val="85000"/>
              </a:lnSpc>
              <a:spcBef>
                <a:spcPct val="25000"/>
              </a:spcBef>
              <a:buClr>
                <a:srgbClr val="FF6801"/>
              </a:buClr>
              <a:buFont typeface="Wingdings" pitchFamily="2" charset="2"/>
              <a:buNone/>
            </a:pPr>
            <a:endParaRPr lang="en-US" sz="1100">
              <a:solidFill>
                <a:srgbClr val="000000"/>
              </a:solidFill>
              <a:latin typeface="Times New Roman" pitchFamily="18" charset="0"/>
            </a:endParaRPr>
          </a:p>
          <a:p>
            <a:pPr eaLnBrk="0" hangingPunct="0">
              <a:lnSpc>
                <a:spcPct val="85000"/>
              </a:lnSpc>
              <a:spcBef>
                <a:spcPct val="25000"/>
              </a:spcBef>
              <a:buClr>
                <a:srgbClr val="FF6801"/>
              </a:buClr>
              <a:buFont typeface="Wingdings" pitchFamily="2" charset="2"/>
              <a:buNone/>
            </a:pPr>
            <a:r>
              <a:rPr lang="en-US" sz="1100">
                <a:solidFill>
                  <a:srgbClr val="000000"/>
                </a:solidFill>
              </a:rPr>
              <a:t>*As of 1/2/13.  Includes $20B gross loss estimate for Hurricane Sandy.</a:t>
            </a:r>
          </a:p>
          <a:p>
            <a:pPr eaLnBrk="0" hangingPunct="0">
              <a:lnSpc>
                <a:spcPct val="85000"/>
              </a:lnSpc>
              <a:spcBef>
                <a:spcPct val="25000"/>
              </a:spcBef>
              <a:buClr>
                <a:srgbClr val="FF6801"/>
              </a:buClr>
              <a:buFont typeface="Wingdings" pitchFamily="2" charset="2"/>
              <a:buNone/>
            </a:pPr>
            <a:r>
              <a:rPr lang="en-US" sz="110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eaLnBrk="0" hangingPunct="0">
              <a:lnSpc>
                <a:spcPct val="85000"/>
              </a:lnSpc>
              <a:spcBef>
                <a:spcPct val="25000"/>
              </a:spcBef>
              <a:buClr>
                <a:srgbClr val="FF6801"/>
              </a:buClr>
              <a:buFont typeface="Wingdings" pitchFamily="2" charset="2"/>
              <a:buNone/>
            </a:pPr>
            <a:r>
              <a:rPr lang="en-US" sz="110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375" y="4857750"/>
            <a:ext cx="6778625" cy="1089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US CAT Losses in 2012 Will Likely Become the 2</a:t>
            </a:r>
            <a:r>
              <a:rPr lang="en-US" b="1" baseline="30000">
                <a:solidFill>
                  <a:srgbClr val="FFFFFF"/>
                </a:solidFill>
              </a:rPr>
              <a:t>nd</a:t>
            </a:r>
            <a:r>
              <a:rPr lang="en-US" b="1">
                <a:solidFill>
                  <a:srgbClr val="FFFFFF"/>
                </a:solidFill>
              </a:rPr>
              <a:t> or 3</a:t>
            </a:r>
            <a:r>
              <a:rPr lang="en-US" b="1" baseline="30000">
                <a:solidFill>
                  <a:srgbClr val="FFFFFF"/>
                </a:solidFill>
              </a:rPr>
              <a:t>rd</a:t>
            </a:r>
            <a:r>
              <a:rPr lang="en-US" b="1">
                <a:solidFill>
                  <a:srgbClr val="FFFFFF"/>
                </a:solidFill>
              </a:rPr>
              <a:t> Highest in US History on An Inflation-Adjusted Basis (Pvt Insured).  2011 Losses Were the 5</a:t>
            </a:r>
            <a:r>
              <a:rPr lang="en-US" b="1" baseline="30000">
                <a:solidFill>
                  <a:srgbClr val="FFFFFF"/>
                </a:solidFill>
              </a:rPr>
              <a:t>th</a:t>
            </a:r>
            <a:r>
              <a:rPr lang="en-US" b="1">
                <a:solidFill>
                  <a:srgbClr val="FFFFFF"/>
                </a:solidFill>
              </a:rPr>
              <a:t> Highest</a:t>
            </a:r>
            <a:endParaRPr lang="en-US" b="1" i="1">
              <a:solidFill>
                <a:srgbClr val="FFFFFF"/>
              </a:solidFill>
            </a:endParaRPr>
          </a:p>
        </p:txBody>
      </p:sp>
      <p:sp>
        <p:nvSpPr>
          <p:cNvPr id="2120711" name="AutoShape 7"/>
          <p:cNvSpPr>
            <a:spLocks noChangeArrowheads="1"/>
          </p:cNvSpPr>
          <p:nvPr/>
        </p:nvSpPr>
        <p:spPr bwMode="blackWhite">
          <a:xfrm>
            <a:off x="6548438" y="1400175"/>
            <a:ext cx="2093912" cy="965200"/>
          </a:xfrm>
          <a:prstGeom prst="wedgeRectCallout">
            <a:avLst>
              <a:gd name="adj1" fmla="val 47686"/>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CAT losses were down nearly 50% from 2011 until Sandy struck in late October</a:t>
            </a:r>
          </a:p>
        </p:txBody>
      </p:sp>
      <p:sp>
        <p:nvSpPr>
          <p:cNvPr id="2120712" name="AutoShape 8"/>
          <p:cNvSpPr>
            <a:spLocks noChangeArrowheads="1"/>
          </p:cNvSpPr>
          <p:nvPr/>
        </p:nvSpPr>
        <p:spPr bwMode="blackWhite">
          <a:xfrm>
            <a:off x="7189788" y="4918075"/>
            <a:ext cx="1717675" cy="1004888"/>
          </a:xfrm>
          <a:prstGeom prst="wedgeRectCallout">
            <a:avLst>
              <a:gd name="adj1" fmla="val 16476"/>
              <a:gd name="adj2" fmla="val -671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Record Tornado Losses Caused 2011 CAT Losses to Surge</a:t>
            </a:r>
          </a:p>
        </p:txBody>
      </p:sp>
      <p:sp>
        <p:nvSpPr>
          <p:cNvPr id="28683" name="Rectangle 9"/>
          <p:cNvSpPr>
            <a:spLocks noChangeArrowheads="1"/>
          </p:cNvSpPr>
          <p:nvPr/>
        </p:nvSpPr>
        <p:spPr bwMode="black">
          <a:xfrm>
            <a:off x="303213"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E2AAD2C6-1D83-4D12-9C48-8A9091537DE5}" type="slidenum">
              <a:rPr lang="en-US" smtClean="0"/>
              <a:pPr>
                <a:defRPr/>
              </a:pPr>
              <a:t>33</a:t>
            </a:fld>
            <a:endParaRPr lang="en-US"/>
          </a:p>
        </p:txBody>
      </p:sp>
      <p:sp>
        <p:nvSpPr>
          <p:cNvPr id="14" name="Rectangle 7"/>
          <p:cNvSpPr>
            <a:spLocks noChangeArrowheads="1"/>
          </p:cNvSpPr>
          <p:nvPr/>
        </p:nvSpPr>
        <p:spPr bwMode="grayWhite">
          <a:xfrm>
            <a:off x="4800600" y="1295400"/>
            <a:ext cx="4084638" cy="3505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par>
                                <p:cTn id="18" presetID="16" presetClass="entr" presetSubtype="26" fill="hold" grpId="0"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barn(in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89091"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89092"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89093"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89094"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9095"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89096"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89097"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89098"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89099" name="Title 56"/>
          <p:cNvSpPr>
            <a:spLocks noGrp="1"/>
          </p:cNvSpPr>
          <p:nvPr>
            <p:ph type="title"/>
          </p:nvPr>
        </p:nvSpPr>
        <p:spPr>
          <a:xfrm>
            <a:off x="220663" y="355600"/>
            <a:ext cx="7343775" cy="719138"/>
          </a:xfrm>
        </p:spPr>
        <p:txBody>
          <a:bodyPr/>
          <a:lstStyle/>
          <a:p>
            <a:r>
              <a:rPr lang="en-US" smtClean="0">
                <a:solidFill>
                  <a:srgbClr val="28688C"/>
                </a:solidFill>
              </a:rPr>
              <a:t>Natural Disasters in the United States, 1980 – 2012</a:t>
            </a:r>
            <a:br>
              <a:rPr lang="en-US" smtClean="0">
                <a:solidFill>
                  <a:srgbClr val="28688C"/>
                </a:solidFill>
              </a:rPr>
            </a:br>
            <a:r>
              <a:rPr lang="en-US" sz="1800" smtClean="0">
                <a:solidFill>
                  <a:srgbClr val="28688C"/>
                </a:solidFill>
              </a:rPr>
              <a:t>Number of Events (Annual Totals 1980 – 2012)</a:t>
            </a:r>
            <a:br>
              <a:rPr lang="en-US" sz="1800" smtClean="0">
                <a:solidFill>
                  <a:srgbClr val="28688C"/>
                </a:solidFill>
              </a:rPr>
            </a:br>
            <a:endParaRPr lang="en-US"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C4441E87-965E-484D-93ED-D74916145C51}" type="slidenum">
              <a:rPr lang="en-US" sz="1000">
                <a:solidFill>
                  <a:schemeClr val="accent4">
                    <a:lumMod val="75000"/>
                  </a:schemeClr>
                </a:solidFill>
                <a:latin typeface="+mn-lt"/>
                <a:cs typeface="+mn-cs"/>
              </a:rPr>
              <a:pPr algn="r" fontAlgn="auto">
                <a:spcBef>
                  <a:spcPts val="0"/>
                </a:spcBef>
                <a:spcAft>
                  <a:spcPts val="0"/>
                </a:spcAft>
                <a:defRPr/>
              </a:pPr>
              <a:t>34</a:t>
            </a:fld>
            <a:endParaRPr lang="en-US" sz="1000" dirty="0">
              <a:solidFill>
                <a:schemeClr val="accent4">
                  <a:lumMod val="75000"/>
                </a:schemeClr>
              </a:solidFill>
              <a:latin typeface="+mn-lt"/>
              <a:cs typeface="+mn-cs"/>
            </a:endParaRPr>
          </a:p>
        </p:txBody>
      </p:sp>
      <p:sp>
        <p:nvSpPr>
          <p:cNvPr id="8910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a:solidFill>
                  <a:schemeClr val="bg1"/>
                </a:solidFill>
              </a:rPr>
              <a:t>41</a:t>
            </a: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a:solidFill>
                  <a:schemeClr val="bg1"/>
                </a:solidFill>
              </a:rPr>
              <a:t>19</a:t>
            </a:r>
          </a:p>
        </p:txBody>
      </p:sp>
      <p:sp>
        <p:nvSpPr>
          <p:cNvPr id="89104" name="Textfeld 39"/>
          <p:cNvSpPr txBox="1">
            <a:spLocks noChangeArrowheads="1"/>
          </p:cNvSpPr>
          <p:nvPr/>
        </p:nvSpPr>
        <p:spPr bwMode="auto">
          <a:xfrm>
            <a:off x="8610600" y="4887913"/>
            <a:ext cx="457200" cy="246062"/>
          </a:xfrm>
          <a:prstGeom prst="rect">
            <a:avLst/>
          </a:prstGeom>
          <a:solidFill>
            <a:srgbClr val="92D050"/>
          </a:solidFill>
          <a:ln w="9525">
            <a:solidFill>
              <a:srgbClr val="92D050"/>
            </a:solidFill>
            <a:miter lim="800000"/>
            <a:headEnd/>
            <a:tailEnd/>
          </a:ln>
        </p:spPr>
        <p:txBody>
          <a:bodyPr>
            <a:spAutoFit/>
          </a:bodyPr>
          <a:lstStyle/>
          <a:p>
            <a:pPr algn="ctr"/>
            <a:r>
              <a:rPr lang="de-DE" sz="1000" b="1">
                <a:solidFill>
                  <a:schemeClr val="bg1"/>
                </a:solidFill>
              </a:rPr>
              <a:t>121</a:t>
            </a:r>
          </a:p>
        </p:txBody>
      </p:sp>
      <p:sp>
        <p:nvSpPr>
          <p:cNvPr id="8910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a:solidFill>
                  <a:schemeClr val="bg1"/>
                </a:solidFill>
              </a:rPr>
              <a:t>3</a:t>
            </a:r>
          </a:p>
        </p:txBody>
      </p:sp>
      <p:pic>
        <p:nvPicPr>
          <p:cNvPr id="89106" name="Picture 2"/>
          <p:cNvPicPr>
            <a:picLocks noChangeAspect="1" noChangeArrowheads="1"/>
          </p:cNvPicPr>
          <p:nvPr>
            <p:custDataLst>
              <p:tags r:id="rId1"/>
            </p:custDataLst>
          </p:nvPr>
        </p:nvPicPr>
        <p:blipFill>
          <a:blip r:embed="rId3" cstate="screen"/>
          <a:srcRect/>
          <a:stretch>
            <a:fillRect/>
          </a:stretch>
        </p:blipFill>
        <p:spPr bwMode="auto">
          <a:xfrm>
            <a:off x="228600" y="1295400"/>
            <a:ext cx="8407400" cy="4419600"/>
          </a:xfrm>
          <a:prstGeom prst="rect">
            <a:avLst/>
          </a:prstGeom>
          <a:noFill/>
          <a:ln w="9525">
            <a:noFill/>
            <a:miter lim="800000"/>
            <a:headEnd/>
            <a:tailEnd/>
          </a:ln>
        </p:spPr>
      </p:pic>
      <p:sp>
        <p:nvSpPr>
          <p:cNvPr id="23" name="AutoShape 7"/>
          <p:cNvSpPr>
            <a:spLocks noChangeArrowheads="1"/>
          </p:cNvSpPr>
          <p:nvPr/>
        </p:nvSpPr>
        <p:spPr bwMode="blackWhite">
          <a:xfrm>
            <a:off x="6324600" y="1143000"/>
            <a:ext cx="2668588" cy="990600"/>
          </a:xfrm>
          <a:prstGeom prst="wedgeRectCallout">
            <a:avLst>
              <a:gd name="adj1" fmla="val 26812"/>
              <a:gd name="adj2" fmla="val 1361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were 184 natural disaster events in the US in 2012</a:t>
            </a:r>
          </a:p>
        </p:txBody>
      </p:sp>
      <p:sp>
        <p:nvSpPr>
          <p:cNvPr id="21" name="AutoShape 7"/>
          <p:cNvSpPr>
            <a:spLocks noChangeArrowheads="1"/>
          </p:cNvSpPr>
          <p:nvPr/>
        </p:nvSpPr>
        <p:spPr bwMode="blackWhite">
          <a:xfrm>
            <a:off x="2286000" y="2209800"/>
            <a:ext cx="3811588" cy="1066800"/>
          </a:xfrm>
          <a:prstGeom prst="wedgeRectCallout">
            <a:avLst>
              <a:gd name="adj1" fmla="val 67504"/>
              <a:gd name="adj2" fmla="val 757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were over 150 natural disaster events in the US </a:t>
            </a:r>
            <a:r>
              <a:rPr lang="en-US" b="1" dirty="0">
                <a:solidFill>
                  <a:schemeClr val="accent2"/>
                </a:solidFill>
                <a:latin typeface="Arial" pitchFamily="34" charset="0"/>
                <a:cs typeface="Arial" pitchFamily="34" charset="0"/>
              </a:rPr>
              <a:t>every</a:t>
            </a:r>
            <a:r>
              <a:rPr lang="en-US" b="1" dirty="0">
                <a:solidFill>
                  <a:srgbClr val="FFFFFF"/>
                </a:solidFill>
                <a:latin typeface="Arial" pitchFamily="34" charset="0"/>
                <a:cs typeface="Arial" pitchFamily="34" charset="0"/>
              </a:rPr>
              <a:t> year since 2006. That hadn’t happened in </a:t>
            </a:r>
            <a:r>
              <a:rPr lang="en-US" b="1" dirty="0">
                <a:solidFill>
                  <a:schemeClr val="accent2"/>
                </a:solidFill>
                <a:latin typeface="Arial" pitchFamily="34" charset="0"/>
                <a:cs typeface="Arial" pitchFamily="34" charset="0"/>
              </a:rPr>
              <a:t>any</a:t>
            </a:r>
            <a:r>
              <a:rPr lang="en-US" b="1" dirty="0">
                <a:solidFill>
                  <a:srgbClr val="FFFFFF"/>
                </a:solidFill>
                <a:latin typeface="Arial" pitchFamily="34" charset="0"/>
                <a:cs typeface="Arial" pitchFamily="34" charset="0"/>
              </a:rPr>
              <a:t> year before.</a:t>
            </a:r>
          </a:p>
        </p:txBody>
      </p:sp>
      <p:sp>
        <p:nvSpPr>
          <p:cNvPr id="22" name="Right Arrow 21"/>
          <p:cNvSpPr/>
          <p:nvPr/>
        </p:nvSpPr>
        <p:spPr>
          <a:xfrm>
            <a:off x="762000" y="3581400"/>
            <a:ext cx="6019800" cy="85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t>12/01/09 - 9pm</a:t>
            </a:r>
          </a:p>
        </p:txBody>
      </p:sp>
      <p:sp>
        <p:nvSpPr>
          <p:cNvPr id="100357" name="Rectangle 110"/>
          <p:cNvSpPr>
            <a:spLocks noGrp="1" noChangeArrowheads="1"/>
          </p:cNvSpPr>
          <p:nvPr>
            <p:ph type="sldNum" sz="quarter" idx="12"/>
          </p:nvPr>
        </p:nvSpPr>
        <p:spPr/>
        <p:txBody>
          <a:bodyPr/>
          <a:lstStyle/>
          <a:p>
            <a:pPr>
              <a:defRPr/>
            </a:pPr>
            <a:fld id="{F291934C-F7FB-4607-B837-941E66734BBC}" type="slidenum">
              <a:rPr lang="en-US" smtClean="0"/>
              <a:pPr>
                <a:defRPr/>
              </a:pPr>
              <a:t>35</a:t>
            </a:fld>
            <a:endParaRPr lang="en-US" smtClean="0"/>
          </a:p>
        </p:txBody>
      </p:sp>
      <p:sp>
        <p:nvSpPr>
          <p:cNvPr id="29701" name="Rectangle 2"/>
          <p:cNvSpPr>
            <a:spLocks noGrp="1" noChangeArrowheads="1"/>
          </p:cNvSpPr>
          <p:nvPr>
            <p:ph type="title"/>
          </p:nvPr>
        </p:nvSpPr>
        <p:spPr/>
        <p:txBody>
          <a:bodyPr/>
          <a:lstStyle/>
          <a:p>
            <a:r>
              <a:rPr lang="en-US" smtClean="0"/>
              <a:t>Combined Ratio Points Associated with Catastrophe Losses: 1960 – 2012*</a:t>
            </a:r>
          </a:p>
        </p:txBody>
      </p:sp>
      <p:sp>
        <p:nvSpPr>
          <p:cNvPr id="29702" name="Rectangle 3"/>
          <p:cNvSpPr>
            <a:spLocks noChangeArrowheads="1"/>
          </p:cNvSpPr>
          <p:nvPr/>
        </p:nvSpPr>
        <p:spPr bwMode="auto">
          <a:xfrm>
            <a:off x="0" y="6289675"/>
            <a:ext cx="8888413"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Notes: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a:solidFill>
                  <a:srgbClr val="000000"/>
                </a:solidFill>
              </a:rPr>
              <a:t>Source: ISO (1960-2011); A.M. Best (2012E) Insurance Information Institute.				</a:t>
            </a:r>
          </a:p>
        </p:txBody>
      </p:sp>
      <p:graphicFrame>
        <p:nvGraphicFramePr>
          <p:cNvPr id="29698" name="Object 2"/>
          <p:cNvGraphicFramePr>
            <a:graphicFrameLocks noChangeAspect="1"/>
          </p:cNvGraphicFramePr>
          <p:nvPr/>
        </p:nvGraphicFramePr>
        <p:xfrm>
          <a:off x="271463" y="1301750"/>
          <a:ext cx="8670925" cy="4243388"/>
        </p:xfrm>
        <a:graphic>
          <a:graphicData uri="http://schemas.openxmlformats.org/presentationml/2006/ole">
            <p:oleObj spid="_x0000_s29698" name="Chart" r:id="rId4" imgW="8572433" imgH="3743383" progId="MSGraph.Chart.8">
              <p:embed followColorScheme="full"/>
            </p:oleObj>
          </a:graphicData>
        </a:graphic>
      </p:graphicFrame>
      <p:sp>
        <p:nvSpPr>
          <p:cNvPr id="10" name="Rectangle 6"/>
          <p:cNvSpPr>
            <a:spLocks noChangeArrowheads="1"/>
          </p:cNvSpPr>
          <p:nvPr/>
        </p:nvSpPr>
        <p:spPr bwMode="blackWhite">
          <a:xfrm>
            <a:off x="700088" y="5392738"/>
            <a:ext cx="7834312" cy="6429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a:solidFill>
                  <a:schemeClr val="bg1"/>
                </a:solidFill>
              </a:rPr>
              <a:t>Avg. CAT  Loss Component of the</a:t>
            </a:r>
            <a:r>
              <a:rPr lang="en-US" sz="1600" b="1" u="sng">
                <a:solidFill>
                  <a:schemeClr val="bg1"/>
                </a:solidFill>
              </a:rPr>
              <a:t> </a:t>
            </a:r>
            <a:r>
              <a:rPr lang="en-US" sz="1600" b="1">
                <a:solidFill>
                  <a:schemeClr val="bg1"/>
                </a:solidFill>
              </a:rPr>
              <a:t>Combined Ratio  </a:t>
            </a:r>
            <a:r>
              <a:rPr lang="en-US" sz="1600" b="1" u="sng">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a:solidFill>
                  <a:schemeClr val="bg1"/>
                </a:solidFill>
              </a:rPr>
              <a:t>1960s: 1.04       1970s: 0.85     1980s: 1.31     1990s: 3.39     2000s: 3.52     2010s: 7.20*</a:t>
            </a:r>
          </a:p>
        </p:txBody>
      </p:sp>
      <p:sp>
        <p:nvSpPr>
          <p:cNvPr id="29705"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6563" y="1090613"/>
            <a:ext cx="2874962" cy="768350"/>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Catastrophe losses as a share of all losses reached a record high in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7FB950AE-4FF8-4801-AF83-31826EB2E3E3}" type="slidenum">
              <a:rPr lang="en-US" smtClean="0"/>
              <a:pPr>
                <a:defRPr/>
              </a:pPr>
              <a:t>36</a:t>
            </a:fld>
            <a:endParaRPr lang="en-US" smtClean="0"/>
          </a:p>
        </p:txBody>
      </p:sp>
      <p:sp>
        <p:nvSpPr>
          <p:cNvPr id="30725" name="Rectangle 2"/>
          <p:cNvSpPr>
            <a:spLocks noGrp="1" noChangeArrowheads="1"/>
          </p:cNvSpPr>
          <p:nvPr>
            <p:ph type="title"/>
          </p:nvPr>
        </p:nvSpPr>
        <p:spPr>
          <a:xfrm>
            <a:off x="457200" y="152400"/>
            <a:ext cx="6858000" cy="860425"/>
          </a:xfrm>
        </p:spPr>
        <p:txBody>
          <a:bodyPr/>
          <a:lstStyle/>
          <a:p>
            <a:r>
              <a:rPr lang="en-US" smtClean="0"/>
              <a:t>The Dozen Most Costly Hurricanes</a:t>
            </a:r>
            <a:br>
              <a:rPr lang="en-US" smtClean="0"/>
            </a:br>
            <a:r>
              <a:rPr lang="en-US" smtClean="0"/>
              <a:t>in U.S. History</a:t>
            </a:r>
          </a:p>
        </p:txBody>
      </p:sp>
      <p:sp>
        <p:nvSpPr>
          <p:cNvPr id="30726" name="Rectangle 3"/>
          <p:cNvSpPr>
            <a:spLocks noChangeArrowheads="1"/>
          </p:cNvSpPr>
          <p:nvPr/>
        </p:nvSpPr>
        <p:spPr bwMode="black">
          <a:xfrm>
            <a:off x="152400" y="1066800"/>
            <a:ext cx="1752600" cy="6651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 2012 Dollars, </a:t>
            </a:r>
            <a:br>
              <a:rPr lang="en-US" sz="1600" b="1">
                <a:solidFill>
                  <a:srgbClr val="225A7A"/>
                </a:solidFill>
              </a:rPr>
            </a:br>
            <a:r>
              <a:rPr lang="en-US" sz="1600" b="1">
                <a:solidFill>
                  <a:srgbClr val="225A7A"/>
                </a:solidFill>
              </a:rPr>
              <a:t>$ Billions</a:t>
            </a:r>
          </a:p>
        </p:txBody>
      </p:sp>
      <p:sp>
        <p:nvSpPr>
          <p:cNvPr id="30727" name="Rectangle 4"/>
          <p:cNvSpPr>
            <a:spLocks noChangeArrowheads="1"/>
          </p:cNvSpPr>
          <p:nvPr/>
        </p:nvSpPr>
        <p:spPr bwMode="auto">
          <a:xfrm>
            <a:off x="0" y="6203950"/>
            <a:ext cx="91440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a:solidFill>
                <a:srgbClr val="000000"/>
              </a:solidFill>
            </a:endParaRPr>
          </a:p>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PCS; Insurance Information Institute inflation adjustments to 2012 dollars using the CPI.</a:t>
            </a:r>
          </a:p>
        </p:txBody>
      </p:sp>
      <p:graphicFrame>
        <p:nvGraphicFramePr>
          <p:cNvPr id="30722" name="Object 5"/>
          <p:cNvGraphicFramePr>
            <a:graphicFrameLocks noChangeAspect="1"/>
          </p:cNvGraphicFramePr>
          <p:nvPr/>
        </p:nvGraphicFramePr>
        <p:xfrm>
          <a:off x="179388" y="1828800"/>
          <a:ext cx="8812212" cy="3348038"/>
        </p:xfrm>
        <a:graphic>
          <a:graphicData uri="http://schemas.openxmlformats.org/presentationml/2006/ole">
            <p:oleObj spid="_x0000_s30722" name="Chart" r:id="rId4" imgW="8420033" imgH="3371882" progId="MSGraph.Chart.8">
              <p:embed followColorScheme="full"/>
            </p:oleObj>
          </a:graphicData>
        </a:graphic>
      </p:graphicFrame>
      <p:sp>
        <p:nvSpPr>
          <p:cNvPr id="2067463" name="AutoShape 7"/>
          <p:cNvSpPr>
            <a:spLocks noChangeArrowheads="1"/>
          </p:cNvSpPr>
          <p:nvPr/>
        </p:nvSpPr>
        <p:spPr bwMode="blackWhite">
          <a:xfrm>
            <a:off x="4800600" y="1752600"/>
            <a:ext cx="2895600" cy="914400"/>
          </a:xfrm>
          <a:prstGeom prst="wedgeRectCallout">
            <a:avLst>
              <a:gd name="adj1" fmla="val 34215"/>
              <a:gd name="adj2" fmla="val 1297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Sandy could become the 2</a:t>
            </a:r>
            <a:r>
              <a:rPr lang="en-US" b="1" baseline="30000" dirty="0">
                <a:solidFill>
                  <a:srgbClr val="FFFFFF"/>
                </a:solidFill>
              </a:rPr>
              <a:t>nd</a:t>
            </a:r>
            <a:r>
              <a:rPr lang="en-US" b="1" dirty="0">
                <a:solidFill>
                  <a:srgbClr val="FFFFFF"/>
                </a:solidFill>
              </a:rPr>
              <a:t> costliest hurricane in US insurance history</a:t>
            </a:r>
          </a:p>
        </p:txBody>
      </p:sp>
      <p:sp>
        <p:nvSpPr>
          <p:cNvPr id="10" name="AutoShape 7"/>
          <p:cNvSpPr>
            <a:spLocks noChangeArrowheads="1"/>
          </p:cNvSpPr>
          <p:nvPr/>
        </p:nvSpPr>
        <p:spPr bwMode="blackWhite">
          <a:xfrm>
            <a:off x="990600" y="2438400"/>
            <a:ext cx="2362200" cy="1143000"/>
          </a:xfrm>
          <a:prstGeom prst="wedgeRectCallout">
            <a:avLst>
              <a:gd name="adj1" fmla="val -43090"/>
              <a:gd name="adj2" fmla="val 1006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Irene became the 12</a:t>
            </a:r>
            <a:r>
              <a:rPr lang="en-US" b="1" baseline="30000" dirty="0">
                <a:solidFill>
                  <a:srgbClr val="FFFFFF"/>
                </a:solidFill>
              </a:rPr>
              <a:t>th</a:t>
            </a:r>
            <a:r>
              <a:rPr lang="en-US" b="1" dirty="0">
                <a:solidFill>
                  <a:srgbClr val="FFFFFF"/>
                </a:solidFill>
              </a:rPr>
              <a:t> most expensive hurricane in US history</a:t>
            </a:r>
          </a:p>
        </p:txBody>
      </p:sp>
      <p:sp>
        <p:nvSpPr>
          <p:cNvPr id="30730" name="Text Box 17"/>
          <p:cNvSpPr txBox="1">
            <a:spLocks noChangeArrowheads="1"/>
          </p:cNvSpPr>
          <p:nvPr/>
        </p:nvSpPr>
        <p:spPr bwMode="auto">
          <a:xfrm>
            <a:off x="381000" y="5257800"/>
            <a:ext cx="8458200" cy="830263"/>
          </a:xfrm>
          <a:prstGeom prst="rect">
            <a:avLst/>
          </a:prstGeom>
          <a:solidFill>
            <a:schemeClr val="accent2"/>
          </a:solidFill>
          <a:ln w="9525" algn="ctr">
            <a:noFill/>
            <a:miter lim="800000"/>
            <a:headEnd/>
            <a:tailEnd/>
          </a:ln>
        </p:spPr>
        <p:txBody>
          <a:bodyPr>
            <a:spAutoFit/>
          </a:bodyPr>
          <a:lstStyle/>
          <a:p>
            <a:pPr algn="ctr"/>
            <a:r>
              <a:rPr lang="en-US" sz="2400" b="1">
                <a:solidFill>
                  <a:schemeClr val="bg1"/>
                </a:solidFill>
              </a:rPr>
              <a:t>10 of the 12 costliest hurricanes in private insurance history occurred in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06CE76D1-4134-4BD3-A9FF-8DBE33205E96}" type="slidenum">
              <a:rPr lang="en-US" smtClean="0"/>
              <a:pPr>
                <a:defRPr/>
              </a:pPr>
              <a:t>37</a:t>
            </a:fld>
            <a:endParaRPr lang="en-US" smtClean="0"/>
          </a:p>
        </p:txBody>
      </p:sp>
      <p:sp>
        <p:nvSpPr>
          <p:cNvPr id="31749" name="Rectangle 2"/>
          <p:cNvSpPr>
            <a:spLocks noGrp="1" noChangeArrowheads="1"/>
          </p:cNvSpPr>
          <p:nvPr>
            <p:ph type="title"/>
          </p:nvPr>
        </p:nvSpPr>
        <p:spPr>
          <a:xfrm>
            <a:off x="457200" y="152400"/>
            <a:ext cx="7391400" cy="860425"/>
          </a:xfrm>
        </p:spPr>
        <p:txBody>
          <a:bodyPr/>
          <a:lstStyle/>
          <a:p>
            <a:r>
              <a:rPr lang="en-US" smtClean="0"/>
              <a:t>If They Hit Today, the Dozen Costliest (to Insurers) Hurricanes in U.S. History</a:t>
            </a:r>
          </a:p>
        </p:txBody>
      </p:sp>
      <p:sp>
        <p:nvSpPr>
          <p:cNvPr id="31750" name="Rectangle 3"/>
          <p:cNvSpPr>
            <a:spLocks noChangeArrowheads="1"/>
          </p:cNvSpPr>
          <p:nvPr/>
        </p:nvSpPr>
        <p:spPr bwMode="black">
          <a:xfrm>
            <a:off x="152400" y="1066800"/>
            <a:ext cx="23622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a:t>
            </a:r>
            <a:br>
              <a:rPr lang="en-US" sz="1600" b="1">
                <a:solidFill>
                  <a:srgbClr val="225A7A"/>
                </a:solidFill>
              </a:rPr>
            </a:br>
            <a:r>
              <a:rPr lang="en-US" sz="1600" b="1">
                <a:solidFill>
                  <a:srgbClr val="225A7A"/>
                </a:solidFill>
              </a:rPr>
              <a:t>2012 Dollars, $ Billions</a:t>
            </a:r>
          </a:p>
        </p:txBody>
      </p:sp>
      <p:sp>
        <p:nvSpPr>
          <p:cNvPr id="31751" name="Rectangle 4"/>
          <p:cNvSpPr>
            <a:spLocks noChangeArrowheads="1"/>
          </p:cNvSpPr>
          <p:nvPr/>
        </p:nvSpPr>
        <p:spPr bwMode="auto">
          <a:xfrm>
            <a:off x="0" y="6248400"/>
            <a:ext cx="9144000" cy="468313"/>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Karen Clark &amp; Company, </a:t>
            </a:r>
            <a:r>
              <a:rPr lang="en-US" sz="1100" i="1">
                <a:solidFill>
                  <a:srgbClr val="000000"/>
                </a:solidFill>
              </a:rPr>
              <a:t>Historical Hurricanes that Would Cause $10 Billion or More of Insured LossesToday</a:t>
            </a:r>
            <a:r>
              <a:rPr lang="en-US" sz="1100">
                <a:solidFill>
                  <a:srgbClr val="000000"/>
                </a:solidFill>
              </a:rPr>
              <a:t>, August 2012; I.I.I.</a:t>
            </a:r>
          </a:p>
        </p:txBody>
      </p:sp>
      <p:graphicFrame>
        <p:nvGraphicFramePr>
          <p:cNvPr id="31746" name="Object 5"/>
          <p:cNvGraphicFramePr>
            <a:graphicFrameLocks noChangeAspect="1"/>
          </p:cNvGraphicFramePr>
          <p:nvPr/>
        </p:nvGraphicFramePr>
        <p:xfrm>
          <a:off x="228600" y="1447800"/>
          <a:ext cx="8812213" cy="3810000"/>
        </p:xfrm>
        <a:graphic>
          <a:graphicData uri="http://schemas.openxmlformats.org/presentationml/2006/ole">
            <p:oleObj spid="_x0000_s31746" name="Chart" r:id="rId4" imgW="8420033" imgH="3371882" progId="MSGraph.Chart.8">
              <p:embed followColorScheme="full"/>
            </p:oleObj>
          </a:graphicData>
        </a:graphic>
      </p:graphicFrame>
      <p:sp>
        <p:nvSpPr>
          <p:cNvPr id="31752" name="Text Box 17"/>
          <p:cNvSpPr txBox="1">
            <a:spLocks noChangeArrowheads="1"/>
          </p:cNvSpPr>
          <p:nvPr/>
        </p:nvSpPr>
        <p:spPr bwMode="auto">
          <a:xfrm>
            <a:off x="457200" y="5257800"/>
            <a:ext cx="8458200" cy="923925"/>
          </a:xfrm>
          <a:prstGeom prst="rect">
            <a:avLst/>
          </a:prstGeom>
          <a:solidFill>
            <a:schemeClr val="accent2"/>
          </a:solidFill>
          <a:ln w="9525" algn="ctr">
            <a:noFill/>
            <a:miter lim="800000"/>
            <a:headEnd/>
            <a:tailEnd/>
          </a:ln>
        </p:spPr>
        <p:txBody>
          <a:bodyPr>
            <a:spAutoFit/>
          </a:bodyPr>
          <a:lstStyle/>
          <a:p>
            <a:pPr algn="ctr"/>
            <a:r>
              <a:rPr lang="en-US" b="1">
                <a:solidFill>
                  <a:schemeClr val="bg1"/>
                </a:solidFill>
              </a:rPr>
              <a:t>When you adjust for the damage prior storms could have done if they occurred today, Hurricane Katrina slips to a tie for 6</a:t>
            </a:r>
            <a:r>
              <a:rPr lang="en-US" b="1" baseline="30000">
                <a:solidFill>
                  <a:schemeClr val="bg1"/>
                </a:solidFill>
              </a:rPr>
              <a:t>th</a:t>
            </a:r>
            <a:r>
              <a:rPr lang="en-US" b="1">
                <a:solidFill>
                  <a:schemeClr val="bg1"/>
                </a:solidFill>
              </a:rPr>
              <a:t> among the most devastating storms.</a:t>
            </a:r>
          </a:p>
        </p:txBody>
      </p:sp>
      <p:sp>
        <p:nvSpPr>
          <p:cNvPr id="31753" name="Text Box 17"/>
          <p:cNvSpPr txBox="1">
            <a:spLocks noChangeArrowheads="1"/>
          </p:cNvSpPr>
          <p:nvPr/>
        </p:nvSpPr>
        <p:spPr bwMode="auto">
          <a:xfrm>
            <a:off x="2590800" y="1143000"/>
            <a:ext cx="5486400" cy="1477963"/>
          </a:xfrm>
          <a:prstGeom prst="rect">
            <a:avLst/>
          </a:prstGeom>
          <a:solidFill>
            <a:schemeClr val="accent1"/>
          </a:solidFill>
          <a:ln w="9525" algn="ctr">
            <a:noFill/>
            <a:miter lim="800000"/>
            <a:headEnd/>
            <a:tailEnd/>
          </a:ln>
        </p:spPr>
        <p:txBody>
          <a:bodyPr>
            <a:spAutoFit/>
          </a:bodyPr>
          <a:lstStyle/>
          <a:p>
            <a:pPr algn="ctr"/>
            <a:r>
              <a:rPr lang="en-US" b="1">
                <a:solidFill>
                  <a:schemeClr val="bg1"/>
                </a:solidFill>
              </a:rPr>
              <a:t>Storms that hit long ago had less property and businesses to damage, so simply adjusting their actual claims for inflation doesn’t capture their destructive power.</a:t>
            </a:r>
            <a:br>
              <a:rPr lang="en-US" b="1">
                <a:solidFill>
                  <a:schemeClr val="bg1"/>
                </a:solidFill>
              </a:rPr>
            </a:br>
            <a:r>
              <a:rPr lang="en-US" b="1">
                <a:solidFill>
                  <a:schemeClr val="bg1"/>
                </a:solidFill>
              </a:rPr>
              <a:t>Karen Clark’s analysis aims to overcome that.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415925" y="185738"/>
            <a:ext cx="7385050" cy="860425"/>
          </a:xfrm>
        </p:spPr>
        <p:txBody>
          <a:bodyPr/>
          <a:lstStyle/>
          <a:p>
            <a:r>
              <a:rPr lang="en-US" sz="2600" smtClean="0"/>
              <a:t>P/C Industry Homeowners Claim Frequency, US, 1997-2011</a:t>
            </a:r>
          </a:p>
        </p:txBody>
      </p:sp>
      <p:graphicFrame>
        <p:nvGraphicFramePr>
          <p:cNvPr id="6832131" name="Object 3"/>
          <p:cNvGraphicFramePr>
            <a:graphicFrameLocks/>
          </p:cNvGraphicFramePr>
          <p:nvPr>
            <p:ph type="chart" idx="4294967295"/>
          </p:nvPr>
        </p:nvGraphicFramePr>
        <p:xfrm>
          <a:off x="152400" y="1143000"/>
          <a:ext cx="8716963" cy="5043488"/>
        </p:xfrm>
        <a:graphic>
          <a:graphicData uri="http://schemas.openxmlformats.org/presentationml/2006/ole">
            <p:oleObj spid="_x0000_s32770" name="Chart" r:id="rId4" imgW="8724833" imgH="5048366" progId="MSGraph.Chart.8">
              <p:embed followColorScheme="full"/>
            </p:oleObj>
          </a:graphicData>
        </a:graphic>
      </p:graphicFrame>
      <p:sp>
        <p:nvSpPr>
          <p:cNvPr id="32772" name="Rectangle 5"/>
          <p:cNvSpPr>
            <a:spLocks noChangeArrowheads="1"/>
          </p:cNvSpPr>
          <p:nvPr/>
        </p:nvSpPr>
        <p:spPr bwMode="auto">
          <a:xfrm>
            <a:off x="0" y="6575425"/>
            <a:ext cx="86106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Insurance Research Council, “Trends in Homeowners Insurance Claims,” p.29; Insurance Information Institute</a:t>
            </a:r>
          </a:p>
        </p:txBody>
      </p:sp>
      <p:sp>
        <p:nvSpPr>
          <p:cNvPr id="32773" name="TextBox 6"/>
          <p:cNvSpPr txBox="1">
            <a:spLocks noChangeArrowheads="1"/>
          </p:cNvSpPr>
          <p:nvPr/>
        </p:nvSpPr>
        <p:spPr bwMode="auto">
          <a:xfrm>
            <a:off x="152400" y="1066800"/>
            <a:ext cx="1552575" cy="523875"/>
          </a:xfrm>
          <a:prstGeom prst="rect">
            <a:avLst/>
          </a:prstGeom>
          <a:noFill/>
          <a:ln w="9525">
            <a:noFill/>
            <a:miter lim="800000"/>
            <a:headEnd/>
            <a:tailEnd/>
          </a:ln>
        </p:spPr>
        <p:txBody>
          <a:bodyPr>
            <a:spAutoFit/>
          </a:bodyPr>
          <a:lstStyle/>
          <a:p>
            <a:r>
              <a:rPr lang="en-US" sz="1400"/>
              <a:t>Claims Paid per 100 Exposures</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a:xfrm>
            <a:off x="415925" y="185738"/>
            <a:ext cx="7385050" cy="860425"/>
          </a:xfrm>
        </p:spPr>
        <p:txBody>
          <a:bodyPr/>
          <a:lstStyle/>
          <a:p>
            <a:r>
              <a:rPr lang="en-US" sz="2600" smtClean="0"/>
              <a:t>P/C Industry Homeowners Average Claim Severity, 1997-2011</a:t>
            </a:r>
          </a:p>
        </p:txBody>
      </p:sp>
      <p:graphicFrame>
        <p:nvGraphicFramePr>
          <p:cNvPr id="6832131" name="Object 3"/>
          <p:cNvGraphicFramePr>
            <a:graphicFrameLocks/>
          </p:cNvGraphicFramePr>
          <p:nvPr>
            <p:ph type="chart" idx="4294967295"/>
          </p:nvPr>
        </p:nvGraphicFramePr>
        <p:xfrm>
          <a:off x="134938" y="1219200"/>
          <a:ext cx="8716962" cy="5043488"/>
        </p:xfrm>
        <a:graphic>
          <a:graphicData uri="http://schemas.openxmlformats.org/presentationml/2006/ole">
            <p:oleObj spid="_x0000_s33794" name="Chart" r:id="rId4" imgW="8724833" imgH="5048366" progId="MSGraph.Chart.8">
              <p:embed followColorScheme="full"/>
            </p:oleObj>
          </a:graphicData>
        </a:graphic>
      </p:graphicFrame>
      <p:sp>
        <p:nvSpPr>
          <p:cNvPr id="33796" name="Rectangle 5"/>
          <p:cNvSpPr>
            <a:spLocks noChangeArrowheads="1"/>
          </p:cNvSpPr>
          <p:nvPr/>
        </p:nvSpPr>
        <p:spPr bwMode="auto">
          <a:xfrm>
            <a:off x="0" y="6281738"/>
            <a:ext cx="8610600"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Insurance Research Council, “Trends in Homeowners Insurance Claims,” p. 29, BLS inflation calculator,</a:t>
            </a:r>
            <a:br>
              <a:rPr lang="en-US" sz="1100"/>
            </a:br>
            <a:r>
              <a:rPr lang="en-US" sz="1100"/>
              <a:t>and Insurance Information Institute</a:t>
            </a:r>
          </a:p>
        </p:txBody>
      </p:sp>
      <p:sp>
        <p:nvSpPr>
          <p:cNvPr id="7" name="AutoShape 7"/>
          <p:cNvSpPr>
            <a:spLocks noChangeArrowheads="1"/>
          </p:cNvSpPr>
          <p:nvPr/>
        </p:nvSpPr>
        <p:spPr bwMode="blackWhite">
          <a:xfrm>
            <a:off x="6477000" y="3733800"/>
            <a:ext cx="1828800" cy="885825"/>
          </a:xfrm>
          <a:prstGeom prst="wedgeRectCallout">
            <a:avLst>
              <a:gd name="adj1" fmla="val 55852"/>
              <a:gd name="adj2" fmla="val -13993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HO average claim severity is now three times what it was in 1997.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BE97FA-D55F-4E24-B36C-78CFBE472AB1}" type="slidenum">
              <a:rPr lang="en-US" sz="900"/>
              <a:pPr algn="r" eaLnBrk="0" hangingPunct="0">
                <a:lnSpc>
                  <a:spcPct val="85000"/>
                </a:lnSpc>
                <a:spcBef>
                  <a:spcPct val="20000"/>
                </a:spcBef>
              </a:pPr>
              <a:t>4</a:t>
            </a:fld>
            <a:endParaRPr lang="en-US" sz="900"/>
          </a:p>
        </p:txBody>
      </p:sp>
      <p:sp>
        <p:nvSpPr>
          <p:cNvPr id="1030" name="Rectangle 2"/>
          <p:cNvSpPr>
            <a:spLocks noGrp="1" noChangeArrowheads="1"/>
          </p:cNvSpPr>
          <p:nvPr>
            <p:ph type="title" idx="4294967295"/>
          </p:nvPr>
        </p:nvSpPr>
        <p:spPr/>
        <p:txBody>
          <a:bodyPr/>
          <a:lstStyle/>
          <a:p>
            <a:r>
              <a:rPr lang="en-US" smtClean="0"/>
              <a:t>Real GDP Growth: Past Recessions</a:t>
            </a:r>
            <a:br>
              <a:rPr lang="en-US" smtClean="0"/>
            </a:br>
            <a:r>
              <a:rPr lang="en-US" smtClean="0"/>
              <a:t>and Recoveries, Yearly, 1970-2012</a:t>
            </a:r>
          </a:p>
        </p:txBody>
      </p:sp>
      <p:sp>
        <p:nvSpPr>
          <p:cNvPr id="1031" name="Rectangle 3"/>
          <p:cNvSpPr>
            <a:spLocks noChangeArrowheads="1"/>
          </p:cNvSpPr>
          <p:nvPr/>
        </p:nvSpPr>
        <p:spPr bwMode="auto">
          <a:xfrm>
            <a:off x="504825" y="6429375"/>
            <a:ext cx="7569200" cy="314325"/>
          </a:xfrm>
          <a:prstGeom prst="rect">
            <a:avLst/>
          </a:prstGeom>
          <a:noFill/>
          <a:ln w="9525">
            <a:noFill/>
            <a:miter lim="800000"/>
            <a:headEnd/>
            <a:tailEnd/>
          </a:ln>
        </p:spPr>
        <p:txBody>
          <a:bodyPr lIns="365760" tIns="0" rIns="0" bIns="137160" anchor="b">
            <a:spAutoFit/>
          </a:bodyPr>
          <a:lstStyle/>
          <a:p>
            <a:pPr eaLnBrk="0" hangingPunct="0">
              <a:lnSpc>
                <a:spcPct val="95000"/>
              </a:lnSpc>
              <a:spcBef>
                <a:spcPct val="15000"/>
              </a:spcBef>
              <a:buClr>
                <a:schemeClr val="accent2"/>
              </a:buClr>
              <a:buFont typeface="Wingdings" pitchFamily="2" charset="2"/>
              <a:buNone/>
              <a:tabLst>
                <a:tab pos="342900" algn="l"/>
              </a:tabLst>
            </a:pPr>
            <a:r>
              <a:rPr lang="en-US" sz="1100"/>
              <a:t>Source: (GDP) U.S. Department of Commerce at </a:t>
            </a:r>
            <a:r>
              <a:rPr lang="en-US" sz="1100">
                <a:hlinkClick r:id="rId4"/>
              </a:rPr>
              <a:t>http://www.bea.gov/national/xls/gdpchg.xls</a:t>
            </a:r>
            <a:r>
              <a:rPr lang="en-US" sz="1200"/>
              <a:t>.</a:t>
            </a:r>
          </a:p>
        </p:txBody>
      </p:sp>
      <p:graphicFrame>
        <p:nvGraphicFramePr>
          <p:cNvPr id="1026" name="Object 4"/>
          <p:cNvGraphicFramePr>
            <a:graphicFrameLocks noChangeAspect="1"/>
          </p:cNvGraphicFramePr>
          <p:nvPr/>
        </p:nvGraphicFramePr>
        <p:xfrm>
          <a:off x="355600" y="1333500"/>
          <a:ext cx="8534400" cy="4965700"/>
        </p:xfrm>
        <a:graphic>
          <a:graphicData uri="http://schemas.openxmlformats.org/presentationml/2006/ole">
            <p:oleObj spid="_x0000_s1026" name="Chart" r:id="rId5" imgW="8534400" imgH="3772022" progId="MSGraph.Chart.8">
              <p:embed followColorScheme="full"/>
            </p:oleObj>
          </a:graphicData>
        </a:graphic>
      </p:graphicFrame>
      <p:sp>
        <p:nvSpPr>
          <p:cNvPr id="1032" name="Rectangle 7"/>
          <p:cNvSpPr>
            <a:spLocks noChangeArrowheads="1"/>
          </p:cNvSpPr>
          <p:nvPr/>
        </p:nvSpPr>
        <p:spPr bwMode="black">
          <a:xfrm>
            <a:off x="182563" y="1089025"/>
            <a:ext cx="1541462"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Real GDP Growth (%)</a:t>
            </a:r>
          </a:p>
        </p:txBody>
      </p:sp>
      <p:sp>
        <p:nvSpPr>
          <p:cNvPr id="2" name="AutoShape 38"/>
          <p:cNvSpPr>
            <a:spLocks noChangeArrowheads="1"/>
          </p:cNvSpPr>
          <p:nvPr/>
        </p:nvSpPr>
        <p:spPr bwMode="blackWhite">
          <a:xfrm>
            <a:off x="2438400" y="1066800"/>
            <a:ext cx="2362200" cy="669925"/>
          </a:xfrm>
          <a:prstGeom prst="wedgeRectCallout">
            <a:avLst>
              <a:gd name="adj1" fmla="val 8009"/>
              <a:gd name="adj2" fmla="val 2241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500" b="1">
                <a:solidFill>
                  <a:schemeClr val="bg1"/>
                </a:solidFill>
              </a:rPr>
              <a:t>In most recoveries, real yearly GDP growth is often 4% or more</a:t>
            </a:r>
          </a:p>
        </p:txBody>
      </p:sp>
      <p:sp>
        <p:nvSpPr>
          <p:cNvPr id="13" name="AutoShape 38"/>
          <p:cNvSpPr>
            <a:spLocks noChangeArrowheads="1"/>
          </p:cNvSpPr>
          <p:nvPr/>
        </p:nvSpPr>
        <p:spPr bwMode="blackWhite">
          <a:xfrm>
            <a:off x="6477000" y="1143000"/>
            <a:ext cx="2451100" cy="762000"/>
          </a:xfrm>
          <a:prstGeom prst="wedgeRectCallout">
            <a:avLst>
              <a:gd name="adj1" fmla="val 33259"/>
              <a:gd name="adj2" fmla="val 255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500" b="1">
                <a:solidFill>
                  <a:schemeClr val="bg1"/>
                </a:solidFill>
              </a:rPr>
              <a:t>In the current recovery, real yearly GDP growth</a:t>
            </a:r>
            <a:br>
              <a:rPr lang="en-US" sz="1500" b="1">
                <a:solidFill>
                  <a:schemeClr val="bg1"/>
                </a:solidFill>
              </a:rPr>
            </a:br>
            <a:r>
              <a:rPr lang="en-US" sz="1500" b="1">
                <a:solidFill>
                  <a:schemeClr val="bg1"/>
                </a:solidFill>
              </a:rPr>
              <a:t>has been 2.4% or less</a:t>
            </a:r>
          </a:p>
        </p:txBody>
      </p:sp>
      <p:sp>
        <p:nvSpPr>
          <p:cNvPr id="11" name="Oval 8"/>
          <p:cNvSpPr>
            <a:spLocks noChangeArrowheads="1"/>
          </p:cNvSpPr>
          <p:nvPr/>
        </p:nvSpPr>
        <p:spPr bwMode="auto">
          <a:xfrm rot="-5400000">
            <a:off x="876300" y="2476500"/>
            <a:ext cx="1143000" cy="7620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Oval 8"/>
          <p:cNvSpPr>
            <a:spLocks noChangeArrowheads="1"/>
          </p:cNvSpPr>
          <p:nvPr/>
        </p:nvSpPr>
        <p:spPr bwMode="auto">
          <a:xfrm rot="-5400000">
            <a:off x="1790700" y="2476500"/>
            <a:ext cx="1143000" cy="7620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8"/>
          <p:cNvSpPr>
            <a:spLocks noChangeArrowheads="1"/>
          </p:cNvSpPr>
          <p:nvPr/>
        </p:nvSpPr>
        <p:spPr bwMode="auto">
          <a:xfrm rot="-5400000">
            <a:off x="2895600" y="2209800"/>
            <a:ext cx="1371600" cy="7620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5" name="Oval 8"/>
          <p:cNvSpPr>
            <a:spLocks noChangeArrowheads="1"/>
          </p:cNvSpPr>
          <p:nvPr/>
        </p:nvSpPr>
        <p:spPr bwMode="auto">
          <a:xfrm rot="-5400000">
            <a:off x="4762500" y="2781300"/>
            <a:ext cx="838200" cy="7620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6" name="Oval 8"/>
          <p:cNvSpPr>
            <a:spLocks noChangeArrowheads="1"/>
          </p:cNvSpPr>
          <p:nvPr/>
        </p:nvSpPr>
        <p:spPr bwMode="auto">
          <a:xfrm rot="-5400000">
            <a:off x="6515100" y="3009900"/>
            <a:ext cx="914400" cy="6858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7" name="Oval 8"/>
          <p:cNvSpPr>
            <a:spLocks noChangeArrowheads="1"/>
          </p:cNvSpPr>
          <p:nvPr/>
        </p:nvSpPr>
        <p:spPr bwMode="auto">
          <a:xfrm rot="-5400000">
            <a:off x="8001000" y="3276600"/>
            <a:ext cx="838200" cy="6858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AutoShape 38"/>
          <p:cNvSpPr>
            <a:spLocks noChangeArrowheads="1"/>
          </p:cNvSpPr>
          <p:nvPr/>
        </p:nvSpPr>
        <p:spPr bwMode="blackWhite">
          <a:xfrm>
            <a:off x="4343400" y="4876800"/>
            <a:ext cx="2971800" cy="685800"/>
          </a:xfrm>
          <a:prstGeom prst="wedgeRectCallout">
            <a:avLst>
              <a:gd name="adj1" fmla="val 36319"/>
              <a:gd name="adj2" fmla="val -1196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But, following the 1991 and 2001 recessions, real yearly GDP growth was weaker than 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2000"/>
                            </p:stCondLst>
                            <p:childTnLst>
                              <p:par>
                                <p:cTn id="13" presetID="17" presetClass="entr" presetSubtype="4"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ppt_h/2"/>
                                          </p:val>
                                        </p:tav>
                                        <p:tav tm="100000">
                                          <p:val>
                                            <p:strVal val="#ppt_y"/>
                                          </p:val>
                                        </p:tav>
                                      </p:tavLst>
                                    </p:anim>
                                    <p:anim calcmode="lin" valueType="num">
                                      <p:cBhvr>
                                        <p:cTn id="17" dur="500" fill="hold"/>
                                        <p:tgtEl>
                                          <p:spTgt spid="11"/>
                                        </p:tgtEl>
                                        <p:attrNameLst>
                                          <p:attrName>ppt_w</p:attrName>
                                        </p:attrNameLst>
                                      </p:cBhvr>
                                      <p:tavLst>
                                        <p:tav tm="0">
                                          <p:val>
                                            <p:strVal val="#ppt_w"/>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3500"/>
                            </p:stCondLst>
                            <p:childTnLst>
                              <p:par>
                                <p:cTn id="20" presetID="17" presetClass="entr" presetSubtype="4"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ppt_h/2"/>
                                          </p:val>
                                        </p:tav>
                                        <p:tav tm="100000">
                                          <p:val>
                                            <p:strVal val="#ppt_y"/>
                                          </p:val>
                                        </p:tav>
                                      </p:tavLst>
                                    </p:anim>
                                    <p:anim calcmode="lin" valueType="num">
                                      <p:cBhvr>
                                        <p:cTn id="24" dur="500" fill="hold"/>
                                        <p:tgtEl>
                                          <p:spTgt spid="12"/>
                                        </p:tgtEl>
                                        <p:attrNameLst>
                                          <p:attrName>ppt_w</p:attrName>
                                        </p:attrNameLst>
                                      </p:cBhvr>
                                      <p:tavLst>
                                        <p:tav tm="0">
                                          <p:val>
                                            <p:strVal val="#ppt_w"/>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5000"/>
                            </p:stCondLst>
                            <p:childTnLst>
                              <p:par>
                                <p:cTn id="27" presetID="17" presetClass="entr" presetSubtype="4" fill="hold" grpId="0" nodeType="afterEffect">
                                  <p:stCondLst>
                                    <p:cond delay="100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ppt_h/2"/>
                                          </p:val>
                                        </p:tav>
                                        <p:tav tm="100000">
                                          <p:val>
                                            <p:strVal val="#ppt_y"/>
                                          </p:val>
                                        </p:tav>
                                      </p:tavLst>
                                    </p:anim>
                                    <p:anim calcmode="lin" valueType="num">
                                      <p:cBhvr>
                                        <p:cTn id="31" dur="500" fill="hold"/>
                                        <p:tgtEl>
                                          <p:spTgt spid="14"/>
                                        </p:tgtEl>
                                        <p:attrNameLst>
                                          <p:attrName>ppt_w</p:attrName>
                                        </p:attrNameLst>
                                      </p:cBhvr>
                                      <p:tavLst>
                                        <p:tav tm="0">
                                          <p:val>
                                            <p:strVal val="#ppt_w"/>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par>
                          <p:cTn id="33" fill="hold">
                            <p:stCondLst>
                              <p:cond delay="6500"/>
                            </p:stCondLst>
                            <p:childTnLst>
                              <p:par>
                                <p:cTn id="34" presetID="17" presetClass="entr" presetSubtype="4" fill="hold" grpId="0" nodeType="afterEffect">
                                  <p:stCondLst>
                                    <p:cond delay="10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ppt_h/2"/>
                                          </p:val>
                                        </p:tav>
                                        <p:tav tm="100000">
                                          <p:val>
                                            <p:strVal val="#ppt_y"/>
                                          </p:val>
                                        </p:tav>
                                      </p:tavLst>
                                    </p:anim>
                                    <p:anim calcmode="lin" valueType="num">
                                      <p:cBhvr>
                                        <p:cTn id="38" dur="500" fill="hold"/>
                                        <p:tgtEl>
                                          <p:spTgt spid="15"/>
                                        </p:tgtEl>
                                        <p:attrNameLst>
                                          <p:attrName>ppt_w</p:attrName>
                                        </p:attrNameLst>
                                      </p:cBhvr>
                                      <p:tavLst>
                                        <p:tav tm="0">
                                          <p:val>
                                            <p:strVal val="#ppt_w"/>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par>
                          <p:cTn id="40" fill="hold">
                            <p:stCondLst>
                              <p:cond delay="8000"/>
                            </p:stCondLst>
                            <p:childTnLst>
                              <p:par>
                                <p:cTn id="41" presetID="17" presetClass="entr" presetSubtype="4" fill="hold" grpId="0" nodeType="afterEffect">
                                  <p:stCondLst>
                                    <p:cond delay="10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ppt_h/2"/>
                                          </p:val>
                                        </p:tav>
                                        <p:tav tm="100000">
                                          <p:val>
                                            <p:strVal val="#ppt_y"/>
                                          </p:val>
                                        </p:tav>
                                      </p:tavLst>
                                    </p:anim>
                                    <p:anim calcmode="lin" valueType="num">
                                      <p:cBhvr>
                                        <p:cTn id="45" dur="500" fill="hold"/>
                                        <p:tgtEl>
                                          <p:spTgt spid="16"/>
                                        </p:tgtEl>
                                        <p:attrNameLst>
                                          <p:attrName>ppt_w</p:attrName>
                                        </p:attrNameLst>
                                      </p:cBhvr>
                                      <p:tavLst>
                                        <p:tav tm="0">
                                          <p:val>
                                            <p:strVal val="#ppt_w"/>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childTnLst>
                          </p:cTn>
                        </p:par>
                        <p:par>
                          <p:cTn id="47" fill="hold">
                            <p:stCondLst>
                              <p:cond delay="9500"/>
                            </p:stCondLst>
                            <p:childTnLst>
                              <p:par>
                                <p:cTn id="48" presetID="17" presetClass="entr" presetSubtype="4" fill="hold" grpId="0" nodeType="afterEffect">
                                  <p:stCondLst>
                                    <p:cond delay="10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ppt_h/2"/>
                                          </p:val>
                                        </p:tav>
                                        <p:tav tm="100000">
                                          <p:val>
                                            <p:strVal val="#ppt_y"/>
                                          </p:val>
                                        </p:tav>
                                      </p:tavLst>
                                    </p:anim>
                                    <p:anim calcmode="lin" valueType="num">
                                      <p:cBhvr>
                                        <p:cTn id="52" dur="500" fill="hold"/>
                                        <p:tgtEl>
                                          <p:spTgt spid="17"/>
                                        </p:tgtEl>
                                        <p:attrNameLst>
                                          <p:attrName>ppt_w</p:attrName>
                                        </p:attrNameLst>
                                      </p:cBhvr>
                                      <p:tavLst>
                                        <p:tav tm="0">
                                          <p:val>
                                            <p:strVal val="#ppt_w"/>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childTnLst>
                                </p:cTn>
                              </p:par>
                            </p:childTnLst>
                          </p:cTn>
                        </p:par>
                        <p:par>
                          <p:cTn id="54" fill="hold">
                            <p:stCondLst>
                              <p:cond delay="11000"/>
                            </p:stCondLst>
                            <p:childTnLst>
                              <p:par>
                                <p:cTn id="55" presetID="22" presetClass="entr" presetSubtype="8" fill="hold" grpId="0" nodeType="afterEffect">
                                  <p:stCondLst>
                                    <p:cond delay="50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1" grpId="0" animBg="1"/>
      <p:bldP spid="12" grpId="0" animBg="1"/>
      <p:bldP spid="14" grpId="0" animBg="1"/>
      <p:bldP spid="15" grpId="0" animBg="1"/>
      <p:bldP spid="16" grpId="0" animBg="1"/>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48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48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3753FD3-97AE-444B-AD25-091DA4226FEA}" type="slidenum">
              <a:rPr lang="en-US" sz="900"/>
              <a:pPr algn="r" eaLnBrk="0" hangingPunct="0">
                <a:lnSpc>
                  <a:spcPct val="85000"/>
                </a:lnSpc>
                <a:spcBef>
                  <a:spcPct val="20000"/>
                </a:spcBef>
              </a:pPr>
              <a:t>40</a:t>
            </a:fld>
            <a:endParaRPr lang="en-US" sz="900"/>
          </a:p>
        </p:txBody>
      </p:sp>
      <p:sp>
        <p:nvSpPr>
          <p:cNvPr id="34822" name="Rectangle 7"/>
          <p:cNvSpPr>
            <a:spLocks noGrp="1" noChangeArrowheads="1"/>
          </p:cNvSpPr>
          <p:nvPr>
            <p:ph type="title" idx="4294967295"/>
          </p:nvPr>
        </p:nvSpPr>
        <p:spPr/>
        <p:txBody>
          <a:bodyPr/>
          <a:lstStyle/>
          <a:p>
            <a:r>
              <a:rPr lang="en-US" smtClean="0"/>
              <a:t>U.S. Employment in Insurance </a:t>
            </a:r>
            <a:br>
              <a:rPr lang="en-US" smtClean="0"/>
            </a:br>
            <a:r>
              <a:rPr lang="en-US" smtClean="0"/>
              <a:t>Claims Adjusting: 2004–2013*</a:t>
            </a:r>
          </a:p>
        </p:txBody>
      </p:sp>
      <p:sp>
        <p:nvSpPr>
          <p:cNvPr id="34823" name="Rectangle 6"/>
          <p:cNvSpPr>
            <a:spLocks noChangeArrowheads="1"/>
          </p:cNvSpPr>
          <p:nvPr/>
        </p:nvSpPr>
        <p:spPr bwMode="black">
          <a:xfrm>
            <a:off x="165100" y="1152525"/>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graphicFrame>
        <p:nvGraphicFramePr>
          <p:cNvPr id="34818" name="Object 8"/>
          <p:cNvGraphicFramePr>
            <a:graphicFrameLocks noChangeAspect="1"/>
          </p:cNvGraphicFramePr>
          <p:nvPr/>
        </p:nvGraphicFramePr>
        <p:xfrm>
          <a:off x="228600" y="1419225"/>
          <a:ext cx="8772525" cy="4552950"/>
        </p:xfrm>
        <a:graphic>
          <a:graphicData uri="http://schemas.openxmlformats.org/presentationml/2006/ole">
            <p:oleObj spid="_x0000_s34818" name="Chart" r:id="rId4" imgW="8439184" imgH="4381555" progId="MSGraph.Chart.8">
              <p:embed followColorScheme="full"/>
            </p:oleObj>
          </a:graphicData>
        </a:graphic>
      </p:graphicFrame>
      <p:sp>
        <p:nvSpPr>
          <p:cNvPr id="34824"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*As of February 2013; Seasonally adjusted.</a:t>
            </a:r>
          </a:p>
          <a:p>
            <a:pPr eaLnBrk="0" hangingPunct="0">
              <a:lnSpc>
                <a:spcPct val="85000"/>
              </a:lnSpc>
              <a:spcBef>
                <a:spcPct val="25000"/>
              </a:spcBef>
              <a:buClr>
                <a:schemeClr val="accent2"/>
              </a:buClr>
              <a:buFont typeface="Wingdings" pitchFamily="2" charset="2"/>
              <a:buNone/>
            </a:pPr>
            <a:r>
              <a:rPr lang="en-US" sz="1100"/>
              <a:t>Note: Recession indicated by gray shaded column.</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sp>
        <p:nvSpPr>
          <p:cNvPr id="10" name="AutoShape 38"/>
          <p:cNvSpPr>
            <a:spLocks noChangeArrowheads="1"/>
          </p:cNvSpPr>
          <p:nvPr/>
        </p:nvSpPr>
        <p:spPr bwMode="blackWhite">
          <a:xfrm>
            <a:off x="7239000" y="1143000"/>
            <a:ext cx="1484313" cy="1157288"/>
          </a:xfrm>
          <a:prstGeom prst="wedgeRectCallout">
            <a:avLst>
              <a:gd name="adj1" fmla="val 52653"/>
              <a:gd name="adj2" fmla="val 1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As of February 2013, claims adjusting employment was 51,800</a:t>
            </a:r>
          </a:p>
        </p:txBody>
      </p:sp>
      <p:sp>
        <p:nvSpPr>
          <p:cNvPr id="2" name="AutoShape 38"/>
          <p:cNvSpPr>
            <a:spLocks noChangeArrowheads="1"/>
          </p:cNvSpPr>
          <p:nvPr/>
        </p:nvSpPr>
        <p:spPr bwMode="blackWhite">
          <a:xfrm>
            <a:off x="685800" y="2133600"/>
            <a:ext cx="1447800" cy="533400"/>
          </a:xfrm>
          <a:prstGeom prst="wedgeRectCallout">
            <a:avLst>
              <a:gd name="adj1" fmla="val 58162"/>
              <a:gd name="adj2" fmla="val 2020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Katrina, Rita, Wilma</a:t>
            </a:r>
          </a:p>
        </p:txBody>
      </p:sp>
      <p:sp>
        <p:nvSpPr>
          <p:cNvPr id="13" name="AutoShape 38"/>
          <p:cNvSpPr>
            <a:spLocks noChangeArrowheads="1"/>
          </p:cNvSpPr>
          <p:nvPr/>
        </p:nvSpPr>
        <p:spPr bwMode="blackWhite">
          <a:xfrm>
            <a:off x="3429000" y="1295400"/>
            <a:ext cx="1331913" cy="420688"/>
          </a:xfrm>
          <a:prstGeom prst="wedgeRectCallout">
            <a:avLst>
              <a:gd name="adj1" fmla="val 58977"/>
              <a:gd name="adj2" fmla="val 290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Gustav, Ike</a:t>
            </a:r>
          </a:p>
        </p:txBody>
      </p:sp>
      <p:sp>
        <p:nvSpPr>
          <p:cNvPr id="14" name="AutoShape 38"/>
          <p:cNvSpPr>
            <a:spLocks noChangeArrowheads="1"/>
          </p:cNvSpPr>
          <p:nvPr/>
        </p:nvSpPr>
        <p:spPr bwMode="blackWhite">
          <a:xfrm>
            <a:off x="6477000" y="4572000"/>
            <a:ext cx="914400" cy="420688"/>
          </a:xfrm>
          <a:prstGeom prst="wedgeRectCallout">
            <a:avLst>
              <a:gd name="adj1" fmla="val 55310"/>
              <a:gd name="adj2" fmla="val -194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Irene</a:t>
            </a:r>
          </a:p>
        </p:txBody>
      </p:sp>
      <p:sp>
        <p:nvSpPr>
          <p:cNvPr id="15" name="AutoShape 38"/>
          <p:cNvSpPr>
            <a:spLocks noChangeArrowheads="1"/>
          </p:cNvSpPr>
          <p:nvPr/>
        </p:nvSpPr>
        <p:spPr bwMode="blackWhite">
          <a:xfrm>
            <a:off x="7848600" y="4343400"/>
            <a:ext cx="914400" cy="420688"/>
          </a:xfrm>
          <a:prstGeom prst="wedgeRectCallout">
            <a:avLst>
              <a:gd name="adj1" fmla="val 37602"/>
              <a:gd name="adj2" fmla="val -2533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Sandy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ph type="chart" idx="1"/>
          </p:nvPr>
        </p:nvGraphicFramePr>
        <p:xfrm>
          <a:off x="-430213" y="1287463"/>
          <a:ext cx="8736013" cy="4972050"/>
        </p:xfrm>
        <a:graphic>
          <a:graphicData uri="http://schemas.openxmlformats.org/presentationml/2006/ole">
            <p:oleObj spid="_x0000_s35842" name="Chart" r:id="rId3" imgW="8620176" imgH="4905439" progId="MSGraph.Chart.8">
              <p:embed followColorScheme="full"/>
            </p:oleObj>
          </a:graphicData>
        </a:graphic>
      </p:graphicFrame>
      <p:sp>
        <p:nvSpPr>
          <p:cNvPr id="35843" name="Text Box 6"/>
          <p:cNvSpPr txBox="1">
            <a:spLocks noChangeArrowheads="1"/>
          </p:cNvSpPr>
          <p:nvPr/>
        </p:nvSpPr>
        <p:spPr bwMode="blackWhite">
          <a:xfrm>
            <a:off x="6430963" y="1076325"/>
            <a:ext cx="2584450" cy="2994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a:solidFill>
                  <a:srgbClr val="FFFFFF"/>
                </a:solidFill>
              </a:rPr>
              <a:t>Sandy caused an estimated 1.4 million privately insured claims resulting in an estimated $15 to $25 billion in insured losses.   Hurricane Katrina produced 1.74 million claims and $47.6B in losses</a:t>
            </a:r>
            <a:br>
              <a:rPr lang="en-US" b="1">
                <a:solidFill>
                  <a:srgbClr val="FFFFFF"/>
                </a:solidFill>
              </a:rPr>
            </a:br>
            <a:r>
              <a:rPr lang="en-US" b="1">
                <a:solidFill>
                  <a:srgbClr val="FFFFFF"/>
                </a:solidFill>
              </a:rPr>
              <a:t>(in 2011 $)</a:t>
            </a:r>
          </a:p>
        </p:txBody>
      </p:sp>
      <p:sp>
        <p:nvSpPr>
          <p:cNvPr id="7" name="Title 8"/>
          <p:cNvSpPr txBox="1">
            <a:spLocks/>
          </p:cNvSpPr>
          <p:nvPr/>
        </p:nvSpPr>
        <p:spPr bwMode="black">
          <a:xfrm>
            <a:off x="533400" y="152400"/>
            <a:ext cx="7162800"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err="1">
                <a:solidFill>
                  <a:srgbClr val="28688C"/>
                </a:solidFill>
                <a:latin typeface="Arial"/>
                <a:ea typeface="Arial Unicode MS"/>
                <a:cs typeface="Arial"/>
              </a:rPr>
              <a:t>Superstorm</a:t>
            </a:r>
            <a:r>
              <a:rPr lang="en-US" sz="3000" b="1" dirty="0">
                <a:solidFill>
                  <a:srgbClr val="28688C"/>
                </a:solidFill>
                <a:latin typeface="Arial"/>
                <a:ea typeface="Arial Unicode MS"/>
                <a:cs typeface="Arial"/>
              </a:rPr>
              <a:t> (barely a CAT 1) Sandy:</a:t>
            </a:r>
            <a:br>
              <a:rPr lang="en-US" sz="3000" b="1" dirty="0">
                <a:solidFill>
                  <a:srgbClr val="28688C"/>
                </a:solidFill>
                <a:latin typeface="Arial"/>
                <a:ea typeface="Arial Unicode MS"/>
                <a:cs typeface="Arial"/>
              </a:rPr>
            </a:br>
            <a:r>
              <a:rPr lang="en-US" sz="3000" b="1" dirty="0">
                <a:solidFill>
                  <a:srgbClr val="28688C"/>
                </a:solidFill>
                <a:latin typeface="Arial"/>
                <a:ea typeface="Arial Unicode MS"/>
                <a:cs typeface="Arial"/>
              </a:rPr>
              <a:t>1.4 million Claims, 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7450"/>
            <a:ext cx="8242300" cy="554038"/>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*PCS claim count estimate as of 11/26/12.  Loss estimate </a:t>
            </a:r>
            <a:r>
              <a:rPr lang="en-US" sz="1000" dirty="0">
                <a:solidFill>
                  <a:schemeClr val="accent4">
                    <a:lumMod val="75000"/>
                  </a:schemeClr>
                </a:solidFill>
              </a:rPr>
              <a:t>represents high and low end estimates by risk modelers RMS, </a:t>
            </a:r>
            <a:r>
              <a:rPr lang="en-US" sz="1000" dirty="0" err="1">
                <a:solidFill>
                  <a:schemeClr val="accent4">
                    <a:lumMod val="75000"/>
                  </a:schemeClr>
                </a:solidFill>
              </a:rPr>
              <a:t>Eqecat</a:t>
            </a:r>
            <a:r>
              <a:rPr lang="en-US" sz="1000" dirty="0">
                <a:solidFill>
                  <a:schemeClr val="accent4">
                    <a:lumMod val="75000"/>
                  </a:schemeClr>
                </a:solidFill>
              </a:rPr>
              <a:t> and AIR.  PCS estimate of insured losses as of 11/26/12 $11 billion.  All figures e</a:t>
            </a:r>
            <a:r>
              <a:rPr lang="en-US" sz="1000" dirty="0">
                <a:solidFill>
                  <a:schemeClr val="accent4">
                    <a:lumMod val="75000"/>
                  </a:schemeClr>
                </a:solidFill>
                <a:cs typeface="+mn-cs"/>
              </a:rPr>
              <a:t>xclude losses paid by the NFIP.</a:t>
            </a:r>
          </a:p>
          <a:p>
            <a:pPr>
              <a:defRPr/>
            </a:pPr>
            <a:r>
              <a:rPr lang="en-US" sz="1000" dirty="0">
                <a:solidFill>
                  <a:schemeClr val="accent4">
                    <a:lumMod val="75000"/>
                  </a:schemeClr>
                </a:solidFill>
                <a:cs typeface="+mn-cs"/>
              </a:rPr>
              <a:t>Source: PCS; AIR, </a:t>
            </a:r>
            <a:r>
              <a:rPr lang="en-US" sz="1000" dirty="0" err="1">
                <a:solidFill>
                  <a:schemeClr val="accent4">
                    <a:lumMod val="75000"/>
                  </a:schemeClr>
                </a:solidFill>
                <a:cs typeface="+mn-cs"/>
              </a:rPr>
              <a:t>Eqecat</a:t>
            </a:r>
            <a:r>
              <a:rPr lang="en-US" sz="1000" dirty="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quarter"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F2AE5583-BC8E-4774-AA07-E4BB183C5909}" type="slidenum">
              <a:rPr lang="en-US" smtClean="0"/>
              <a:pPr>
                <a:defRPr/>
              </a:pPr>
              <a:t>41</a:t>
            </a:fld>
            <a:endParaRPr lang="en-US"/>
          </a:p>
        </p:txBody>
      </p:sp>
      <p:sp>
        <p:nvSpPr>
          <p:cNvPr id="10" name="AutoShape 7"/>
          <p:cNvSpPr>
            <a:spLocks noChangeArrowheads="1"/>
          </p:cNvSpPr>
          <p:nvPr/>
        </p:nvSpPr>
        <p:spPr bwMode="blackWhite">
          <a:xfrm>
            <a:off x="304800" y="5029200"/>
            <a:ext cx="3482975" cy="935038"/>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Sandy was a high-frequency, (relatively) low-severity event</a:t>
            </a:r>
            <a:br>
              <a:rPr lang="en-US" b="1" dirty="0">
                <a:solidFill>
                  <a:srgbClr val="FFFFFF"/>
                </a:solidFill>
              </a:rPr>
            </a:br>
            <a:r>
              <a:rPr lang="en-US" b="1" dirty="0">
                <a:solidFill>
                  <a:srgbClr val="FFFFFF"/>
                </a:solidFill>
              </a:rPr>
              <a:t>(avg. severity &lt;50% Katrina)</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E316DCE3-5A1B-40D1-9AE3-D06BACE248C2}" type="slidenum">
              <a:rPr lang="en-US" smtClean="0"/>
              <a:pPr>
                <a:defRPr/>
              </a:pPr>
              <a:t>42</a:t>
            </a:fld>
            <a:endParaRPr lang="en-US" smtClean="0"/>
          </a:p>
        </p:txBody>
      </p:sp>
      <p:sp>
        <p:nvSpPr>
          <p:cNvPr id="36869" name="Rectangle 2"/>
          <p:cNvSpPr>
            <a:spLocks noGrp="1" noChangeArrowheads="1"/>
          </p:cNvSpPr>
          <p:nvPr>
            <p:ph type="title"/>
          </p:nvPr>
        </p:nvSpPr>
        <p:spPr>
          <a:xfrm>
            <a:off x="228600" y="90488"/>
            <a:ext cx="7400925" cy="860425"/>
          </a:xfrm>
        </p:spPr>
        <p:txBody>
          <a:bodyPr/>
          <a:lstStyle/>
          <a:p>
            <a:r>
              <a:rPr lang="en-US" smtClean="0"/>
              <a:t>Top 16 Most Costly Disasters</a:t>
            </a:r>
            <a:br>
              <a:rPr lang="en-US" smtClean="0"/>
            </a:br>
            <a:r>
              <a:rPr lang="en-US" smtClean="0"/>
              <a:t>in U.S. History</a:t>
            </a:r>
          </a:p>
        </p:txBody>
      </p:sp>
      <p:sp>
        <p:nvSpPr>
          <p:cNvPr id="36870"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 2012 Dollars, $ Billions)</a:t>
            </a:r>
          </a:p>
        </p:txBody>
      </p:sp>
      <p:graphicFrame>
        <p:nvGraphicFramePr>
          <p:cNvPr id="36866" name="Object 5"/>
          <p:cNvGraphicFramePr>
            <a:graphicFrameLocks noChangeAspect="1"/>
          </p:cNvGraphicFramePr>
          <p:nvPr/>
        </p:nvGraphicFramePr>
        <p:xfrm>
          <a:off x="39688" y="2176463"/>
          <a:ext cx="8964612" cy="3348037"/>
        </p:xfrm>
        <a:graphic>
          <a:graphicData uri="http://schemas.openxmlformats.org/presentationml/2006/ole">
            <p:oleObj spid="_x0000_s36866" name="Chart" r:id="rId4" imgW="8420033" imgH="3371882" progId="MSGraph.Chart.8">
              <p:embed followColorScheme="full"/>
            </p:oleObj>
          </a:graphicData>
        </a:graphic>
      </p:graphicFrame>
      <p:sp>
        <p:nvSpPr>
          <p:cNvPr id="2067463" name="AutoShape 7"/>
          <p:cNvSpPr>
            <a:spLocks noChangeArrowheads="1"/>
          </p:cNvSpPr>
          <p:nvPr/>
        </p:nvSpPr>
        <p:spPr bwMode="blackWhite">
          <a:xfrm>
            <a:off x="5105400" y="1681163"/>
            <a:ext cx="2289175" cy="1290637"/>
          </a:xfrm>
          <a:prstGeom prst="wedgeRectCallout">
            <a:avLst>
              <a:gd name="adj1" fmla="val 15563"/>
              <a:gd name="adj2" fmla="val 9357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rPr>
              <a:t>Hurricane Sandy could become the 2</a:t>
            </a:r>
            <a:r>
              <a:rPr lang="en-US" b="1" baseline="30000" dirty="0">
                <a:solidFill>
                  <a:srgbClr val="FFFFFF"/>
                </a:solidFill>
              </a:rPr>
              <a:t>nd</a:t>
            </a:r>
            <a:r>
              <a:rPr lang="en-US" b="1" dirty="0">
                <a:solidFill>
                  <a:srgbClr val="FFFFFF"/>
                </a:solidFill>
              </a:rPr>
              <a:t> costliest event in US insurance history</a:t>
            </a:r>
          </a:p>
        </p:txBody>
      </p:sp>
      <p:sp>
        <p:nvSpPr>
          <p:cNvPr id="10" name="AutoShape 7"/>
          <p:cNvSpPr>
            <a:spLocks noChangeArrowheads="1"/>
          </p:cNvSpPr>
          <p:nvPr/>
        </p:nvSpPr>
        <p:spPr bwMode="blackWhite">
          <a:xfrm>
            <a:off x="479425" y="5367338"/>
            <a:ext cx="3738563" cy="879475"/>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rPr>
              <a:t>Hurricane Irene became the 12</a:t>
            </a:r>
            <a:r>
              <a:rPr lang="en-US" sz="2000" b="1" baseline="30000" dirty="0">
                <a:solidFill>
                  <a:srgbClr val="FFFFFF"/>
                </a:solidFill>
              </a:rPr>
              <a:t>th</a:t>
            </a:r>
            <a:r>
              <a:rPr lang="en-US" sz="2000" b="1" dirty="0">
                <a:solidFill>
                  <a:srgbClr val="FFFFFF"/>
                </a:solidFill>
              </a:rPr>
              <a:t> most expense hurricane in US history in 2011</a:t>
            </a:r>
          </a:p>
        </p:txBody>
      </p:sp>
      <p:sp>
        <p:nvSpPr>
          <p:cNvPr id="11" name="AutoShape 17"/>
          <p:cNvSpPr>
            <a:spLocks noChangeArrowheads="1"/>
          </p:cNvSpPr>
          <p:nvPr/>
        </p:nvSpPr>
        <p:spPr bwMode="blackWhite">
          <a:xfrm>
            <a:off x="869950" y="3278188"/>
            <a:ext cx="1589088"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6425" y="3254375"/>
            <a:ext cx="1265238"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4454525" y="5327650"/>
            <a:ext cx="4408488" cy="911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12 of the 16 Most Expensive Events in US History Have Occurred Over the Past Decade</a:t>
            </a:r>
          </a:p>
        </p:txBody>
      </p:sp>
      <p:sp>
        <p:nvSpPr>
          <p:cNvPr id="36876" name="Rectangle 4"/>
          <p:cNvSpPr>
            <a:spLocks noChangeArrowheads="1"/>
          </p:cNvSpPr>
          <p:nvPr/>
        </p:nvSpPr>
        <p:spPr bwMode="auto">
          <a:xfrm>
            <a:off x="-104775" y="6248400"/>
            <a:ext cx="91440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a:solidFill>
                <a:srgbClr val="000000"/>
              </a:solidFill>
            </a:endParaRPr>
          </a:p>
          <a:p>
            <a:pPr eaLnBrk="0" hangingPunct="0">
              <a:lnSpc>
                <a:spcPct val="85000"/>
              </a:lnSpc>
              <a:spcBef>
                <a:spcPct val="25000"/>
              </a:spcBef>
              <a:buClr>
                <a:srgbClr val="FF6801"/>
              </a:buClr>
              <a:buFont typeface="Wingdings" pitchFamily="2" charset="2"/>
              <a:buNone/>
            </a:pPr>
            <a:r>
              <a:rPr lang="en-US" sz="1100">
                <a:solidFill>
                  <a:srgbClr val="000000"/>
                </a:solidFill>
              </a:rPr>
              <a:t>*Estimate as of 12/09/12 based on estimates of catastrophe modeling firms and reported losses as of 1/12/13. Estimates range up to $25B.</a:t>
            </a:r>
          </a:p>
          <a:p>
            <a:pPr eaLnBrk="0" hangingPunct="0">
              <a:lnSpc>
                <a:spcPct val="85000"/>
              </a:lnSpc>
              <a:spcBef>
                <a:spcPct val="25000"/>
              </a:spcBef>
              <a:buClr>
                <a:srgbClr val="FF6801"/>
              </a:buClr>
              <a:buFont typeface="Wingdings" pitchFamily="2" charset="2"/>
              <a:buNone/>
            </a:pPr>
            <a:r>
              <a:rPr lang="en-US" sz="1100">
                <a:solidFill>
                  <a:srgbClr val="000000"/>
                </a:solidFill>
              </a:rPr>
              <a:t>Sources: PCS; Insurance Information Institute inflation adjustments to 2012 dollars using the CPI.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DEACA96C-D0B2-4B06-842B-328010ADC84F}" type="slidenum">
              <a:rPr lang="en-US" smtClean="0"/>
              <a:pPr>
                <a:defRPr/>
              </a:pPr>
              <a:t>43</a:t>
            </a:fld>
            <a:endParaRPr lang="en-US" smtClean="0"/>
          </a:p>
        </p:txBody>
      </p:sp>
      <p:sp>
        <p:nvSpPr>
          <p:cNvPr id="37893" name="Rectangle 2"/>
          <p:cNvSpPr>
            <a:spLocks noGrp="1" noChangeArrowheads="1"/>
          </p:cNvSpPr>
          <p:nvPr>
            <p:ph type="title"/>
          </p:nvPr>
        </p:nvSpPr>
        <p:spPr/>
        <p:txBody>
          <a:bodyPr/>
          <a:lstStyle/>
          <a:p>
            <a:r>
              <a:rPr lang="en-US" smtClean="0"/>
              <a:t>Top 16 Most Costly World Insurance Losses, 1970-2012*</a:t>
            </a:r>
          </a:p>
        </p:txBody>
      </p:sp>
      <p:sp>
        <p:nvSpPr>
          <p:cNvPr id="37894" name="Rectangle 3"/>
          <p:cNvSpPr>
            <a:spLocks noChangeArrowheads="1"/>
          </p:cNvSpPr>
          <p:nvPr/>
        </p:nvSpPr>
        <p:spPr bwMode="black">
          <a:xfrm>
            <a:off x="131763" y="115887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(Insured Losses, 2012 Dollars, $ Billions)</a:t>
            </a:r>
          </a:p>
        </p:txBody>
      </p:sp>
      <p:sp>
        <p:nvSpPr>
          <p:cNvPr id="37895" name="Rectangle 4"/>
          <p:cNvSpPr>
            <a:spLocks noChangeArrowheads="1"/>
          </p:cNvSpPr>
          <p:nvPr/>
        </p:nvSpPr>
        <p:spPr bwMode="auto">
          <a:xfrm>
            <a:off x="-207963" y="6016625"/>
            <a:ext cx="8688388" cy="8413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a:t>*Figures do not include federally insured flood losses.</a:t>
            </a:r>
          </a:p>
          <a:p>
            <a:pPr eaLnBrk="0" hangingPunct="0">
              <a:lnSpc>
                <a:spcPct val="85000"/>
              </a:lnSpc>
              <a:spcBef>
                <a:spcPct val="25000"/>
              </a:spcBef>
              <a:buClr>
                <a:schemeClr val="accent2"/>
              </a:buClr>
              <a:buFont typeface="Wingdings" pitchFamily="2" charset="2"/>
              <a:buNone/>
            </a:pPr>
            <a:r>
              <a:rPr lang="en-US" sz="1100"/>
              <a:t>**Average of  range estimates of $35B - $40B as of 1/4/12 adjusted to 2012 dollars; Privately insured losses only.</a:t>
            </a:r>
          </a:p>
          <a:p>
            <a:pPr eaLnBrk="0" hangingPunct="0">
              <a:lnSpc>
                <a:spcPct val="85000"/>
              </a:lnSpc>
              <a:spcBef>
                <a:spcPct val="25000"/>
              </a:spcBef>
              <a:buClr>
                <a:schemeClr val="accent2"/>
              </a:buClr>
              <a:buFont typeface="Wingdings" pitchFamily="2" charset="2"/>
              <a:buNone/>
            </a:pPr>
            <a:r>
              <a:rPr lang="en-US" sz="1100"/>
              <a:t>***Estimate as of 1/12/13, based on estimates from catastrophe modeling firms and actual reported losses.</a:t>
            </a:r>
          </a:p>
          <a:p>
            <a:pPr eaLnBrk="0" hangingPunct="0">
              <a:lnSpc>
                <a:spcPct val="85000"/>
              </a:lnSpc>
              <a:spcBef>
                <a:spcPct val="25000"/>
              </a:spcBef>
              <a:buClr>
                <a:schemeClr val="accent2"/>
              </a:buClr>
              <a:buFont typeface="Wingdings" pitchFamily="2" charset="2"/>
              <a:buNone/>
            </a:pPr>
            <a:r>
              <a:rPr lang="en-US" sz="1100"/>
              <a:t>Sources: Swiss Re </a:t>
            </a:r>
            <a:r>
              <a:rPr lang="en-US" sz="1100" i="1"/>
              <a:t>sigma 1/2011</a:t>
            </a:r>
            <a:r>
              <a:rPr lang="en-US" sz="1100"/>
              <a:t>; Munich Re; Insurance Information Institute research.</a:t>
            </a:r>
          </a:p>
        </p:txBody>
      </p:sp>
      <p:graphicFrame>
        <p:nvGraphicFramePr>
          <p:cNvPr id="37890" name="Object 5"/>
          <p:cNvGraphicFramePr>
            <a:graphicFrameLocks noChangeAspect="1"/>
          </p:cNvGraphicFramePr>
          <p:nvPr/>
        </p:nvGraphicFramePr>
        <p:xfrm>
          <a:off x="66675" y="2490788"/>
          <a:ext cx="8964613" cy="3348037"/>
        </p:xfrm>
        <a:graphic>
          <a:graphicData uri="http://schemas.openxmlformats.org/presentationml/2006/ole">
            <p:oleObj spid="_x0000_s37890" name="Chart" r:id="rId4" imgW="8401151" imgH="3371882" progId="MSGraph.Chart.8">
              <p:embed followColorScheme="full"/>
            </p:oleObj>
          </a:graphicData>
        </a:graphic>
      </p:graphicFrame>
      <p:sp>
        <p:nvSpPr>
          <p:cNvPr id="12" name="AutoShape 7"/>
          <p:cNvSpPr>
            <a:spLocks noChangeArrowheads="1"/>
          </p:cNvSpPr>
          <p:nvPr/>
        </p:nvSpPr>
        <p:spPr bwMode="blackWhite">
          <a:xfrm>
            <a:off x="5572125" y="1397000"/>
            <a:ext cx="2765425" cy="1411288"/>
          </a:xfrm>
          <a:prstGeom prst="wedgeRectCallout">
            <a:avLst>
              <a:gd name="adj1" fmla="val 39042"/>
              <a:gd name="adj2" fmla="val 604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a:solidFill>
                  <a:schemeClr val="bg1"/>
                </a:solidFill>
              </a:rPr>
              <a:t>5 of the top 14 most expensive catastrophes in world history have occurred within the past 3 years</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1357313" y="2330450"/>
            <a:ext cx="3860800" cy="1622425"/>
          </a:xfrm>
          <a:prstGeom prst="wedgeRectCallout">
            <a:avLst>
              <a:gd name="adj1" fmla="val 69814"/>
              <a:gd name="adj2" fmla="val 476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a:solidFill>
                  <a:schemeClr val="bg1"/>
                </a:solidFill>
                <a:cs typeface="+mn-cs"/>
              </a:rPr>
              <a:t>Hurricane Sandy could become the 3</a:t>
            </a:r>
            <a:r>
              <a:rPr lang="en-US" sz="2400" b="1" baseline="30000" dirty="0">
                <a:solidFill>
                  <a:schemeClr val="bg1"/>
                </a:solidFill>
                <a:cs typeface="+mn-cs"/>
              </a:rPr>
              <a:t>rd</a:t>
            </a:r>
            <a:r>
              <a:rPr lang="en-US" sz="2400" b="1" dirty="0">
                <a:solidFill>
                  <a:schemeClr val="bg1"/>
                </a:solidFill>
                <a:cs typeface="+mn-cs"/>
              </a:rPr>
              <a:t>, 4</a:t>
            </a:r>
            <a:r>
              <a:rPr lang="en-US" sz="2400" b="1" baseline="30000" dirty="0">
                <a:solidFill>
                  <a:schemeClr val="bg1"/>
                </a:solidFill>
                <a:cs typeface="+mn-cs"/>
              </a:rPr>
              <a:t>th</a:t>
            </a:r>
            <a:r>
              <a:rPr lang="en-US" sz="2400" b="1" dirty="0">
                <a:solidFill>
                  <a:schemeClr val="bg1"/>
                </a:solidFill>
                <a:cs typeface="+mn-cs"/>
              </a:rPr>
              <a:t>, 5</a:t>
            </a:r>
            <a:r>
              <a:rPr lang="en-US" sz="2400" b="1" baseline="30000" dirty="0">
                <a:solidFill>
                  <a:schemeClr val="bg1"/>
                </a:solidFill>
                <a:cs typeface="+mn-cs"/>
              </a:rPr>
              <a:t>th</a:t>
            </a:r>
            <a:r>
              <a:rPr lang="en-US" sz="2400" b="1" dirty="0">
                <a:solidFill>
                  <a:schemeClr val="bg1"/>
                </a:solidFill>
                <a:cs typeface="+mn-cs"/>
              </a:rPr>
              <a:t> or 6</a:t>
            </a:r>
            <a:r>
              <a:rPr lang="en-US" sz="2400" b="1" baseline="30000" dirty="0">
                <a:solidFill>
                  <a:schemeClr val="bg1"/>
                </a:solidFill>
                <a:cs typeface="+mn-cs"/>
              </a:rPr>
              <a:t>th</a:t>
            </a:r>
            <a:r>
              <a:rPr lang="en-US" sz="2400" b="1" dirty="0">
                <a:solidFill>
                  <a:schemeClr val="bg1"/>
                </a:solidFill>
                <a:cs typeface="+mn-cs"/>
              </a:rPr>
              <a:t> costliest event in global insurance history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89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89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5FDB60-E198-406F-ACBA-67FAE5A80C22}" type="slidenum">
              <a:rPr lang="en-US" sz="900"/>
              <a:pPr algn="r" eaLnBrk="0" hangingPunct="0">
                <a:lnSpc>
                  <a:spcPct val="85000"/>
                </a:lnSpc>
                <a:spcBef>
                  <a:spcPct val="20000"/>
                </a:spcBef>
              </a:pPr>
              <a:t>44</a:t>
            </a:fld>
            <a:endParaRPr lang="en-US" sz="900"/>
          </a:p>
        </p:txBody>
      </p:sp>
      <p:sp>
        <p:nvSpPr>
          <p:cNvPr id="38918" name="Rectangle 2"/>
          <p:cNvSpPr>
            <a:spLocks noGrp="1" noChangeArrowheads="1"/>
          </p:cNvSpPr>
          <p:nvPr>
            <p:ph type="title" idx="4294967295"/>
          </p:nvPr>
        </p:nvSpPr>
        <p:spPr/>
        <p:txBody>
          <a:bodyPr/>
          <a:lstStyle/>
          <a:p>
            <a:r>
              <a:rPr lang="en-US" smtClean="0"/>
              <a:t>Flood-Damaged Structures with/without Flood Insurance: Long Island NY</a:t>
            </a:r>
          </a:p>
        </p:txBody>
      </p:sp>
      <p:sp>
        <p:nvSpPr>
          <p:cNvPr id="38919" name="Rectangle 4"/>
          <p:cNvSpPr>
            <a:spLocks noChangeArrowheads="1"/>
          </p:cNvSpPr>
          <p:nvPr/>
        </p:nvSpPr>
        <p:spPr bwMode="auto">
          <a:xfrm>
            <a:off x="-171450" y="6399213"/>
            <a:ext cx="6478588"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a:t>
            </a:r>
            <a:r>
              <a:rPr lang="en-US" sz="1100" i="1"/>
              <a:t> Newsday</a:t>
            </a:r>
            <a:r>
              <a:rPr lang="en-US" sz="1100"/>
              <a:t>, 1/14/13 from FEMA and Small Business Administration.</a:t>
            </a:r>
          </a:p>
        </p:txBody>
      </p:sp>
      <p:graphicFrame>
        <p:nvGraphicFramePr>
          <p:cNvPr id="38914" name="Object 3"/>
          <p:cNvGraphicFramePr>
            <a:graphicFrameLocks/>
          </p:cNvGraphicFramePr>
          <p:nvPr/>
        </p:nvGraphicFramePr>
        <p:xfrm>
          <a:off x="228600" y="1371600"/>
          <a:ext cx="8537575" cy="4179888"/>
        </p:xfrm>
        <a:graphic>
          <a:graphicData uri="http://schemas.openxmlformats.org/presentationml/2006/ole">
            <p:oleObj spid="_x0000_s38914" name="Chart" r:id="rId4" imgW="8772576" imgH="3305147" progId="MSGraph.Chart.8">
              <p:embed followColorScheme="full"/>
            </p:oleObj>
          </a:graphicData>
        </a:graphic>
      </p:graphicFrame>
      <p:sp>
        <p:nvSpPr>
          <p:cNvPr id="10" name="Rectangle 5"/>
          <p:cNvSpPr>
            <a:spLocks noChangeArrowheads="1"/>
          </p:cNvSpPr>
          <p:nvPr/>
        </p:nvSpPr>
        <p:spPr bwMode="blackWhite">
          <a:xfrm>
            <a:off x="290513" y="5621338"/>
            <a:ext cx="8391525" cy="749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Here’s a marketing challenge. Most people who</a:t>
            </a:r>
            <a:br>
              <a:rPr lang="en-US" sz="2000" b="1">
                <a:solidFill>
                  <a:srgbClr val="FFFFFF"/>
                </a:solidFill>
              </a:rPr>
            </a:br>
            <a:r>
              <a:rPr lang="en-US" sz="2000" b="1">
                <a:solidFill>
                  <a:srgbClr val="FFFFFF"/>
                </a:solidFill>
              </a:rPr>
              <a:t>live on the coast in Long Island didn’t buy flood insurance.</a:t>
            </a:r>
          </a:p>
        </p:txBody>
      </p:sp>
      <p:sp>
        <p:nvSpPr>
          <p:cNvPr id="26" name="TextBox 10"/>
          <p:cNvSpPr txBox="1">
            <a:spLocks noChangeArrowheads="1"/>
          </p:cNvSpPr>
          <p:nvPr/>
        </p:nvSpPr>
        <p:spPr bwMode="auto">
          <a:xfrm>
            <a:off x="2209800" y="2057400"/>
            <a:ext cx="889000" cy="368300"/>
          </a:xfrm>
          <a:prstGeom prst="rect">
            <a:avLst/>
          </a:prstGeom>
          <a:noFill/>
          <a:ln w="9525">
            <a:noFill/>
            <a:miter lim="800000"/>
            <a:headEnd/>
            <a:tailEnd/>
          </a:ln>
        </p:spPr>
        <p:txBody>
          <a:bodyPr>
            <a:spAutoFit/>
          </a:bodyPr>
          <a:lstStyle/>
          <a:p>
            <a:pPr algn="ctr">
              <a:defRPr/>
            </a:pPr>
            <a:r>
              <a:rPr lang="en-US" b="1" dirty="0">
                <a:solidFill>
                  <a:schemeClr val="accent3"/>
                </a:solidFill>
              </a:rPr>
              <a:t>46,681</a:t>
            </a:r>
          </a:p>
        </p:txBody>
      </p:sp>
      <p:sp>
        <p:nvSpPr>
          <p:cNvPr id="38922" name="TextBox 10"/>
          <p:cNvSpPr txBox="1">
            <a:spLocks noChangeArrowheads="1"/>
          </p:cNvSpPr>
          <p:nvPr/>
        </p:nvSpPr>
        <p:spPr bwMode="auto">
          <a:xfrm>
            <a:off x="2133600" y="3810000"/>
            <a:ext cx="889000" cy="368300"/>
          </a:xfrm>
          <a:prstGeom prst="rect">
            <a:avLst/>
          </a:prstGeom>
          <a:noFill/>
          <a:ln w="9525">
            <a:noFill/>
            <a:miter lim="800000"/>
            <a:headEnd/>
            <a:tailEnd/>
          </a:ln>
        </p:spPr>
        <p:txBody>
          <a:bodyPr>
            <a:spAutoFit/>
          </a:bodyPr>
          <a:lstStyle/>
          <a:p>
            <a:pPr algn="ctr"/>
            <a:r>
              <a:rPr lang="en-US" b="1">
                <a:solidFill>
                  <a:schemeClr val="bg1"/>
                </a:solidFill>
              </a:rPr>
              <a:t>28,055</a:t>
            </a:r>
          </a:p>
        </p:txBody>
      </p:sp>
      <p:sp>
        <p:nvSpPr>
          <p:cNvPr id="38923" name="TextBox 10"/>
          <p:cNvSpPr txBox="1">
            <a:spLocks noChangeArrowheads="1"/>
          </p:cNvSpPr>
          <p:nvPr/>
        </p:nvSpPr>
        <p:spPr bwMode="auto">
          <a:xfrm>
            <a:off x="7367588" y="3646488"/>
            <a:ext cx="889000" cy="307975"/>
          </a:xfrm>
          <a:prstGeom prst="rect">
            <a:avLst/>
          </a:prstGeom>
          <a:noFill/>
          <a:ln w="9525">
            <a:noFill/>
            <a:miter lim="800000"/>
            <a:headEnd/>
            <a:tailEnd/>
          </a:ln>
        </p:spPr>
        <p:txBody>
          <a:bodyPr>
            <a:spAutoFit/>
          </a:bodyPr>
          <a:lstStyle/>
          <a:p>
            <a:pPr algn="ctr"/>
            <a:r>
              <a:rPr lang="en-US" sz="1400" b="1">
                <a:solidFill>
                  <a:schemeClr val="bg1"/>
                </a:solidFill>
              </a:rPr>
              <a:t>$2.2</a:t>
            </a:r>
          </a:p>
        </p:txBody>
      </p:sp>
      <p:sp>
        <p:nvSpPr>
          <p:cNvPr id="36" name="Date Placeholder 35"/>
          <p:cNvSpPr>
            <a:spLocks noGrp="1"/>
          </p:cNvSpPr>
          <p:nvPr>
            <p:ph type="dt" sz="quarter"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2D53A48B-6B33-4892-A342-7E0E0ED12D7D}" type="slidenum">
              <a:rPr lang="en-US" smtClean="0"/>
              <a:pPr>
                <a:defRPr/>
              </a:pPr>
              <a:t>44</a:t>
            </a:fld>
            <a:endParaRPr lang="en-US"/>
          </a:p>
        </p:txBody>
      </p:sp>
      <p:sp>
        <p:nvSpPr>
          <p:cNvPr id="38926" name="TextBox 10"/>
          <p:cNvSpPr txBox="1">
            <a:spLocks noChangeArrowheads="1"/>
          </p:cNvSpPr>
          <p:nvPr/>
        </p:nvSpPr>
        <p:spPr bwMode="auto">
          <a:xfrm>
            <a:off x="1981200" y="1447800"/>
            <a:ext cx="1201738" cy="400050"/>
          </a:xfrm>
          <a:prstGeom prst="rect">
            <a:avLst/>
          </a:prstGeom>
          <a:noFill/>
          <a:ln w="9525">
            <a:noFill/>
            <a:miter lim="800000"/>
            <a:headEnd/>
            <a:tailEnd/>
          </a:ln>
        </p:spPr>
        <p:txBody>
          <a:bodyPr>
            <a:spAutoFit/>
          </a:bodyPr>
          <a:lstStyle/>
          <a:p>
            <a:pPr algn="ctr"/>
            <a:r>
              <a:rPr lang="en-US" sz="2000" b="1">
                <a:solidFill>
                  <a:srgbClr val="225A7A"/>
                </a:solidFill>
              </a:rPr>
              <a:t>74,736</a:t>
            </a:r>
          </a:p>
        </p:txBody>
      </p:sp>
      <p:sp>
        <p:nvSpPr>
          <p:cNvPr id="38927" name="TextBox 10"/>
          <p:cNvSpPr txBox="1">
            <a:spLocks noChangeArrowheads="1"/>
          </p:cNvSpPr>
          <p:nvPr/>
        </p:nvSpPr>
        <p:spPr bwMode="auto">
          <a:xfrm>
            <a:off x="5257800" y="3657600"/>
            <a:ext cx="1201738" cy="400050"/>
          </a:xfrm>
          <a:prstGeom prst="rect">
            <a:avLst/>
          </a:prstGeom>
          <a:noFill/>
          <a:ln w="9525">
            <a:noFill/>
            <a:miter lim="800000"/>
            <a:headEnd/>
            <a:tailEnd/>
          </a:ln>
        </p:spPr>
        <p:txBody>
          <a:bodyPr>
            <a:spAutoFit/>
          </a:bodyPr>
          <a:lstStyle/>
          <a:p>
            <a:pPr algn="ctr"/>
            <a:r>
              <a:rPr lang="en-US" sz="2000" b="1">
                <a:solidFill>
                  <a:srgbClr val="225A7A"/>
                </a:solidFill>
              </a:rPr>
              <a:t>20,798</a:t>
            </a:r>
          </a:p>
        </p:txBody>
      </p:sp>
      <p:sp>
        <p:nvSpPr>
          <p:cNvPr id="45" name="TextBox 10"/>
          <p:cNvSpPr txBox="1">
            <a:spLocks noChangeArrowheads="1"/>
          </p:cNvSpPr>
          <p:nvPr/>
        </p:nvSpPr>
        <p:spPr bwMode="auto">
          <a:xfrm>
            <a:off x="4462463" y="3198813"/>
            <a:ext cx="889000" cy="369887"/>
          </a:xfrm>
          <a:prstGeom prst="rect">
            <a:avLst/>
          </a:prstGeom>
          <a:noFill/>
          <a:ln w="9525">
            <a:noFill/>
            <a:miter lim="800000"/>
            <a:headEnd/>
            <a:tailEnd/>
          </a:ln>
        </p:spPr>
        <p:txBody>
          <a:bodyPr>
            <a:spAutoFit/>
          </a:bodyPr>
          <a:lstStyle/>
          <a:p>
            <a:pPr algn="ctr">
              <a:defRPr/>
            </a:pPr>
            <a:r>
              <a:rPr lang="en-US" b="1" dirty="0">
                <a:solidFill>
                  <a:schemeClr val="accent3"/>
                </a:solidFill>
              </a:rPr>
              <a:t>46,681</a:t>
            </a:r>
          </a:p>
        </p:txBody>
      </p:sp>
      <p:sp>
        <p:nvSpPr>
          <p:cNvPr id="46" name="TextBox 10"/>
          <p:cNvSpPr txBox="1">
            <a:spLocks noChangeArrowheads="1"/>
          </p:cNvSpPr>
          <p:nvPr/>
        </p:nvSpPr>
        <p:spPr bwMode="auto">
          <a:xfrm>
            <a:off x="6924675" y="4265613"/>
            <a:ext cx="889000" cy="369887"/>
          </a:xfrm>
          <a:prstGeom prst="rect">
            <a:avLst/>
          </a:prstGeom>
          <a:noFill/>
          <a:ln w="9525">
            <a:noFill/>
            <a:miter lim="800000"/>
            <a:headEnd/>
            <a:tailEnd/>
          </a:ln>
        </p:spPr>
        <p:txBody>
          <a:bodyPr>
            <a:spAutoFit/>
          </a:bodyPr>
          <a:lstStyle/>
          <a:p>
            <a:pPr algn="ctr">
              <a:defRPr/>
            </a:pPr>
            <a:r>
              <a:rPr lang="en-US" b="1" dirty="0">
                <a:solidFill>
                  <a:schemeClr val="accent3"/>
                </a:solidFill>
              </a:rPr>
              <a:t>5,747</a:t>
            </a:r>
          </a:p>
        </p:txBody>
      </p:sp>
      <p:sp>
        <p:nvSpPr>
          <p:cNvPr id="38930" name="TextBox 10"/>
          <p:cNvSpPr txBox="1">
            <a:spLocks noChangeArrowheads="1"/>
          </p:cNvSpPr>
          <p:nvPr/>
        </p:nvSpPr>
        <p:spPr bwMode="auto">
          <a:xfrm>
            <a:off x="5257800" y="4114800"/>
            <a:ext cx="889000" cy="369888"/>
          </a:xfrm>
          <a:prstGeom prst="rect">
            <a:avLst/>
          </a:prstGeom>
          <a:noFill/>
          <a:ln w="9525">
            <a:noFill/>
            <a:miter lim="800000"/>
            <a:headEnd/>
            <a:tailEnd/>
          </a:ln>
        </p:spPr>
        <p:txBody>
          <a:bodyPr>
            <a:spAutoFit/>
          </a:bodyPr>
          <a:lstStyle/>
          <a:p>
            <a:pPr algn="ctr"/>
            <a:r>
              <a:rPr lang="en-US" b="1">
                <a:solidFill>
                  <a:schemeClr val="bg1"/>
                </a:solidFill>
              </a:rPr>
              <a:t>15,051</a:t>
            </a:r>
          </a:p>
        </p:txBody>
      </p:sp>
      <p:sp>
        <p:nvSpPr>
          <p:cNvPr id="49" name="AutoShape 8"/>
          <p:cNvSpPr>
            <a:spLocks noChangeArrowheads="1"/>
          </p:cNvSpPr>
          <p:nvPr/>
        </p:nvSpPr>
        <p:spPr bwMode="blackWhite">
          <a:xfrm>
            <a:off x="3810000" y="1066800"/>
            <a:ext cx="2895600" cy="781050"/>
          </a:xfrm>
          <a:prstGeom prst="wedgeRectCallout">
            <a:avLst>
              <a:gd name="adj1" fmla="val -55139"/>
              <a:gd name="adj2" fmla="val 121648"/>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62.5% of flood-damaged buildings in Nassau County were uninsured for flood</a:t>
            </a:r>
          </a:p>
        </p:txBody>
      </p:sp>
      <p:sp>
        <p:nvSpPr>
          <p:cNvPr id="50" name="AutoShape 8"/>
          <p:cNvSpPr>
            <a:spLocks noChangeArrowheads="1"/>
          </p:cNvSpPr>
          <p:nvPr/>
        </p:nvSpPr>
        <p:spPr bwMode="blackWhite">
          <a:xfrm>
            <a:off x="4191000" y="2590800"/>
            <a:ext cx="2895600" cy="671513"/>
          </a:xfrm>
          <a:prstGeom prst="wedgeRectCallout">
            <a:avLst>
              <a:gd name="adj1" fmla="val -10111"/>
              <a:gd name="adj2" fmla="val 174602"/>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73.4% of flood-damaged buildings in Suffolk County were uninsured for flood</a:t>
            </a:r>
          </a:p>
        </p:txBody>
      </p:sp>
      <p:sp>
        <p:nvSpPr>
          <p:cNvPr id="38933" name="TextBox 10"/>
          <p:cNvSpPr txBox="1">
            <a:spLocks noChangeArrowheads="1"/>
          </p:cNvSpPr>
          <p:nvPr/>
        </p:nvSpPr>
        <p:spPr bwMode="auto">
          <a:xfrm>
            <a:off x="5257800" y="4648200"/>
            <a:ext cx="889000" cy="338138"/>
          </a:xfrm>
          <a:prstGeom prst="rect">
            <a:avLst/>
          </a:prstGeom>
          <a:noFill/>
          <a:ln w="9525">
            <a:noFill/>
            <a:miter lim="800000"/>
            <a:headEnd/>
            <a:tailEnd/>
          </a:ln>
        </p:spPr>
        <p:txBody>
          <a:bodyPr>
            <a:spAutoFit/>
          </a:bodyPr>
          <a:lstStyle/>
          <a:p>
            <a:pPr algn="ctr"/>
            <a:r>
              <a:rPr lang="en-US" sz="1600" b="1">
                <a:solidFill>
                  <a:schemeClr val="bg1"/>
                </a:solidFill>
              </a:rPr>
              <a:t>5,747</a:t>
            </a:r>
          </a:p>
        </p:txBody>
      </p:sp>
      <p:sp>
        <p:nvSpPr>
          <p:cNvPr id="38934" name="TextBox 21"/>
          <p:cNvSpPr txBox="1">
            <a:spLocks noChangeArrowheads="1"/>
          </p:cNvSpPr>
          <p:nvPr/>
        </p:nvSpPr>
        <p:spPr bwMode="auto">
          <a:xfrm>
            <a:off x="0" y="1066800"/>
            <a:ext cx="2057400" cy="307975"/>
          </a:xfrm>
          <a:prstGeom prst="rect">
            <a:avLst/>
          </a:prstGeom>
          <a:noFill/>
          <a:ln w="9525">
            <a:noFill/>
            <a:miter lim="800000"/>
            <a:headEnd/>
            <a:tailEnd/>
          </a:ln>
        </p:spPr>
        <p:txBody>
          <a:bodyPr>
            <a:spAutoFit/>
          </a:bodyPr>
          <a:lstStyle/>
          <a:p>
            <a:r>
              <a:rPr lang="en-US" sz="1400"/>
              <a:t>Number of structures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0" y="6543675"/>
            <a:ext cx="8023225"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Wharton Center for Risk Management and Decision Processes, </a:t>
            </a:r>
            <a:r>
              <a:rPr lang="en-US" sz="1000" i="1" dirty="0">
                <a:solidFill>
                  <a:schemeClr val="accent4">
                    <a:lumMod val="75000"/>
                  </a:schemeClr>
                </a:solidFill>
                <a:cs typeface="+mn-cs"/>
              </a:rPr>
              <a:t>Issue Brief, </a:t>
            </a:r>
            <a:r>
              <a:rPr lang="en-US" sz="1000" dirty="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NY, CT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F3C50D88-B9CE-4AE9-807C-B02E61BE5CD1}" type="slidenum">
              <a:rPr lang="en-US" sz="1000">
                <a:solidFill>
                  <a:schemeClr val="accent4">
                    <a:lumMod val="75000"/>
                  </a:schemeClr>
                </a:solidFill>
                <a:latin typeface="+mn-lt"/>
                <a:cs typeface="+mn-cs"/>
              </a:rPr>
              <a:pPr algn="r">
                <a:defRPr/>
              </a:pPr>
              <a:t>45</a:t>
            </a:fld>
            <a:endParaRPr lang="en-US" sz="1000" dirty="0">
              <a:solidFill>
                <a:schemeClr val="accent4">
                  <a:lumMod val="75000"/>
                </a:schemeClr>
              </a:solidFill>
              <a:latin typeface="+mn-lt"/>
              <a:cs typeface="+mn-cs"/>
            </a:endParaRPr>
          </a:p>
        </p:txBody>
      </p:sp>
      <p:pic>
        <p:nvPicPr>
          <p:cNvPr id="90117" name="Picture 2"/>
          <p:cNvPicPr>
            <a:picLocks noChangeAspect="1" noChangeArrowheads="1"/>
          </p:cNvPicPr>
          <p:nvPr/>
        </p:nvPicPr>
        <p:blipFill>
          <a:blip r:embed="rId3" cstate="screen"/>
          <a:srcRect/>
          <a:stretch>
            <a:fillRect/>
          </a:stretch>
        </p:blipFill>
        <p:spPr bwMode="auto">
          <a:xfrm>
            <a:off x="192088" y="1179513"/>
            <a:ext cx="7446962" cy="5299075"/>
          </a:xfrm>
          <a:prstGeom prst="rect">
            <a:avLst/>
          </a:prstGeom>
          <a:noFill/>
          <a:ln w="9525">
            <a:noFill/>
            <a:miter lim="800000"/>
            <a:headEnd/>
            <a:tailEnd/>
          </a:ln>
        </p:spPr>
      </p:pic>
      <p:sp>
        <p:nvSpPr>
          <p:cNvPr id="8" name="AutoShape 7"/>
          <p:cNvSpPr>
            <a:spLocks noChangeArrowheads="1"/>
          </p:cNvSpPr>
          <p:nvPr/>
        </p:nvSpPr>
        <p:spPr bwMode="blackWhite">
          <a:xfrm>
            <a:off x="7391400" y="3124200"/>
            <a:ext cx="1554163" cy="2097088"/>
          </a:xfrm>
          <a:prstGeom prst="wedgeRectCallout">
            <a:avLst>
              <a:gd name="adj1" fmla="val -65384"/>
              <a:gd name="adj2" fmla="val -53699"/>
            </a:avLst>
          </a:prstGeom>
          <a:solidFill>
            <a:srgbClr val="4D762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Flood insurance penetration rates were under 15% in many very vulnerable areas of  NY and CT.</a:t>
            </a:r>
          </a:p>
        </p:txBody>
      </p:sp>
      <p:sp>
        <p:nvSpPr>
          <p:cNvPr id="7" name="AutoShape 7"/>
          <p:cNvSpPr>
            <a:spLocks noChangeArrowheads="1"/>
          </p:cNvSpPr>
          <p:nvPr/>
        </p:nvSpPr>
        <p:spPr bwMode="blackWhite">
          <a:xfrm>
            <a:off x="2743200" y="4648200"/>
            <a:ext cx="1600200" cy="1219200"/>
          </a:xfrm>
          <a:prstGeom prst="wedgeRectCallout">
            <a:avLst>
              <a:gd name="adj1" fmla="val -28139"/>
              <a:gd name="adj2" fmla="val -93523"/>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These coastal areas should have take-up rates of 75% and over</a:t>
            </a:r>
          </a:p>
        </p:txBody>
      </p:sp>
      <p:sp>
        <p:nvSpPr>
          <p:cNvPr id="9" name="Oval 8"/>
          <p:cNvSpPr>
            <a:spLocks noChangeArrowheads="1"/>
          </p:cNvSpPr>
          <p:nvPr/>
        </p:nvSpPr>
        <p:spPr bwMode="auto">
          <a:xfrm rot="-5400000">
            <a:off x="1879600" y="2387600"/>
            <a:ext cx="533400" cy="32258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0" name="Oval 8"/>
          <p:cNvSpPr>
            <a:spLocks noChangeArrowheads="1"/>
          </p:cNvSpPr>
          <p:nvPr/>
        </p:nvSpPr>
        <p:spPr bwMode="auto">
          <a:xfrm rot="-5400000">
            <a:off x="5105400" y="1066800"/>
            <a:ext cx="609600" cy="28956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1" name="AutoShape 7"/>
          <p:cNvSpPr>
            <a:spLocks noChangeArrowheads="1"/>
          </p:cNvSpPr>
          <p:nvPr/>
        </p:nvSpPr>
        <p:spPr bwMode="blackWhite">
          <a:xfrm>
            <a:off x="7086600" y="1066800"/>
            <a:ext cx="1554163" cy="609600"/>
          </a:xfrm>
          <a:prstGeom prst="wedgeRectCallout">
            <a:avLst>
              <a:gd name="adj1" fmla="val -122991"/>
              <a:gd name="adj2" fmla="val 141611"/>
            </a:avLst>
          </a:prstGeom>
          <a:solidFill>
            <a:srgbClr val="92D05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Less than 5%  penetration!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2400"/>
                            </p:stCondLst>
                            <p:childTnLst>
                              <p:par>
                                <p:cTn id="13" presetID="17" presetClass="entr" presetSubtype="4"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ppt_h/2"/>
                                          </p:val>
                                        </p:tav>
                                        <p:tav tm="100000">
                                          <p:val>
                                            <p:strVal val="#ppt_y"/>
                                          </p:val>
                                        </p:tav>
                                      </p:tavLst>
                                    </p:anim>
                                    <p:anim calcmode="lin" valueType="num">
                                      <p:cBhvr>
                                        <p:cTn id="17" dur="500" fill="hold"/>
                                        <p:tgtEl>
                                          <p:spTgt spid="9"/>
                                        </p:tgtEl>
                                        <p:attrNameLst>
                                          <p:attrName>ppt_w</p:attrName>
                                        </p:attrNameLst>
                                      </p:cBhvr>
                                      <p:tavLst>
                                        <p:tav tm="0">
                                          <p:val>
                                            <p:strVal val="#ppt_w"/>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3900"/>
                            </p:stCondLst>
                            <p:childTnLst>
                              <p:par>
                                <p:cTn id="20" presetID="17" presetClass="entr" presetSubtype="4"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ppt_h/2"/>
                                          </p:val>
                                        </p:tav>
                                        <p:tav tm="100000">
                                          <p:val>
                                            <p:strVal val="#ppt_y"/>
                                          </p:val>
                                        </p:tav>
                                      </p:tavLst>
                                    </p:anim>
                                    <p:anim calcmode="lin" valueType="num">
                                      <p:cBhvr>
                                        <p:cTn id="24" dur="500" fill="hold"/>
                                        <p:tgtEl>
                                          <p:spTgt spid="10"/>
                                        </p:tgtEl>
                                        <p:attrNameLst>
                                          <p:attrName>ppt_w</p:attrName>
                                        </p:attrNameLst>
                                      </p:cBhvr>
                                      <p:tavLst>
                                        <p:tav tm="0">
                                          <p:val>
                                            <p:strVal val="#ppt_w"/>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p:stCondLst>
                              <p:cond delay="5400"/>
                            </p:stCondLst>
                            <p:childTnLst>
                              <p:par>
                                <p:cTn id="27" presetID="22" presetClass="entr" presetSubtype="2" fill="hold" grpId="0" nodeType="afterEffect">
                                  <p:stCondLst>
                                    <p:cond delay="70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0C92D547-3A90-480A-BA73-CE2CB9B53148}" type="slidenum">
              <a:rPr lang="en-US" smtClean="0"/>
              <a:pPr>
                <a:defRPr/>
              </a:pPr>
              <a:t>46</a:t>
            </a:fld>
            <a:endParaRPr lang="en-US" smtClean="0"/>
          </a:p>
        </p:txBody>
      </p:sp>
      <p:sp>
        <p:nvSpPr>
          <p:cNvPr id="39942" name="Rectangle 2"/>
          <p:cNvSpPr>
            <a:spLocks noGrp="1" noChangeArrowheads="1"/>
          </p:cNvSpPr>
          <p:nvPr>
            <p:ph type="title"/>
          </p:nvPr>
        </p:nvSpPr>
        <p:spPr/>
        <p:txBody>
          <a:bodyPr/>
          <a:lstStyle/>
          <a:p>
            <a:r>
              <a:rPr lang="en-US" smtClean="0"/>
              <a:t>I.I.I. Poll: Disaster Preparedness</a:t>
            </a:r>
            <a:endParaRPr lang="en-US" baseline="30000" smtClean="0"/>
          </a:p>
        </p:txBody>
      </p:sp>
      <p:sp>
        <p:nvSpPr>
          <p:cNvPr id="39943" name="Rectangle 3"/>
          <p:cNvSpPr>
            <a:spLocks noChangeArrowheads="1"/>
          </p:cNvSpPr>
          <p:nvPr/>
        </p:nvSpPr>
        <p:spPr bwMode="auto">
          <a:xfrm>
            <a:off x="0" y="6203950"/>
            <a:ext cx="8636000" cy="65405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a:t>1</a:t>
            </a:r>
            <a:r>
              <a:rPr lang="en-US" sz="110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sp>
        <p:nvSpPr>
          <p:cNvPr id="39944" name="Rectangle 7"/>
          <p:cNvSpPr>
            <a:spLocks noChangeArrowheads="1"/>
          </p:cNvSpPr>
          <p:nvPr/>
        </p:nvSpPr>
        <p:spPr bwMode="black">
          <a:xfrm>
            <a:off x="347663" y="1266825"/>
            <a:ext cx="82216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Q. Do you have a separate flood insurance policy?</a:t>
            </a:r>
            <a:r>
              <a:rPr lang="en-US" sz="1600" b="1" baseline="30000">
                <a:solidFill>
                  <a:srgbClr val="225A7A"/>
                </a:solidFill>
              </a:rPr>
              <a:t>1</a:t>
            </a:r>
          </a:p>
        </p:txBody>
      </p:sp>
      <p:sp>
        <p:nvSpPr>
          <p:cNvPr id="9" name="Rectangle 5"/>
          <p:cNvSpPr>
            <a:spLocks noChangeArrowheads="1"/>
          </p:cNvSpPr>
          <p:nvPr/>
        </p:nvSpPr>
        <p:spPr bwMode="blackWhite">
          <a:xfrm>
            <a:off x="233363" y="5540375"/>
            <a:ext cx="8697912" cy="5032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Only 14 percent of American homeowners say they have a flood insurance policy. The percentage is lowest in the Northeast at 8 percent.</a:t>
            </a:r>
          </a:p>
        </p:txBody>
      </p:sp>
      <p:graphicFrame>
        <p:nvGraphicFramePr>
          <p:cNvPr id="39938" name="Object 2"/>
          <p:cNvGraphicFramePr>
            <a:graphicFrameLocks noChangeAspect="1"/>
          </p:cNvGraphicFramePr>
          <p:nvPr/>
        </p:nvGraphicFramePr>
        <p:xfrm>
          <a:off x="0" y="1809750"/>
          <a:ext cx="9144000" cy="3763963"/>
        </p:xfrm>
        <a:graphic>
          <a:graphicData uri="http://schemas.openxmlformats.org/presentationml/2006/ole">
            <p:oleObj spid="_x0000_s39938" name="Chart" r:id="rId4" imgW="8467776" imgH="3962501" progId="MSGraph.Chart.8">
              <p:embed followColorScheme="full"/>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57A06539-491E-4A5E-BE55-A8779D3F527B}" type="slidenum">
              <a:rPr lang="en-US" smtClean="0"/>
              <a:pPr>
                <a:defRPr/>
              </a:pPr>
              <a:t>47</a:t>
            </a:fld>
            <a:endParaRPr lang="en-US" smtClean="0"/>
          </a:p>
        </p:txBody>
      </p:sp>
      <p:sp>
        <p:nvSpPr>
          <p:cNvPr id="40966" name="Rectangle 2"/>
          <p:cNvSpPr>
            <a:spLocks noGrp="1" noChangeArrowheads="1"/>
          </p:cNvSpPr>
          <p:nvPr>
            <p:ph type="title"/>
          </p:nvPr>
        </p:nvSpPr>
        <p:spPr/>
        <p:txBody>
          <a:bodyPr/>
          <a:lstStyle/>
          <a:p>
            <a:r>
              <a:rPr lang="en-US" smtClean="0"/>
              <a:t>I.I.I. Poll: Disaster Preparedness</a:t>
            </a:r>
            <a:endParaRPr lang="en-US" baseline="30000" smtClean="0"/>
          </a:p>
        </p:txBody>
      </p:sp>
      <p:sp>
        <p:nvSpPr>
          <p:cNvPr id="40967" name="Rectangle 3"/>
          <p:cNvSpPr>
            <a:spLocks noChangeArrowheads="1"/>
          </p:cNvSpPr>
          <p:nvPr/>
        </p:nvSpPr>
        <p:spPr bwMode="auto">
          <a:xfrm>
            <a:off x="0" y="6203950"/>
            <a:ext cx="8636000" cy="65405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a:t>1</a:t>
            </a:r>
            <a:r>
              <a:rPr lang="en-US" sz="110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40962" name="Object 2"/>
          <p:cNvGraphicFramePr>
            <a:graphicFrameLocks noChangeAspect="1"/>
          </p:cNvGraphicFramePr>
          <p:nvPr/>
        </p:nvGraphicFramePr>
        <p:xfrm>
          <a:off x="0" y="1809750"/>
          <a:ext cx="9144000" cy="3763963"/>
        </p:xfrm>
        <a:graphic>
          <a:graphicData uri="http://schemas.openxmlformats.org/presentationml/2006/ole">
            <p:oleObj spid="_x0000_s40962" name="Chart" r:id="rId4" imgW="8467776" imgH="3962501" progId="MSGraph.Chart.8">
              <p:embed followColorScheme="full"/>
            </p:oleObj>
          </a:graphicData>
        </a:graphic>
      </p:graphicFrame>
      <p:sp>
        <p:nvSpPr>
          <p:cNvPr id="40968" name="Rectangle 7"/>
          <p:cNvSpPr>
            <a:spLocks noChangeArrowheads="1"/>
          </p:cNvSpPr>
          <p:nvPr/>
        </p:nvSpPr>
        <p:spPr bwMode="black">
          <a:xfrm>
            <a:off x="347663" y="1266825"/>
            <a:ext cx="8221662" cy="55403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a:solidFill>
                  <a:srgbClr val="225A7A"/>
                </a:solidFill>
              </a:rPr>
              <a:t>Q. Have recent flooding events such as Hurricane Sandy or Hurricane Irene motivated you to buy flood coverage?</a:t>
            </a:r>
            <a:r>
              <a:rPr lang="en-US" sz="2000" b="1" baseline="30000">
                <a:solidFill>
                  <a:srgbClr val="225A7A"/>
                </a:solidFill>
              </a:rPr>
              <a:t>1</a:t>
            </a:r>
          </a:p>
        </p:txBody>
      </p:sp>
      <p:sp>
        <p:nvSpPr>
          <p:cNvPr id="9" name="Rectangle 5"/>
          <p:cNvSpPr>
            <a:spLocks noChangeArrowheads="1"/>
          </p:cNvSpPr>
          <p:nvPr/>
        </p:nvSpPr>
        <p:spPr bwMode="blackWhite">
          <a:xfrm>
            <a:off x="223838" y="5400675"/>
            <a:ext cx="8696325" cy="58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Recent storms have not motivated people to buy flood insurance coverage.</a:t>
            </a:r>
          </a:p>
        </p:txBody>
      </p:sp>
      <p:sp>
        <p:nvSpPr>
          <p:cNvPr id="10" name="AutoShape 8"/>
          <p:cNvSpPr>
            <a:spLocks noChangeArrowheads="1"/>
          </p:cNvSpPr>
          <p:nvPr/>
        </p:nvSpPr>
        <p:spPr bwMode="blackWhite">
          <a:xfrm>
            <a:off x="3343275" y="3013075"/>
            <a:ext cx="2547938" cy="1214438"/>
          </a:xfrm>
          <a:prstGeom prst="wedgeRectCallout">
            <a:avLst>
              <a:gd name="adj1" fmla="val 117801"/>
              <a:gd name="adj2" fmla="val -54560"/>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Surprisingly few people are motivated to buy flood coverage despite recent catastrophic flooding events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t>12/01/09 - 9pm</a:t>
            </a:r>
          </a:p>
        </p:txBody>
      </p:sp>
      <p:sp>
        <p:nvSpPr>
          <p:cNvPr id="1028"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49580B0C-8B07-42C7-9004-8086D47B6FB5}" type="slidenum">
              <a:rPr lang="en-US" smtClean="0"/>
              <a:pPr>
                <a:defRPr/>
              </a:pPr>
              <a:t>48</a:t>
            </a:fld>
            <a:endParaRPr lang="en-US" smtClean="0"/>
          </a:p>
        </p:txBody>
      </p:sp>
      <p:sp>
        <p:nvSpPr>
          <p:cNvPr id="41990" name="Rectangle 2"/>
          <p:cNvSpPr>
            <a:spLocks noGrp="1" noChangeArrowheads="1"/>
          </p:cNvSpPr>
          <p:nvPr>
            <p:ph type="title"/>
          </p:nvPr>
        </p:nvSpPr>
        <p:spPr/>
        <p:txBody>
          <a:bodyPr/>
          <a:lstStyle/>
          <a:p>
            <a:r>
              <a:rPr lang="en-US" smtClean="0"/>
              <a:t>I.I.I. Poll: Disaster Preparedness</a:t>
            </a:r>
            <a:endParaRPr lang="en-US" baseline="30000" smtClean="0"/>
          </a:p>
        </p:txBody>
      </p:sp>
      <p:sp>
        <p:nvSpPr>
          <p:cNvPr id="41991" name="Rectangle 3"/>
          <p:cNvSpPr>
            <a:spLocks noChangeArrowheads="1"/>
          </p:cNvSpPr>
          <p:nvPr/>
        </p:nvSpPr>
        <p:spPr bwMode="auto">
          <a:xfrm>
            <a:off x="0" y="6389688"/>
            <a:ext cx="86360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a:t>1</a:t>
            </a:r>
            <a:r>
              <a:rPr lang="en-US" sz="1100"/>
              <a:t>Asked of those who have homeowners insurance and who responded “yes”.</a:t>
            </a:r>
          </a:p>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sp>
        <p:nvSpPr>
          <p:cNvPr id="41992" name="Rectangle 7"/>
          <p:cNvSpPr>
            <a:spLocks noChangeArrowheads="1"/>
          </p:cNvSpPr>
          <p:nvPr/>
        </p:nvSpPr>
        <p:spPr bwMode="black">
          <a:xfrm>
            <a:off x="347663" y="1146175"/>
            <a:ext cx="8221662" cy="55403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a:solidFill>
                  <a:srgbClr val="225A7A"/>
                </a:solidFill>
              </a:rPr>
              <a:t>Q. Will the government pay for damage to your home that is not covered in your homeowners policy?</a:t>
            </a:r>
            <a:r>
              <a:rPr lang="en-US" sz="2000" b="1" baseline="30000">
                <a:solidFill>
                  <a:srgbClr val="225A7A"/>
                </a:solidFill>
              </a:rPr>
              <a:t>1</a:t>
            </a:r>
          </a:p>
        </p:txBody>
      </p:sp>
      <p:sp>
        <p:nvSpPr>
          <p:cNvPr id="9" name="Rectangle 5"/>
          <p:cNvSpPr>
            <a:spLocks noChangeArrowheads="1"/>
          </p:cNvSpPr>
          <p:nvPr/>
        </p:nvSpPr>
        <p:spPr bwMode="blackWhite">
          <a:xfrm>
            <a:off x="233363" y="5260975"/>
            <a:ext cx="8697912" cy="10493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a:solidFill>
                  <a:srgbClr val="FFFFFF"/>
                </a:solidFill>
              </a:rPr>
              <a:t>Sixty-four percent of homeowners say that the government will not pay for damage to their homes that is not covered by their homeowners policy.</a:t>
            </a:r>
          </a:p>
        </p:txBody>
      </p:sp>
      <p:graphicFrame>
        <p:nvGraphicFramePr>
          <p:cNvPr id="41986" name="Object 2"/>
          <p:cNvGraphicFramePr>
            <a:graphicFrameLocks noChangeAspect="1"/>
          </p:cNvGraphicFramePr>
          <p:nvPr/>
        </p:nvGraphicFramePr>
        <p:xfrm>
          <a:off x="0" y="1809750"/>
          <a:ext cx="9144000" cy="3763963"/>
        </p:xfrm>
        <a:graphic>
          <a:graphicData uri="http://schemas.openxmlformats.org/presentationml/2006/ole">
            <p:oleObj spid="_x0000_s41986" name="Chart" r:id="rId4" imgW="8467776" imgH="3962501" progId="MSGraph.Chart.8">
              <p:embed followColorScheme="full"/>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600200"/>
            <a:ext cx="7981950" cy="1619250"/>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#3: Prolonged Low Investment Gains</a:t>
            </a:r>
          </a:p>
        </p:txBody>
      </p:sp>
      <p:sp>
        <p:nvSpPr>
          <p:cNvPr id="9113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114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2B4F875-2D6B-4708-9E65-00559B35AD6F}"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sp>
        <p:nvSpPr>
          <p:cNvPr id="91141" name="TextBox 1"/>
          <p:cNvSpPr txBox="1">
            <a:spLocks noChangeArrowheads="1"/>
          </p:cNvSpPr>
          <p:nvPr/>
        </p:nvSpPr>
        <p:spPr bwMode="auto">
          <a:xfrm>
            <a:off x="666750" y="3467100"/>
            <a:ext cx="7934325" cy="1089025"/>
          </a:xfrm>
          <a:prstGeom prst="rect">
            <a:avLst/>
          </a:prstGeom>
          <a:noFill/>
          <a:ln w="9525">
            <a:noFill/>
            <a:miter lim="800000"/>
            <a:headEnd/>
            <a:tailEnd/>
          </a:ln>
        </p:spPr>
        <p:txBody>
          <a:bodyPr>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Investment Performance is a Key Driver of Profitability</a:t>
            </a:r>
            <a:endParaRPr lang="en-US" sz="3600" b="1" i="1">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0B82090C-8AF8-45D5-90BD-AACA93C00891}" type="slidenum">
              <a:rPr lang="en-US" smtClean="0"/>
              <a:pPr>
                <a:defRPr/>
              </a:pPr>
              <a:t>5</a:t>
            </a:fld>
            <a:endParaRPr lang="en-US" smtClean="0"/>
          </a:p>
        </p:txBody>
      </p:sp>
      <p:sp>
        <p:nvSpPr>
          <p:cNvPr id="2054" name="Rectangle 2"/>
          <p:cNvSpPr>
            <a:spLocks noGrp="1" noChangeArrowheads="1"/>
          </p:cNvSpPr>
          <p:nvPr>
            <p:ph type="title"/>
          </p:nvPr>
        </p:nvSpPr>
        <p:spPr>
          <a:xfrm>
            <a:off x="850900" y="200025"/>
            <a:ext cx="6683375" cy="742950"/>
          </a:xfrm>
        </p:spPr>
        <p:txBody>
          <a:bodyPr/>
          <a:lstStyle/>
          <a:p>
            <a:r>
              <a:rPr lang="en-US" smtClean="0"/>
              <a:t>April 2013 Forecasts of Quarterly US Real GDP for 2013-14</a:t>
            </a:r>
          </a:p>
        </p:txBody>
      </p:sp>
      <p:graphicFrame>
        <p:nvGraphicFramePr>
          <p:cNvPr id="6924291" name="Object 3"/>
          <p:cNvGraphicFramePr>
            <a:graphicFrameLocks/>
          </p:cNvGraphicFramePr>
          <p:nvPr>
            <p:ph type="chart" idx="4294967295"/>
          </p:nvPr>
        </p:nvGraphicFramePr>
        <p:xfrm>
          <a:off x="407988" y="1111250"/>
          <a:ext cx="8518525" cy="4660900"/>
        </p:xfrm>
        <a:graphic>
          <a:graphicData uri="http://schemas.openxmlformats.org/presentationml/2006/ole">
            <p:oleObj spid="_x0000_s2050" name="Chart" r:id="rId4" imgW="8524959" imgH="3914679" progId="MSGraph.Chart.8">
              <p:embed followColorScheme="full"/>
            </p:oleObj>
          </a:graphicData>
        </a:graphic>
      </p:graphicFrame>
      <p:sp>
        <p:nvSpPr>
          <p:cNvPr id="2055"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Blue Chip Economic Indicators (4/13); Insurance Information Institute </a:t>
            </a:r>
          </a:p>
        </p:txBody>
      </p:sp>
      <p:sp>
        <p:nvSpPr>
          <p:cNvPr id="2056" name="Text Box 12"/>
          <p:cNvSpPr txBox="1">
            <a:spLocks noChangeArrowheads="1"/>
          </p:cNvSpPr>
          <p:nvPr/>
        </p:nvSpPr>
        <p:spPr bwMode="auto">
          <a:xfrm>
            <a:off x="0" y="1079500"/>
            <a:ext cx="2038350" cy="307975"/>
          </a:xfrm>
          <a:prstGeom prst="rect">
            <a:avLst/>
          </a:prstGeom>
          <a:noFill/>
          <a:ln w="9525">
            <a:noFill/>
            <a:miter lim="800000"/>
            <a:headEnd/>
            <a:tailEnd/>
          </a:ln>
        </p:spPr>
        <p:txBody>
          <a:bodyPr>
            <a:spAutoFit/>
          </a:bodyPr>
          <a:lstStyle/>
          <a:p>
            <a:pPr algn="ctr">
              <a:spcBef>
                <a:spcPct val="50000"/>
              </a:spcBef>
            </a:pPr>
            <a:r>
              <a:rPr lang="en-US" sz="1400"/>
              <a:t>Real GDP Growth Rate</a:t>
            </a:r>
          </a:p>
        </p:txBody>
      </p:sp>
      <p:sp>
        <p:nvSpPr>
          <p:cNvPr id="2057" name="Rectangle 5"/>
          <p:cNvSpPr>
            <a:spLocks noChangeArrowheads="1"/>
          </p:cNvSpPr>
          <p:nvPr/>
        </p:nvSpPr>
        <p:spPr bwMode="blackWhite">
          <a:xfrm>
            <a:off x="361950" y="5743575"/>
            <a:ext cx="8401050" cy="7540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Despite the sequester and other challenges to the U.S. economy,</a:t>
            </a:r>
            <a:br>
              <a:rPr lang="en-US" b="1">
                <a:solidFill>
                  <a:schemeClr val="bg1"/>
                </a:solidFill>
              </a:rPr>
            </a:br>
            <a:r>
              <a:rPr lang="en-US" b="1">
                <a:solidFill>
                  <a:schemeClr val="bg1"/>
                </a:solidFill>
              </a:rPr>
              <a:t>virtually every forecast in the Blue Chip universe in early April sees improvement ahead</a:t>
            </a:r>
          </a:p>
        </p:txBody>
      </p:sp>
      <p:sp>
        <p:nvSpPr>
          <p:cNvPr id="10" name="Rectangle 7"/>
          <p:cNvSpPr>
            <a:spLocks noChangeArrowheads="1"/>
          </p:cNvSpPr>
          <p:nvPr/>
        </p:nvSpPr>
        <p:spPr bwMode="grayWhite">
          <a:xfrm>
            <a:off x="914400" y="1447800"/>
            <a:ext cx="1981200" cy="4257675"/>
          </a:xfrm>
          <a:prstGeom prst="rect">
            <a:avLst/>
          </a:prstGeom>
          <a:noFill/>
          <a:ln w="28575">
            <a:solidFill>
              <a:schemeClr val="folHlink"/>
            </a:solidFill>
            <a:miter lim="800000"/>
            <a:headEnd/>
            <a:tailEnd/>
          </a:ln>
        </p:spPr>
        <p:txBody>
          <a:bodyPr wrap="none" anchor="ctr"/>
          <a:lstStyle/>
          <a:p>
            <a:endParaRPr lang="en-US"/>
          </a:p>
        </p:txBody>
      </p:sp>
      <p:sp>
        <p:nvSpPr>
          <p:cNvPr id="11" name="AutoShape 14"/>
          <p:cNvSpPr>
            <a:spLocks noChangeArrowheads="1"/>
          </p:cNvSpPr>
          <p:nvPr/>
        </p:nvSpPr>
        <p:spPr bwMode="blackWhite">
          <a:xfrm>
            <a:off x="3200400" y="4267200"/>
            <a:ext cx="2105025" cy="762000"/>
          </a:xfrm>
          <a:prstGeom prst="wedgeRectCallout">
            <a:avLst>
              <a:gd name="adj1" fmla="val -100023"/>
              <a:gd name="adj2" fmla="val 386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Currently, the sequester will have greatest effect here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1618" name="Rectangle 105"/>
          <p:cNvSpPr>
            <a:spLocks noGrp="1" noChangeArrowheads="1"/>
          </p:cNvSpPr>
          <p:nvPr>
            <p:ph type="dt" sz="quarter" idx="10"/>
          </p:nvPr>
        </p:nvSpPr>
        <p:spPr/>
        <p:txBody>
          <a:bodyPr/>
          <a:lstStyle/>
          <a:p>
            <a:pPr>
              <a:defRPr/>
            </a:pPr>
            <a:r>
              <a:rPr lang="en-US" dirty="0"/>
              <a:t>12/01/09 - 9pm</a:t>
            </a:r>
          </a:p>
        </p:txBody>
      </p:sp>
      <p:sp>
        <p:nvSpPr>
          <p:cNvPr id="111620" name="Rectangle 110"/>
          <p:cNvSpPr>
            <a:spLocks noGrp="1" noChangeArrowheads="1"/>
          </p:cNvSpPr>
          <p:nvPr>
            <p:ph type="sldNum" sz="quarter" idx="12"/>
          </p:nvPr>
        </p:nvSpPr>
        <p:spPr/>
        <p:txBody>
          <a:bodyPr/>
          <a:lstStyle/>
          <a:p>
            <a:pPr>
              <a:defRPr/>
            </a:pPr>
            <a:fld id="{EA68FF26-42F2-4509-AE9B-E315DB92B304}" type="slidenum">
              <a:rPr lang="en-US" smtClean="0"/>
              <a:pPr>
                <a:defRPr/>
              </a:pPr>
              <a:t>50</a:t>
            </a:fld>
            <a:endParaRPr lang="en-US" dirty="0" smtClean="0"/>
          </a:p>
        </p:txBody>
      </p:sp>
      <p:sp>
        <p:nvSpPr>
          <p:cNvPr id="92164" name="Rectangle 2"/>
          <p:cNvSpPr>
            <a:spLocks noGrp="1" noChangeArrowheads="1"/>
          </p:cNvSpPr>
          <p:nvPr>
            <p:ph type="title"/>
          </p:nvPr>
        </p:nvSpPr>
        <p:spPr>
          <a:xfrm>
            <a:off x="69850" y="90488"/>
            <a:ext cx="8051800" cy="860425"/>
          </a:xfrm>
        </p:spPr>
        <p:txBody>
          <a:bodyPr/>
          <a:lstStyle/>
          <a:p>
            <a:r>
              <a:rPr lang="en-US" sz="2900" smtClean="0"/>
              <a:t>Insurers Have Not Yet Fully Adapted to a Persistently Low Interest Rate Environment</a:t>
            </a:r>
          </a:p>
        </p:txBody>
      </p:sp>
      <p:sp>
        <p:nvSpPr>
          <p:cNvPr id="1922051" name="Rectangle 3"/>
          <p:cNvSpPr>
            <a:spLocks noGrp="1" noChangeArrowheads="1"/>
          </p:cNvSpPr>
          <p:nvPr>
            <p:ph type="body" idx="1"/>
          </p:nvPr>
        </p:nvSpPr>
        <p:spPr>
          <a:xfrm>
            <a:off x="295275" y="1162050"/>
            <a:ext cx="8674100" cy="4652963"/>
          </a:xfrm>
        </p:spPr>
        <p:txBody>
          <a:bodyPr/>
          <a:lstStyle/>
          <a:p>
            <a:pPr>
              <a:lnSpc>
                <a:spcPts val="2500"/>
              </a:lnSpc>
              <a:spcBef>
                <a:spcPct val="50000"/>
              </a:spcBef>
            </a:pPr>
            <a:r>
              <a:rPr lang="en-US" sz="2800" b="1" smtClean="0"/>
              <a:t>They Didn’t Expect Rates to be</a:t>
            </a:r>
          </a:p>
          <a:p>
            <a:pPr lvl="1">
              <a:lnSpc>
                <a:spcPts val="2500"/>
              </a:lnSpc>
            </a:pPr>
            <a:r>
              <a:rPr lang="en-US" sz="2600" b="1" smtClean="0"/>
              <a:t>Pushed to Such Low Levels</a:t>
            </a:r>
          </a:p>
          <a:p>
            <a:pPr lvl="1">
              <a:lnSpc>
                <a:spcPts val="2500"/>
              </a:lnSpc>
            </a:pPr>
            <a:r>
              <a:rPr lang="en-US" sz="2600" b="1" smtClean="0"/>
              <a:t>Pushed Down so Rapidly</a:t>
            </a:r>
          </a:p>
          <a:p>
            <a:pPr lvl="1">
              <a:lnSpc>
                <a:spcPts val="2500"/>
              </a:lnSpc>
            </a:pPr>
            <a:r>
              <a:rPr lang="en-US" sz="2600" b="1" smtClean="0"/>
              <a:t>Held to Such Low Levels for So Long</a:t>
            </a:r>
          </a:p>
          <a:p>
            <a:pPr lvl="1">
              <a:lnSpc>
                <a:spcPts val="2500"/>
              </a:lnSpc>
            </a:pPr>
            <a:r>
              <a:rPr lang="en-US" sz="2600" b="1" smtClean="0"/>
              <a:t>Suppressed via Unprecedented Aggressiveness of the Federal Reserve</a:t>
            </a:r>
            <a:endParaRPr lang="en-US" b="1" smtClean="0"/>
          </a:p>
          <a:p>
            <a:pPr>
              <a:lnSpc>
                <a:spcPts val="2500"/>
              </a:lnSpc>
              <a:spcBef>
                <a:spcPct val="50000"/>
              </a:spcBef>
            </a:pPr>
            <a:r>
              <a:rPr lang="en-US" sz="2800" b="1" smtClean="0"/>
              <a:t>Ability to Release Prior Reserves Eased Urgency</a:t>
            </a:r>
          </a:p>
          <a:p>
            <a:pPr>
              <a:lnSpc>
                <a:spcPts val="2500"/>
              </a:lnSpc>
              <a:spcBef>
                <a:spcPct val="50000"/>
              </a:spcBef>
              <a:buFont typeface="Wingdings" pitchFamily="2" charset="2"/>
              <a:buNone/>
            </a:pPr>
            <a:r>
              <a:rPr lang="en-US" sz="2800" b="1" u="sng" smtClean="0">
                <a:solidFill>
                  <a:srgbClr val="FF0000"/>
                </a:solidFill>
              </a:rPr>
              <a:t>OFFSETTING FACTORS</a:t>
            </a:r>
          </a:p>
          <a:p>
            <a:pPr>
              <a:lnSpc>
                <a:spcPts val="2500"/>
              </a:lnSpc>
              <a:spcBef>
                <a:spcPct val="50000"/>
              </a:spcBef>
            </a:pPr>
            <a:r>
              <a:rPr lang="en-US" sz="2800" b="1" smtClean="0"/>
              <a:t>Capitalization Still Solid</a:t>
            </a:r>
          </a:p>
          <a:p>
            <a:pPr>
              <a:lnSpc>
                <a:spcPts val="2500"/>
              </a:lnSpc>
              <a:spcBef>
                <a:spcPct val="50000"/>
              </a:spcBef>
            </a:pPr>
            <a:r>
              <a:rPr lang="en-US" sz="2800" b="1" smtClean="0"/>
              <a:t>Emergence of Sophisticated Price Monitoring and Underwriting Tools</a:t>
            </a:r>
            <a:endParaRPr lang="en-US" b="1"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30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30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5B5DD60-10E1-4425-80FB-A517D810F0EC}" type="slidenum">
              <a:rPr lang="en-US" sz="900"/>
              <a:pPr algn="r" eaLnBrk="0" hangingPunct="0">
                <a:lnSpc>
                  <a:spcPct val="85000"/>
                </a:lnSpc>
                <a:spcBef>
                  <a:spcPct val="20000"/>
                </a:spcBef>
              </a:pPr>
              <a:t>51</a:t>
            </a:fld>
            <a:endParaRPr lang="en-US" sz="900"/>
          </a:p>
        </p:txBody>
      </p:sp>
      <p:sp>
        <p:nvSpPr>
          <p:cNvPr id="43014" name="Rectangle 7"/>
          <p:cNvSpPr>
            <a:spLocks noGrp="1" noChangeArrowheads="1"/>
          </p:cNvSpPr>
          <p:nvPr>
            <p:ph type="title" idx="4294967295"/>
          </p:nvPr>
        </p:nvSpPr>
        <p:spPr>
          <a:xfrm>
            <a:off x="565150" y="147638"/>
            <a:ext cx="7102475" cy="860425"/>
          </a:xfrm>
        </p:spPr>
        <p:txBody>
          <a:bodyPr/>
          <a:lstStyle/>
          <a:p>
            <a:r>
              <a:rPr lang="en-US" smtClean="0"/>
              <a:t>U.S. Treasury Security Yields*:</a:t>
            </a:r>
            <a:br>
              <a:rPr lang="en-US" smtClean="0"/>
            </a:br>
            <a:r>
              <a:rPr lang="en-US" smtClean="0"/>
              <a:t>A Long Downward Trend, 1990–2013</a:t>
            </a:r>
          </a:p>
        </p:txBody>
      </p:sp>
      <p:sp>
        <p:nvSpPr>
          <p:cNvPr id="43015"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constant maturity, nominal rates, through Mar 2013.</a:t>
            </a:r>
          </a:p>
          <a:p>
            <a:pPr eaLnBrk="0" hangingPunct="0">
              <a:lnSpc>
                <a:spcPct val="85000"/>
              </a:lnSpc>
              <a:spcBef>
                <a:spcPct val="25000"/>
              </a:spcBef>
              <a:buClr>
                <a:schemeClr val="accent2"/>
              </a:buClr>
              <a:buFont typeface="Wingdings" pitchFamily="2" charset="2"/>
              <a:buNone/>
            </a:pPr>
            <a:r>
              <a:rPr lang="en-US" sz="1100"/>
              <a:t>Sources: Federal Reserve Bank at </a:t>
            </a:r>
            <a:r>
              <a:rPr lang="en-US" sz="1100">
                <a:hlinkClick r:id="rId4"/>
              </a:rPr>
              <a:t>http://www.federalreserve.gov/releases/h15/data.htm</a:t>
            </a:r>
            <a:r>
              <a:rPr lang="en-US" sz="1100"/>
              <a:t>.  </a:t>
            </a:r>
            <a:br>
              <a:rPr lang="en-US" sz="1100"/>
            </a:br>
            <a:r>
              <a:rPr lang="en-US" sz="1100"/>
              <a:t>National Bureau of Economic Research (recession dates); Insurance Information Institutes.</a:t>
            </a:r>
          </a:p>
        </p:txBody>
      </p:sp>
      <p:graphicFrame>
        <p:nvGraphicFramePr>
          <p:cNvPr id="43010" name="Object 2"/>
          <p:cNvGraphicFramePr>
            <a:graphicFrameLocks noChangeAspect="1"/>
          </p:cNvGraphicFramePr>
          <p:nvPr/>
        </p:nvGraphicFramePr>
        <p:xfrm>
          <a:off x="463550" y="977900"/>
          <a:ext cx="8404225" cy="4838700"/>
        </p:xfrm>
        <a:graphic>
          <a:graphicData uri="http://schemas.openxmlformats.org/presentationml/2006/ole">
            <p:oleObj spid="_x0000_s43010"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43017"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315200" y="1524000"/>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C71A4DD7-6E23-41D3-B05E-BBF58119C39A}" type="slidenum">
              <a:rPr lang="en-US" smtClean="0"/>
              <a:pPr>
                <a:defRPr/>
              </a:pPr>
              <a:t>51</a:t>
            </a:fld>
            <a:endParaRPr lang="en-US"/>
          </a:p>
        </p:txBody>
      </p:sp>
      <p:sp>
        <p:nvSpPr>
          <p:cNvPr id="14" name="Rectangle 7"/>
          <p:cNvSpPr>
            <a:spLocks noChangeArrowheads="1"/>
          </p:cNvSpPr>
          <p:nvPr/>
        </p:nvSpPr>
        <p:spPr bwMode="grayWhite">
          <a:xfrm>
            <a:off x="8229600" y="3657600"/>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A94183DE-014A-4623-BB9D-2721CD9268BE}" type="slidenum">
              <a:rPr lang="en-US" smtClean="0"/>
              <a:pPr>
                <a:defRPr/>
              </a:pPr>
              <a:t>52</a:t>
            </a:fld>
            <a:endParaRPr lang="en-US" smtClean="0"/>
          </a:p>
        </p:txBody>
      </p:sp>
      <p:sp>
        <p:nvSpPr>
          <p:cNvPr id="44038"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2003-2011</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44034" name="Chart" r:id="rId4" imgW="8686800" imgH="4467203" progId="MSGraph.Chart.8">
              <p:embed followColorScheme="full"/>
            </p:oleObj>
          </a:graphicData>
        </a:graphic>
      </p:graphicFrame>
      <p:sp>
        <p:nvSpPr>
          <p:cNvPr id="44039"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44040"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16.9% in 2011) and then trimmed bonds in the 5-10-year category.</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9" name="Rectangle 2"/>
          <p:cNvSpPr>
            <a:spLocks noGrp="1" noChangeArrowheads="1"/>
          </p:cNvSpPr>
          <p:nvPr>
            <p:ph type="title" idx="4294967295"/>
          </p:nvPr>
        </p:nvSpPr>
        <p:spPr/>
        <p:txBody>
          <a:bodyPr/>
          <a:lstStyle/>
          <a:p>
            <a:r>
              <a:rPr lang="en-US" smtClean="0"/>
              <a:t>Property/Casualty Insurance Industry Investment Gain: 1994–2012F</a:t>
            </a:r>
            <a:r>
              <a:rPr lang="en-US" baseline="30000" smtClean="0"/>
              <a:t>1</a:t>
            </a:r>
          </a:p>
        </p:txBody>
      </p:sp>
      <p:graphicFrame>
        <p:nvGraphicFramePr>
          <p:cNvPr id="45058" name="Object 3"/>
          <p:cNvGraphicFramePr>
            <a:graphicFrameLocks/>
          </p:cNvGraphicFramePr>
          <p:nvPr/>
        </p:nvGraphicFramePr>
        <p:xfrm>
          <a:off x="360363" y="1558925"/>
          <a:ext cx="8451850" cy="3663950"/>
        </p:xfrm>
        <a:graphic>
          <a:graphicData uri="http://schemas.openxmlformats.org/presentationml/2006/ole">
            <p:oleObj spid="_x0000_s45058" name="Chart" r:id="rId4" imgW="8429743" imgH="3638552"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500" b="1">
                <a:solidFill>
                  <a:srgbClr val="FFFFFF"/>
                </a:solidFill>
              </a:rPr>
              <a:t>In 2012 (1</a:t>
            </a:r>
            <a:r>
              <a:rPr lang="en-US" sz="1500" b="1" baseline="30000">
                <a:solidFill>
                  <a:srgbClr val="FFFFFF"/>
                </a:solidFill>
              </a:rPr>
              <a:t>st</a:t>
            </a:r>
            <a:r>
              <a:rPr lang="en-US" sz="1500" b="1">
                <a:solidFill>
                  <a:srgbClr val="FFFFFF"/>
                </a:solidFill>
              </a:rPr>
              <a:t> three quarters) both investment income and realized capital gains were lower than in the comparable period in 2011. And because the Federal Reserve Board aims to keep interest rates exceptionally low until the unemployment rate hits 6.5%—likely at least another year off—maturing bonds will be re-invested at even lower rates.</a:t>
            </a:r>
          </a:p>
        </p:txBody>
      </p:sp>
      <p:sp>
        <p:nvSpPr>
          <p:cNvPr id="45061"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2012F figure is I.I.I. estimate based on annualized actual 2012:Q3 result of $38.089B. Sources: ISO; Insurance Information Institute.</a:t>
            </a:r>
          </a:p>
        </p:txBody>
      </p:sp>
      <p:sp>
        <p:nvSpPr>
          <p:cNvPr id="45062"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57600" y="3886200"/>
            <a:ext cx="3011488" cy="806450"/>
          </a:xfrm>
          <a:prstGeom prst="wedgeRectCallout">
            <a:avLst>
              <a:gd name="adj1" fmla="val 103776"/>
              <a:gd name="adj2" fmla="val -186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Investment gains in 2012 are running approximately 20% below their pre-crisis peak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a:xfrm>
            <a:off x="609600" y="152400"/>
            <a:ext cx="6711950" cy="860425"/>
          </a:xfrm>
        </p:spPr>
        <p:txBody>
          <a:bodyPr/>
          <a:lstStyle/>
          <a:p>
            <a:r>
              <a:rPr lang="en-US" smtClean="0"/>
              <a:t>Purchasing Power of P/C Industry Investment Gains: 1994–2012F</a:t>
            </a:r>
            <a:r>
              <a:rPr lang="en-US" baseline="30000" smtClean="0"/>
              <a:t>1</a:t>
            </a:r>
          </a:p>
        </p:txBody>
      </p:sp>
      <p:graphicFrame>
        <p:nvGraphicFramePr>
          <p:cNvPr id="46082" name="Object 3"/>
          <p:cNvGraphicFramePr>
            <a:graphicFrameLocks/>
          </p:cNvGraphicFramePr>
          <p:nvPr/>
        </p:nvGraphicFramePr>
        <p:xfrm>
          <a:off x="360363" y="1558925"/>
          <a:ext cx="8451850" cy="3663950"/>
        </p:xfrm>
        <a:graphic>
          <a:graphicData uri="http://schemas.openxmlformats.org/presentationml/2006/ole">
            <p:oleObj spid="_x0000_s46082" name="Chart" r:id="rId4" imgW="8429743" imgH="3638552"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500" b="1">
                <a:solidFill>
                  <a:srgbClr val="FFFFFF"/>
                </a:solidFill>
              </a:rPr>
              <a:t>In 2012 (1</a:t>
            </a:r>
            <a:r>
              <a:rPr lang="en-US" sz="1500" b="1" baseline="30000">
                <a:solidFill>
                  <a:srgbClr val="FFFFFF"/>
                </a:solidFill>
              </a:rPr>
              <a:t>st</a:t>
            </a:r>
            <a:r>
              <a:rPr lang="en-US" sz="1500" b="1">
                <a:solidFill>
                  <a:srgbClr val="FFFFFF"/>
                </a:solidFill>
              </a:rPr>
              <a:t> three quarters) both investment income and realized capital gains were lower than in the comparable period in 2011. And because the Federal Reserve Board aims to keep interest rates exceptionally low until the unemployment rate hits 6.5%—likely at least another year off—maturing bonds will be re-invested at even lower rates.</a:t>
            </a:r>
          </a:p>
        </p:txBody>
      </p:sp>
      <p:sp>
        <p:nvSpPr>
          <p:cNvPr id="46085"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2012F figure is I.I.I. estimate based on annualized actual 2012:Q3 result of $38.089B. Sources: ISO; Insurance Information Institute.</a:t>
            </a:r>
          </a:p>
        </p:txBody>
      </p:sp>
      <p:sp>
        <p:nvSpPr>
          <p:cNvPr id="46086"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791200" y="1219200"/>
            <a:ext cx="3087688" cy="806450"/>
          </a:xfrm>
          <a:prstGeom prst="wedgeRectCallout">
            <a:avLst>
              <a:gd name="adj1" fmla="val 27867"/>
              <a:gd name="adj2" fmla="val 1655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cs typeface="+mn-cs"/>
              </a:rPr>
              <a:t>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BF7B605-51DF-4EC0-A984-AEE9DEEF0EC8}" type="slidenum">
              <a:rPr lang="en-US" sz="900"/>
              <a:pPr algn="r" eaLnBrk="0" hangingPunct="0">
                <a:lnSpc>
                  <a:spcPct val="85000"/>
                </a:lnSpc>
                <a:spcBef>
                  <a:spcPct val="20000"/>
                </a:spcBef>
              </a:pPr>
              <a:t>55</a:t>
            </a:fld>
            <a:endParaRPr lang="en-US" sz="900"/>
          </a:p>
        </p:txBody>
      </p:sp>
      <p:graphicFrame>
        <p:nvGraphicFramePr>
          <p:cNvPr id="47106" name="Object 3"/>
          <p:cNvGraphicFramePr>
            <a:graphicFrameLocks/>
          </p:cNvGraphicFramePr>
          <p:nvPr/>
        </p:nvGraphicFramePr>
        <p:xfrm>
          <a:off x="304800" y="1447800"/>
          <a:ext cx="8623300" cy="3771900"/>
        </p:xfrm>
        <a:graphic>
          <a:graphicData uri="http://schemas.openxmlformats.org/presentationml/2006/ole">
            <p:oleObj spid="_x0000_s47106" name="Chart" r:id="rId4" imgW="8620176" imgH="377202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47111"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*Based on 2008 Invested Assets and Earned Premiums</a:t>
            </a:r>
          </a:p>
          <a:p>
            <a:pPr eaLnBrk="0" hangingPunct="0">
              <a:lnSpc>
                <a:spcPct val="85000"/>
              </a:lnSpc>
              <a:spcBef>
                <a:spcPct val="25000"/>
              </a:spcBef>
              <a:buClr>
                <a:schemeClr val="accent2"/>
              </a:buClr>
              <a:buFont typeface="Wingdings" pitchFamily="2" charset="2"/>
              <a:buNone/>
            </a:pPr>
            <a:r>
              <a:rPr lang="en-US" sz="1100"/>
              <a:t>**US domestic reinsurance only</a:t>
            </a:r>
          </a:p>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A74A1BCE-95E6-4AA3-A50A-A1B3D46DADA7}" type="slidenum">
              <a:rPr lang="en-US" smtClean="0"/>
              <a:pPr>
                <a:defRPr/>
              </a:pPr>
              <a:t>55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68433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#4: Highly Variable</a:t>
            </a:r>
            <a:br>
              <a:rPr lang="en-US" sz="3600" smtClean="0">
                <a:solidFill>
                  <a:schemeClr val="bg1"/>
                </a:solidFill>
              </a:rPr>
            </a:br>
            <a:r>
              <a:rPr lang="en-US" sz="3600" smtClean="0">
                <a:solidFill>
                  <a:schemeClr val="bg1"/>
                </a:solidFill>
              </a:rPr>
              <a:t>P/C Claims Drivers</a:t>
            </a:r>
          </a:p>
        </p:txBody>
      </p:sp>
      <p:sp>
        <p:nvSpPr>
          <p:cNvPr id="931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31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C9B77FC-ADD2-43DC-84EA-AB29C6AF8CE4}"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813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813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D9A465-17F5-49DA-A37B-E42A8198C0C1}" type="slidenum">
              <a:rPr lang="en-US" sz="900"/>
              <a:pPr algn="r" eaLnBrk="0" hangingPunct="0">
                <a:lnSpc>
                  <a:spcPct val="85000"/>
                </a:lnSpc>
                <a:spcBef>
                  <a:spcPct val="20000"/>
                </a:spcBef>
              </a:pPr>
              <a:t>57</a:t>
            </a:fld>
            <a:endParaRPr lang="en-US" sz="900"/>
          </a:p>
        </p:txBody>
      </p:sp>
      <p:sp>
        <p:nvSpPr>
          <p:cNvPr id="48134" name="Rectangle 7"/>
          <p:cNvSpPr>
            <a:spLocks noGrp="1" noChangeArrowheads="1"/>
          </p:cNvSpPr>
          <p:nvPr>
            <p:ph type="title" idx="4294967295"/>
          </p:nvPr>
        </p:nvSpPr>
        <p:spPr>
          <a:xfrm>
            <a:off x="381000" y="152400"/>
            <a:ext cx="7239000" cy="860425"/>
          </a:xfrm>
        </p:spPr>
        <p:txBody>
          <a:bodyPr/>
          <a:lstStyle/>
          <a:p>
            <a:r>
              <a:rPr lang="en-US" sz="2400" smtClean="0"/>
              <a:t>Change* in the Consumer Price Index, 2004–2013</a:t>
            </a:r>
          </a:p>
        </p:txBody>
      </p:sp>
      <p:sp>
        <p:nvSpPr>
          <p:cNvPr id="48135" name="Text Box 5"/>
          <p:cNvSpPr txBox="1">
            <a:spLocks noChangeArrowheads="1"/>
          </p:cNvSpPr>
          <p:nvPr/>
        </p:nvSpPr>
        <p:spPr bwMode="auto">
          <a:xfrm>
            <a:off x="0" y="6248400"/>
            <a:ext cx="8724900" cy="46831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March 2013. Not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Institutes.</a:t>
            </a:r>
          </a:p>
        </p:txBody>
      </p:sp>
      <p:graphicFrame>
        <p:nvGraphicFramePr>
          <p:cNvPr id="48130" name="Object 2"/>
          <p:cNvGraphicFramePr>
            <a:graphicFrameLocks noChangeAspect="1"/>
          </p:cNvGraphicFramePr>
          <p:nvPr/>
        </p:nvGraphicFramePr>
        <p:xfrm>
          <a:off x="463550" y="977900"/>
          <a:ext cx="8404225" cy="4838700"/>
        </p:xfrm>
        <a:graphic>
          <a:graphicData uri="http://schemas.openxmlformats.org/presentationml/2006/ole">
            <p:oleObj spid="_x0000_s48130" name="Chart" r:id="rId4" imgW="8343967" imgH="4381555" progId="MSGraph.Chart.8">
              <p:embed followColorScheme="full"/>
            </p:oleObj>
          </a:graphicData>
        </a:graphic>
      </p:graphicFrame>
      <p:sp>
        <p:nvSpPr>
          <p:cNvPr id="48136" name="Rectangle 4"/>
          <p:cNvSpPr>
            <a:spLocks noChangeArrowheads="1"/>
          </p:cNvSpPr>
          <p:nvPr/>
        </p:nvSpPr>
        <p:spPr bwMode="blackWhite">
          <a:xfrm>
            <a:off x="447675" y="5667375"/>
            <a:ext cx="8382000" cy="428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Over the last decade, prices generally rose about 2% per year.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995591E9-2E34-4C70-96CF-086723A73C4C}" type="slidenum">
              <a:rPr lang="en-US" smtClean="0"/>
              <a:pPr>
                <a:defRPr/>
              </a:pPr>
              <a:t>57</a:t>
            </a:fld>
            <a:endParaRPr lang="en-US"/>
          </a:p>
        </p:txBody>
      </p:sp>
      <p:sp>
        <p:nvSpPr>
          <p:cNvPr id="14" name="AutoShape 7"/>
          <p:cNvSpPr>
            <a:spLocks noChangeArrowheads="1"/>
          </p:cNvSpPr>
          <p:nvPr/>
        </p:nvSpPr>
        <p:spPr bwMode="blackWhite">
          <a:xfrm>
            <a:off x="2438400" y="1143000"/>
            <a:ext cx="2667000" cy="1016000"/>
          </a:xfrm>
          <a:prstGeom prst="wedgeRectCallout">
            <a:avLst>
              <a:gd name="adj1" fmla="val 33923"/>
              <a:gd name="adj2" fmla="val 1314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For two months in 2008, led by gasoline, the general price level was rising at a 5.5% pace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915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915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A22E973-25FC-42ED-811C-48CA4E80AAAF}" type="slidenum">
              <a:rPr lang="en-US" sz="900"/>
              <a:pPr algn="r" eaLnBrk="0" hangingPunct="0">
                <a:lnSpc>
                  <a:spcPct val="85000"/>
                </a:lnSpc>
                <a:spcBef>
                  <a:spcPct val="20000"/>
                </a:spcBef>
              </a:pPr>
              <a:t>58</a:t>
            </a:fld>
            <a:endParaRPr lang="en-US" sz="900"/>
          </a:p>
        </p:txBody>
      </p:sp>
      <p:sp>
        <p:nvSpPr>
          <p:cNvPr id="49158" name="Rectangle 7"/>
          <p:cNvSpPr>
            <a:spLocks noGrp="1" noChangeArrowheads="1"/>
          </p:cNvSpPr>
          <p:nvPr>
            <p:ph type="title" idx="4294967295"/>
          </p:nvPr>
        </p:nvSpPr>
        <p:spPr>
          <a:xfrm>
            <a:off x="450850" y="161925"/>
            <a:ext cx="7400925" cy="860425"/>
          </a:xfrm>
        </p:spPr>
        <p:txBody>
          <a:bodyPr/>
          <a:lstStyle/>
          <a:p>
            <a:r>
              <a:rPr lang="en-US" smtClean="0"/>
              <a:t>Prices for Hospital Services:</a:t>
            </a:r>
            <a:br>
              <a:rPr lang="en-US" smtClean="0"/>
            </a:br>
            <a:r>
              <a:rPr lang="en-US" sz="2400" smtClean="0"/>
              <a:t>12-Month Change,* 1998–2013</a:t>
            </a:r>
          </a:p>
        </p:txBody>
      </p:sp>
      <p:sp>
        <p:nvSpPr>
          <p:cNvPr id="49159" name="Text Box 5"/>
          <p:cNvSpPr txBox="1">
            <a:spLocks noChangeArrowheads="1"/>
          </p:cNvSpPr>
          <p:nvPr/>
        </p:nvSpPr>
        <p:spPr bwMode="auto">
          <a:xfrm>
            <a:off x="123825"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*Percentage change from same month in prior year; through January 2013;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graphicFrame>
        <p:nvGraphicFramePr>
          <p:cNvPr id="49154" name="Object 8"/>
          <p:cNvGraphicFramePr>
            <a:graphicFrameLocks noChangeAspect="1"/>
          </p:cNvGraphicFramePr>
          <p:nvPr/>
        </p:nvGraphicFramePr>
        <p:xfrm>
          <a:off x="468313" y="938213"/>
          <a:ext cx="8343900" cy="4838700"/>
        </p:xfrm>
        <a:graphic>
          <a:graphicData uri="http://schemas.openxmlformats.org/presentationml/2006/ole">
            <p:oleObj spid="_x0000_s49154" name="Chart" r:id="rId4" imgW="8343967" imgH="4381555" progId="MSGraph.Chart.8">
              <p:embed followColorScheme="full"/>
            </p:oleObj>
          </a:graphicData>
        </a:graphic>
      </p:graphicFrame>
      <p:sp>
        <p:nvSpPr>
          <p:cNvPr id="49160"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Cyclical peaks in PP Auto tend to occur approximately every 10 years</a:t>
            </a:r>
            <a:br>
              <a:rPr lang="en-US" b="1">
                <a:solidFill>
                  <a:schemeClr val="bg1"/>
                </a:solidFill>
              </a:rPr>
            </a:br>
            <a:r>
              <a:rPr lang="en-US" b="1">
                <a:solidFill>
                  <a:schemeClr val="bg1"/>
                </a:solidFill>
              </a:rPr>
              <a:t>(early 1990s, early 2000s, and possibly the early 2010s)</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A9C59A-CDD0-40F4-9EC9-39A97249B49A}" type="slidenum">
              <a:rPr lang="en-US" sz="900"/>
              <a:pPr algn="r" eaLnBrk="0" hangingPunct="0">
                <a:lnSpc>
                  <a:spcPct val="85000"/>
                </a:lnSpc>
                <a:spcBef>
                  <a:spcPct val="20000"/>
                </a:spcBef>
              </a:pPr>
              <a:t>59</a:t>
            </a:fld>
            <a:endParaRPr lang="en-US" sz="900"/>
          </a:p>
        </p:txBody>
      </p:sp>
      <p:sp>
        <p:nvSpPr>
          <p:cNvPr id="50182" name="Rectangle 7"/>
          <p:cNvSpPr>
            <a:spLocks noGrp="1" noChangeArrowheads="1"/>
          </p:cNvSpPr>
          <p:nvPr>
            <p:ph type="title" idx="4294967295"/>
          </p:nvPr>
        </p:nvSpPr>
        <p:spPr>
          <a:xfrm>
            <a:off x="450850" y="161925"/>
            <a:ext cx="7400925" cy="860425"/>
          </a:xfrm>
        </p:spPr>
        <p:txBody>
          <a:bodyPr/>
          <a:lstStyle/>
          <a:p>
            <a:r>
              <a:rPr lang="en-US" smtClean="0"/>
              <a:t>Forces that Drive Car Repair Costs:</a:t>
            </a:r>
            <a:br>
              <a:rPr lang="en-US" smtClean="0"/>
            </a:br>
            <a:r>
              <a:rPr lang="en-US" sz="2400" smtClean="0"/>
              <a:t>12-Month Change,* 2001–2013</a:t>
            </a:r>
          </a:p>
        </p:txBody>
      </p:sp>
      <p:sp>
        <p:nvSpPr>
          <p:cNvPr id="50183" name="Text Box 5"/>
          <p:cNvSpPr txBox="1">
            <a:spLocks noChangeArrowheads="1"/>
          </p:cNvSpPr>
          <p:nvPr/>
        </p:nvSpPr>
        <p:spPr bwMode="auto">
          <a:xfrm>
            <a:off x="123825" y="6389688"/>
            <a:ext cx="87249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*Percentage change from same month in prior year; through January 2013; seasonally adjusted</a:t>
            </a:r>
          </a:p>
          <a:p>
            <a:pPr eaLnBrk="0" hangingPunct="0">
              <a:lnSpc>
                <a:spcPct val="85000"/>
              </a:lnSpc>
              <a:spcBef>
                <a:spcPct val="25000"/>
              </a:spcBef>
              <a:buClr>
                <a:schemeClr val="accent2"/>
              </a:buClr>
              <a:buFont typeface="Wingdings" pitchFamily="2" charset="2"/>
              <a:buNone/>
            </a:pPr>
            <a:r>
              <a:rPr lang="en-US" sz="1100"/>
              <a:t>Sources: US Bureau of Labor Statistics;  National Bureau of Economic Research (recession dates); Insurance Information Institute.</a:t>
            </a:r>
          </a:p>
        </p:txBody>
      </p:sp>
      <p:graphicFrame>
        <p:nvGraphicFramePr>
          <p:cNvPr id="50178" name="Object 8"/>
          <p:cNvGraphicFramePr>
            <a:graphicFrameLocks noChangeAspect="1"/>
          </p:cNvGraphicFramePr>
          <p:nvPr/>
        </p:nvGraphicFramePr>
        <p:xfrm>
          <a:off x="468313" y="938213"/>
          <a:ext cx="8343900" cy="4838700"/>
        </p:xfrm>
        <a:graphic>
          <a:graphicData uri="http://schemas.openxmlformats.org/presentationml/2006/ole">
            <p:oleObj spid="_x0000_s50178" name="Chart" r:id="rId4" imgW="8343967" imgH="4381555" progId="MSGraph.Chart.8">
              <p:embed followColorScheme="full"/>
            </p:oleObj>
          </a:graphicData>
        </a:graphic>
      </p:graphicFrame>
      <p:sp>
        <p:nvSpPr>
          <p:cNvPr id="50184" name="Rectangle 5"/>
          <p:cNvSpPr>
            <a:spLocks noChangeArrowheads="1"/>
          </p:cNvSpPr>
          <p:nvPr/>
        </p:nvSpPr>
        <p:spPr bwMode="blackWhite">
          <a:xfrm>
            <a:off x="523875" y="5705475"/>
            <a:ext cx="816292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a:solidFill>
                  <a:schemeClr val="bg1"/>
                </a:solidFill>
              </a:rPr>
              <a:t>Cyclical peaks in PP Auto tend to occur approximately every 10 years</a:t>
            </a:r>
            <a:br>
              <a:rPr lang="en-US" b="1">
                <a:solidFill>
                  <a:schemeClr val="bg1"/>
                </a:solidFill>
              </a:rPr>
            </a:br>
            <a:r>
              <a:rPr lang="en-US" b="1">
                <a:solidFill>
                  <a:schemeClr val="bg1"/>
                </a:solidFill>
              </a:rPr>
              <a:t>(early 1990s, early 2000s, and possibly the early 2010s)</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307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307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E4446F6-686B-4DA6-8556-D5E69ADC1B0D}" type="slidenum">
              <a:rPr lang="en-US" sz="900">
                <a:solidFill>
                  <a:srgbClr val="000000"/>
                </a:solidFill>
              </a:rPr>
              <a:pPr algn="r" eaLnBrk="0" hangingPunct="0">
                <a:lnSpc>
                  <a:spcPct val="85000"/>
                </a:lnSpc>
                <a:spcBef>
                  <a:spcPct val="20000"/>
                </a:spcBef>
              </a:pPr>
              <a:t>6</a:t>
            </a:fld>
            <a:endParaRPr lang="en-US" sz="900">
              <a:solidFill>
                <a:srgbClr val="000000"/>
              </a:solidFill>
            </a:endParaRPr>
          </a:p>
        </p:txBody>
      </p:sp>
      <p:sp>
        <p:nvSpPr>
          <p:cNvPr id="3078" name="Rectangle 2"/>
          <p:cNvSpPr>
            <a:spLocks noGrp="1" noChangeArrowheads="1"/>
          </p:cNvSpPr>
          <p:nvPr>
            <p:ph type="title" idx="4294967295"/>
          </p:nvPr>
        </p:nvSpPr>
        <p:spPr>
          <a:xfrm>
            <a:off x="155575" y="0"/>
            <a:ext cx="7332663" cy="1003300"/>
          </a:xfrm>
        </p:spPr>
        <p:txBody>
          <a:bodyPr/>
          <a:lstStyle/>
          <a:p>
            <a:r>
              <a:rPr lang="en-US" sz="2800" smtClean="0"/>
              <a:t>P/C Net Premiums Written: % Change, Quarter vs. Year-Prior Quarter, 2002</a:t>
            </a:r>
            <a:r>
              <a:rPr lang="en-US" sz="2800" smtClean="0">
                <a:cs typeface="Arial" charset="0"/>
              </a:rPr>
              <a:t>–</a:t>
            </a:r>
            <a:r>
              <a:rPr lang="en-US" sz="2800" smtClean="0"/>
              <a:t>2012</a:t>
            </a:r>
          </a:p>
        </p:txBody>
      </p:sp>
      <p:sp>
        <p:nvSpPr>
          <p:cNvPr id="307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Sources: ISO; Insurance Information Institute. </a:t>
            </a:r>
          </a:p>
        </p:txBody>
      </p:sp>
      <p:sp>
        <p:nvSpPr>
          <p:cNvPr id="3080" name="Rectangle 5"/>
          <p:cNvSpPr>
            <a:spLocks noChangeArrowheads="1"/>
          </p:cNvSpPr>
          <p:nvPr/>
        </p:nvSpPr>
        <p:spPr bwMode="blackWhite">
          <a:xfrm>
            <a:off x="387350" y="5670550"/>
            <a:ext cx="8447088"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Finally! A sustained period (11 quarters) of growth in net premiums written (vs. same quarter, prior year), and strengthening.</a:t>
            </a:r>
          </a:p>
        </p:txBody>
      </p:sp>
      <p:graphicFrame>
        <p:nvGraphicFramePr>
          <p:cNvPr id="3074" name="Object 7"/>
          <p:cNvGraphicFramePr>
            <a:graphicFrameLocks noChangeAspect="1"/>
          </p:cNvGraphicFramePr>
          <p:nvPr/>
        </p:nvGraphicFramePr>
        <p:xfrm>
          <a:off x="317500" y="1285875"/>
          <a:ext cx="8499475" cy="4286250"/>
        </p:xfrm>
        <a:graphic>
          <a:graphicData uri="http://schemas.openxmlformats.org/presentationml/2006/ole">
            <p:oleObj spid="_x0000_s3074" name="Chart" r:id="rId5" imgW="8296224" imgH="3762296" progId="MSGraph.Chart.8">
              <p:embed followColorScheme="full"/>
            </p:oleObj>
          </a:graphicData>
        </a:graphic>
      </p:graphicFrame>
      <p:sp>
        <p:nvSpPr>
          <p:cNvPr id="10" name="AutoShape 14"/>
          <p:cNvSpPr>
            <a:spLocks noChangeArrowheads="1"/>
          </p:cNvSpPr>
          <p:nvPr/>
        </p:nvSpPr>
        <p:spPr bwMode="blackWhite">
          <a:xfrm>
            <a:off x="6324600" y="1223963"/>
            <a:ext cx="1925638" cy="909637"/>
          </a:xfrm>
          <a:prstGeom prst="wedgeRectCallout">
            <a:avLst>
              <a:gd name="adj1" fmla="val 59394"/>
              <a:gd name="adj2" fmla="val 9526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This upward trend</a:t>
            </a:r>
            <a:br>
              <a:rPr lang="en-US" sz="1400" b="1">
                <a:solidFill>
                  <a:srgbClr val="FFFFFF"/>
                </a:solidFill>
              </a:rPr>
            </a:br>
            <a:r>
              <a:rPr lang="en-US" sz="1400" b="1">
                <a:solidFill>
                  <a:srgbClr val="FFFFFF"/>
                </a:solidFill>
              </a:rPr>
              <a:t>is  likely to continue</a:t>
            </a:r>
            <a:br>
              <a:rPr lang="en-US" sz="1400" b="1">
                <a:solidFill>
                  <a:srgbClr val="FFFFFF"/>
                </a:solidFill>
              </a:rPr>
            </a:br>
            <a:r>
              <a:rPr lang="en-US" sz="1400" b="1">
                <a:solidFill>
                  <a:srgbClr val="FFFFFF"/>
                </a:solidFill>
              </a:rPr>
              <a:t>as the economy’ strengthens</a:t>
            </a:r>
          </a:p>
        </p:txBody>
      </p:sp>
      <p:sp>
        <p:nvSpPr>
          <p:cNvPr id="11" name="AutoShape 14"/>
          <p:cNvSpPr>
            <a:spLocks noChangeArrowheads="1"/>
          </p:cNvSpPr>
          <p:nvPr/>
        </p:nvSpPr>
        <p:spPr bwMode="blackWhite">
          <a:xfrm>
            <a:off x="2438400" y="1135063"/>
            <a:ext cx="1444625" cy="644525"/>
          </a:xfrm>
          <a:prstGeom prst="wedgeRectCallout">
            <a:avLst>
              <a:gd name="adj1" fmla="val -70889"/>
              <a:gd name="adj2" fmla="val 10726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Most recent “hard market”</a:t>
            </a:r>
          </a:p>
        </p:txBody>
      </p:sp>
      <p:sp>
        <p:nvSpPr>
          <p:cNvPr id="12" name="Rectangle 7"/>
          <p:cNvSpPr>
            <a:spLocks noChangeArrowheads="1"/>
          </p:cNvSpPr>
          <p:nvPr/>
        </p:nvSpPr>
        <p:spPr bwMode="grayWhite">
          <a:xfrm>
            <a:off x="6781800" y="2663825"/>
            <a:ext cx="1981200" cy="2898775"/>
          </a:xfrm>
          <a:prstGeom prst="rect">
            <a:avLst/>
          </a:prstGeom>
          <a:noFill/>
          <a:ln w="28575">
            <a:solidFill>
              <a:schemeClr val="folHlink"/>
            </a:solid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barn(in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120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120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48F5D4-A6CA-428D-A712-73C2806CCA1A}" type="slidenum">
              <a:rPr lang="en-US" sz="900"/>
              <a:pPr algn="r" eaLnBrk="0" hangingPunct="0">
                <a:lnSpc>
                  <a:spcPct val="85000"/>
                </a:lnSpc>
                <a:spcBef>
                  <a:spcPct val="20000"/>
                </a:spcBef>
              </a:pPr>
              <a:t>60</a:t>
            </a:fld>
            <a:endParaRPr lang="en-US" sz="900"/>
          </a:p>
        </p:txBody>
      </p:sp>
      <p:sp>
        <p:nvSpPr>
          <p:cNvPr id="51206" name="Rectangle 7"/>
          <p:cNvSpPr>
            <a:spLocks noGrp="1" noChangeArrowheads="1"/>
          </p:cNvSpPr>
          <p:nvPr>
            <p:ph type="title" idx="4294967295"/>
          </p:nvPr>
        </p:nvSpPr>
        <p:spPr>
          <a:xfrm>
            <a:off x="381000" y="152400"/>
            <a:ext cx="7239000" cy="860425"/>
          </a:xfrm>
        </p:spPr>
        <p:txBody>
          <a:bodyPr/>
          <a:lstStyle/>
          <a:p>
            <a:r>
              <a:rPr lang="en-US" smtClean="0"/>
              <a:t>Change* in Price Index for Lumber:</a:t>
            </a:r>
            <a:br>
              <a:rPr lang="en-US" smtClean="0"/>
            </a:br>
            <a:r>
              <a:rPr lang="en-US" smtClean="0"/>
              <a:t>Sudden Spikes, 2008–2013</a:t>
            </a:r>
          </a:p>
        </p:txBody>
      </p:sp>
      <p:sp>
        <p:nvSpPr>
          <p:cNvPr id="51207"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March 2013. Not seasonally adjusted. Dec. 2012 and Jan., Feb., and Mar. prices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WPS0811; National Bureau of Economic Research (recession dates); Insurance Information Institutes.</a:t>
            </a:r>
          </a:p>
        </p:txBody>
      </p:sp>
      <p:graphicFrame>
        <p:nvGraphicFramePr>
          <p:cNvPr id="51202" name="Object 2"/>
          <p:cNvGraphicFramePr>
            <a:graphicFrameLocks noChangeAspect="1"/>
          </p:cNvGraphicFramePr>
          <p:nvPr/>
        </p:nvGraphicFramePr>
        <p:xfrm>
          <a:off x="228600" y="977900"/>
          <a:ext cx="8639175" cy="4838700"/>
        </p:xfrm>
        <a:graphic>
          <a:graphicData uri="http://schemas.openxmlformats.org/presentationml/2006/ole">
            <p:oleObj spid="_x0000_s51202" name="Chart" r:id="rId4" imgW="8343967" imgH="4381555" progId="MSGraph.Chart.8">
              <p:embed followColorScheme="full"/>
            </p:oleObj>
          </a:graphicData>
        </a:graphic>
      </p:graphicFrame>
      <p:sp>
        <p:nvSpPr>
          <p:cNvPr id="51208"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prices of building materials vary wildly and change levels rapidly.</a:t>
            </a:r>
            <a:br>
              <a:rPr lang="en-US" sz="1600" b="1">
                <a:solidFill>
                  <a:schemeClr val="bg1"/>
                </a:solidFill>
              </a:rPr>
            </a:br>
            <a:r>
              <a:rPr lang="en-US" sz="1600" b="1">
                <a:solidFill>
                  <a:schemeClr val="bg1"/>
                </a:solidFill>
              </a:rPr>
              <a:t>Prices for hardwood have been much less variable than softwood lumber.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705C3157-AFBC-46D7-ADBB-A965FF47463C}" type="slidenum">
              <a:rPr lang="en-US" smtClean="0"/>
              <a:pPr>
                <a:defRPr/>
              </a:pPr>
              <a:t>60</a:t>
            </a:fld>
            <a:endParaRPr lang="en-US"/>
          </a:p>
        </p:txBody>
      </p:sp>
      <p:sp>
        <p:nvSpPr>
          <p:cNvPr id="16" name="AutoShape 7"/>
          <p:cNvSpPr>
            <a:spLocks noChangeArrowheads="1"/>
          </p:cNvSpPr>
          <p:nvPr/>
        </p:nvSpPr>
        <p:spPr bwMode="blackWhite">
          <a:xfrm>
            <a:off x="1295400" y="1447800"/>
            <a:ext cx="1924050" cy="1016000"/>
          </a:xfrm>
          <a:prstGeom prst="wedgeRectCallout">
            <a:avLst>
              <a:gd name="adj1" fmla="val 26423"/>
              <a:gd name="adj2" fmla="val 1680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lumber dropped before and during the recession…</a:t>
            </a:r>
          </a:p>
        </p:txBody>
      </p:sp>
      <p:sp>
        <p:nvSpPr>
          <p:cNvPr id="15" name="AutoShape 7"/>
          <p:cNvSpPr>
            <a:spLocks noChangeArrowheads="1"/>
          </p:cNvSpPr>
          <p:nvPr/>
        </p:nvSpPr>
        <p:spPr bwMode="blackWhite">
          <a:xfrm>
            <a:off x="5029200" y="1066800"/>
            <a:ext cx="1295400" cy="1016000"/>
          </a:xfrm>
          <a:prstGeom prst="wedgeRectCallout">
            <a:avLst>
              <a:gd name="adj1" fmla="val -78432"/>
              <a:gd name="adj2" fmla="val -3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But 30% spikes can happen  suddenly</a:t>
            </a:r>
          </a:p>
        </p:txBody>
      </p:sp>
      <p:sp>
        <p:nvSpPr>
          <p:cNvPr id="14" name="Rectangle 7"/>
          <p:cNvSpPr>
            <a:spLocks noChangeArrowheads="1"/>
          </p:cNvSpPr>
          <p:nvPr/>
        </p:nvSpPr>
        <p:spPr bwMode="grayWhite">
          <a:xfrm>
            <a:off x="8153400" y="1828800"/>
            <a:ext cx="762000" cy="3508375"/>
          </a:xfrm>
          <a:prstGeom prst="rect">
            <a:avLst/>
          </a:prstGeom>
          <a:noFill/>
          <a:ln w="28575">
            <a:solidFill>
              <a:schemeClr val="folHlink"/>
            </a:solidFill>
            <a:miter lim="800000"/>
            <a:headEnd/>
            <a:tailEnd/>
          </a:ln>
        </p:spPr>
        <p:txBody>
          <a:bodyPr wrap="none" anchor="ctr"/>
          <a:lstStyle/>
          <a:p>
            <a:endParaRPr lang="en-US"/>
          </a:p>
        </p:txBody>
      </p:sp>
      <p:sp>
        <p:nvSpPr>
          <p:cNvPr id="17" name="AutoShape 7"/>
          <p:cNvSpPr>
            <a:spLocks noChangeArrowheads="1"/>
          </p:cNvSpPr>
          <p:nvPr/>
        </p:nvSpPr>
        <p:spPr bwMode="blackWhite">
          <a:xfrm>
            <a:off x="6324600" y="2286000"/>
            <a:ext cx="1314450" cy="609600"/>
          </a:xfrm>
          <a:prstGeom prst="wedgeRectCallout">
            <a:avLst>
              <a:gd name="adj1" fmla="val 96507"/>
              <a:gd name="adj2" fmla="val -316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Oct 2012 to Mar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par>
                          <p:cTn id="15" fill="hold">
                            <p:stCondLst>
                              <p:cond delay="2700"/>
                            </p:stCondLst>
                            <p:childTnLst>
                              <p:par>
                                <p:cTn id="16" presetID="22" presetClass="entr" presetSubtype="1" fill="hold" grpId="0" nodeType="afterEffect">
                                  <p:stCondLst>
                                    <p:cond delay="70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22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22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186A167-888F-4C39-AA26-6D9C1FB856B6}" type="slidenum">
              <a:rPr lang="en-US" sz="900"/>
              <a:pPr algn="r" eaLnBrk="0" hangingPunct="0">
                <a:lnSpc>
                  <a:spcPct val="85000"/>
                </a:lnSpc>
                <a:spcBef>
                  <a:spcPct val="20000"/>
                </a:spcBef>
              </a:pPr>
              <a:t>61</a:t>
            </a:fld>
            <a:endParaRPr lang="en-US" sz="900"/>
          </a:p>
        </p:txBody>
      </p:sp>
      <p:sp>
        <p:nvSpPr>
          <p:cNvPr id="52230" name="Rectangle 7"/>
          <p:cNvSpPr>
            <a:spLocks noGrp="1" noChangeArrowheads="1"/>
          </p:cNvSpPr>
          <p:nvPr>
            <p:ph type="title" idx="4294967295"/>
          </p:nvPr>
        </p:nvSpPr>
        <p:spPr>
          <a:xfrm>
            <a:off x="381000" y="152400"/>
            <a:ext cx="7239000" cy="860425"/>
          </a:xfrm>
        </p:spPr>
        <p:txBody>
          <a:bodyPr/>
          <a:lstStyle/>
          <a:p>
            <a:r>
              <a:rPr lang="en-US" sz="2400" smtClean="0"/>
              <a:t>Change* in Price Index for Lumber: A Downward Trend but Sudden Spikes, 2004–2013</a:t>
            </a:r>
          </a:p>
        </p:txBody>
      </p:sp>
      <p:sp>
        <p:nvSpPr>
          <p:cNvPr id="5223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March 2013. Not seasonally adjusted. Dec. 2012 and Jan., Feb., and Mar. prices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WPS0811; National Bureau of Economic Research (recession dates); Insurance Information Institutes.</a:t>
            </a:r>
          </a:p>
        </p:txBody>
      </p:sp>
      <p:graphicFrame>
        <p:nvGraphicFramePr>
          <p:cNvPr id="52226" name="Object 2"/>
          <p:cNvGraphicFramePr>
            <a:graphicFrameLocks noChangeAspect="1"/>
          </p:cNvGraphicFramePr>
          <p:nvPr/>
        </p:nvGraphicFramePr>
        <p:xfrm>
          <a:off x="463550" y="977900"/>
          <a:ext cx="8404225" cy="4838700"/>
        </p:xfrm>
        <a:graphic>
          <a:graphicData uri="http://schemas.openxmlformats.org/presentationml/2006/ole">
            <p:oleObj spid="_x0000_s52226" name="Chart" r:id="rId4" imgW="8343967" imgH="4381555" progId="MSGraph.Chart.8">
              <p:embed followColorScheme="full"/>
            </p:oleObj>
          </a:graphicData>
        </a:graphic>
      </p:graphicFrame>
      <p:sp>
        <p:nvSpPr>
          <p:cNvPr id="52232"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prices of building materials vary wildly and change levels rapidly.</a:t>
            </a:r>
            <a:br>
              <a:rPr lang="en-US" sz="1600" b="1">
                <a:solidFill>
                  <a:schemeClr val="bg1"/>
                </a:solidFill>
              </a:rPr>
            </a:br>
            <a:r>
              <a:rPr lang="en-US" sz="1600" b="1">
                <a:solidFill>
                  <a:schemeClr val="bg1"/>
                </a:solidFill>
              </a:rPr>
              <a:t>Prices for hardwood have been much less variable than softwood lumber.</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E8A30F89-7835-47C1-A74A-27674999B63D}" type="slidenum">
              <a:rPr lang="en-US" smtClean="0"/>
              <a:pPr>
                <a:defRPr/>
              </a:pPr>
              <a:t>61</a:t>
            </a:fld>
            <a:endParaRPr lang="en-US"/>
          </a:p>
        </p:txBody>
      </p:sp>
      <p:sp>
        <p:nvSpPr>
          <p:cNvPr id="16" name="AutoShape 7"/>
          <p:cNvSpPr>
            <a:spLocks noChangeArrowheads="1"/>
          </p:cNvSpPr>
          <p:nvPr/>
        </p:nvSpPr>
        <p:spPr bwMode="blackWhite">
          <a:xfrm>
            <a:off x="1962150" y="1397000"/>
            <a:ext cx="1924050" cy="1016000"/>
          </a:xfrm>
          <a:prstGeom prst="wedgeRectCallout">
            <a:avLst>
              <a:gd name="adj1" fmla="val 26423"/>
              <a:gd name="adj2" fmla="val 1680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lumber dropped before and during the recession…</a:t>
            </a:r>
          </a:p>
        </p:txBody>
      </p:sp>
      <p:sp>
        <p:nvSpPr>
          <p:cNvPr id="15" name="AutoShape 7"/>
          <p:cNvSpPr>
            <a:spLocks noChangeArrowheads="1"/>
          </p:cNvSpPr>
          <p:nvPr/>
        </p:nvSpPr>
        <p:spPr bwMode="blackWhite">
          <a:xfrm>
            <a:off x="4419600" y="1066800"/>
            <a:ext cx="1466850" cy="1016000"/>
          </a:xfrm>
          <a:prstGeom prst="wedgeRectCallout">
            <a:avLst>
              <a:gd name="adj1" fmla="val 76076"/>
              <a:gd name="adj2" fmla="val -44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But 30% spikes can happen with no warning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325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325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D9E24D8-C0A3-4D4C-8A98-439612A82505}" type="slidenum">
              <a:rPr lang="en-US" sz="900"/>
              <a:pPr algn="r" eaLnBrk="0" hangingPunct="0">
                <a:lnSpc>
                  <a:spcPct val="85000"/>
                </a:lnSpc>
                <a:spcBef>
                  <a:spcPct val="20000"/>
                </a:spcBef>
              </a:pPr>
              <a:t>62</a:t>
            </a:fld>
            <a:endParaRPr lang="en-US" sz="900"/>
          </a:p>
        </p:txBody>
      </p:sp>
      <p:sp>
        <p:nvSpPr>
          <p:cNvPr id="53254" name="Rectangle 7"/>
          <p:cNvSpPr>
            <a:spLocks noGrp="1" noChangeArrowheads="1"/>
          </p:cNvSpPr>
          <p:nvPr>
            <p:ph type="title" idx="4294967295"/>
          </p:nvPr>
        </p:nvSpPr>
        <p:spPr>
          <a:xfrm>
            <a:off x="381000" y="152400"/>
            <a:ext cx="7239000" cy="860425"/>
          </a:xfrm>
        </p:spPr>
        <p:txBody>
          <a:bodyPr/>
          <a:lstStyle/>
          <a:p>
            <a:r>
              <a:rPr lang="en-US" sz="2400" smtClean="0"/>
              <a:t>Change* in Price Index for Plywood: A Downward Trend but Sudden Spikes, 2004–2013</a:t>
            </a:r>
          </a:p>
        </p:txBody>
      </p:sp>
      <p:sp>
        <p:nvSpPr>
          <p:cNvPr id="53255"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*Monthly, year-over-year, through March 2013. Not seasonally adjusted. Dec. 2012 and Jan., Feb., and Mar. prices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WPU083; National Bureau of Economic Research (recession dates); Insurance Information Institutes.</a:t>
            </a:r>
          </a:p>
        </p:txBody>
      </p:sp>
      <p:graphicFrame>
        <p:nvGraphicFramePr>
          <p:cNvPr id="53250" name="Object 2"/>
          <p:cNvGraphicFramePr>
            <a:graphicFrameLocks noChangeAspect="1"/>
          </p:cNvGraphicFramePr>
          <p:nvPr/>
        </p:nvGraphicFramePr>
        <p:xfrm>
          <a:off x="463550" y="977900"/>
          <a:ext cx="8404225" cy="4838700"/>
        </p:xfrm>
        <a:graphic>
          <a:graphicData uri="http://schemas.openxmlformats.org/presentationml/2006/ole">
            <p:oleObj spid="_x0000_s53250" name="Chart" r:id="rId4" imgW="8343967" imgH="4381555" progId="MSGraph.Chart.8">
              <p:embed followColorScheme="full"/>
            </p:oleObj>
          </a:graphicData>
        </a:graphic>
      </p:graphicFrame>
      <p:sp>
        <p:nvSpPr>
          <p:cNvPr id="53256"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the end of the recession (June 2009) to March 2013, the effect</a:t>
            </a:r>
            <a:br>
              <a:rPr lang="en-US" sz="1600" b="1">
                <a:solidFill>
                  <a:schemeClr val="bg1"/>
                </a:solidFill>
              </a:rPr>
            </a:br>
            <a:r>
              <a:rPr lang="en-US" sz="1600" b="1">
                <a:solidFill>
                  <a:schemeClr val="bg1"/>
                </a:solidFill>
              </a:rPr>
              <a:t>of the ups and downs of the price of plywood has resulted in a rise of 25.6%.</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E370AB4B-7310-4DE2-98D5-CA0DE79C22B9}" type="slidenum">
              <a:rPr lang="en-US" smtClean="0"/>
              <a:pPr>
                <a:defRPr/>
              </a:pPr>
              <a:t>62</a:t>
            </a:fld>
            <a:endParaRPr lang="en-US"/>
          </a:p>
        </p:txBody>
      </p:sp>
      <p:sp>
        <p:nvSpPr>
          <p:cNvPr id="16" name="AutoShape 7"/>
          <p:cNvSpPr>
            <a:spLocks noChangeArrowheads="1"/>
          </p:cNvSpPr>
          <p:nvPr/>
        </p:nvSpPr>
        <p:spPr bwMode="blackWhite">
          <a:xfrm>
            <a:off x="1962150" y="1219200"/>
            <a:ext cx="1924050" cy="1193800"/>
          </a:xfrm>
          <a:prstGeom prst="wedgeRectCallout">
            <a:avLst>
              <a:gd name="adj1" fmla="val -70112"/>
              <a:gd name="adj2" fmla="val -210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plywood rose by 50% in late Spring 2004 over the prior year</a:t>
            </a:r>
          </a:p>
        </p:txBody>
      </p:sp>
      <p:sp>
        <p:nvSpPr>
          <p:cNvPr id="15" name="AutoShape 7"/>
          <p:cNvSpPr>
            <a:spLocks noChangeArrowheads="1"/>
          </p:cNvSpPr>
          <p:nvPr/>
        </p:nvSpPr>
        <p:spPr bwMode="blackWhite">
          <a:xfrm>
            <a:off x="7467600" y="2057400"/>
            <a:ext cx="1466850" cy="685800"/>
          </a:xfrm>
          <a:prstGeom prst="wedgeRectCallout">
            <a:avLst>
              <a:gd name="adj1" fmla="val 39063"/>
              <a:gd name="adj2" fmla="val 1385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March 2013: +8.4%</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427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427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0F252B1-DA96-44BC-86D7-18D12D51B583}" type="slidenum">
              <a:rPr lang="en-US" sz="900"/>
              <a:pPr algn="r" eaLnBrk="0" hangingPunct="0">
                <a:lnSpc>
                  <a:spcPct val="85000"/>
                </a:lnSpc>
                <a:spcBef>
                  <a:spcPct val="20000"/>
                </a:spcBef>
              </a:pPr>
              <a:t>63</a:t>
            </a:fld>
            <a:endParaRPr lang="en-US" sz="900"/>
          </a:p>
        </p:txBody>
      </p:sp>
      <p:sp>
        <p:nvSpPr>
          <p:cNvPr id="54278" name="Rectangle 7"/>
          <p:cNvSpPr>
            <a:spLocks noGrp="1" noChangeArrowheads="1"/>
          </p:cNvSpPr>
          <p:nvPr>
            <p:ph type="title" idx="4294967295"/>
          </p:nvPr>
        </p:nvSpPr>
        <p:spPr>
          <a:xfrm>
            <a:off x="381000" y="152400"/>
            <a:ext cx="7239000" cy="860425"/>
          </a:xfrm>
        </p:spPr>
        <p:txBody>
          <a:bodyPr/>
          <a:lstStyle/>
          <a:p>
            <a:r>
              <a:rPr lang="en-US" smtClean="0"/>
              <a:t>Price Index for Waferboard, Monthly 2008–2013</a:t>
            </a:r>
          </a:p>
        </p:txBody>
      </p:sp>
      <p:sp>
        <p:nvSpPr>
          <p:cNvPr id="5427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Through March 2013. Not seasonally adjusted. Dec. 2012 and Jan., Feb., and Mar. price indeses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Producer Price Index series WPU09220124; National Bureau of Economic Research (recession dates); Insurance Information Institutes.</a:t>
            </a:r>
          </a:p>
        </p:txBody>
      </p:sp>
      <p:graphicFrame>
        <p:nvGraphicFramePr>
          <p:cNvPr id="54274" name="Object 2"/>
          <p:cNvGraphicFramePr>
            <a:graphicFrameLocks noChangeAspect="1"/>
          </p:cNvGraphicFramePr>
          <p:nvPr/>
        </p:nvGraphicFramePr>
        <p:xfrm>
          <a:off x="228600" y="977900"/>
          <a:ext cx="8639175" cy="4838700"/>
        </p:xfrm>
        <a:graphic>
          <a:graphicData uri="http://schemas.openxmlformats.org/presentationml/2006/ole">
            <p:oleObj spid="_x0000_s54274" name="Chart" r:id="rId4" imgW="8343967" imgH="4381555" progId="MSGraph.Chart.8">
              <p:embed followColorScheme="full"/>
            </p:oleObj>
          </a:graphicData>
        </a:graphic>
      </p:graphicFrame>
      <p:sp>
        <p:nvSpPr>
          <p:cNvPr id="54280"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prices of building materials such as waferboard and strandboard vary wildly and change levels rapidly.</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81F36D85-F1B4-40D3-8379-8D6FED392D00}" type="slidenum">
              <a:rPr lang="en-US" smtClean="0"/>
              <a:pPr>
                <a:defRPr/>
              </a:pPr>
              <a:t>63</a:t>
            </a:fld>
            <a:endParaRPr lang="en-US"/>
          </a:p>
        </p:txBody>
      </p:sp>
      <p:sp>
        <p:nvSpPr>
          <p:cNvPr id="16" name="AutoShape 7"/>
          <p:cNvSpPr>
            <a:spLocks noChangeArrowheads="1"/>
          </p:cNvSpPr>
          <p:nvPr/>
        </p:nvSpPr>
        <p:spPr bwMode="blackWhite">
          <a:xfrm>
            <a:off x="1295400" y="1447800"/>
            <a:ext cx="1924050" cy="1143000"/>
          </a:xfrm>
          <a:prstGeom prst="wedgeRectCallout">
            <a:avLst>
              <a:gd name="adj1" fmla="val -16151"/>
              <a:gd name="adj2" fmla="val 1634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a:t>
            </a:r>
            <a:r>
              <a:rPr lang="en-US" sz="1600" b="1" dirty="0" err="1">
                <a:solidFill>
                  <a:srgbClr val="FFFFFF"/>
                </a:solidFill>
              </a:rPr>
              <a:t>waferboard</a:t>
            </a:r>
            <a:r>
              <a:rPr lang="en-US" sz="1600" b="1" dirty="0">
                <a:solidFill>
                  <a:srgbClr val="FFFFFF"/>
                </a:solidFill>
              </a:rPr>
              <a:t> rose by 50% during the recession, but then subsided</a:t>
            </a:r>
          </a:p>
        </p:txBody>
      </p:sp>
      <p:sp>
        <p:nvSpPr>
          <p:cNvPr id="17" name="AutoShape 7"/>
          <p:cNvSpPr>
            <a:spLocks noChangeArrowheads="1"/>
          </p:cNvSpPr>
          <p:nvPr/>
        </p:nvSpPr>
        <p:spPr bwMode="blackWhite">
          <a:xfrm>
            <a:off x="8077200" y="3733800"/>
            <a:ext cx="838200" cy="609600"/>
          </a:xfrm>
          <a:prstGeom prst="wedgeRectCallout">
            <a:avLst>
              <a:gd name="adj1" fmla="val -36448"/>
              <a:gd name="adj2" fmla="val -1051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Oct 2012</a:t>
            </a:r>
          </a:p>
        </p:txBody>
      </p:sp>
      <p:sp>
        <p:nvSpPr>
          <p:cNvPr id="18" name="AutoShape 7"/>
          <p:cNvSpPr>
            <a:spLocks noChangeArrowheads="1"/>
          </p:cNvSpPr>
          <p:nvPr/>
        </p:nvSpPr>
        <p:spPr bwMode="blackWhite">
          <a:xfrm>
            <a:off x="7924800" y="1066800"/>
            <a:ext cx="838200" cy="533400"/>
          </a:xfrm>
          <a:prstGeom prst="wedgeRectCallout">
            <a:avLst>
              <a:gd name="adj1" fmla="val 44234"/>
              <a:gd name="adj2" fmla="val 1183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Mar 2013</a:t>
            </a:r>
          </a:p>
        </p:txBody>
      </p:sp>
      <p:sp>
        <p:nvSpPr>
          <p:cNvPr id="14" name="AutoShape 7"/>
          <p:cNvSpPr>
            <a:spLocks noChangeArrowheads="1"/>
          </p:cNvSpPr>
          <p:nvPr/>
        </p:nvSpPr>
        <p:spPr bwMode="blackWhite">
          <a:xfrm>
            <a:off x="5334000" y="1219200"/>
            <a:ext cx="1924050" cy="1143000"/>
          </a:xfrm>
          <a:prstGeom prst="wedgeRectCallout">
            <a:avLst>
              <a:gd name="adj1" fmla="val 118503"/>
              <a:gd name="adj2" fmla="val 284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The price of </a:t>
            </a:r>
            <a:r>
              <a:rPr lang="en-US" sz="1600" b="1" dirty="0" err="1">
                <a:solidFill>
                  <a:srgbClr val="FFFFFF"/>
                </a:solidFill>
              </a:rPr>
              <a:t>waferboard</a:t>
            </a:r>
            <a:r>
              <a:rPr lang="en-US" sz="1600" b="1" dirty="0">
                <a:solidFill>
                  <a:srgbClr val="FFFFFF"/>
                </a:solidFill>
              </a:rPr>
              <a:t> rose by 50% again in the last year; will it drop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7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2400"/>
                            </p:stCondLst>
                            <p:childTnLst>
                              <p:par>
                                <p:cTn id="13" presetID="22" presetClass="entr" presetSubtype="1"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3600"/>
                            </p:stCondLst>
                            <p:childTnLst>
                              <p:par>
                                <p:cTn id="17" presetID="22" presetClass="entr" presetSubtype="1"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530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530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B879F2E-48EA-48A6-B331-431EAF9DFE5F}" type="slidenum">
              <a:rPr lang="en-US" sz="900"/>
              <a:pPr algn="r" eaLnBrk="0" hangingPunct="0">
                <a:lnSpc>
                  <a:spcPct val="85000"/>
                </a:lnSpc>
                <a:spcBef>
                  <a:spcPct val="20000"/>
                </a:spcBef>
              </a:pPr>
              <a:t>64</a:t>
            </a:fld>
            <a:endParaRPr lang="en-US" sz="900"/>
          </a:p>
        </p:txBody>
      </p:sp>
      <p:sp>
        <p:nvSpPr>
          <p:cNvPr id="55302" name="Rectangle 7"/>
          <p:cNvSpPr>
            <a:spLocks noGrp="1" noChangeArrowheads="1"/>
          </p:cNvSpPr>
          <p:nvPr>
            <p:ph type="title" idx="4294967295"/>
          </p:nvPr>
        </p:nvSpPr>
        <p:spPr>
          <a:xfrm>
            <a:off x="803275" y="238125"/>
            <a:ext cx="6711950" cy="769938"/>
          </a:xfrm>
        </p:spPr>
        <p:txBody>
          <a:bodyPr/>
          <a:lstStyle/>
          <a:p>
            <a:r>
              <a:rPr lang="en-US" sz="2800" smtClean="0"/>
              <a:t>But Something Unusual is Happening:</a:t>
            </a:r>
            <a:br>
              <a:rPr lang="en-US" sz="2800" smtClean="0"/>
            </a:br>
            <a:r>
              <a:rPr lang="en-US" sz="2800" smtClean="0"/>
              <a:t>Miles Driven*, 1990–2013</a:t>
            </a:r>
          </a:p>
        </p:txBody>
      </p:sp>
      <p:sp>
        <p:nvSpPr>
          <p:cNvPr id="55303" name="Text Box 5"/>
          <p:cNvSpPr txBox="1">
            <a:spLocks noChangeArrowheads="1"/>
          </p:cNvSpPr>
          <p:nvPr/>
        </p:nvSpPr>
        <p:spPr bwMode="auto">
          <a:xfrm>
            <a:off x="0" y="6245225"/>
            <a:ext cx="8905875"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*Moving 12-month total. The latest data is for February 2013.                   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Federal Highway Administration (</a:t>
            </a:r>
            <a:r>
              <a:rPr lang="en-US" sz="1100">
                <a:hlinkClick r:id="rId4"/>
              </a:rPr>
              <a:t>http://www.fhwa.dot.gov/ohim/tvtw/tvtpage.cfm</a:t>
            </a:r>
            <a:r>
              <a:rPr lang="en-US" sz="1100"/>
              <a:t> ); </a:t>
            </a:r>
            <a:br>
              <a:rPr lang="en-US" sz="1100"/>
            </a:br>
            <a:r>
              <a:rPr lang="en-US" sz="1100"/>
              <a:t>National Bureau of Economic Research (recession dates); Insurance Information Institute.</a:t>
            </a:r>
          </a:p>
        </p:txBody>
      </p:sp>
      <p:sp>
        <p:nvSpPr>
          <p:cNvPr id="55304" name="Rectangle 6"/>
          <p:cNvSpPr>
            <a:spLocks noChangeArrowheads="1"/>
          </p:cNvSpPr>
          <p:nvPr/>
        </p:nvSpPr>
        <p:spPr bwMode="black">
          <a:xfrm>
            <a:off x="165100" y="1074738"/>
            <a:ext cx="2438400"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55298" name="Object 8"/>
          <p:cNvGraphicFramePr>
            <a:graphicFrameLocks noChangeAspect="1"/>
          </p:cNvGraphicFramePr>
          <p:nvPr/>
        </p:nvGraphicFramePr>
        <p:xfrm>
          <a:off x="377825" y="1185863"/>
          <a:ext cx="8343900" cy="4838700"/>
        </p:xfrm>
        <a:graphic>
          <a:graphicData uri="http://schemas.openxmlformats.org/presentationml/2006/ole">
            <p:oleObj spid="_x0000_s55298" name="Chart" r:id="rId5" imgW="8343967" imgH="4381555" progId="MSGraph.Chart.8">
              <p:embed followColorScheme="full"/>
            </p:oleObj>
          </a:graphicData>
        </a:graphic>
      </p:graphicFrame>
      <p:sp>
        <p:nvSpPr>
          <p:cNvPr id="9" name="AutoShape 38"/>
          <p:cNvSpPr>
            <a:spLocks noChangeArrowheads="1"/>
          </p:cNvSpPr>
          <p:nvPr/>
        </p:nvSpPr>
        <p:spPr bwMode="blackWhite">
          <a:xfrm>
            <a:off x="5219700" y="2698750"/>
            <a:ext cx="1990725" cy="1263650"/>
          </a:xfrm>
          <a:prstGeom prst="wedgeRectCallout">
            <a:avLst>
              <a:gd name="adj1" fmla="val 66968"/>
              <a:gd name="adj2" fmla="val -930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a:r>
              <a:rPr lang="en-US" sz="1200" b="1">
                <a:solidFill>
                  <a:schemeClr val="bg1"/>
                </a:solidFill>
              </a:rPr>
              <a:t>A record: miles driven has been below the prior peak for 63 straight months. Previous record was in the early 1980s (39 months)</a:t>
            </a:r>
          </a:p>
        </p:txBody>
      </p:sp>
      <p:sp>
        <p:nvSpPr>
          <p:cNvPr id="12" name="AutoShape 38"/>
          <p:cNvSpPr>
            <a:spLocks noChangeArrowheads="1"/>
          </p:cNvSpPr>
          <p:nvPr/>
        </p:nvSpPr>
        <p:spPr bwMode="blackWhite">
          <a:xfrm>
            <a:off x="6884988" y="4094163"/>
            <a:ext cx="2009775" cy="1285875"/>
          </a:xfrm>
          <a:prstGeom prst="wedgeRectCallout">
            <a:avLst>
              <a:gd name="adj1" fmla="val 37593"/>
              <a:gd name="adj2" fmla="val -1873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a:solidFill>
                  <a:schemeClr val="bg1"/>
                </a:solidFill>
              </a:rPr>
              <a:t>Will the trend toward hybrid and non-gasoline-powered vehicles affect miles driven? What about the aging and retirement of the baby boomers?</a:t>
            </a:r>
          </a:p>
        </p:txBody>
      </p:sp>
      <p:sp>
        <p:nvSpPr>
          <p:cNvPr id="55307" name="TextBox 12"/>
          <p:cNvSpPr txBox="1">
            <a:spLocks noChangeArrowheads="1"/>
          </p:cNvSpPr>
          <p:nvPr/>
        </p:nvSpPr>
        <p:spPr bwMode="auto">
          <a:xfrm>
            <a:off x="1520825" y="1147763"/>
            <a:ext cx="3213100" cy="1169987"/>
          </a:xfrm>
          <a:prstGeom prst="rect">
            <a:avLst/>
          </a:prstGeom>
          <a:solidFill>
            <a:schemeClr val="accent1"/>
          </a:solidFill>
          <a:ln w="9525">
            <a:noFill/>
            <a:miter lim="800000"/>
            <a:headEnd/>
            <a:tailEnd/>
          </a:ln>
        </p:spPr>
        <p:txBody>
          <a:bodyPr>
            <a:spAutoFit/>
          </a:bodyPr>
          <a:lstStyle/>
          <a:p>
            <a:r>
              <a:rPr lang="en-US" sz="1400" b="1" u="sng">
                <a:solidFill>
                  <a:schemeClr val="bg1"/>
                </a:solidFill>
              </a:rPr>
              <a:t>Miles Driven Growth per 5-Yr Span</a:t>
            </a:r>
            <a:r>
              <a:rPr lang="en-US" sz="1400">
                <a:solidFill>
                  <a:schemeClr val="bg1"/>
                </a:solidFill>
              </a:rPr>
              <a:t/>
            </a:r>
            <a:br>
              <a:rPr lang="en-US" sz="1400">
                <a:solidFill>
                  <a:schemeClr val="bg1"/>
                </a:solidFill>
              </a:rPr>
            </a:br>
            <a:r>
              <a:rPr lang="en-US" sz="1400">
                <a:solidFill>
                  <a:schemeClr val="bg1"/>
                </a:solidFill>
              </a:rPr>
              <a:t>1997 vs. 1992:  13.9%</a:t>
            </a:r>
            <a:br>
              <a:rPr lang="en-US" sz="1400">
                <a:solidFill>
                  <a:schemeClr val="bg1"/>
                </a:solidFill>
              </a:rPr>
            </a:br>
            <a:r>
              <a:rPr lang="en-US" sz="1400">
                <a:solidFill>
                  <a:schemeClr val="bg1"/>
                </a:solidFill>
              </a:rPr>
              <a:t>2002 vs. 1997:  11.5%</a:t>
            </a:r>
            <a:br>
              <a:rPr lang="en-US" sz="1400">
                <a:solidFill>
                  <a:schemeClr val="bg1"/>
                </a:solidFill>
              </a:rPr>
            </a:br>
            <a:r>
              <a:rPr lang="en-US" sz="1400">
                <a:solidFill>
                  <a:schemeClr val="bg1"/>
                </a:solidFill>
              </a:rPr>
              <a:t>2007 vs. 2002:    6.1%</a:t>
            </a:r>
          </a:p>
          <a:p>
            <a:r>
              <a:rPr lang="en-US" sz="1400">
                <a:solidFill>
                  <a:schemeClr val="bg1"/>
                </a:solidFill>
              </a:rPr>
              <a:t>2012 vs. 2007:   -3.0%</a:t>
            </a:r>
          </a:p>
        </p:txBody>
      </p:sp>
      <p:sp>
        <p:nvSpPr>
          <p:cNvPr id="55308" name="TextBox 12"/>
          <p:cNvSpPr txBox="1">
            <a:spLocks noChangeArrowheads="1"/>
          </p:cNvSpPr>
          <p:nvPr/>
        </p:nvSpPr>
        <p:spPr bwMode="auto">
          <a:xfrm>
            <a:off x="1301750" y="2519363"/>
            <a:ext cx="1831975" cy="1384300"/>
          </a:xfrm>
          <a:prstGeom prst="rect">
            <a:avLst/>
          </a:prstGeom>
          <a:solidFill>
            <a:schemeClr val="accent1"/>
          </a:solidFill>
          <a:ln w="9525">
            <a:noFill/>
            <a:miter lim="800000"/>
            <a:headEnd/>
            <a:tailEnd/>
          </a:ln>
        </p:spPr>
        <p:txBody>
          <a:bodyPr>
            <a:spAutoFit/>
          </a:bodyPr>
          <a:lstStyle/>
          <a:p>
            <a:r>
              <a:rPr lang="en-US" sz="1200" b="1">
                <a:solidFill>
                  <a:schemeClr val="bg1"/>
                </a:solidFill>
              </a:rPr>
              <a:t>Some of the growth in miles driven is due to population growth: </a:t>
            </a:r>
            <a:br>
              <a:rPr lang="en-US" sz="1200" b="1">
                <a:solidFill>
                  <a:schemeClr val="bg1"/>
                </a:solidFill>
              </a:rPr>
            </a:br>
            <a:r>
              <a:rPr lang="en-US" sz="1200" b="1">
                <a:solidFill>
                  <a:schemeClr val="bg1"/>
                </a:solidFill>
              </a:rPr>
              <a:t>1997 vs. 1992:  +5.1%</a:t>
            </a:r>
          </a:p>
          <a:p>
            <a:r>
              <a:rPr lang="en-US" sz="1200" b="1">
                <a:solidFill>
                  <a:schemeClr val="bg1"/>
                </a:solidFill>
              </a:rPr>
              <a:t>2002 vs. 1997:  +7.4%</a:t>
            </a:r>
            <a:br>
              <a:rPr lang="en-US" sz="1200" b="1">
                <a:solidFill>
                  <a:schemeClr val="bg1"/>
                </a:solidFill>
              </a:rPr>
            </a:br>
            <a:r>
              <a:rPr lang="en-US" sz="1200" b="1">
                <a:solidFill>
                  <a:schemeClr val="bg1"/>
                </a:solidFill>
              </a:rPr>
              <a:t>2007 vs. 2002:  +4.7%</a:t>
            </a:r>
            <a:br>
              <a:rPr lang="en-US" sz="1200" b="1">
                <a:solidFill>
                  <a:schemeClr val="bg1"/>
                </a:solidFill>
              </a:rPr>
            </a:br>
            <a:r>
              <a:rPr lang="en-US" sz="1200" b="1">
                <a:solidFill>
                  <a:schemeClr val="bg1"/>
                </a:solidFill>
              </a:rPr>
              <a:t>2012 vs. 2007:  +3.4%</a:t>
            </a:r>
          </a:p>
        </p:txBody>
      </p:sp>
      <p:sp>
        <p:nvSpPr>
          <p:cNvPr id="13" name="Oval 16"/>
          <p:cNvSpPr>
            <a:spLocks noChangeArrowheads="1"/>
          </p:cNvSpPr>
          <p:nvPr/>
        </p:nvSpPr>
        <p:spPr bwMode="auto">
          <a:xfrm rot="-5400000">
            <a:off x="7358063" y="766762"/>
            <a:ext cx="876300" cy="2219325"/>
          </a:xfrm>
          <a:prstGeom prst="ellipse">
            <a:avLst/>
          </a:prstGeom>
          <a:noFill/>
          <a:ln w="38100">
            <a:solidFill>
              <a:srgbClr val="FF680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39858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Challenge #5: Regulatory Pressure?</a:t>
            </a:r>
          </a:p>
        </p:txBody>
      </p:sp>
      <p:sp>
        <p:nvSpPr>
          <p:cNvPr id="9421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421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C478AD-1972-4B95-AE34-594BC78BCFC3}"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sp>
        <p:nvSpPr>
          <p:cNvPr id="94213" name="TextBox 1"/>
          <p:cNvSpPr txBox="1">
            <a:spLocks noChangeArrowheads="1"/>
          </p:cNvSpPr>
          <p:nvPr/>
        </p:nvSpPr>
        <p:spPr bwMode="auto">
          <a:xfrm>
            <a:off x="666750" y="3467100"/>
            <a:ext cx="7934325" cy="1587500"/>
          </a:xfrm>
          <a:prstGeom prst="rect">
            <a:avLst/>
          </a:prstGeom>
          <a:noFill/>
          <a:ln w="9525">
            <a:noFill/>
            <a:miter lim="800000"/>
            <a:headEnd/>
            <a:tailEnd/>
          </a:ln>
        </p:spPr>
        <p:txBody>
          <a:bodyPr>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From Congress (TRIA), HUD, CFPB, FSOC/Federal Reserve (SIFIs),</a:t>
            </a:r>
            <a:br>
              <a:rPr lang="en-US" sz="3600" b="1">
                <a:solidFill>
                  <a:srgbClr val="225A7A"/>
                </a:solidFill>
              </a:rPr>
            </a:br>
            <a:r>
              <a:rPr lang="en-US" sz="3600" b="1">
                <a:solidFill>
                  <a:srgbClr val="225A7A"/>
                </a:solidFill>
              </a:rPr>
              <a:t>the NAIC’s SMI, etc. </a:t>
            </a:r>
            <a:endParaRPr lang="en-US" sz="3600" b="1" i="1">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p:txBody>
          <a:bodyPr/>
          <a:lstStyle/>
          <a:p>
            <a:pPr>
              <a:defRPr/>
            </a:pPr>
            <a:r>
              <a:rPr lang="en-US" smtClean="0"/>
              <a:t>12/01/09 - 9pm</a:t>
            </a:r>
          </a:p>
        </p:txBody>
      </p:sp>
      <p:sp>
        <p:nvSpPr>
          <p:cNvPr id="1126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268" name="Rectangle 110"/>
          <p:cNvSpPr>
            <a:spLocks noGrp="1" noChangeArrowheads="1"/>
          </p:cNvSpPr>
          <p:nvPr>
            <p:ph type="sldNum" sz="quarter" idx="12"/>
          </p:nvPr>
        </p:nvSpPr>
        <p:spPr/>
        <p:txBody>
          <a:bodyPr/>
          <a:lstStyle/>
          <a:p>
            <a:pPr>
              <a:defRPr/>
            </a:pPr>
            <a:fld id="{1A0C7D1B-C000-4B33-89E0-91FE5AD5BBF0}" type="slidenum">
              <a:rPr lang="en-US" smtClean="0"/>
              <a:pPr>
                <a:defRPr/>
              </a:pPr>
              <a:t>66</a:t>
            </a:fld>
            <a:endParaRPr lang="en-US" smtClean="0"/>
          </a:p>
        </p:txBody>
      </p:sp>
      <p:sp>
        <p:nvSpPr>
          <p:cNvPr id="95237" name="Rectangle 2"/>
          <p:cNvSpPr>
            <a:spLocks noGrp="1" noChangeArrowheads="1"/>
          </p:cNvSpPr>
          <p:nvPr>
            <p:ph type="title"/>
          </p:nvPr>
        </p:nvSpPr>
        <p:spPr>
          <a:xfrm>
            <a:off x="138113" y="0"/>
            <a:ext cx="7672387" cy="860425"/>
          </a:xfrm>
        </p:spPr>
        <p:txBody>
          <a:bodyPr/>
          <a:lstStyle/>
          <a:p>
            <a:r>
              <a:rPr lang="en-US" sz="2800" smtClean="0"/>
              <a:t>I.I.I. Congressional Testimony on the Future of the Terrorism Risk Insurance Program</a:t>
            </a:r>
          </a:p>
        </p:txBody>
      </p:sp>
      <p:pic>
        <p:nvPicPr>
          <p:cNvPr id="95238" name="Picture 8" descr="tria.jpg"/>
          <p:cNvPicPr>
            <a:picLocks noChangeAspect="1"/>
          </p:cNvPicPr>
          <p:nvPr/>
        </p:nvPicPr>
        <p:blipFill>
          <a:blip r:embed="rId3" cstate="screen"/>
          <a:srcRect/>
          <a:stretch>
            <a:fillRect/>
          </a:stretch>
        </p:blipFill>
        <p:spPr bwMode="auto">
          <a:xfrm>
            <a:off x="90488" y="1154113"/>
            <a:ext cx="4397375" cy="5511800"/>
          </a:xfrm>
          <a:prstGeom prst="rect">
            <a:avLst/>
          </a:prstGeom>
          <a:noFill/>
          <a:ln w="9525">
            <a:solidFill>
              <a:srgbClr val="2B7299"/>
            </a:solidFill>
            <a:miter lim="800000"/>
            <a:headEnd/>
            <a:tailEnd/>
          </a:ln>
        </p:spPr>
      </p:pic>
      <p:sp>
        <p:nvSpPr>
          <p:cNvPr id="10" name="Rectangle 3"/>
          <p:cNvSpPr txBox="1">
            <a:spLocks noChangeArrowheads="1"/>
          </p:cNvSpPr>
          <p:nvPr/>
        </p:nvSpPr>
        <p:spPr bwMode="auto">
          <a:xfrm>
            <a:off x="4557713" y="1044575"/>
            <a:ext cx="4541837" cy="4652963"/>
          </a:xfrm>
          <a:prstGeom prst="rect">
            <a:avLst/>
          </a:prstGeom>
          <a:noFill/>
          <a:ln w="9525" algn="ctr">
            <a:noFill/>
            <a:miter lim="800000"/>
            <a:headEnd/>
            <a:tailEnd/>
          </a:ln>
        </p:spPr>
        <p:txBody>
          <a:bodyPr lIns="45720" rIns="45720"/>
          <a:lstStyle/>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cs typeface="+mn-cs"/>
              </a:rPr>
              <a:t>Issue</a:t>
            </a:r>
            <a:r>
              <a:rPr lang="en-US" b="1" kern="0" dirty="0">
                <a:solidFill>
                  <a:srgbClr val="FF0000"/>
                </a:solidFill>
                <a:cs typeface="+mn-cs"/>
              </a:rPr>
              <a:t>:</a:t>
            </a:r>
            <a:r>
              <a:rPr lang="en-US" kern="0" dirty="0">
                <a:cs typeface="+mn-cs"/>
              </a:rPr>
              <a:t> Act expires 12/31/14.  Insurers still generally regard large-scale terror attacks as fundamentally uninsurable </a:t>
            </a:r>
          </a:p>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rPr>
              <a:t>I.I.I. Input</a:t>
            </a:r>
            <a:r>
              <a:rPr lang="en-US" b="1" kern="0" dirty="0">
                <a:solidFill>
                  <a:srgbClr val="FF0000"/>
                </a:solidFill>
              </a:rPr>
              <a:t>: </a:t>
            </a:r>
            <a:r>
              <a:rPr lang="en-US" kern="0" dirty="0"/>
              <a:t>Testified at first hearing on the issue in DC (on 9/11/12) on trends in terrorist activity in the US and abroad, difficulties in underwriting terror risk; Noted that bin Laden may be dead but war on terror is far from over</a:t>
            </a:r>
            <a:endParaRPr lang="en-US" kern="0" dirty="0">
              <a:cs typeface="+mn-cs"/>
            </a:endParaRPr>
          </a:p>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cs typeface="+mn-cs"/>
              </a:rPr>
              <a:t>Status</a:t>
            </a:r>
            <a:r>
              <a:rPr lang="en-US" b="1" kern="0" dirty="0">
                <a:solidFill>
                  <a:srgbClr val="FF0000"/>
                </a:solidFill>
                <a:cs typeface="+mn-cs"/>
              </a:rPr>
              <a:t>:</a:t>
            </a:r>
            <a:r>
              <a:rPr lang="en-US" kern="0" dirty="0">
                <a:cs typeface="+mn-cs"/>
              </a:rPr>
              <a:t> New House FS Committee Chair Jeb </a:t>
            </a:r>
            <a:r>
              <a:rPr lang="en-US" kern="0" dirty="0" err="1">
                <a:cs typeface="+mn-cs"/>
              </a:rPr>
              <a:t>Hensarling</a:t>
            </a:r>
            <a:r>
              <a:rPr lang="en-US" kern="0" dirty="0">
                <a:cs typeface="+mn-cs"/>
              </a:rPr>
              <a:t> has opposed TRIA in the past; Obama Administration does not seem to support extension; Little institutional memory on insurance subcommittee</a:t>
            </a:r>
            <a:endParaRPr lang="en-US" kern="0" dirty="0"/>
          </a:p>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cs typeface="+mn-cs"/>
              </a:rPr>
              <a:t>Media</a:t>
            </a:r>
            <a:r>
              <a:rPr lang="en-US" b="1" kern="0" dirty="0">
                <a:solidFill>
                  <a:srgbClr val="FF0000"/>
                </a:solidFill>
                <a:cs typeface="+mn-cs"/>
              </a:rPr>
              <a:t>:</a:t>
            </a:r>
            <a:r>
              <a:rPr lang="en-US" kern="0" dirty="0">
                <a:cs typeface="+mn-cs"/>
              </a:rPr>
              <a:t> Virtually no media coverage yet apart form trade press; WSJ will likely editorialize against it.</a:t>
            </a:r>
          </a:p>
          <a:p>
            <a:pPr marL="292100" indent="-292100" eaLnBrk="0" hangingPunct="0">
              <a:lnSpc>
                <a:spcPct val="80000"/>
              </a:lnSpc>
              <a:spcBef>
                <a:spcPct val="100000"/>
              </a:spcBef>
              <a:buClr>
                <a:schemeClr val="accent2"/>
              </a:buClr>
              <a:buFont typeface="Wingdings" pitchFamily="2" charset="2"/>
              <a:buChar char="n"/>
              <a:defRPr/>
            </a:pPr>
            <a:r>
              <a:rPr lang="en-US" b="1" u="sng" kern="0" dirty="0">
                <a:solidFill>
                  <a:srgbClr val="FF0000"/>
                </a:solidFill>
                <a:cs typeface="+mn-cs"/>
              </a:rPr>
              <a:t>Objective</a:t>
            </a:r>
            <a:r>
              <a:rPr lang="en-US" b="1" kern="0" dirty="0">
                <a:solidFill>
                  <a:srgbClr val="FF0000"/>
                </a:solidFill>
                <a:cs typeface="+mn-cs"/>
              </a:rPr>
              <a:t>:</a:t>
            </a:r>
            <a:r>
              <a:rPr lang="en-US" b="1" kern="0" dirty="0">
                <a:cs typeface="+mn-cs"/>
              </a:rPr>
              <a:t> </a:t>
            </a:r>
            <a:r>
              <a:rPr lang="en-US" kern="0" dirty="0">
                <a:cs typeface="+mn-cs"/>
              </a:rPr>
              <a:t>Work with trades, risk management community and others to help build support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ph type="chart" idx="1"/>
          </p:nvPr>
        </p:nvGraphicFramePr>
        <p:xfrm>
          <a:off x="439738" y="1035050"/>
          <a:ext cx="8458200" cy="4832350"/>
        </p:xfrm>
        <a:graphic>
          <a:graphicData uri="http://schemas.openxmlformats.org/presentationml/2006/ole">
            <p:oleObj spid="_x0000_s56322" name="Chart" r:id="rId3" imgW="8486657" imgH="4848161" progId="MSGraph.Chart.8">
              <p:embed followColorScheme="full"/>
            </p:oleObj>
          </a:graphicData>
        </a:graphic>
      </p:graphicFrame>
      <p:sp>
        <p:nvSpPr>
          <p:cNvPr id="56323" name="Text Box 3"/>
          <p:cNvSpPr txBox="1">
            <a:spLocks noChangeArrowheads="1"/>
          </p:cNvSpPr>
          <p:nvPr/>
        </p:nvSpPr>
        <p:spPr bwMode="auto">
          <a:xfrm>
            <a:off x="0" y="5373688"/>
            <a:ext cx="9061450" cy="1477962"/>
          </a:xfrm>
          <a:prstGeom prst="rect">
            <a:avLst/>
          </a:prstGeom>
          <a:noFill/>
          <a:ln w="9525">
            <a:noFill/>
            <a:miter lim="800000"/>
            <a:headEnd/>
            <a:tailEnd/>
          </a:ln>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a:solidFill>
                  <a:srgbClr val="C00000"/>
                </a:solidFill>
              </a:rPr>
              <a:t>Total Insured Losses Estimate: $40.0B**</a:t>
            </a:r>
          </a:p>
          <a:p>
            <a:pPr>
              <a:lnSpc>
                <a:spcPct val="90000"/>
              </a:lnSpc>
              <a:spcBef>
                <a:spcPct val="50000"/>
              </a:spcBef>
              <a:buClr>
                <a:srgbClr val="FF3300"/>
              </a:buClr>
              <a:buFont typeface="Wingdings" pitchFamily="2" charset="2"/>
              <a:buNone/>
            </a:pPr>
            <a:r>
              <a:rPr lang="en-US" sz="120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a:t>**$32.5 billion in 2001 dollars.</a:t>
            </a:r>
          </a:p>
          <a:p>
            <a:pPr>
              <a:lnSpc>
                <a:spcPct val="90000"/>
              </a:lnSpc>
              <a:spcBef>
                <a:spcPct val="50000"/>
              </a:spcBef>
              <a:buClr>
                <a:srgbClr val="FF3300"/>
              </a:buClr>
              <a:buFont typeface="Wingdings" pitchFamily="2" charset="2"/>
              <a:buNone/>
            </a:pPr>
            <a:r>
              <a:rPr lang="en-US" sz="1200"/>
              <a:t>Source: Insurance Information Institute.</a:t>
            </a:r>
          </a:p>
        </p:txBody>
      </p:sp>
      <p:sp>
        <p:nvSpPr>
          <p:cNvPr id="56324" name="Rectangle 4"/>
          <p:cNvSpPr>
            <a:spLocks noGrp="1" noChangeArrowheads="1"/>
          </p:cNvSpPr>
          <p:nvPr>
            <p:ph type="title"/>
          </p:nvPr>
        </p:nvSpPr>
        <p:spPr>
          <a:xfrm>
            <a:off x="117475" y="273050"/>
            <a:ext cx="8559800" cy="609600"/>
          </a:xfrm>
        </p:spPr>
        <p:txBody>
          <a:bodyPr/>
          <a:lstStyle/>
          <a:p>
            <a:pPr>
              <a:lnSpc>
                <a:spcPct val="80000"/>
              </a:lnSpc>
            </a:pPr>
            <a:r>
              <a:rPr lang="en-US" sz="2800" smtClean="0"/>
              <a:t>Loss Distribution by Type of Insurance</a:t>
            </a:r>
            <a:br>
              <a:rPr lang="en-US" sz="2800" smtClean="0"/>
            </a:br>
            <a:r>
              <a:rPr lang="en-US" sz="2800" smtClean="0"/>
              <a:t>from Sept. 11 Terrorist Attack ($ 2011)</a:t>
            </a:r>
            <a:endParaRPr lang="en-US" sz="2800" smtClean="0">
              <a:solidFill>
                <a:srgbClr val="FF3300"/>
              </a:solidFill>
            </a:endParaRPr>
          </a:p>
        </p:txBody>
      </p:sp>
      <p:sp>
        <p:nvSpPr>
          <p:cNvPr id="56325" name="Rectangle 2"/>
          <p:cNvSpPr>
            <a:spLocks noChangeArrowheads="1"/>
          </p:cNvSpPr>
          <p:nvPr/>
        </p:nvSpPr>
        <p:spPr bwMode="black">
          <a:xfrm>
            <a:off x="258763" y="1030288"/>
            <a:ext cx="8534400" cy="333375"/>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 Billions)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09550" y="25400"/>
            <a:ext cx="7620000" cy="1143000"/>
          </a:xfrm>
        </p:spPr>
        <p:txBody>
          <a:bodyPr/>
          <a:lstStyle/>
          <a:p>
            <a:r>
              <a:rPr lang="en-US" smtClean="0"/>
              <a:t>Terrorism Violates Traditional Requirements for Insurability</a:t>
            </a:r>
          </a:p>
        </p:txBody>
      </p:sp>
      <p:graphicFrame>
        <p:nvGraphicFramePr>
          <p:cNvPr id="2821123" name="Group 3"/>
          <p:cNvGraphicFramePr>
            <a:graphicFrameLocks noGrp="1"/>
          </p:cNvGraphicFramePr>
          <p:nvPr>
            <p:ph idx="1"/>
          </p:nvPr>
        </p:nvGraphicFramePr>
        <p:xfrm>
          <a:off x="265113" y="1284288"/>
          <a:ext cx="8686800" cy="5121275"/>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96277" name="Text Box 21"/>
          <p:cNvSpPr txBox="1">
            <a:spLocks noChangeArrowheads="1"/>
          </p:cNvSpPr>
          <p:nvPr/>
        </p:nvSpPr>
        <p:spPr bwMode="auto">
          <a:xfrm>
            <a:off x="152400" y="6613525"/>
            <a:ext cx="6661150" cy="320675"/>
          </a:xfrm>
          <a:prstGeom prst="rect">
            <a:avLst/>
          </a:prstGeom>
          <a:noFill/>
          <a:ln w="9525">
            <a:noFill/>
            <a:miter lim="800000"/>
            <a:headEnd/>
            <a:tailEnd/>
          </a:ln>
        </p:spPr>
        <p:txBody>
          <a:bodyPr wrap="none" lIns="0" tIns="0" rIns="0" bIns="0"/>
          <a:lstStyle/>
          <a:p>
            <a:pPr marL="681038" indent="-681038">
              <a:lnSpc>
                <a:spcPct val="75000"/>
              </a:lnSpc>
            </a:pPr>
            <a:r>
              <a:rPr lang="en-US" sz="1400"/>
              <a:t>Source:  Insurance Information Institute</a:t>
            </a:r>
          </a:p>
        </p:txBody>
      </p:sp>
      <p:sp>
        <p:nvSpPr>
          <p:cNvPr id="96278" name="TextBox 4"/>
          <p:cNvSpPr txBox="1">
            <a:spLocks noChangeArrowheads="1"/>
          </p:cNvSpPr>
          <p:nvPr/>
        </p:nvSpPr>
        <p:spPr bwMode="auto">
          <a:xfrm>
            <a:off x="173038" y="-74613"/>
            <a:ext cx="1570037" cy="369888"/>
          </a:xfrm>
          <a:prstGeom prst="rect">
            <a:avLst/>
          </a:prstGeom>
          <a:noFill/>
          <a:ln w="9525">
            <a:noFill/>
            <a:miter lim="800000"/>
            <a:headEnd/>
            <a:tailEnd/>
          </a:ln>
        </p:spPr>
        <p:txBody>
          <a:bodyPr>
            <a:spAutoFit/>
          </a:bodyPr>
          <a:lstStyle/>
          <a:p>
            <a:r>
              <a:rPr lang="en-US" b="1"/>
              <a:t>Exhibit 3A</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425" y="1144588"/>
          <a:ext cx="8915400" cy="5518150"/>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97300" name="Text Box 21"/>
          <p:cNvSpPr txBox="1">
            <a:spLocks noChangeArrowheads="1"/>
          </p:cNvSpPr>
          <p:nvPr/>
        </p:nvSpPr>
        <p:spPr bwMode="auto">
          <a:xfrm>
            <a:off x="188913" y="6318250"/>
            <a:ext cx="6661150" cy="320675"/>
          </a:xfrm>
          <a:prstGeom prst="rect">
            <a:avLst/>
          </a:prstGeom>
          <a:noFill/>
          <a:ln w="9525">
            <a:noFill/>
            <a:miter lim="800000"/>
            <a:headEnd/>
            <a:tailEnd/>
          </a:ln>
        </p:spPr>
        <p:txBody>
          <a:bodyPr wrap="none" lIns="0" tIns="0" rIns="0" bIns="0"/>
          <a:lstStyle/>
          <a:p>
            <a:pPr marL="681038" indent="-681038">
              <a:lnSpc>
                <a:spcPct val="75000"/>
              </a:lnSpc>
            </a:pPr>
            <a:r>
              <a:rPr lang="en-US" sz="1400"/>
              <a:t>Source:  Insurance</a:t>
            </a:r>
          </a:p>
          <a:p>
            <a:pPr marL="681038" indent="-681038">
              <a:lnSpc>
                <a:spcPct val="75000"/>
              </a:lnSpc>
            </a:pPr>
            <a:r>
              <a:rPr lang="en-US" sz="1400"/>
              <a:t> 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Terrorism Violates Traditional Requirements for Insurability (cont’d)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870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871BCDB-252B-466A-BAD5-EFAD12F48156}" type="slidenum">
              <a:rPr lang="en-US" sz="900">
                <a:solidFill>
                  <a:srgbClr val="FFFFFF"/>
                </a:solidFill>
              </a:rPr>
              <a:pPr algn="r" eaLnBrk="0" hangingPunct="0">
                <a:lnSpc>
                  <a:spcPct val="85000"/>
                </a:lnSpc>
                <a:spcBef>
                  <a:spcPct val="20000"/>
                </a:spcBef>
              </a:pPr>
              <a:t>7</a:t>
            </a:fld>
            <a:endParaRPr lang="en-US" sz="900">
              <a:solidFill>
                <a:srgbClr val="FFFFFF"/>
              </a:solidFill>
            </a:endParaRPr>
          </a:p>
        </p:txBody>
      </p:sp>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rgbClr val="FFFFFF"/>
                </a:solidFill>
              </a:rPr>
              <a:t>Growth Analysis by State and Business Segment</a:t>
            </a:r>
          </a:p>
        </p:txBody>
      </p:sp>
      <p:sp>
        <p:nvSpPr>
          <p:cNvPr id="2152456" name="Rectangle 8"/>
          <p:cNvSpPr>
            <a:spLocks noChangeArrowheads="1"/>
          </p:cNvSpPr>
          <p:nvPr/>
        </p:nvSpPr>
        <p:spPr bwMode="auto">
          <a:xfrm>
            <a:off x="501650" y="4179888"/>
            <a:ext cx="7842250" cy="120173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rgbClr val="FF6801"/>
              </a:buClr>
              <a:buFont typeface="Wingdings" pitchFamily="2" charset="2"/>
              <a:buNone/>
            </a:pPr>
            <a:r>
              <a:rPr lang="en-US" sz="4000" b="1">
                <a:solidFill>
                  <a:srgbClr val="225A7A"/>
                </a:solidFill>
              </a:rPr>
              <a:t>Premium Growth Rates Vary Tremendously by State</a:t>
            </a:r>
          </a:p>
        </p:txBody>
      </p:sp>
      <p:sp>
        <p:nvSpPr>
          <p:cNvPr id="7" name="Date Placeholder 6"/>
          <p:cNvSpPr>
            <a:spLocks noGrp="1"/>
          </p:cNvSpPr>
          <p:nvPr>
            <p:ph type="dt" sz="quarter"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EB0B64BC-EBFC-4C66-9983-30798B11B052}" type="slidenum">
              <a:rPr lang="en-US" smtClean="0"/>
              <a:pPr>
                <a:defRPr/>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D10E018-A78A-4C23-80FB-0DD632136753}"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sp>
        <p:nvSpPr>
          <p:cNvPr id="13" name="Rectangle 10"/>
          <p:cNvSpPr>
            <a:spLocks noChangeArrowheads="1"/>
          </p:cNvSpPr>
          <p:nvPr/>
        </p:nvSpPr>
        <p:spPr bwMode="blackWhite">
          <a:xfrm>
            <a:off x="269875" y="23241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spcBef>
                <a:spcPct val="25000"/>
              </a:spcBef>
              <a:defRPr/>
            </a:pPr>
            <a:r>
              <a:rPr lang="en-US" sz="3200" b="1" dirty="0">
                <a:solidFill>
                  <a:schemeClr val="bg1"/>
                </a:solidFill>
              </a:rPr>
              <a:t>The New HUD Ruling</a:t>
            </a:r>
          </a:p>
        </p:txBody>
      </p:sp>
      <p:sp>
        <p:nvSpPr>
          <p:cNvPr id="98309" name="TextBox 5"/>
          <p:cNvSpPr txBox="1">
            <a:spLocks noChangeArrowheads="1"/>
          </p:cNvSpPr>
          <p:nvPr/>
        </p:nvSpPr>
        <p:spPr bwMode="auto">
          <a:xfrm>
            <a:off x="304800" y="3657600"/>
            <a:ext cx="8458200" cy="584200"/>
          </a:xfrm>
          <a:prstGeom prst="rect">
            <a:avLst/>
          </a:prstGeom>
          <a:noFill/>
          <a:ln w="9525">
            <a:noFill/>
            <a:miter lim="800000"/>
            <a:headEnd/>
            <a:tailEnd/>
          </a:ln>
        </p:spPr>
        <p:txBody>
          <a:bodyPr>
            <a:spAutoFit/>
          </a:bodyPr>
          <a:lstStyle/>
          <a:p>
            <a:pPr algn="ctr"/>
            <a:r>
              <a:rPr lang="en-US" sz="3200" b="1">
                <a:solidFill>
                  <a:srgbClr val="225A7A"/>
                </a:solidFill>
              </a:rPr>
              <a:t>HO Underwriting vs. Disparate Impact</a:t>
            </a:r>
            <a:endParaRPr lang="en-US" sz="3200" b="1" i="1">
              <a:solidFill>
                <a:srgbClr val="FF0000"/>
              </a:solidFill>
            </a:endParaRPr>
          </a:p>
        </p:txBody>
      </p:sp>
    </p:spTree>
  </p:cSld>
  <p:clrMapOvr>
    <a:masterClrMapping/>
  </p:clrMapOvr>
  <p:transition>
    <p:zoom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p:txBody>
          <a:bodyPr/>
          <a:lstStyle/>
          <a:p>
            <a:pPr>
              <a:defRPr/>
            </a:pPr>
            <a:r>
              <a:rPr lang="en-US" smtClean="0"/>
              <a:t>12/01/09 - 9pm</a:t>
            </a:r>
          </a:p>
        </p:txBody>
      </p:sp>
      <p:sp>
        <p:nvSpPr>
          <p:cNvPr id="1075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7524" name="Rectangle 110"/>
          <p:cNvSpPr>
            <a:spLocks noGrp="1" noChangeArrowheads="1"/>
          </p:cNvSpPr>
          <p:nvPr>
            <p:ph type="sldNum" sz="quarter" idx="12"/>
          </p:nvPr>
        </p:nvSpPr>
        <p:spPr/>
        <p:txBody>
          <a:bodyPr/>
          <a:lstStyle/>
          <a:p>
            <a:pPr>
              <a:defRPr/>
            </a:pPr>
            <a:fld id="{ED8EFF7B-3C4D-4C5F-B1F0-46EBD9A2F377}" type="slidenum">
              <a:rPr lang="en-US" smtClean="0"/>
              <a:pPr>
                <a:defRPr/>
              </a:pPr>
              <a:t>71</a:t>
            </a:fld>
            <a:endParaRPr lang="en-US" smtClean="0"/>
          </a:p>
        </p:txBody>
      </p:sp>
      <p:sp>
        <p:nvSpPr>
          <p:cNvPr id="99333" name="Rectangle 2"/>
          <p:cNvSpPr>
            <a:spLocks noGrp="1" noChangeArrowheads="1"/>
          </p:cNvSpPr>
          <p:nvPr>
            <p:ph type="title"/>
          </p:nvPr>
        </p:nvSpPr>
        <p:spPr>
          <a:xfrm>
            <a:off x="533400" y="304800"/>
            <a:ext cx="7010400" cy="685800"/>
          </a:xfrm>
        </p:spPr>
        <p:txBody>
          <a:bodyPr/>
          <a:lstStyle/>
          <a:p>
            <a:r>
              <a:rPr lang="en-US" smtClean="0"/>
              <a:t>What Did HUD Rule?</a:t>
            </a:r>
          </a:p>
        </p:txBody>
      </p:sp>
      <p:sp>
        <p:nvSpPr>
          <p:cNvPr id="1922051" name="Rectangle 3"/>
          <p:cNvSpPr>
            <a:spLocks noGrp="1" noChangeArrowheads="1"/>
          </p:cNvSpPr>
          <p:nvPr>
            <p:ph type="body" idx="1"/>
          </p:nvPr>
        </p:nvSpPr>
        <p:spPr>
          <a:xfrm>
            <a:off x="609600" y="1189038"/>
            <a:ext cx="8001000" cy="4652962"/>
          </a:xfrm>
        </p:spPr>
        <p:txBody>
          <a:bodyPr/>
          <a:lstStyle/>
          <a:p>
            <a:pPr>
              <a:lnSpc>
                <a:spcPts val="2800"/>
              </a:lnSpc>
              <a:spcBef>
                <a:spcPts val="3000"/>
              </a:spcBef>
            </a:pPr>
            <a:r>
              <a:rPr lang="en-US" sz="2000" smtClean="0"/>
              <a:t>The Fair Housing Act prohibits discrimination in the sale, rental, or financing of dwellings on the basis of race, color, religion, sex, disability, familial status, or national origin.</a:t>
            </a:r>
          </a:p>
          <a:p>
            <a:pPr>
              <a:lnSpc>
                <a:spcPts val="2800"/>
              </a:lnSpc>
              <a:spcBef>
                <a:spcPts val="1800"/>
              </a:spcBef>
            </a:pPr>
            <a:r>
              <a:rPr lang="en-US" sz="2000" smtClean="0"/>
              <a:t>HUD’s rule says Plaintiffs may use statistical analysis to show that certain insurer/lender/municipality behavior had a disproportionately adverse effect on the sale, rental, or financing of housing for minorities</a:t>
            </a:r>
          </a:p>
          <a:p>
            <a:pPr lvl="1">
              <a:lnSpc>
                <a:spcPts val="2400"/>
              </a:lnSpc>
              <a:spcBef>
                <a:spcPts val="600"/>
              </a:spcBef>
            </a:pPr>
            <a:r>
              <a:rPr lang="en-US" sz="2000" smtClean="0"/>
              <a:t>Under the rule, this showing violates the federal Fair Housing Act </a:t>
            </a:r>
            <a:r>
              <a:rPr lang="en-US" sz="2000" smtClean="0">
                <a:solidFill>
                  <a:srgbClr val="FF0000"/>
                </a:solidFill>
              </a:rPr>
              <a:t>even if the insurer/lender/municipality did not intend to discriminate</a:t>
            </a:r>
          </a:p>
          <a:p>
            <a:pPr lvl="1">
              <a:lnSpc>
                <a:spcPts val="2100"/>
              </a:lnSpc>
              <a:spcBef>
                <a:spcPts val="600"/>
              </a:spcBef>
            </a:pPr>
            <a:r>
              <a:rPr lang="en-US" sz="2000" smtClean="0"/>
              <a:t>Defendant can prevail if it shows the practice was needed to achieve one or more substantial, legitimate, nondiscriminatory interests</a:t>
            </a:r>
            <a:endParaRPr lang="en-US" smtClean="0"/>
          </a:p>
          <a:p>
            <a:pPr lvl="1">
              <a:lnSpc>
                <a:spcPts val="2100"/>
              </a:lnSpc>
              <a:spcBef>
                <a:spcPts val="600"/>
              </a:spcBef>
            </a:pPr>
            <a:r>
              <a:rPr lang="en-US" sz="2000" smtClean="0"/>
              <a:t>But plaintiff may win by showing that another practice with a less discriminatory effect could achieve this interest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p:txBody>
          <a:bodyPr/>
          <a:lstStyle/>
          <a:p>
            <a:pPr>
              <a:defRPr/>
            </a:pPr>
            <a:r>
              <a:rPr lang="en-US" smtClean="0"/>
              <a:t>12/01/09 - 9pm</a:t>
            </a:r>
          </a:p>
        </p:txBody>
      </p:sp>
      <p:sp>
        <p:nvSpPr>
          <p:cNvPr id="1075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7524" name="Rectangle 110"/>
          <p:cNvSpPr>
            <a:spLocks noGrp="1" noChangeArrowheads="1"/>
          </p:cNvSpPr>
          <p:nvPr>
            <p:ph type="sldNum" sz="quarter" idx="12"/>
          </p:nvPr>
        </p:nvSpPr>
        <p:spPr/>
        <p:txBody>
          <a:bodyPr/>
          <a:lstStyle/>
          <a:p>
            <a:pPr>
              <a:defRPr/>
            </a:pPr>
            <a:fld id="{701AB404-55B7-48D5-9C2D-C7975A2ECBDC}" type="slidenum">
              <a:rPr lang="en-US" smtClean="0"/>
              <a:pPr>
                <a:defRPr/>
              </a:pPr>
              <a:t>72</a:t>
            </a:fld>
            <a:endParaRPr lang="en-US" smtClean="0"/>
          </a:p>
        </p:txBody>
      </p:sp>
      <p:sp>
        <p:nvSpPr>
          <p:cNvPr id="100357" name="Rectangle 2"/>
          <p:cNvSpPr>
            <a:spLocks noGrp="1" noChangeArrowheads="1"/>
          </p:cNvSpPr>
          <p:nvPr>
            <p:ph type="title"/>
          </p:nvPr>
        </p:nvSpPr>
        <p:spPr>
          <a:xfrm>
            <a:off x="533400" y="152400"/>
            <a:ext cx="7010400" cy="860425"/>
          </a:xfrm>
        </p:spPr>
        <p:txBody>
          <a:bodyPr/>
          <a:lstStyle/>
          <a:p>
            <a:r>
              <a:rPr lang="en-US" smtClean="0"/>
              <a:t>Potential Impact on</a:t>
            </a:r>
            <a:br>
              <a:rPr lang="en-US" smtClean="0"/>
            </a:br>
            <a:r>
              <a:rPr lang="en-US" smtClean="0"/>
              <a:t>Property Insurance Underwriting</a:t>
            </a:r>
          </a:p>
        </p:txBody>
      </p:sp>
      <p:sp>
        <p:nvSpPr>
          <p:cNvPr id="1922051" name="Rectangle 3"/>
          <p:cNvSpPr>
            <a:spLocks noGrp="1" noChangeArrowheads="1"/>
          </p:cNvSpPr>
          <p:nvPr>
            <p:ph type="body" idx="1"/>
          </p:nvPr>
        </p:nvSpPr>
        <p:spPr>
          <a:xfrm>
            <a:off x="457200" y="1295400"/>
            <a:ext cx="8305800" cy="4652963"/>
          </a:xfrm>
        </p:spPr>
        <p:txBody>
          <a:bodyPr/>
          <a:lstStyle/>
          <a:p>
            <a:pPr>
              <a:lnSpc>
                <a:spcPts val="2400"/>
              </a:lnSpc>
              <a:spcBef>
                <a:spcPts val="3000"/>
              </a:spcBef>
            </a:pPr>
            <a:r>
              <a:rPr lang="en-US" smtClean="0"/>
              <a:t>Why does this affect property insurance?</a:t>
            </a:r>
          </a:p>
          <a:p>
            <a:pPr lvl="1">
              <a:lnSpc>
                <a:spcPts val="1800"/>
              </a:lnSpc>
              <a:spcBef>
                <a:spcPts val="1200"/>
              </a:spcBef>
            </a:pPr>
            <a:r>
              <a:rPr lang="en-US" sz="2000" smtClean="0"/>
              <a:t>Insurers don’t use race, religion, sex, etc. to underwrite property insurance</a:t>
            </a:r>
          </a:p>
          <a:p>
            <a:pPr lvl="1">
              <a:lnSpc>
                <a:spcPts val="1800"/>
              </a:lnSpc>
              <a:spcBef>
                <a:spcPts val="1200"/>
              </a:spcBef>
            </a:pPr>
            <a:r>
              <a:rPr lang="en-US" sz="2000" smtClean="0"/>
              <a:t>But they </a:t>
            </a:r>
            <a:r>
              <a:rPr lang="en-US" sz="2000" i="1" smtClean="0"/>
              <a:t>do</a:t>
            </a:r>
            <a:r>
              <a:rPr lang="en-US" sz="2000" smtClean="0"/>
              <a:t> use credit-based insurance scores, neighborhood, and other factors that could be the basis of a “disparate impact” conclusion</a:t>
            </a:r>
          </a:p>
          <a:p>
            <a:pPr>
              <a:lnSpc>
                <a:spcPts val="2400"/>
              </a:lnSpc>
              <a:spcBef>
                <a:spcPts val="1800"/>
              </a:spcBef>
            </a:pPr>
            <a:r>
              <a:rPr lang="en-US" smtClean="0"/>
              <a:t>Isn’t this a federal government agency’s intrusion into state regulation, against McCarran-Ferguson?</a:t>
            </a:r>
          </a:p>
          <a:p>
            <a:pPr lvl="1">
              <a:lnSpc>
                <a:spcPts val="1800"/>
              </a:lnSpc>
              <a:spcBef>
                <a:spcPts val="1800"/>
              </a:spcBef>
            </a:pPr>
            <a:r>
              <a:rPr lang="en-US" sz="2000" smtClean="0"/>
              <a:t>HUD says M-F says federal laws/regulations that “specifically relate to the business of insurance” supercede state law</a:t>
            </a:r>
          </a:p>
          <a:p>
            <a:pPr>
              <a:lnSpc>
                <a:spcPts val="2400"/>
              </a:lnSpc>
              <a:spcBef>
                <a:spcPts val="2400"/>
              </a:spcBef>
            </a:pPr>
            <a:r>
              <a:rPr lang="en-US" smtClean="0"/>
              <a:t>But how can insurers defend themselves if they don’t have data on race (which they’re prohibited from collecting)?</a:t>
            </a:r>
          </a:p>
          <a:p>
            <a:pPr lvl="1">
              <a:lnSpc>
                <a:spcPts val="1800"/>
              </a:lnSpc>
              <a:spcBef>
                <a:spcPts val="1800"/>
              </a:spcBef>
            </a:pPr>
            <a:r>
              <a:rPr lang="en-US" smtClean="0"/>
              <a:t>HUD says plaintiff have the same problem, so it’s fair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p:txBody>
          <a:bodyPr/>
          <a:lstStyle/>
          <a:p>
            <a:pPr>
              <a:defRPr/>
            </a:pPr>
            <a:r>
              <a:rPr lang="en-US" smtClean="0"/>
              <a:t>12/01/09 - 9pm</a:t>
            </a:r>
          </a:p>
        </p:txBody>
      </p:sp>
      <p:sp>
        <p:nvSpPr>
          <p:cNvPr id="1075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7524" name="Rectangle 110"/>
          <p:cNvSpPr>
            <a:spLocks noGrp="1" noChangeArrowheads="1"/>
          </p:cNvSpPr>
          <p:nvPr>
            <p:ph type="sldNum" sz="quarter" idx="12"/>
          </p:nvPr>
        </p:nvSpPr>
        <p:spPr/>
        <p:txBody>
          <a:bodyPr/>
          <a:lstStyle/>
          <a:p>
            <a:pPr>
              <a:defRPr/>
            </a:pPr>
            <a:fld id="{B5A1D80D-41EB-44E2-B886-79AFA29B5E4F}" type="slidenum">
              <a:rPr lang="en-US" smtClean="0"/>
              <a:pPr>
                <a:defRPr/>
              </a:pPr>
              <a:t>73</a:t>
            </a:fld>
            <a:endParaRPr lang="en-US" smtClean="0"/>
          </a:p>
        </p:txBody>
      </p:sp>
      <p:sp>
        <p:nvSpPr>
          <p:cNvPr id="101381" name="Rectangle 2"/>
          <p:cNvSpPr>
            <a:spLocks noGrp="1" noChangeArrowheads="1"/>
          </p:cNvSpPr>
          <p:nvPr>
            <p:ph type="title"/>
          </p:nvPr>
        </p:nvSpPr>
        <p:spPr>
          <a:xfrm>
            <a:off x="304800" y="152400"/>
            <a:ext cx="7696200" cy="860425"/>
          </a:xfrm>
        </p:spPr>
        <p:txBody>
          <a:bodyPr/>
          <a:lstStyle/>
          <a:p>
            <a:r>
              <a:rPr lang="en-US" smtClean="0"/>
              <a:t>Potential Impact on Property Insurance Underwriting (cont’d)</a:t>
            </a:r>
          </a:p>
        </p:txBody>
      </p:sp>
      <p:sp>
        <p:nvSpPr>
          <p:cNvPr id="1922051" name="Rectangle 3"/>
          <p:cNvSpPr>
            <a:spLocks noGrp="1" noChangeArrowheads="1"/>
          </p:cNvSpPr>
          <p:nvPr>
            <p:ph type="body" idx="1"/>
          </p:nvPr>
        </p:nvSpPr>
        <p:spPr>
          <a:xfrm>
            <a:off x="457200" y="1219200"/>
            <a:ext cx="8305800" cy="4652963"/>
          </a:xfrm>
        </p:spPr>
        <p:txBody>
          <a:bodyPr/>
          <a:lstStyle/>
          <a:p>
            <a:pPr>
              <a:lnSpc>
                <a:spcPts val="2100"/>
              </a:lnSpc>
            </a:pPr>
            <a:r>
              <a:rPr lang="en-US" smtClean="0"/>
              <a:t>Could increase costs to monitor compliance and defend suits alleging discrimination</a:t>
            </a:r>
          </a:p>
          <a:p>
            <a:pPr>
              <a:lnSpc>
                <a:spcPts val="2100"/>
              </a:lnSpc>
              <a:spcBef>
                <a:spcPct val="50000"/>
              </a:spcBef>
            </a:pPr>
            <a:r>
              <a:rPr lang="en-US" smtClean="0"/>
              <a:t>Potentially Changes State/Federal Regulatory Balance</a:t>
            </a:r>
          </a:p>
          <a:p>
            <a:pPr lvl="1">
              <a:lnSpc>
                <a:spcPts val="2100"/>
              </a:lnSpc>
            </a:pPr>
            <a:r>
              <a:rPr lang="en-US" smtClean="0"/>
              <a:t>Not necessarily by itself, but in the trail of</a:t>
            </a:r>
          </a:p>
          <a:p>
            <a:pPr lvl="2">
              <a:lnSpc>
                <a:spcPts val="2100"/>
              </a:lnSpc>
            </a:pPr>
            <a:r>
              <a:rPr lang="en-US" smtClean="0"/>
              <a:t>Federal Insurance Office</a:t>
            </a:r>
          </a:p>
          <a:p>
            <a:pPr lvl="2">
              <a:lnSpc>
                <a:spcPts val="2100"/>
              </a:lnSpc>
            </a:pPr>
            <a:r>
              <a:rPr lang="en-US" smtClean="0"/>
              <a:t>FSOC</a:t>
            </a:r>
          </a:p>
          <a:p>
            <a:pPr lvl="2">
              <a:lnSpc>
                <a:spcPts val="2100"/>
              </a:lnSpc>
            </a:pPr>
            <a:r>
              <a:rPr lang="en-US" smtClean="0"/>
              <a:t>CFPB</a:t>
            </a:r>
          </a:p>
          <a:p>
            <a:pPr lvl="1">
              <a:lnSpc>
                <a:spcPts val="2100"/>
              </a:lnSpc>
            </a:pP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p:txBody>
          <a:bodyPr/>
          <a:lstStyle/>
          <a:p>
            <a:pPr>
              <a:defRPr/>
            </a:pPr>
            <a:r>
              <a:rPr lang="en-US" smtClean="0"/>
              <a:t>12/01/09 - 9pm</a:t>
            </a:r>
          </a:p>
        </p:txBody>
      </p:sp>
      <p:sp>
        <p:nvSpPr>
          <p:cNvPr id="10752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07524" name="Rectangle 110"/>
          <p:cNvSpPr>
            <a:spLocks noGrp="1" noChangeArrowheads="1"/>
          </p:cNvSpPr>
          <p:nvPr>
            <p:ph type="sldNum" sz="quarter" idx="12"/>
          </p:nvPr>
        </p:nvSpPr>
        <p:spPr/>
        <p:txBody>
          <a:bodyPr/>
          <a:lstStyle/>
          <a:p>
            <a:pPr>
              <a:defRPr/>
            </a:pPr>
            <a:fld id="{AF46ECAC-6E79-4FA7-B5CA-100FA3F5BFB2}" type="slidenum">
              <a:rPr lang="en-US" smtClean="0"/>
              <a:pPr>
                <a:defRPr/>
              </a:pPr>
              <a:t>74</a:t>
            </a:fld>
            <a:endParaRPr lang="en-US" smtClean="0"/>
          </a:p>
        </p:txBody>
      </p:sp>
      <p:sp>
        <p:nvSpPr>
          <p:cNvPr id="102405" name="Rectangle 2"/>
          <p:cNvSpPr>
            <a:spLocks noGrp="1" noChangeArrowheads="1"/>
          </p:cNvSpPr>
          <p:nvPr>
            <p:ph type="title"/>
          </p:nvPr>
        </p:nvSpPr>
        <p:spPr>
          <a:xfrm>
            <a:off x="304800" y="228600"/>
            <a:ext cx="7848600" cy="685800"/>
          </a:xfrm>
        </p:spPr>
        <p:txBody>
          <a:bodyPr/>
          <a:lstStyle/>
          <a:p>
            <a:r>
              <a:rPr lang="en-US" sz="2800" smtClean="0"/>
              <a:t>Other Regulatory Challenges?</a:t>
            </a:r>
          </a:p>
        </p:txBody>
      </p:sp>
      <p:sp>
        <p:nvSpPr>
          <p:cNvPr id="1922051" name="Rectangle 3"/>
          <p:cNvSpPr>
            <a:spLocks noGrp="1" noChangeArrowheads="1"/>
          </p:cNvSpPr>
          <p:nvPr>
            <p:ph type="body" idx="1"/>
          </p:nvPr>
        </p:nvSpPr>
        <p:spPr>
          <a:xfrm>
            <a:off x="457200" y="1219200"/>
            <a:ext cx="8001000" cy="4652963"/>
          </a:xfrm>
        </p:spPr>
        <p:txBody>
          <a:bodyPr/>
          <a:lstStyle/>
          <a:p>
            <a:pPr>
              <a:lnSpc>
                <a:spcPts val="2400"/>
              </a:lnSpc>
              <a:spcBef>
                <a:spcPts val="2400"/>
              </a:spcBef>
            </a:pPr>
            <a:r>
              <a:rPr lang="en-US" smtClean="0"/>
              <a:t>Designating Some Insurers as Systemically Important?</a:t>
            </a:r>
          </a:p>
          <a:p>
            <a:pPr lvl="1">
              <a:lnSpc>
                <a:spcPts val="2400"/>
              </a:lnSpc>
              <a:spcBef>
                <a:spcPts val="2400"/>
              </a:spcBef>
            </a:pPr>
            <a:r>
              <a:rPr lang="en-US" smtClean="0"/>
              <a:t>Creating a two-tiered, “unlevel playing field”</a:t>
            </a:r>
          </a:p>
          <a:p>
            <a:pPr>
              <a:lnSpc>
                <a:spcPts val="2400"/>
              </a:lnSpc>
              <a:spcBef>
                <a:spcPts val="2400"/>
              </a:spcBef>
            </a:pPr>
            <a:r>
              <a:rPr lang="en-US" smtClean="0"/>
              <a:t>Extending the “Reach” of the Consumer Financial Protection Bureau?</a:t>
            </a:r>
          </a:p>
          <a:p>
            <a:pPr lvl="1">
              <a:lnSpc>
                <a:spcPts val="2100"/>
              </a:lnSpc>
            </a:pPr>
            <a:r>
              <a:rPr lang="en-US" sz="2000" smtClean="0"/>
              <a:t>The CFPB is now proposing regulations for mortgage servicers regarding property insurance on homes with mortgages</a:t>
            </a:r>
          </a:p>
          <a:p>
            <a:pPr lvl="1">
              <a:lnSpc>
                <a:spcPts val="2100"/>
              </a:lnSpc>
            </a:pPr>
            <a:r>
              <a:rPr lang="en-US" sz="2000" smtClean="0"/>
              <a:t>Will it deal with insurance offered with credit cards?</a:t>
            </a:r>
          </a:p>
          <a:p>
            <a:pPr lvl="1">
              <a:lnSpc>
                <a:spcPts val="2100"/>
              </a:lnSpc>
            </a:pPr>
            <a:r>
              <a:rPr lang="en-US" sz="2000" smtClean="0"/>
              <a:t>Bank marketing of insurance products?</a:t>
            </a:r>
          </a:p>
          <a:p>
            <a:pPr>
              <a:lnSpc>
                <a:spcPts val="2100"/>
              </a:lnSpc>
            </a:pPr>
            <a:endParaRPr lang="en-US" smtClean="0"/>
          </a:p>
          <a:p>
            <a:pPr>
              <a:lnSpc>
                <a:spcPts val="2100"/>
              </a:lnSpc>
              <a:spcBef>
                <a:spcPct val="50000"/>
              </a:spcBef>
            </a:pPr>
            <a:endParaRPr lang="en-US"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4200" y="1820863"/>
            <a:ext cx="7981950" cy="1684337"/>
          </a:xfrm>
          <a:gradFill rotWithShape="1">
            <a:gsLst>
              <a:gs pos="0">
                <a:srgbClr val="FF6801"/>
              </a:gs>
              <a:gs pos="100000">
                <a:srgbClr val="DC5A01"/>
              </a:gs>
            </a:gsLst>
            <a:lin ang="5400000" scaled="1"/>
          </a:gradFill>
          <a:ln w="12700" cap="flat" algn="ctr">
            <a:solidFill>
              <a:srgbClr val="FF6801"/>
            </a:solidFill>
          </a:ln>
        </p:spPr>
        <p:txBody>
          <a:bodyPr/>
          <a:lstStyle/>
          <a:p>
            <a:pPr marL="742950" indent="-742950" algn="ctr" defTabSz="914400" eaLnBrk="1" hangingPunct="1">
              <a:lnSpc>
                <a:spcPct val="95000"/>
              </a:lnSpc>
              <a:spcBef>
                <a:spcPct val="25000"/>
              </a:spcBef>
            </a:pPr>
            <a:r>
              <a:rPr lang="en-US" sz="3600" smtClean="0">
                <a:solidFill>
                  <a:schemeClr val="bg1"/>
                </a:solidFill>
              </a:rPr>
              <a:t>Brief Overview of</a:t>
            </a:r>
            <a:br>
              <a:rPr lang="en-US" sz="3600" smtClean="0">
                <a:solidFill>
                  <a:schemeClr val="bg1"/>
                </a:solidFill>
              </a:rPr>
            </a:br>
            <a:r>
              <a:rPr lang="en-US" sz="3600" smtClean="0">
                <a:solidFill>
                  <a:schemeClr val="bg1"/>
                </a:solidFill>
              </a:rPr>
              <a:t>P/C Industry Financial Status</a:t>
            </a:r>
          </a:p>
        </p:txBody>
      </p:sp>
      <p:sp>
        <p:nvSpPr>
          <p:cNvPr id="10342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342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1361E47-4B34-44D0-823B-19804BE74B40}" type="slidenum">
              <a:rPr lang="en-US" sz="900">
                <a:solidFill>
                  <a:schemeClr val="bg1"/>
                </a:solidFill>
              </a:rPr>
              <a:pPr algn="r" eaLnBrk="0" hangingPunct="0">
                <a:lnSpc>
                  <a:spcPct val="85000"/>
                </a:lnSpc>
                <a:spcBef>
                  <a:spcPct val="20000"/>
                </a:spcBef>
              </a:pPr>
              <a:t>75</a:t>
            </a:fld>
            <a:endParaRPr lang="en-US" sz="90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idx="4294967295"/>
          </p:nvPr>
        </p:nvSpPr>
        <p:spPr>
          <a:xfrm>
            <a:off x="292100" y="152400"/>
            <a:ext cx="7251700" cy="819150"/>
          </a:xfrm>
        </p:spPr>
        <p:txBody>
          <a:bodyPr/>
          <a:lstStyle/>
          <a:p>
            <a:r>
              <a:rPr lang="en-US" smtClean="0"/>
              <a:t>Underwriting is Rarely a Profit Source</a:t>
            </a:r>
            <a:br>
              <a:rPr lang="en-US" smtClean="0"/>
            </a:br>
            <a:r>
              <a:rPr lang="en-US" i="1" smtClean="0"/>
              <a:t>Gain (Loss)* 1975–2012**</a:t>
            </a:r>
          </a:p>
        </p:txBody>
      </p:sp>
      <p:sp>
        <p:nvSpPr>
          <p:cNvPr id="57348"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*Includes mortgage and financial guaranty insurers in all years.</a:t>
            </a:r>
          </a:p>
          <a:p>
            <a:pPr eaLnBrk="0" hangingPunct="0">
              <a:lnSpc>
                <a:spcPct val="85000"/>
              </a:lnSpc>
              <a:spcBef>
                <a:spcPct val="25000"/>
              </a:spcBef>
              <a:buClr>
                <a:srgbClr val="FF6801"/>
              </a:buClr>
              <a:buFont typeface="Wingdings" pitchFamily="2" charset="2"/>
              <a:buNone/>
            </a:pPr>
            <a:r>
              <a:rPr lang="en-US" sz="1100">
                <a:solidFill>
                  <a:srgbClr val="000000"/>
                </a:solidFill>
              </a:rPr>
              <a:t>Sources: A.M. Best; ISO; Insurance Information Institute.</a:t>
            </a:r>
          </a:p>
        </p:txBody>
      </p:sp>
      <p:sp>
        <p:nvSpPr>
          <p:cNvPr id="254980" name="Rectangle 4"/>
          <p:cNvSpPr>
            <a:spLocks noChangeArrowheads="1"/>
          </p:cNvSpPr>
          <p:nvPr/>
        </p:nvSpPr>
        <p:spPr bwMode="blackWhite">
          <a:xfrm>
            <a:off x="342900" y="5518150"/>
            <a:ext cx="8458200"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Average yearly underwriting loss in the 2008-2012 low-interest-rate environment? $17.2B. With interest rates this low,</a:t>
            </a:r>
            <a:br>
              <a:rPr lang="en-US" b="1">
                <a:solidFill>
                  <a:srgbClr val="FFFFFF"/>
                </a:solidFill>
              </a:rPr>
            </a:br>
            <a:r>
              <a:rPr lang="en-US" b="1">
                <a:solidFill>
                  <a:srgbClr val="FFFFFF"/>
                </a:solidFill>
              </a:rPr>
              <a:t>large persistent underwriting losses are not a recipe for success.</a:t>
            </a:r>
          </a:p>
        </p:txBody>
      </p:sp>
      <p:graphicFrame>
        <p:nvGraphicFramePr>
          <p:cNvPr id="57346" name="Object 5"/>
          <p:cNvGraphicFramePr>
            <a:graphicFrameLocks noChangeAspect="1"/>
          </p:cNvGraphicFramePr>
          <p:nvPr/>
        </p:nvGraphicFramePr>
        <p:xfrm>
          <a:off x="352425" y="1066800"/>
          <a:ext cx="8478838" cy="4400550"/>
        </p:xfrm>
        <a:graphic>
          <a:graphicData uri="http://schemas.openxmlformats.org/presentationml/2006/ole">
            <p:oleObj spid="_x0000_s57346" name="Chart" r:id="rId4" imgW="8582143" imgH="4219445" progId="MSGraph.Chart.8">
              <p:embed followColorScheme="full"/>
            </p:oleObj>
          </a:graphicData>
        </a:graphic>
      </p:graphicFrame>
      <p:sp>
        <p:nvSpPr>
          <p:cNvPr id="254983" name="AutoShape 7"/>
          <p:cNvSpPr>
            <a:spLocks noChangeArrowheads="1"/>
          </p:cNvSpPr>
          <p:nvPr/>
        </p:nvSpPr>
        <p:spPr bwMode="blackWhite">
          <a:xfrm>
            <a:off x="2133600" y="1371600"/>
            <a:ext cx="2225675" cy="1016000"/>
          </a:xfrm>
          <a:prstGeom prst="wedgeRectCallout">
            <a:avLst>
              <a:gd name="adj1" fmla="val 180061"/>
              <a:gd name="adj2" fmla="val 489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rPr>
              <a:t>In historical context, 2006-07 underwriting results were an anomaly</a:t>
            </a:r>
          </a:p>
        </p:txBody>
      </p:sp>
      <p:sp>
        <p:nvSpPr>
          <p:cNvPr id="57351" name="Rectangle 8"/>
          <p:cNvSpPr>
            <a:spLocks noChangeArrowheads="1"/>
          </p:cNvSpPr>
          <p:nvPr/>
        </p:nvSpPr>
        <p:spPr bwMode="black">
          <a:xfrm>
            <a:off x="228600" y="114300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9" name="AutoShape 7"/>
          <p:cNvSpPr>
            <a:spLocks noChangeArrowheads="1"/>
          </p:cNvSpPr>
          <p:nvPr/>
        </p:nvSpPr>
        <p:spPr bwMode="blackWhite">
          <a:xfrm>
            <a:off x="7718425" y="1176338"/>
            <a:ext cx="1273175" cy="1109662"/>
          </a:xfrm>
          <a:prstGeom prst="wedgeRectCallout">
            <a:avLst>
              <a:gd name="adj1" fmla="val 15458"/>
              <a:gd name="adj2" fmla="val 875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Net underwriting losses in 2012 totaled $14.6B</a:t>
            </a:r>
          </a:p>
        </p:txBody>
      </p:sp>
      <p:sp>
        <p:nvSpPr>
          <p:cNvPr id="10" name="AutoShape 7"/>
          <p:cNvSpPr>
            <a:spLocks noChangeArrowheads="1"/>
          </p:cNvSpPr>
          <p:nvPr/>
        </p:nvSpPr>
        <p:spPr bwMode="blackWhite">
          <a:xfrm>
            <a:off x="6656388" y="3903663"/>
            <a:ext cx="1493837" cy="1239837"/>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High cat losses in 2011 led to the worst underwriting year since 2002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t>12/01/09 - 9pm</a:t>
            </a:r>
          </a:p>
        </p:txBody>
      </p:sp>
      <p:sp>
        <p:nvSpPr>
          <p:cNvPr id="2253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8F99615B-8017-4A79-A855-5A87EE035EA5}" type="slidenum">
              <a:rPr lang="en-US" smtClean="0"/>
              <a:pPr>
                <a:defRPr/>
              </a:pPr>
              <a:t>77</a:t>
            </a:fld>
            <a:endParaRPr lang="en-US" smtClean="0"/>
          </a:p>
        </p:txBody>
      </p:sp>
      <p:sp>
        <p:nvSpPr>
          <p:cNvPr id="58374" name="Rectangle 2"/>
          <p:cNvSpPr>
            <a:spLocks noGrp="1" noChangeArrowheads="1"/>
          </p:cNvSpPr>
          <p:nvPr>
            <p:ph type="title"/>
          </p:nvPr>
        </p:nvSpPr>
        <p:spPr>
          <a:xfrm>
            <a:off x="609600" y="152400"/>
            <a:ext cx="6318250" cy="860425"/>
          </a:xfrm>
        </p:spPr>
        <p:txBody>
          <a:bodyPr/>
          <a:lstStyle/>
          <a:p>
            <a:r>
              <a:rPr lang="en-US" smtClean="0"/>
              <a:t>P/C Insurance Industry </a:t>
            </a:r>
            <a:br>
              <a:rPr lang="en-US" smtClean="0"/>
            </a:br>
            <a:r>
              <a:rPr lang="en-US" smtClean="0"/>
              <a:t>Combined Ratio, 2001–2012</a:t>
            </a:r>
          </a:p>
        </p:txBody>
      </p:sp>
      <p:sp>
        <p:nvSpPr>
          <p:cNvPr id="58375" name="Rectangle 3"/>
          <p:cNvSpPr>
            <a:spLocks noChangeArrowheads="1"/>
          </p:cNvSpPr>
          <p:nvPr/>
        </p:nvSpPr>
        <p:spPr bwMode="auto">
          <a:xfrm>
            <a:off x="-50800" y="6438900"/>
            <a:ext cx="8915400" cy="439738"/>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000">
                <a:solidFill>
                  <a:srgbClr val="000000"/>
                </a:solidFill>
              </a:rPr>
              <a:t>* Excludes Mortgage &amp; Financial Guaranty insurers 2008--2012. Including M&amp;FG, 2008=105.1, 2009=100.7, 2010=102.4, 2011=108.2; 2012=103.2.                              </a:t>
            </a:r>
          </a:p>
          <a:p>
            <a:pPr eaLnBrk="0" hangingPunct="0">
              <a:lnSpc>
                <a:spcPct val="85000"/>
              </a:lnSpc>
              <a:spcBef>
                <a:spcPct val="25000"/>
              </a:spcBef>
              <a:buClr>
                <a:srgbClr val="FF6801"/>
              </a:buClr>
              <a:buFont typeface="Wingdings" pitchFamily="2" charset="2"/>
              <a:buNone/>
            </a:pPr>
            <a:r>
              <a:rPr lang="en-US" sz="1000">
                <a:solidFill>
                  <a:srgbClr val="000000"/>
                </a:solidFill>
              </a:rPr>
              <a:t>Sources: A.M. Best; ISO.</a:t>
            </a:r>
          </a:p>
        </p:txBody>
      </p:sp>
      <p:graphicFrame>
        <p:nvGraphicFramePr>
          <p:cNvPr id="58370" name="Object 4"/>
          <p:cNvGraphicFramePr>
            <a:graphicFrameLocks noChangeAspect="1"/>
          </p:cNvGraphicFramePr>
          <p:nvPr/>
        </p:nvGraphicFramePr>
        <p:xfrm>
          <a:off x="174625" y="2743200"/>
          <a:ext cx="8577263" cy="3614738"/>
        </p:xfrm>
        <a:graphic>
          <a:graphicData uri="http://schemas.openxmlformats.org/presentationml/2006/ole">
            <p:oleObj spid="_x0000_s58370" name="Chart" r:id="rId4" imgW="8534400" imgH="3629096" progId="MSGraph.Chart.8">
              <p:embed followColorScheme="full"/>
            </p:oleObj>
          </a:graphicData>
        </a:graphic>
      </p:graphicFrame>
      <p:sp>
        <p:nvSpPr>
          <p:cNvPr id="4451334" name="AutoShape 6"/>
          <p:cNvSpPr>
            <a:spLocks noChangeArrowheads="1"/>
          </p:cNvSpPr>
          <p:nvPr/>
        </p:nvSpPr>
        <p:spPr bwMode="blackWhite">
          <a:xfrm>
            <a:off x="3429000" y="2362200"/>
            <a:ext cx="1219200" cy="895350"/>
          </a:xfrm>
          <a:prstGeom prst="wedgeRectCallout">
            <a:avLst>
              <a:gd name="adj1" fmla="val 14935"/>
              <a:gd name="adj2" fmla="val 23814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Best Combined Ratio Since 1949 (87.6)</a:t>
            </a:r>
          </a:p>
        </p:txBody>
      </p:sp>
      <p:sp>
        <p:nvSpPr>
          <p:cNvPr id="4451335" name="AutoShape 7"/>
          <p:cNvSpPr>
            <a:spLocks noChangeArrowheads="1"/>
          </p:cNvSpPr>
          <p:nvPr/>
        </p:nvSpPr>
        <p:spPr bwMode="blackWhite">
          <a:xfrm>
            <a:off x="152400" y="1143000"/>
            <a:ext cx="1828800" cy="1143000"/>
          </a:xfrm>
          <a:prstGeom prst="wedgeRectCallout">
            <a:avLst>
              <a:gd name="adj1" fmla="val -6787"/>
              <a:gd name="adj2" fmla="val 1244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4572000" y="1143000"/>
            <a:ext cx="1143000" cy="1185863"/>
          </a:xfrm>
          <a:prstGeom prst="wedgeRectCallout">
            <a:avLst>
              <a:gd name="adj1" fmla="val -19269"/>
              <a:gd name="adj2" fmla="val 267046"/>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chemeClr val="bg1"/>
                </a:solidFill>
              </a:rPr>
              <a:t>Relatively Low CAT Losses, Reserve Releases</a:t>
            </a:r>
          </a:p>
        </p:txBody>
      </p:sp>
      <p:sp>
        <p:nvSpPr>
          <p:cNvPr id="13" name="AutoShape 5"/>
          <p:cNvSpPr>
            <a:spLocks noChangeArrowheads="1"/>
          </p:cNvSpPr>
          <p:nvPr/>
        </p:nvSpPr>
        <p:spPr bwMode="blackWhite">
          <a:xfrm>
            <a:off x="2133600" y="1371600"/>
            <a:ext cx="1447800" cy="895350"/>
          </a:xfrm>
          <a:prstGeom prst="wedgeRectCallout">
            <a:avLst>
              <a:gd name="adj1" fmla="val 42986"/>
              <a:gd name="adj2" fmla="val 319005"/>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5791200" y="1600200"/>
            <a:ext cx="1116013" cy="1206500"/>
          </a:xfrm>
          <a:prstGeom prst="wedgeRectCallout">
            <a:avLst>
              <a:gd name="adj1" fmla="val 676"/>
              <a:gd name="adj2" fmla="val 218384"/>
            </a:avLst>
          </a:prstGeom>
          <a:solidFill>
            <a:srgbClr val="FF00FF"/>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Relatively Low CAT Losses, Reserve Releases</a:t>
            </a:r>
          </a:p>
        </p:txBody>
      </p:sp>
      <p:sp>
        <p:nvSpPr>
          <p:cNvPr id="14" name="AutoShape 9"/>
          <p:cNvSpPr>
            <a:spLocks noChangeArrowheads="1"/>
          </p:cNvSpPr>
          <p:nvPr/>
        </p:nvSpPr>
        <p:spPr bwMode="blackWhite">
          <a:xfrm>
            <a:off x="6629400" y="2971800"/>
            <a:ext cx="1038225" cy="1119188"/>
          </a:xfrm>
          <a:prstGeom prst="wedgeRectCallout">
            <a:avLst>
              <a:gd name="adj1" fmla="val -15097"/>
              <a:gd name="adj2" fmla="val 95560"/>
            </a:avLst>
          </a:prstGeom>
          <a:solidFill>
            <a:srgbClr val="0070C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Avg. CAT Losses, More Reserve Releases</a:t>
            </a:r>
          </a:p>
        </p:txBody>
      </p:sp>
      <p:sp>
        <p:nvSpPr>
          <p:cNvPr id="15" name="AutoShape 9"/>
          <p:cNvSpPr>
            <a:spLocks noChangeArrowheads="1"/>
          </p:cNvSpPr>
          <p:nvPr/>
        </p:nvSpPr>
        <p:spPr bwMode="blackWhite">
          <a:xfrm>
            <a:off x="7543800" y="1066800"/>
            <a:ext cx="1101725" cy="1524000"/>
          </a:xfrm>
          <a:prstGeom prst="wedgeRectCallout">
            <a:avLst>
              <a:gd name="adj1" fmla="val -30995"/>
              <a:gd name="adj2" fmla="val 137609"/>
            </a:avLst>
          </a:prstGeom>
          <a:solidFill>
            <a:schemeClr val="bg1">
              <a:lumMod val="50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Higher CAT Losses, Reserve Releases, Toll of Soft Market</a:t>
            </a:r>
          </a:p>
        </p:txBody>
      </p:sp>
      <p:sp>
        <p:nvSpPr>
          <p:cNvPr id="16" name="AutoShape 9"/>
          <p:cNvSpPr>
            <a:spLocks noChangeArrowheads="1"/>
          </p:cNvSpPr>
          <p:nvPr/>
        </p:nvSpPr>
        <p:spPr bwMode="blackWhite">
          <a:xfrm>
            <a:off x="4953000" y="3657600"/>
            <a:ext cx="1316038" cy="571500"/>
          </a:xfrm>
          <a:prstGeom prst="wedgeRectCallout">
            <a:avLst>
              <a:gd name="adj1" fmla="val -5912"/>
              <a:gd name="adj2" fmla="val 118708"/>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Cyclical Deterioration</a:t>
            </a:r>
          </a:p>
        </p:txBody>
      </p:sp>
      <p:sp>
        <p:nvSpPr>
          <p:cNvPr id="17" name="AutoShape 9"/>
          <p:cNvSpPr>
            <a:spLocks noChangeArrowheads="1"/>
          </p:cNvSpPr>
          <p:nvPr/>
        </p:nvSpPr>
        <p:spPr bwMode="blackWhite">
          <a:xfrm>
            <a:off x="8001000" y="3048000"/>
            <a:ext cx="992188" cy="838200"/>
          </a:xfrm>
          <a:prstGeom prst="wedgeRectCallout">
            <a:avLst>
              <a:gd name="adj1" fmla="val -16977"/>
              <a:gd name="adj2" fmla="val 11131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Avg. CAT Losses, Reserve Releases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2"/>
          <p:cNvSpPr>
            <a:spLocks noGrp="1" noChangeArrowheads="1"/>
          </p:cNvSpPr>
          <p:nvPr>
            <p:ph type="title" idx="4294967295"/>
          </p:nvPr>
        </p:nvSpPr>
        <p:spPr>
          <a:xfrm>
            <a:off x="457200" y="152400"/>
            <a:ext cx="5980113" cy="860425"/>
          </a:xfrm>
        </p:spPr>
        <p:txBody>
          <a:bodyPr/>
          <a:lstStyle/>
          <a:p>
            <a:r>
              <a:rPr lang="en-US" smtClean="0"/>
              <a:t>P/C Net Income After Taxes</a:t>
            </a:r>
            <a:br>
              <a:rPr lang="en-US" smtClean="0"/>
            </a:br>
            <a:r>
              <a:rPr lang="en-US" smtClean="0"/>
              <a:t>1991–2012</a:t>
            </a:r>
          </a:p>
        </p:txBody>
      </p:sp>
      <p:graphicFrame>
        <p:nvGraphicFramePr>
          <p:cNvPr id="6832131" name="Object 3"/>
          <p:cNvGraphicFramePr>
            <a:graphicFrameLocks/>
          </p:cNvGraphicFramePr>
          <p:nvPr>
            <p:ph type="chart" idx="4294967295"/>
          </p:nvPr>
        </p:nvGraphicFramePr>
        <p:xfrm>
          <a:off x="198438" y="1314450"/>
          <a:ext cx="8716962" cy="5049838"/>
        </p:xfrm>
        <a:graphic>
          <a:graphicData uri="http://schemas.openxmlformats.org/presentationml/2006/ole">
            <p:oleObj spid="_x0000_s59394" name="Chart" r:id="rId4" imgW="8715392" imgH="5048366" progId="MSGraph.Chart.8">
              <p:embed followColorScheme="full"/>
            </p:oleObj>
          </a:graphicData>
        </a:graphic>
      </p:graphicFrame>
      <p:sp>
        <p:nvSpPr>
          <p:cNvPr id="59396" name="Text Box 5"/>
          <p:cNvSpPr txBox="1">
            <a:spLocks noChangeArrowheads="1"/>
          </p:cNvSpPr>
          <p:nvPr/>
        </p:nvSpPr>
        <p:spPr bwMode="auto">
          <a:xfrm>
            <a:off x="1104900" y="1306513"/>
            <a:ext cx="2159000" cy="1812925"/>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2011 ROAS</a:t>
            </a:r>
            <a:r>
              <a:rPr lang="en-US" sz="1300" baseline="30000">
                <a:solidFill>
                  <a:srgbClr val="000000"/>
                </a:solidFill>
              </a:rPr>
              <a:t>1</a:t>
            </a:r>
            <a:r>
              <a:rPr lang="en-US" sz="130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2012 ROAS</a:t>
            </a:r>
            <a:r>
              <a:rPr lang="en-US" sz="1300" baseline="30000">
                <a:solidFill>
                  <a:srgbClr val="000000"/>
                </a:solidFill>
              </a:rPr>
              <a:t>1</a:t>
            </a:r>
            <a:r>
              <a:rPr lang="en-US" sz="1300">
                <a:solidFill>
                  <a:srgbClr val="000000"/>
                </a:solidFill>
              </a:rPr>
              <a:t> = 5.9%</a:t>
            </a:r>
          </a:p>
        </p:txBody>
      </p:sp>
      <p:sp>
        <p:nvSpPr>
          <p:cNvPr id="593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 ROE figures are GAAP; </a:t>
            </a:r>
            <a:r>
              <a:rPr lang="en-US" sz="1100" baseline="30000"/>
              <a:t>1</a:t>
            </a:r>
            <a:r>
              <a:rPr lang="en-US" sz="1100">
                <a:solidFill>
                  <a:srgbClr val="000000"/>
                </a:solidFill>
              </a:rPr>
              <a:t>Return on avg. surplus. Excluding Mortgage &amp; Financial Guaranty insurers yields a 6.2% ROAS for 2012:H1, 4.6% ROAS for 2011, 7.6% for 2010 and 7.4% for 2009.</a:t>
            </a:r>
          </a:p>
          <a:p>
            <a:pPr eaLnBrk="0" hangingPunct="0">
              <a:lnSpc>
                <a:spcPct val="85000"/>
              </a:lnSpc>
              <a:spcBef>
                <a:spcPct val="25000"/>
              </a:spcBef>
              <a:buClr>
                <a:srgbClr val="FF6801"/>
              </a:buClr>
              <a:buFont typeface="Wingdings" pitchFamily="2" charset="2"/>
              <a:buNone/>
            </a:pPr>
            <a:r>
              <a:rPr lang="en-US" sz="1100">
                <a:solidFill>
                  <a:srgbClr val="000000"/>
                </a:solidFill>
              </a:rPr>
              <a:t>Sources: A.M. Best; ISO; Insurance Information Institute.</a:t>
            </a:r>
          </a:p>
        </p:txBody>
      </p:sp>
      <p:sp>
        <p:nvSpPr>
          <p:cNvPr id="59398" name="TextBox 6"/>
          <p:cNvSpPr txBox="1">
            <a:spLocks noChangeArrowheads="1"/>
          </p:cNvSpPr>
          <p:nvPr/>
        </p:nvSpPr>
        <p:spPr bwMode="auto">
          <a:xfrm>
            <a:off x="152400" y="1143000"/>
            <a:ext cx="990600" cy="307975"/>
          </a:xfrm>
          <a:prstGeom prst="rect">
            <a:avLst/>
          </a:prstGeom>
          <a:noFill/>
          <a:ln w="9525">
            <a:noFill/>
            <a:miter lim="800000"/>
            <a:headEnd/>
            <a:tailEnd/>
          </a:ln>
        </p:spPr>
        <p:txBody>
          <a:bodyPr>
            <a:spAutoFit/>
          </a:bodyPr>
          <a:lstStyle/>
          <a:p>
            <a:r>
              <a:rPr lang="en-US" sz="1400"/>
              <a:t>$ Millions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ph type="chart" idx="1"/>
          </p:nvPr>
        </p:nvGraphicFramePr>
        <p:xfrm>
          <a:off x="193675" y="1385888"/>
          <a:ext cx="8791575" cy="4892675"/>
        </p:xfrm>
        <a:graphic>
          <a:graphicData uri="http://schemas.openxmlformats.org/presentationml/2006/ole">
            <p:oleObj spid="_x0000_s60418" name="Chart" r:id="rId3" imgW="8353408" imgH="4648225" progId="MSGraph.Chart.8">
              <p:embed followColorScheme="full"/>
            </p:oleObj>
          </a:graphicData>
        </a:graphic>
      </p:graphicFrame>
      <p:sp>
        <p:nvSpPr>
          <p:cNvPr id="60419" name="Text Box 3"/>
          <p:cNvSpPr txBox="1">
            <a:spLocks noChangeArrowheads="1"/>
          </p:cNvSpPr>
          <p:nvPr/>
        </p:nvSpPr>
        <p:spPr bwMode="auto">
          <a:xfrm>
            <a:off x="476250" y="6381750"/>
            <a:ext cx="5062538" cy="261938"/>
          </a:xfrm>
          <a:prstGeom prst="rect">
            <a:avLst/>
          </a:prstGeom>
          <a:noFill/>
          <a:ln w="9525">
            <a:noFill/>
            <a:miter lim="800000"/>
            <a:headEnd/>
            <a:tailEnd/>
          </a:ln>
        </p:spPr>
        <p:txBody>
          <a:bodyPr>
            <a:spAutoFit/>
          </a:bodyPr>
          <a:lstStyle/>
          <a:p>
            <a:r>
              <a:rPr lang="en-US" sz="1100"/>
              <a:t>Sources: SNL Financial; Insurance Information Institute</a:t>
            </a:r>
          </a:p>
        </p:txBody>
      </p:sp>
      <p:sp>
        <p:nvSpPr>
          <p:cNvPr id="60420" name="Rectangle 4"/>
          <p:cNvSpPr>
            <a:spLocks noGrp="1" noChangeArrowheads="1"/>
          </p:cNvSpPr>
          <p:nvPr>
            <p:ph type="title"/>
          </p:nvPr>
        </p:nvSpPr>
        <p:spPr>
          <a:xfrm>
            <a:off x="649288" y="185738"/>
            <a:ext cx="6751637" cy="860425"/>
          </a:xfrm>
        </p:spPr>
        <p:txBody>
          <a:bodyPr/>
          <a:lstStyle/>
          <a:p>
            <a:r>
              <a:rPr lang="en-US" smtClean="0"/>
              <a:t>P/C Industry Net Income,</a:t>
            </a:r>
            <a:br>
              <a:rPr lang="en-US" smtClean="0"/>
            </a:br>
            <a:r>
              <a:rPr lang="en-US" smtClean="0"/>
              <a:t>Quarterly, 2007:Q1-2012:Q4 </a:t>
            </a:r>
          </a:p>
        </p:txBody>
      </p:sp>
      <p:sp>
        <p:nvSpPr>
          <p:cNvPr id="5" name="AutoShape 13"/>
          <p:cNvSpPr>
            <a:spLocks noChangeArrowheads="1"/>
          </p:cNvSpPr>
          <p:nvPr/>
        </p:nvSpPr>
        <p:spPr bwMode="blackWhite">
          <a:xfrm>
            <a:off x="5562600" y="1066800"/>
            <a:ext cx="1419225" cy="582613"/>
          </a:xfrm>
          <a:prstGeom prst="wedgeRectCallout">
            <a:avLst>
              <a:gd name="adj1" fmla="val 9677"/>
              <a:gd name="adj2" fmla="val 3307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Spring 2011 tornadoes</a:t>
            </a:r>
          </a:p>
        </p:txBody>
      </p:sp>
      <p:sp>
        <p:nvSpPr>
          <p:cNvPr id="6" name="Date Placeholder 5"/>
          <p:cNvSpPr>
            <a:spLocks noGrp="1"/>
          </p:cNvSpPr>
          <p:nvPr>
            <p:ph type="dt" sz="quarter"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54D960EA-052F-4941-A500-1CF59FA544CA}" type="slidenum">
              <a:rPr lang="en-US" smtClean="0"/>
              <a:pPr>
                <a:defRPr/>
              </a:pPr>
              <a:t>79</a:t>
            </a:fld>
            <a:endParaRPr lang="en-US"/>
          </a:p>
        </p:txBody>
      </p:sp>
      <p:sp>
        <p:nvSpPr>
          <p:cNvPr id="60424" name="TextBox 7"/>
          <p:cNvSpPr txBox="1">
            <a:spLocks noChangeArrowheads="1"/>
          </p:cNvSpPr>
          <p:nvPr/>
        </p:nvSpPr>
        <p:spPr bwMode="auto">
          <a:xfrm>
            <a:off x="233363" y="1127125"/>
            <a:ext cx="1330325" cy="338138"/>
          </a:xfrm>
          <a:prstGeom prst="rect">
            <a:avLst/>
          </a:prstGeom>
          <a:noFill/>
          <a:ln w="9525">
            <a:noFill/>
            <a:miter lim="800000"/>
            <a:headEnd/>
            <a:tailEnd/>
          </a:ln>
        </p:spPr>
        <p:txBody>
          <a:bodyPr>
            <a:spAutoFit/>
          </a:bodyPr>
          <a:lstStyle/>
          <a:p>
            <a:r>
              <a:rPr lang="en-US" sz="1600" b="1"/>
              <a:t>$Billions</a:t>
            </a:r>
          </a:p>
        </p:txBody>
      </p:sp>
      <p:sp>
        <p:nvSpPr>
          <p:cNvPr id="9" name="AutoShape 13"/>
          <p:cNvSpPr>
            <a:spLocks noChangeArrowheads="1"/>
          </p:cNvSpPr>
          <p:nvPr/>
        </p:nvSpPr>
        <p:spPr bwMode="blackWhite">
          <a:xfrm>
            <a:off x="2541588" y="1112838"/>
            <a:ext cx="1158875" cy="1023937"/>
          </a:xfrm>
          <a:prstGeom prst="wedgeRectCallout">
            <a:avLst>
              <a:gd name="adj1" fmla="val -3167"/>
              <a:gd name="adj2" fmla="val 18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Financial crisis, Hurricane Ike</a:t>
            </a:r>
          </a:p>
        </p:txBody>
      </p:sp>
      <p:sp>
        <p:nvSpPr>
          <p:cNvPr id="11" name="AutoShape 13"/>
          <p:cNvSpPr>
            <a:spLocks noChangeArrowheads="1"/>
          </p:cNvSpPr>
          <p:nvPr/>
        </p:nvSpPr>
        <p:spPr bwMode="blackWhite">
          <a:xfrm>
            <a:off x="4572000" y="4800600"/>
            <a:ext cx="2133600" cy="581025"/>
          </a:xfrm>
          <a:prstGeom prst="wedgeRectCallout">
            <a:avLst>
              <a:gd name="adj1" fmla="val -96533"/>
              <a:gd name="adj2" fmla="val 105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Virtually a year</a:t>
            </a:r>
            <a:br>
              <a:rPr lang="en-US" sz="1600" b="1" dirty="0">
                <a:solidFill>
                  <a:schemeClr val="bg1"/>
                </a:solidFill>
              </a:rPr>
            </a:br>
            <a:r>
              <a:rPr lang="en-US" sz="1600" b="1" dirty="0">
                <a:solidFill>
                  <a:schemeClr val="bg1"/>
                </a:solidFill>
              </a:rPr>
              <a:t>without any profits</a:t>
            </a:r>
          </a:p>
        </p:txBody>
      </p:sp>
      <p:sp>
        <p:nvSpPr>
          <p:cNvPr id="12" name="Rectangle 7"/>
          <p:cNvSpPr>
            <a:spLocks noChangeArrowheads="1"/>
          </p:cNvSpPr>
          <p:nvPr/>
        </p:nvSpPr>
        <p:spPr bwMode="grayWhite">
          <a:xfrm>
            <a:off x="2895600" y="2590800"/>
            <a:ext cx="914400" cy="2898775"/>
          </a:xfrm>
          <a:prstGeom prst="rect">
            <a:avLst/>
          </a:prstGeom>
          <a:noFill/>
          <a:ln w="28575">
            <a:solidFill>
              <a:schemeClr val="folHlink"/>
            </a:solidFill>
            <a:miter lim="800000"/>
            <a:headEnd/>
            <a:tailEnd/>
          </a:ln>
        </p:spPr>
        <p:txBody>
          <a:bodyPr wrap="none" anchor="ctr"/>
          <a:lstStyle/>
          <a:p>
            <a:endParaRPr lang="en-US"/>
          </a:p>
        </p:txBody>
      </p:sp>
      <p:sp>
        <p:nvSpPr>
          <p:cNvPr id="13" name="AutoShape 13"/>
          <p:cNvSpPr>
            <a:spLocks noChangeArrowheads="1"/>
          </p:cNvSpPr>
          <p:nvPr/>
        </p:nvSpPr>
        <p:spPr bwMode="blackWhite">
          <a:xfrm>
            <a:off x="7848600" y="1066800"/>
            <a:ext cx="1038225" cy="381000"/>
          </a:xfrm>
          <a:prstGeom prst="wedgeRectCallout">
            <a:avLst>
              <a:gd name="adj1" fmla="val -9589"/>
              <a:gd name="adj2" fmla="val 3207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Sandy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000"/>
                            </p:stCondLst>
                            <p:childTnLst>
                              <p:par>
                                <p:cTn id="13" presetID="22" presetClass="entr" presetSubtype="2"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childTnLst>
                          </p:cTn>
                        </p:par>
                        <p:par>
                          <p:cTn id="19" fill="hold">
                            <p:stCondLst>
                              <p:cond delay="3500"/>
                            </p:stCondLst>
                            <p:childTnLst>
                              <p:par>
                                <p:cTn id="20" presetID="22" presetClass="entr" presetSubtype="2"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E99D2827-659E-47D2-8495-E3EF0CD3BE00}" type="slidenum">
              <a:rPr lang="en-US" smtClean="0"/>
              <a:pPr>
                <a:defRPr/>
              </a:pPr>
              <a:t>8</a:t>
            </a:fld>
            <a:endParaRPr lang="en-US" smtClean="0"/>
          </a:p>
        </p:txBody>
      </p:sp>
      <p:sp>
        <p:nvSpPr>
          <p:cNvPr id="4100"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Total P/C</a:t>
            </a:r>
            <a:br>
              <a:rPr lang="en-US" smtClean="0"/>
            </a:br>
            <a:r>
              <a:rPr lang="en-US" smtClean="0"/>
              <a:t>Percent Change by State, 2007-2012</a:t>
            </a:r>
          </a:p>
        </p:txBody>
      </p:sp>
      <p:graphicFrame>
        <p:nvGraphicFramePr>
          <p:cNvPr id="4098" name="Object 3"/>
          <p:cNvGraphicFramePr>
            <a:graphicFrameLocks noChangeAspect="1"/>
          </p:cNvGraphicFramePr>
          <p:nvPr>
            <p:ph idx="4294967295"/>
          </p:nvPr>
        </p:nvGraphicFramePr>
        <p:xfrm>
          <a:off x="4763" y="1219200"/>
          <a:ext cx="9132887" cy="5175250"/>
        </p:xfrm>
        <a:graphic>
          <a:graphicData uri="http://schemas.openxmlformats.org/presentationml/2006/ole">
            <p:oleObj spid="_x0000_s4098" name="Chart" r:id="rId4" imgW="8810608" imgH="4552851" progId="MSGraph.Chart.8">
              <p:embed followColorScheme="full"/>
            </p:oleObj>
          </a:graphicData>
        </a:graphic>
      </p:graphicFrame>
      <p:sp>
        <p:nvSpPr>
          <p:cNvPr id="4101" name="Text Box 4"/>
          <p:cNvSpPr txBox="1">
            <a:spLocks noChangeArrowheads="1"/>
          </p:cNvSpPr>
          <p:nvPr/>
        </p:nvSpPr>
        <p:spPr bwMode="auto">
          <a:xfrm>
            <a:off x="127000" y="658018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4102"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quarter" idx="10"/>
          </p:nvPr>
        </p:nvSpPr>
        <p:spPr/>
        <p:txBody>
          <a:bodyPr/>
          <a:lstStyle/>
          <a:p>
            <a:pPr>
              <a:defRPr/>
            </a:pPr>
            <a:r>
              <a:rPr lang="en-US" smtClean="0"/>
              <a:t>12/01/09 - 9pm</a:t>
            </a:r>
            <a:endParaRPr lang="en-US"/>
          </a:p>
        </p:txBody>
      </p:sp>
      <p:sp>
        <p:nvSpPr>
          <p:cNvPr id="8" name="Rectangle 7"/>
          <p:cNvSpPr>
            <a:spLocks noChangeArrowheads="1"/>
          </p:cNvSpPr>
          <p:nvPr/>
        </p:nvSpPr>
        <p:spPr bwMode="grayWhite">
          <a:xfrm>
            <a:off x="1066800" y="1905000"/>
            <a:ext cx="2895600" cy="3962400"/>
          </a:xfrm>
          <a:prstGeom prst="rect">
            <a:avLst/>
          </a:prstGeom>
          <a:noFill/>
          <a:ln w="28575">
            <a:solidFill>
              <a:schemeClr val="folHlink"/>
            </a:solidFill>
            <a:miter lim="800000"/>
            <a:headEnd/>
            <a:tailEnd/>
          </a:ln>
        </p:spPr>
        <p:txBody>
          <a:bodyPr wrap="none" anchor="ctr"/>
          <a:lstStyle/>
          <a:p>
            <a:endParaRPr lang="en-US"/>
          </a:p>
        </p:txBody>
      </p:sp>
      <p:sp>
        <p:nvSpPr>
          <p:cNvPr id="10" name="AutoShape 14"/>
          <p:cNvSpPr>
            <a:spLocks noChangeArrowheads="1"/>
          </p:cNvSpPr>
          <p:nvPr/>
        </p:nvSpPr>
        <p:spPr bwMode="blackWhite">
          <a:xfrm>
            <a:off x="4648200" y="1981200"/>
            <a:ext cx="3733800" cy="1025525"/>
          </a:xfrm>
          <a:prstGeom prst="wedgeRectCallout">
            <a:avLst>
              <a:gd name="adj1" fmla="val -89347"/>
              <a:gd name="adj2" fmla="val 708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Just 10 states showed double-digit DPW growth over the 5-year period 2007-2012, which includes the “Great Recession”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ph type="chart" idx="1"/>
          </p:nvPr>
        </p:nvGraphicFramePr>
        <p:xfrm>
          <a:off x="152400" y="1295400"/>
          <a:ext cx="8791575" cy="4892675"/>
        </p:xfrm>
        <a:graphic>
          <a:graphicData uri="http://schemas.openxmlformats.org/presentationml/2006/ole">
            <p:oleObj spid="_x0000_s61442" name="Chart" r:id="rId3" imgW="8353408" imgH="4648225" progId="MSGraph.Chart.8">
              <p:embed followColorScheme="full"/>
            </p:oleObj>
          </a:graphicData>
        </a:graphic>
      </p:graphicFrame>
      <p:sp>
        <p:nvSpPr>
          <p:cNvPr id="61443" name="Text Box 3"/>
          <p:cNvSpPr txBox="1">
            <a:spLocks noChangeArrowheads="1"/>
          </p:cNvSpPr>
          <p:nvPr/>
        </p:nvSpPr>
        <p:spPr bwMode="auto">
          <a:xfrm>
            <a:off x="457200" y="6477000"/>
            <a:ext cx="5062538" cy="261938"/>
          </a:xfrm>
          <a:prstGeom prst="rect">
            <a:avLst/>
          </a:prstGeom>
          <a:noFill/>
          <a:ln w="9525">
            <a:noFill/>
            <a:miter lim="800000"/>
            <a:headEnd/>
            <a:tailEnd/>
          </a:ln>
        </p:spPr>
        <p:txBody>
          <a:bodyPr>
            <a:spAutoFit/>
          </a:bodyPr>
          <a:lstStyle/>
          <a:p>
            <a:r>
              <a:rPr lang="en-US" sz="1100"/>
              <a:t>Sources: SNL Financial; Insurance Information Institute</a:t>
            </a:r>
          </a:p>
        </p:txBody>
      </p:sp>
      <p:sp>
        <p:nvSpPr>
          <p:cNvPr id="61444" name="Rectangle 4"/>
          <p:cNvSpPr>
            <a:spLocks noGrp="1" noChangeArrowheads="1"/>
          </p:cNvSpPr>
          <p:nvPr>
            <p:ph type="title"/>
          </p:nvPr>
        </p:nvSpPr>
        <p:spPr>
          <a:xfrm>
            <a:off x="649288" y="185738"/>
            <a:ext cx="6751637" cy="860425"/>
          </a:xfrm>
        </p:spPr>
        <p:txBody>
          <a:bodyPr/>
          <a:lstStyle/>
          <a:p>
            <a:r>
              <a:rPr lang="en-US" smtClean="0"/>
              <a:t>P/C Industry Net Income,</a:t>
            </a:r>
            <a:br>
              <a:rPr lang="en-US" smtClean="0"/>
            </a:br>
            <a:r>
              <a:rPr lang="en-US" smtClean="0"/>
              <a:t>Quarterly, 2007:Q1-2012:Q4 </a:t>
            </a:r>
          </a:p>
        </p:txBody>
      </p:sp>
      <p:sp>
        <p:nvSpPr>
          <p:cNvPr id="5" name="AutoShape 13"/>
          <p:cNvSpPr>
            <a:spLocks noChangeArrowheads="1"/>
          </p:cNvSpPr>
          <p:nvPr/>
        </p:nvSpPr>
        <p:spPr bwMode="blackWhite">
          <a:xfrm>
            <a:off x="3124200" y="1143000"/>
            <a:ext cx="1219200" cy="582613"/>
          </a:xfrm>
          <a:prstGeom prst="wedgeRectCallout">
            <a:avLst>
              <a:gd name="adj1" fmla="val 7873"/>
              <a:gd name="adj2" fmla="val 3307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Spring 2011 tornadoes</a:t>
            </a:r>
          </a:p>
        </p:txBody>
      </p:sp>
      <p:sp>
        <p:nvSpPr>
          <p:cNvPr id="6" name="Date Placeholder 5"/>
          <p:cNvSpPr>
            <a:spLocks noGrp="1"/>
          </p:cNvSpPr>
          <p:nvPr>
            <p:ph type="dt" sz="quarter"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588AE20C-2D46-4277-B698-5F9DEBBABF30}" type="slidenum">
              <a:rPr lang="en-US" smtClean="0"/>
              <a:pPr>
                <a:defRPr/>
              </a:pPr>
              <a:t>80</a:t>
            </a:fld>
            <a:endParaRPr lang="en-US"/>
          </a:p>
        </p:txBody>
      </p:sp>
      <p:sp>
        <p:nvSpPr>
          <p:cNvPr id="61448" name="TextBox 7"/>
          <p:cNvSpPr txBox="1">
            <a:spLocks noChangeArrowheads="1"/>
          </p:cNvSpPr>
          <p:nvPr/>
        </p:nvSpPr>
        <p:spPr bwMode="auto">
          <a:xfrm>
            <a:off x="152400" y="1066800"/>
            <a:ext cx="1330325" cy="338138"/>
          </a:xfrm>
          <a:prstGeom prst="rect">
            <a:avLst/>
          </a:prstGeom>
          <a:noFill/>
          <a:ln w="9525">
            <a:noFill/>
            <a:miter lim="800000"/>
            <a:headEnd/>
            <a:tailEnd/>
          </a:ln>
        </p:spPr>
        <p:txBody>
          <a:bodyPr>
            <a:spAutoFit/>
          </a:bodyPr>
          <a:lstStyle/>
          <a:p>
            <a:r>
              <a:rPr lang="en-US" sz="1600" b="1"/>
              <a:t>$Billions</a:t>
            </a:r>
          </a:p>
        </p:txBody>
      </p:sp>
      <p:sp>
        <p:nvSpPr>
          <p:cNvPr id="9" name="AutoShape 13"/>
          <p:cNvSpPr>
            <a:spLocks noChangeArrowheads="1"/>
          </p:cNvSpPr>
          <p:nvPr/>
        </p:nvSpPr>
        <p:spPr bwMode="blackWhite">
          <a:xfrm>
            <a:off x="1676400" y="4876800"/>
            <a:ext cx="1692275" cy="795338"/>
          </a:xfrm>
          <a:prstGeom prst="wedgeRectCallout">
            <a:avLst>
              <a:gd name="adj1" fmla="val 139516"/>
              <a:gd name="adj2" fmla="val -695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Financial crisis, Hurricane Ike</a:t>
            </a:r>
          </a:p>
        </p:txBody>
      </p:sp>
      <p:sp>
        <p:nvSpPr>
          <p:cNvPr id="11" name="AutoShape 13"/>
          <p:cNvSpPr>
            <a:spLocks noChangeArrowheads="1"/>
          </p:cNvSpPr>
          <p:nvPr/>
        </p:nvSpPr>
        <p:spPr bwMode="blackWhite">
          <a:xfrm>
            <a:off x="5410200" y="4572000"/>
            <a:ext cx="1214438" cy="581025"/>
          </a:xfrm>
          <a:prstGeom prst="wedgeRectCallout">
            <a:avLst>
              <a:gd name="adj1" fmla="val -26713"/>
              <a:gd name="adj2" fmla="val -1812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Irene</a:t>
            </a:r>
          </a:p>
        </p:txBody>
      </p:sp>
      <p:sp>
        <p:nvSpPr>
          <p:cNvPr id="12" name="Rectangle 4"/>
          <p:cNvSpPr>
            <a:spLocks noChangeArrowheads="1"/>
          </p:cNvSpPr>
          <p:nvPr/>
        </p:nvSpPr>
        <p:spPr bwMode="blackWhite">
          <a:xfrm>
            <a:off x="304800" y="6019800"/>
            <a:ext cx="8458200" cy="457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Over the past 6 years, no calendar quarter has been consistently profitable.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000"/>
                            </p:stCondLst>
                            <p:childTnLst>
                              <p:par>
                                <p:cTn id="13" presetID="22" presetClass="entr" presetSubtype="2"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3000"/>
                            </p:stCondLst>
                            <p:childTnLst>
                              <p:par>
                                <p:cTn id="17" presetID="53" presetClass="entr" presetSubtype="0"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30163" y="1192213"/>
          <a:ext cx="8915401" cy="5818187"/>
        </p:xfrm>
        <a:graphic>
          <a:graphicData uri="http://schemas.openxmlformats.org/presentationml/2006/ole">
            <p:oleObj spid="_x0000_s62466" name="Chart" r:id="rId3" imgW="8258192" imgH="5505515" progId="MSGraph.Chart.8">
              <p:embed followColorScheme="full"/>
            </p:oleObj>
          </a:graphicData>
        </a:graphic>
      </p:graphicFrame>
      <p:sp>
        <p:nvSpPr>
          <p:cNvPr id="5547011" name="Rectangle 3"/>
          <p:cNvSpPr>
            <a:spLocks noGrp="1" noChangeArrowheads="1"/>
          </p:cNvSpPr>
          <p:nvPr>
            <p:ph type="title"/>
          </p:nvPr>
        </p:nvSpPr>
        <p:spPr>
          <a:xfrm>
            <a:off x="457200" y="152400"/>
            <a:ext cx="6934200" cy="868363"/>
          </a:xfrm>
        </p:spPr>
        <p:txBody>
          <a:bodyPr/>
          <a:lstStyle/>
          <a:p>
            <a:r>
              <a:rPr lang="en-US" smtClean="0"/>
              <a:t>Profitability (ROE) Peaks &amp; Troughs,</a:t>
            </a:r>
            <a:br>
              <a:rPr lang="en-US" smtClean="0"/>
            </a:br>
            <a:r>
              <a:rPr lang="en-US" smtClean="0"/>
              <a:t>P/C Insurance Industry, </a:t>
            </a:r>
            <a:r>
              <a:rPr lang="en-US" sz="2400" smtClean="0"/>
              <a:t>1975 – 2012</a:t>
            </a:r>
          </a:p>
        </p:txBody>
      </p:sp>
      <p:sp>
        <p:nvSpPr>
          <p:cNvPr id="5547012" name="Rectangle 4"/>
          <p:cNvSpPr>
            <a:spLocks noChangeArrowheads="1"/>
          </p:cNvSpPr>
          <p:nvPr/>
        </p:nvSpPr>
        <p:spPr bwMode="auto">
          <a:xfrm>
            <a:off x="334963" y="6135688"/>
            <a:ext cx="8455025" cy="601662"/>
          </a:xfrm>
          <a:prstGeom prst="rect">
            <a:avLst/>
          </a:prstGeom>
          <a:noFill/>
          <a:ln w="9525">
            <a:noFill/>
            <a:miter lim="800000"/>
            <a:headEnd/>
            <a:tailEnd/>
          </a:ln>
        </p:spPr>
        <p:txBody>
          <a:bodyPr lIns="92075" tIns="46038" rIns="92075" bIns="46038">
            <a:spAutoFit/>
          </a:bodyPr>
          <a:lstStyle/>
          <a:p>
            <a:r>
              <a:rPr lang="en-US" sz="1100">
                <a:solidFill>
                  <a:srgbClr val="000000"/>
                </a:solidFill>
              </a:rPr>
              <a:t>*Profitability =  P/C insurer ROEs. 2012 is an estimate based on ROAS data. Note: Data for 2008-2012 exclude mortgage and financial guaranty insurers. 2012 ROAS = 5.9% including M&amp;FG.</a:t>
            </a:r>
          </a:p>
          <a:p>
            <a:r>
              <a:rPr lang="en-US" sz="1100">
                <a:solidFill>
                  <a:srgbClr val="000000"/>
                </a:solidFill>
              </a:rPr>
              <a:t>Sources: Insurance Information Institute; NAIC; ISO; A.M. Best.</a:t>
            </a:r>
          </a:p>
        </p:txBody>
      </p:sp>
      <p:sp>
        <p:nvSpPr>
          <p:cNvPr id="5547013" name="Oval 5"/>
          <p:cNvSpPr>
            <a:spLocks noChangeArrowheads="1"/>
          </p:cNvSpPr>
          <p:nvPr/>
        </p:nvSpPr>
        <p:spPr bwMode="auto">
          <a:xfrm>
            <a:off x="1160463" y="2084388"/>
            <a:ext cx="303212"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5" name="AutoShape 7"/>
          <p:cNvSpPr>
            <a:spLocks noChangeArrowheads="1"/>
          </p:cNvSpPr>
          <p:nvPr/>
        </p:nvSpPr>
        <p:spPr bwMode="auto">
          <a:xfrm>
            <a:off x="990600" y="1066800"/>
            <a:ext cx="1425575" cy="381000"/>
          </a:xfrm>
          <a:prstGeom prst="wedgeRectCallout">
            <a:avLst>
              <a:gd name="adj1" fmla="val -30144"/>
              <a:gd name="adj2" fmla="val 188750"/>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1977:19.0%</a:t>
            </a:r>
            <a:endParaRPr lang="en-US" sz="1200">
              <a:solidFill>
                <a:srgbClr val="000000"/>
              </a:solidFill>
            </a:endParaRPr>
          </a:p>
        </p:txBody>
      </p:sp>
      <p:sp>
        <p:nvSpPr>
          <p:cNvPr id="5547016" name="Oval 8"/>
          <p:cNvSpPr>
            <a:spLocks noChangeArrowheads="1"/>
          </p:cNvSpPr>
          <p:nvPr/>
        </p:nvSpPr>
        <p:spPr bwMode="auto">
          <a:xfrm>
            <a:off x="3243263" y="2286000"/>
            <a:ext cx="303212"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7" name="Oval 9"/>
          <p:cNvSpPr>
            <a:spLocks noChangeArrowheads="1"/>
          </p:cNvSpPr>
          <p:nvPr/>
        </p:nvSpPr>
        <p:spPr bwMode="auto">
          <a:xfrm>
            <a:off x="5340350" y="3094038"/>
            <a:ext cx="303213"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8" name="Oval 10"/>
          <p:cNvSpPr>
            <a:spLocks noChangeArrowheads="1"/>
          </p:cNvSpPr>
          <p:nvPr/>
        </p:nvSpPr>
        <p:spPr bwMode="auto">
          <a:xfrm>
            <a:off x="7224713" y="2897188"/>
            <a:ext cx="303212"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9" name="AutoShape 11"/>
          <p:cNvSpPr>
            <a:spLocks noChangeArrowheads="1"/>
          </p:cNvSpPr>
          <p:nvPr/>
        </p:nvSpPr>
        <p:spPr bwMode="auto">
          <a:xfrm>
            <a:off x="2819400" y="1143000"/>
            <a:ext cx="1447800" cy="381000"/>
          </a:xfrm>
          <a:prstGeom prst="wedgeRectCallout">
            <a:avLst>
              <a:gd name="adj1" fmla="val -11056"/>
              <a:gd name="adj2" fmla="val 240000"/>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1987:17.3%</a:t>
            </a:r>
            <a:endParaRPr lang="en-US" sz="1200">
              <a:solidFill>
                <a:srgbClr val="000000"/>
              </a:solidFill>
            </a:endParaRPr>
          </a:p>
        </p:txBody>
      </p:sp>
      <p:sp>
        <p:nvSpPr>
          <p:cNvPr id="5547020" name="AutoShape 12"/>
          <p:cNvSpPr>
            <a:spLocks noChangeArrowheads="1"/>
          </p:cNvSpPr>
          <p:nvPr/>
        </p:nvSpPr>
        <p:spPr bwMode="auto">
          <a:xfrm>
            <a:off x="4419600" y="1981200"/>
            <a:ext cx="1447800" cy="381000"/>
          </a:xfrm>
          <a:prstGeom prst="wedgeRectCallout">
            <a:avLst>
              <a:gd name="adj1" fmla="val 20338"/>
              <a:gd name="adj2" fmla="val 240657"/>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1997:11.6%</a:t>
            </a:r>
            <a:endParaRPr lang="en-US" sz="1200">
              <a:solidFill>
                <a:srgbClr val="000000"/>
              </a:solidFill>
            </a:endParaRPr>
          </a:p>
        </p:txBody>
      </p:sp>
      <p:sp>
        <p:nvSpPr>
          <p:cNvPr id="5547021" name="AutoShape 13"/>
          <p:cNvSpPr>
            <a:spLocks noChangeArrowheads="1"/>
          </p:cNvSpPr>
          <p:nvPr/>
        </p:nvSpPr>
        <p:spPr bwMode="auto">
          <a:xfrm>
            <a:off x="5562600" y="1143000"/>
            <a:ext cx="1422400" cy="381000"/>
          </a:xfrm>
          <a:prstGeom prst="wedgeRectCallout">
            <a:avLst>
              <a:gd name="adj1" fmla="val 68694"/>
              <a:gd name="adj2" fmla="val 410958"/>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2006:12.7%</a:t>
            </a:r>
            <a:endParaRPr lang="en-US" sz="1200">
              <a:solidFill>
                <a:srgbClr val="000000"/>
              </a:solidFill>
            </a:endParaRPr>
          </a:p>
        </p:txBody>
      </p:sp>
      <p:sp>
        <p:nvSpPr>
          <p:cNvPr id="5547022" name="Rectangle 14"/>
          <p:cNvSpPr>
            <a:spLocks noChangeArrowheads="1"/>
          </p:cNvSpPr>
          <p:nvPr/>
        </p:nvSpPr>
        <p:spPr bwMode="auto">
          <a:xfrm>
            <a:off x="762000" y="4572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3" name="Rectangle 15"/>
          <p:cNvSpPr>
            <a:spLocks noChangeArrowheads="1"/>
          </p:cNvSpPr>
          <p:nvPr/>
        </p:nvSpPr>
        <p:spPr bwMode="auto">
          <a:xfrm>
            <a:off x="2605088" y="4660900"/>
            <a:ext cx="306387"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4" name="Rectangle 16"/>
          <p:cNvSpPr>
            <a:spLocks noChangeArrowheads="1"/>
          </p:cNvSpPr>
          <p:nvPr/>
        </p:nvSpPr>
        <p:spPr bwMode="auto">
          <a:xfrm>
            <a:off x="4284663" y="4279900"/>
            <a:ext cx="306387"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5" name="Rectangle 17"/>
          <p:cNvSpPr>
            <a:spLocks noChangeArrowheads="1"/>
          </p:cNvSpPr>
          <p:nvPr/>
        </p:nvSpPr>
        <p:spPr bwMode="auto">
          <a:xfrm>
            <a:off x="6161088" y="5065713"/>
            <a:ext cx="306387"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6" name="AutoShape 18"/>
          <p:cNvSpPr>
            <a:spLocks noChangeArrowheads="1"/>
          </p:cNvSpPr>
          <p:nvPr/>
        </p:nvSpPr>
        <p:spPr bwMode="auto">
          <a:xfrm>
            <a:off x="2949575" y="5351463"/>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1984: 1.8%</a:t>
            </a:r>
            <a:endParaRPr lang="en-US" sz="1200">
              <a:solidFill>
                <a:srgbClr val="000000"/>
              </a:solidFill>
            </a:endParaRPr>
          </a:p>
        </p:txBody>
      </p:sp>
      <p:sp>
        <p:nvSpPr>
          <p:cNvPr id="5547027" name="AutoShape 19"/>
          <p:cNvSpPr>
            <a:spLocks noChangeArrowheads="1"/>
          </p:cNvSpPr>
          <p:nvPr/>
        </p:nvSpPr>
        <p:spPr bwMode="auto">
          <a:xfrm>
            <a:off x="4662488" y="5338763"/>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1992: 4.5%</a:t>
            </a:r>
            <a:endParaRPr lang="en-US" sz="1200">
              <a:solidFill>
                <a:srgbClr val="000000"/>
              </a:solidFill>
            </a:endParaRPr>
          </a:p>
        </p:txBody>
      </p:sp>
      <p:sp>
        <p:nvSpPr>
          <p:cNvPr id="5547028" name="AutoShape 20"/>
          <p:cNvSpPr>
            <a:spLocks noChangeArrowheads="1"/>
          </p:cNvSpPr>
          <p:nvPr/>
        </p:nvSpPr>
        <p:spPr bwMode="auto">
          <a:xfrm>
            <a:off x="6796088" y="5324475"/>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2001: -1.2%</a:t>
            </a:r>
            <a:endParaRPr lang="en-US" sz="1200">
              <a:solidFill>
                <a:srgbClr val="000000"/>
              </a:solidFill>
            </a:endParaRPr>
          </a:p>
        </p:txBody>
      </p:sp>
      <p:sp>
        <p:nvSpPr>
          <p:cNvPr id="5547029" name="AutoShape 21"/>
          <p:cNvSpPr>
            <a:spLocks noChangeArrowheads="1"/>
          </p:cNvSpPr>
          <p:nvPr/>
        </p:nvSpPr>
        <p:spPr bwMode="auto">
          <a:xfrm rot="511939">
            <a:off x="1550988" y="2078038"/>
            <a:ext cx="1701800" cy="612775"/>
          </a:xfrm>
          <a:prstGeom prst="rightArrow">
            <a:avLst>
              <a:gd name="adj1" fmla="val 50000"/>
              <a:gd name="adj2" fmla="val 93113"/>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10 Years</a:t>
            </a:r>
          </a:p>
        </p:txBody>
      </p:sp>
      <p:sp>
        <p:nvSpPr>
          <p:cNvPr id="5547030" name="AutoShape 22"/>
          <p:cNvSpPr>
            <a:spLocks noChangeArrowheads="1"/>
          </p:cNvSpPr>
          <p:nvPr/>
        </p:nvSpPr>
        <p:spPr bwMode="auto">
          <a:xfrm rot="937132">
            <a:off x="3581400" y="2665413"/>
            <a:ext cx="1804988" cy="612775"/>
          </a:xfrm>
          <a:prstGeom prst="rightArrow">
            <a:avLst>
              <a:gd name="adj1" fmla="val 50000"/>
              <a:gd name="adj2" fmla="val 92991"/>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10 Years</a:t>
            </a:r>
          </a:p>
        </p:txBody>
      </p:sp>
      <p:sp>
        <p:nvSpPr>
          <p:cNvPr id="5547031" name="AutoShape 23"/>
          <p:cNvSpPr>
            <a:spLocks noChangeArrowheads="1"/>
          </p:cNvSpPr>
          <p:nvPr/>
        </p:nvSpPr>
        <p:spPr bwMode="auto">
          <a:xfrm>
            <a:off x="5659438" y="2874963"/>
            <a:ext cx="1547812" cy="612775"/>
          </a:xfrm>
          <a:prstGeom prst="rightArrow">
            <a:avLst>
              <a:gd name="adj1" fmla="val 50000"/>
              <a:gd name="adj2" fmla="val 83074"/>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9 Years</a:t>
            </a:r>
          </a:p>
        </p:txBody>
      </p:sp>
      <p:sp>
        <p:nvSpPr>
          <p:cNvPr id="62487"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ROE</a:t>
            </a:r>
          </a:p>
        </p:txBody>
      </p:sp>
      <p:sp>
        <p:nvSpPr>
          <p:cNvPr id="28" name="AutoShape 6"/>
          <p:cNvSpPr>
            <a:spLocks noChangeArrowheads="1"/>
          </p:cNvSpPr>
          <p:nvPr/>
        </p:nvSpPr>
        <p:spPr bwMode="auto">
          <a:xfrm>
            <a:off x="941388" y="5316538"/>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1975: 2.4%</a:t>
            </a:r>
            <a:endParaRPr lang="en-US" sz="1200">
              <a:solidFill>
                <a:srgbClr val="000000"/>
              </a:solidFill>
            </a:endParaRPr>
          </a:p>
        </p:txBody>
      </p:sp>
      <p:sp>
        <p:nvSpPr>
          <p:cNvPr id="32" name="AutoShape 23"/>
          <p:cNvSpPr>
            <a:spLocks noChangeArrowheads="1"/>
          </p:cNvSpPr>
          <p:nvPr/>
        </p:nvSpPr>
        <p:spPr bwMode="auto">
          <a:xfrm>
            <a:off x="7467600" y="2819400"/>
            <a:ext cx="1547813" cy="520700"/>
          </a:xfrm>
          <a:prstGeom prst="rightArrow">
            <a:avLst>
              <a:gd name="adj1" fmla="val 50000"/>
              <a:gd name="adj2" fmla="val 83108"/>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100" b="1">
                <a:solidFill>
                  <a:srgbClr val="FFFFFF"/>
                </a:solidFill>
              </a:rPr>
              <a:t>6+ years so far</a:t>
            </a:r>
          </a:p>
        </p:txBody>
      </p:sp>
      <p:sp>
        <p:nvSpPr>
          <p:cNvPr id="33" name="AutoShape 13"/>
          <p:cNvSpPr>
            <a:spLocks noChangeArrowheads="1"/>
          </p:cNvSpPr>
          <p:nvPr/>
        </p:nvSpPr>
        <p:spPr bwMode="auto">
          <a:xfrm>
            <a:off x="7086600" y="1219200"/>
            <a:ext cx="1828800" cy="685800"/>
          </a:xfrm>
          <a:prstGeom prst="wedgeRectCallout">
            <a:avLst>
              <a:gd name="adj1" fmla="val 39116"/>
              <a:gd name="adj2" fmla="val 176556"/>
            </a:avLst>
          </a:prstGeom>
          <a:solidFill>
            <a:srgbClr val="28688C"/>
          </a:solidFill>
          <a:ln w="9525">
            <a:solidFill>
              <a:schemeClr val="tx1"/>
            </a:solidFill>
            <a:miter lim="800000"/>
            <a:headEnd/>
            <a:tailEnd/>
          </a:ln>
        </p:spPr>
        <p:txBody>
          <a:bodyPr lIns="92075" tIns="46038" rIns="92075" bIns="46038"/>
          <a:lstStyle/>
          <a:p>
            <a:pPr algn="ctr"/>
            <a:r>
              <a:rPr lang="en-US" sz="1400" b="1">
                <a:solidFill>
                  <a:srgbClr val="FFFFFF"/>
                </a:solidFill>
              </a:rPr>
              <a:t>History suggests next ROE peak will be in 2016-2017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2" presetClass="entr" presetSubtype="8" fill="hold" grpId="0" nodeType="afterEffect">
                                  <p:stCondLst>
                                    <p:cond delay="1000"/>
                                  </p:stCondLst>
                                  <p:childTnLst>
                                    <p:set>
                                      <p:cBhvr>
                                        <p:cTn id="107" dur="1" fill="hold">
                                          <p:stCondLst>
                                            <p:cond delay="0"/>
                                          </p:stCondLst>
                                        </p:cTn>
                                        <p:tgtEl>
                                          <p:spTgt spid="28"/>
                                        </p:tgtEl>
                                        <p:attrNameLst>
                                          <p:attrName>style.visibility</p:attrName>
                                        </p:attrNameLst>
                                      </p:cBhvr>
                                      <p:to>
                                        <p:strVal val="visible"/>
                                      </p:to>
                                    </p:set>
                                    <p:anim calcmode="lin" valueType="num">
                                      <p:cBhvr additive="base">
                                        <p:cTn id="108" dur="500" fill="hold"/>
                                        <p:tgtEl>
                                          <p:spTgt spid="28"/>
                                        </p:tgtEl>
                                        <p:attrNameLst>
                                          <p:attrName>ppt_x</p:attrName>
                                        </p:attrNameLst>
                                      </p:cBhvr>
                                      <p:tavLst>
                                        <p:tav tm="0">
                                          <p:val>
                                            <p:strVal val="0-#ppt_w/2"/>
                                          </p:val>
                                        </p:tav>
                                        <p:tav tm="100000">
                                          <p:val>
                                            <p:strVal val="#ppt_x"/>
                                          </p:val>
                                        </p:tav>
                                      </p:tavLst>
                                    </p:anim>
                                    <p:anim calcmode="lin" valueType="num">
                                      <p:cBhvr additive="base">
                                        <p:cTn id="109" dur="500" fill="hold"/>
                                        <p:tgtEl>
                                          <p:spTgt spid="28"/>
                                        </p:tgtEl>
                                        <p:attrNameLst>
                                          <p:attrName>ppt_y</p:attrName>
                                        </p:attrNameLst>
                                      </p:cBhvr>
                                      <p:tavLst>
                                        <p:tav tm="0">
                                          <p:val>
                                            <p:strVal val="#ppt_y"/>
                                          </p:val>
                                        </p:tav>
                                        <p:tav tm="100000">
                                          <p:val>
                                            <p:strVal val="#ppt_y"/>
                                          </p:val>
                                        </p:tav>
                                      </p:tavLst>
                                    </p:anim>
                                  </p:childTnLst>
                                </p:cTn>
                              </p:par>
                            </p:childTnLst>
                          </p:cTn>
                        </p:par>
                        <p:par>
                          <p:cTn id="110" fill="hold">
                            <p:stCondLst>
                              <p:cond delay="5500"/>
                            </p:stCondLst>
                            <p:childTnLst>
                              <p:par>
                                <p:cTn id="111" presetID="2" presetClass="entr" presetSubtype="4"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additive="base">
                                        <p:cTn id="113" dur="500" fill="hold"/>
                                        <p:tgtEl>
                                          <p:spTgt spid="32"/>
                                        </p:tgtEl>
                                        <p:attrNameLst>
                                          <p:attrName>ppt_x</p:attrName>
                                        </p:attrNameLst>
                                      </p:cBhvr>
                                      <p:tavLst>
                                        <p:tav tm="0">
                                          <p:val>
                                            <p:strVal val="#ppt_x"/>
                                          </p:val>
                                        </p:tav>
                                        <p:tav tm="100000">
                                          <p:val>
                                            <p:strVal val="#ppt_x"/>
                                          </p:val>
                                        </p:tav>
                                      </p:tavLst>
                                    </p:anim>
                                    <p:anim calcmode="lin" valueType="num">
                                      <p:cBhvr additive="base">
                                        <p:cTn id="114" dur="500" fill="hold"/>
                                        <p:tgtEl>
                                          <p:spTgt spid="32"/>
                                        </p:tgtEl>
                                        <p:attrNameLst>
                                          <p:attrName>ppt_y</p:attrName>
                                        </p:attrNameLst>
                                      </p:cBhvr>
                                      <p:tavLst>
                                        <p:tav tm="0">
                                          <p:val>
                                            <p:strVal val="1+#ppt_h/2"/>
                                          </p:val>
                                        </p:tav>
                                        <p:tav tm="100000">
                                          <p:val>
                                            <p:strVal val="#ppt_y"/>
                                          </p:val>
                                        </p:tav>
                                      </p:tavLst>
                                    </p:anim>
                                  </p:childTnLst>
                                </p:cTn>
                              </p:par>
                            </p:childTnLst>
                          </p:cTn>
                        </p:par>
                        <p:par>
                          <p:cTn id="115" fill="hold">
                            <p:stCondLst>
                              <p:cond delay="6000"/>
                            </p:stCondLst>
                            <p:childTnLst>
                              <p:par>
                                <p:cTn id="116" presetID="2" presetClass="entr" presetSubtype="8"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 calcmode="lin" valueType="num">
                                      <p:cBhvr additive="base">
                                        <p:cTn id="118" dur="500" fill="hold"/>
                                        <p:tgtEl>
                                          <p:spTgt spid="33"/>
                                        </p:tgtEl>
                                        <p:attrNameLst>
                                          <p:attrName>ppt_x</p:attrName>
                                        </p:attrNameLst>
                                      </p:cBhvr>
                                      <p:tavLst>
                                        <p:tav tm="0">
                                          <p:val>
                                            <p:strVal val="0-#ppt_w/2"/>
                                          </p:val>
                                        </p:tav>
                                        <p:tav tm="100000">
                                          <p:val>
                                            <p:strVal val="#ppt_x"/>
                                          </p:val>
                                        </p:tav>
                                      </p:tavLst>
                                    </p:anim>
                                    <p:anim calcmode="lin" valueType="num">
                                      <p:cBhvr additive="base">
                                        <p:cTn id="1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8" grpId="0" animBg="1" autoUpdateAnimBg="0"/>
      <p:bldP spid="32" grpId="0" animBg="1"/>
      <p:bldP spid="33"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6349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6349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56BBABA-957D-4FD2-8079-57D61DC9E2EF}" type="slidenum">
              <a:rPr lang="en-US" sz="900">
                <a:solidFill>
                  <a:srgbClr val="000000"/>
                </a:solidFill>
              </a:rPr>
              <a:pPr algn="r" eaLnBrk="0" hangingPunct="0">
                <a:lnSpc>
                  <a:spcPct val="85000"/>
                </a:lnSpc>
                <a:spcBef>
                  <a:spcPct val="20000"/>
                </a:spcBef>
              </a:pPr>
              <a:t>82</a:t>
            </a:fld>
            <a:endParaRPr lang="en-US" sz="900">
              <a:solidFill>
                <a:srgbClr val="000000"/>
              </a:solidFill>
            </a:endParaRPr>
          </a:p>
        </p:txBody>
      </p:sp>
      <p:sp>
        <p:nvSpPr>
          <p:cNvPr id="63494" name="Rectangle 2"/>
          <p:cNvSpPr>
            <a:spLocks noGrp="1" noChangeArrowheads="1"/>
          </p:cNvSpPr>
          <p:nvPr>
            <p:ph type="title" idx="4294967295"/>
          </p:nvPr>
        </p:nvSpPr>
        <p:spPr>
          <a:xfrm>
            <a:off x="271463" y="128588"/>
            <a:ext cx="6584950" cy="860425"/>
          </a:xfrm>
        </p:spPr>
        <p:txBody>
          <a:bodyPr/>
          <a:lstStyle/>
          <a:p>
            <a:r>
              <a:rPr lang="en-US" smtClean="0"/>
              <a:t>Policyholder Surplus, </a:t>
            </a:r>
            <a:br>
              <a:rPr lang="en-US" smtClean="0"/>
            </a:br>
            <a:r>
              <a:rPr lang="en-US" smtClean="0"/>
              <a:t>Quarterly, 2006:Q4–2012:Q4</a:t>
            </a:r>
          </a:p>
        </p:txBody>
      </p:sp>
      <p:sp>
        <p:nvSpPr>
          <p:cNvPr id="63495" name="Rectangle 4"/>
          <p:cNvSpPr>
            <a:spLocks noChangeArrowheads="1"/>
          </p:cNvSpPr>
          <p:nvPr/>
        </p:nvSpPr>
        <p:spPr bwMode="auto">
          <a:xfrm>
            <a:off x="0" y="6454775"/>
            <a:ext cx="20574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Sources: ISO; A.M .Best.</a:t>
            </a:r>
          </a:p>
        </p:txBody>
      </p:sp>
      <p:sp>
        <p:nvSpPr>
          <p:cNvPr id="63496" name="Rectangle 4"/>
          <p:cNvSpPr>
            <a:spLocks noChangeArrowheads="1"/>
          </p:cNvSpPr>
          <p:nvPr/>
        </p:nvSpPr>
        <p:spPr bwMode="black">
          <a:xfrm>
            <a:off x="119063" y="11255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graphicFrame>
        <p:nvGraphicFramePr>
          <p:cNvPr id="63490" name="Object 3"/>
          <p:cNvGraphicFramePr>
            <a:graphicFrameLocks/>
          </p:cNvGraphicFramePr>
          <p:nvPr/>
        </p:nvGraphicFramePr>
        <p:xfrm>
          <a:off x="152400" y="1317625"/>
          <a:ext cx="8763000" cy="4030663"/>
        </p:xfrm>
        <a:graphic>
          <a:graphicData uri="http://schemas.openxmlformats.org/presentationml/2006/ole">
            <p:oleObj spid="_x0000_s63490" name="Chart" r:id="rId4" imgW="8772576" imgH="3305147" progId="MSGraph.Chart.8">
              <p:embed followColorScheme="full"/>
            </p:oleObj>
          </a:graphicData>
        </a:graphic>
      </p:graphicFrame>
      <p:sp>
        <p:nvSpPr>
          <p:cNvPr id="63497" name="Text Box 5"/>
          <p:cNvSpPr txBox="1">
            <a:spLocks noChangeArrowheads="1"/>
          </p:cNvSpPr>
          <p:nvPr/>
        </p:nvSpPr>
        <p:spPr bwMode="auto">
          <a:xfrm>
            <a:off x="5799138" y="5440363"/>
            <a:ext cx="2660650" cy="844550"/>
          </a:xfrm>
          <a:prstGeom prst="rect">
            <a:avLst/>
          </a:prstGeom>
          <a:noFill/>
          <a:ln w="12700" algn="ctr">
            <a:noFill/>
            <a:miter lim="800000"/>
            <a:headEnd type="none" w="sm" len="sm"/>
            <a:tailEnd type="none" w="sm" len="sm"/>
          </a:ln>
        </p:spPr>
        <p:txBody>
          <a:bodyPr>
            <a:spAutoFit/>
          </a:bodyPr>
          <a:lstStyle/>
          <a:p>
            <a:pPr eaLnBrk="0" hangingPunct="0">
              <a:lnSpc>
                <a:spcPct val="85000"/>
              </a:lnSpc>
              <a:spcBef>
                <a:spcPct val="25000"/>
              </a:spcBef>
            </a:pPr>
            <a:endParaRPr lang="en-US" sz="1600" b="1" i="1">
              <a:solidFill>
                <a:srgbClr val="FF0000"/>
              </a:solidFill>
            </a:endParaRPr>
          </a:p>
          <a:p>
            <a:pPr eaLnBrk="0" hangingPunct="0">
              <a:lnSpc>
                <a:spcPct val="85000"/>
              </a:lnSpc>
              <a:spcBef>
                <a:spcPct val="25000"/>
              </a:spcBef>
            </a:pPr>
            <a:endParaRPr lang="en-US" sz="1600" b="1">
              <a:solidFill>
                <a:srgbClr val="000000"/>
              </a:solidFill>
            </a:endParaRPr>
          </a:p>
          <a:p>
            <a:pPr eaLnBrk="0" hangingPunct="0">
              <a:lnSpc>
                <a:spcPct val="85000"/>
              </a:lnSpc>
              <a:spcBef>
                <a:spcPct val="25000"/>
              </a:spcBef>
            </a:pPr>
            <a:endParaRPr lang="en-US" sz="1600" b="1" i="1">
              <a:solidFill>
                <a:srgbClr val="339966"/>
              </a:solidFill>
            </a:endParaRPr>
          </a:p>
        </p:txBody>
      </p:sp>
      <p:sp>
        <p:nvSpPr>
          <p:cNvPr id="18" name="AutoShape 7"/>
          <p:cNvSpPr>
            <a:spLocks noChangeArrowheads="1"/>
          </p:cNvSpPr>
          <p:nvPr/>
        </p:nvSpPr>
        <p:spPr bwMode="blackWhite">
          <a:xfrm>
            <a:off x="609600" y="5562600"/>
            <a:ext cx="8153400" cy="879475"/>
          </a:xfrm>
          <a:prstGeom prst="wedgeRectCallout">
            <a:avLst>
              <a:gd name="adj1" fmla="val 43037"/>
              <a:gd name="adj2" fmla="val 2673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2000" b="1">
                <a:solidFill>
                  <a:srgbClr val="FFFFFF"/>
                </a:solidFill>
              </a:rPr>
              <a:t>The industry now (at year-end 2012) has $1 of surplus for every $0.78 of NPW, the strongest claims-paying status in its history.</a:t>
            </a:r>
          </a:p>
        </p:txBody>
      </p:sp>
      <p:sp>
        <p:nvSpPr>
          <p:cNvPr id="19" name="AutoShape 8"/>
          <p:cNvSpPr>
            <a:spLocks noChangeArrowheads="1"/>
          </p:cNvSpPr>
          <p:nvPr/>
        </p:nvSpPr>
        <p:spPr bwMode="blackWhite">
          <a:xfrm>
            <a:off x="6400800" y="1066800"/>
            <a:ext cx="1909763" cy="762000"/>
          </a:xfrm>
          <a:prstGeom prst="wedgeRectCallout">
            <a:avLst>
              <a:gd name="adj1" fmla="val 63356"/>
              <a:gd name="adj2" fmla="val 82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Up $150 Billion from the 2009:Q1 trough, a new peak</a:t>
            </a:r>
          </a:p>
        </p:txBody>
      </p:sp>
      <p:sp>
        <p:nvSpPr>
          <p:cNvPr id="12" name="AutoShape 8"/>
          <p:cNvSpPr>
            <a:spLocks noChangeArrowheads="1"/>
          </p:cNvSpPr>
          <p:nvPr/>
        </p:nvSpPr>
        <p:spPr bwMode="blackWhite">
          <a:xfrm>
            <a:off x="2286000" y="1219200"/>
            <a:ext cx="1600200" cy="1219200"/>
          </a:xfrm>
          <a:prstGeom prst="wedgeRectCallout">
            <a:avLst>
              <a:gd name="adj1" fmla="val 45375"/>
              <a:gd name="adj2" fmla="val 1424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Down $84 Billion from the previous peak, due to the financial crisis, CATs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7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260350" y="90488"/>
            <a:ext cx="7550150" cy="860425"/>
          </a:xfrm>
        </p:spPr>
        <p:txBody>
          <a:bodyPr/>
          <a:lstStyle/>
          <a:p>
            <a:r>
              <a:rPr lang="en-US" smtClean="0"/>
              <a:t>A 100 Combined Ratio Isn’t What It</a:t>
            </a:r>
            <a:br>
              <a:rPr lang="en-US" smtClean="0"/>
            </a:br>
            <a:r>
              <a:rPr lang="en-US" smtClean="0"/>
              <a:t>Once Was: Investment Impact on ROEs</a:t>
            </a:r>
          </a:p>
        </p:txBody>
      </p:sp>
      <p:sp>
        <p:nvSpPr>
          <p:cNvPr id="6451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 ROE</a:t>
            </a:r>
          </a:p>
        </p:txBody>
      </p:sp>
      <p:sp>
        <p:nvSpPr>
          <p:cNvPr id="64517"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	 2008 -2012 figures  are return on average surplus and exclude mortgage and financial guaranty insurers. 2012:Q3 combined ratio including M&amp;FG insurers is 100.9, ROAS = 6.3%; 2011 combined ratio including M&amp;FG insurers is 108.2, ROAS = 3.5%. </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	Source: Insurance Information Institute from A.M. Best and ISO data.</a:t>
            </a:r>
          </a:p>
        </p:txBody>
      </p:sp>
      <p:graphicFrame>
        <p:nvGraphicFramePr>
          <p:cNvPr id="64514" name="Object 2"/>
          <p:cNvGraphicFramePr>
            <a:graphicFrameLocks/>
          </p:cNvGraphicFramePr>
          <p:nvPr/>
        </p:nvGraphicFramePr>
        <p:xfrm>
          <a:off x="292100" y="1549400"/>
          <a:ext cx="8597900" cy="3937000"/>
        </p:xfrm>
        <a:graphic>
          <a:graphicData uri="http://schemas.openxmlformats.org/presentationml/2006/ole">
            <p:oleObj spid="_x0000_s64514" name="Chart" r:id="rId4" imgW="8601024" imgH="3933862" progId="MSGraph.Chart.8">
              <p:embed followColorScheme="full"/>
            </p:oleObj>
          </a:graphicData>
        </a:graphic>
      </p:graphicFrame>
      <p:sp>
        <p:nvSpPr>
          <p:cNvPr id="307206" name="Rectangle 6"/>
          <p:cNvSpPr>
            <a:spLocks noChangeArrowheads="1"/>
          </p:cNvSpPr>
          <p:nvPr/>
        </p:nvSpPr>
        <p:spPr bwMode="blackWhite">
          <a:xfrm>
            <a:off x="414338" y="5510213"/>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Combined Ratios Must Be Lower in Today’s Depressed</a:t>
            </a:r>
            <a:br>
              <a:rPr lang="en-US" b="1">
                <a:solidFill>
                  <a:srgbClr val="FFFFFF"/>
                </a:solidFill>
              </a:rPr>
            </a:br>
            <a:r>
              <a:rPr lang="en-US" b="1">
                <a:solidFill>
                  <a:srgbClr val="FFFFFF"/>
                </a:solidFill>
              </a:rPr>
              <a:t>Investment Environment to Generate Risk Appropriate ROEs</a:t>
            </a:r>
          </a:p>
        </p:txBody>
      </p:sp>
      <p:sp>
        <p:nvSpPr>
          <p:cNvPr id="7" name="Rectangle 6"/>
          <p:cNvSpPr>
            <a:spLocks noChangeArrowheads="1"/>
          </p:cNvSpPr>
          <p:nvPr/>
        </p:nvSpPr>
        <p:spPr bwMode="blackWhite">
          <a:xfrm>
            <a:off x="2847975" y="1182688"/>
            <a:ext cx="5260975" cy="755650"/>
          </a:xfrm>
          <a:prstGeom prst="rect">
            <a:avLst/>
          </a:prstGeom>
          <a:solidFill>
            <a:schemeClr val="tx2"/>
          </a:soli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000000"/>
                </a:solidFill>
              </a:rPr>
              <a:t>A combined ratio of about 100 generates an ROE of ~6.6% in 2012, ~7.5% ROE in 2009/10,</a:t>
            </a:r>
            <a:br>
              <a:rPr lang="en-US" b="1">
                <a:solidFill>
                  <a:srgbClr val="000000"/>
                </a:solidFill>
              </a:rPr>
            </a:br>
            <a:r>
              <a:rPr lang="en-US" b="1">
                <a:solidFill>
                  <a:srgbClr val="000000"/>
                </a:solidFill>
              </a:rPr>
              <a:t>10% in 2005 and 16% in 1979</a:t>
            </a:r>
          </a:p>
        </p:txBody>
      </p:sp>
      <p:sp>
        <p:nvSpPr>
          <p:cNvPr id="8" name="AutoShape 8"/>
          <p:cNvSpPr>
            <a:spLocks noChangeArrowheads="1"/>
          </p:cNvSpPr>
          <p:nvPr/>
        </p:nvSpPr>
        <p:spPr bwMode="blackWhite">
          <a:xfrm>
            <a:off x="5403850" y="3943350"/>
            <a:ext cx="1717675" cy="749300"/>
          </a:xfrm>
          <a:prstGeom prst="wedgeRectCallout">
            <a:avLst>
              <a:gd name="adj1" fmla="val 63954"/>
              <a:gd name="adj2" fmla="val 315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u="sng" dirty="0">
                <a:solidFill>
                  <a:srgbClr val="FFFFFF"/>
                </a:solidFill>
                <a:latin typeface="Arial" pitchFamily="34" charset="0"/>
                <a:cs typeface="Arial" pitchFamily="34" charset="0"/>
              </a:rPr>
              <a:t>Year Ago</a:t>
            </a:r>
          </a:p>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2011:Q3 = 108.1, 3.1% ROE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23988"/>
          <a:ext cx="8655050" cy="4200525"/>
        </p:xfrm>
        <a:graphic>
          <a:graphicData uri="http://schemas.openxmlformats.org/presentationml/2006/ole">
            <p:oleObj spid="_x0000_s65538" name="Chart" r:id="rId4" imgW="8610735" imgH="4181349" progId="MSGraph.Chart.8">
              <p:embed followColorScheme="full"/>
            </p:oleObj>
          </a:graphicData>
        </a:graphic>
      </p:graphicFrame>
      <p:sp>
        <p:nvSpPr>
          <p:cNvPr id="65539" name="Rectangle 3"/>
          <p:cNvSpPr>
            <a:spLocks noGrp="1" noChangeArrowheads="1"/>
          </p:cNvSpPr>
          <p:nvPr>
            <p:ph type="title" idx="4294967295"/>
          </p:nvPr>
        </p:nvSpPr>
        <p:spPr/>
        <p:txBody>
          <a:bodyPr/>
          <a:lstStyle/>
          <a:p>
            <a:r>
              <a:rPr lang="en-US" smtClean="0"/>
              <a:t>US Policyholder Surplus:</a:t>
            </a:r>
            <a:br>
              <a:rPr lang="en-US" smtClean="0"/>
            </a:br>
            <a:r>
              <a:rPr lang="en-US" smtClean="0"/>
              <a:t>1975–2012*</a:t>
            </a:r>
          </a:p>
        </p:txBody>
      </p:sp>
      <p:sp>
        <p:nvSpPr>
          <p:cNvPr id="65540" name="Rectangle 4"/>
          <p:cNvSpPr>
            <a:spLocks noChangeArrowheads="1"/>
          </p:cNvSpPr>
          <p:nvPr/>
        </p:nvSpPr>
        <p:spPr bwMode="auto">
          <a:xfrm>
            <a:off x="-12700" y="6470650"/>
            <a:ext cx="6651625" cy="465138"/>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As of 9/30/12.</a:t>
            </a:r>
          </a:p>
          <a:p>
            <a:pPr eaLnBrk="0" hangingPunct="0">
              <a:lnSpc>
                <a:spcPct val="85000"/>
              </a:lnSpc>
              <a:spcBef>
                <a:spcPct val="25000"/>
              </a:spcBef>
              <a:buClr>
                <a:schemeClr val="accent2"/>
              </a:buClr>
              <a:buFont typeface="Wingdings" pitchFamily="2" charset="2"/>
              <a:buNone/>
            </a:pPr>
            <a:r>
              <a:rPr lang="en-US" sz="1100"/>
              <a:t>Source: A.M. Best, ISO, Insurance Information Institute.</a:t>
            </a:r>
          </a:p>
        </p:txBody>
      </p:sp>
      <p:sp>
        <p:nvSpPr>
          <p:cNvPr id="230405" name="Text Box 6"/>
          <p:cNvSpPr txBox="1">
            <a:spLocks noChangeArrowheads="1"/>
          </p:cNvSpPr>
          <p:nvPr/>
        </p:nvSpPr>
        <p:spPr bwMode="blackWhite">
          <a:xfrm>
            <a:off x="5722938" y="3775075"/>
            <a:ext cx="3151187" cy="125095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65542"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5543"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404813" y="5500688"/>
            <a:ext cx="8543925" cy="930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The Industry’s Claims Paying Resources Reached an All-Time Record High as of Q3 2012, Just Before Sandy Struck, A Vivid Demonstration of the Strength</a:t>
            </a:r>
          </a:p>
        </p:txBody>
      </p:sp>
      <p:sp>
        <p:nvSpPr>
          <p:cNvPr id="7200776" name="AutoShape 8"/>
          <p:cNvSpPr>
            <a:spLocks noChangeArrowheads="1"/>
          </p:cNvSpPr>
          <p:nvPr/>
        </p:nvSpPr>
        <p:spPr bwMode="blackWhite">
          <a:xfrm>
            <a:off x="1514475" y="1473200"/>
            <a:ext cx="5165725" cy="1435100"/>
          </a:xfrm>
          <a:prstGeom prst="wedgeRectCallout">
            <a:avLst>
              <a:gd name="adj1" fmla="val 82426"/>
              <a:gd name="adj2" fmla="val -1266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Surplus as of 9/30/12 was a record $583.5, up 6.0% from $550.3 of 12/31/11, but still up 33.5% ($146.4B) from the crisis trough of $437.1B at 3/31/09. Pre-crisis peak was $521.8 as of 9/30/07. Surplus as of 9/30/12 was 11.8% above 2007 peak.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665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665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09C30D-C298-46A2-90F9-2D189EBE75EF}" type="slidenum">
              <a:rPr lang="en-US" sz="900">
                <a:solidFill>
                  <a:srgbClr val="000000"/>
                </a:solidFill>
              </a:rPr>
              <a:pPr algn="r" eaLnBrk="0" hangingPunct="0">
                <a:lnSpc>
                  <a:spcPct val="85000"/>
                </a:lnSpc>
                <a:spcBef>
                  <a:spcPct val="20000"/>
                </a:spcBef>
              </a:pPr>
              <a:t>85</a:t>
            </a:fld>
            <a:endParaRPr lang="en-US" sz="900">
              <a:solidFill>
                <a:srgbClr val="000000"/>
              </a:solidFill>
            </a:endParaRPr>
          </a:p>
        </p:txBody>
      </p:sp>
      <p:sp>
        <p:nvSpPr>
          <p:cNvPr id="66566" name="Rectangle 2"/>
          <p:cNvSpPr>
            <a:spLocks noGrp="1" noChangeArrowheads="1"/>
          </p:cNvSpPr>
          <p:nvPr>
            <p:ph type="title" idx="4294967295"/>
          </p:nvPr>
        </p:nvSpPr>
        <p:spPr>
          <a:xfrm>
            <a:off x="271463" y="128588"/>
            <a:ext cx="6584950" cy="860425"/>
          </a:xfrm>
        </p:spPr>
        <p:txBody>
          <a:bodyPr/>
          <a:lstStyle/>
          <a:p>
            <a:r>
              <a:rPr lang="en-US" smtClean="0"/>
              <a:t>Policyholder Surplus, </a:t>
            </a:r>
            <a:br>
              <a:rPr lang="en-US" smtClean="0"/>
            </a:br>
            <a:r>
              <a:rPr lang="en-US" smtClean="0"/>
              <a:t>2006:Q4–2012:Q4</a:t>
            </a:r>
          </a:p>
        </p:txBody>
      </p:sp>
      <p:sp>
        <p:nvSpPr>
          <p:cNvPr id="66567" name="Rectangle 4"/>
          <p:cNvSpPr>
            <a:spLocks noChangeArrowheads="1"/>
          </p:cNvSpPr>
          <p:nvPr/>
        </p:nvSpPr>
        <p:spPr bwMode="auto">
          <a:xfrm>
            <a:off x="0" y="6454775"/>
            <a:ext cx="20574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Sources: ISO; A.M .Best.</a:t>
            </a:r>
          </a:p>
        </p:txBody>
      </p:sp>
      <p:sp>
        <p:nvSpPr>
          <p:cNvPr id="66568" name="Rectangle 4"/>
          <p:cNvSpPr>
            <a:spLocks noChangeArrowheads="1"/>
          </p:cNvSpPr>
          <p:nvPr/>
        </p:nvSpPr>
        <p:spPr bwMode="black">
          <a:xfrm>
            <a:off x="119063" y="11255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graphicFrame>
        <p:nvGraphicFramePr>
          <p:cNvPr id="66562" name="Object 3"/>
          <p:cNvGraphicFramePr>
            <a:graphicFrameLocks/>
          </p:cNvGraphicFramePr>
          <p:nvPr/>
        </p:nvGraphicFramePr>
        <p:xfrm>
          <a:off x="120650" y="1317625"/>
          <a:ext cx="8915400" cy="4625975"/>
        </p:xfrm>
        <a:graphic>
          <a:graphicData uri="http://schemas.openxmlformats.org/presentationml/2006/ole">
            <p:oleObj spid="_x0000_s66562" name="Chart" r:id="rId4" imgW="8772576" imgH="3305147" progId="MSGraph.Chart.8">
              <p:embed followColorScheme="full"/>
            </p:oleObj>
          </a:graphicData>
        </a:graphic>
      </p:graphicFrame>
      <p:sp>
        <p:nvSpPr>
          <p:cNvPr id="66569" name="Text Box 5"/>
          <p:cNvSpPr txBox="1">
            <a:spLocks noChangeArrowheads="1"/>
          </p:cNvSpPr>
          <p:nvPr/>
        </p:nvSpPr>
        <p:spPr bwMode="auto">
          <a:xfrm>
            <a:off x="5799138" y="5440363"/>
            <a:ext cx="2660650" cy="844550"/>
          </a:xfrm>
          <a:prstGeom prst="rect">
            <a:avLst/>
          </a:prstGeom>
          <a:noFill/>
          <a:ln w="12700" algn="ctr">
            <a:noFill/>
            <a:miter lim="800000"/>
            <a:headEnd type="none" w="sm" len="sm"/>
            <a:tailEnd type="none" w="sm" len="sm"/>
          </a:ln>
        </p:spPr>
        <p:txBody>
          <a:bodyPr>
            <a:spAutoFit/>
          </a:bodyPr>
          <a:lstStyle/>
          <a:p>
            <a:pPr eaLnBrk="0" hangingPunct="0">
              <a:lnSpc>
                <a:spcPct val="85000"/>
              </a:lnSpc>
              <a:spcBef>
                <a:spcPct val="25000"/>
              </a:spcBef>
            </a:pPr>
            <a:endParaRPr lang="en-US" sz="1600" b="1" i="1">
              <a:solidFill>
                <a:srgbClr val="FF0000"/>
              </a:solidFill>
            </a:endParaRPr>
          </a:p>
          <a:p>
            <a:pPr eaLnBrk="0" hangingPunct="0">
              <a:lnSpc>
                <a:spcPct val="85000"/>
              </a:lnSpc>
              <a:spcBef>
                <a:spcPct val="25000"/>
              </a:spcBef>
            </a:pPr>
            <a:endParaRPr lang="en-US" sz="1600" b="1">
              <a:solidFill>
                <a:srgbClr val="000000"/>
              </a:solidFill>
            </a:endParaRPr>
          </a:p>
          <a:p>
            <a:pPr eaLnBrk="0" hangingPunct="0">
              <a:lnSpc>
                <a:spcPct val="85000"/>
              </a:lnSpc>
              <a:spcBef>
                <a:spcPct val="25000"/>
              </a:spcBef>
            </a:pPr>
            <a:endParaRPr lang="en-US" sz="1600" b="1" i="1">
              <a:solidFill>
                <a:srgbClr val="339966"/>
              </a:solidFill>
            </a:endParaRPr>
          </a:p>
        </p:txBody>
      </p:sp>
      <p:sp>
        <p:nvSpPr>
          <p:cNvPr id="16" name="AutoShape 8"/>
          <p:cNvSpPr>
            <a:spLocks noChangeArrowheads="1"/>
          </p:cNvSpPr>
          <p:nvPr/>
        </p:nvSpPr>
        <p:spPr bwMode="blackWhite">
          <a:xfrm>
            <a:off x="7040563" y="3754438"/>
            <a:ext cx="1417637" cy="669925"/>
          </a:xfrm>
          <a:prstGeom prst="wedgeRectCallout">
            <a:avLst>
              <a:gd name="adj1" fmla="val 64708"/>
              <a:gd name="adj2" fmla="val -104671"/>
            </a:avLst>
          </a:prstGeom>
          <a:solidFill>
            <a:srgbClr val="FFCC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t>Surplus as of 12/31/12 was a new peak</a:t>
            </a:r>
          </a:p>
        </p:txBody>
      </p:sp>
      <p:sp>
        <p:nvSpPr>
          <p:cNvPr id="18" name="AutoShape 7"/>
          <p:cNvSpPr>
            <a:spLocks noChangeArrowheads="1"/>
          </p:cNvSpPr>
          <p:nvPr/>
        </p:nvSpPr>
        <p:spPr bwMode="blackWhite">
          <a:xfrm>
            <a:off x="1258888" y="1462088"/>
            <a:ext cx="4129087" cy="879475"/>
          </a:xfrm>
          <a:prstGeom prst="wedgeRectCallout">
            <a:avLst>
              <a:gd name="adj1" fmla="val 43037"/>
              <a:gd name="adj2" fmla="val 2673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The industry now has $1 of surplus for every $0.80 of NPW, the strongest claims-paying status in its history</a:t>
            </a:r>
          </a:p>
        </p:txBody>
      </p:sp>
      <p:sp>
        <p:nvSpPr>
          <p:cNvPr id="19" name="AutoShape 8"/>
          <p:cNvSpPr>
            <a:spLocks noChangeArrowheads="1"/>
          </p:cNvSpPr>
          <p:nvPr/>
        </p:nvSpPr>
        <p:spPr bwMode="blackWhite">
          <a:xfrm>
            <a:off x="5943600" y="1066800"/>
            <a:ext cx="2271713" cy="568325"/>
          </a:xfrm>
          <a:prstGeom prst="wedgeRectCallout">
            <a:avLst>
              <a:gd name="adj1" fmla="val 15685"/>
              <a:gd name="adj2" fmla="val 1551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Drop due to near-record 2011 CAT losses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7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B570220D-4A66-42A8-9AC0-76A5ACB703F6}" type="slidenum">
              <a:rPr lang="en-US" smtClean="0"/>
              <a:pPr>
                <a:defRPr/>
              </a:pPr>
              <a:t>86</a:t>
            </a:fld>
            <a:endParaRPr lang="en-US" smtClean="0"/>
          </a:p>
        </p:txBody>
      </p:sp>
      <p:sp>
        <p:nvSpPr>
          <p:cNvPr id="67590" name="Rectangle 2"/>
          <p:cNvSpPr>
            <a:spLocks noGrp="1" noChangeArrowheads="1"/>
          </p:cNvSpPr>
          <p:nvPr>
            <p:ph type="title"/>
          </p:nvPr>
        </p:nvSpPr>
        <p:spPr/>
        <p:txBody>
          <a:bodyPr/>
          <a:lstStyle/>
          <a:p>
            <a:r>
              <a:rPr lang="en-US" smtClean="0"/>
              <a:t>Ratio of Insured Loss to Surplus for Largest Capital Events Since 1989*</a:t>
            </a:r>
          </a:p>
        </p:txBody>
      </p:sp>
      <p:sp>
        <p:nvSpPr>
          <p:cNvPr id="67591" name="Rectangle 4"/>
          <p:cNvSpPr>
            <a:spLocks noChangeArrowheads="1"/>
          </p:cNvSpPr>
          <p:nvPr/>
        </p:nvSpPr>
        <p:spPr bwMode="auto">
          <a:xfrm>
            <a:off x="0" y="6021388"/>
            <a:ext cx="9191625" cy="8366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 Ratio is for end-of-quarter surplus immediately after the event. Date shown is end of quarter prior to event</a:t>
            </a:r>
          </a:p>
          <a:p>
            <a:pPr eaLnBrk="0" hangingPunct="0">
              <a:lnSpc>
                <a:spcPct val="85000"/>
              </a:lnSpc>
              <a:spcBef>
                <a:spcPct val="25000"/>
              </a:spcBef>
              <a:buClr>
                <a:schemeClr val="accent2"/>
              </a:buClr>
              <a:buFont typeface="Wingdings" pitchFamily="2" charset="2"/>
              <a:buNone/>
            </a:pPr>
            <a:r>
              <a:rPr lang="en-US" sz="1100"/>
              <a:t>** Date of maximum capital erosion; As of 9/30/09 (latest available) ratio = 5.9%</a:t>
            </a:r>
          </a:p>
          <a:p>
            <a:pPr eaLnBrk="0" hangingPunct="0">
              <a:lnSpc>
                <a:spcPct val="85000"/>
              </a:lnSpc>
              <a:spcBef>
                <a:spcPct val="25000"/>
              </a:spcBef>
              <a:buClr>
                <a:schemeClr val="accent2"/>
              </a:buClr>
              <a:buFont typeface="Wingdings" pitchFamily="2" charset="2"/>
              <a:buNone/>
            </a:pPr>
            <a:r>
              <a:rPr lang="en-US" sz="1100"/>
              <a:t>Source: PCS; Insurance Information Institute</a:t>
            </a:r>
          </a:p>
        </p:txBody>
      </p:sp>
      <p:graphicFrame>
        <p:nvGraphicFramePr>
          <p:cNvPr id="67586" name="Object 4"/>
          <p:cNvGraphicFramePr>
            <a:graphicFrameLocks/>
          </p:cNvGraphicFramePr>
          <p:nvPr/>
        </p:nvGraphicFramePr>
        <p:xfrm>
          <a:off x="331788" y="1754188"/>
          <a:ext cx="8493125" cy="4343400"/>
        </p:xfrm>
        <a:graphic>
          <a:graphicData uri="http://schemas.openxmlformats.org/presentationml/2006/ole">
            <p:oleObj spid="_x0000_s67586" name="Chart" r:id="rId4" imgW="8448624" imgH="4324276" progId="MSGraph.Chart.8">
              <p:embed followColorScheme="full"/>
            </p:oleObj>
          </a:graphicData>
        </a:graphic>
      </p:graphicFrame>
      <p:sp>
        <p:nvSpPr>
          <p:cNvPr id="2057222" name="AutoShape 6"/>
          <p:cNvSpPr>
            <a:spLocks noChangeArrowheads="1"/>
          </p:cNvSpPr>
          <p:nvPr/>
        </p:nvSpPr>
        <p:spPr bwMode="blackWhite">
          <a:xfrm>
            <a:off x="2800350" y="1196975"/>
            <a:ext cx="2938463" cy="1082675"/>
          </a:xfrm>
          <a:prstGeom prst="wedgeRectCallout">
            <a:avLst>
              <a:gd name="adj1" fmla="val 93666"/>
              <a:gd name="adj2" fmla="val 711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The Financial Crisis at its Peak Ranks as the Largest “Capital Event” Over</a:t>
            </a:r>
            <a:br>
              <a:rPr lang="en-US" sz="1600" b="1" dirty="0">
                <a:solidFill>
                  <a:schemeClr val="bg1"/>
                </a:solidFill>
                <a:cs typeface="+mn-cs"/>
              </a:rPr>
            </a:br>
            <a:r>
              <a:rPr lang="en-US" sz="1600" b="1" dirty="0">
                <a:solidFill>
                  <a:schemeClr val="bg1"/>
                </a:solidFill>
                <a:cs typeface="+mn-cs"/>
              </a:rPr>
              <a:t>the Past 20+ Years</a:t>
            </a:r>
          </a:p>
        </p:txBody>
      </p:sp>
      <p:sp>
        <p:nvSpPr>
          <p:cNvPr id="67593"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0" name="AutoShape 6"/>
          <p:cNvSpPr>
            <a:spLocks noChangeArrowheads="1"/>
          </p:cNvSpPr>
          <p:nvPr/>
        </p:nvSpPr>
        <p:spPr bwMode="blackWhite">
          <a:xfrm>
            <a:off x="7742238" y="1636713"/>
            <a:ext cx="1268412" cy="1697037"/>
          </a:xfrm>
          <a:prstGeom prst="wedgeRectCallout">
            <a:avLst>
              <a:gd name="adj1" fmla="val -4008"/>
              <a:gd name="adj2" fmla="val 938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2011 severe storms reduced capacity by just 3.8%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57222"/>
                                        </p:tgtEl>
                                        <p:attrNameLst>
                                          <p:attrName>style.visibility</p:attrName>
                                        </p:attrNameLst>
                                      </p:cBhvr>
                                      <p:to>
                                        <p:strVal val="visible"/>
                                      </p:to>
                                    </p:set>
                                    <p:animEffect transition="in" filter="wipe(right)">
                                      <p:cBhvr>
                                        <p:cTn id="7" dur="500"/>
                                        <p:tgtEl>
                                          <p:spTgt spid="205722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222"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10445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5312AD8-70B7-4216-94A9-DC27D863010B}" type="slidenum">
              <a:rPr lang="en-US" sz="900">
                <a:solidFill>
                  <a:srgbClr val="FFFFFF"/>
                </a:solidFill>
              </a:rPr>
              <a:pPr algn="r" eaLnBrk="0" hangingPunct="0">
                <a:lnSpc>
                  <a:spcPct val="85000"/>
                </a:lnSpc>
                <a:spcBef>
                  <a:spcPct val="20000"/>
                </a:spcBef>
              </a:pPr>
              <a:t>87</a:t>
            </a:fld>
            <a:endParaRPr lang="en-US" sz="900">
              <a:solidFill>
                <a:srgbClr val="FFFFFF"/>
              </a:solidFill>
            </a:endParaRPr>
          </a:p>
        </p:txBody>
      </p:sp>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rgbClr val="FFFFFF"/>
                </a:solidFill>
              </a:rPr>
              <a:t>Key Takaways</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BEF59490-BCE5-4E6C-914B-AD248ADDCDDF}" type="slidenum">
              <a:rPr lang="en-US" smtClean="0"/>
              <a:pPr>
                <a:defRPr/>
              </a:pPr>
              <a:t>87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105"/>
          <p:cNvSpPr>
            <a:spLocks noGrp="1" noChangeArrowheads="1"/>
          </p:cNvSpPr>
          <p:nvPr>
            <p:ph type="dt" sz="quarter" idx="10"/>
          </p:nvPr>
        </p:nvSpPr>
        <p:spPr/>
        <p:txBody>
          <a:bodyPr/>
          <a:lstStyle/>
          <a:p>
            <a:pPr>
              <a:defRPr/>
            </a:pPr>
            <a:r>
              <a:rPr lang="en-US"/>
              <a:t>12/01/09 - 9pm</a:t>
            </a:r>
          </a:p>
        </p:txBody>
      </p:sp>
      <p:sp>
        <p:nvSpPr>
          <p:cNvPr id="98307"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8308" name="Rectangle 110"/>
          <p:cNvSpPr>
            <a:spLocks noGrp="1" noChangeArrowheads="1"/>
          </p:cNvSpPr>
          <p:nvPr>
            <p:ph type="sldNum" sz="quarter" idx="12"/>
          </p:nvPr>
        </p:nvSpPr>
        <p:spPr/>
        <p:txBody>
          <a:bodyPr/>
          <a:lstStyle/>
          <a:p>
            <a:pPr>
              <a:defRPr/>
            </a:pPr>
            <a:fld id="{78B75853-FFC0-4B20-9719-C5CABDDA4235}" type="slidenum">
              <a:rPr lang="en-US" smtClean="0"/>
              <a:pPr>
                <a:defRPr/>
              </a:pPr>
              <a:t>88</a:t>
            </a:fld>
            <a:endParaRPr lang="en-US" smtClean="0"/>
          </a:p>
        </p:txBody>
      </p:sp>
      <p:sp>
        <p:nvSpPr>
          <p:cNvPr id="1922051" name="Rectangle 3"/>
          <p:cNvSpPr>
            <a:spLocks noGrp="1" noChangeArrowheads="1"/>
          </p:cNvSpPr>
          <p:nvPr>
            <p:ph type="body" idx="1"/>
          </p:nvPr>
        </p:nvSpPr>
        <p:spPr>
          <a:xfrm>
            <a:off x="460375" y="1327150"/>
            <a:ext cx="8169275" cy="5286375"/>
          </a:xfrm>
        </p:spPr>
        <p:txBody>
          <a:bodyPr/>
          <a:lstStyle/>
          <a:p>
            <a:pPr>
              <a:lnSpc>
                <a:spcPct val="70000"/>
              </a:lnSpc>
              <a:spcBef>
                <a:spcPct val="50000"/>
              </a:spcBef>
            </a:pPr>
            <a:r>
              <a:rPr lang="en-US" sz="2200" b="1" smtClean="0"/>
              <a:t>P/C Insurance Exposures Will Grow With the U.S. Economy</a:t>
            </a:r>
          </a:p>
          <a:p>
            <a:pPr lvl="1">
              <a:lnSpc>
                <a:spcPct val="70000"/>
              </a:lnSpc>
            </a:pPr>
            <a:r>
              <a:rPr lang="en-US" sz="2000" smtClean="0"/>
              <a:t>Personal and commercial exposure growth is likely in 2013</a:t>
            </a:r>
          </a:p>
          <a:p>
            <a:pPr lvl="2">
              <a:lnSpc>
                <a:spcPct val="70000"/>
              </a:lnSpc>
            </a:pPr>
            <a:r>
              <a:rPr lang="en-US" sz="1800" smtClean="0"/>
              <a:t>But restoration of destroyed exposure will take until mid-decade</a:t>
            </a:r>
          </a:p>
          <a:p>
            <a:pPr lvl="1">
              <a:lnSpc>
                <a:spcPct val="70000"/>
              </a:lnSpc>
            </a:pPr>
            <a:r>
              <a:rPr lang="en-US" sz="2000" smtClean="0"/>
              <a:t>Wage growth is also positive and could modestly accelerate</a:t>
            </a:r>
            <a:endParaRPr lang="en-US" sz="2000" b="1" smtClean="0"/>
          </a:p>
          <a:p>
            <a:pPr>
              <a:lnSpc>
                <a:spcPct val="70000"/>
              </a:lnSpc>
              <a:spcBef>
                <a:spcPct val="50000"/>
              </a:spcBef>
            </a:pPr>
            <a:r>
              <a:rPr lang="en-US" sz="2200" b="1" smtClean="0"/>
              <a:t>P/C Industry Growth in 2013 Will Be Strongest Since 2004</a:t>
            </a:r>
          </a:p>
          <a:p>
            <a:pPr lvl="1">
              <a:lnSpc>
                <a:spcPct val="70000"/>
              </a:lnSpc>
            </a:pPr>
            <a:r>
              <a:rPr lang="en-US" sz="2000" smtClean="0"/>
              <a:t>Growth likely to exceed A.M. Best projection of +3.8% for 2012</a:t>
            </a:r>
          </a:p>
          <a:p>
            <a:pPr lvl="1">
              <a:lnSpc>
                <a:spcPct val="70000"/>
              </a:lnSpc>
            </a:pPr>
            <a:r>
              <a:rPr lang="en-US" sz="2000" smtClean="0"/>
              <a:t>No traditional “hard market” emerges in 2013</a:t>
            </a:r>
          </a:p>
          <a:p>
            <a:pPr>
              <a:lnSpc>
                <a:spcPct val="70000"/>
              </a:lnSpc>
              <a:spcBef>
                <a:spcPct val="50000"/>
              </a:spcBef>
            </a:pPr>
            <a:r>
              <a:rPr lang="en-US" sz="2200" b="1" smtClean="0"/>
              <a:t>Underwriting Fundamentals Deteriorate Modestly</a:t>
            </a:r>
          </a:p>
          <a:p>
            <a:pPr lvl="1">
              <a:lnSpc>
                <a:spcPct val="70000"/>
              </a:lnSpc>
            </a:pPr>
            <a:r>
              <a:rPr lang="en-US" sz="2000" smtClean="0"/>
              <a:t>Some pressure from claim frequency, severity in some key lines</a:t>
            </a:r>
          </a:p>
          <a:p>
            <a:pPr lvl="1">
              <a:lnSpc>
                <a:spcPct val="70000"/>
              </a:lnSpc>
            </a:pPr>
            <a:r>
              <a:rPr lang="en-US" sz="2000" smtClean="0"/>
              <a:t>But WC will be tough to fix</a:t>
            </a:r>
          </a:p>
          <a:p>
            <a:pPr>
              <a:lnSpc>
                <a:spcPct val="70000"/>
              </a:lnSpc>
              <a:spcBef>
                <a:spcPct val="50000"/>
              </a:spcBef>
            </a:pPr>
            <a:r>
              <a:rPr lang="en-US" sz="2200" b="1" smtClean="0"/>
              <a:t>Industry Capacity Hits a New Record by Year-End 2013 (Barring Meg-CAT)</a:t>
            </a:r>
          </a:p>
          <a:p>
            <a:pPr>
              <a:lnSpc>
                <a:spcPct val="70000"/>
              </a:lnSpc>
              <a:spcBef>
                <a:spcPct val="50000"/>
              </a:spcBef>
            </a:pPr>
            <a:r>
              <a:rPr lang="en-US" sz="2200" b="1" smtClean="0"/>
              <a:t>Investment Environment Is/Remains Challenging</a:t>
            </a:r>
            <a:endParaRPr lang="en-US" sz="2200" smtClean="0"/>
          </a:p>
          <a:p>
            <a:pPr lvl="1">
              <a:lnSpc>
                <a:spcPct val="70000"/>
              </a:lnSpc>
            </a:pPr>
            <a:r>
              <a:rPr lang="en-US" sz="2000" smtClean="0"/>
              <a:t>Interest rates remain low</a:t>
            </a:r>
            <a:endParaRPr lang="en-US" sz="2000" b="1" smtClean="0"/>
          </a:p>
        </p:txBody>
      </p:sp>
      <p:sp>
        <p:nvSpPr>
          <p:cNvPr id="8" name="Rectangle 2"/>
          <p:cNvSpPr txBox="1">
            <a:spLocks noChangeArrowheads="1"/>
          </p:cNvSpPr>
          <p:nvPr/>
        </p:nvSpPr>
        <p:spPr bwMode="black">
          <a:xfrm>
            <a:off x="330200" y="236538"/>
            <a:ext cx="7369175" cy="749300"/>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Takeaways:</a:t>
            </a:r>
            <a:br>
              <a:rPr lang="en-US" sz="3000" b="1" kern="0" dirty="0">
                <a:solidFill>
                  <a:srgbClr val="225A7A"/>
                </a:solidFill>
                <a:ea typeface="+mj-ea"/>
                <a:cs typeface="+mj-cs"/>
              </a:rPr>
            </a:br>
            <a:r>
              <a:rPr lang="en-US" sz="3000" b="1" kern="0" dirty="0">
                <a:solidFill>
                  <a:srgbClr val="225A7A"/>
                </a:solidFill>
                <a:ea typeface="+mj-ea"/>
                <a:cs typeface="+mj-cs"/>
              </a:rPr>
              <a:t>Insurance Industry Predictions for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22051">
                                            <p:txEl>
                                              <p:pRg st="12" end="12"/>
                                            </p:txEl>
                                          </p:spTgt>
                                        </p:tgtEl>
                                        <p:attrNameLst>
                                          <p:attrName>style.visibility</p:attrName>
                                        </p:attrNameLst>
                                      </p:cBhvr>
                                      <p:to>
                                        <p:strVal val="visible"/>
                                      </p:to>
                                    </p:set>
                                    <p:animEffect transition="in" filter="wipe(left)">
                                      <p:cBhvr>
                                        <p:cTn id="53"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latin typeface="Verdana" pitchFamily="34" charset="0"/>
              </a:rPr>
              <a:t>www.iii.org</a:t>
            </a:r>
          </a:p>
        </p:txBody>
      </p:sp>
      <p:sp>
        <p:nvSpPr>
          <p:cNvPr id="2077700" name="Rectangle 4"/>
          <p:cNvSpPr>
            <a:spLocks noChangeArrowheads="1"/>
          </p:cNvSpPr>
          <p:nvPr/>
        </p:nvSpPr>
        <p:spPr bwMode="auto">
          <a:xfrm>
            <a:off x="668338" y="4130675"/>
            <a:ext cx="7807325" cy="1089025"/>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a:solidFill>
                  <a:srgbClr val="225A7A"/>
                </a:solidFill>
                <a:latin typeface="Verdana" pitchFamily="34" charset="0"/>
              </a:rPr>
              <a:t>Thank you for your time</a:t>
            </a:r>
            <a:br>
              <a:rPr lang="en-US" sz="3600" b="1" i="1">
                <a:solidFill>
                  <a:srgbClr val="225A7A"/>
                </a:solidFill>
                <a:latin typeface="Verdana" pitchFamily="34" charset="0"/>
              </a:rPr>
            </a:br>
            <a:r>
              <a:rPr lang="en-US" sz="3600" b="1" i="1">
                <a:solidFill>
                  <a:srgbClr val="225A7A"/>
                </a:solidFill>
                <a:latin typeface="Verdana" pitchFamily="34" charset="0"/>
              </a:rPr>
              <a:t>and your attention!</a:t>
            </a: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latin typeface="Verdana" pitchFamily="34" charset="0"/>
              </a:rPr>
              <a:t>Insurance Information Institute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53604FEC-9225-4BAB-B1D5-CE61361BCFAD}" type="slidenum">
              <a:rPr lang="en-US" smtClean="0"/>
              <a:pPr>
                <a:defRPr/>
              </a:pPr>
              <a:t>9</a:t>
            </a:fld>
            <a:endParaRPr lang="en-US" smtClean="0"/>
          </a:p>
        </p:txBody>
      </p:sp>
      <p:sp>
        <p:nvSpPr>
          <p:cNvPr id="5124"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smtClean="0"/>
              <a:t>Direct Premiums Written: Total P/C</a:t>
            </a:r>
            <a:br>
              <a:rPr lang="en-US" smtClean="0"/>
            </a:br>
            <a:r>
              <a:rPr lang="en-US" smtClean="0"/>
              <a:t>Percent Change by State, 2007-2012</a:t>
            </a:r>
          </a:p>
        </p:txBody>
      </p:sp>
      <p:graphicFrame>
        <p:nvGraphicFramePr>
          <p:cNvPr id="5122"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5122" name="Chart" r:id="rId4" imgW="8810608" imgH="4552851" progId="MSGraph.Chart.8">
              <p:embed followColorScheme="full"/>
            </p:oleObj>
          </a:graphicData>
        </a:graphic>
      </p:graphicFrame>
      <p:sp>
        <p:nvSpPr>
          <p:cNvPr id="5125"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5126" name="Text Box 4"/>
          <p:cNvSpPr txBox="1">
            <a:spLocks noChangeArrowheads="1"/>
          </p:cNvSpPr>
          <p:nvPr/>
        </p:nvSpPr>
        <p:spPr bwMode="auto">
          <a:xfrm>
            <a:off x="127000" y="658018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solidFill>
                  <a:srgbClr val="000000"/>
                </a:solidFill>
              </a:rPr>
              <a:t>Sources:  SNL Financial LC.; Insurance Information Institute.		</a:t>
            </a:r>
          </a:p>
        </p:txBody>
      </p:sp>
      <p:sp>
        <p:nvSpPr>
          <p:cNvPr id="10" name="Date Placeholder 9"/>
          <p:cNvSpPr>
            <a:spLocks noGrp="1"/>
          </p:cNvSpPr>
          <p:nvPr>
            <p:ph type="dt" sz="quarter" idx="10"/>
          </p:nvPr>
        </p:nvSpPr>
        <p:spPr/>
        <p:txBody>
          <a:bodyPr/>
          <a:lstStyle/>
          <a:p>
            <a:pPr>
              <a:defRPr/>
            </a:pPr>
            <a:r>
              <a:rPr lang="en-US" smtClean="0"/>
              <a:t>12/01/09 - 9pm</a:t>
            </a:r>
            <a:endParaRPr lang="en-US"/>
          </a:p>
        </p:txBody>
      </p:sp>
      <p:sp>
        <p:nvSpPr>
          <p:cNvPr id="8" name="Rectangle 7"/>
          <p:cNvSpPr>
            <a:spLocks noChangeArrowheads="1"/>
          </p:cNvSpPr>
          <p:nvPr/>
        </p:nvSpPr>
        <p:spPr bwMode="grayWhite">
          <a:xfrm>
            <a:off x="4724400" y="2209800"/>
            <a:ext cx="4038600" cy="3862388"/>
          </a:xfrm>
          <a:prstGeom prst="rect">
            <a:avLst/>
          </a:prstGeom>
          <a:noFill/>
          <a:ln w="28575">
            <a:solidFill>
              <a:schemeClr val="folHlink"/>
            </a:solidFill>
            <a:miter lim="800000"/>
            <a:headEnd/>
            <a:tailEnd/>
          </a:ln>
        </p:spPr>
        <p:txBody>
          <a:bodyPr wrap="none" anchor="ctr"/>
          <a:lstStyle/>
          <a:p>
            <a:endParaRPr lang="en-US"/>
          </a:p>
        </p:txBody>
      </p:sp>
      <p:sp>
        <p:nvSpPr>
          <p:cNvPr id="9" name="AutoShape 14"/>
          <p:cNvSpPr>
            <a:spLocks noChangeArrowheads="1"/>
          </p:cNvSpPr>
          <p:nvPr/>
        </p:nvSpPr>
        <p:spPr bwMode="blackWhite">
          <a:xfrm>
            <a:off x="1676400" y="4038600"/>
            <a:ext cx="3429000" cy="1143000"/>
          </a:xfrm>
          <a:prstGeom prst="wedgeRectCallout">
            <a:avLst>
              <a:gd name="adj1" fmla="val 74431"/>
              <a:gd name="adj2" fmla="val -444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13 states lost DPW over the 5-year period 2007-2012, including New York, California, and Florida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WPwYx5B_files\slide0001_image001.emz"/>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2769</TotalTime>
  <Words>6966</Words>
  <Application>Microsoft Office PowerPoint</Application>
  <PresentationFormat>On-screen Show (4:3)</PresentationFormat>
  <Paragraphs>852</Paragraphs>
  <Slides>89</Slides>
  <Notes>79</Notes>
  <HiddenSlides>20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99" baseType="lpstr">
      <vt:lpstr>Arial</vt:lpstr>
      <vt:lpstr>Wingdings</vt:lpstr>
      <vt:lpstr>Calibri</vt:lpstr>
      <vt:lpstr>Symbol</vt:lpstr>
      <vt:lpstr>Times New Roman</vt:lpstr>
      <vt:lpstr>Verdana</vt:lpstr>
      <vt:lpstr>Arial Unicode MS</vt:lpstr>
      <vt:lpstr>Default Design</vt:lpstr>
      <vt:lpstr>Microsoft Graph Chart</vt:lpstr>
      <vt:lpstr>Chart</vt:lpstr>
      <vt:lpstr>Overview and Outlook for the P/C Insurance Industry: Trends and Challenges for 2013 and Beyond</vt:lpstr>
      <vt:lpstr>SomeTrends &amp; Challenges Affecting the P/C Industry</vt:lpstr>
      <vt:lpstr>Challenge #1: Slow/Variable  Exposure Growth</vt:lpstr>
      <vt:lpstr>Real GDP Growth: Past Recessions and Recoveries, Yearly, 1970-2012</vt:lpstr>
      <vt:lpstr>April 2013 Forecasts of Quarterly US Real GDP for 2013-14</vt:lpstr>
      <vt:lpstr>P/C Net Premiums Written: % Change, Quarter vs. Year-Prior Quarter, 2002–2012</vt:lpstr>
      <vt:lpstr>Slide 7</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Projected Population Growth Rates (2010-2020) Vary Widely by State and Region*</vt:lpstr>
      <vt:lpstr>Projected Population Growth Rates (2010-2020) Vary Widely by State and Region* (cont’d)</vt:lpstr>
      <vt:lpstr>Auto/Light Truck Sales, 1999-2014F</vt:lpstr>
      <vt:lpstr>PP Auto NWP vs. # of Vehicles in Operation, 2001–2011</vt:lpstr>
      <vt:lpstr>Personal Auto Insurance Direct Written Premiums vs. Recently-Registered Cars</vt:lpstr>
      <vt:lpstr>Private Housing Unit Starts, 1990-2014F</vt:lpstr>
      <vt:lpstr>So Far, the Pickup Is Mostly in  Multi-Family Housing Starts</vt:lpstr>
      <vt:lpstr>Housing Unit Starts: Building Momentum, Monthly, Jan 2011-Mar 2013*</vt:lpstr>
      <vt:lpstr>Commercial &amp; Industrial Loans Outstanding at FDIC-Insured Banks, Quarterly, 2006-2012*</vt:lpstr>
      <vt:lpstr>Percent of Non-current Commercial &amp; Industrial Loans Outstanding at FDIC-Insured Banks, Quarterly, 2006-2012*</vt:lpstr>
      <vt:lpstr>Dollar Value* of Manufacturers’ Shipments Monthly, Jan. 1992—Feb. 2013</vt:lpstr>
      <vt:lpstr>Business Bankruptcy Filings: Falling but Still High in 2012 (1994:Q1 – 2012:Q3)</vt:lpstr>
      <vt:lpstr>Private Sector Business Starts, 1993:Q2 – 2012:Q2*</vt:lpstr>
      <vt:lpstr>Recovery in Capacity Utilization is a Positive Sign for Commercial Exposures</vt:lpstr>
      <vt:lpstr>Challenge #2: Dealing with Catastrophes</vt:lpstr>
      <vt:lpstr>US Insured Catastrophe Losses</vt:lpstr>
      <vt:lpstr>Natural Disasters in the United States, 1980 – 2012 Number of Events (Annual Totals 1980 – 2012) </vt:lpstr>
      <vt:lpstr>Combined Ratio Points Associated with Catastrophe Losses: 1960 – 2012*</vt:lpstr>
      <vt:lpstr>The Dozen Most Costly Hurricanes in U.S. History</vt:lpstr>
      <vt:lpstr>If They Hit Today, the Dozen Costliest (to Insurers) Hurricanes in U.S. History</vt:lpstr>
      <vt:lpstr>P/C Industry Homeowners Claim Frequency, US, 1997-2011</vt:lpstr>
      <vt:lpstr>P/C Industry Homeowners Average Claim Severity, 1997-2011</vt:lpstr>
      <vt:lpstr>U.S. Employment in Insurance  Claims Adjusting: 2004–2013*</vt:lpstr>
      <vt:lpstr>Slide 41</vt:lpstr>
      <vt:lpstr>Top 16 Most Costly Disasters in U.S. History</vt:lpstr>
      <vt:lpstr>Top 16 Most Costly World Insurance Losses, 1970-2012*</vt:lpstr>
      <vt:lpstr>Flood-Damaged Structures with/without Flood Insurance: Long Island NY</vt:lpstr>
      <vt:lpstr>Residential NFIP Flood Take-Up Rates in NY, CT (2010) &amp; Sandy Storm Surge</vt:lpstr>
      <vt:lpstr>I.I.I. Poll: Disaster Preparedness</vt:lpstr>
      <vt:lpstr>I.I.I. Poll: Disaster Preparedness</vt:lpstr>
      <vt:lpstr>I.I.I. Poll: Disaster Preparedness</vt:lpstr>
      <vt:lpstr>Challenge #3: Prolonged Low Investment Gains</vt:lpstr>
      <vt:lpstr>Insurers Have Not Yet Fully Adapted to a Persistently Low Interest Rate Environment</vt:lpstr>
      <vt:lpstr>U.S. Treasury Security Yields*: A Long Downward Trend, 1990–2013</vt:lpstr>
      <vt:lpstr>Distribution of Bond Maturities, P/C Insurance Industry, 2003-2011</vt:lpstr>
      <vt:lpstr>Property/Casualty Insurance Industry Investment Gain: 1994–2012F1</vt:lpstr>
      <vt:lpstr>Purchasing Power of P/C Industry Investment Gains: 1994–2012F1</vt:lpstr>
      <vt:lpstr>Slide 55</vt:lpstr>
      <vt:lpstr>Challenge #4: Highly Variable P/C Claims Drivers</vt:lpstr>
      <vt:lpstr>Change* in the Consumer Price Index, 2004–2013</vt:lpstr>
      <vt:lpstr>Prices for Hospital Services: 12-Month Change,* 1998–2013</vt:lpstr>
      <vt:lpstr>Forces that Drive Car Repair Costs: 12-Month Change,* 2001–2013</vt:lpstr>
      <vt:lpstr>Change* in Price Index for Lumber: Sudden Spikes, 2008–2013</vt:lpstr>
      <vt:lpstr>Change* in Price Index for Lumber: A Downward Trend but Sudden Spikes, 2004–2013</vt:lpstr>
      <vt:lpstr>Change* in Price Index for Plywood: A Downward Trend but Sudden Spikes, 2004–2013</vt:lpstr>
      <vt:lpstr>Price Index for Waferboard, Monthly 2008–2013</vt:lpstr>
      <vt:lpstr>But Something Unusual is Happening: Miles Driven*, 1990–2013</vt:lpstr>
      <vt:lpstr>Challenge #5: Regulatory Pressure?</vt:lpstr>
      <vt:lpstr>I.I.I. Congressional Testimony on the Future of the Terrorism Risk Insurance Program</vt:lpstr>
      <vt:lpstr>Loss Distribution by Type of Insurance from Sept. 11 Terrorist Attack ($ 2011)</vt:lpstr>
      <vt:lpstr>Terrorism Violates Traditional Requirements for Insurability</vt:lpstr>
      <vt:lpstr>Slide 69</vt:lpstr>
      <vt:lpstr>Slide 70</vt:lpstr>
      <vt:lpstr>What Did HUD Rule?</vt:lpstr>
      <vt:lpstr>Potential Impact on Property Insurance Underwriting</vt:lpstr>
      <vt:lpstr>Potential Impact on Property Insurance Underwriting (cont’d)</vt:lpstr>
      <vt:lpstr>Other Regulatory Challenges?</vt:lpstr>
      <vt:lpstr>Brief Overview of P/C Industry Financial Status</vt:lpstr>
      <vt:lpstr>Underwriting is Rarely a Profit Source Gain (Loss)* 1975–2012**</vt:lpstr>
      <vt:lpstr>P/C Insurance Industry  Combined Ratio, 2001–2012</vt:lpstr>
      <vt:lpstr>P/C Net Income After Taxes 1991–2012</vt:lpstr>
      <vt:lpstr>P/C Industry Net Income, Quarterly, 2007:Q1-2012:Q4 </vt:lpstr>
      <vt:lpstr>P/C Industry Net Income, Quarterly, 2007:Q1-2012:Q4 </vt:lpstr>
      <vt:lpstr>Profitability (ROE) Peaks &amp; Troughs, P/C Insurance Industry, 1975 – 2012</vt:lpstr>
      <vt:lpstr>Policyholder Surplus,  Quarterly, 2006:Q4–2012:Q4</vt:lpstr>
      <vt:lpstr>A 100 Combined Ratio Isn’t What It Once Was: Investment Impact on ROEs</vt:lpstr>
      <vt:lpstr>US Policyholder Surplus: 1975–2012*</vt:lpstr>
      <vt:lpstr>Policyholder Surplus,  2006:Q4–2012:Q4</vt:lpstr>
      <vt:lpstr>Ratio of Insured Loss to Surplus for Largest Capital Events Since 1989*</vt:lpstr>
      <vt:lpstr>Slide 87</vt:lpstr>
      <vt:lpstr>Slide 88</vt:lpstr>
      <vt:lpstr>Slide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Weisbart</dc:creator>
  <cp:lastModifiedBy>Shorna Lewis</cp:lastModifiedBy>
  <cp:revision>329</cp:revision>
  <dcterms:created xsi:type="dcterms:W3CDTF">2012-07-25T15:34:22Z</dcterms:created>
  <dcterms:modified xsi:type="dcterms:W3CDTF">2013-05-29T13:59:46Z</dcterms:modified>
</cp:coreProperties>
</file>