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tags/tag8.xml" ContentType="application/vnd.openxmlformats-officedocument.presentationml.tags+xml"/>
  <Override PartName="/ppt/notesSlides/notesSlide239.xml" ContentType="application/vnd.openxmlformats-officedocument.presentationml.notesSlide+xml"/>
  <Override PartName="/ppt/slides/slide120.xml" ContentType="application/vnd.openxmlformats-officedocument.presentationml.slide+xml"/>
  <Override PartName="/ppt/slides/slide218.xml" ContentType="application/vnd.openxmlformats-officedocument.presentationml.slide+xml"/>
  <Override PartName="/ppt/slides/slide265.xml" ContentType="application/vnd.openxmlformats-officedocument.presentationml.slide+xml"/>
  <Override PartName="/ppt/notesSlides/notesSlide38.xml" ContentType="application/vnd.openxmlformats-officedocument.presentationml.notesSlide+xml"/>
  <Override PartName="/ppt/notesSlides/notesSlide85.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17.xml" ContentType="application/vnd.openxmlformats-officedocument.presentationml.notesSlide+xml"/>
  <Default Extension="xml" ContentType="application/xml"/>
  <Override PartName="/ppt/slides/slide50.xml" ContentType="application/vnd.openxmlformats-officedocument.presentationml.slide+xml"/>
  <Override PartName="/ppt/slides/slide243.xml" ContentType="application/vnd.openxmlformats-officedocument.presentationml.slid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notesSlides/notesSlide242.xml" ContentType="application/vnd.openxmlformats-officedocument.presentationml.notesSlide+xml"/>
  <Override PartName="/ppt/slides/slide221.xml" ContentType="application/vnd.openxmlformats-officedocument.presentationml.slide+xml"/>
  <Override PartName="/ppt/notesSlides/notesSlide41.xml" ContentType="application/vnd.openxmlformats-officedocument.presentationml.notesSlide+xml"/>
  <Override PartName="/ppt/notesSlides/notesSlide179.xml" ContentType="application/vnd.openxmlformats-officedocument.presentationml.notesSlide+xml"/>
  <Override PartName="/ppt/slides/slide158.xml" ContentType="application/vnd.openxmlformats-officedocument.presentationml.slide+xml"/>
  <Override PartName="/ppt/notesSlides/notesSlide220.xml" ContentType="application/vnd.openxmlformats-officedocument.presentationml.notes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notesSlides/notesSlide15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s/slide88.xml" ContentType="application/vnd.openxmlformats-officedocument.presentationml.slide+xml"/>
  <Override PartName="/ppt/slides/slide259.xml" ContentType="application/vnd.openxmlformats-officedocument.presentationml.slide+xml"/>
  <Override PartName="/ppt/notesSlides/notesSlide135.xml" ContentType="application/vnd.openxmlformats-officedocument.presentationml.notesSlide+xml"/>
  <Override PartName="/ppt/notesSlides/notesSlide182.xml" ContentType="application/vnd.openxmlformats-officedocument.presentationml.notesSlide+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s/slide161.xml" ContentType="application/vnd.openxmlformats-officedocument.presentationml.slide+xml"/>
  <Default Extension="png" ContentType="image/png"/>
  <Override PartName="/ppt/notesSlides/notesSlide79.xml" ContentType="application/vnd.openxmlformats-officedocument.presentationml.notesSlide+xml"/>
  <Override PartName="/ppt/drawings/drawing3.xml" ContentType="application/vnd.openxmlformats-officedocument.drawingml.chartshapes+xml"/>
  <Override PartName="/ppt/slides/slide237.xml" ContentType="application/vnd.openxmlformats-officedocument.presentationml.slide+xml"/>
  <Override PartName="/ppt/slides/slide284.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tags/tag5.xml" ContentType="application/vnd.openxmlformats-officedocument.presentationml.tags+xml"/>
  <Override PartName="/ppt/notesSlides/notesSlide113.xml" ContentType="application/vnd.openxmlformats-officedocument.presentationml.notesSlide+xml"/>
  <Override PartName="/ppt/notesSlides/notesSlide160.xml" ContentType="application/vnd.openxmlformats-officedocument.presentationml.notesSlide+xml"/>
  <Override PartName="/ppt/slides/slide44.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62.xml" ContentType="application/vnd.openxmlformats-officedocument.presentationml.slide+xml"/>
  <Default Extension="emf" ContentType="image/x-emf"/>
  <Override PartName="/ppt/notesSlides/notesSlide236.xml" ContentType="application/vnd.openxmlformats-officedocument.presentationml.notesSlide+xml"/>
  <Override PartName="/ppt/slides/slide22.xml" ContentType="application/vnd.openxmlformats-officedocument.presentationml.slide+xml"/>
  <Override PartName="/ppt/slides/slide199.xml" ContentType="application/vnd.openxmlformats-officedocument.presentationml.slide+xml"/>
  <Override PartName="/ppt/notesSlides/notesSlide35.xml" ContentType="application/vnd.openxmlformats-officedocument.presentationml.notesSlide+xml"/>
  <Override PartName="/ppt/notesSlides/notesSlide82.xml" ContentType="application/vnd.openxmlformats-officedocument.presentationml.notesSlide+xml"/>
  <Override PartName="/ppt/notesSlides/notesSlide214.xml" ContentType="application/vnd.openxmlformats-officedocument.presentationml.notesSlide+xml"/>
  <Override PartName="/ppt/slides/slide240.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notesSlides/notesSlide198.xml" ContentType="application/vnd.openxmlformats-officedocument.presentationml.notesSlide+xml"/>
  <Override PartName="/ppt/slides/slide177.xml" ContentType="application/vnd.openxmlformats-officedocument.presentationml.slide+xml"/>
  <Override PartName="/ppt/notesSlides/notesSlide129.xml" ContentType="application/vnd.openxmlformats-officedocument.presentationml.notesSlide+xml"/>
  <Override PartName="/ppt/notesSlides/notesSlide176.xml" ContentType="application/vnd.openxmlformats-officedocument.presentationml.notesSlide+xml"/>
  <Override PartName="/ppt/slides/slide108.xml" ContentType="application/vnd.openxmlformats-officedocument.presentationml.slide+xml"/>
  <Override PartName="/ppt/slides/slide155.xml" ContentType="application/vnd.openxmlformats-officedocument.presentationml.slide+xml"/>
  <Override PartName="/ppt/tags/tag13.xml" ContentType="application/vnd.openxmlformats-officedocument.presentationml.tags+xml"/>
  <Override PartName="/ppt/slides/slide278.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notesSlides/notesSlide15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slides/slide111.xml" ContentType="application/vnd.openxmlformats-officedocument.presentationml.slide+xml"/>
  <Override PartName="/ppt/slides/slide209.xml" ContentType="application/vnd.openxmlformats-officedocument.presentationml.slide+xml"/>
  <Override PartName="/ppt/slides/slide256.xml" ContentType="application/vnd.openxmlformats-officedocument.presentationml.slide+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slides/slide16.xml" ContentType="application/vnd.openxmlformats-officedocument.presentationml.slide+xml"/>
  <Override PartName="/ppt/slides/slide63.xml" ContentType="application/vnd.openxmlformats-officedocument.presentationml.slide+xml"/>
  <Override PartName="/ppt/slides/slide234.xml" ContentType="application/vnd.openxmlformats-officedocument.presentationml.slide+xml"/>
  <Override PartName="/ppt/slides/slide281.xml" ContentType="application/vnd.openxmlformats-officedocument.presentationml.slide+xml"/>
  <Override PartName="/ppt/tags/tag2.xml" ContentType="application/vnd.openxmlformats-officedocument.presentationml.tags+xml"/>
  <Override PartName="/ppt/notesSlides/notesSlide110.xml" ContentType="application/vnd.openxmlformats-officedocument.presentationml.notesSlide+xml"/>
  <Override PartName="/ppt/notesSlides/notesSlide208.xml" ContentType="application/vnd.openxmlformats-officedocument.presentationml.notesSlide+xml"/>
  <Override PartName="/ppt/slides/slide41.xml" ContentType="application/vnd.openxmlformats-officedocument.presentationml.slide+xml"/>
  <Override PartName="/ppt/notesSlides/notesSlide54.xml" ContentType="application/vnd.openxmlformats-officedocument.presentationml.notesSlide+xml"/>
  <Override PartName="/ppt/notesSlides/notesSlide233.xml" ContentType="application/vnd.openxmlformats-officedocument.presentationml.notes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notesSlides/notesSlide32.xml" ContentType="application/vnd.openxmlformats-officedocument.presentationml.notesSlide+xml"/>
  <Override PartName="/ppt/notesSlides/notesSlide148.xml" ContentType="application/vnd.openxmlformats-officedocument.presentationml.notesSlide+xml"/>
  <Override PartName="/ppt/notesSlides/notesSlide195.xml" ContentType="application/vnd.openxmlformats-officedocument.presentationml.notesSlide+xml"/>
  <Override PartName="/ppt/notesSlides/notesSlide211.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Default Extension="sldx" ContentType="application/vnd.openxmlformats-officedocument.presentationml.slide"/>
  <Override PartName="/ppt/tags/tag10.xml" ContentType="application/vnd.openxmlformats-officedocument.presentationml.tags+xml"/>
  <Override PartName="/ppt/notesSlides/notesSlide126.xml" ContentType="application/vnd.openxmlformats-officedocument.presentationml.notesSlide+xml"/>
  <Override PartName="/ppt/notesSlides/notesSlide173.xml" ContentType="application/vnd.openxmlformats-officedocument.presentationml.notesSlide+xml"/>
  <Override PartName="/ppt/slides/slide57.xml" ContentType="application/vnd.openxmlformats-officedocument.presentationml.slide+xml"/>
  <Override PartName="/ppt/slides/slide105.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notesSlides/notesSlide104.xml" ContentType="application/vnd.openxmlformats-officedocument.presentationml.notesSlide+xml"/>
  <Override PartName="/ppt/notesSlides/notesSlide151.xml" ContentType="application/vnd.openxmlformats-officedocument.presentationml.notesSlide+xml"/>
  <Override PartName="/ppt/notesSlides/notesSlide249.xml" ContentType="application/vnd.openxmlformats-officedocument.presentationml.notesSlide+xml"/>
  <Override PartName="/ppt/slides/slide130.xml" ContentType="application/vnd.openxmlformats-officedocument.presentationml.slide+xml"/>
  <Override PartName="/ppt/slides/slide228.xml" ContentType="application/vnd.openxmlformats-officedocument.presentationml.slide+xml"/>
  <Override PartName="/ppt/slides/slide275.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slides/slide35.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53.xml" ContentType="application/vnd.openxmlformats-officedocument.presentationml.slide+xml"/>
  <Override PartName="/ppt/notesSlides/notesSlide227.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notesSlides/notesSlide26.xml" ContentType="application/vnd.openxmlformats-officedocument.presentationml.notesSlide+xml"/>
  <Override PartName="/ppt/notesSlides/notesSlide73.xml" ContentType="application/vnd.openxmlformats-officedocument.presentationml.notesSlide+xml"/>
  <Override PartName="/ppt/notesSlides/notesSlide205.xml" ContentType="application/vnd.openxmlformats-officedocument.presentationml.notesSlide+xml"/>
  <Override PartName="/ppt/notesSlides/notesSlide252.xml" ContentType="application/vnd.openxmlformats-officedocument.presentationml.notesSlide+xml"/>
  <Override PartName="/ppt/slides/slide168.xml" ContentType="application/vnd.openxmlformats-officedocument.presentationml.slide+xml"/>
  <Override PartName="/ppt/slides/slide231.xml" ContentType="application/vnd.openxmlformats-officedocument.presentationml.slide+xml"/>
  <Override PartName="/ppt/slideLayouts/slideLayout12.xml" ContentType="application/vnd.openxmlformats-officedocument.presentationml.slideLayout+xml"/>
  <Override PartName="/ppt/notesSlides/notesSlide51.xml" ContentType="application/vnd.openxmlformats-officedocument.presentationml.notesSlide+xml"/>
  <Override PartName="/ppt/notesSlides/notesSlide189.xml" ContentType="application/vnd.openxmlformats-officedocument.presentationml.notesSlide+xml"/>
  <Override PartName="/ppt/notesSlides/notesSlide167.xml" ContentType="application/vnd.openxmlformats-officedocument.presentationml.notesSlide+xml"/>
  <Override PartName="/ppt/notesSlides/notesSlide230.xml" ContentType="application/vnd.openxmlformats-officedocument.presentationml.notesSlide+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slides/slide124.xml" ContentType="application/vnd.openxmlformats-officedocument.presentationml.slide+xml"/>
  <Override PartName="/ppt/slides/slide171.xml" ContentType="application/vnd.openxmlformats-officedocument.presentationml.slide+xml"/>
  <Override PartName="/ppt/slides/slide269.xml" ContentType="application/vnd.openxmlformats-officedocument.presentationml.slide+xml"/>
  <Override PartName="/ppt/notesSlides/notesSlide89.xml" ContentType="application/vnd.openxmlformats-officedocument.presentationml.notesSlide+xml"/>
  <Override PartName="/ppt/notesSlides/notesSlide145.xml" ContentType="application/vnd.openxmlformats-officedocument.presentationml.notesSlide+xml"/>
  <Override PartName="/ppt/notesSlides/notesSlide192.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123.xml" ContentType="application/vnd.openxmlformats-officedocument.presentationml.notesSlide+xml"/>
  <Override PartName="/ppt/notesSlides/notesSlide170.xml" ContentType="application/vnd.openxmlformats-officedocument.presentationml.notesSlide+xml"/>
  <Override PartName="/ppt/slides/slide4.xml" ContentType="application/vnd.openxmlformats-officedocument.presentationml.slide+xml"/>
  <Override PartName="/ppt/slides/slide54.xml" ContentType="application/vnd.openxmlformats-officedocument.presentationml.slide+xml"/>
  <Override PartName="/ppt/slides/slide102.xml" ContentType="application/vnd.openxmlformats-officedocument.presentationml.slide+xml"/>
  <Override PartName="/ppt/slides/slide247.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notesSlides/notesSlide246.xml" ContentType="application/vnd.openxmlformats-officedocument.presentationml.notesSlide+xml"/>
  <Override PartName="/ppt/slides/slide225.xml" ContentType="application/vnd.openxmlformats-officedocument.presentationml.slide+xml"/>
  <Override PartName="/ppt/slides/slide272.xml" ContentType="application/vnd.openxmlformats-officedocument.presentationml.slide+xml"/>
  <Override PartName="/ppt/notesSlides/notesSlide45.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22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97.xml" ContentType="application/vnd.openxmlformats-officedocument.presentationml.notesSlide+xml"/>
  <Override PartName="/ppt/notesSlides/notesSlide213.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notesSlides/notesSlide139.xml" ContentType="application/vnd.openxmlformats-officedocument.presentationml.notesSlide+xml"/>
  <Override PartName="/ppt/notesSlides/notesSlide186.xml" ContentType="application/vnd.openxmlformats-officedocument.presentationml.notesSlide+xml"/>
  <Override PartName="/ppt/notesSlides/notesSlide20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tags/tag12.xml" ContentType="application/vnd.openxmlformats-officedocument.presentationml.tags+xml"/>
  <Override PartName="/ppt/notesSlides/notesSlide128.xml" ContentType="application/vnd.openxmlformats-officedocument.presentationml.notesSlide+xml"/>
  <Override PartName="/ppt/notesSlides/notesSlide175.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notesSlides/notesSlide153.xml" ContentType="application/vnd.openxmlformats-officedocument.presentationml.notesSlide+xml"/>
  <Override PartName="/ppt/notesSlides/notesSlide164.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slides/slide277.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Override PartName="/ppt/notesSlides/notesSlide97.xml" ContentType="application/vnd.openxmlformats-officedocument.presentationml.notesSlide+xml"/>
  <Override PartName="/ppt/notesSlides/notesSlide142.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slides/slide255.xml" ContentType="application/vnd.openxmlformats-officedocument.presentationml.slide+xml"/>
  <Override PartName="/ppt/slides/slide266.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notesSlides/notesSlide218.xml" ContentType="application/vnd.openxmlformats-officedocument.presentationml.notesSlide+xml"/>
  <Override PartName="/ppt/notesSlides/notesSlide22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2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notesSlides/notesSlide207.xml" ContentType="application/vnd.openxmlformats-officedocument.presentationml.notesSlide+xml"/>
  <Override PartName="/ppt/slides/slide51.xml" ContentType="application/vnd.openxmlformats-officedocument.presentationml.slide+xml"/>
  <Override PartName="/ppt/slides/slide233.xml" ContentType="application/vnd.openxmlformats-officedocument.presentationml.slide+xml"/>
  <Override PartName="/ppt/slides/slide280.xml" ContentType="application/vnd.openxmlformats-officedocument.presentationml.slide+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53.xml" ContentType="application/vnd.openxmlformats-officedocument.presentationml.notesSlide+xml"/>
  <Override PartName="/ppt/notesSlides/notesSlide243.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notesSlides/notesSlide42.xml" ContentType="application/vnd.openxmlformats-officedocument.presentationml.notesSlide+xml"/>
  <Override PartName="/ppt/notesSlides/notesSlide169.xml" ContentType="application/vnd.openxmlformats-officedocument.presentationml.notesSlide+xml"/>
  <Override PartName="/ppt/notesSlides/notesSlide221.xml" ContentType="application/vnd.openxmlformats-officedocument.presentationml.notesSlide+xml"/>
  <Override PartName="/ppt/notesSlides/notesSlide232.xml" ContentType="application/vnd.openxmlformats-officedocument.presentationml.notes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notesSlides/notesSlide158.xml" ContentType="application/vnd.openxmlformats-officedocument.presentationml.notesSlide+xml"/>
  <Override PartName="/ppt/notesSlides/notesSlide210.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notesSlides/notesSlide147.xml" ContentType="application/vnd.openxmlformats-officedocument.presentationml.notesSlide+xml"/>
  <Override PartName="/ppt/notesSlides/notesSlide194.xml" ContentType="application/vnd.openxmlformats-officedocument.presentationml.notesSlide+xml"/>
  <Override PartName="/ppt/charts/chart4.xml" ContentType="application/vnd.openxmlformats-officedocument.drawingml.chart+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handoutMasters/handoutMaster1.xml" ContentType="application/vnd.openxmlformats-officedocument.presentationml.handoutMaster+xml"/>
  <Override PartName="/ppt/notesSlides/notesSlide125.xml" ContentType="application/vnd.openxmlformats-officedocument.presentationml.notesSlide+xml"/>
  <Override PartName="/ppt/notesSlides/notesSlide136.xml" ContentType="application/vnd.openxmlformats-officedocument.presentationml.notesSlide+xml"/>
  <Override PartName="/ppt/notesSlides/notesSlide172.xml" ContentType="application/vnd.openxmlformats-officedocument.presentationml.notesSlide+xml"/>
  <Override PartName="/ppt/notesSlides/notesSlide183.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38.xml" ContentType="application/vnd.openxmlformats-officedocument.presentationml.slide+xml"/>
  <Override PartName="/ppt/slides/slide249.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tags/tag6.xml" ContentType="application/vnd.openxmlformats-officedocument.presentationml.tags+xml"/>
  <Override PartName="/ppt/notesSlides/notesSlide114.xml" ContentType="application/vnd.openxmlformats-officedocument.presentationml.notesSlide+xml"/>
  <Override PartName="/ppt/notesSlides/notesSlide161.xml" ContentType="application/vnd.openxmlformats-officedocument.presentationml.notesSlide+xml"/>
  <Override PartName="/ppt/notesSlides/notesSlide248.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Override PartName="/ppt/slides/slide274.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50.xml" ContentType="application/vnd.openxmlformats-officedocument.presentationml.notesSlide+xml"/>
  <Override PartName="/ppt/notesSlides/notesSlide237.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Override PartName="/ppt/slides/slide263.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xls" ContentType="application/vnd.ms-excel"/>
  <Override PartName="/ppt/notesSlides/notesSlide22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41.xml" ContentType="application/vnd.openxmlformats-officedocument.presentationml.slide+xml"/>
  <Override PartName="/ppt/slides/slide252.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notesSlides/notesSlide199.xml" ContentType="application/vnd.openxmlformats-officedocument.presentationml.notesSlide+xml"/>
  <Override PartName="/ppt/notesSlides/notesSlide215.xml" ContentType="application/vnd.openxmlformats-officedocument.presentationml.notesSlide+xml"/>
  <Override PartName="/ppt/slides/slide12.xml" ContentType="application/vnd.openxmlformats-officedocument.presentationml.slide+xml"/>
  <Override PartName="/ppt/slides/slide178.xml" ContentType="application/vnd.openxmlformats-officedocument.presentationml.slide+xml"/>
  <Override PartName="/ppt/slides/slide2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notesSlides/notesSlide188.xml" ContentType="application/vnd.openxmlformats-officedocument.presentationml.notesSlide+xml"/>
  <Override PartName="/ppt/notesSlides/notesSlide204.xml" ContentType="application/vnd.openxmlformats-officedocument.presentationml.notesSlide+xml"/>
  <Override PartName="/ppt/notesSlides/notesSlide240.xml" ContentType="application/vnd.openxmlformats-officedocument.presentationml.notesSlide+xml"/>
  <Override PartName="/ppt/notesSlides/notesSlide251.xml" ContentType="application/vnd.openxmlformats-officedocument.presentationml.notesSlide+xml"/>
  <Override PartName="/ppt/slides/slide167.xml" ContentType="application/vnd.openxmlformats-officedocument.presentationml.slide+xml"/>
  <Override PartName="/ppt/notesSlides/notesSlide50.xml" ContentType="application/vnd.openxmlformats-officedocument.presentationml.notesSlide+xml"/>
  <Override PartName="/ppt/tags/tag14.xml" ContentType="application/vnd.openxmlformats-officedocument.presentationml.tags+xml"/>
  <Override PartName="/ppt/notesSlides/notesSlide177.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notesSlides/notesSlide155.xml" ContentType="application/vnd.openxmlformats-officedocument.presentationml.notesSlide+xml"/>
  <Override PartName="/ppt/notesSlides/notesSlide166.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slides/slide279.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44.xml" ContentType="application/vnd.openxmlformats-officedocument.presentationml.notesSlide+xml"/>
  <Override PartName="/ppt/notesSlides/notesSlide191.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slides/slide257.xml" ContentType="application/vnd.openxmlformats-officedocument.presentationml.slide+xml"/>
  <Override PartName="/ppt/slides/slide268.xml" ContentType="application/vnd.openxmlformats-officedocument.presentationml.slide+xml"/>
  <Override PartName="/ppt/notesSlides/notesSlide88.xml" ContentType="application/vnd.openxmlformats-officedocument.presentationml.notesSlide+xml"/>
  <Override PartName="/ppt/notesSlides/notesSlide133.xml" ContentType="application/vnd.openxmlformats-officedocument.presentationml.notesSlide+xml"/>
  <Override PartName="/ppt/notesSlides/notesSlide180.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2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122.xml" ContentType="application/vnd.openxmlformats-officedocument.presentationml.notesSlide+xml"/>
  <Override PartName="/ppt/drawings/drawing1.xml" ContentType="application/vnd.openxmlformats-officedocument.drawingml.chartshapes+xml"/>
  <Override PartName="/ppt/notesSlides/notesSlide209.xml" ContentType="application/vnd.openxmlformats-officedocument.presentationml.notesSlide+xml"/>
  <Override PartName="/ppt/slides/slide53.xml" ContentType="application/vnd.openxmlformats-officedocument.presentationml.slide+xml"/>
  <Override PartName="/ppt/slides/slide235.xml" ContentType="application/vnd.openxmlformats-officedocument.presentationml.slide+xml"/>
  <Override PartName="/ppt/slides/slide282.xml" ContentType="application/vnd.openxmlformats-officedocument.presentationml.slide+xml"/>
  <Default Extension="jpeg" ContentType="image/jpeg"/>
  <Override PartName="/ppt/notesSlides/notesSlide55.xml" ContentType="application/vnd.openxmlformats-officedocument.presentationml.notesSlide+xml"/>
  <Override PartName="/ppt/tags/tag3.xml" ContentType="application/vnd.openxmlformats-officedocument.presentationml.tags+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notesSlides/notesSlide245.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s/slide260.xml" ContentType="application/vnd.openxmlformats-officedocument.presentationml.slide+xml"/>
  <Override PartName="/ppt/slides/slide271.xml" ContentType="application/vnd.openxmlformats-officedocument.presentationml.slide+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notesSlides/notesSlide223.xml" ContentType="application/vnd.openxmlformats-officedocument.presentationml.notesSlide+xml"/>
  <Override PartName="/ppt/notesSlides/notesSlide234.xml" ContentType="application/vnd.openxmlformats-officedocument.presentationml.notesSlide+xml"/>
  <Override PartName="/ppt/slides/slide20.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notesSlides/notesSlide212.xml" ContentType="application/vnd.openxmlformats-officedocument.presentationml.notesSlide+xml"/>
  <Override PartName="/ppt/slides/slide139.xml" ContentType="application/vnd.openxmlformats-officedocument.presentationml.slide+xml"/>
  <Override PartName="/ppt/slides/slide186.xml" ContentType="application/vnd.openxmlformats-officedocument.presentationml.slide+xml"/>
  <Override PartName="/ppt/notesSlides/notesSlide11.xml" ContentType="application/vnd.openxmlformats-officedocument.presentationml.notesSlide+xml"/>
  <Override PartName="/ppt/notesSlides/notesSlide149.xml" ContentType="application/vnd.openxmlformats-officedocument.presentationml.notesSlide+xml"/>
  <Override PartName="/ppt/notesSlides/notesSlide196.xml" ContentType="application/vnd.openxmlformats-officedocument.presentationml.notesSlide+xml"/>
  <Override PartName="/ppt/notesSlides/notesSlide201.xml" ContentType="application/vnd.openxmlformats-officedocument.presentationml.notes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notesSlides/notesSlide174.xml" ContentType="application/vnd.openxmlformats-officedocument.presentationml.notesSlide+xml"/>
  <Override PartName="/ppt/notesSlides/notesSlide185.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tags/tag11.xml" ContentType="application/vnd.openxmlformats-officedocument.presentationml.tags+xml"/>
  <Override PartName="/ppt/notesSlides/notesSlide116.xml" ContentType="application/vnd.openxmlformats-officedocument.presentationml.notesSlide+xml"/>
  <Override PartName="/ppt/notesSlides/notesSlide163.xml" ContentType="application/vnd.openxmlformats-officedocument.presentationml.notesSlide+xml"/>
  <Override PartName="/ppt/slides/slide58.xml" ContentType="application/vnd.openxmlformats-officedocument.presentationml.slide+xml"/>
  <Override PartName="/ppt/slides/slide229.xml" ContentType="application/vnd.openxmlformats-officedocument.presentationml.slide+xml"/>
  <Override PartName="/ppt/slides/slide276.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notesSlides/notesSlide15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notesSlides/notesSlide228.xml" ContentType="application/vnd.openxmlformats-officedocument.presentationml.notesSlide+xml"/>
  <Override PartName="/ppt/slides/slide207.xml" ContentType="application/vnd.openxmlformats-officedocument.presentationml.slide+xml"/>
  <Override PartName="/ppt/slides/slide254.xml" ContentType="application/vnd.openxmlformats-officedocument.presentationml.slide+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206.xml" ContentType="application/vnd.openxmlformats-officedocument.presentationml.notesSlide+xml"/>
  <Override PartName="/ppt/notesSlides/notesSlide253.xml" ContentType="application/vnd.openxmlformats-officedocument.presentationml.notesSlide+xml"/>
  <Override PartName="/ppt/slides/slide169.xml" ContentType="application/vnd.openxmlformats-officedocument.presentationml.slide+xml"/>
  <Override PartName="/ppt/tableStyles.xml" ContentType="application/vnd.openxmlformats-officedocument.presentationml.tableStyles+xml"/>
  <Override PartName="/ppt/notesSlides/notesSlide52.xml" ContentType="application/vnd.openxmlformats-officedocument.presentationml.notesSlide+xml"/>
  <Override PartName="/ppt/notesSlides/notesSlide231.xml" ContentType="application/vnd.openxmlformats-officedocument.presentationml.notesSlide+xml"/>
  <Override PartName="/ppt/slides/slide147.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notesSlides/notesSlide30.xml" ContentType="application/vnd.openxmlformats-officedocument.presentationml.notesSlide+xml"/>
  <Override PartName="/ppt/notesSlides/notesSlide168.xml" ContentType="application/vnd.openxmlformats-officedocument.presentationml.notesSlide+xml"/>
  <Override PartName="/ppt/slides/slide99.xml" ContentType="application/vnd.openxmlformats-officedocument.presentationml.slide+xml"/>
  <Override PartName="/ppt/notesSlides/notesSlide146.xml" ContentType="application/vnd.openxmlformats-officedocument.presentationml.notesSlide+xml"/>
  <Override PartName="/ppt/notesSlides/notesSlide193.xml" ContentType="application/vnd.openxmlformats-officedocument.presentationml.notesSlide+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s/slide248.xml" ContentType="application/vnd.openxmlformats-officedocument.presentationml.slide+xml"/>
  <Override PartName="/ppt/slideLayouts/slideLayout7.xml" ContentType="application/vnd.openxmlformats-officedocument.presentationml.slideLayout+xml"/>
  <Override PartName="/ppt/notesSlides/notesSlide68.xml" ContentType="application/vnd.openxmlformats-officedocument.presentationml.notesSlide+xml"/>
  <Override PartName="/ppt/notesSlides/notesSlide124.xml" ContentType="application/vnd.openxmlformats-officedocument.presentationml.notesSlide+xml"/>
  <Override PartName="/ppt/notesSlides/notesSlide171.xml" ContentType="application/vnd.openxmlformats-officedocument.presentationml.notesSlide+xml"/>
  <Override PartName="/ppt/slides/slide55.xml" ContentType="application/vnd.openxmlformats-officedocument.presentationml.slide+xml"/>
  <Override PartName="/ppt/notesSlides/notesSlide102.xml" ContentType="application/vnd.openxmlformats-officedocument.presentationml.notesSlide+xml"/>
  <Override PartName="/ppt/notesSlides/notesSlide247.xml" ContentType="application/vnd.openxmlformats-officedocument.presentationml.notesSlide+xml"/>
  <Override PartName="/ppt/slides/slide33.xml" ContentType="application/vnd.openxmlformats-officedocument.presentationml.slide+xml"/>
  <Override PartName="/ppt/slides/slide80.xml" ContentType="application/vnd.openxmlformats-officedocument.presentationml.slide+xml"/>
  <Override PartName="/ppt/slides/slide226.xml" ContentType="application/vnd.openxmlformats-officedocument.presentationml.slide+xml"/>
  <Override PartName="/ppt/slides/slide273.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notesSlides/notesSlide225.xml" ContentType="application/vnd.openxmlformats-officedocument.presentationml.notesSlide+xml"/>
  <Override PartName="/ppt/presentation.xml" ContentType="application/vnd.openxmlformats-officedocument.presentationml.presentation.main+xml"/>
  <Override PartName="/ppt/slides/slide204.xml" ContentType="application/vnd.openxmlformats-officedocument.presentationml.slide+xml"/>
  <Override PartName="/ppt/slides/slide251.xml" ContentType="application/vnd.openxmlformats-officedocument.presentationml.slide+xml"/>
  <Override PartName="/ppt/notesSlides/notesSlide24.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notesSlides/notesSlide203.xml" ContentType="application/vnd.openxmlformats-officedocument.presentationml.notesSlide+xml"/>
  <Override PartName="/ppt/notesSlides/notesSlide250.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Override PartName="/ppt/notesSlides/notesSlide187.xml" ContentType="application/vnd.openxmlformats-officedocument.presentationml.notesSlide+xml"/>
  <Override PartName="/ppt/notesSlides/notesSlide118.xml" ContentType="application/vnd.openxmlformats-officedocument.presentationml.notesSlide+xml"/>
  <Override PartName="/ppt/notesSlides/notesSlide165.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122.xml" ContentType="application/vnd.openxmlformats-officedocument.presentationml.slide+xml"/>
  <Override PartName="/ppt/slides/slide267.xml" ContentType="application/vnd.openxmlformats-officedocument.presentationml.slide+xml"/>
  <Override PartName="/ppt/notesSlides/notesSlide87.xml" ContentType="application/vnd.openxmlformats-officedocument.presentationml.notesSlide+xml"/>
  <Override PartName="/ppt/notesSlides/notesSlide143.xml" ContentType="application/vnd.openxmlformats-officedocument.presentationml.notesSlide+xml"/>
  <Override PartName="/ppt/notesSlides/notesSlide190.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121.xml" ContentType="application/vnd.openxmlformats-officedocument.presentationml.notesSlide+xml"/>
  <Override PartName="/ppt/notesSlides/notesSlide219.xml" ContentType="application/vnd.openxmlformats-officedocument.presentationml.notesSlide+xml"/>
  <Override PartName="/ppt/slides/slide2.xml" ContentType="application/vnd.openxmlformats-officedocument.presentationml.slide+xml"/>
  <Override PartName="/ppt/slides/slide52.xml" ContentType="application/vnd.openxmlformats-officedocument.presentationml.slide+xml"/>
  <Override PartName="/ppt/slides/slide100.xml" ContentType="application/vnd.openxmlformats-officedocument.presentationml.slide+xml"/>
  <Override PartName="/ppt/slides/slide245.xml" ContentType="application/vnd.openxmlformats-officedocument.presentationml.slide+xml"/>
  <Override PartName="/ppt/notesSlides/notesSlide18.xml" ContentType="application/vnd.openxmlformats-officedocument.presentationml.notesSlide+xml"/>
  <Override PartName="/ppt/notesSlides/notesSlide65.xml" ContentType="application/vnd.openxmlformats-officedocument.presentationml.notesSlide+xml"/>
  <Default Extension="wmf" ContentType="image/x-wmf"/>
  <Override PartName="/ppt/notesSlides/notesSlide244.xml" ContentType="application/vnd.openxmlformats-officedocument.presentationml.notesSlide+xml"/>
  <Override PartName="/ppt/slides/slide223.xml" ContentType="application/vnd.openxmlformats-officedocument.presentationml.slide+xml"/>
  <Override PartName="/ppt/slides/slide270.xml" ContentType="application/vnd.openxmlformats-officedocument.presentationml.slide+xml"/>
  <Override PartName="/ppt/notesSlides/notesSlide43.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notesSlides/notesSlide222.xml" ContentType="application/vnd.openxmlformats-officedocument.presentationml.notes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59.xml" ContentType="application/vnd.openxmlformats-officedocument.presentationml.notesSlide+xml"/>
  <Override PartName="/ppt/notesSlides/notesSlide200.xml" ContentType="application/vnd.openxmlformats-officedocument.presentationml.notesSlide+xml"/>
  <Override PartName="/ppt/notesSlides/notesSlide137.xml" ContentType="application/vnd.openxmlformats-officedocument.presentationml.notesSlide+xml"/>
  <Override PartName="/ppt/notesSlides/notesSlide184.xml" ContentType="application/vnd.openxmlformats-officedocument.presentationml.notesSlide+xml"/>
  <Override PartName="/ppt/charts/chart5.xml" ContentType="application/vnd.openxmlformats-officedocument.drawingml.chart+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s/slide141.xml" ContentType="application/vnd.openxmlformats-officedocument.presentationml.slide+xml"/>
  <Override PartName="/ppt/slides/slide239.xml" ContentType="application/vnd.openxmlformats-officedocument.presentationml.slide+xml"/>
  <Override PartName="/ppt/notesSlides/notesSlide59.xml" ContentType="application/vnd.openxmlformats-officedocument.presentationml.notesSlide+xml"/>
  <Override PartName="/ppt/tags/tag7.xml" ContentType="application/vnd.openxmlformats-officedocument.presentationml.tags+xml"/>
  <Override PartName="/ppt/notesSlides/notesSlide115.xml" ContentType="application/vnd.openxmlformats-officedocument.presentationml.notesSlide+xml"/>
  <Override PartName="/ppt/notesSlides/notesSlide162.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217.xml" ContentType="application/vnd.openxmlformats-officedocument.presentationml.slide+xml"/>
  <Override PartName="/ppt/slides/slide264.xml" ContentType="application/vnd.openxmlformats-officedocument.presentationml.slide+xml"/>
  <Override PartName="/ppt/notesSlides/notesSlide140.xml" ContentType="application/vnd.openxmlformats-officedocument.presentationml.notesSlide+xml"/>
  <Override PartName="/ppt/notesSlides/notesSlide238.xml" ContentType="application/vnd.openxmlformats-officedocument.presentationml.notesSlide+xml"/>
  <Override PartName="/ppt/slides/slide24.xml" ContentType="application/vnd.openxmlformats-officedocument.presentationml.slide+xml"/>
  <Override PartName="/ppt/slides/slide71.xml" ContentType="application/vnd.openxmlformats-officedocument.presentationml.slide+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notesSlides/notesSlide216.xml" ContentType="application/vnd.openxmlformats-officedocument.presentationml.notesSlide+xml"/>
  <Override PartName="/ppt/slides/slide2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62.xml" ContentType="application/vnd.openxmlformats-officedocument.presentationml.notesSlide+xml"/>
  <Default Extension="wav" ContentType="audio/wav"/>
  <Override PartName="/ppt/slides/slide179.xml" ContentType="application/vnd.openxmlformats-officedocument.presentationml.slide+xml"/>
  <Override PartName="/ppt/notesSlides/notesSlide178.xml" ContentType="application/vnd.openxmlformats-officedocument.presentationml.notesSlide+xml"/>
  <Override PartName="/ppt/notesSlides/notesSlide241.xml" ContentType="application/vnd.openxmlformats-officedocument.presentationml.notesSlide+xml"/>
  <Override PartName="/ppt/slides/slide157.xml" ContentType="application/vnd.openxmlformats-officedocument.presentationml.slide+xml"/>
  <Override PartName="/ppt/slides/slide220.xml" ContentType="application/vnd.openxmlformats-officedocument.presentationml.slide+xml"/>
  <Override PartName="/ppt/notesSlides/notesSlide40.xml" ContentType="application/vnd.openxmlformats-officedocument.presentationml.notesSlide+xml"/>
  <Override PartName="/ppt/tags/tag15.xml" ContentType="application/vnd.openxmlformats-officedocument.presentationml.tags+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56.xml" ContentType="application/vnd.openxmlformats-officedocument.presentationml.notesSlide+xml"/>
  <Override PartName="/ppt/slides/slide87.xml" ContentType="application/vnd.openxmlformats-officedocument.presentationml.slide+xml"/>
  <Override PartName="/ppt/slides/slide135.xml" ContentType="application/vnd.openxmlformats-officedocument.presentationml.slide+xml"/>
  <Override PartName="/ppt/slides/slide182.xml" ContentType="application/vnd.openxmlformats-officedocument.presentationml.slide+xml"/>
  <Override PartName="/ppt/charts/chart2.xml" ContentType="application/vnd.openxmlformats-officedocument.drawingml.chart+xml"/>
  <Override PartName="/ppt/slides/slide113.xml" ContentType="application/vnd.openxmlformats-officedocument.presentationml.slide+xml"/>
  <Override PartName="/ppt/slides/slide160.xml" ContentType="application/vnd.openxmlformats-officedocument.presentationml.slide+xml"/>
  <Override PartName="/ppt/slides/slide258.xml" ContentType="application/vnd.openxmlformats-officedocument.presentationml.slide+xml"/>
  <Override PartName="/ppt/notesSlides/notesSlide78.xml" ContentType="application/vnd.openxmlformats-officedocument.presentationml.notesSlide+xml"/>
  <Override PartName="/ppt/notesSlides/notesSlide134.xml" ContentType="application/vnd.openxmlformats-officedocument.presentationml.notesSlide+xml"/>
  <Override PartName="/ppt/notesSlides/notesSlide181.xml" ContentType="application/vnd.openxmlformats-officedocument.presentationml.notesSlide+xml"/>
  <Override PartName="/ppt/slides/slide18.xml" ContentType="application/vnd.openxmlformats-officedocument.presentationml.slide+xml"/>
  <Override PartName="/ppt/slides/slide65.xml" ContentType="application/vnd.openxmlformats-officedocument.presentationml.slide+xml"/>
  <Override PartName="/ppt/slides/slide236.xml" ContentType="application/vnd.openxmlformats-officedocument.presentationml.slide+xml"/>
  <Override PartName="/ppt/slides/slide283.xml" ContentType="application/vnd.openxmlformats-officedocument.presentationml.slide+xml"/>
  <Override PartName="/ppt/tags/tag4.xml" ContentType="application/vnd.openxmlformats-officedocument.presentationml.tags+xml"/>
  <Override PartName="/ppt/notesSlides/notesSlide112.xml" ContentType="application/vnd.openxmlformats-officedocument.presentationml.notesSlide+xml"/>
  <Override PartName="/ppt/drawings/drawing2.xml" ContentType="application/vnd.openxmlformats-officedocument.drawingml.chartshapes+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56.xml" ContentType="application/vnd.openxmlformats-officedocument.presentationml.notesSlide+xml"/>
  <Override PartName="/ppt/notesSlides/notesSlide235.xml" ContentType="application/vnd.openxmlformats-officedocument.presentationml.notesSlide+xml"/>
  <Override PartName="/ppt/slides/slide214.xml" ContentType="application/vnd.openxmlformats-officedocument.presentationml.slide+xml"/>
  <Override PartName="/ppt/slides/slide261.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86"/>
  </p:notesMasterIdLst>
  <p:handoutMasterIdLst>
    <p:handoutMasterId r:id="rId287"/>
  </p:handoutMasterIdLst>
  <p:sldIdLst>
    <p:sldId id="3491" r:id="rId2"/>
    <p:sldId id="3926" r:id="rId3"/>
    <p:sldId id="3936" r:id="rId4"/>
    <p:sldId id="2574" r:id="rId5"/>
    <p:sldId id="3601" r:id="rId6"/>
    <p:sldId id="3348" r:id="rId7"/>
    <p:sldId id="3347" r:id="rId8"/>
    <p:sldId id="3780" r:id="rId9"/>
    <p:sldId id="3781" r:id="rId10"/>
    <p:sldId id="3839" r:id="rId11"/>
    <p:sldId id="3840" r:id="rId12"/>
    <p:sldId id="3964" r:id="rId13"/>
    <p:sldId id="3965" r:id="rId14"/>
    <p:sldId id="3966" r:id="rId15"/>
    <p:sldId id="3967" r:id="rId16"/>
    <p:sldId id="3968" r:id="rId17"/>
    <p:sldId id="3969" r:id="rId18"/>
    <p:sldId id="3970" r:id="rId19"/>
    <p:sldId id="3971" r:id="rId20"/>
    <p:sldId id="3972" r:id="rId21"/>
    <p:sldId id="3973" r:id="rId22"/>
    <p:sldId id="3974" r:id="rId23"/>
    <p:sldId id="3975" r:id="rId24"/>
    <p:sldId id="3976" r:id="rId25"/>
    <p:sldId id="3977" r:id="rId26"/>
    <p:sldId id="3978" r:id="rId27"/>
    <p:sldId id="3979" r:id="rId28"/>
    <p:sldId id="3980" r:id="rId29"/>
    <p:sldId id="3981" r:id="rId30"/>
    <p:sldId id="3433" r:id="rId31"/>
    <p:sldId id="3939" r:id="rId32"/>
    <p:sldId id="3669" r:id="rId33"/>
    <p:sldId id="3670" r:id="rId34"/>
    <p:sldId id="3850" r:id="rId35"/>
    <p:sldId id="3458" r:id="rId36"/>
    <p:sldId id="3416" r:id="rId37"/>
    <p:sldId id="3603" r:id="rId38"/>
    <p:sldId id="3888" r:id="rId39"/>
    <p:sldId id="3381" r:id="rId40"/>
    <p:sldId id="3758" r:id="rId41"/>
    <p:sldId id="3247" r:id="rId42"/>
    <p:sldId id="3203" r:id="rId43"/>
    <p:sldId id="3922" r:id="rId44"/>
    <p:sldId id="3889" r:id="rId45"/>
    <p:sldId id="3481" r:id="rId46"/>
    <p:sldId id="3861" r:id="rId47"/>
    <p:sldId id="3892" r:id="rId48"/>
    <p:sldId id="3851" r:id="rId49"/>
    <p:sldId id="3852" r:id="rId50"/>
    <p:sldId id="3941" r:id="rId51"/>
    <p:sldId id="3942" r:id="rId52"/>
    <p:sldId id="3943" r:id="rId53"/>
    <p:sldId id="3944" r:id="rId54"/>
    <p:sldId id="3945" r:id="rId55"/>
    <p:sldId id="3946" r:id="rId56"/>
    <p:sldId id="3947" r:id="rId57"/>
    <p:sldId id="3948" r:id="rId58"/>
    <p:sldId id="3949" r:id="rId59"/>
    <p:sldId id="3950" r:id="rId60"/>
    <p:sldId id="3951" r:id="rId61"/>
    <p:sldId id="3890" r:id="rId62"/>
    <p:sldId id="3891" r:id="rId63"/>
    <p:sldId id="3954" r:id="rId64"/>
    <p:sldId id="3856" r:id="rId65"/>
    <p:sldId id="3857" r:id="rId66"/>
    <p:sldId id="3858" r:id="rId67"/>
    <p:sldId id="3859" r:id="rId68"/>
    <p:sldId id="3860" r:id="rId69"/>
    <p:sldId id="3532" r:id="rId70"/>
    <p:sldId id="3533" r:id="rId71"/>
    <p:sldId id="3534" r:id="rId72"/>
    <p:sldId id="3535" r:id="rId73"/>
    <p:sldId id="2934" r:id="rId74"/>
    <p:sldId id="2680" r:id="rId75"/>
    <p:sldId id="3863" r:id="rId76"/>
    <p:sldId id="3864" r:id="rId77"/>
    <p:sldId id="3865" r:id="rId78"/>
    <p:sldId id="3866" r:id="rId79"/>
    <p:sldId id="3955" r:id="rId80"/>
    <p:sldId id="3956" r:id="rId81"/>
    <p:sldId id="3893" r:id="rId82"/>
    <p:sldId id="3894" r:id="rId83"/>
    <p:sldId id="3957" r:id="rId84"/>
    <p:sldId id="3895" r:id="rId85"/>
    <p:sldId id="3549" r:id="rId86"/>
    <p:sldId id="3752" r:id="rId87"/>
    <p:sldId id="3551" r:id="rId88"/>
    <p:sldId id="3096" r:id="rId89"/>
    <p:sldId id="3618" r:id="rId90"/>
    <p:sldId id="3388" r:id="rId91"/>
    <p:sldId id="3324" r:id="rId92"/>
    <p:sldId id="3700" r:id="rId93"/>
    <p:sldId id="3713" r:id="rId94"/>
    <p:sldId id="3935" r:id="rId95"/>
    <p:sldId id="3698" r:id="rId96"/>
    <p:sldId id="3699" r:id="rId97"/>
    <p:sldId id="3428" r:id="rId98"/>
    <p:sldId id="3715" r:id="rId99"/>
    <p:sldId id="3429" r:id="rId100"/>
    <p:sldId id="3494" r:id="rId101"/>
    <p:sldId id="3689" r:id="rId102"/>
    <p:sldId id="3924" r:id="rId103"/>
    <p:sldId id="3925" r:id="rId104"/>
    <p:sldId id="3716" r:id="rId105"/>
    <p:sldId id="3701" r:id="rId106"/>
    <p:sldId id="3717" r:id="rId107"/>
    <p:sldId id="3740" r:id="rId108"/>
    <p:sldId id="3823" r:id="rId109"/>
    <p:sldId id="3824" r:id="rId110"/>
    <p:sldId id="3825" r:id="rId111"/>
    <p:sldId id="3826" r:id="rId112"/>
    <p:sldId id="3690" r:id="rId113"/>
    <p:sldId id="3691" r:id="rId114"/>
    <p:sldId id="2599" r:id="rId115"/>
    <p:sldId id="2600" r:id="rId116"/>
    <p:sldId id="2965" r:id="rId117"/>
    <p:sldId id="3415" r:id="rId118"/>
    <p:sldId id="3478" r:id="rId119"/>
    <p:sldId id="3702" r:id="rId120"/>
    <p:sldId id="3753" r:id="rId121"/>
    <p:sldId id="3754" r:id="rId122"/>
    <p:sldId id="3755" r:id="rId123"/>
    <p:sldId id="3580" r:id="rId124"/>
    <p:sldId id="3706" r:id="rId125"/>
    <p:sldId id="3710" r:id="rId126"/>
    <p:sldId id="3707" r:id="rId127"/>
    <p:sldId id="3921" r:id="rId128"/>
    <p:sldId id="3744" r:id="rId129"/>
    <p:sldId id="3982" r:id="rId130"/>
    <p:sldId id="3302" r:id="rId131"/>
    <p:sldId id="3625" r:id="rId132"/>
    <p:sldId id="3626" r:id="rId133"/>
    <p:sldId id="3511" r:id="rId134"/>
    <p:sldId id="3898" r:id="rId135"/>
    <p:sldId id="3962" r:id="rId136"/>
    <p:sldId id="3896" r:id="rId137"/>
    <p:sldId id="3897" r:id="rId138"/>
    <p:sldId id="3697" r:id="rId139"/>
    <p:sldId id="3558" r:id="rId140"/>
    <p:sldId id="3512" r:id="rId141"/>
    <p:sldId id="3513" r:id="rId142"/>
    <p:sldId id="3635" r:id="rId143"/>
    <p:sldId id="3639" r:id="rId144"/>
    <p:sldId id="3641" r:id="rId145"/>
    <p:sldId id="3642" r:id="rId146"/>
    <p:sldId id="3643" r:id="rId147"/>
    <p:sldId id="3645" r:id="rId148"/>
    <p:sldId id="3647" r:id="rId149"/>
    <p:sldId id="3269" r:id="rId150"/>
    <p:sldId id="3828" r:id="rId151"/>
    <p:sldId id="3829" r:id="rId152"/>
    <p:sldId id="3830" r:id="rId153"/>
    <p:sldId id="3831" r:id="rId154"/>
    <p:sldId id="3937" r:id="rId155"/>
    <p:sldId id="3832" r:id="rId156"/>
    <p:sldId id="3833" r:id="rId157"/>
    <p:sldId id="3834" r:id="rId158"/>
    <p:sldId id="3835" r:id="rId159"/>
    <p:sldId id="3836" r:id="rId160"/>
    <p:sldId id="3837" r:id="rId161"/>
    <p:sldId id="3844" r:id="rId162"/>
    <p:sldId id="3845" r:id="rId163"/>
    <p:sldId id="3846" r:id="rId164"/>
    <p:sldId id="3847" r:id="rId165"/>
    <p:sldId id="3286" r:id="rId166"/>
    <p:sldId id="1693" r:id="rId167"/>
    <p:sldId id="3364" r:id="rId168"/>
    <p:sldId id="2882" r:id="rId169"/>
    <p:sldId id="2881" r:id="rId170"/>
    <p:sldId id="1618" r:id="rId171"/>
    <p:sldId id="3678" r:id="rId172"/>
    <p:sldId id="3747" r:id="rId173"/>
    <p:sldId id="3748" r:id="rId174"/>
    <p:sldId id="3749" r:id="rId175"/>
    <p:sldId id="3471" r:id="rId176"/>
    <p:sldId id="3634" r:id="rId177"/>
    <p:sldId id="3679" r:id="rId178"/>
    <p:sldId id="3680" r:id="rId179"/>
    <p:sldId id="3681" r:id="rId180"/>
    <p:sldId id="1687" r:id="rId181"/>
    <p:sldId id="3365" r:id="rId182"/>
    <p:sldId id="1748" r:id="rId183"/>
    <p:sldId id="3366" r:id="rId184"/>
    <p:sldId id="3367" r:id="rId185"/>
    <p:sldId id="3711" r:id="rId186"/>
    <p:sldId id="3913" r:id="rId187"/>
    <p:sldId id="3914" r:id="rId188"/>
    <p:sldId id="3915" r:id="rId189"/>
    <p:sldId id="3916" r:id="rId190"/>
    <p:sldId id="3917" r:id="rId191"/>
    <p:sldId id="3918" r:id="rId192"/>
    <p:sldId id="3919" r:id="rId193"/>
    <p:sldId id="3920" r:id="rId194"/>
    <p:sldId id="2291" r:id="rId195"/>
    <p:sldId id="3109" r:id="rId196"/>
    <p:sldId id="3105" r:id="rId197"/>
    <p:sldId id="3106" r:id="rId198"/>
    <p:sldId id="3107" r:id="rId199"/>
    <p:sldId id="2331" r:id="rId200"/>
    <p:sldId id="3010" r:id="rId201"/>
    <p:sldId id="3514" r:id="rId202"/>
    <p:sldId id="3013" r:id="rId203"/>
    <p:sldId id="3014" r:id="rId204"/>
    <p:sldId id="2432" r:id="rId205"/>
    <p:sldId id="2658" r:id="rId206"/>
    <p:sldId id="2642" r:id="rId207"/>
    <p:sldId id="3015" r:id="rId208"/>
    <p:sldId id="2643" r:id="rId209"/>
    <p:sldId id="2336" r:id="rId210"/>
    <p:sldId id="2659" r:id="rId211"/>
    <p:sldId id="2660" r:id="rId212"/>
    <p:sldId id="2685" r:id="rId213"/>
    <p:sldId id="3555" r:id="rId214"/>
    <p:sldId id="3684" r:id="rId215"/>
    <p:sldId id="3685" r:id="rId216"/>
    <p:sldId id="3147" r:id="rId217"/>
    <p:sldId id="3686" r:id="rId218"/>
    <p:sldId id="3687" r:id="rId219"/>
    <p:sldId id="3556" r:id="rId220"/>
    <p:sldId id="3682" r:id="rId221"/>
    <p:sldId id="2773" r:id="rId222"/>
    <p:sldId id="2670" r:id="rId223"/>
    <p:sldId id="3244" r:id="rId224"/>
    <p:sldId id="3284" r:id="rId225"/>
    <p:sldId id="3285" r:id="rId226"/>
    <p:sldId id="3683" r:id="rId227"/>
    <p:sldId id="2091" r:id="rId228"/>
    <p:sldId id="3351" r:id="rId229"/>
    <p:sldId id="3671" r:id="rId230"/>
    <p:sldId id="3586" r:id="rId231"/>
    <p:sldId id="2174" r:id="rId232"/>
    <p:sldId id="3874" r:id="rId233"/>
    <p:sldId id="3695" r:id="rId234"/>
    <p:sldId id="3876" r:id="rId235"/>
    <p:sldId id="3875" r:id="rId236"/>
    <p:sldId id="3877" r:id="rId237"/>
    <p:sldId id="3880" r:id="rId238"/>
    <p:sldId id="3873" r:id="rId239"/>
    <p:sldId id="3584" r:id="rId240"/>
    <p:sldId id="3585" r:id="rId241"/>
    <p:sldId id="3878" r:id="rId242"/>
    <p:sldId id="3879" r:id="rId243"/>
    <p:sldId id="3881" r:id="rId244"/>
    <p:sldId id="3883" r:id="rId245"/>
    <p:sldId id="3884" r:id="rId246"/>
    <p:sldId id="3885" r:id="rId247"/>
    <p:sldId id="3886" r:id="rId248"/>
    <p:sldId id="2638" r:id="rId249"/>
    <p:sldId id="3425" r:id="rId250"/>
    <p:sldId id="3882" r:id="rId251"/>
    <p:sldId id="2185" r:id="rId252"/>
    <p:sldId id="3368" r:id="rId253"/>
    <p:sldId id="3923" r:id="rId254"/>
    <p:sldId id="3369" r:id="rId255"/>
    <p:sldId id="3370" r:id="rId256"/>
    <p:sldId id="3750" r:id="rId257"/>
    <p:sldId id="3331" r:id="rId258"/>
    <p:sldId id="3332" r:id="rId259"/>
    <p:sldId id="3333" r:id="rId260"/>
    <p:sldId id="3334" r:id="rId261"/>
    <p:sldId id="3751" r:id="rId262"/>
    <p:sldId id="3336" r:id="rId263"/>
    <p:sldId id="3469" r:id="rId264"/>
    <p:sldId id="1445" r:id="rId265"/>
    <p:sldId id="1450" r:id="rId266"/>
    <p:sldId id="2652" r:id="rId267"/>
    <p:sldId id="2655" r:id="rId268"/>
    <p:sldId id="3228" r:id="rId269"/>
    <p:sldId id="3757" r:id="rId270"/>
    <p:sldId id="3510" r:id="rId271"/>
    <p:sldId id="3497" r:id="rId272"/>
    <p:sldId id="3498" r:id="rId273"/>
    <p:sldId id="3499" r:id="rId274"/>
    <p:sldId id="3500" r:id="rId275"/>
    <p:sldId id="3501" r:id="rId276"/>
    <p:sldId id="3502" r:id="rId277"/>
    <p:sldId id="3503" r:id="rId278"/>
    <p:sldId id="3504" r:id="rId279"/>
    <p:sldId id="3505" r:id="rId280"/>
    <p:sldId id="3506" r:id="rId281"/>
    <p:sldId id="3507" r:id="rId282"/>
    <p:sldId id="3508" r:id="rId283"/>
    <p:sldId id="3509" r:id="rId284"/>
    <p:sldId id="1136" r:id="rId285"/>
  </p:sldIdLst>
  <p:sldSz cx="9144000" cy="6858000" type="screen4x3"/>
  <p:notesSz cx="6997700" cy="92837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5A7A"/>
    <a:srgbClr val="2B7299"/>
    <a:srgbClr val="3691C4"/>
    <a:srgbClr val="3333CC"/>
    <a:srgbClr val="28688C"/>
    <a:srgbClr val="E5F1F7"/>
    <a:srgbClr val="4B9FCD"/>
    <a:srgbClr val="D0DCE2"/>
    <a:srgbClr val="C9D6DD"/>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89785" autoAdjust="0"/>
  </p:normalViewPr>
  <p:slideViewPr>
    <p:cSldViewPr snapToGrid="0">
      <p:cViewPr varScale="1">
        <p:scale>
          <a:sx n="90" d="100"/>
          <a:sy n="90" d="100"/>
        </p:scale>
        <p:origin x="-342" y="-108"/>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0"/>
    </p:cViewPr>
  </p:sorterViewPr>
  <p:notesViewPr>
    <p:cSldViewPr snapToGrid="0">
      <p:cViewPr varScale="1">
        <p:scale>
          <a:sx n="94" d="100"/>
          <a:sy n="94" d="100"/>
        </p:scale>
        <p:origin x="-2898" y="-90"/>
      </p:cViewPr>
      <p:guideLst>
        <p:guide orient="horz" pos="2924"/>
        <p:guide pos="2205"/>
      </p:guideLst>
    </p:cSldViewPr>
  </p:notes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theme" Target="theme/theme1.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tableStyles" Target="tableStyles.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slide" Target="slides/slide254.xml"/><Relationship Id="rId271" Type="http://schemas.openxmlformats.org/officeDocument/2006/relationships/slide" Target="slides/slide270.xml"/><Relationship Id="rId276" Type="http://schemas.openxmlformats.org/officeDocument/2006/relationships/slide" Target="slides/slide275.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slide" Target="slides/slide260.xml"/><Relationship Id="rId266" Type="http://schemas.openxmlformats.org/officeDocument/2006/relationships/slide" Target="slides/slide265.xml"/><Relationship Id="rId287" Type="http://schemas.openxmlformats.org/officeDocument/2006/relationships/handoutMaster" Target="handoutMasters/handoutMaster1.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282" Type="http://schemas.openxmlformats.org/officeDocument/2006/relationships/slide" Target="slides/slide28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77" Type="http://schemas.openxmlformats.org/officeDocument/2006/relationships/slide" Target="slides/slide276.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slide" Target="slides/slide28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Office_Excel_Worksheet3.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Office_Excel_Worksheet4.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cheetham\AppData\Local\Microsoft\Windows\Temporary%20Internet%20Files\Content.Outlook\D89LB1ND\Long-Term%20Evolution%20of%20Shareholders%20Funds%201998%20to%201Q2013%20(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6.1105217140832474E-2"/>
          <c:y val="3.4098667589344836E-2"/>
          <c:w val="0.93040188886645558"/>
          <c:h val="0.86296741032374191"/>
        </c:manualLayout>
      </c:layout>
      <c:barChart>
        <c:barDir val="col"/>
        <c:grouping val="clustered"/>
        <c:ser>
          <c:idx val="0"/>
          <c:order val="0"/>
          <c:tx>
            <c:strRef>
              <c:f>Chart!$B$1</c:f>
              <c:strCache>
                <c:ptCount val="1"/>
                <c:pt idx="0">
                  <c:v>Indicated</c:v>
                </c:pt>
              </c:strCache>
            </c:strRef>
          </c:tx>
          <c:spPr>
            <a:ln w="6350">
              <a:solidFill>
                <a:srgbClr val="0F5173"/>
              </a:solidFill>
            </a:ln>
          </c:spPr>
          <c:dPt>
            <c:idx val="19"/>
            <c:spPr>
              <a:solidFill>
                <a:srgbClr val="0F5173"/>
              </a:solidFill>
              <a:ln w="6350">
                <a:solidFill>
                  <a:srgbClr val="0F5173"/>
                </a:solidFill>
              </a:ln>
            </c:spPr>
          </c:dPt>
          <c:dLbls>
            <c:dLbl>
              <c:idx val="19"/>
              <c:numFmt formatCode="#,##0" sourceLinked="0"/>
              <c:spPr/>
              <c:txPr>
                <a:bodyPr/>
                <a:lstStyle/>
                <a:p>
                  <a:pPr>
                    <a:defRPr sz="1200" b="1">
                      <a:latin typeface="Arial" pitchFamily="34" charset="0"/>
                      <a:cs typeface="Arial" pitchFamily="34" charset="0"/>
                    </a:defRPr>
                  </a:pPr>
                  <a:endParaRPr lang="en-US"/>
                </a:p>
              </c:txPr>
            </c:dLbl>
            <c:dLbl>
              <c:idx val="20"/>
              <c:numFmt formatCode="#,##0" sourceLinked="0"/>
              <c:spPr/>
              <c:txPr>
                <a:bodyPr/>
                <a:lstStyle/>
                <a:p>
                  <a:pPr>
                    <a:defRPr sz="1200" b="1">
                      <a:latin typeface="Arial" pitchFamily="34" charset="0"/>
                      <a:cs typeface="Arial" pitchFamily="34" charset="0"/>
                    </a:defRPr>
                  </a:pPr>
                  <a:endParaRPr lang="en-US"/>
                </a:p>
              </c:txPr>
            </c:dLbl>
            <c:numFmt formatCode="#,##0.0" sourceLinked="0"/>
            <c:txPr>
              <a:bodyPr/>
              <a:lstStyle/>
              <a:p>
                <a:pPr>
                  <a:defRPr sz="1200" b="1">
                    <a:latin typeface="Arial" pitchFamily="34" charset="0"/>
                    <a:cs typeface="Arial" pitchFamily="34" charset="0"/>
                  </a:defRPr>
                </a:pPr>
                <a:endParaRPr lang="en-US"/>
              </a:p>
            </c:txPr>
            <c:showVal val="1"/>
          </c:dLbls>
          <c:cat>
            <c:strRef>
              <c:f>Chart!$A$2:$A$23</c:f>
              <c:strCache>
                <c:ptCount val="22"/>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2012p</c:v>
                </c:pt>
              </c:strCache>
            </c:strRef>
          </c:cat>
          <c:val>
            <c:numRef>
              <c:f>Chart!$B$2:$B$23</c:f>
              <c:numCache>
                <c:formatCode>General</c:formatCode>
                <c:ptCount val="22"/>
                <c:pt idx="0">
                  <c:v>-4.2</c:v>
                </c:pt>
                <c:pt idx="1">
                  <c:v>-4.3999999999999995</c:v>
                </c:pt>
                <c:pt idx="2">
                  <c:v>-9.2000000000000011</c:v>
                </c:pt>
                <c:pt idx="3">
                  <c:v>0.30000000000000032</c:v>
                </c:pt>
                <c:pt idx="4">
                  <c:v>-6.5</c:v>
                </c:pt>
                <c:pt idx="5">
                  <c:v>-4.5</c:v>
                </c:pt>
                <c:pt idx="6">
                  <c:v>0.5</c:v>
                </c:pt>
                <c:pt idx="7">
                  <c:v>-3.9</c:v>
                </c:pt>
                <c:pt idx="8">
                  <c:v>-2.2999999999999998</c:v>
                </c:pt>
                <c:pt idx="9">
                  <c:v>-4.5</c:v>
                </c:pt>
                <c:pt idx="10">
                  <c:v>-6.899999999999995</c:v>
                </c:pt>
                <c:pt idx="11">
                  <c:v>-4.5</c:v>
                </c:pt>
                <c:pt idx="12">
                  <c:v>-4.1000000000000005</c:v>
                </c:pt>
                <c:pt idx="13">
                  <c:v>-3.6999999999999997</c:v>
                </c:pt>
                <c:pt idx="14">
                  <c:v>-6.6000000000000005</c:v>
                </c:pt>
                <c:pt idx="15">
                  <c:v>-4.5</c:v>
                </c:pt>
                <c:pt idx="16">
                  <c:v>-2.1999999999999997</c:v>
                </c:pt>
                <c:pt idx="17">
                  <c:v>-4.3</c:v>
                </c:pt>
                <c:pt idx="18">
                  <c:v>-5.7</c:v>
                </c:pt>
                <c:pt idx="19">
                  <c:v>10.8</c:v>
                </c:pt>
                <c:pt idx="20">
                  <c:v>-3.9</c:v>
                </c:pt>
                <c:pt idx="21">
                  <c:v>-5</c:v>
                </c:pt>
              </c:numCache>
            </c:numRef>
          </c:val>
        </c:ser>
        <c:gapWidth val="80"/>
        <c:axId val="149851520"/>
        <c:axId val="149857408"/>
      </c:barChart>
      <c:barChart>
        <c:barDir val="col"/>
        <c:grouping val="stacked"/>
        <c:ser>
          <c:idx val="1"/>
          <c:order val="1"/>
          <c:tx>
            <c:strRef>
              <c:f>Chart!$C$1</c:f>
              <c:strCache>
                <c:ptCount val="1"/>
                <c:pt idx="0">
                  <c:v>Adjusted</c:v>
                </c:pt>
              </c:strCache>
            </c:strRef>
          </c:tx>
          <c:spPr>
            <a:solidFill>
              <a:srgbClr val="0F5173">
                <a:lumMod val="20000"/>
                <a:lumOff val="80000"/>
              </a:srgbClr>
            </a:solidFill>
            <a:ln w="6350">
              <a:solidFill>
                <a:srgbClr val="0F5173"/>
              </a:solidFill>
            </a:ln>
          </c:spPr>
          <c:dLbls>
            <c:dLbl>
              <c:idx val="20"/>
              <c:layout>
                <c:manualLayout>
                  <c:x val="0"/>
                  <c:y val="-2.6729031600871201E-3"/>
                </c:manualLayout>
              </c:layout>
              <c:showVal val="1"/>
            </c:dLbl>
            <c:txPr>
              <a:bodyPr/>
              <a:lstStyle/>
              <a:p>
                <a:pPr>
                  <a:defRPr sz="1200" b="1">
                    <a:latin typeface="Arial" pitchFamily="34" charset="0"/>
                    <a:cs typeface="Arial" pitchFamily="34" charset="0"/>
                  </a:defRPr>
                </a:pPr>
                <a:endParaRPr lang="en-US"/>
              </a:p>
            </c:txPr>
            <c:showVal val="1"/>
          </c:dLbls>
          <c:cat>
            <c:strRef>
              <c:f>Chart!$A$2:$A$23</c:f>
              <c:strCache>
                <c:ptCount val="22"/>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2012p</c:v>
                </c:pt>
              </c:strCache>
            </c:strRef>
          </c:cat>
          <c:val>
            <c:numRef>
              <c:f>Chart!$C$2:$C$23</c:f>
              <c:numCache>
                <c:formatCode>General</c:formatCode>
                <c:ptCount val="22"/>
                <c:pt idx="19">
                  <c:v>3.8</c:v>
                </c:pt>
                <c:pt idx="20">
                  <c:v>-0.9</c:v>
                </c:pt>
              </c:numCache>
            </c:numRef>
          </c:val>
        </c:ser>
        <c:gapWidth val="80"/>
        <c:axId val="149868928"/>
        <c:axId val="149858944"/>
      </c:barChart>
      <c:lineChart>
        <c:grouping val="standard"/>
        <c:ser>
          <c:idx val="2"/>
          <c:order val="2"/>
          <c:tx>
            <c:strRef>
              <c:f>Chart!$D$1</c:f>
              <c:strCache>
                <c:ptCount val="1"/>
                <c:pt idx="0">
                  <c:v>Label Indicated</c:v>
                </c:pt>
              </c:strCache>
            </c:strRef>
          </c:tx>
          <c:spPr>
            <a:ln>
              <a:noFill/>
              <a:prstDash val="lgDash"/>
            </a:ln>
          </c:spPr>
          <c:marker>
            <c:symbol val="none"/>
          </c:marker>
          <c:cat>
            <c:strRef>
              <c:f>Chart!$A$2:$A$23</c:f>
              <c:strCache>
                <c:ptCount val="22"/>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2012p</c:v>
                </c:pt>
              </c:strCache>
            </c:strRef>
          </c:cat>
          <c:val>
            <c:numRef>
              <c:f>Chart!$D$2:$D$23</c:f>
              <c:numCache>
                <c:formatCode>General</c:formatCode>
                <c:ptCount val="22"/>
                <c:pt idx="0">
                  <c:v>-4.2</c:v>
                </c:pt>
                <c:pt idx="1">
                  <c:v>-4.3999999999999995</c:v>
                </c:pt>
                <c:pt idx="2">
                  <c:v>-9.2000000000000011</c:v>
                </c:pt>
                <c:pt idx="3">
                  <c:v>0.30000000000000032</c:v>
                </c:pt>
                <c:pt idx="4">
                  <c:v>-6.5</c:v>
                </c:pt>
                <c:pt idx="5">
                  <c:v>-4.5</c:v>
                </c:pt>
                <c:pt idx="6">
                  <c:v>0.5</c:v>
                </c:pt>
                <c:pt idx="7">
                  <c:v>-3.9</c:v>
                </c:pt>
                <c:pt idx="8">
                  <c:v>-2.2999999999999998</c:v>
                </c:pt>
                <c:pt idx="9">
                  <c:v>-4.5</c:v>
                </c:pt>
                <c:pt idx="10">
                  <c:v>-6.899999999999995</c:v>
                </c:pt>
                <c:pt idx="11">
                  <c:v>-4.5</c:v>
                </c:pt>
                <c:pt idx="12">
                  <c:v>-4.1000000000000005</c:v>
                </c:pt>
                <c:pt idx="13">
                  <c:v>-3.6999999999999997</c:v>
                </c:pt>
                <c:pt idx="14">
                  <c:v>-6.6000000000000005</c:v>
                </c:pt>
                <c:pt idx="15">
                  <c:v>-4.5</c:v>
                </c:pt>
                <c:pt idx="16">
                  <c:v>-2.1</c:v>
                </c:pt>
                <c:pt idx="17">
                  <c:v>-4.1000000000000005</c:v>
                </c:pt>
                <c:pt idx="18">
                  <c:v>-5.5</c:v>
                </c:pt>
                <c:pt idx="19">
                  <c:v>9</c:v>
                </c:pt>
              </c:numCache>
            </c:numRef>
          </c:val>
        </c:ser>
        <c:ser>
          <c:idx val="3"/>
          <c:order val="3"/>
          <c:tx>
            <c:strRef>
              <c:f>Chart!$E$1</c:f>
              <c:strCache>
                <c:ptCount val="1"/>
                <c:pt idx="0">
                  <c:v>Label Adjusted</c:v>
                </c:pt>
              </c:strCache>
            </c:strRef>
          </c:tx>
          <c:spPr>
            <a:ln w="28575">
              <a:noFill/>
            </a:ln>
          </c:spPr>
          <c:marker>
            <c:symbol val="none"/>
          </c:marker>
          <c:cat>
            <c:strRef>
              <c:f>Chart!$A$2:$A$23</c:f>
              <c:strCache>
                <c:ptCount val="22"/>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2012p</c:v>
                </c:pt>
              </c:strCache>
            </c:strRef>
          </c:cat>
          <c:val>
            <c:numRef>
              <c:f>Chart!$E$2:$E$23</c:f>
              <c:numCache>
                <c:formatCode>General</c:formatCode>
                <c:ptCount val="22"/>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numCache>
            </c:numRef>
          </c:val>
        </c:ser>
        <c:marker val="1"/>
        <c:axId val="149851520"/>
        <c:axId val="149857408"/>
      </c:lineChart>
      <c:catAx>
        <c:axId val="149851520"/>
        <c:scaling>
          <c:orientation val="minMax"/>
        </c:scaling>
        <c:axPos val="b"/>
        <c:numFmt formatCode="General" sourceLinked="1"/>
        <c:majorTickMark val="none"/>
        <c:tickLblPos val="low"/>
        <c:spPr>
          <a:ln w="28575">
            <a:solidFill>
              <a:schemeClr val="bg1">
                <a:lumMod val="50000"/>
              </a:schemeClr>
            </a:solidFill>
          </a:ln>
        </c:spPr>
        <c:txPr>
          <a:bodyPr rot="0"/>
          <a:lstStyle/>
          <a:p>
            <a:pPr>
              <a:defRPr sz="1200" b="1">
                <a:latin typeface="Arial" pitchFamily="34" charset="0"/>
                <a:cs typeface="Arial" pitchFamily="34" charset="0"/>
              </a:defRPr>
            </a:pPr>
            <a:endParaRPr lang="en-US"/>
          </a:p>
        </c:txPr>
        <c:crossAx val="149857408"/>
        <c:crosses val="autoZero"/>
        <c:lblAlgn val="ctr"/>
        <c:lblOffset val="100"/>
        <c:tickLblSkip val="1"/>
      </c:catAx>
      <c:valAx>
        <c:axId val="149857408"/>
        <c:scaling>
          <c:orientation val="minMax"/>
          <c:max val="12"/>
          <c:min val="-10"/>
        </c:scaling>
        <c:axPos val="l"/>
        <c:numFmt formatCode="General" sourceLinked="1"/>
        <c:majorTickMark val="none"/>
        <c:tickLblPos val="low"/>
        <c:spPr>
          <a:ln w="28575">
            <a:solidFill>
              <a:schemeClr val="bg1">
                <a:lumMod val="50000"/>
              </a:schemeClr>
            </a:solidFill>
          </a:ln>
        </c:spPr>
        <c:txPr>
          <a:bodyPr/>
          <a:lstStyle/>
          <a:p>
            <a:pPr>
              <a:defRPr sz="1600" b="1">
                <a:latin typeface="Arial" pitchFamily="34" charset="0"/>
                <a:cs typeface="Arial" pitchFamily="34" charset="0"/>
              </a:defRPr>
            </a:pPr>
            <a:endParaRPr lang="en-US"/>
          </a:p>
        </c:txPr>
        <c:crossAx val="149851520"/>
        <c:crosses val="autoZero"/>
        <c:crossBetween val="between"/>
        <c:majorUnit val="2"/>
      </c:valAx>
      <c:valAx>
        <c:axId val="149858944"/>
        <c:scaling>
          <c:orientation val="minMax"/>
          <c:max val="12"/>
          <c:min val="-10"/>
        </c:scaling>
        <c:axPos val="r"/>
        <c:numFmt formatCode="General" sourceLinked="1"/>
        <c:majorTickMark val="none"/>
        <c:tickLblPos val="none"/>
        <c:spPr>
          <a:ln>
            <a:noFill/>
          </a:ln>
        </c:spPr>
        <c:crossAx val="149868928"/>
        <c:crosses val="max"/>
        <c:crossBetween val="between"/>
        <c:majorUnit val="2"/>
      </c:valAx>
      <c:catAx>
        <c:axId val="149868928"/>
        <c:scaling>
          <c:orientation val="minMax"/>
        </c:scaling>
        <c:axPos val="t"/>
        <c:numFmt formatCode="General" sourceLinked="1"/>
        <c:majorTickMark val="none"/>
        <c:tickLblPos val="none"/>
        <c:spPr>
          <a:ln>
            <a:noFill/>
          </a:ln>
        </c:spPr>
        <c:crossAx val="149858944"/>
        <c:crosses val="max"/>
        <c:auto val="1"/>
        <c:lblAlgn val="ctr"/>
        <c:lblOffset val="100"/>
      </c:catAx>
    </c:plotArea>
    <c:legend>
      <c:legendPos val="r"/>
      <c:layout>
        <c:manualLayout>
          <c:xMode val="edge"/>
          <c:yMode val="edge"/>
          <c:x val="0.72894654193866759"/>
          <c:y val="0.27944814574562732"/>
          <c:w val="0.18040336741124494"/>
          <c:h val="0.11766840335731193"/>
        </c:manualLayout>
      </c:layout>
      <c:txPr>
        <a:bodyPr/>
        <a:lstStyle/>
        <a:p>
          <a:pPr>
            <a:defRPr sz="1600">
              <a:latin typeface="Arial" pitchFamily="34" charset="0"/>
              <a:cs typeface="Arial" pitchFamily="34" charset="0"/>
            </a:defRPr>
          </a:pPr>
          <a:endParaRPr lang="en-US"/>
        </a:p>
      </c:txPr>
    </c:legend>
    <c:plotVisOnly val="1"/>
    <c:dispBlanksAs val="gap"/>
  </c:chart>
  <c:txPr>
    <a:bodyPr/>
    <a:lstStyle/>
    <a:p>
      <a:pPr>
        <a:defRPr sz="1800"/>
      </a:pPr>
      <a:endParaRPr lang="en-US"/>
    </a:p>
  </c:txPr>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stacked"/>
        <c:ser>
          <c:idx val="0"/>
          <c:order val="0"/>
          <c:tx>
            <c:strRef>
              <c:f>Sheet1!$B$1</c:f>
              <c:strCache>
                <c:ptCount val="1"/>
                <c:pt idx="0">
                  <c:v>Private Carriers ($ B)</c:v>
                </c:pt>
              </c:strCache>
            </c:strRef>
          </c:tx>
          <c:spPr>
            <a:solidFill>
              <a:srgbClr val="28688C"/>
            </a:solidFill>
          </c:spPr>
          <c:dPt>
            <c:idx val="19"/>
            <c:spPr>
              <a:solidFill>
                <a:srgbClr val="28688C"/>
              </a:solidFill>
              <a:ln>
                <a:solidFill>
                  <a:srgbClr val="3E7BB8"/>
                </a:solidFill>
              </a:ln>
            </c:spPr>
          </c:dPt>
          <c:dPt>
            <c:idx val="21"/>
            <c:spPr>
              <a:solidFill>
                <a:srgbClr val="2B7299"/>
              </a:solidFill>
            </c:spPr>
          </c:dPt>
          <c:dPt>
            <c:idx val="22"/>
            <c:spPr>
              <a:solidFill>
                <a:srgbClr val="00B0F0"/>
              </a:solidFill>
            </c:spPr>
          </c:dPt>
          <c:dLbls>
            <c:numFmt formatCode="#,##0.0" sourceLinked="0"/>
            <c:txPr>
              <a:bodyPr rot="0" vert="horz"/>
              <a:lstStyle/>
              <a:p>
                <a:pPr>
                  <a:defRPr sz="1094" b="1" i="0" baseline="0">
                    <a:solidFill>
                      <a:schemeClr val="bg1"/>
                    </a:solidFill>
                    <a:latin typeface="Arial" pitchFamily="34" charset="0"/>
                  </a:defRPr>
                </a:pPr>
                <a:endParaRPr lang="en-US"/>
              </a:p>
            </c:txPr>
            <c:showVal val="1"/>
          </c:dLbls>
          <c:cat>
            <c:strRef>
              <c:f>Sheet1!$A$2:$A$24</c:f>
              <c:strCach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2012p</c:v>
                </c:pt>
              </c:strCache>
            </c:strRef>
          </c:cat>
          <c:val>
            <c:numRef>
              <c:f>Sheet1!$B$2:$B$24</c:f>
              <c:numCache>
                <c:formatCode>0.000</c:formatCode>
                <c:ptCount val="23"/>
                <c:pt idx="0">
                  <c:v>30.996355121000207</c:v>
                </c:pt>
                <c:pt idx="1">
                  <c:v>31.316294560999999</c:v>
                </c:pt>
                <c:pt idx="2">
                  <c:v>29.753761604000001</c:v>
                </c:pt>
                <c:pt idx="3">
                  <c:v>30.505050416000035</c:v>
                </c:pt>
                <c:pt idx="4">
                  <c:v>29.077386128000207</c:v>
                </c:pt>
                <c:pt idx="5">
                  <c:v>26.321967000000214</c:v>
                </c:pt>
                <c:pt idx="6">
                  <c:v>25.202254229000001</c:v>
                </c:pt>
                <c:pt idx="7">
                  <c:v>24.183790124000001</c:v>
                </c:pt>
                <c:pt idx="8">
                  <c:v>23.294640042999767</c:v>
                </c:pt>
                <c:pt idx="9">
                  <c:v>22.304646870999676</c:v>
                </c:pt>
                <c:pt idx="10">
                  <c:v>24.956931406999999</c:v>
                </c:pt>
                <c:pt idx="11">
                  <c:v>26.133928442000254</c:v>
                </c:pt>
                <c:pt idx="12">
                  <c:v>29.249614615000002</c:v>
                </c:pt>
                <c:pt idx="13">
                  <c:v>31.117596655999996</c:v>
                </c:pt>
                <c:pt idx="14">
                  <c:v>34.662006891000011</c:v>
                </c:pt>
                <c:pt idx="15">
                  <c:v>37.784561175999997</c:v>
                </c:pt>
                <c:pt idx="16">
                  <c:v>38.611554640000001</c:v>
                </c:pt>
                <c:pt idx="17">
                  <c:v>37.587669666999894</c:v>
                </c:pt>
                <c:pt idx="18">
                  <c:v>33.755330208000473</c:v>
                </c:pt>
                <c:pt idx="19">
                  <c:v>30.3</c:v>
                </c:pt>
                <c:pt idx="20">
                  <c:v>29.9</c:v>
                </c:pt>
                <c:pt idx="21">
                  <c:v>32.300000000000004</c:v>
                </c:pt>
                <c:pt idx="22">
                  <c:v>35.200000000000003</c:v>
                </c:pt>
              </c:numCache>
            </c:numRef>
          </c:val>
        </c:ser>
        <c:ser>
          <c:idx val="2"/>
          <c:order val="1"/>
          <c:tx>
            <c:strRef>
              <c:f>Sheet1!$C$1</c:f>
              <c:strCache>
                <c:ptCount val="1"/>
                <c:pt idx="0">
                  <c:v>State Funds ($ B)</c:v>
                </c:pt>
              </c:strCache>
            </c:strRef>
          </c:tx>
          <c:spPr>
            <a:solidFill>
              <a:schemeClr val="accent6"/>
            </a:solidFill>
          </c:spPr>
          <c:dPt>
            <c:idx val="19"/>
            <c:spPr>
              <a:solidFill>
                <a:schemeClr val="accent6"/>
              </a:solidFill>
              <a:ln>
                <a:solidFill>
                  <a:schemeClr val="accent2"/>
                </a:solidFill>
              </a:ln>
            </c:spPr>
          </c:dPt>
          <c:dPt>
            <c:idx val="22"/>
            <c:spPr>
              <a:solidFill>
                <a:schemeClr val="accent6">
                  <a:lumMod val="60000"/>
                  <a:lumOff val="40000"/>
                </a:schemeClr>
              </a:solidFill>
            </c:spPr>
          </c:dPt>
          <c:cat>
            <c:strRef>
              <c:f>Sheet1!$A$2:$A$24</c:f>
              <c:strCach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2012p</c:v>
                </c:pt>
              </c:strCache>
            </c:strRef>
          </c:cat>
          <c:val>
            <c:numRef>
              <c:f>Sheet1!$C$2:$C$24</c:f>
              <c:numCache>
                <c:formatCode>General</c:formatCode>
                <c:ptCount val="23"/>
                <c:pt idx="6" formatCode="0.000">
                  <c:v>2.9784999999999977</c:v>
                </c:pt>
                <c:pt idx="7" formatCode="0.000">
                  <c:v>2.6816056489999998</c:v>
                </c:pt>
                <c:pt idx="8" formatCode="0.000">
                  <c:v>2.644896573</c:v>
                </c:pt>
                <c:pt idx="9" formatCode="0.000">
                  <c:v>2.7023846020000253</c:v>
                </c:pt>
                <c:pt idx="10" formatCode="0.000">
                  <c:v>3.6824865690000004</c:v>
                </c:pt>
                <c:pt idx="11" formatCode="0.000">
                  <c:v>6.0117218489999855</c:v>
                </c:pt>
                <c:pt idx="12" formatCode="0.000">
                  <c:v>8.4210921709999997</c:v>
                </c:pt>
                <c:pt idx="13" formatCode="0.000">
                  <c:v>11.156217815000026</c:v>
                </c:pt>
                <c:pt idx="14" formatCode="0.000">
                  <c:v>11.819045131000006</c:v>
                </c:pt>
                <c:pt idx="15" formatCode="0.000">
                  <c:v>10.065000000000024</c:v>
                </c:pt>
                <c:pt idx="16" formatCode="0.000">
                  <c:v>7.8433660380000001</c:v>
                </c:pt>
                <c:pt idx="17" formatCode="0.000">
                  <c:v>6.7283254809999997</c:v>
                </c:pt>
                <c:pt idx="18" formatCode="0.000">
                  <c:v>5.5453181000000002</c:v>
                </c:pt>
                <c:pt idx="19" formatCode="0.000">
                  <c:v>4.3</c:v>
                </c:pt>
                <c:pt idx="20" formatCode="0.000">
                  <c:v>3.9</c:v>
                </c:pt>
                <c:pt idx="21" formatCode="0.000">
                  <c:v>4.0999999999999996</c:v>
                </c:pt>
                <c:pt idx="22" formatCode="0.000">
                  <c:v>4.4000000000000004</c:v>
                </c:pt>
              </c:numCache>
            </c:numRef>
          </c:val>
        </c:ser>
        <c:gapWidth val="20"/>
        <c:overlap val="100"/>
        <c:axId val="211232640"/>
        <c:axId val="211234176"/>
      </c:barChart>
      <c:lineChart>
        <c:grouping val="standard"/>
        <c:ser>
          <c:idx val="3"/>
          <c:order val="2"/>
          <c:tx>
            <c:strRef>
              <c:f>Sheet1!$D$1</c:f>
              <c:strCache>
                <c:ptCount val="1"/>
                <c:pt idx="0">
                  <c:v>Label Placeholder</c:v>
                </c:pt>
              </c:strCache>
            </c:strRef>
          </c:tx>
          <c:spPr>
            <a:ln>
              <a:noFill/>
            </a:ln>
          </c:spPr>
          <c:marker>
            <c:symbol val="none"/>
          </c:marker>
          <c:dLbls>
            <c:dLbl>
              <c:idx val="18"/>
              <c:numFmt formatCode="#,##0.0" sourceLinked="0"/>
              <c:spPr/>
              <c:txPr>
                <a:bodyPr/>
                <a:lstStyle/>
                <a:p>
                  <a:pPr>
                    <a:defRPr sz="1200" b="1" baseline="0">
                      <a:latin typeface="Arial" pitchFamily="34" charset="0"/>
                      <a:cs typeface="Arial" pitchFamily="34" charset="0"/>
                    </a:defRPr>
                  </a:pPr>
                  <a:endParaRPr lang="en-US"/>
                </a:p>
              </c:txPr>
            </c:dLbl>
            <c:numFmt formatCode="#,##0.0" sourceLinked="0"/>
            <c:txPr>
              <a:bodyPr/>
              <a:lstStyle/>
              <a:p>
                <a:pPr>
                  <a:defRPr sz="1200" b="1">
                    <a:latin typeface="Arial" pitchFamily="34" charset="0"/>
                    <a:cs typeface="Arial" pitchFamily="34" charset="0"/>
                  </a:defRPr>
                </a:pPr>
                <a:endParaRPr lang="en-US"/>
              </a:p>
            </c:txPr>
            <c:dLblPos val="t"/>
            <c:showVal val="1"/>
          </c:dLbls>
          <c:cat>
            <c:strRef>
              <c:f>Sheet1!$A$2:$A$24</c:f>
              <c:strCach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2012p</c:v>
                </c:pt>
              </c:strCache>
            </c:strRef>
          </c:cat>
          <c:val>
            <c:numRef>
              <c:f>Sheet1!$D$2:$D$24</c:f>
              <c:numCache>
                <c:formatCode>0.000</c:formatCode>
                <c:ptCount val="23"/>
                <c:pt idx="0">
                  <c:v>30.996355121000207</c:v>
                </c:pt>
                <c:pt idx="1">
                  <c:v>31.316294560999999</c:v>
                </c:pt>
                <c:pt idx="2">
                  <c:v>29.753761604000001</c:v>
                </c:pt>
                <c:pt idx="3">
                  <c:v>30.505050416000035</c:v>
                </c:pt>
                <c:pt idx="4">
                  <c:v>29.077386128000207</c:v>
                </c:pt>
                <c:pt idx="5">
                  <c:v>26.321967000000214</c:v>
                </c:pt>
                <c:pt idx="6">
                  <c:v>28.180754229000001</c:v>
                </c:pt>
                <c:pt idx="7">
                  <c:v>26.865395773000003</c:v>
                </c:pt>
                <c:pt idx="8">
                  <c:v>25.939536616000002</c:v>
                </c:pt>
                <c:pt idx="9">
                  <c:v>25.007031472999987</c:v>
                </c:pt>
                <c:pt idx="10">
                  <c:v>28.639417975999987</c:v>
                </c:pt>
                <c:pt idx="11">
                  <c:v>32.145650291000003</c:v>
                </c:pt>
                <c:pt idx="12">
                  <c:v>37.670706786000011</c:v>
                </c:pt>
                <c:pt idx="13">
                  <c:v>42.273814471000001</c:v>
                </c:pt>
                <c:pt idx="14">
                  <c:v>46.481052022</c:v>
                </c:pt>
                <c:pt idx="15">
                  <c:v>47.849561175999995</c:v>
                </c:pt>
                <c:pt idx="16">
                  <c:v>46.454920677999944</c:v>
                </c:pt>
                <c:pt idx="17">
                  <c:v>44.315995148000013</c:v>
                </c:pt>
                <c:pt idx="18">
                  <c:v>39.300648308</c:v>
                </c:pt>
                <c:pt idx="19">
                  <c:v>34.6</c:v>
                </c:pt>
                <c:pt idx="20">
                  <c:v>33.800000000000004</c:v>
                </c:pt>
                <c:pt idx="21">
                  <c:v>36.4</c:v>
                </c:pt>
                <c:pt idx="22">
                  <c:v>39.6</c:v>
                </c:pt>
              </c:numCache>
            </c:numRef>
          </c:val>
        </c:ser>
        <c:ser>
          <c:idx val="1"/>
          <c:order val="3"/>
          <c:tx>
            <c:strRef>
              <c:f>Sheet1!$E$1</c:f>
              <c:strCache>
                <c:ptCount val="1"/>
                <c:pt idx="0">
                  <c:v>AVG</c:v>
                </c:pt>
              </c:strCache>
            </c:strRef>
          </c:tx>
          <c:spPr>
            <a:ln w="28024">
              <a:noFill/>
            </a:ln>
          </c:spPr>
          <c:marker>
            <c:symbol val="none"/>
          </c:marker>
          <c:cat>
            <c:strRef>
              <c:f>Sheet1!$A$2:$A$24</c:f>
              <c:strCach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2012p</c:v>
                </c:pt>
              </c:strCache>
            </c:strRef>
          </c:cat>
          <c:val>
            <c:numRef>
              <c:f>Sheet1!$E$2:$E$24</c:f>
              <c:numCache>
                <c:formatCode>0.000</c:formatCode>
                <c:ptCount val="23"/>
                <c:pt idx="0">
                  <c:v>29.621833333333289</c:v>
                </c:pt>
                <c:pt idx="1">
                  <c:v>29.621833333333289</c:v>
                </c:pt>
                <c:pt idx="2">
                  <c:v>29.621833333333289</c:v>
                </c:pt>
                <c:pt idx="3">
                  <c:v>29.621833333333289</c:v>
                </c:pt>
                <c:pt idx="4">
                  <c:v>29.621833333333289</c:v>
                </c:pt>
                <c:pt idx="5">
                  <c:v>29.621833333333289</c:v>
                </c:pt>
                <c:pt idx="6">
                  <c:v>29.621833333333289</c:v>
                </c:pt>
                <c:pt idx="7">
                  <c:v>29.621833333333289</c:v>
                </c:pt>
                <c:pt idx="8">
                  <c:v>29.621833333333289</c:v>
                </c:pt>
                <c:pt idx="9">
                  <c:v>29.621833333333289</c:v>
                </c:pt>
                <c:pt idx="10">
                  <c:v>29.621833333333289</c:v>
                </c:pt>
                <c:pt idx="11">
                  <c:v>29.621833333333289</c:v>
                </c:pt>
                <c:pt idx="12">
                  <c:v>29.621833333333289</c:v>
                </c:pt>
                <c:pt idx="13">
                  <c:v>29.621833333333289</c:v>
                </c:pt>
                <c:pt idx="14">
                  <c:v>29.621833333333289</c:v>
                </c:pt>
                <c:pt idx="15">
                  <c:v>29.621833333333289</c:v>
                </c:pt>
                <c:pt idx="16">
                  <c:v>29.621833333333289</c:v>
                </c:pt>
                <c:pt idx="17">
                  <c:v>29.621833333333289</c:v>
                </c:pt>
                <c:pt idx="18">
                  <c:v>29.621833333333289</c:v>
                </c:pt>
                <c:pt idx="19">
                  <c:v>29.622</c:v>
                </c:pt>
                <c:pt idx="20">
                  <c:v>29.622</c:v>
                </c:pt>
                <c:pt idx="21">
                  <c:v>29.622</c:v>
                </c:pt>
                <c:pt idx="22">
                  <c:v>29.622</c:v>
                </c:pt>
              </c:numCache>
            </c:numRef>
          </c:val>
        </c:ser>
        <c:marker val="1"/>
        <c:axId val="211232640"/>
        <c:axId val="211234176"/>
      </c:lineChart>
      <c:catAx>
        <c:axId val="211232640"/>
        <c:scaling>
          <c:orientation val="minMax"/>
        </c:scaling>
        <c:axPos val="b"/>
        <c:numFmt formatCode="General" sourceLinked="1"/>
        <c:majorTickMark val="none"/>
        <c:tickLblPos val="low"/>
        <c:spPr>
          <a:ln w="28024">
            <a:solidFill>
              <a:schemeClr val="bg1">
                <a:lumMod val="50000"/>
              </a:schemeClr>
            </a:solidFill>
          </a:ln>
        </c:spPr>
        <c:txPr>
          <a:bodyPr rot="0"/>
          <a:lstStyle/>
          <a:p>
            <a:pPr>
              <a:defRPr sz="1173" b="1">
                <a:latin typeface="Arial" pitchFamily="34" charset="0"/>
                <a:cs typeface="Arial" pitchFamily="34" charset="0"/>
              </a:defRPr>
            </a:pPr>
            <a:endParaRPr lang="en-US"/>
          </a:p>
        </c:txPr>
        <c:crossAx val="211234176"/>
        <c:crosses val="autoZero"/>
        <c:lblAlgn val="ctr"/>
        <c:lblOffset val="100"/>
        <c:tickLblSkip val="1"/>
      </c:catAx>
      <c:valAx>
        <c:axId val="211234176"/>
        <c:scaling>
          <c:orientation val="minMax"/>
          <c:max val="50"/>
          <c:min val="0"/>
        </c:scaling>
        <c:axPos val="l"/>
        <c:numFmt formatCode="0" sourceLinked="0"/>
        <c:majorTickMark val="none"/>
        <c:tickLblPos val="low"/>
        <c:spPr>
          <a:ln w="28024">
            <a:solidFill>
              <a:schemeClr val="bg1">
                <a:lumMod val="50000"/>
              </a:schemeClr>
            </a:solidFill>
          </a:ln>
        </c:spPr>
        <c:txPr>
          <a:bodyPr/>
          <a:lstStyle/>
          <a:p>
            <a:pPr>
              <a:defRPr sz="1573" b="1">
                <a:latin typeface="Arial" pitchFamily="34" charset="0"/>
                <a:cs typeface="Arial" pitchFamily="34" charset="0"/>
              </a:defRPr>
            </a:pPr>
            <a:endParaRPr lang="en-US"/>
          </a:p>
        </c:txPr>
        <c:crossAx val="211232640"/>
        <c:crosses val="autoZero"/>
        <c:crossBetween val="between"/>
        <c:majorUnit val="10"/>
      </c:valAx>
      <c:spPr>
        <a:noFill/>
        <a:ln w="25363">
          <a:noFill/>
        </a:ln>
      </c:spPr>
    </c:plotArea>
    <c:legend>
      <c:legendPos val="r"/>
      <c:legendEntry>
        <c:idx val="2"/>
        <c:delete val="1"/>
      </c:legendEntry>
      <c:legendEntry>
        <c:idx val="3"/>
        <c:delete val="1"/>
      </c:legendEntry>
      <c:layout>
        <c:manualLayout>
          <c:xMode val="edge"/>
          <c:yMode val="edge"/>
          <c:x val="6.6474320890547584E-2"/>
          <c:y val="3.1575324607604052E-2"/>
          <c:w val="0.29913829315438673"/>
          <c:h val="0.13509122617950906"/>
        </c:manualLayout>
      </c:layout>
      <c:overlay val="1"/>
      <c:txPr>
        <a:bodyPr/>
        <a:lstStyle/>
        <a:p>
          <a:pPr>
            <a:defRPr sz="1373" b="1">
              <a:latin typeface="Arial" pitchFamily="34" charset="0"/>
              <a:cs typeface="Arial" pitchFamily="34" charset="0"/>
            </a:defRPr>
          </a:pPr>
          <a:endParaRPr lang="en-US"/>
        </a:p>
      </c:txPr>
    </c:legend>
    <c:plotVisOnly val="1"/>
    <c:dispBlanksAs val="gap"/>
  </c:chart>
  <c:txPr>
    <a:bodyPr/>
    <a:lstStyle/>
    <a:p>
      <a:pPr>
        <a:defRPr sz="1760"/>
      </a:pPr>
      <a:endParaRPr lang="en-US"/>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6.0104111986001914E-2"/>
          <c:y val="8.0779569892474243E-2"/>
          <c:w val="0.92461811023622043"/>
          <c:h val="0.72275908051821525"/>
        </c:manualLayout>
      </c:layout>
      <c:barChart>
        <c:barDir val="col"/>
        <c:grouping val="clustered"/>
        <c:ser>
          <c:idx val="0"/>
          <c:order val="0"/>
          <c:tx>
            <c:strRef>
              <c:f>Chart!$B$1</c:f>
              <c:strCache>
                <c:ptCount val="1"/>
                <c:pt idx="0">
                  <c:v>Effective Dates 1/1/2012 and Prior</c:v>
                </c:pt>
              </c:strCache>
            </c:strRef>
          </c:tx>
          <c:spPr>
            <a:ln w="6350">
              <a:solidFill>
                <a:srgbClr val="0F5173"/>
              </a:solidFill>
            </a:ln>
          </c:spPr>
          <c:cat>
            <c:strRef>
              <c:f>Chart!$A$2:$A$39</c:f>
              <c:strCache>
                <c:ptCount val="38"/>
                <c:pt idx="0">
                  <c:v>AL</c:v>
                </c:pt>
                <c:pt idx="1">
                  <c:v>WV</c:v>
                </c:pt>
                <c:pt idx="2">
                  <c:v>KY</c:v>
                </c:pt>
                <c:pt idx="3">
                  <c:v>AR</c:v>
                </c:pt>
                <c:pt idx="4">
                  <c:v>ME</c:v>
                </c:pt>
                <c:pt idx="5">
                  <c:v>MO</c:v>
                </c:pt>
                <c:pt idx="6">
                  <c:v>OK</c:v>
                </c:pt>
                <c:pt idx="7">
                  <c:v>KS</c:v>
                </c:pt>
                <c:pt idx="8">
                  <c:v>SD</c:v>
                </c:pt>
                <c:pt idx="9">
                  <c:v>TX</c:v>
                </c:pt>
                <c:pt idx="10">
                  <c:v>MT</c:v>
                </c:pt>
                <c:pt idx="11">
                  <c:v>TN</c:v>
                </c:pt>
                <c:pt idx="12">
                  <c:v>NC*</c:v>
                </c:pt>
                <c:pt idx="13">
                  <c:v>NV</c:v>
                </c:pt>
                <c:pt idx="14">
                  <c:v>MD</c:v>
                </c:pt>
                <c:pt idx="15">
                  <c:v>UT</c:v>
                </c:pt>
                <c:pt idx="16">
                  <c:v>OR</c:v>
                </c:pt>
                <c:pt idx="17">
                  <c:v>IN*</c:v>
                </c:pt>
                <c:pt idx="18">
                  <c:v>AK</c:v>
                </c:pt>
                <c:pt idx="19">
                  <c:v>GA</c:v>
                </c:pt>
                <c:pt idx="20">
                  <c:v>ID</c:v>
                </c:pt>
                <c:pt idx="21">
                  <c:v>IL</c:v>
                </c:pt>
                <c:pt idx="22">
                  <c:v>HI</c:v>
                </c:pt>
                <c:pt idx="23">
                  <c:v>CO</c:v>
                </c:pt>
                <c:pt idx="24">
                  <c:v>VT</c:v>
                </c:pt>
                <c:pt idx="25">
                  <c:v>IA</c:v>
                </c:pt>
                <c:pt idx="26">
                  <c:v>CT</c:v>
                </c:pt>
                <c:pt idx="27">
                  <c:v>NE</c:v>
                </c:pt>
                <c:pt idx="28">
                  <c:v>AZ</c:v>
                </c:pt>
                <c:pt idx="29">
                  <c:v>LA</c:v>
                </c:pt>
                <c:pt idx="30">
                  <c:v>DC</c:v>
                </c:pt>
                <c:pt idx="31">
                  <c:v>RI</c:v>
                </c:pt>
                <c:pt idx="32">
                  <c:v>NH</c:v>
                </c:pt>
                <c:pt idx="33">
                  <c:v>SC</c:v>
                </c:pt>
                <c:pt idx="34">
                  <c:v>NM</c:v>
                </c:pt>
                <c:pt idx="35">
                  <c:v>FL</c:v>
                </c:pt>
                <c:pt idx="36">
                  <c:v>MS</c:v>
                </c:pt>
                <c:pt idx="37">
                  <c:v>VA</c:v>
                </c:pt>
              </c:strCache>
            </c:strRef>
          </c:cat>
          <c:val>
            <c:numRef>
              <c:f>Chart!$B$2:$B$39</c:f>
              <c:numCache>
                <c:formatCode>General</c:formatCode>
                <c:ptCount val="38"/>
                <c:pt idx="1">
                  <c:v>-8.1</c:v>
                </c:pt>
                <c:pt idx="2">
                  <c:v>-7.5</c:v>
                </c:pt>
                <c:pt idx="4">
                  <c:v>-3.8</c:v>
                </c:pt>
                <c:pt idx="5">
                  <c:v>-3</c:v>
                </c:pt>
                <c:pt idx="6">
                  <c:v>-1.7</c:v>
                </c:pt>
                <c:pt idx="7">
                  <c:v>-0.5</c:v>
                </c:pt>
                <c:pt idx="12">
                  <c:v>0.60000000000000064</c:v>
                </c:pt>
                <c:pt idx="14">
                  <c:v>1.4</c:v>
                </c:pt>
                <c:pt idx="15">
                  <c:v>1.5</c:v>
                </c:pt>
                <c:pt idx="16">
                  <c:v>1.9000000000000001</c:v>
                </c:pt>
                <c:pt idx="17">
                  <c:v>2.2999999999999998</c:v>
                </c:pt>
                <c:pt idx="18">
                  <c:v>2.7</c:v>
                </c:pt>
                <c:pt idx="20">
                  <c:v>2.9</c:v>
                </c:pt>
                <c:pt idx="21">
                  <c:v>3.5</c:v>
                </c:pt>
                <c:pt idx="22">
                  <c:v>3.6</c:v>
                </c:pt>
                <c:pt idx="23">
                  <c:v>3.7</c:v>
                </c:pt>
                <c:pt idx="25">
                  <c:v>4.4000000000000004</c:v>
                </c:pt>
                <c:pt idx="26">
                  <c:v>4.5</c:v>
                </c:pt>
                <c:pt idx="28">
                  <c:v>5.2</c:v>
                </c:pt>
                <c:pt idx="30">
                  <c:v>6.2</c:v>
                </c:pt>
                <c:pt idx="32">
                  <c:v>6.7</c:v>
                </c:pt>
                <c:pt idx="34">
                  <c:v>7.4</c:v>
                </c:pt>
                <c:pt idx="35">
                  <c:v>8.9</c:v>
                </c:pt>
              </c:numCache>
            </c:numRef>
          </c:val>
        </c:ser>
        <c:ser>
          <c:idx val="1"/>
          <c:order val="1"/>
          <c:tx>
            <c:strRef>
              <c:f>Chart!$C$1</c:f>
              <c:strCache>
                <c:ptCount val="1"/>
                <c:pt idx="0">
                  <c:v>Effective Dates Subsequent to 1/1/2012</c:v>
                </c:pt>
              </c:strCache>
            </c:strRef>
          </c:tx>
          <c:spPr>
            <a:ln w="6350">
              <a:solidFill>
                <a:schemeClr val="accent2"/>
              </a:solidFill>
            </a:ln>
          </c:spPr>
          <c:cat>
            <c:strRef>
              <c:f>Chart!$A$2:$A$39</c:f>
              <c:strCache>
                <c:ptCount val="38"/>
                <c:pt idx="0">
                  <c:v>AL</c:v>
                </c:pt>
                <c:pt idx="1">
                  <c:v>WV</c:v>
                </c:pt>
                <c:pt idx="2">
                  <c:v>KY</c:v>
                </c:pt>
                <c:pt idx="3">
                  <c:v>AR</c:v>
                </c:pt>
                <c:pt idx="4">
                  <c:v>ME</c:v>
                </c:pt>
                <c:pt idx="5">
                  <c:v>MO</c:v>
                </c:pt>
                <c:pt idx="6">
                  <c:v>OK</c:v>
                </c:pt>
                <c:pt idx="7">
                  <c:v>KS</c:v>
                </c:pt>
                <c:pt idx="8">
                  <c:v>SD</c:v>
                </c:pt>
                <c:pt idx="9">
                  <c:v>TX</c:v>
                </c:pt>
                <c:pt idx="10">
                  <c:v>MT</c:v>
                </c:pt>
                <c:pt idx="11">
                  <c:v>TN</c:v>
                </c:pt>
                <c:pt idx="12">
                  <c:v>NC*</c:v>
                </c:pt>
                <c:pt idx="13">
                  <c:v>NV</c:v>
                </c:pt>
                <c:pt idx="14">
                  <c:v>MD</c:v>
                </c:pt>
                <c:pt idx="15">
                  <c:v>UT</c:v>
                </c:pt>
                <c:pt idx="16">
                  <c:v>OR</c:v>
                </c:pt>
                <c:pt idx="17">
                  <c:v>IN*</c:v>
                </c:pt>
                <c:pt idx="18">
                  <c:v>AK</c:v>
                </c:pt>
                <c:pt idx="19">
                  <c:v>GA</c:v>
                </c:pt>
                <c:pt idx="20">
                  <c:v>ID</c:v>
                </c:pt>
                <c:pt idx="21">
                  <c:v>IL</c:v>
                </c:pt>
                <c:pt idx="22">
                  <c:v>HI</c:v>
                </c:pt>
                <c:pt idx="23">
                  <c:v>CO</c:v>
                </c:pt>
                <c:pt idx="24">
                  <c:v>VT</c:v>
                </c:pt>
                <c:pt idx="25">
                  <c:v>IA</c:v>
                </c:pt>
                <c:pt idx="26">
                  <c:v>CT</c:v>
                </c:pt>
                <c:pt idx="27">
                  <c:v>NE</c:v>
                </c:pt>
                <c:pt idx="28">
                  <c:v>AZ</c:v>
                </c:pt>
                <c:pt idx="29">
                  <c:v>LA</c:v>
                </c:pt>
                <c:pt idx="30">
                  <c:v>DC</c:v>
                </c:pt>
                <c:pt idx="31">
                  <c:v>RI</c:v>
                </c:pt>
                <c:pt idx="32">
                  <c:v>NH</c:v>
                </c:pt>
                <c:pt idx="33">
                  <c:v>SC</c:v>
                </c:pt>
                <c:pt idx="34">
                  <c:v>NM</c:v>
                </c:pt>
                <c:pt idx="35">
                  <c:v>FL</c:v>
                </c:pt>
                <c:pt idx="36">
                  <c:v>MS</c:v>
                </c:pt>
                <c:pt idx="37">
                  <c:v>VA</c:v>
                </c:pt>
              </c:strCache>
            </c:strRef>
          </c:cat>
          <c:val>
            <c:numRef>
              <c:f>Chart!$C$2:$C$39</c:f>
              <c:numCache>
                <c:formatCode>General</c:formatCode>
                <c:ptCount val="38"/>
                <c:pt idx="0">
                  <c:v>-9.3000000000000007</c:v>
                </c:pt>
                <c:pt idx="3">
                  <c:v>-4.0999999999999996</c:v>
                </c:pt>
                <c:pt idx="8">
                  <c:v>-0.30000000000000032</c:v>
                </c:pt>
                <c:pt idx="9">
                  <c:v>-0.30000000000000032</c:v>
                </c:pt>
                <c:pt idx="10">
                  <c:v>0</c:v>
                </c:pt>
                <c:pt idx="11">
                  <c:v>0.4</c:v>
                </c:pt>
                <c:pt idx="13">
                  <c:v>1</c:v>
                </c:pt>
                <c:pt idx="19">
                  <c:v>2.9</c:v>
                </c:pt>
                <c:pt idx="24">
                  <c:v>4.0999999999999996</c:v>
                </c:pt>
                <c:pt idx="27">
                  <c:v>4.9000000000000004</c:v>
                </c:pt>
                <c:pt idx="29">
                  <c:v>6</c:v>
                </c:pt>
                <c:pt idx="31">
                  <c:v>6.4</c:v>
                </c:pt>
                <c:pt idx="36">
                  <c:v>9.9</c:v>
                </c:pt>
                <c:pt idx="37">
                  <c:v>10.5</c:v>
                </c:pt>
              </c:numCache>
            </c:numRef>
          </c:val>
        </c:ser>
        <c:ser>
          <c:idx val="2"/>
          <c:order val="2"/>
          <c:tx>
            <c:strRef>
              <c:f>Chart!$D$1</c:f>
              <c:strCache>
                <c:ptCount val="1"/>
                <c:pt idx="0">
                  <c:v>Filed and Pending</c:v>
                </c:pt>
              </c:strCache>
            </c:strRef>
          </c:tx>
          <c:spPr>
            <a:ln w="6350">
              <a:solidFill>
                <a:schemeClr val="accent1"/>
              </a:solidFill>
            </a:ln>
          </c:spPr>
          <c:cat>
            <c:strRef>
              <c:f>Chart!$A$2:$A$39</c:f>
              <c:strCache>
                <c:ptCount val="38"/>
                <c:pt idx="0">
                  <c:v>AL</c:v>
                </c:pt>
                <c:pt idx="1">
                  <c:v>WV</c:v>
                </c:pt>
                <c:pt idx="2">
                  <c:v>KY</c:v>
                </c:pt>
                <c:pt idx="3">
                  <c:v>AR</c:v>
                </c:pt>
                <c:pt idx="4">
                  <c:v>ME</c:v>
                </c:pt>
                <c:pt idx="5">
                  <c:v>MO</c:v>
                </c:pt>
                <c:pt idx="6">
                  <c:v>OK</c:v>
                </c:pt>
                <c:pt idx="7">
                  <c:v>KS</c:v>
                </c:pt>
                <c:pt idx="8">
                  <c:v>SD</c:v>
                </c:pt>
                <c:pt idx="9">
                  <c:v>TX</c:v>
                </c:pt>
                <c:pt idx="10">
                  <c:v>MT</c:v>
                </c:pt>
                <c:pt idx="11">
                  <c:v>TN</c:v>
                </c:pt>
                <c:pt idx="12">
                  <c:v>NC*</c:v>
                </c:pt>
                <c:pt idx="13">
                  <c:v>NV</c:v>
                </c:pt>
                <c:pt idx="14">
                  <c:v>MD</c:v>
                </c:pt>
                <c:pt idx="15">
                  <c:v>UT</c:v>
                </c:pt>
                <c:pt idx="16">
                  <c:v>OR</c:v>
                </c:pt>
                <c:pt idx="17">
                  <c:v>IN*</c:v>
                </c:pt>
                <c:pt idx="18">
                  <c:v>AK</c:v>
                </c:pt>
                <c:pt idx="19">
                  <c:v>GA</c:v>
                </c:pt>
                <c:pt idx="20">
                  <c:v>ID</c:v>
                </c:pt>
                <c:pt idx="21">
                  <c:v>IL</c:v>
                </c:pt>
                <c:pt idx="22">
                  <c:v>HI</c:v>
                </c:pt>
                <c:pt idx="23">
                  <c:v>CO</c:v>
                </c:pt>
                <c:pt idx="24">
                  <c:v>VT</c:v>
                </c:pt>
                <c:pt idx="25">
                  <c:v>IA</c:v>
                </c:pt>
                <c:pt idx="26">
                  <c:v>CT</c:v>
                </c:pt>
                <c:pt idx="27">
                  <c:v>NE</c:v>
                </c:pt>
                <c:pt idx="28">
                  <c:v>AZ</c:v>
                </c:pt>
                <c:pt idx="29">
                  <c:v>LA</c:v>
                </c:pt>
                <c:pt idx="30">
                  <c:v>DC</c:v>
                </c:pt>
                <c:pt idx="31">
                  <c:v>RI</c:v>
                </c:pt>
                <c:pt idx="32">
                  <c:v>NH</c:v>
                </c:pt>
                <c:pt idx="33">
                  <c:v>SC</c:v>
                </c:pt>
                <c:pt idx="34">
                  <c:v>NM</c:v>
                </c:pt>
                <c:pt idx="35">
                  <c:v>FL</c:v>
                </c:pt>
                <c:pt idx="36">
                  <c:v>MS</c:v>
                </c:pt>
                <c:pt idx="37">
                  <c:v>VA</c:v>
                </c:pt>
              </c:strCache>
            </c:strRef>
          </c:cat>
          <c:val>
            <c:numRef>
              <c:f>Chart!$D$2:$D$39</c:f>
              <c:numCache>
                <c:formatCode>General</c:formatCode>
                <c:ptCount val="38"/>
                <c:pt idx="33">
                  <c:v>7.3</c:v>
                </c:pt>
              </c:numCache>
            </c:numRef>
          </c:val>
        </c:ser>
        <c:gapWidth val="30"/>
        <c:overlap val="100"/>
        <c:axId val="231807232"/>
        <c:axId val="231821312"/>
      </c:barChart>
      <c:lineChart>
        <c:grouping val="standard"/>
        <c:ser>
          <c:idx val="3"/>
          <c:order val="3"/>
          <c:tx>
            <c:strRef>
              <c:f>Chart!$E$1</c:f>
              <c:strCache>
                <c:ptCount val="1"/>
                <c:pt idx="0">
                  <c:v>Labels</c:v>
                </c:pt>
              </c:strCache>
            </c:strRef>
          </c:tx>
          <c:spPr>
            <a:ln>
              <a:noFill/>
            </a:ln>
          </c:spPr>
          <c:marker>
            <c:symbol val="none"/>
          </c:marker>
          <c:dLbls>
            <c:numFmt formatCode="#,##0.0" sourceLinked="0"/>
            <c:txPr>
              <a:bodyPr rot="-5400000" vert="horz"/>
              <a:lstStyle/>
              <a:p>
                <a:pPr>
                  <a:defRPr sz="1200" b="0">
                    <a:latin typeface="Arial" pitchFamily="34" charset="0"/>
                    <a:cs typeface="Arial" pitchFamily="34" charset="0"/>
                  </a:defRPr>
                </a:pPr>
                <a:endParaRPr lang="en-US"/>
              </a:p>
            </c:txPr>
            <c:dLblPos val="b"/>
            <c:showVal val="1"/>
          </c:dLbls>
          <c:cat>
            <c:strRef>
              <c:f>Chart!$A$2:$A$39</c:f>
              <c:strCache>
                <c:ptCount val="38"/>
                <c:pt idx="0">
                  <c:v>AL</c:v>
                </c:pt>
                <c:pt idx="1">
                  <c:v>WV</c:v>
                </c:pt>
                <c:pt idx="2">
                  <c:v>KY</c:v>
                </c:pt>
                <c:pt idx="3">
                  <c:v>AR</c:v>
                </c:pt>
                <c:pt idx="4">
                  <c:v>ME</c:v>
                </c:pt>
                <c:pt idx="5">
                  <c:v>MO</c:v>
                </c:pt>
                <c:pt idx="6">
                  <c:v>OK</c:v>
                </c:pt>
                <c:pt idx="7">
                  <c:v>KS</c:v>
                </c:pt>
                <c:pt idx="8">
                  <c:v>SD</c:v>
                </c:pt>
                <c:pt idx="9">
                  <c:v>TX</c:v>
                </c:pt>
                <c:pt idx="10">
                  <c:v>MT</c:v>
                </c:pt>
                <c:pt idx="11">
                  <c:v>TN</c:v>
                </c:pt>
                <c:pt idx="12">
                  <c:v>NC*</c:v>
                </c:pt>
                <c:pt idx="13">
                  <c:v>NV</c:v>
                </c:pt>
                <c:pt idx="14">
                  <c:v>MD</c:v>
                </c:pt>
                <c:pt idx="15">
                  <c:v>UT</c:v>
                </c:pt>
                <c:pt idx="16">
                  <c:v>OR</c:v>
                </c:pt>
                <c:pt idx="17">
                  <c:v>IN*</c:v>
                </c:pt>
                <c:pt idx="18">
                  <c:v>AK</c:v>
                </c:pt>
                <c:pt idx="19">
                  <c:v>GA</c:v>
                </c:pt>
                <c:pt idx="20">
                  <c:v>ID</c:v>
                </c:pt>
                <c:pt idx="21">
                  <c:v>IL</c:v>
                </c:pt>
                <c:pt idx="22">
                  <c:v>HI</c:v>
                </c:pt>
                <c:pt idx="23">
                  <c:v>CO</c:v>
                </c:pt>
                <c:pt idx="24">
                  <c:v>VT</c:v>
                </c:pt>
                <c:pt idx="25">
                  <c:v>IA</c:v>
                </c:pt>
                <c:pt idx="26">
                  <c:v>CT</c:v>
                </c:pt>
                <c:pt idx="27">
                  <c:v>NE</c:v>
                </c:pt>
                <c:pt idx="28">
                  <c:v>AZ</c:v>
                </c:pt>
                <c:pt idx="29">
                  <c:v>LA</c:v>
                </c:pt>
                <c:pt idx="30">
                  <c:v>DC</c:v>
                </c:pt>
                <c:pt idx="31">
                  <c:v>RI</c:v>
                </c:pt>
                <c:pt idx="32">
                  <c:v>NH</c:v>
                </c:pt>
                <c:pt idx="33">
                  <c:v>SC</c:v>
                </c:pt>
                <c:pt idx="34">
                  <c:v>NM</c:v>
                </c:pt>
                <c:pt idx="35">
                  <c:v>FL</c:v>
                </c:pt>
                <c:pt idx="36">
                  <c:v>MS</c:v>
                </c:pt>
                <c:pt idx="37">
                  <c:v>VA</c:v>
                </c:pt>
              </c:strCache>
            </c:strRef>
          </c:cat>
          <c:val>
            <c:numRef>
              <c:f>Chart!$E$2:$E$39</c:f>
              <c:numCache>
                <c:formatCode>General</c:formatCode>
                <c:ptCount val="38"/>
                <c:pt idx="0">
                  <c:v>-9.3000000000000007</c:v>
                </c:pt>
                <c:pt idx="1">
                  <c:v>-8.1</c:v>
                </c:pt>
                <c:pt idx="2">
                  <c:v>-7.5</c:v>
                </c:pt>
                <c:pt idx="3">
                  <c:v>-4.0999999999999996</c:v>
                </c:pt>
                <c:pt idx="4">
                  <c:v>-3.8</c:v>
                </c:pt>
                <c:pt idx="5">
                  <c:v>-3</c:v>
                </c:pt>
                <c:pt idx="6">
                  <c:v>-1.7</c:v>
                </c:pt>
                <c:pt idx="7">
                  <c:v>-0.5</c:v>
                </c:pt>
                <c:pt idx="8">
                  <c:v>-0.30000000000000032</c:v>
                </c:pt>
                <c:pt idx="9">
                  <c:v>-0.30000000000000032</c:v>
                </c:pt>
              </c:numCache>
            </c:numRef>
          </c:val>
        </c:ser>
        <c:ser>
          <c:idx val="4"/>
          <c:order val="4"/>
          <c:tx>
            <c:strRef>
              <c:f>Chart!$F$1</c:f>
              <c:strCache>
                <c:ptCount val="1"/>
                <c:pt idx="0">
                  <c:v>Labels2</c:v>
                </c:pt>
              </c:strCache>
            </c:strRef>
          </c:tx>
          <c:spPr>
            <a:ln>
              <a:noFill/>
            </a:ln>
          </c:spPr>
          <c:marker>
            <c:symbol val="none"/>
          </c:marker>
          <c:dLbls>
            <c:numFmt formatCode="#,##0.0" sourceLinked="0"/>
            <c:txPr>
              <a:bodyPr rot="-5400000" vert="horz"/>
              <a:lstStyle/>
              <a:p>
                <a:pPr>
                  <a:defRPr sz="1200" b="0">
                    <a:latin typeface="Arial" pitchFamily="34" charset="0"/>
                    <a:cs typeface="Arial" pitchFamily="34" charset="0"/>
                  </a:defRPr>
                </a:pPr>
                <a:endParaRPr lang="en-US"/>
              </a:p>
            </c:txPr>
            <c:dLblPos val="t"/>
            <c:showVal val="1"/>
          </c:dLbls>
          <c:cat>
            <c:strRef>
              <c:f>Chart!$A$2:$A$39</c:f>
              <c:strCache>
                <c:ptCount val="38"/>
                <c:pt idx="0">
                  <c:v>AL</c:v>
                </c:pt>
                <c:pt idx="1">
                  <c:v>WV</c:v>
                </c:pt>
                <c:pt idx="2">
                  <c:v>KY</c:v>
                </c:pt>
                <c:pt idx="3">
                  <c:v>AR</c:v>
                </c:pt>
                <c:pt idx="4">
                  <c:v>ME</c:v>
                </c:pt>
                <c:pt idx="5">
                  <c:v>MO</c:v>
                </c:pt>
                <c:pt idx="6">
                  <c:v>OK</c:v>
                </c:pt>
                <c:pt idx="7">
                  <c:v>KS</c:v>
                </c:pt>
                <c:pt idx="8">
                  <c:v>SD</c:v>
                </c:pt>
                <c:pt idx="9">
                  <c:v>TX</c:v>
                </c:pt>
                <c:pt idx="10">
                  <c:v>MT</c:v>
                </c:pt>
                <c:pt idx="11">
                  <c:v>TN</c:v>
                </c:pt>
                <c:pt idx="12">
                  <c:v>NC*</c:v>
                </c:pt>
                <c:pt idx="13">
                  <c:v>NV</c:v>
                </c:pt>
                <c:pt idx="14">
                  <c:v>MD</c:v>
                </c:pt>
                <c:pt idx="15">
                  <c:v>UT</c:v>
                </c:pt>
                <c:pt idx="16">
                  <c:v>OR</c:v>
                </c:pt>
                <c:pt idx="17">
                  <c:v>IN*</c:v>
                </c:pt>
                <c:pt idx="18">
                  <c:v>AK</c:v>
                </c:pt>
                <c:pt idx="19">
                  <c:v>GA</c:v>
                </c:pt>
                <c:pt idx="20">
                  <c:v>ID</c:v>
                </c:pt>
                <c:pt idx="21">
                  <c:v>IL</c:v>
                </c:pt>
                <c:pt idx="22">
                  <c:v>HI</c:v>
                </c:pt>
                <c:pt idx="23">
                  <c:v>CO</c:v>
                </c:pt>
                <c:pt idx="24">
                  <c:v>VT</c:v>
                </c:pt>
                <c:pt idx="25">
                  <c:v>IA</c:v>
                </c:pt>
                <c:pt idx="26">
                  <c:v>CT</c:v>
                </c:pt>
                <c:pt idx="27">
                  <c:v>NE</c:v>
                </c:pt>
                <c:pt idx="28">
                  <c:v>AZ</c:v>
                </c:pt>
                <c:pt idx="29">
                  <c:v>LA</c:v>
                </c:pt>
                <c:pt idx="30">
                  <c:v>DC</c:v>
                </c:pt>
                <c:pt idx="31">
                  <c:v>RI</c:v>
                </c:pt>
                <c:pt idx="32">
                  <c:v>NH</c:v>
                </c:pt>
                <c:pt idx="33">
                  <c:v>SC</c:v>
                </c:pt>
                <c:pt idx="34">
                  <c:v>NM</c:v>
                </c:pt>
                <c:pt idx="35">
                  <c:v>FL</c:v>
                </c:pt>
                <c:pt idx="36">
                  <c:v>MS</c:v>
                </c:pt>
                <c:pt idx="37">
                  <c:v>VA</c:v>
                </c:pt>
              </c:strCache>
            </c:strRef>
          </c:cat>
          <c:val>
            <c:numRef>
              <c:f>Chart!$F$2:$F$39</c:f>
              <c:numCache>
                <c:formatCode>General</c:formatCode>
                <c:ptCount val="38"/>
                <c:pt idx="10">
                  <c:v>0</c:v>
                </c:pt>
                <c:pt idx="11">
                  <c:v>0.4</c:v>
                </c:pt>
                <c:pt idx="12">
                  <c:v>0.60000000000000064</c:v>
                </c:pt>
                <c:pt idx="13">
                  <c:v>1</c:v>
                </c:pt>
                <c:pt idx="14">
                  <c:v>1.4</c:v>
                </c:pt>
                <c:pt idx="15">
                  <c:v>1.5</c:v>
                </c:pt>
                <c:pt idx="16">
                  <c:v>1.9000000000000001</c:v>
                </c:pt>
                <c:pt idx="17">
                  <c:v>2.2999999999999998</c:v>
                </c:pt>
                <c:pt idx="18">
                  <c:v>2.7</c:v>
                </c:pt>
                <c:pt idx="19">
                  <c:v>2.9</c:v>
                </c:pt>
                <c:pt idx="20">
                  <c:v>2.9</c:v>
                </c:pt>
                <c:pt idx="21">
                  <c:v>3.5</c:v>
                </c:pt>
                <c:pt idx="22">
                  <c:v>3.6</c:v>
                </c:pt>
                <c:pt idx="23">
                  <c:v>3.7</c:v>
                </c:pt>
                <c:pt idx="24">
                  <c:v>4.0999999999999996</c:v>
                </c:pt>
                <c:pt idx="25">
                  <c:v>4.4000000000000004</c:v>
                </c:pt>
                <c:pt idx="26">
                  <c:v>4.5</c:v>
                </c:pt>
                <c:pt idx="27">
                  <c:v>4.9000000000000004</c:v>
                </c:pt>
                <c:pt idx="28">
                  <c:v>5.2</c:v>
                </c:pt>
                <c:pt idx="29">
                  <c:v>6</c:v>
                </c:pt>
                <c:pt idx="30">
                  <c:v>6.2</c:v>
                </c:pt>
                <c:pt idx="31">
                  <c:v>6.4</c:v>
                </c:pt>
                <c:pt idx="32">
                  <c:v>6.7</c:v>
                </c:pt>
                <c:pt idx="33">
                  <c:v>7.3</c:v>
                </c:pt>
                <c:pt idx="34">
                  <c:v>7.4</c:v>
                </c:pt>
                <c:pt idx="35">
                  <c:v>8.9</c:v>
                </c:pt>
                <c:pt idx="36">
                  <c:v>9.9</c:v>
                </c:pt>
                <c:pt idx="37">
                  <c:v>10.5</c:v>
                </c:pt>
              </c:numCache>
            </c:numRef>
          </c:val>
        </c:ser>
        <c:marker val="1"/>
        <c:axId val="231807232"/>
        <c:axId val="231821312"/>
      </c:lineChart>
      <c:catAx>
        <c:axId val="231807232"/>
        <c:scaling>
          <c:orientation val="minMax"/>
        </c:scaling>
        <c:axPos val="b"/>
        <c:majorTickMark val="none"/>
        <c:tickLblPos val="low"/>
        <c:spPr>
          <a:ln w="28575"/>
        </c:spPr>
        <c:txPr>
          <a:bodyPr rot="0" vert="horz"/>
          <a:lstStyle/>
          <a:p>
            <a:pPr>
              <a:defRPr sz="1100" b="0">
                <a:latin typeface="Arial" pitchFamily="34" charset="0"/>
                <a:cs typeface="Arial" pitchFamily="34" charset="0"/>
              </a:defRPr>
            </a:pPr>
            <a:endParaRPr lang="en-US"/>
          </a:p>
        </c:txPr>
        <c:crossAx val="231821312"/>
        <c:crosses val="autoZero"/>
        <c:auto val="1"/>
        <c:lblAlgn val="ctr"/>
        <c:lblOffset val="100"/>
        <c:tickLblSkip val="1"/>
      </c:catAx>
      <c:valAx>
        <c:axId val="231821312"/>
        <c:scaling>
          <c:orientation val="minMax"/>
          <c:max val="25"/>
          <c:min val="-25"/>
        </c:scaling>
        <c:axPos val="l"/>
        <c:numFmt formatCode="General" sourceLinked="1"/>
        <c:majorTickMark val="none"/>
        <c:tickLblPos val="nextTo"/>
        <c:spPr>
          <a:ln w="28575"/>
        </c:spPr>
        <c:txPr>
          <a:bodyPr/>
          <a:lstStyle/>
          <a:p>
            <a:pPr>
              <a:defRPr sz="1400" b="1">
                <a:latin typeface="Arial" pitchFamily="34" charset="0"/>
                <a:cs typeface="Arial" pitchFamily="34" charset="0"/>
              </a:defRPr>
            </a:pPr>
            <a:endParaRPr lang="en-US"/>
          </a:p>
        </c:txPr>
        <c:crossAx val="231807232"/>
        <c:crosses val="autoZero"/>
        <c:crossBetween val="between"/>
        <c:majorUnit val="5"/>
      </c:valAx>
    </c:plotArea>
    <c:legend>
      <c:legendPos val="b"/>
      <c:legendEntry>
        <c:idx val="3"/>
        <c:delete val="1"/>
      </c:legendEntry>
      <c:legendEntry>
        <c:idx val="4"/>
        <c:delete val="1"/>
      </c:legendEntry>
      <c:layout>
        <c:manualLayout>
          <c:xMode val="edge"/>
          <c:yMode val="edge"/>
          <c:x val="1.5850721784776901E-2"/>
          <c:y val="0.90332634831934056"/>
          <c:w val="0.95471833381938365"/>
          <c:h val="8.3232720909886745E-2"/>
        </c:manualLayout>
      </c:layout>
      <c:txPr>
        <a:bodyPr/>
        <a:lstStyle/>
        <a:p>
          <a:pPr>
            <a:defRPr sz="1400" b="1">
              <a:latin typeface="Arial" pitchFamily="34" charset="0"/>
              <a:cs typeface="Arial" pitchFamily="34" charset="0"/>
            </a:defRPr>
          </a:pPr>
          <a:endParaRPr lang="en-US"/>
        </a:p>
      </c:txPr>
    </c:legend>
    <c:plotVisOnly val="1"/>
    <c:dispBlanksAs val="gap"/>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6.1105166341386817E-2"/>
          <c:y val="3.9444444444444449E-2"/>
          <c:w val="0.93040188886645558"/>
          <c:h val="0.81018963254596488"/>
        </c:manualLayout>
      </c:layout>
      <c:barChart>
        <c:barDir val="col"/>
        <c:grouping val="stacked"/>
        <c:ser>
          <c:idx val="0"/>
          <c:order val="0"/>
          <c:tx>
            <c:strRef>
              <c:f>Chart!$B$1</c:f>
              <c:strCache>
                <c:ptCount val="1"/>
                <c:pt idx="0">
                  <c:v>Rate/Loss Cost Departure</c:v>
                </c:pt>
              </c:strCache>
            </c:strRef>
          </c:tx>
          <c:spPr>
            <a:ln w="6350">
              <a:solidFill>
                <a:srgbClr val="0F5173"/>
              </a:solidFill>
            </a:ln>
          </c:spPr>
          <c:dPt>
            <c:idx val="20"/>
            <c:spPr>
              <a:solidFill>
                <a:schemeClr val="accent1">
                  <a:lumMod val="20000"/>
                  <a:lumOff val="80000"/>
                </a:schemeClr>
              </a:solidFill>
              <a:ln w="6350">
                <a:solidFill>
                  <a:srgbClr val="0F5173"/>
                </a:solidFill>
              </a:ln>
            </c:spPr>
          </c:dPt>
          <c:cat>
            <c:strRef>
              <c:f>Chart!$A$2:$A$22</c:f>
              <c:strCach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2011p</c:v>
                </c:pt>
              </c:strCache>
            </c:strRef>
          </c:cat>
          <c:val>
            <c:numRef>
              <c:f>Chart!$B$2:$B$22</c:f>
              <c:numCache>
                <c:formatCode>0.0</c:formatCode>
                <c:ptCount val="21"/>
                <c:pt idx="0">
                  <c:v>-2.177570731707414</c:v>
                </c:pt>
                <c:pt idx="1">
                  <c:v>-2.7683063829787256</c:v>
                </c:pt>
                <c:pt idx="2">
                  <c:v>-2.6728744186046534</c:v>
                </c:pt>
                <c:pt idx="3">
                  <c:v>-2.8619169811320782</c:v>
                </c:pt>
                <c:pt idx="4">
                  <c:v>-2.8512463768115968</c:v>
                </c:pt>
                <c:pt idx="5">
                  <c:v>-4.3826635514018824</c:v>
                </c:pt>
                <c:pt idx="6">
                  <c:v>-7.5144244897958945</c:v>
                </c:pt>
                <c:pt idx="7">
                  <c:v>-10.362668341708552</c:v>
                </c:pt>
                <c:pt idx="8">
                  <c:v>-9.7909823232323188</c:v>
                </c:pt>
                <c:pt idx="9">
                  <c:v>-8.9255615853658536</c:v>
                </c:pt>
                <c:pt idx="10">
                  <c:v>-6.5196383928572024</c:v>
                </c:pt>
                <c:pt idx="11">
                  <c:v>0.39867826086958069</c:v>
                </c:pt>
                <c:pt idx="12">
                  <c:v>1.4883870967741839</c:v>
                </c:pt>
                <c:pt idx="13">
                  <c:v>4.6413234374999925</c:v>
                </c:pt>
                <c:pt idx="14">
                  <c:v>4.4189999999999925</c:v>
                </c:pt>
                <c:pt idx="15">
                  <c:v>3.1412906666666691</c:v>
                </c:pt>
                <c:pt idx="16">
                  <c:v>2.552602298850577</c:v>
                </c:pt>
                <c:pt idx="17">
                  <c:v>1.3834831460674168</c:v>
                </c:pt>
                <c:pt idx="18">
                  <c:v>0.89273793103447263</c:v>
                </c:pt>
                <c:pt idx="19">
                  <c:v>0.69548539325841663</c:v>
                </c:pt>
                <c:pt idx="20">
                  <c:v>0.89273793103447263</c:v>
                </c:pt>
              </c:numCache>
            </c:numRef>
          </c:val>
        </c:ser>
        <c:ser>
          <c:idx val="1"/>
          <c:order val="1"/>
          <c:tx>
            <c:strRef>
              <c:f>Chart!$C$1</c:f>
              <c:strCache>
                <c:ptCount val="1"/>
                <c:pt idx="0">
                  <c:v>Schedule Rating</c:v>
                </c:pt>
              </c:strCache>
            </c:strRef>
          </c:tx>
          <c:spPr>
            <a:ln w="6350">
              <a:solidFill>
                <a:srgbClr val="0F5173"/>
              </a:solidFill>
            </a:ln>
          </c:spPr>
          <c:dPt>
            <c:idx val="20"/>
            <c:spPr>
              <a:solidFill>
                <a:schemeClr val="accent2">
                  <a:lumMod val="20000"/>
                  <a:lumOff val="80000"/>
                </a:schemeClr>
              </a:solidFill>
              <a:ln w="6350">
                <a:solidFill>
                  <a:srgbClr val="0F5173"/>
                </a:solidFill>
              </a:ln>
            </c:spPr>
          </c:dPt>
          <c:cat>
            <c:strRef>
              <c:f>Chart!$A$2:$A$22</c:f>
              <c:strCach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2011p</c:v>
                </c:pt>
              </c:strCache>
            </c:strRef>
          </c:cat>
          <c:val>
            <c:numRef>
              <c:f>Chart!$C$2:$C$22</c:f>
              <c:numCache>
                <c:formatCode>0.0</c:formatCode>
                <c:ptCount val="21"/>
                <c:pt idx="0">
                  <c:v>-1.8806292682926602</c:v>
                </c:pt>
                <c:pt idx="1">
                  <c:v>-1.8784936170212778</c:v>
                </c:pt>
                <c:pt idx="2">
                  <c:v>-1.5839255813953499</c:v>
                </c:pt>
                <c:pt idx="3">
                  <c:v>-2.3684830188679866</c:v>
                </c:pt>
                <c:pt idx="4">
                  <c:v>-3.9327536231883284</c:v>
                </c:pt>
                <c:pt idx="5">
                  <c:v>-6.0383364485981383</c:v>
                </c:pt>
                <c:pt idx="6">
                  <c:v>-6.6473755102040775</c:v>
                </c:pt>
                <c:pt idx="7">
                  <c:v>-8.5563316582914553</c:v>
                </c:pt>
                <c:pt idx="8">
                  <c:v>-9.0305176767676745</c:v>
                </c:pt>
                <c:pt idx="9">
                  <c:v>-6.8141384146341428</c:v>
                </c:pt>
                <c:pt idx="10">
                  <c:v>-4.3788616071428734</c:v>
                </c:pt>
                <c:pt idx="11">
                  <c:v>-1.9062782608695681</c:v>
                </c:pt>
                <c:pt idx="12">
                  <c:v>-1.6123870967741951</c:v>
                </c:pt>
                <c:pt idx="13">
                  <c:v>-1.7212234374999571</c:v>
                </c:pt>
                <c:pt idx="14">
                  <c:v>-3.0540000000000025</c:v>
                </c:pt>
                <c:pt idx="15">
                  <c:v>-4.3788906666666705</c:v>
                </c:pt>
                <c:pt idx="16">
                  <c:v>-6.2112022988505924</c:v>
                </c:pt>
                <c:pt idx="17">
                  <c:v>-7.5884831460674045</c:v>
                </c:pt>
                <c:pt idx="18">
                  <c:v>-7.8629379310343746</c:v>
                </c:pt>
                <c:pt idx="19">
                  <c:v>-8.2528853932584223</c:v>
                </c:pt>
                <c:pt idx="20">
                  <c:v>-7.8629379310343746</c:v>
                </c:pt>
              </c:numCache>
            </c:numRef>
          </c:val>
        </c:ser>
        <c:ser>
          <c:idx val="2"/>
          <c:order val="2"/>
          <c:tx>
            <c:strRef>
              <c:f>Chart!$D$1</c:f>
              <c:strCache>
                <c:ptCount val="1"/>
                <c:pt idx="0">
                  <c:v>Dividends</c:v>
                </c:pt>
              </c:strCache>
            </c:strRef>
          </c:tx>
          <c:spPr>
            <a:solidFill>
              <a:schemeClr val="tx2">
                <a:lumMod val="60000"/>
                <a:lumOff val="40000"/>
              </a:schemeClr>
            </a:solidFill>
            <a:ln w="6350">
              <a:solidFill>
                <a:srgbClr val="0F5173"/>
              </a:solidFill>
            </a:ln>
          </c:spPr>
          <c:cat>
            <c:strRef>
              <c:f>Chart!$A$2:$A$22</c:f>
              <c:strCach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2011p</c:v>
                </c:pt>
              </c:strCache>
            </c:strRef>
          </c:cat>
          <c:val>
            <c:numRef>
              <c:f>Chart!$D$2:$D$22</c:f>
              <c:numCache>
                <c:formatCode>0.0</c:formatCode>
                <c:ptCount val="21"/>
                <c:pt idx="0">
                  <c:v>-3</c:v>
                </c:pt>
                <c:pt idx="1">
                  <c:v>-2.8000000000000003</c:v>
                </c:pt>
                <c:pt idx="2">
                  <c:v>-2.8000000000000003</c:v>
                </c:pt>
                <c:pt idx="3">
                  <c:v>-3.3000000000000003</c:v>
                </c:pt>
                <c:pt idx="4">
                  <c:v>-3.6999999999999997</c:v>
                </c:pt>
                <c:pt idx="5">
                  <c:v>-4.2</c:v>
                </c:pt>
                <c:pt idx="6">
                  <c:v>-3.5000000000000004</c:v>
                </c:pt>
                <c:pt idx="7">
                  <c:v>-3.6999999999999997</c:v>
                </c:pt>
                <c:pt idx="8">
                  <c:v>-4.3999999999999995</c:v>
                </c:pt>
                <c:pt idx="9">
                  <c:v>-3.5000000000000004</c:v>
                </c:pt>
                <c:pt idx="10">
                  <c:v>-3.4000000000000004</c:v>
                </c:pt>
                <c:pt idx="11">
                  <c:v>-2.5</c:v>
                </c:pt>
                <c:pt idx="12">
                  <c:v>-1.6</c:v>
                </c:pt>
                <c:pt idx="13">
                  <c:v>-0.8</c:v>
                </c:pt>
                <c:pt idx="14">
                  <c:v>-0.70000000000000062</c:v>
                </c:pt>
                <c:pt idx="15">
                  <c:v>-1</c:v>
                </c:pt>
                <c:pt idx="16">
                  <c:v>-1</c:v>
                </c:pt>
                <c:pt idx="17">
                  <c:v>-1.2</c:v>
                </c:pt>
                <c:pt idx="18">
                  <c:v>-1.3</c:v>
                </c:pt>
                <c:pt idx="19">
                  <c:v>-1.0999999999999699</c:v>
                </c:pt>
                <c:pt idx="20">
                  <c:v>-1</c:v>
                </c:pt>
              </c:numCache>
            </c:numRef>
          </c:val>
        </c:ser>
        <c:gapWidth val="70"/>
        <c:overlap val="100"/>
        <c:axId val="240765952"/>
        <c:axId val="240767744"/>
      </c:barChart>
      <c:lineChart>
        <c:grouping val="standard"/>
        <c:ser>
          <c:idx val="3"/>
          <c:order val="3"/>
          <c:tx>
            <c:strRef>
              <c:f>Chart!$E$1</c:f>
              <c:strCache>
                <c:ptCount val="1"/>
                <c:pt idx="0">
                  <c:v> </c:v>
                </c:pt>
              </c:strCache>
            </c:strRef>
          </c:tx>
          <c:spPr>
            <a:ln>
              <a:noFill/>
            </a:ln>
          </c:spPr>
          <c:marker>
            <c:symbol val="none"/>
          </c:marker>
          <c:dLbls>
            <c:dLbl>
              <c:idx val="12"/>
              <c:layout>
                <c:manualLayout>
                  <c:x val="-2.4396244739397787E-2"/>
                  <c:y val="5.3682646286861223E-2"/>
                </c:manualLayout>
              </c:layout>
              <c:dLblPos val="r"/>
              <c:showVal val="1"/>
            </c:dLbl>
            <c:dLbl>
              <c:idx val="13"/>
              <c:layout>
                <c:manualLayout>
                  <c:x val="-2.1809672625497132E-2"/>
                  <c:y val="-8.0643430600586694E-2"/>
                </c:manualLayout>
              </c:layout>
              <c:dLblPos val="r"/>
              <c:showVal val="1"/>
            </c:dLbl>
            <c:dLbl>
              <c:idx val="14"/>
              <c:layout>
                <c:manualLayout>
                  <c:x val="-2.1809672625497132E-2"/>
                  <c:y val="-0.103180098811178"/>
                </c:manualLayout>
              </c:layout>
              <c:dLblPos val="r"/>
              <c:showVal val="1"/>
            </c:dLbl>
            <c:dLbl>
              <c:idx val="15"/>
              <c:layout>
                <c:manualLayout>
                  <c:x val="-2.5691162188411443E-2"/>
                  <c:y val="9.2898139570788948E-2"/>
                </c:manualLayout>
              </c:layout>
              <c:dLblPos val="r"/>
              <c:showVal val="1"/>
            </c:dLbl>
            <c:dLbl>
              <c:idx val="16"/>
              <c:layout>
                <c:manualLayout>
                  <c:x val="-2.4396244739397787E-2"/>
                  <c:y val="7.5741469816272972E-2"/>
                </c:manualLayout>
              </c:layout>
              <c:dLblPos val="r"/>
              <c:showVal val="1"/>
            </c:dLbl>
            <c:dLbl>
              <c:idx val="17"/>
              <c:layout>
                <c:manualLayout>
                  <c:x val="-2.4396244739397947E-2"/>
                  <c:y val="5.3682646286861223E-2"/>
                </c:manualLayout>
              </c:layout>
              <c:dLblPos val="r"/>
              <c:showVal val="1"/>
            </c:dLbl>
            <c:dLbl>
              <c:idx val="18"/>
              <c:layout>
                <c:manualLayout>
                  <c:x val="-2.4396244739397787E-2"/>
                  <c:y val="3.8976763933920022E-2"/>
                </c:manualLayout>
              </c:layout>
              <c:dLblPos val="r"/>
              <c:showVal val="1"/>
            </c:dLbl>
            <c:dLbl>
              <c:idx val="19"/>
              <c:layout>
                <c:manualLayout>
                  <c:x val="-2.4396244739397787E-2"/>
                  <c:y val="4.3878724718233814E-2"/>
                </c:manualLayout>
              </c:layout>
              <c:dLblPos val="r"/>
              <c:showVal val="1"/>
            </c:dLbl>
            <c:dLbl>
              <c:idx val="20"/>
              <c:tx>
                <c:rich>
                  <a:bodyPr/>
                  <a:lstStyle/>
                  <a:p>
                    <a:pPr>
                      <a:defRPr sz="1400" b="1" baseline="0">
                        <a:latin typeface="Arial" pitchFamily="34" charset="0"/>
                        <a:cs typeface="Arial" pitchFamily="34" charset="0"/>
                      </a:defRPr>
                    </a:pPr>
                    <a:r>
                      <a:rPr lang="en-US" dirty="0"/>
                      <a:t>-</a:t>
                    </a:r>
                    <a:r>
                      <a:rPr lang="en-US" dirty="0" smtClean="0"/>
                      <a:t>8.0</a:t>
                    </a:r>
                    <a:endParaRPr lang="en-US" dirty="0"/>
                  </a:p>
                </c:rich>
              </c:tx>
              <c:numFmt formatCode="#,##0" sourceLinked="0"/>
              <c:spPr/>
              <c:dLblPos val="b"/>
              <c:showVal val="1"/>
            </c:dLbl>
            <c:numFmt formatCode="#,##0.0" sourceLinked="0"/>
            <c:txPr>
              <a:bodyPr/>
              <a:lstStyle/>
              <a:p>
                <a:pPr>
                  <a:defRPr sz="1200" b="1" baseline="0">
                    <a:latin typeface="Arial" pitchFamily="34" charset="0"/>
                    <a:cs typeface="Arial" pitchFamily="34" charset="0"/>
                  </a:defRPr>
                </a:pPr>
                <a:endParaRPr lang="en-US"/>
              </a:p>
            </c:txPr>
            <c:dLblPos val="b"/>
            <c:showVal val="1"/>
          </c:dLbls>
          <c:cat>
            <c:strRef>
              <c:f>Chart!$A$2:$A$22</c:f>
              <c:strCach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2011p</c:v>
                </c:pt>
              </c:strCache>
            </c:strRef>
          </c:cat>
          <c:val>
            <c:numRef>
              <c:f>Chart!$E$2:$E$22</c:f>
              <c:numCache>
                <c:formatCode>0.0</c:formatCode>
                <c:ptCount val="21"/>
                <c:pt idx="0">
                  <c:v>-7.0582000000000003</c:v>
                </c:pt>
                <c:pt idx="1">
                  <c:v>-7.4468000000000094</c:v>
                </c:pt>
                <c:pt idx="2">
                  <c:v>-7.0568000000000044</c:v>
                </c:pt>
                <c:pt idx="3">
                  <c:v>-8.530400000000002</c:v>
                </c:pt>
                <c:pt idx="4">
                  <c:v>-10.484000000000002</c:v>
                </c:pt>
                <c:pt idx="5">
                  <c:v>-14.621000000000015</c:v>
                </c:pt>
                <c:pt idx="6">
                  <c:v>-17.661799999999989</c:v>
                </c:pt>
                <c:pt idx="7">
                  <c:v>-22.618999999999996</c:v>
                </c:pt>
                <c:pt idx="8">
                  <c:v>-23.221499999999889</c:v>
                </c:pt>
                <c:pt idx="9">
                  <c:v>-19.239699999999889</c:v>
                </c:pt>
                <c:pt idx="10">
                  <c:v>-14.298500000000001</c:v>
                </c:pt>
                <c:pt idx="11">
                  <c:v>-4.0075999999999965</c:v>
                </c:pt>
                <c:pt idx="12">
                  <c:v>-1.7240000000000131</c:v>
                </c:pt>
                <c:pt idx="13">
                  <c:v>2.1200999999999808</c:v>
                </c:pt>
                <c:pt idx="14">
                  <c:v>0.66500000000000958</c:v>
                </c:pt>
                <c:pt idx="15">
                  <c:v>-2.2376000000000054</c:v>
                </c:pt>
                <c:pt idx="16">
                  <c:v>-4.6586000000000007</c:v>
                </c:pt>
                <c:pt idx="17">
                  <c:v>-7.4049999999999905</c:v>
                </c:pt>
                <c:pt idx="18">
                  <c:v>-8.2702000000000009</c:v>
                </c:pt>
                <c:pt idx="19">
                  <c:v>-8.6574000000000026</c:v>
                </c:pt>
                <c:pt idx="20">
                  <c:v>-7.9702000000000934</c:v>
                </c:pt>
              </c:numCache>
            </c:numRef>
          </c:val>
        </c:ser>
        <c:marker val="1"/>
        <c:axId val="240799744"/>
        <c:axId val="240769280"/>
      </c:lineChart>
      <c:catAx>
        <c:axId val="240765952"/>
        <c:scaling>
          <c:orientation val="minMax"/>
        </c:scaling>
        <c:axPos val="b"/>
        <c:numFmt formatCode="General" sourceLinked="1"/>
        <c:majorTickMark val="none"/>
        <c:tickLblPos val="low"/>
        <c:spPr>
          <a:ln w="28575">
            <a:solidFill>
              <a:schemeClr val="bg1">
                <a:lumMod val="50000"/>
              </a:schemeClr>
            </a:solidFill>
          </a:ln>
        </c:spPr>
        <c:txPr>
          <a:bodyPr rot="0"/>
          <a:lstStyle/>
          <a:p>
            <a:pPr>
              <a:defRPr sz="1200" b="1">
                <a:latin typeface="Arial" pitchFamily="34" charset="0"/>
                <a:cs typeface="Arial" pitchFamily="34" charset="0"/>
              </a:defRPr>
            </a:pPr>
            <a:endParaRPr lang="en-US"/>
          </a:p>
        </c:txPr>
        <c:crossAx val="240767744"/>
        <c:crosses val="autoZero"/>
        <c:lblAlgn val="ctr"/>
        <c:lblOffset val="300"/>
        <c:tickLblSkip val="1"/>
      </c:catAx>
      <c:valAx>
        <c:axId val="240767744"/>
        <c:scaling>
          <c:orientation val="minMax"/>
          <c:max val="10"/>
          <c:min val="-25"/>
        </c:scaling>
        <c:axPos val="l"/>
        <c:numFmt formatCode="0" sourceLinked="0"/>
        <c:majorTickMark val="none"/>
        <c:tickLblPos val="low"/>
        <c:spPr>
          <a:ln w="28575">
            <a:solidFill>
              <a:schemeClr val="bg1">
                <a:lumMod val="50000"/>
              </a:schemeClr>
            </a:solidFill>
          </a:ln>
        </c:spPr>
        <c:txPr>
          <a:bodyPr/>
          <a:lstStyle/>
          <a:p>
            <a:pPr>
              <a:defRPr sz="1600" b="1">
                <a:latin typeface="Arial" pitchFamily="34" charset="0"/>
                <a:cs typeface="Arial" pitchFamily="34" charset="0"/>
              </a:defRPr>
            </a:pPr>
            <a:endParaRPr lang="en-US"/>
          </a:p>
        </c:txPr>
        <c:crossAx val="240765952"/>
        <c:crosses val="autoZero"/>
        <c:crossBetween val="between"/>
        <c:majorUnit val="5"/>
      </c:valAx>
      <c:valAx>
        <c:axId val="240769280"/>
        <c:scaling>
          <c:orientation val="minMax"/>
          <c:max val="10"/>
          <c:min val="-25"/>
        </c:scaling>
        <c:axPos val="r"/>
        <c:numFmt formatCode="0.0" sourceLinked="1"/>
        <c:majorTickMark val="none"/>
        <c:tickLblPos val="none"/>
        <c:spPr>
          <a:ln>
            <a:noFill/>
          </a:ln>
        </c:spPr>
        <c:crossAx val="240799744"/>
        <c:crosses val="max"/>
        <c:crossBetween val="between"/>
        <c:majorUnit val="5"/>
      </c:valAx>
      <c:catAx>
        <c:axId val="240799744"/>
        <c:scaling>
          <c:orientation val="minMax"/>
        </c:scaling>
        <c:delete val="1"/>
        <c:axPos val="b"/>
        <c:numFmt formatCode="General" sourceLinked="1"/>
        <c:tickLblPos val="none"/>
        <c:crossAx val="240769280"/>
        <c:crosses val="autoZero"/>
        <c:lblAlgn val="ctr"/>
        <c:lblOffset val="100"/>
      </c:catAx>
    </c:plotArea>
    <c:legend>
      <c:legendPos val="b"/>
      <c:layout>
        <c:manualLayout>
          <c:xMode val="edge"/>
          <c:yMode val="edge"/>
          <c:x val="6.7691522534042314E-2"/>
          <c:y val="3.4813210848644652E-2"/>
          <c:w val="0.28352995939610132"/>
          <c:h val="0.17912117235345582"/>
        </c:manualLayout>
      </c:layout>
      <c:txPr>
        <a:bodyPr/>
        <a:lstStyle/>
        <a:p>
          <a:pPr>
            <a:defRPr sz="1400" b="1">
              <a:latin typeface="Arial" pitchFamily="34" charset="0"/>
              <a:cs typeface="Arial" pitchFamily="34" charset="0"/>
            </a:defRPr>
          </a:pPr>
          <a:endParaRPr lang="en-US"/>
        </a:p>
      </c:txPr>
    </c:legend>
    <c:plotVisOnly val="1"/>
    <c:dispBlanksAs val="gap"/>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2116214639836689"/>
          <c:y val="8.7833163999661568E-2"/>
          <c:w val="0.85017493924125798"/>
          <c:h val="0.70923913043479236"/>
        </c:manualLayout>
      </c:layout>
      <c:lineChart>
        <c:grouping val="standard"/>
        <c:ser>
          <c:idx val="0"/>
          <c:order val="0"/>
          <c:marker>
            <c:symbol val="none"/>
          </c:marker>
          <c:dPt>
            <c:idx val="14"/>
            <c:spPr>
              <a:ln cmpd="sng"/>
            </c:spPr>
          </c:dPt>
          <c:cat>
            <c:strRef>
              <c:f>Capital!$B$3:$Q$3</c:f>
              <c:strCache>
                <c:ptCount val="16"/>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1Q13</c:v>
                </c:pt>
              </c:strCache>
            </c:strRef>
          </c:cat>
          <c:val>
            <c:numRef>
              <c:f>Capital!$B$4:$Q$4</c:f>
              <c:numCache>
                <c:formatCode>General</c:formatCode>
                <c:ptCount val="16"/>
                <c:pt idx="0">
                  <c:v>66.441000000000727</c:v>
                </c:pt>
                <c:pt idx="1">
                  <c:v>71.516999999999996</c:v>
                </c:pt>
                <c:pt idx="2">
                  <c:v>77.315000000000012</c:v>
                </c:pt>
                <c:pt idx="3">
                  <c:v>71.703000000000003</c:v>
                </c:pt>
                <c:pt idx="4">
                  <c:v>76.807000000000002</c:v>
                </c:pt>
                <c:pt idx="5">
                  <c:v>96.551000000000002</c:v>
                </c:pt>
                <c:pt idx="6">
                  <c:v>108.815</c:v>
                </c:pt>
                <c:pt idx="7">
                  <c:v>115.78100000000002</c:v>
                </c:pt>
                <c:pt idx="8">
                  <c:v>142.18900000000002</c:v>
                </c:pt>
                <c:pt idx="9">
                  <c:v>157.04499999999999</c:v>
                </c:pt>
                <c:pt idx="10">
                  <c:v>133.18700000000001</c:v>
                </c:pt>
                <c:pt idx="11">
                  <c:v>168.655</c:v>
                </c:pt>
                <c:pt idx="12">
                  <c:v>173.739</c:v>
                </c:pt>
                <c:pt idx="13">
                  <c:v>177.24899999999997</c:v>
                </c:pt>
                <c:pt idx="14">
                  <c:v>196.839</c:v>
                </c:pt>
                <c:pt idx="15">
                  <c:v>198.99300000000002</c:v>
                </c:pt>
              </c:numCache>
            </c:numRef>
          </c:val>
        </c:ser>
        <c:marker val="1"/>
        <c:axId val="142547200"/>
        <c:axId val="148702720"/>
      </c:lineChart>
      <c:catAx>
        <c:axId val="142547200"/>
        <c:scaling>
          <c:orientation val="minMax"/>
        </c:scaling>
        <c:axPos val="b"/>
        <c:numFmt formatCode="General" sourceLinked="1"/>
        <c:tickLblPos val="nextTo"/>
        <c:spPr>
          <a:ln w="3175">
            <a:solidFill>
              <a:srgbClr val="000000"/>
            </a:solidFill>
            <a:prstDash val="solid"/>
          </a:ln>
        </c:spPr>
        <c:txPr>
          <a:bodyPr rot="0" vert="horz"/>
          <a:lstStyle/>
          <a:p>
            <a:pPr>
              <a:defRPr sz="950" b="0" i="0" u="none" strike="noStrike" baseline="0">
                <a:solidFill>
                  <a:srgbClr val="000000"/>
                </a:solidFill>
                <a:latin typeface="Arial"/>
                <a:ea typeface="Arial"/>
                <a:cs typeface="Arial"/>
              </a:defRPr>
            </a:pPr>
            <a:endParaRPr lang="en-US"/>
          </a:p>
        </c:txPr>
        <c:crossAx val="148702720"/>
        <c:crosses val="autoZero"/>
        <c:auto val="1"/>
        <c:lblAlgn val="ctr"/>
        <c:lblOffset val="100"/>
        <c:tickLblSkip val="1"/>
        <c:tickMarkSkip val="1"/>
      </c:catAx>
      <c:valAx>
        <c:axId val="148702720"/>
        <c:scaling>
          <c:orientation val="minMax"/>
          <c:max val="200"/>
          <c:min val="60"/>
        </c:scaling>
        <c:axPos val="l"/>
        <c:majorGridlines>
          <c:spPr>
            <a:ln w="3175">
              <a:solidFill>
                <a:srgbClr val="FFFFFF"/>
              </a:solidFill>
              <a:prstDash val="sysDash"/>
            </a:ln>
          </c:spPr>
        </c:majorGridlines>
        <c:title>
          <c:tx>
            <c:rich>
              <a:bodyPr/>
              <a:lstStyle/>
              <a:p>
                <a:pPr>
                  <a:defRPr sz="1000" b="1" i="0" u="none" strike="noStrike" baseline="0">
                    <a:solidFill>
                      <a:srgbClr val="000000"/>
                    </a:solidFill>
                    <a:latin typeface="Arial"/>
                    <a:ea typeface="Arial"/>
                    <a:cs typeface="Arial"/>
                  </a:defRPr>
                </a:pPr>
                <a:r>
                  <a:rPr lang="en-GB"/>
                  <a:t>USD bn</a:t>
                </a:r>
              </a:p>
            </c:rich>
          </c:tx>
          <c:layout>
            <c:manualLayout>
              <c:xMode val="edge"/>
              <c:yMode val="edge"/>
              <c:x val="2.7874564459930633E-2"/>
              <c:y val="0.40489130434782838"/>
            </c:manualLayout>
          </c:layout>
          <c:spPr>
            <a:noFill/>
            <a:ln w="25400">
              <a:noFill/>
            </a:ln>
          </c:spPr>
        </c:title>
        <c:numFmt formatCode="General" sourceLinked="0"/>
        <c:tickLblPos val="nextTo"/>
        <c:spPr>
          <a:ln w="3175">
            <a:solidFill>
              <a:srgbClr val="000000"/>
            </a:solidFill>
            <a:prstDash val="solid"/>
          </a:ln>
        </c:spPr>
        <c:txPr>
          <a:bodyPr rot="0" vert="horz"/>
          <a:lstStyle/>
          <a:p>
            <a:pPr>
              <a:defRPr sz="950" b="0" i="0" u="none" strike="noStrike" baseline="0">
                <a:solidFill>
                  <a:srgbClr val="000000"/>
                </a:solidFill>
                <a:latin typeface="Arial"/>
                <a:ea typeface="Arial"/>
                <a:cs typeface="Arial"/>
              </a:defRPr>
            </a:pPr>
            <a:endParaRPr lang="en-US"/>
          </a:p>
        </c:txPr>
        <c:crossAx val="142547200"/>
        <c:crosses val="autoZero"/>
        <c:crossBetween val="between"/>
      </c:valAx>
      <c:spPr>
        <a:solidFill>
          <a:srgbClr val="FFFFFF"/>
        </a:solidFill>
        <a:ln w="12700">
          <a:solidFill>
            <a:srgbClr val="FFFFFF"/>
          </a:solidFill>
          <a:prstDash val="solid"/>
        </a:ln>
      </c:spPr>
    </c:plotArea>
    <c:plotVisOnly val="1"/>
    <c:dispBlanksAs val="gap"/>
  </c:chart>
  <c:spPr>
    <a:solidFill>
      <a:srgbClr val="FFFFFF"/>
    </a:solidFill>
    <a:ln w="9525">
      <a:noFill/>
    </a:ln>
  </c:spPr>
  <c:txPr>
    <a:bodyPr/>
    <a:lstStyle/>
    <a:p>
      <a:pPr>
        <a:defRPr sz="1175" b="0" i="0" u="none" strike="noStrike" baseline="0">
          <a:solidFill>
            <a:srgbClr val="000000"/>
          </a:solidFill>
          <a:latin typeface="Arial"/>
          <a:ea typeface="Arial"/>
          <a:cs typeface="Arial"/>
        </a:defRPr>
      </a:pPr>
      <a:endParaRPr lang="en-US"/>
    </a:p>
  </c:txPr>
  <c:externalData r:id="rId1"/>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128.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129.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130.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131.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132.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133.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134.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135.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136.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13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138.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139.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140.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141.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142.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143.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144.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145.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146.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14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148.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149.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150.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151.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152.e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153.e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154.e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155.e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156.emf"/></Relationships>
</file>

<file path=ppt/drawings/_rels/vmlDrawing129.vml.rels><?xml version="1.0" encoding="UTF-8" standalone="yes"?>
<Relationships xmlns="http://schemas.openxmlformats.org/package/2006/relationships"><Relationship Id="rId1" Type="http://schemas.openxmlformats.org/officeDocument/2006/relationships/image" Target="../media/image15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30.vml.rels><?xml version="1.0" encoding="UTF-8" standalone="yes"?>
<Relationships xmlns="http://schemas.openxmlformats.org/package/2006/relationships"><Relationship Id="rId1" Type="http://schemas.openxmlformats.org/officeDocument/2006/relationships/image" Target="../media/image158.emf"/></Relationships>
</file>

<file path=ppt/drawings/_rels/vmlDrawing131.vml.rels><?xml version="1.0" encoding="UTF-8" standalone="yes"?>
<Relationships xmlns="http://schemas.openxmlformats.org/package/2006/relationships"><Relationship Id="rId1" Type="http://schemas.openxmlformats.org/officeDocument/2006/relationships/image" Target="../media/image159.emf"/></Relationships>
</file>

<file path=ppt/drawings/_rels/vmlDrawing132.vml.rels><?xml version="1.0" encoding="UTF-8" standalone="yes"?>
<Relationships xmlns="http://schemas.openxmlformats.org/package/2006/relationships"><Relationship Id="rId1" Type="http://schemas.openxmlformats.org/officeDocument/2006/relationships/image" Target="../media/image160.emf"/></Relationships>
</file>

<file path=ppt/drawings/_rels/vmlDrawing133.vml.rels><?xml version="1.0" encoding="UTF-8" standalone="yes"?>
<Relationships xmlns="http://schemas.openxmlformats.org/package/2006/relationships"><Relationship Id="rId1" Type="http://schemas.openxmlformats.org/officeDocument/2006/relationships/image" Target="../media/image161.emf"/></Relationships>
</file>

<file path=ppt/drawings/_rels/vmlDrawing134.vml.rels><?xml version="1.0" encoding="UTF-8" standalone="yes"?>
<Relationships xmlns="http://schemas.openxmlformats.org/package/2006/relationships"><Relationship Id="rId1" Type="http://schemas.openxmlformats.org/officeDocument/2006/relationships/image" Target="../media/image162.emf"/></Relationships>
</file>

<file path=ppt/drawings/_rels/vmlDrawing135.vml.rels><?xml version="1.0" encoding="UTF-8" standalone="yes"?>
<Relationships xmlns="http://schemas.openxmlformats.org/package/2006/relationships"><Relationship Id="rId1" Type="http://schemas.openxmlformats.org/officeDocument/2006/relationships/image" Target="../media/image163.emf"/></Relationships>
</file>

<file path=ppt/drawings/_rels/vmlDrawing136.vml.rels><?xml version="1.0" encoding="UTF-8" standalone="yes"?>
<Relationships xmlns="http://schemas.openxmlformats.org/package/2006/relationships"><Relationship Id="rId1" Type="http://schemas.openxmlformats.org/officeDocument/2006/relationships/image" Target="../media/image164.emf"/></Relationships>
</file>

<file path=ppt/drawings/_rels/vmlDrawing137.vml.rels><?xml version="1.0" encoding="UTF-8" standalone="yes"?>
<Relationships xmlns="http://schemas.openxmlformats.org/package/2006/relationships"><Relationship Id="rId1" Type="http://schemas.openxmlformats.org/officeDocument/2006/relationships/image" Target="../media/image165.emf"/></Relationships>
</file>

<file path=ppt/drawings/_rels/vmlDrawing138.vml.rels><?xml version="1.0" encoding="UTF-8" standalone="yes"?>
<Relationships xmlns="http://schemas.openxmlformats.org/package/2006/relationships"><Relationship Id="rId1" Type="http://schemas.openxmlformats.org/officeDocument/2006/relationships/image" Target="../media/image166.emf"/></Relationships>
</file>

<file path=ppt/drawings/_rels/vmlDrawing139.vml.rels><?xml version="1.0" encoding="UTF-8" standalone="yes"?>
<Relationships xmlns="http://schemas.openxmlformats.org/package/2006/relationships"><Relationship Id="rId1" Type="http://schemas.openxmlformats.org/officeDocument/2006/relationships/image" Target="../media/image16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40.vml.rels><?xml version="1.0" encoding="UTF-8" standalone="yes"?>
<Relationships xmlns="http://schemas.openxmlformats.org/package/2006/relationships"><Relationship Id="rId1" Type="http://schemas.openxmlformats.org/officeDocument/2006/relationships/image" Target="../media/image168.emf"/></Relationships>
</file>

<file path=ppt/drawings/_rels/vmlDrawing141.vml.rels><?xml version="1.0" encoding="UTF-8" standalone="yes"?>
<Relationships xmlns="http://schemas.openxmlformats.org/package/2006/relationships"><Relationship Id="rId1" Type="http://schemas.openxmlformats.org/officeDocument/2006/relationships/image" Target="../media/image169.emf"/></Relationships>
</file>

<file path=ppt/drawings/_rels/vmlDrawing142.vml.rels><?xml version="1.0" encoding="UTF-8" standalone="yes"?>
<Relationships xmlns="http://schemas.openxmlformats.org/package/2006/relationships"><Relationship Id="rId1" Type="http://schemas.openxmlformats.org/officeDocument/2006/relationships/image" Target="../media/image170.emf"/></Relationships>
</file>

<file path=ppt/drawings/_rels/vmlDrawing143.vml.rels><?xml version="1.0" encoding="UTF-8" standalone="yes"?>
<Relationships xmlns="http://schemas.openxmlformats.org/package/2006/relationships"><Relationship Id="rId1" Type="http://schemas.openxmlformats.org/officeDocument/2006/relationships/image" Target="../media/image171.emf"/></Relationships>
</file>

<file path=ppt/drawings/_rels/vmlDrawing144.vml.rels><?xml version="1.0" encoding="UTF-8" standalone="yes"?>
<Relationships xmlns="http://schemas.openxmlformats.org/package/2006/relationships"><Relationship Id="rId1" Type="http://schemas.openxmlformats.org/officeDocument/2006/relationships/image" Target="../media/image172.emf"/></Relationships>
</file>

<file path=ppt/drawings/_rels/vmlDrawing145.vml.rels><?xml version="1.0" encoding="UTF-8" standalone="yes"?>
<Relationships xmlns="http://schemas.openxmlformats.org/package/2006/relationships"><Relationship Id="rId1" Type="http://schemas.openxmlformats.org/officeDocument/2006/relationships/image" Target="../media/image173.emf"/></Relationships>
</file>

<file path=ppt/drawings/_rels/vmlDrawing146.vml.rels><?xml version="1.0" encoding="UTF-8" standalone="yes"?>
<Relationships xmlns="http://schemas.openxmlformats.org/package/2006/relationships"><Relationship Id="rId1" Type="http://schemas.openxmlformats.org/officeDocument/2006/relationships/image" Target="../media/image174.emf"/></Relationships>
</file>

<file path=ppt/drawings/_rels/vmlDrawing147.vml.rels><?xml version="1.0" encoding="UTF-8" standalone="yes"?>
<Relationships xmlns="http://schemas.openxmlformats.org/package/2006/relationships"><Relationship Id="rId1" Type="http://schemas.openxmlformats.org/officeDocument/2006/relationships/image" Target="../media/image175.emf"/></Relationships>
</file>

<file path=ppt/drawings/_rels/vmlDrawing148.vml.rels><?xml version="1.0" encoding="UTF-8" standalone="yes"?>
<Relationships xmlns="http://schemas.openxmlformats.org/package/2006/relationships"><Relationship Id="rId1" Type="http://schemas.openxmlformats.org/officeDocument/2006/relationships/image" Target="../media/image176.emf"/></Relationships>
</file>

<file path=ppt/drawings/_rels/vmlDrawing149.vml.rels><?xml version="1.0" encoding="UTF-8" standalone="yes"?>
<Relationships xmlns="http://schemas.openxmlformats.org/package/2006/relationships"><Relationship Id="rId1" Type="http://schemas.openxmlformats.org/officeDocument/2006/relationships/image" Target="../media/image17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50.vml.rels><?xml version="1.0" encoding="UTF-8" standalone="yes"?>
<Relationships xmlns="http://schemas.openxmlformats.org/package/2006/relationships"><Relationship Id="rId1" Type="http://schemas.openxmlformats.org/officeDocument/2006/relationships/image" Target="../media/image178.emf"/></Relationships>
</file>

<file path=ppt/drawings/_rels/vmlDrawing151.vml.rels><?xml version="1.0" encoding="UTF-8" standalone="yes"?>
<Relationships xmlns="http://schemas.openxmlformats.org/package/2006/relationships"><Relationship Id="rId1" Type="http://schemas.openxmlformats.org/officeDocument/2006/relationships/image" Target="../media/image179.emf"/></Relationships>
</file>

<file path=ppt/drawings/_rels/vmlDrawing152.vml.rels><?xml version="1.0" encoding="UTF-8" standalone="yes"?>
<Relationships xmlns="http://schemas.openxmlformats.org/package/2006/relationships"><Relationship Id="rId1" Type="http://schemas.openxmlformats.org/officeDocument/2006/relationships/image" Target="../media/image180.emf"/></Relationships>
</file>

<file path=ppt/drawings/_rels/vmlDrawing153.vml.rels><?xml version="1.0" encoding="UTF-8" standalone="yes"?>
<Relationships xmlns="http://schemas.openxmlformats.org/package/2006/relationships"><Relationship Id="rId1" Type="http://schemas.openxmlformats.org/officeDocument/2006/relationships/image" Target="../media/image181.emf"/></Relationships>
</file>

<file path=ppt/drawings/_rels/vmlDrawing154.vml.rels><?xml version="1.0" encoding="UTF-8" standalone="yes"?>
<Relationships xmlns="http://schemas.openxmlformats.org/package/2006/relationships"><Relationship Id="rId1" Type="http://schemas.openxmlformats.org/officeDocument/2006/relationships/image" Target="../media/image182.emf"/></Relationships>
</file>

<file path=ppt/drawings/_rels/vmlDrawing155.vml.rels><?xml version="1.0" encoding="UTF-8" standalone="yes"?>
<Relationships xmlns="http://schemas.openxmlformats.org/package/2006/relationships"><Relationship Id="rId1" Type="http://schemas.openxmlformats.org/officeDocument/2006/relationships/image" Target="../media/image183.emf"/></Relationships>
</file>

<file path=ppt/drawings/_rels/vmlDrawing156.vml.rels><?xml version="1.0" encoding="UTF-8" standalone="yes"?>
<Relationships xmlns="http://schemas.openxmlformats.org/package/2006/relationships"><Relationship Id="rId1" Type="http://schemas.openxmlformats.org/officeDocument/2006/relationships/image" Target="../media/image184.emf"/></Relationships>
</file>

<file path=ppt/drawings/_rels/vmlDrawing157.vml.rels><?xml version="1.0" encoding="UTF-8" standalone="yes"?>
<Relationships xmlns="http://schemas.openxmlformats.org/package/2006/relationships"><Relationship Id="rId1" Type="http://schemas.openxmlformats.org/officeDocument/2006/relationships/image" Target="../media/image185.emf"/></Relationships>
</file>

<file path=ppt/drawings/_rels/vmlDrawing158.vml.rels><?xml version="1.0" encoding="UTF-8" standalone="yes"?>
<Relationships xmlns="http://schemas.openxmlformats.org/package/2006/relationships"><Relationship Id="rId1" Type="http://schemas.openxmlformats.org/officeDocument/2006/relationships/image" Target="../media/image186.emf"/></Relationships>
</file>

<file path=ppt/drawings/_rels/vmlDrawing159.vml.rels><?xml version="1.0" encoding="UTF-8" standalone="yes"?>
<Relationships xmlns="http://schemas.openxmlformats.org/package/2006/relationships"><Relationship Id="rId1" Type="http://schemas.openxmlformats.org/officeDocument/2006/relationships/image" Target="../media/image187.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60.vml.rels><?xml version="1.0" encoding="UTF-8" standalone="yes"?>
<Relationships xmlns="http://schemas.openxmlformats.org/package/2006/relationships"><Relationship Id="rId1" Type="http://schemas.openxmlformats.org/officeDocument/2006/relationships/image" Target="../media/image188.emf"/></Relationships>
</file>

<file path=ppt/drawings/_rels/vmlDrawing161.vml.rels><?xml version="1.0" encoding="UTF-8" standalone="yes"?>
<Relationships xmlns="http://schemas.openxmlformats.org/package/2006/relationships"><Relationship Id="rId1" Type="http://schemas.openxmlformats.org/officeDocument/2006/relationships/image" Target="../media/image189.emf"/></Relationships>
</file>

<file path=ppt/drawings/_rels/vmlDrawing162.vml.rels><?xml version="1.0" encoding="UTF-8" standalone="yes"?>
<Relationships xmlns="http://schemas.openxmlformats.org/package/2006/relationships"><Relationship Id="rId1" Type="http://schemas.openxmlformats.org/officeDocument/2006/relationships/image" Target="../media/image191.emf"/></Relationships>
</file>

<file path=ppt/drawings/_rels/vmlDrawing163.vml.rels><?xml version="1.0" encoding="UTF-8" standalone="yes"?>
<Relationships xmlns="http://schemas.openxmlformats.org/package/2006/relationships"><Relationship Id="rId1" Type="http://schemas.openxmlformats.org/officeDocument/2006/relationships/image" Target="../media/image192.emf"/></Relationships>
</file>

<file path=ppt/drawings/_rels/vmlDrawing164.vml.rels><?xml version="1.0" encoding="UTF-8" standalone="yes"?>
<Relationships xmlns="http://schemas.openxmlformats.org/package/2006/relationships"><Relationship Id="rId1" Type="http://schemas.openxmlformats.org/officeDocument/2006/relationships/image" Target="../media/image193.emf"/></Relationships>
</file>

<file path=ppt/drawings/_rels/vmlDrawing165.vml.rels><?xml version="1.0" encoding="UTF-8" standalone="yes"?>
<Relationships xmlns="http://schemas.openxmlformats.org/package/2006/relationships"><Relationship Id="rId1" Type="http://schemas.openxmlformats.org/officeDocument/2006/relationships/image" Target="../media/image194.emf"/></Relationships>
</file>

<file path=ppt/drawings/_rels/vmlDrawing166.vml.rels><?xml version="1.0" encoding="UTF-8" standalone="yes"?>
<Relationships xmlns="http://schemas.openxmlformats.org/package/2006/relationships"><Relationship Id="rId1" Type="http://schemas.openxmlformats.org/officeDocument/2006/relationships/image" Target="../media/image195.emf"/></Relationships>
</file>

<file path=ppt/drawings/_rels/vmlDrawing167.vml.rels><?xml version="1.0" encoding="UTF-8" standalone="yes"?>
<Relationships xmlns="http://schemas.openxmlformats.org/package/2006/relationships"><Relationship Id="rId1" Type="http://schemas.openxmlformats.org/officeDocument/2006/relationships/image" Target="../media/image196.emf"/></Relationships>
</file>

<file path=ppt/drawings/_rels/vmlDrawing168.vml.rels><?xml version="1.0" encoding="UTF-8" standalone="yes"?>
<Relationships xmlns="http://schemas.openxmlformats.org/package/2006/relationships"><Relationship Id="rId1" Type="http://schemas.openxmlformats.org/officeDocument/2006/relationships/image" Target="../media/image197.emf"/></Relationships>
</file>

<file path=ppt/drawings/_rels/vmlDrawing169.vml.rels><?xml version="1.0" encoding="UTF-8" standalone="yes"?>
<Relationships xmlns="http://schemas.openxmlformats.org/package/2006/relationships"><Relationship Id="rId1" Type="http://schemas.openxmlformats.org/officeDocument/2006/relationships/image" Target="../media/image198.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70.vml.rels><?xml version="1.0" encoding="UTF-8" standalone="yes"?>
<Relationships xmlns="http://schemas.openxmlformats.org/package/2006/relationships"><Relationship Id="rId1" Type="http://schemas.openxmlformats.org/officeDocument/2006/relationships/image" Target="../media/image200.emf"/></Relationships>
</file>

<file path=ppt/drawings/_rels/vmlDrawing171.vml.rels><?xml version="1.0" encoding="UTF-8" standalone="yes"?>
<Relationships xmlns="http://schemas.openxmlformats.org/package/2006/relationships"><Relationship Id="rId1" Type="http://schemas.openxmlformats.org/officeDocument/2006/relationships/image" Target="../media/image203.emf"/></Relationships>
</file>

<file path=ppt/drawings/_rels/vmlDrawing172.vml.rels><?xml version="1.0" encoding="UTF-8" standalone="yes"?>
<Relationships xmlns="http://schemas.openxmlformats.org/package/2006/relationships"><Relationship Id="rId1" Type="http://schemas.openxmlformats.org/officeDocument/2006/relationships/image" Target="../media/image204.emf"/></Relationships>
</file>

<file path=ppt/drawings/_rels/vmlDrawing173.vml.rels><?xml version="1.0" encoding="UTF-8" standalone="yes"?>
<Relationships xmlns="http://schemas.openxmlformats.org/package/2006/relationships"><Relationship Id="rId1" Type="http://schemas.openxmlformats.org/officeDocument/2006/relationships/image" Target="../media/image205.emf"/></Relationships>
</file>

<file path=ppt/drawings/_rels/vmlDrawing174.vml.rels><?xml version="1.0" encoding="UTF-8" standalone="yes"?>
<Relationships xmlns="http://schemas.openxmlformats.org/package/2006/relationships"><Relationship Id="rId1" Type="http://schemas.openxmlformats.org/officeDocument/2006/relationships/image" Target="../media/image210.emf"/></Relationships>
</file>

<file path=ppt/drawings/_rels/vmlDrawing175.vml.rels><?xml version="1.0" encoding="UTF-8" standalone="yes"?>
<Relationships xmlns="http://schemas.openxmlformats.org/package/2006/relationships"><Relationship Id="rId1" Type="http://schemas.openxmlformats.org/officeDocument/2006/relationships/image" Target="../media/image214.emf"/></Relationships>
</file>

<file path=ppt/drawings/_rels/vmlDrawing176.vml.rels><?xml version="1.0" encoding="UTF-8" standalone="yes"?>
<Relationships xmlns="http://schemas.openxmlformats.org/package/2006/relationships"><Relationship Id="rId1" Type="http://schemas.openxmlformats.org/officeDocument/2006/relationships/image" Target="../media/image215.emf"/></Relationships>
</file>

<file path=ppt/drawings/_rels/vmlDrawing177.vml.rels><?xml version="1.0" encoding="UTF-8" standalone="yes"?>
<Relationships xmlns="http://schemas.openxmlformats.org/package/2006/relationships"><Relationship Id="rId1" Type="http://schemas.openxmlformats.org/officeDocument/2006/relationships/image" Target="../media/image216.emf"/></Relationships>
</file>

<file path=ppt/drawings/_rels/vmlDrawing178.vml.rels><?xml version="1.0" encoding="UTF-8" standalone="yes"?>
<Relationships xmlns="http://schemas.openxmlformats.org/package/2006/relationships"><Relationship Id="rId1" Type="http://schemas.openxmlformats.org/officeDocument/2006/relationships/image" Target="../media/image217.emf"/></Relationships>
</file>

<file path=ppt/drawings/_rels/vmlDrawing179.vml.rels><?xml version="1.0" encoding="UTF-8" standalone="yes"?>
<Relationships xmlns="http://schemas.openxmlformats.org/package/2006/relationships"><Relationship Id="rId1" Type="http://schemas.openxmlformats.org/officeDocument/2006/relationships/image" Target="../media/image218.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80.vml.rels><?xml version="1.0" encoding="UTF-8" standalone="yes"?>
<Relationships xmlns="http://schemas.openxmlformats.org/package/2006/relationships"><Relationship Id="rId1" Type="http://schemas.openxmlformats.org/officeDocument/2006/relationships/image" Target="../media/image223.emf"/></Relationships>
</file>

<file path=ppt/drawings/_rels/vmlDrawing181.vml.rels><?xml version="1.0" encoding="UTF-8" standalone="yes"?>
<Relationships xmlns="http://schemas.openxmlformats.org/package/2006/relationships"><Relationship Id="rId1" Type="http://schemas.openxmlformats.org/officeDocument/2006/relationships/image" Target="../media/image224.emf"/></Relationships>
</file>

<file path=ppt/drawings/_rels/vmlDrawing182.vml.rels><?xml version="1.0" encoding="UTF-8" standalone="yes"?>
<Relationships xmlns="http://schemas.openxmlformats.org/package/2006/relationships"><Relationship Id="rId1" Type="http://schemas.openxmlformats.org/officeDocument/2006/relationships/image" Target="../media/image225.emf"/></Relationships>
</file>

<file path=ppt/drawings/_rels/vmlDrawing183.vml.rels><?xml version="1.0" encoding="UTF-8" standalone="yes"?>
<Relationships xmlns="http://schemas.openxmlformats.org/package/2006/relationships"><Relationship Id="rId1" Type="http://schemas.openxmlformats.org/officeDocument/2006/relationships/image" Target="../media/image226.emf"/></Relationships>
</file>

<file path=ppt/drawings/_rels/vmlDrawing184.vml.rels><?xml version="1.0" encoding="UTF-8" standalone="yes"?>
<Relationships xmlns="http://schemas.openxmlformats.org/package/2006/relationships"><Relationship Id="rId1" Type="http://schemas.openxmlformats.org/officeDocument/2006/relationships/image" Target="../media/image227.emf"/></Relationships>
</file>

<file path=ppt/drawings/_rels/vmlDrawing185.vml.rels><?xml version="1.0" encoding="UTF-8" standalone="yes"?>
<Relationships xmlns="http://schemas.openxmlformats.org/package/2006/relationships"><Relationship Id="rId1" Type="http://schemas.openxmlformats.org/officeDocument/2006/relationships/image" Target="../media/image228.emf"/></Relationships>
</file>

<file path=ppt/drawings/_rels/vmlDrawing186.vml.rels><?xml version="1.0" encoding="UTF-8" standalone="yes"?>
<Relationships xmlns="http://schemas.openxmlformats.org/package/2006/relationships"><Relationship Id="rId1" Type="http://schemas.openxmlformats.org/officeDocument/2006/relationships/image" Target="../media/image229.emf"/></Relationships>
</file>

<file path=ppt/drawings/_rels/vmlDrawing187.vml.rels><?xml version="1.0" encoding="UTF-8" standalone="yes"?>
<Relationships xmlns="http://schemas.openxmlformats.org/package/2006/relationships"><Relationship Id="rId1" Type="http://schemas.openxmlformats.org/officeDocument/2006/relationships/image" Target="../media/image230.emf"/></Relationships>
</file>

<file path=ppt/drawings/_rels/vmlDrawing188.vml.rels><?xml version="1.0" encoding="UTF-8" standalone="yes"?>
<Relationships xmlns="http://schemas.openxmlformats.org/package/2006/relationships"><Relationship Id="rId1" Type="http://schemas.openxmlformats.org/officeDocument/2006/relationships/image" Target="../media/image231.emf"/></Relationships>
</file>

<file path=ppt/drawings/_rels/vmlDrawing189.vml.rels><?xml version="1.0" encoding="UTF-8" standalone="yes"?>
<Relationships xmlns="http://schemas.openxmlformats.org/package/2006/relationships"><Relationship Id="rId1" Type="http://schemas.openxmlformats.org/officeDocument/2006/relationships/image" Target="../media/image23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90.vml.rels><?xml version="1.0" encoding="UTF-8" standalone="yes"?>
<Relationships xmlns="http://schemas.openxmlformats.org/package/2006/relationships"><Relationship Id="rId1" Type="http://schemas.openxmlformats.org/officeDocument/2006/relationships/image" Target="../media/image233.emf"/></Relationships>
</file>

<file path=ppt/drawings/_rels/vmlDrawing191.vml.rels><?xml version="1.0" encoding="UTF-8" standalone="yes"?>
<Relationships xmlns="http://schemas.openxmlformats.org/package/2006/relationships"><Relationship Id="rId1" Type="http://schemas.openxmlformats.org/officeDocument/2006/relationships/image" Target="../media/image234.emf"/></Relationships>
</file>

<file path=ppt/drawings/_rels/vmlDrawing192.vml.rels><?xml version="1.0" encoding="UTF-8" standalone="yes"?>
<Relationships xmlns="http://schemas.openxmlformats.org/package/2006/relationships"><Relationship Id="rId1" Type="http://schemas.openxmlformats.org/officeDocument/2006/relationships/image" Target="../media/image235.emf"/></Relationships>
</file>

<file path=ppt/drawings/_rels/vmlDrawing193.vml.rels><?xml version="1.0" encoding="UTF-8" standalone="yes"?>
<Relationships xmlns="http://schemas.openxmlformats.org/package/2006/relationships"><Relationship Id="rId1" Type="http://schemas.openxmlformats.org/officeDocument/2006/relationships/image" Target="../media/image236.emf"/></Relationships>
</file>

<file path=ppt/drawings/_rels/vmlDrawing194.vml.rels><?xml version="1.0" encoding="UTF-8" standalone="yes"?>
<Relationships xmlns="http://schemas.openxmlformats.org/package/2006/relationships"><Relationship Id="rId1" Type="http://schemas.openxmlformats.org/officeDocument/2006/relationships/image" Target="../media/image237.emf"/></Relationships>
</file>

<file path=ppt/drawings/_rels/vmlDrawing195.vml.rels><?xml version="1.0" encoding="UTF-8" standalone="yes"?>
<Relationships xmlns="http://schemas.openxmlformats.org/package/2006/relationships"><Relationship Id="rId1" Type="http://schemas.openxmlformats.org/officeDocument/2006/relationships/image" Target="../media/image238.emf"/></Relationships>
</file>

<file path=ppt/drawings/_rels/vmlDrawing196.vml.rels><?xml version="1.0" encoding="UTF-8" standalone="yes"?>
<Relationships xmlns="http://schemas.openxmlformats.org/package/2006/relationships"><Relationship Id="rId1" Type="http://schemas.openxmlformats.org/officeDocument/2006/relationships/image" Target="../media/image239.emf"/></Relationships>
</file>

<file path=ppt/drawings/_rels/vmlDrawing197.vml.rels><?xml version="1.0" encoding="UTF-8" standalone="yes"?>
<Relationships xmlns="http://schemas.openxmlformats.org/package/2006/relationships"><Relationship Id="rId1" Type="http://schemas.openxmlformats.org/officeDocument/2006/relationships/image" Target="../media/image24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7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83.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87.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90.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9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92.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93.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98.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99.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00.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01.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02.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03.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04.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0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07.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08.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09.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10.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20.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22.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124.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125.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126.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127.emf"/></Relationships>
</file>

<file path=ppt/drawings/drawing1.xml><?xml version="1.0" encoding="utf-8"?>
<c:userShapes xmlns:c="http://schemas.openxmlformats.org/drawingml/2006/chart">
  <cdr:relSizeAnchor xmlns:cdr="http://schemas.openxmlformats.org/drawingml/2006/chartDrawing">
    <cdr:from>
      <cdr:x>0.08271</cdr:x>
      <cdr:y>0.16886</cdr:y>
    </cdr:from>
    <cdr:to>
      <cdr:x>0.55634</cdr:x>
      <cdr:y>0.41863</cdr:y>
    </cdr:to>
    <cdr:sp macro="" textlink="">
      <cdr:nvSpPr>
        <cdr:cNvPr id="2" name="Text Box 6"/>
        <cdr:cNvSpPr txBox="1">
          <a:spLocks xmlns:a="http://schemas.openxmlformats.org/drawingml/2006/main" noChangeArrowheads="1"/>
        </cdr:cNvSpPr>
      </cdr:nvSpPr>
      <cdr:spPr bwMode="blackWhite">
        <a:xfrm xmlns:a="http://schemas.openxmlformats.org/drawingml/2006/main">
          <a:off x="737420" y="707923"/>
          <a:ext cx="4222902" cy="1047137"/>
        </a:xfrm>
        <a:prstGeom xmlns:a="http://schemas.openxmlformats.org/drawingml/2006/main" prst="rect">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type="none" w="sm" len="sm"/>
          <a:tailEnd type="none" w="sm" len="sm"/>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85000"/>
            </a:lnSpc>
            <a:spcBef>
              <a:spcPct val="50000"/>
            </a:spcBef>
            <a:buClr>
              <a:srgbClr val="FFFFFF"/>
            </a:buClr>
            <a:buFont typeface="Wingdings" pitchFamily="2" charset="2"/>
            <a:buNone/>
          </a:pPr>
          <a:r>
            <a:rPr lang="en-US" sz="1600" b="1" u="sng" dirty="0" smtClean="0">
              <a:solidFill>
                <a:srgbClr val="FFFFFF"/>
              </a:solidFill>
            </a:rPr>
            <a:t>Frequency Change: 2007—2012</a:t>
          </a:r>
        </a:p>
        <a:p xmlns:a="http://schemas.openxmlformats.org/drawingml/2006/main">
          <a:pPr algn="ctr" eaLnBrk="0" hangingPunct="0">
            <a:lnSpc>
              <a:spcPct val="85000"/>
            </a:lnSpc>
            <a:spcBef>
              <a:spcPct val="50000"/>
            </a:spcBef>
            <a:buClr>
              <a:srgbClr val="FFFFFF"/>
            </a:buClr>
            <a:buFont typeface="Wingdings" pitchFamily="2" charset="2"/>
            <a:buNone/>
          </a:pPr>
          <a:r>
            <a:rPr lang="en-US" sz="1600" b="1" dirty="0" smtClean="0">
              <a:solidFill>
                <a:srgbClr val="FFFFFF"/>
              </a:solidFill>
            </a:rPr>
            <a:t>Contracting: 7.9</a:t>
          </a:r>
          <a:r>
            <a:rPr lang="en-US" sz="1600" b="1" dirty="0" smtClean="0">
              <a:solidFill>
                <a:srgbClr val="FFFFFF"/>
              </a:solidFill>
              <a:sym typeface="Wingdings" pitchFamily="2" charset="2"/>
            </a:rPr>
            <a:t>7.1	-9.3%</a:t>
          </a:r>
        </a:p>
        <a:p xmlns:a="http://schemas.openxmlformats.org/drawingml/2006/main">
          <a:pPr algn="ctr" eaLnBrk="0" hangingPunct="0">
            <a:lnSpc>
              <a:spcPct val="85000"/>
            </a:lnSpc>
            <a:spcBef>
              <a:spcPct val="50000"/>
            </a:spcBef>
            <a:buClr>
              <a:srgbClr val="FFFFFF"/>
            </a:buClr>
            <a:buFont typeface="Wingdings" pitchFamily="2" charset="2"/>
            <a:buNone/>
          </a:pPr>
          <a:r>
            <a:rPr lang="en-US" sz="1600" b="1" i="0" dirty="0" smtClean="0">
              <a:solidFill>
                <a:srgbClr val="FFFFFF"/>
              </a:solidFill>
              <a:sym typeface="Wingdings" pitchFamily="2" charset="2"/>
            </a:rPr>
            <a:t>Manufacturing: 13.612.0	-11.8%</a:t>
          </a:r>
          <a:endParaRPr lang="en-US" sz="1600" b="1" i="0" dirty="0">
            <a:solidFill>
              <a:srgbClr val="FFFFFF"/>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0.60772</cdr:x>
      <cdr:y>0.71313</cdr:y>
    </cdr:from>
    <cdr:to>
      <cdr:x>0.87617</cdr:x>
      <cdr:y>0.90226</cdr:y>
    </cdr:to>
    <cdr:sp macro="" textlink="">
      <cdr:nvSpPr>
        <cdr:cNvPr id="2" name="AutoShape 38"/>
        <cdr:cNvSpPr>
          <a:spLocks xmlns:a="http://schemas.openxmlformats.org/drawingml/2006/main" noChangeArrowheads="1"/>
        </cdr:cNvSpPr>
      </cdr:nvSpPr>
      <cdr:spPr bwMode="blackWhite">
        <a:xfrm xmlns:a="http://schemas.openxmlformats.org/drawingml/2006/main">
          <a:off x="5442155" y="3073656"/>
          <a:ext cx="2403987" cy="815156"/>
        </a:xfrm>
        <a:prstGeom xmlns:a="http://schemas.openxmlformats.org/drawingml/2006/main" prst="wedgeRectCallout">
          <a:avLst>
            <a:gd name="adj1" fmla="val 80056"/>
            <a:gd name="adj2" fmla="val -16111"/>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90000"/>
            </a:lnSpc>
            <a:spcBef>
              <a:spcPct val="50000"/>
            </a:spcBef>
            <a:buClr>
              <a:srgbClr val="FFFFFF"/>
            </a:buClr>
            <a:buFont typeface="Wingdings" pitchFamily="2" charset="2"/>
            <a:buNone/>
          </a:pPr>
          <a:r>
            <a:rPr lang="en-US" sz="1400" b="1" dirty="0" smtClean="0">
              <a:solidFill>
                <a:srgbClr val="FFFFFF"/>
              </a:solidFill>
            </a:rPr>
            <a:t>Pvt. Carrier NWP growth was +9.0% in 2012, the best since 2005</a:t>
          </a:r>
          <a:endParaRPr lang="en-US" sz="1400" b="1" dirty="0">
            <a:solidFill>
              <a:srgbClr val="FFFFFF"/>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0.18391</cdr:x>
      <cdr:y>0.24185</cdr:y>
    </cdr:from>
    <cdr:to>
      <cdr:x>0.96341</cdr:x>
      <cdr:y>0.86214</cdr:y>
    </cdr:to>
    <cdr:sp macro="" textlink="">
      <cdr:nvSpPr>
        <cdr:cNvPr id="20" name="Straight Connector 19"/>
        <cdr:cNvSpPr/>
      </cdr:nvSpPr>
      <cdr:spPr>
        <a:xfrm xmlns:a="http://schemas.openxmlformats.org/drawingml/2006/main" flipV="1">
          <a:off x="1005499" y="847725"/>
          <a:ext cx="4261825" cy="2174248"/>
        </a:xfrm>
        <a:prstGeom xmlns:a="http://schemas.openxmlformats.org/drawingml/2006/main" prst="line">
          <a:avLst/>
        </a:prstGeom>
        <a:ln xmlns:a="http://schemas.openxmlformats.org/drawingml/2006/main">
          <a:solidFill>
            <a:schemeClr val="bg1">
              <a:lumMod val="65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GB"/>
        </a:p>
      </cdr:txBody>
    </cdr:sp>
  </cdr:relSizeAnchor>
  <cdr:relSizeAnchor xmlns:cdr="http://schemas.openxmlformats.org/drawingml/2006/chartDrawing">
    <cdr:from>
      <cdr:x>0.12875</cdr:x>
      <cdr:y>0.77234</cdr:y>
    </cdr:from>
    <cdr:to>
      <cdr:x>0.26803</cdr:x>
      <cdr:y>0.89444</cdr:y>
    </cdr:to>
    <cdr:sp macro="" textlink="">
      <cdr:nvSpPr>
        <cdr:cNvPr id="31745" name="Oval 1"/>
        <cdr:cNvSpPr>
          <a:spLocks xmlns:a="http://schemas.openxmlformats.org/drawingml/2006/main" noChangeArrowheads="1"/>
        </cdr:cNvSpPr>
      </cdr:nvSpPr>
      <cdr:spPr bwMode="auto">
        <a:xfrm xmlns:a="http://schemas.openxmlformats.org/drawingml/2006/main" rot="-1180634">
          <a:off x="703920" y="2707205"/>
          <a:ext cx="761492" cy="427985"/>
        </a:xfrm>
        <a:prstGeom xmlns:a="http://schemas.openxmlformats.org/drawingml/2006/main" prst="ellipse">
          <a:avLst/>
        </a:prstGeom>
        <a:solidFill xmlns:a="http://schemas.openxmlformats.org/drawingml/2006/main">
          <a:srgbClr val="9999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0.26182</cdr:x>
      <cdr:y>0.61579</cdr:y>
    </cdr:from>
    <cdr:to>
      <cdr:x>0.55562</cdr:x>
      <cdr:y>0.78775</cdr:y>
    </cdr:to>
    <cdr:sp macro="" textlink="">
      <cdr:nvSpPr>
        <cdr:cNvPr id="31746" name="Oval 2"/>
        <cdr:cNvSpPr>
          <a:spLocks xmlns:a="http://schemas.openxmlformats.org/drawingml/2006/main" noChangeArrowheads="1"/>
        </cdr:cNvSpPr>
      </cdr:nvSpPr>
      <cdr:spPr bwMode="auto">
        <a:xfrm xmlns:a="http://schemas.openxmlformats.org/drawingml/2006/main" rot="-1439875">
          <a:off x="1431479" y="2158462"/>
          <a:ext cx="1606308" cy="602754"/>
        </a:xfrm>
        <a:prstGeom xmlns:a="http://schemas.openxmlformats.org/drawingml/2006/main" prst="ellipse">
          <a:avLst/>
        </a:prstGeom>
        <a:solidFill xmlns:a="http://schemas.openxmlformats.org/drawingml/2006/main">
          <a:srgbClr val="0000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0.49664</cdr:x>
      <cdr:y>0.37823</cdr:y>
    </cdr:from>
    <cdr:to>
      <cdr:x>0.67165</cdr:x>
      <cdr:y>0.54436</cdr:y>
    </cdr:to>
    <cdr:sp macro="" textlink="">
      <cdr:nvSpPr>
        <cdr:cNvPr id="31747" name="Oval 3"/>
        <cdr:cNvSpPr>
          <a:spLocks xmlns:a="http://schemas.openxmlformats.org/drawingml/2006/main" noChangeArrowheads="1"/>
        </cdr:cNvSpPr>
      </cdr:nvSpPr>
      <cdr:spPr bwMode="auto">
        <a:xfrm xmlns:a="http://schemas.openxmlformats.org/drawingml/2006/main" rot="-1344112">
          <a:off x="2885618" y="1325786"/>
          <a:ext cx="1016845" cy="582319"/>
        </a:xfrm>
        <a:prstGeom xmlns:a="http://schemas.openxmlformats.org/drawingml/2006/main" prst="ellipse">
          <a:avLst/>
        </a:prstGeom>
        <a:solidFill xmlns:a="http://schemas.openxmlformats.org/drawingml/2006/main">
          <a:srgbClr val="9999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0.63485</cdr:x>
      <cdr:y>0.4582</cdr:y>
    </cdr:from>
    <cdr:to>
      <cdr:x>0.74367</cdr:x>
      <cdr:y>0.54795</cdr:y>
    </cdr:to>
    <cdr:sp macro="" textlink="">
      <cdr:nvSpPr>
        <cdr:cNvPr id="31748" name="Oval 4"/>
        <cdr:cNvSpPr>
          <a:spLocks xmlns:a="http://schemas.openxmlformats.org/drawingml/2006/main" noChangeArrowheads="1"/>
        </cdr:cNvSpPr>
      </cdr:nvSpPr>
      <cdr:spPr bwMode="auto">
        <a:xfrm xmlns:a="http://schemas.openxmlformats.org/drawingml/2006/main" rot="-1344112">
          <a:off x="3470973" y="1606089"/>
          <a:ext cx="594958" cy="314591"/>
        </a:xfrm>
        <a:prstGeom xmlns:a="http://schemas.openxmlformats.org/drawingml/2006/main" prst="ellipse">
          <a:avLst/>
        </a:prstGeom>
        <a:solidFill xmlns:a="http://schemas.openxmlformats.org/drawingml/2006/main">
          <a:srgbClr val="0000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0.71589</cdr:x>
      <cdr:y>0.21293</cdr:y>
    </cdr:from>
    <cdr:to>
      <cdr:x>0.99783</cdr:x>
      <cdr:y>0.38071</cdr:y>
    </cdr:to>
    <cdr:sp macro="" textlink="">
      <cdr:nvSpPr>
        <cdr:cNvPr id="31749" name="Oval 5"/>
        <cdr:cNvSpPr>
          <a:spLocks xmlns:a="http://schemas.openxmlformats.org/drawingml/2006/main" noChangeArrowheads="1"/>
        </cdr:cNvSpPr>
      </cdr:nvSpPr>
      <cdr:spPr bwMode="auto">
        <a:xfrm xmlns:a="http://schemas.openxmlformats.org/drawingml/2006/main" rot="-1344112">
          <a:off x="3914030" y="746379"/>
          <a:ext cx="1541430" cy="588103"/>
        </a:xfrm>
        <a:prstGeom xmlns:a="http://schemas.openxmlformats.org/drawingml/2006/main" prst="ellipse">
          <a:avLst/>
        </a:prstGeom>
        <a:solidFill xmlns:a="http://schemas.openxmlformats.org/drawingml/2006/main">
          <a:srgbClr val="9999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0.21743</cdr:x>
      <cdr:y>0.63686</cdr:y>
    </cdr:from>
    <cdr:to>
      <cdr:x>0.21743</cdr:x>
      <cdr:y>0.74559</cdr:y>
    </cdr:to>
    <cdr:sp macro="" textlink="">
      <cdr:nvSpPr>
        <cdr:cNvPr id="20486" name="Line 6"/>
        <cdr:cNvSpPr>
          <a:spLocks xmlns:a="http://schemas.openxmlformats.org/drawingml/2006/main" noChangeShapeType="1"/>
        </cdr:cNvSpPr>
      </cdr:nvSpPr>
      <cdr:spPr bwMode="auto">
        <a:xfrm xmlns:a="http://schemas.openxmlformats.org/drawingml/2006/main">
          <a:off x="1188785" y="2232335"/>
          <a:ext cx="0" cy="381121"/>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0.18218</cdr:x>
      <cdr:y>0.57443</cdr:y>
    </cdr:from>
    <cdr:to>
      <cdr:x>0.24851</cdr:x>
      <cdr:y>0.60735</cdr:y>
    </cdr:to>
    <cdr:sp macro="" textlink="">
      <cdr:nvSpPr>
        <cdr:cNvPr id="20487" name="Text Box 7"/>
        <cdr:cNvSpPr txBox="1">
          <a:spLocks xmlns:a="http://schemas.openxmlformats.org/drawingml/2006/main" noChangeArrowheads="1"/>
        </cdr:cNvSpPr>
      </cdr:nvSpPr>
      <cdr:spPr bwMode="auto">
        <a:xfrm xmlns:a="http://schemas.openxmlformats.org/drawingml/2006/main">
          <a:off x="1499276" y="2550606"/>
          <a:ext cx="545854" cy="14619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ctr" rtl="0">
            <a:defRPr sz="1000"/>
          </a:pPr>
          <a:r>
            <a:rPr lang="en-GB" sz="800" b="0" i="0" u="none" strike="noStrike" baseline="0" dirty="0">
              <a:solidFill>
                <a:srgbClr val="000000"/>
              </a:solidFill>
              <a:latin typeface="Arial"/>
              <a:cs typeface="Arial"/>
            </a:rPr>
            <a:t>Soft market</a:t>
          </a:r>
        </a:p>
      </cdr:txBody>
    </cdr:sp>
  </cdr:relSizeAnchor>
  <cdr:relSizeAnchor xmlns:cdr="http://schemas.openxmlformats.org/drawingml/2006/chartDrawing">
    <cdr:from>
      <cdr:x>0.4227</cdr:x>
      <cdr:y>0.46824</cdr:y>
    </cdr:from>
    <cdr:to>
      <cdr:x>0.4227</cdr:x>
      <cdr:y>0.57769</cdr:y>
    </cdr:to>
    <cdr:sp macro="" textlink="">
      <cdr:nvSpPr>
        <cdr:cNvPr id="20488" name="Line 8"/>
        <cdr:cNvSpPr>
          <a:spLocks xmlns:a="http://schemas.openxmlformats.org/drawingml/2006/main" noChangeShapeType="1"/>
        </cdr:cNvSpPr>
      </cdr:nvSpPr>
      <cdr:spPr bwMode="auto">
        <a:xfrm xmlns:a="http://schemas.openxmlformats.org/drawingml/2006/main">
          <a:off x="2311076" y="1641272"/>
          <a:ext cx="0" cy="383644"/>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0.38625</cdr:x>
      <cdr:y>0.40877</cdr:y>
    </cdr:from>
    <cdr:to>
      <cdr:x>0.45726</cdr:x>
      <cdr:y>0.44169</cdr:y>
    </cdr:to>
    <cdr:sp macro="" textlink="">
      <cdr:nvSpPr>
        <cdr:cNvPr id="20489" name="Text Box 9"/>
        <cdr:cNvSpPr txBox="1">
          <a:spLocks xmlns:a="http://schemas.openxmlformats.org/drawingml/2006/main" noChangeArrowheads="1"/>
        </cdr:cNvSpPr>
      </cdr:nvSpPr>
      <cdr:spPr bwMode="auto">
        <a:xfrm xmlns:a="http://schemas.openxmlformats.org/drawingml/2006/main">
          <a:off x="3178711" y="1815036"/>
          <a:ext cx="584327" cy="14619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ctr" rtl="0">
            <a:defRPr sz="1000"/>
          </a:pPr>
          <a:r>
            <a:rPr lang="en-GB" sz="800" b="0" i="0" u="none" strike="noStrike" baseline="0" dirty="0">
              <a:solidFill>
                <a:srgbClr val="000000"/>
              </a:solidFill>
              <a:latin typeface="Arial"/>
              <a:cs typeface="Arial"/>
            </a:rPr>
            <a:t>Hard market</a:t>
          </a:r>
        </a:p>
      </cdr:txBody>
    </cdr:sp>
  </cdr:relSizeAnchor>
  <cdr:relSizeAnchor xmlns:cdr="http://schemas.openxmlformats.org/drawingml/2006/chartDrawing">
    <cdr:from>
      <cdr:x>0.59658</cdr:x>
      <cdr:y>0.20307</cdr:y>
    </cdr:from>
    <cdr:to>
      <cdr:x>0.59658</cdr:x>
      <cdr:y>0.31155</cdr:y>
    </cdr:to>
    <cdr:sp macro="" textlink="">
      <cdr:nvSpPr>
        <cdr:cNvPr id="20490" name="Line 10"/>
        <cdr:cNvSpPr>
          <a:spLocks xmlns:a="http://schemas.openxmlformats.org/drawingml/2006/main" noChangeShapeType="1"/>
        </cdr:cNvSpPr>
      </cdr:nvSpPr>
      <cdr:spPr bwMode="auto">
        <a:xfrm xmlns:a="http://schemas.openxmlformats.org/drawingml/2006/main">
          <a:off x="3261699" y="711816"/>
          <a:ext cx="0" cy="380244"/>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0.53</cdr:x>
      <cdr:y>0.13889</cdr:y>
    </cdr:from>
    <cdr:to>
      <cdr:x>0.65554</cdr:x>
      <cdr:y>0.17181</cdr:y>
    </cdr:to>
    <cdr:sp macro="" textlink="">
      <cdr:nvSpPr>
        <cdr:cNvPr id="20491" name="Text Box 11"/>
        <cdr:cNvSpPr txBox="1">
          <a:spLocks xmlns:a="http://schemas.openxmlformats.org/drawingml/2006/main" noChangeArrowheads="1"/>
        </cdr:cNvSpPr>
      </cdr:nvSpPr>
      <cdr:spPr bwMode="auto">
        <a:xfrm xmlns:a="http://schemas.openxmlformats.org/drawingml/2006/main">
          <a:off x="4361676" y="616705"/>
          <a:ext cx="1033167" cy="14619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ctr" rtl="0">
            <a:defRPr sz="1000"/>
          </a:pPr>
          <a:r>
            <a:rPr lang="en-GB" sz="800" b="0" i="0" u="none" strike="noStrike" baseline="0" dirty="0">
              <a:solidFill>
                <a:srgbClr val="000000"/>
              </a:solidFill>
              <a:latin typeface="Arial"/>
              <a:cs typeface="Arial"/>
            </a:rPr>
            <a:t>Hard market </a:t>
          </a:r>
          <a:r>
            <a:rPr lang="en-GB" sz="800" b="0" i="0" u="none" strike="noStrike" baseline="0" dirty="0" smtClean="0">
              <a:solidFill>
                <a:srgbClr val="000000"/>
              </a:solidFill>
              <a:latin typeface="Arial"/>
              <a:cs typeface="Arial"/>
            </a:rPr>
            <a:t>softening</a:t>
          </a:r>
          <a:endParaRPr lang="en-GB" sz="800" b="0" i="0" u="none" strike="noStrike" baseline="0" dirty="0">
            <a:solidFill>
              <a:srgbClr val="000000"/>
            </a:solidFill>
            <a:latin typeface="Arial"/>
            <a:cs typeface="Arial"/>
          </a:endParaRPr>
        </a:p>
      </cdr:txBody>
    </cdr:sp>
  </cdr:relSizeAnchor>
  <cdr:relSizeAnchor xmlns:cdr="http://schemas.openxmlformats.org/drawingml/2006/chartDrawing">
    <cdr:from>
      <cdr:x>0.72878</cdr:x>
      <cdr:y>0.53921</cdr:y>
    </cdr:from>
    <cdr:to>
      <cdr:x>0.72878</cdr:x>
      <cdr:y>0.64866</cdr:y>
    </cdr:to>
    <cdr:sp macro="" textlink="">
      <cdr:nvSpPr>
        <cdr:cNvPr id="20492" name="Line 12"/>
        <cdr:cNvSpPr>
          <a:spLocks xmlns:a="http://schemas.openxmlformats.org/drawingml/2006/main" noChangeShapeType="1"/>
        </cdr:cNvSpPr>
      </cdr:nvSpPr>
      <cdr:spPr bwMode="auto">
        <a:xfrm xmlns:a="http://schemas.openxmlformats.org/drawingml/2006/main">
          <a:off x="3984482" y="1890024"/>
          <a:ext cx="0" cy="383644"/>
        </a:xfrm>
        <a:prstGeom xmlns:a="http://schemas.openxmlformats.org/drawingml/2006/main" prst="line">
          <a:avLst/>
        </a:prstGeom>
        <a:noFill xmlns:a="http://schemas.openxmlformats.org/drawingml/2006/main"/>
        <a:ln xmlns:a="http://schemas.openxmlformats.org/drawingml/2006/main" w="9525">
          <a:solidFill>
            <a:srgbClr val="000000"/>
          </a:solidFill>
          <a:round/>
          <a:headEnd type="triangle" w="med" len="me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0.70296</cdr:x>
      <cdr:y>0.65761</cdr:y>
    </cdr:from>
    <cdr:to>
      <cdr:x>0.75323</cdr:x>
      <cdr:y>0.69565</cdr:y>
    </cdr:to>
    <cdr:sp macro="" textlink="">
      <cdr:nvSpPr>
        <cdr:cNvPr id="20493" name="Text Box 13"/>
        <cdr:cNvSpPr txBox="1">
          <a:spLocks xmlns:a="http://schemas.openxmlformats.org/drawingml/2006/main" noChangeArrowheads="1"/>
        </cdr:cNvSpPr>
      </cdr:nvSpPr>
      <cdr:spPr bwMode="auto">
        <a:xfrm xmlns:a="http://schemas.openxmlformats.org/drawingml/2006/main">
          <a:off x="3843308" y="2305051"/>
          <a:ext cx="274843" cy="13334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p xmlns:a="http://schemas.openxmlformats.org/drawingml/2006/main">
          <a:pPr algn="ctr" rtl="0">
            <a:defRPr sz="1000"/>
          </a:pPr>
          <a:r>
            <a:rPr lang="en-GB" sz="800" b="0" i="0" u="none" strike="noStrike" baseline="0" dirty="0">
              <a:solidFill>
                <a:srgbClr val="000000"/>
              </a:solidFill>
              <a:latin typeface="Arial"/>
              <a:cs typeface="Arial"/>
            </a:rPr>
            <a:t>Crisis</a:t>
          </a:r>
        </a:p>
      </cdr:txBody>
    </cdr:sp>
  </cdr:relSizeAnchor>
  <cdr:relSizeAnchor xmlns:cdr="http://schemas.openxmlformats.org/drawingml/2006/chartDrawing">
    <cdr:from>
      <cdr:x>0.87283</cdr:x>
      <cdr:y>0.38687</cdr:y>
    </cdr:from>
    <cdr:to>
      <cdr:x>0.87283</cdr:x>
      <cdr:y>0.49632</cdr:y>
    </cdr:to>
    <cdr:sp macro="" textlink="">
      <cdr:nvSpPr>
        <cdr:cNvPr id="15" name="Line 12"/>
        <cdr:cNvSpPr>
          <a:spLocks xmlns:a="http://schemas.openxmlformats.org/drawingml/2006/main" noChangeShapeType="1"/>
        </cdr:cNvSpPr>
      </cdr:nvSpPr>
      <cdr:spPr bwMode="auto">
        <a:xfrm xmlns:a="http://schemas.openxmlformats.org/drawingml/2006/main">
          <a:off x="4772075" y="1356057"/>
          <a:ext cx="0" cy="383644"/>
        </a:xfrm>
        <a:prstGeom xmlns:a="http://schemas.openxmlformats.org/drawingml/2006/main" prst="line">
          <a:avLst/>
        </a:prstGeom>
        <a:noFill xmlns:a="http://schemas.openxmlformats.org/drawingml/2006/main"/>
        <a:ln xmlns:a="http://schemas.openxmlformats.org/drawingml/2006/main" w="9525">
          <a:solidFill>
            <a:srgbClr val="000000"/>
          </a:solidFill>
          <a:round/>
          <a:headEnd type="triangle" w="med" len="me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0.81759</cdr:x>
      <cdr:y>0.51483</cdr:y>
    </cdr:from>
    <cdr:to>
      <cdr:x>0.94287</cdr:x>
      <cdr:y>0.55277</cdr:y>
    </cdr:to>
    <cdr:sp macro="" textlink="">
      <cdr:nvSpPr>
        <cdr:cNvPr id="31759" name="Text Box 13"/>
        <cdr:cNvSpPr txBox="1">
          <a:spLocks xmlns:a="http://schemas.openxmlformats.org/drawingml/2006/main" noChangeArrowheads="1"/>
        </cdr:cNvSpPr>
      </cdr:nvSpPr>
      <cdr:spPr bwMode="auto">
        <a:xfrm xmlns:a="http://schemas.openxmlformats.org/drawingml/2006/main">
          <a:off x="4470027" y="1804582"/>
          <a:ext cx="684950" cy="13298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18288" tIns="22860" rIns="0" bIns="0" anchor="t" upright="1"/>
        <a:lstStyle xmlns:a="http://schemas.openxmlformats.org/drawingml/2006/main"/>
        <a:p xmlns:a="http://schemas.openxmlformats.org/drawingml/2006/main">
          <a:pPr algn="ctr" rtl="0">
            <a:defRPr sz="1000"/>
          </a:pPr>
          <a:r>
            <a:rPr lang="en-US" sz="800" b="0" i="0" u="none" strike="noStrike" baseline="0" dirty="0">
              <a:solidFill>
                <a:srgbClr val="000000"/>
              </a:solidFill>
              <a:latin typeface="Arial"/>
              <a:cs typeface="Arial"/>
            </a:rPr>
            <a:t>Excess capital</a:t>
          </a:r>
        </a:p>
      </cdr:txBody>
    </cdr:sp>
  </cdr:relSizeAnchor>
  <cdr:relSizeAnchor xmlns:cdr="http://schemas.openxmlformats.org/drawingml/2006/chartDrawing">
    <cdr:from>
      <cdr:x>0.95765</cdr:x>
      <cdr:y>0.22467</cdr:y>
    </cdr:from>
    <cdr:to>
      <cdr:x>0.98934</cdr:x>
      <cdr:y>0.30883</cdr:y>
    </cdr:to>
    <cdr:sp macro="" textlink="">
      <cdr:nvSpPr>
        <cdr:cNvPr id="31762" name="TextBox 22"/>
        <cdr:cNvSpPr txBox="1">
          <a:spLocks xmlns:a="http://schemas.openxmlformats.org/drawingml/2006/main" noChangeArrowheads="1"/>
        </cdr:cNvSpPr>
      </cdr:nvSpPr>
      <cdr:spPr bwMode="auto">
        <a:xfrm xmlns:a="http://schemas.openxmlformats.org/drawingml/2006/main">
          <a:off x="5248104" y="792826"/>
          <a:ext cx="173558" cy="29578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36576" tIns="32004" rIns="0" bIns="0" anchor="t" upright="1"/>
        <a:lstStyle xmlns:a="http://schemas.openxmlformats.org/drawingml/2006/main"/>
        <a:p xmlns:a="http://schemas.openxmlformats.org/drawingml/2006/main">
          <a:endParaRPr lang="en-GB"/>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3033713" cy="463550"/>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962400" y="0"/>
            <a:ext cx="3033713" cy="463550"/>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cs typeface="+mn-cs"/>
              </a:defRPr>
            </a:lvl1pPr>
          </a:lstStyle>
          <a:p>
            <a:pPr>
              <a:defRPr/>
            </a:pPr>
            <a:fld id="{56428D4E-CD86-468D-BEE4-4FD3A017EE70}" type="datetime1">
              <a:rPr lang="en-US"/>
              <a:pPr>
                <a:defRPr/>
              </a:pPr>
              <a:t>11/6/2013</a:t>
            </a:fld>
            <a:endParaRPr lang="en-US"/>
          </a:p>
        </p:txBody>
      </p:sp>
      <p:sp>
        <p:nvSpPr>
          <p:cNvPr id="229380" name="Rectangle 1028"/>
          <p:cNvSpPr>
            <a:spLocks noGrp="1" noChangeArrowheads="1"/>
          </p:cNvSpPr>
          <p:nvPr>
            <p:ph type="ftr" sz="quarter" idx="2"/>
          </p:nvPr>
        </p:nvSpPr>
        <p:spPr bwMode="auto">
          <a:xfrm>
            <a:off x="0" y="8818563"/>
            <a:ext cx="3033713" cy="463550"/>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962400" y="8818563"/>
            <a:ext cx="3033713" cy="463550"/>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atin typeface="Arial" charset="0"/>
                <a:cs typeface="+mn-cs"/>
              </a:defRPr>
            </a:lvl1pPr>
          </a:lstStyle>
          <a:p>
            <a:pPr>
              <a:defRPr/>
            </a:pPr>
            <a:fld id="{46DD95BB-A669-4F44-8D4A-44D0FEE85DC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470025" y="581025"/>
            <a:ext cx="4056063" cy="3041650"/>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71500" y="3819525"/>
            <a:ext cx="5856288" cy="5148263"/>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Slide Number Placeholder 3078"/>
          <p:cNvSpPr>
            <a:spLocks noGrp="1" noChangeArrowheads="1"/>
          </p:cNvSpPr>
          <p:nvPr>
            <p:ph type="sldNum" sz="quarter" idx="5"/>
          </p:nvPr>
        </p:nvSpPr>
        <p:spPr bwMode="auto">
          <a:xfrm>
            <a:off x="3148013" y="9037638"/>
            <a:ext cx="704850" cy="244475"/>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atin typeface="Arial" charset="0"/>
                <a:cs typeface="+mn-cs"/>
              </a:defRPr>
            </a:lvl1pPr>
          </a:lstStyle>
          <a:p>
            <a:pPr>
              <a:defRPr/>
            </a:pPr>
            <a:fld id="{3926E3E4-F212-49E4-9AB9-DC573DC8C48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91438143-1DA2-4BA3-AF43-18D3330F406F}" type="slidenum">
              <a:rPr lang="en-US" smtClean="0"/>
              <a:pPr>
                <a:defRPr/>
              </a:pPr>
              <a:t>1</a:t>
            </a:fld>
            <a:endParaRPr lang="en-US" dirty="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148013" y="9034319"/>
            <a:ext cx="704850" cy="247794"/>
          </a:xfrm>
          <a:noFill/>
        </p:spPr>
        <p:txBody>
          <a:bodyPr/>
          <a:lstStyle/>
          <a:p>
            <a:pPr defTabSz="928787"/>
            <a:fld id="{CD578EAB-D2FC-49DD-9D39-674CBBC01DF6}" type="slidenum">
              <a:rPr lang="en-US" smtClean="0"/>
              <a:pPr defTabSz="928787"/>
              <a:t>11</a:t>
            </a:fld>
            <a:endParaRPr lang="en-US" dirty="0" smtClean="0"/>
          </a:p>
        </p:txBody>
      </p:sp>
      <p:sp>
        <p:nvSpPr>
          <p:cNvPr id="7171" name="Slide Image Placeholder 1"/>
          <p:cNvSpPr>
            <a:spLocks noGrp="1" noRot="1" noChangeAspect="1" noTextEdit="1"/>
          </p:cNvSpPr>
          <p:nvPr>
            <p:ph type="sldImg"/>
          </p:nvPr>
        </p:nvSpPr>
        <p:spPr>
          <a:xfrm>
            <a:off x="1177925" y="696913"/>
            <a:ext cx="4641850" cy="3481387"/>
          </a:xfrm>
          <a:ln w="12700"/>
        </p:spPr>
      </p:sp>
      <p:sp>
        <p:nvSpPr>
          <p:cNvPr id="7172"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xfrm>
            <a:off x="1181100" y="700088"/>
            <a:ext cx="4635500" cy="3478212"/>
          </a:xfrm>
          <a:solidFill>
            <a:srgbClr val="FFFFFF"/>
          </a:solidFill>
          <a:ln/>
        </p:spPr>
      </p:sp>
      <p:sp>
        <p:nvSpPr>
          <p:cNvPr id="210947"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E5721651-C618-4989-BD9A-C51CDEA22A0A}" type="slidenum">
              <a:rPr lang="en-US" noProof="0" smtClean="0"/>
              <a:pPr/>
              <a:t>106</a:t>
            </a:fld>
            <a:endParaRPr lang="en-US" noProof="0" dirty="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E5721651-C618-4989-BD9A-C51CDEA22A0A}" type="slidenum">
              <a:rPr lang="en-US" noProof="0" smtClean="0"/>
              <a:pPr/>
              <a:t>107</a:t>
            </a:fld>
            <a:endParaRPr lang="en-US" noProof="0" dirty="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txBox="1">
            <a:spLocks noGrp="1" noChangeArrowheads="1"/>
          </p:cNvSpPr>
          <p:nvPr/>
        </p:nvSpPr>
        <p:spPr bwMode="auto">
          <a:xfrm>
            <a:off x="3149600" y="9034463"/>
            <a:ext cx="701675" cy="247650"/>
          </a:xfrm>
          <a:prstGeom prst="rect">
            <a:avLst/>
          </a:prstGeom>
          <a:noFill/>
          <a:ln w="9525">
            <a:noFill/>
            <a:miter lim="800000"/>
            <a:headEnd/>
            <a:tailEnd/>
          </a:ln>
        </p:spPr>
        <p:txBody>
          <a:bodyPr lIns="45956" tIns="46569" rIns="45956" bIns="46569" anchor="b">
            <a:spAutoFit/>
          </a:bodyPr>
          <a:lstStyle/>
          <a:p>
            <a:pPr algn="ctr" defTabSz="930275"/>
            <a:fld id="{80B93877-0C9D-4CAD-84B4-15CDCD63F2DF}" type="slidenum">
              <a:rPr lang="en-US" sz="1000"/>
              <a:pPr algn="ctr" defTabSz="930275"/>
              <a:t>108</a:t>
            </a:fld>
            <a:endParaRPr lang="en-US" sz="100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112</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113</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4" y="9034464"/>
            <a:ext cx="704850" cy="247650"/>
          </a:xfrm>
        </p:spPr>
        <p:txBody>
          <a:bodyPr/>
          <a:lstStyle/>
          <a:p>
            <a:pPr>
              <a:defRPr/>
            </a:pPr>
            <a:fld id="{CD8EFDAD-DD28-475D-8809-5E3173A79418}" type="slidenum">
              <a:rPr lang="en-US" smtClean="0"/>
              <a:pPr>
                <a:defRPr/>
              </a:pPr>
              <a:t>114</a:t>
            </a:fld>
            <a:endParaRPr lang="en-US"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4" y="9034464"/>
            <a:ext cx="704850" cy="247650"/>
          </a:xfrm>
        </p:spPr>
        <p:txBody>
          <a:bodyPr/>
          <a:lstStyle/>
          <a:p>
            <a:pPr>
              <a:defRPr/>
            </a:pPr>
            <a:fld id="{CD8EFDAD-DD28-475D-8809-5E3173A79418}" type="slidenum">
              <a:rPr lang="en-US" smtClean="0"/>
              <a:pPr>
                <a:defRPr/>
              </a:pPr>
              <a:t>115</a:t>
            </a:fld>
            <a:endParaRPr lang="en-US"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199683"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3"/>
          <p:cNvSpPr>
            <a:spLocks noGrp="1" noChangeArrowheads="1"/>
          </p:cNvSpPr>
          <p:nvPr>
            <p:ph type="sldNum" sz="quarter" idx="5"/>
          </p:nvPr>
        </p:nvSpPr>
        <p:spPr/>
        <p:txBody>
          <a:bodyPr/>
          <a:lstStyle/>
          <a:p>
            <a:pPr>
              <a:defRPr/>
            </a:pPr>
            <a:fld id="{6B592EF2-FEF1-44F6-8519-69C87B16AAF4}" type="slidenum">
              <a:rPr lang="en-US" smtClean="0"/>
              <a:pPr>
                <a:defRPr/>
              </a:pPr>
              <a:t>12</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3"/>
          <p:cNvSpPr>
            <a:spLocks noGrp="1" noChangeArrowheads="1"/>
          </p:cNvSpPr>
          <p:nvPr>
            <p:ph type="sldNum" sz="quarter" idx="5"/>
          </p:nvPr>
        </p:nvSpPr>
        <p:spPr>
          <a:xfrm>
            <a:off x="3148013" y="9034463"/>
            <a:ext cx="704850" cy="247650"/>
          </a:xfrm>
        </p:spPr>
        <p:txBody>
          <a:bodyPr/>
          <a:lstStyle/>
          <a:p>
            <a:pPr>
              <a:defRPr/>
            </a:pPr>
            <a:fld id="{ECA2118D-97E9-47A6-8843-4A77375CEADF}" type="slidenum">
              <a:rPr lang="en-US" smtClean="0">
                <a:solidFill>
                  <a:srgbClr val="000000"/>
                </a:solidFill>
              </a:rPr>
              <a:pPr>
                <a:defRPr/>
              </a:pPr>
              <a:t>117</a:t>
            </a:fld>
            <a:endParaRPr lang="en-US" smtClean="0">
              <a:solidFill>
                <a:srgbClr val="000000"/>
              </a:solidFill>
            </a:endParaRPr>
          </a:p>
        </p:txBody>
      </p:sp>
      <p:sp>
        <p:nvSpPr>
          <p:cNvPr id="209923" name="Rectangle 4"/>
          <p:cNvSpPr>
            <a:spLocks noGrp="1" noRot="1" noChangeAspect="1" noChangeArrowheads="1" noTextEdit="1"/>
          </p:cNvSpPr>
          <p:nvPr>
            <p:ph type="sldImg"/>
          </p:nvPr>
        </p:nvSpPr>
        <p:spPr>
          <a:ln/>
        </p:spPr>
      </p:sp>
      <p:sp>
        <p:nvSpPr>
          <p:cNvPr id="209924"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a:xfrm>
            <a:off x="3148013" y="9034319"/>
            <a:ext cx="704850" cy="247794"/>
          </a:xfrm>
        </p:spPr>
        <p:txBody>
          <a:bodyPr/>
          <a:lstStyle/>
          <a:p>
            <a:pPr>
              <a:defRPr/>
            </a:pPr>
            <a:fld id="{D16B205B-5CAC-4CDE-BC3B-EC6CDB61437F}" type="slidenum">
              <a:rPr lang="en-US" smtClean="0"/>
              <a:pPr>
                <a:defRPr/>
              </a:pPr>
              <a:t>119</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4" y="9034321"/>
            <a:ext cx="704850" cy="247794"/>
          </a:xfrm>
        </p:spPr>
        <p:txBody>
          <a:bodyPr/>
          <a:lstStyle/>
          <a:p>
            <a:pPr>
              <a:defRPr/>
            </a:pPr>
            <a:fld id="{13477895-592F-4D1B-9D08-B8F915A07ED7}" type="slidenum">
              <a:rPr lang="en-US" smtClean="0">
                <a:solidFill>
                  <a:srgbClr val="000000"/>
                </a:solidFill>
              </a:rPr>
              <a:pPr>
                <a:defRPr/>
              </a:pPr>
              <a:t>121</a:t>
            </a:fld>
            <a:endParaRPr lang="en-US" smtClean="0">
              <a:solidFill>
                <a:srgbClr val="000000"/>
              </a:solidFill>
            </a:endParaRPr>
          </a:p>
        </p:txBody>
      </p:sp>
      <p:sp>
        <p:nvSpPr>
          <p:cNvPr id="217091" name="Slide Image Placeholder 1"/>
          <p:cNvSpPr>
            <a:spLocks noGrp="1" noRot="1" noChangeAspect="1" noTextEdit="1"/>
          </p:cNvSpPr>
          <p:nvPr>
            <p:ph type="sldImg"/>
          </p:nvPr>
        </p:nvSpPr>
        <p:spPr>
          <a:xfrm>
            <a:off x="1179513" y="696913"/>
            <a:ext cx="4640262" cy="3481387"/>
          </a:xfrm>
          <a:ln w="12700"/>
        </p:spPr>
      </p:sp>
      <p:sp>
        <p:nvSpPr>
          <p:cNvPr id="217092" name="Notes Placeholder 2"/>
          <p:cNvSpPr>
            <a:spLocks noGrp="1"/>
          </p:cNvSpPr>
          <p:nvPr>
            <p:ph type="body" idx="1"/>
          </p:nvPr>
        </p:nvSpPr>
        <p:spPr>
          <a:xfrm>
            <a:off x="700090" y="4410076"/>
            <a:ext cx="5597525" cy="4176712"/>
          </a:xfrm>
          <a:noFill/>
          <a:ln/>
        </p:spPr>
        <p:txBody>
          <a:bodyPr lIns="90703" tIns="45351" rIns="90703" bIns="45351"/>
          <a:lstStyle/>
          <a:p>
            <a:endParaRPr lang="en-US" dirty="0"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148014" y="9034321"/>
            <a:ext cx="704850" cy="247794"/>
          </a:xfrm>
        </p:spPr>
        <p:txBody>
          <a:bodyPr/>
          <a:lstStyle/>
          <a:p>
            <a:pPr>
              <a:defRPr/>
            </a:pPr>
            <a:fld id="{CA22429F-497C-4787-B0C5-F4E8A801F656}" type="slidenum">
              <a:rPr lang="en-US" smtClean="0">
                <a:solidFill>
                  <a:srgbClr val="000000"/>
                </a:solidFill>
              </a:rPr>
              <a:pPr>
                <a:defRPr/>
              </a:pPr>
              <a:t>122</a:t>
            </a:fld>
            <a:endParaRPr lang="en-US" smtClean="0">
              <a:solidFill>
                <a:srgbClr val="000000"/>
              </a:solidFill>
            </a:endParaRPr>
          </a:p>
        </p:txBody>
      </p:sp>
      <p:sp>
        <p:nvSpPr>
          <p:cNvPr id="218115" name="Slide Image Placeholder 1"/>
          <p:cNvSpPr>
            <a:spLocks noGrp="1" noRot="1" noChangeAspect="1" noTextEdit="1"/>
          </p:cNvSpPr>
          <p:nvPr>
            <p:ph type="sldImg"/>
          </p:nvPr>
        </p:nvSpPr>
        <p:spPr>
          <a:xfrm>
            <a:off x="1179513" y="696913"/>
            <a:ext cx="4640262" cy="3481387"/>
          </a:xfrm>
          <a:ln w="12700"/>
        </p:spPr>
      </p:sp>
      <p:sp>
        <p:nvSpPr>
          <p:cNvPr id="218116" name="Notes Placeholder 2"/>
          <p:cNvSpPr>
            <a:spLocks noGrp="1"/>
          </p:cNvSpPr>
          <p:nvPr>
            <p:ph type="body" idx="1"/>
          </p:nvPr>
        </p:nvSpPr>
        <p:spPr>
          <a:xfrm>
            <a:off x="700090" y="4410076"/>
            <a:ext cx="5597525" cy="4176712"/>
          </a:xfrm>
          <a:noFill/>
          <a:ln/>
        </p:spPr>
        <p:txBody>
          <a:bodyPr lIns="90703" tIns="45351" rIns="90703" bIns="45351"/>
          <a:lstStyle/>
          <a:p>
            <a:endParaRPr lang="en-US" dirty="0"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xfrm>
            <a:off x="3148013" y="9034463"/>
            <a:ext cx="704850" cy="247650"/>
          </a:xfrm>
        </p:spPr>
        <p:txBody>
          <a:bodyPr/>
          <a:lstStyle/>
          <a:p>
            <a:pPr>
              <a:defRPr/>
            </a:pPr>
            <a:fld id="{AED8072F-0E08-458F-BF88-90F48070855D}" type="slidenum">
              <a:rPr lang="en-US"/>
              <a:pPr>
                <a:defRPr/>
              </a:pPr>
              <a:t>123</a:t>
            </a:fld>
            <a:endParaRPr lang="en-US"/>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xfrm>
            <a:off x="1181100" y="700088"/>
            <a:ext cx="4635500" cy="3478212"/>
          </a:xfrm>
          <a:solidFill>
            <a:srgbClr val="FFFFFF"/>
          </a:solidFill>
          <a:ln/>
        </p:spPr>
      </p:sp>
      <p:sp>
        <p:nvSpPr>
          <p:cNvPr id="198659"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D2612844-D4AE-4A92-9338-10004B70FF59}" type="slidenum">
              <a:rPr lang="en-US" sz="1000"/>
              <a:pPr algn="ctr" defTabSz="930275"/>
              <a:t>13</a:t>
            </a:fld>
            <a:endParaRPr lang="en-US" sz="10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txBox="1">
            <a:spLocks noGrp="1" noChangeArrowheads="1"/>
          </p:cNvSpPr>
          <p:nvPr/>
        </p:nvSpPr>
        <p:spPr bwMode="auto">
          <a:xfrm>
            <a:off x="3149600" y="9034463"/>
            <a:ext cx="701675" cy="247650"/>
          </a:xfrm>
          <a:prstGeom prst="rect">
            <a:avLst/>
          </a:prstGeom>
          <a:noFill/>
          <a:ln w="9525">
            <a:noFill/>
            <a:miter lim="800000"/>
            <a:headEnd/>
            <a:tailEnd/>
          </a:ln>
        </p:spPr>
        <p:txBody>
          <a:bodyPr lIns="45956" tIns="46569" rIns="45956" bIns="46569" anchor="b">
            <a:spAutoFit/>
          </a:bodyPr>
          <a:lstStyle/>
          <a:p>
            <a:pPr algn="ctr" defTabSz="930275"/>
            <a:fld id="{80B93877-0C9D-4CAD-84B4-15CDCD63F2DF}" type="slidenum">
              <a:rPr lang="en-US" sz="1000"/>
              <a:pPr algn="ctr" defTabSz="930275"/>
              <a:t>130</a:t>
            </a:fld>
            <a:endParaRPr lang="en-US" sz="100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3148651" y="9034803"/>
            <a:ext cx="703573" cy="247312"/>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131</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3148651" y="9034803"/>
            <a:ext cx="703573" cy="247312"/>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132</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48650" y="9034803"/>
            <a:ext cx="703573" cy="247312"/>
          </a:xfrm>
        </p:spPr>
        <p:txBody>
          <a:bodyPr/>
          <a:lstStyle/>
          <a:p>
            <a:pPr defTabSz="928787">
              <a:defRPr/>
            </a:pPr>
            <a:fld id="{15A7F7DB-3A93-4CAB-8AF3-CD35918FB945}" type="slidenum">
              <a:rPr lang="en-US" smtClean="0"/>
              <a:pPr defTabSz="928787">
                <a:defRPr/>
              </a:pPr>
              <a:t>134</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xfrm>
            <a:off x="3148013" y="9034319"/>
            <a:ext cx="704850" cy="247794"/>
          </a:xfrm>
          <a:ln/>
        </p:spPr>
        <p:txBody>
          <a:bodyPr/>
          <a:lstStyle/>
          <a:p>
            <a:fld id="{8D7D09C9-9BD5-4F91-97A8-5E0D2578C5F3}" type="slidenum">
              <a:rPr lang="en-US">
                <a:solidFill>
                  <a:prstClr val="black"/>
                </a:solidFill>
              </a:rPr>
              <a:pPr/>
              <a:t>135</a:t>
            </a:fld>
            <a:endParaRPr lang="en-US">
              <a:solidFill>
                <a:prstClr val="black"/>
              </a:solidFill>
            </a:endParaRPr>
          </a:p>
        </p:txBody>
      </p:sp>
      <p:sp>
        <p:nvSpPr>
          <p:cNvPr id="2037762" name="Rectangle 2"/>
          <p:cNvSpPr>
            <a:spLocks noGrp="1" noRot="1" noChangeAspect="1" noChangeArrowheads="1" noTextEdit="1"/>
          </p:cNvSpPr>
          <p:nvPr>
            <p:ph type="sldImg"/>
          </p:nvPr>
        </p:nvSpPr>
        <p:spPr>
          <a:ln/>
        </p:spPr>
      </p:sp>
      <p:sp>
        <p:nvSpPr>
          <p:cNvPr id="2037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txBox="1">
            <a:spLocks noGrp="1" noChangeArrowheads="1"/>
          </p:cNvSpPr>
          <p:nvPr/>
        </p:nvSpPr>
        <p:spPr bwMode="auto">
          <a:xfrm>
            <a:off x="3148014" y="9032174"/>
            <a:ext cx="704850" cy="249940"/>
          </a:xfrm>
          <a:prstGeom prst="rect">
            <a:avLst/>
          </a:prstGeom>
          <a:noFill/>
          <a:ln w="9525">
            <a:noFill/>
            <a:miter lim="800000"/>
            <a:headEnd/>
            <a:tailEnd/>
          </a:ln>
        </p:spPr>
        <p:txBody>
          <a:bodyPr lIns="45883" tIns="46494" rIns="45883" bIns="46494" anchor="b">
            <a:spAutoFit/>
          </a:bodyPr>
          <a:lstStyle/>
          <a:p>
            <a:pPr algn="ctr" defTabSz="930182"/>
            <a:fld id="{AA3B54CF-3B90-4833-A1B1-3D837068E6A9}" type="slidenum">
              <a:rPr lang="en-US" sz="1000"/>
              <a:pPr algn="ctr" defTabSz="930182"/>
              <a:t>136</a:t>
            </a:fld>
            <a:endParaRPr lang="en-US" sz="1000" dirty="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148013" y="9034319"/>
            <a:ext cx="704850" cy="247794"/>
          </a:xfrm>
          <a:ln/>
        </p:spPr>
        <p:txBody>
          <a:bodyPr/>
          <a:lstStyle/>
          <a:p>
            <a:fld id="{479AA5C6-0126-4953-A099-89B1BCAD20C7}" type="slidenum">
              <a:rPr lang="en-GB"/>
              <a:pPr/>
              <a:t>137</a:t>
            </a:fld>
            <a:endParaRPr lang="en-GB"/>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E75E2EAD-FC4A-4DFF-A543-CBBA0F4B120B}" type="slidenum">
              <a:rPr lang="en-US" sz="1000"/>
              <a:pPr algn="ctr" defTabSz="930275"/>
              <a:t>14</a:t>
            </a:fld>
            <a:endParaRPr lang="en-US" sz="10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3"/>
          <p:cNvSpPr>
            <a:spLocks noGrp="1" noChangeArrowheads="1"/>
          </p:cNvSpPr>
          <p:nvPr>
            <p:ph type="sldNum" sz="quarter" idx="5"/>
          </p:nvPr>
        </p:nvSpPr>
        <p:spPr>
          <a:noFill/>
        </p:spPr>
        <p:txBody>
          <a:bodyPr/>
          <a:lstStyle/>
          <a:p>
            <a:fld id="{7E96528B-1495-4529-95AD-39D4E56FDBAB}" type="slidenum">
              <a:rPr lang="en-US" smtClean="0"/>
              <a:pPr/>
              <a:t>139</a:t>
            </a:fld>
            <a:endParaRPr lang="en-US" smtClean="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txBox="1">
            <a:spLocks noGrp="1" noChangeArrowheads="1"/>
          </p:cNvSpPr>
          <p:nvPr/>
        </p:nvSpPr>
        <p:spPr bwMode="auto">
          <a:xfrm>
            <a:off x="3149601" y="9034464"/>
            <a:ext cx="701675" cy="247650"/>
          </a:xfrm>
          <a:prstGeom prst="rect">
            <a:avLst/>
          </a:prstGeom>
          <a:noFill/>
          <a:ln w="9525">
            <a:noFill/>
            <a:miter lim="800000"/>
            <a:headEnd/>
            <a:tailEnd/>
          </a:ln>
        </p:spPr>
        <p:txBody>
          <a:bodyPr lIns="45951" tIns="46564" rIns="45951" bIns="46564" anchor="b">
            <a:spAutoFit/>
          </a:bodyPr>
          <a:lstStyle/>
          <a:p>
            <a:pPr algn="ctr" defTabSz="930179"/>
            <a:fld id="{80B93877-0C9D-4CAD-84B4-15CDCD63F2DF}" type="slidenum">
              <a:rPr lang="en-US" sz="1000"/>
              <a:pPr algn="ctr" defTabSz="930179"/>
              <a:t>142</a:t>
            </a:fld>
            <a:endParaRPr lang="en-US" sz="1000" dirty="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a:xfrm>
            <a:off x="3148013" y="9034319"/>
            <a:ext cx="704850" cy="247794"/>
          </a:xfrm>
          <a:noFill/>
        </p:spPr>
        <p:txBody>
          <a:bodyPr/>
          <a:lstStyle/>
          <a:p>
            <a:pPr defTabSz="928705"/>
            <a:fld id="{AEA7B339-6DD4-4927-829F-3B6BA8195CD1}" type="slidenum">
              <a:rPr lang="en-US" smtClean="0"/>
              <a:pPr defTabSz="928705"/>
              <a:t>143</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xfrm>
            <a:off x="3148013" y="9034319"/>
            <a:ext cx="704850" cy="247794"/>
          </a:xfrm>
          <a:noFill/>
        </p:spPr>
        <p:txBody>
          <a:bodyPr/>
          <a:lstStyle/>
          <a:p>
            <a:pPr defTabSz="928705"/>
            <a:fld id="{5A2A7BB4-00DB-4919-A7C7-558F09B8FCA9}" type="slidenum">
              <a:rPr lang="en-US" smtClean="0"/>
              <a:pPr defTabSz="928705"/>
              <a:t>144</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a:xfrm>
            <a:off x="3148013" y="9034319"/>
            <a:ext cx="704850" cy="247794"/>
          </a:xfrm>
          <a:noFill/>
        </p:spPr>
        <p:txBody>
          <a:bodyPr/>
          <a:lstStyle/>
          <a:p>
            <a:pPr defTabSz="928705"/>
            <a:fld id="{AEA7B339-6DD4-4927-829F-3B6BA8195CD1}" type="slidenum">
              <a:rPr lang="en-US" smtClean="0"/>
              <a:pPr defTabSz="928705"/>
              <a:t>145</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a:xfrm>
            <a:off x="3148013" y="9034319"/>
            <a:ext cx="704850" cy="247794"/>
          </a:xfrm>
          <a:noFill/>
        </p:spPr>
        <p:txBody>
          <a:bodyPr/>
          <a:lstStyle/>
          <a:p>
            <a:pPr defTabSz="928705"/>
            <a:fld id="{AEA7B339-6DD4-4927-829F-3B6BA8195CD1}" type="slidenum">
              <a:rPr lang="en-US" smtClean="0"/>
              <a:pPr defTabSz="928705"/>
              <a:t>146</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a:xfrm>
            <a:off x="3148013" y="9034319"/>
            <a:ext cx="704850" cy="247794"/>
          </a:xfrm>
          <a:noFill/>
        </p:spPr>
        <p:txBody>
          <a:bodyPr/>
          <a:lstStyle/>
          <a:p>
            <a:pPr defTabSz="928705"/>
            <a:fld id="{AEA7B339-6DD4-4927-829F-3B6BA8195CD1}" type="slidenum">
              <a:rPr lang="en-US" smtClean="0"/>
              <a:pPr defTabSz="928705"/>
              <a:t>147</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xfrm>
            <a:off x="3148013" y="9034319"/>
            <a:ext cx="704850" cy="247794"/>
          </a:xfrm>
          <a:noFill/>
        </p:spPr>
        <p:txBody>
          <a:bodyPr/>
          <a:lstStyle/>
          <a:p>
            <a:pPr defTabSz="928705"/>
            <a:fld id="{5A2A7BB4-00DB-4919-A7C7-558F09B8FCA9}" type="slidenum">
              <a:rPr lang="en-US" smtClean="0"/>
              <a:pPr defTabSz="928705"/>
              <a:t>148</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148013" y="9034319"/>
            <a:ext cx="704850" cy="247794"/>
          </a:xfrm>
        </p:spPr>
        <p:txBody>
          <a:bodyPr/>
          <a:lstStyle/>
          <a:p>
            <a:pPr>
              <a:defRPr/>
            </a:pPr>
            <a:fld id="{3A6B90E8-B186-4EE7-9831-1401031F6C6C}" type="slidenum">
              <a:rPr lang="en-US" smtClean="0">
                <a:solidFill>
                  <a:srgbClr val="000000"/>
                </a:solidFill>
              </a:rPr>
              <a:pPr>
                <a:defRPr/>
              </a:pPr>
              <a:t>149</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150</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D2B73F0C-CE27-490D-8935-957D4E483948}" type="slidenum">
              <a:rPr lang="en-US" sz="1000"/>
              <a:pPr algn="ctr" defTabSz="930275"/>
              <a:t>15</a:t>
            </a:fld>
            <a:endParaRPr lang="en-US" sz="10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151</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152</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153</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155</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156</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157</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158</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159</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160</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3"/>
          <p:cNvSpPr>
            <a:spLocks noGrp="1" noChangeArrowheads="1"/>
          </p:cNvSpPr>
          <p:nvPr>
            <p:ph type="sldNum" sz="quarter" idx="5"/>
          </p:nvPr>
        </p:nvSpPr>
        <p:spPr>
          <a:noFill/>
        </p:spPr>
        <p:txBody>
          <a:bodyPr/>
          <a:lstStyle/>
          <a:p>
            <a:fld id="{88F0B80F-0B74-4C40-B669-C3F58EF08489}" type="slidenum">
              <a:rPr lang="en-US" smtClean="0"/>
              <a:pPr/>
              <a:t>161</a:t>
            </a:fld>
            <a:endParaRPr lang="en-US" smtClean="0"/>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495832DB-C4B2-4468-A0BA-C7FE951F438E}" type="slidenum">
              <a:rPr lang="en-US" sz="1000"/>
              <a:pPr algn="ctr" defTabSz="930275"/>
              <a:t>16</a:t>
            </a:fld>
            <a:endParaRPr lang="en-US" sz="10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3"/>
          <p:cNvSpPr>
            <a:spLocks noGrp="1" noChangeArrowheads="1"/>
          </p:cNvSpPr>
          <p:nvPr>
            <p:ph type="sldNum" sz="quarter" idx="5"/>
          </p:nvPr>
        </p:nvSpPr>
        <p:spPr>
          <a:xfrm>
            <a:off x="3148013" y="9034463"/>
            <a:ext cx="704850" cy="247650"/>
          </a:xfrm>
          <a:noFill/>
        </p:spPr>
        <p:txBody>
          <a:bodyPr/>
          <a:lstStyle/>
          <a:p>
            <a:fld id="{8A1AEE26-587D-445B-85F8-2921819E1060}" type="slidenum">
              <a:rPr lang="en-US" smtClean="0">
                <a:solidFill>
                  <a:srgbClr val="000000"/>
                </a:solidFill>
              </a:rPr>
              <a:pPr/>
              <a:t>162</a:t>
            </a:fld>
            <a:endParaRPr lang="en-US" smtClean="0">
              <a:solidFill>
                <a:srgbClr val="000000"/>
              </a:solidFill>
            </a:endParaRPr>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3"/>
          <p:cNvSpPr>
            <a:spLocks noGrp="1" noChangeArrowheads="1"/>
          </p:cNvSpPr>
          <p:nvPr>
            <p:ph type="sldNum" sz="quarter" idx="5"/>
          </p:nvPr>
        </p:nvSpPr>
        <p:spPr>
          <a:xfrm>
            <a:off x="3148013" y="9034463"/>
            <a:ext cx="704850" cy="247650"/>
          </a:xfrm>
          <a:noFill/>
        </p:spPr>
        <p:txBody>
          <a:bodyPr/>
          <a:lstStyle/>
          <a:p>
            <a:fld id="{CB66A91C-4B29-43F0-8E6F-4B71C98B0CC2}" type="slidenum">
              <a:rPr lang="en-US" smtClean="0">
                <a:solidFill>
                  <a:srgbClr val="000000"/>
                </a:solidFill>
              </a:rPr>
              <a:pPr/>
              <a:t>163</a:t>
            </a:fld>
            <a:endParaRPr lang="en-US" smtClean="0">
              <a:solidFill>
                <a:srgbClr val="000000"/>
              </a:solidFill>
            </a:endParaRPr>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3"/>
          <p:cNvSpPr>
            <a:spLocks noGrp="1" noChangeArrowheads="1"/>
          </p:cNvSpPr>
          <p:nvPr>
            <p:ph type="sldNum" sz="quarter" idx="5"/>
          </p:nvPr>
        </p:nvSpPr>
        <p:spPr>
          <a:xfrm>
            <a:off x="3148013" y="9034463"/>
            <a:ext cx="704850" cy="247650"/>
          </a:xfrm>
          <a:noFill/>
        </p:spPr>
        <p:txBody>
          <a:bodyPr/>
          <a:lstStyle/>
          <a:p>
            <a:fld id="{B5C9E534-845B-43F1-B937-B42EF370C8A8}" type="slidenum">
              <a:rPr lang="en-US" smtClean="0">
                <a:solidFill>
                  <a:srgbClr val="000000"/>
                </a:solidFill>
              </a:rPr>
              <a:pPr/>
              <a:t>164</a:t>
            </a:fld>
            <a:endParaRPr lang="en-US" smtClean="0">
              <a:solidFill>
                <a:srgbClr val="000000"/>
              </a:solidFill>
            </a:endParaRPr>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3"/>
          <p:cNvSpPr txBox="1">
            <a:spLocks noGrp="1" noChangeArrowheads="1"/>
          </p:cNvSpPr>
          <p:nvPr/>
        </p:nvSpPr>
        <p:spPr bwMode="auto">
          <a:xfrm>
            <a:off x="3149600" y="9034463"/>
            <a:ext cx="701675" cy="247650"/>
          </a:xfrm>
          <a:prstGeom prst="rect">
            <a:avLst/>
          </a:prstGeom>
          <a:noFill/>
          <a:ln w="9525">
            <a:noFill/>
            <a:miter lim="800000"/>
            <a:headEnd/>
            <a:tailEnd/>
          </a:ln>
        </p:spPr>
        <p:txBody>
          <a:bodyPr lIns="45956" tIns="46569" rIns="45956" bIns="46569" anchor="b">
            <a:spAutoFit/>
          </a:bodyPr>
          <a:lstStyle/>
          <a:p>
            <a:pPr algn="ctr" defTabSz="930275"/>
            <a:fld id="{94D6715D-20C5-4CAF-9327-F535070B0F0A}" type="slidenum">
              <a:rPr lang="en-US" sz="1000"/>
              <a:pPr algn="ctr" defTabSz="930275"/>
              <a:t>165</a:t>
            </a:fld>
            <a:endParaRPr lang="en-US" sz="1000"/>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166</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147346" y="9034803"/>
            <a:ext cx="706249" cy="247312"/>
          </a:xfrm>
          <a:prstGeom prst="rect">
            <a:avLst/>
          </a:prstGeom>
          <a:noFill/>
          <a:ln w="9525">
            <a:noFill/>
            <a:miter lim="800000"/>
            <a:headEnd/>
            <a:tailEnd/>
          </a:ln>
        </p:spPr>
        <p:txBody>
          <a:bodyPr lIns="45887" tIns="46499" rIns="45887" bIns="46499" anchor="b">
            <a:spAutoFit/>
          </a:bodyPr>
          <a:lstStyle/>
          <a:p>
            <a:pPr algn="ctr" defTabSz="930275"/>
            <a:fld id="{37408F01-780E-4886-93F5-C78D10FDAB23}" type="slidenum">
              <a:rPr lang="en-US" sz="1000"/>
              <a:pPr algn="ctr" defTabSz="930275"/>
              <a:t>168</a:t>
            </a:fld>
            <a:endParaRPr lang="en-US" sz="1000"/>
          </a:p>
        </p:txBody>
      </p:sp>
      <p:sp>
        <p:nvSpPr>
          <p:cNvPr id="94211" name="Rectangle 2"/>
          <p:cNvSpPr>
            <a:spLocks noGrp="1" noRot="1" noChangeAspect="1" noChangeArrowheads="1" noTextEdit="1"/>
          </p:cNvSpPr>
          <p:nvPr>
            <p:ph type="sldImg"/>
          </p:nvPr>
        </p:nvSpPr>
        <p:spPr>
          <a:xfrm>
            <a:off x="1470025" y="581025"/>
            <a:ext cx="4056063" cy="3041650"/>
          </a:xfrm>
          <a:ln/>
        </p:spPr>
      </p:sp>
      <p:sp>
        <p:nvSpPr>
          <p:cNvPr id="94212" name="Rectangle 3"/>
          <p:cNvSpPr>
            <a:spLocks noGrp="1" noChangeArrowheads="1"/>
          </p:cNvSpPr>
          <p:nvPr>
            <p:ph type="body" idx="1"/>
          </p:nvPr>
        </p:nvSpPr>
        <p:spPr>
          <a:noFill/>
          <a:ln/>
        </p:spPr>
        <p:txBody>
          <a:bodyPr lIns="46135" tIns="46135" rIns="46135" bIns="46135"/>
          <a:lstStyle/>
          <a:p>
            <a:endParaRPr lang="en-US" sz="2400" dirty="0" smtClean="0"/>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3"/>
          <p:cNvSpPr txBox="1">
            <a:spLocks noGrp="1" noChangeArrowheads="1"/>
          </p:cNvSpPr>
          <p:nvPr/>
        </p:nvSpPr>
        <p:spPr bwMode="auto">
          <a:xfrm>
            <a:off x="3146425" y="9034463"/>
            <a:ext cx="708025" cy="247650"/>
          </a:xfrm>
          <a:prstGeom prst="rect">
            <a:avLst/>
          </a:prstGeom>
          <a:noFill/>
          <a:ln w="9525">
            <a:noFill/>
            <a:miter lim="800000"/>
            <a:headEnd/>
            <a:tailEnd/>
          </a:ln>
        </p:spPr>
        <p:txBody>
          <a:bodyPr lIns="45814" tIns="46425" rIns="45814" bIns="46425" anchor="b">
            <a:spAutoFit/>
          </a:bodyPr>
          <a:lstStyle/>
          <a:p>
            <a:pPr algn="ctr" defTabSz="928688"/>
            <a:fld id="{E3DF93DA-A49A-4A19-BD82-46C4AC1D0ED9}" type="slidenum">
              <a:rPr lang="en-US" sz="1000"/>
              <a:pPr algn="ctr" defTabSz="928688"/>
              <a:t>170</a:t>
            </a:fld>
            <a:endParaRPr lang="en-US" sz="1000"/>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r>
              <a:rPr lang="en-US" sz="2400" smtClean="0"/>
              <a:t>This shows the drop in Combined Ratio for each line of business that would be needed to maintain a constant ROE, given a 1-percentage-point drop in investment yield</a:t>
            </a:r>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endParaRPr lang="en-US" sz="2400" dirty="0"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76EB98DA-0451-4516-BE38-9386D268264A}" type="slidenum">
              <a:rPr lang="en-US" sz="1000"/>
              <a:pPr algn="ctr" defTabSz="930275"/>
              <a:t>17</a:t>
            </a:fld>
            <a:endParaRPr lang="en-US" sz="10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47C89156-2F8B-41D7-B79C-F708654623FD}" type="slidenum">
              <a:rPr lang="en-US" sz="1000"/>
              <a:pPr algn="ctr" defTabSz="931863"/>
              <a:t>172</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noGrp="1" noChangeArrowheads="1"/>
          </p:cNvSpPr>
          <p:nvPr/>
        </p:nvSpPr>
        <p:spPr bwMode="auto">
          <a:xfrm>
            <a:off x="3150233" y="9034803"/>
            <a:ext cx="700404" cy="247312"/>
          </a:xfrm>
          <a:prstGeom prst="rect">
            <a:avLst/>
          </a:prstGeom>
          <a:noFill/>
          <a:ln w="9525">
            <a:noFill/>
            <a:miter lim="800000"/>
            <a:headEnd/>
            <a:tailEnd/>
          </a:ln>
        </p:spPr>
        <p:txBody>
          <a:bodyPr lIns="45946" tIns="46559" rIns="45946" bIns="46559" anchor="b">
            <a:spAutoFit/>
          </a:bodyPr>
          <a:lstStyle/>
          <a:p>
            <a:pPr algn="ctr" defTabSz="930372"/>
            <a:fld id="{68D79A82-C6A8-435D-975A-0BA087ED921A}" type="slidenum">
              <a:rPr lang="en-US" sz="1000"/>
              <a:pPr algn="ctr" defTabSz="930372"/>
              <a:t>173</a:t>
            </a:fld>
            <a:endParaRPr lang="en-US" sz="100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lIns="46125" tIns="46125" rIns="46125" bIns="46125"/>
          <a:lstStyle/>
          <a:p>
            <a:endParaRPr lang="en-US" smtClean="0">
              <a:latin typeface="Arial" pitchFamily="34" charset="0"/>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3"/>
          <p:cNvSpPr>
            <a:spLocks noGrp="1" noChangeArrowheads="1"/>
          </p:cNvSpPr>
          <p:nvPr>
            <p:ph type="sldNum" sz="quarter" idx="5"/>
          </p:nvPr>
        </p:nvSpPr>
        <p:spPr/>
        <p:txBody>
          <a:bodyPr/>
          <a:lstStyle/>
          <a:p>
            <a:pPr>
              <a:defRPr/>
            </a:pPr>
            <a:fld id="{5683B376-F23E-48FD-9F60-27B7930CFDF2}" type="slidenum">
              <a:rPr lang="en-US" smtClean="0"/>
              <a:pPr>
                <a:defRPr/>
              </a:pPr>
              <a:t>174</a:t>
            </a:fld>
            <a:endParaRPr lang="en-US" smtClean="0"/>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175</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sldNum" sz="quarter" idx="5"/>
          </p:nvPr>
        </p:nvSpPr>
        <p:spPr>
          <a:xfrm>
            <a:off x="3148013" y="9034319"/>
            <a:ext cx="704850" cy="247794"/>
          </a:xfrm>
        </p:spPr>
        <p:txBody>
          <a:bodyPr/>
          <a:lstStyle/>
          <a:p>
            <a:pPr>
              <a:defRPr/>
            </a:pPr>
            <a:fld id="{E19C0DC3-26A5-407B-8D6A-47AD70A3790E}" type="slidenum">
              <a:rPr lang="en-US" smtClean="0"/>
              <a:pPr>
                <a:defRPr/>
              </a:pPr>
              <a:t>176</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endParaRPr lang="en-US" sz="2400" dirty="0" smtClean="0">
              <a:latin typeface="Arial" pitchFamily="34" charset="0"/>
            </a:endParaRPr>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endParaRPr lang="en-US" sz="2400" dirty="0" smtClean="0">
              <a:latin typeface="Arial" pitchFamily="34" charset="0"/>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endParaRPr lang="en-US" sz="2400" dirty="0" smtClean="0">
              <a:latin typeface="Arial" pitchFamily="34" charset="0"/>
            </a:endParaRPr>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180</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a:xfrm>
            <a:off x="3148013" y="9034463"/>
            <a:ext cx="704850" cy="247650"/>
          </a:xfrm>
        </p:spPr>
        <p:txBody>
          <a:bodyPr/>
          <a:lstStyle/>
          <a:p>
            <a:pPr defTabSz="928626">
              <a:defRPr/>
            </a:pPr>
            <a:fld id="{5858BD08-603D-48F8-9A20-C039EB7A66EE}" type="slidenum">
              <a:rPr lang="en-US" smtClean="0">
                <a:solidFill>
                  <a:srgbClr val="000000"/>
                </a:solidFill>
              </a:rPr>
              <a:pPr defTabSz="928626">
                <a:defRPr/>
              </a:pPr>
              <a:t>181</a:t>
            </a:fld>
            <a:endParaRPr lang="en-US" dirty="0" smtClean="0">
              <a:solidFill>
                <a:srgbClr val="000000"/>
              </a:solidFill>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xfrm>
            <a:off x="1177925" y="696913"/>
            <a:ext cx="4641850" cy="3481387"/>
          </a:xfrm>
          <a:ln/>
        </p:spPr>
      </p:sp>
      <p:sp>
        <p:nvSpPr>
          <p:cNvPr id="28675" name="Rectangle 3"/>
          <p:cNvSpPr>
            <a:spLocks noGrp="1" noChangeArrowheads="1"/>
          </p:cNvSpPr>
          <p:nvPr>
            <p:ph type="body" idx="1"/>
          </p:nvPr>
        </p:nvSpPr>
        <p:spPr>
          <a:xfrm>
            <a:off x="700088" y="4410075"/>
            <a:ext cx="5597525" cy="4176713"/>
          </a:xfrm>
          <a:noFill/>
          <a:ln/>
        </p:spPr>
        <p:txBody>
          <a:bodyPr/>
          <a:lstStyle/>
          <a:p>
            <a:endParaRPr lang="en-US" smtClean="0"/>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182</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184</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3"/>
          <p:cNvSpPr>
            <a:spLocks noGrp="1" noChangeArrowheads="1"/>
          </p:cNvSpPr>
          <p:nvPr>
            <p:ph type="sldNum" sz="quarter" idx="5"/>
          </p:nvPr>
        </p:nvSpPr>
        <p:spPr/>
        <p:txBody>
          <a:bodyPr/>
          <a:lstStyle/>
          <a:p>
            <a:pPr>
              <a:defRPr/>
            </a:pPr>
            <a:fld id="{7BA0F53B-08EA-4073-80AE-4E886F043ACC}" type="slidenum">
              <a:rPr lang="en-US" smtClean="0"/>
              <a:pPr>
                <a:defRPr/>
              </a:pPr>
              <a:t>185</a:t>
            </a:fld>
            <a:endParaRPr lang="en-US" smtClean="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148013" y="9034319"/>
            <a:ext cx="704850" cy="247794"/>
          </a:xfrm>
        </p:spPr>
        <p:txBody>
          <a:bodyPr/>
          <a:lstStyle/>
          <a:p>
            <a:pPr>
              <a:defRPr/>
            </a:pPr>
            <a:fld id="{3A6B90E8-B186-4EE7-9831-1401031F6C6C}" type="slidenum">
              <a:rPr lang="en-US" smtClean="0">
                <a:solidFill>
                  <a:srgbClr val="000000"/>
                </a:solidFill>
              </a:rPr>
              <a:pPr>
                <a:defRPr/>
              </a:pPr>
              <a:t>186</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187</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sldNum" sz="quarter" idx="5"/>
          </p:nvPr>
        </p:nvSpPr>
        <p:spPr>
          <a:xfrm>
            <a:off x="3148013" y="9034319"/>
            <a:ext cx="704850" cy="247794"/>
          </a:xfrm>
          <a:noFill/>
        </p:spPr>
        <p:txBody>
          <a:bodyPr/>
          <a:lstStyle/>
          <a:p>
            <a:pPr defTabSz="928787"/>
            <a:fld id="{115DCE5D-9890-4D3D-85A8-422F8D2E6A74}" type="slidenum">
              <a:rPr lang="en-US" smtClean="0"/>
              <a:pPr defTabSz="928787"/>
              <a:t>188</a:t>
            </a:fld>
            <a:endParaRPr lang="en-US" dirty="0" smtClean="0"/>
          </a:p>
        </p:txBody>
      </p:sp>
      <p:sp>
        <p:nvSpPr>
          <p:cNvPr id="8195" name="Slide Image Placeholder 1"/>
          <p:cNvSpPr>
            <a:spLocks noGrp="1" noRot="1" noChangeAspect="1" noTextEdit="1"/>
          </p:cNvSpPr>
          <p:nvPr>
            <p:ph type="sldImg"/>
          </p:nvPr>
        </p:nvSpPr>
        <p:spPr>
          <a:xfrm>
            <a:off x="1177925" y="696913"/>
            <a:ext cx="4641850" cy="3481387"/>
          </a:xfrm>
          <a:ln w="12700"/>
        </p:spPr>
      </p:sp>
      <p:sp>
        <p:nvSpPr>
          <p:cNvPr id="8196"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sldNum" sz="quarter" idx="5"/>
          </p:nvPr>
        </p:nvSpPr>
        <p:spPr>
          <a:xfrm>
            <a:off x="3148013" y="9034319"/>
            <a:ext cx="704850" cy="247794"/>
          </a:xfrm>
          <a:noFill/>
        </p:spPr>
        <p:txBody>
          <a:bodyPr/>
          <a:lstStyle/>
          <a:p>
            <a:pPr defTabSz="928787"/>
            <a:fld id="{076A8555-044F-4F2E-8925-97F1BB3F085C}" type="slidenum">
              <a:rPr lang="en-US" smtClean="0"/>
              <a:pPr defTabSz="928787"/>
              <a:t>189</a:t>
            </a:fld>
            <a:endParaRPr lang="en-US" dirty="0" smtClean="0"/>
          </a:p>
        </p:txBody>
      </p:sp>
      <p:sp>
        <p:nvSpPr>
          <p:cNvPr id="9219" name="Slide Image Placeholder 1"/>
          <p:cNvSpPr>
            <a:spLocks noGrp="1" noRot="1" noChangeAspect="1" noTextEdit="1"/>
          </p:cNvSpPr>
          <p:nvPr>
            <p:ph type="sldImg"/>
          </p:nvPr>
        </p:nvSpPr>
        <p:spPr>
          <a:xfrm>
            <a:off x="1177925" y="696913"/>
            <a:ext cx="4641850" cy="3481387"/>
          </a:xfrm>
          <a:ln w="12700"/>
        </p:spPr>
      </p:sp>
      <p:sp>
        <p:nvSpPr>
          <p:cNvPr id="9220"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319"/>
            <a:ext cx="704850" cy="247794"/>
          </a:xfrm>
          <a:noFill/>
        </p:spPr>
        <p:txBody>
          <a:bodyPr/>
          <a:lstStyle/>
          <a:p>
            <a:pPr defTabSz="928787"/>
            <a:fld id="{A9CABB9C-C830-4BC7-A2A5-590C7F2E3D5D}" type="slidenum">
              <a:rPr lang="en-US" smtClean="0"/>
              <a:pPr defTabSz="928787"/>
              <a:t>190</a:t>
            </a:fld>
            <a:endParaRPr lang="en-US" dirty="0" smtClean="0"/>
          </a:p>
        </p:txBody>
      </p:sp>
      <p:sp>
        <p:nvSpPr>
          <p:cNvPr id="10243" name="Slide Image Placeholder 1"/>
          <p:cNvSpPr>
            <a:spLocks noGrp="1" noRot="1" noChangeAspect="1" noTextEdit="1"/>
          </p:cNvSpPr>
          <p:nvPr>
            <p:ph type="sldImg"/>
          </p:nvPr>
        </p:nvSpPr>
        <p:spPr>
          <a:xfrm>
            <a:off x="1177925" y="696913"/>
            <a:ext cx="4641850" cy="3481387"/>
          </a:xfrm>
          <a:ln w="12700"/>
        </p:spPr>
      </p:sp>
      <p:sp>
        <p:nvSpPr>
          <p:cNvPr id="10244"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319"/>
            <a:ext cx="704850" cy="247794"/>
          </a:xfrm>
          <a:noFill/>
        </p:spPr>
        <p:txBody>
          <a:bodyPr/>
          <a:lstStyle/>
          <a:p>
            <a:pPr defTabSz="928787"/>
            <a:fld id="{32ABD8D2-8AEB-4E57-AD17-9A075BE6DD28}" type="slidenum">
              <a:rPr lang="en-US" smtClean="0"/>
              <a:pPr defTabSz="928787"/>
              <a:t>191</a:t>
            </a:fld>
            <a:endParaRPr lang="en-US" dirty="0" smtClean="0"/>
          </a:p>
        </p:txBody>
      </p:sp>
      <p:sp>
        <p:nvSpPr>
          <p:cNvPr id="11267" name="Slide Image Placeholder 1"/>
          <p:cNvSpPr>
            <a:spLocks noGrp="1" noRot="1" noChangeAspect="1" noTextEdit="1"/>
          </p:cNvSpPr>
          <p:nvPr>
            <p:ph type="sldImg"/>
          </p:nvPr>
        </p:nvSpPr>
        <p:spPr>
          <a:xfrm>
            <a:off x="1177925" y="696913"/>
            <a:ext cx="4641850" cy="3481387"/>
          </a:xfrm>
          <a:ln w="12700"/>
        </p:spPr>
      </p:sp>
      <p:sp>
        <p:nvSpPr>
          <p:cNvPr id="11268"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xfrm>
            <a:off x="1177925" y="696913"/>
            <a:ext cx="4641850" cy="3481387"/>
          </a:xfrm>
          <a:ln/>
        </p:spPr>
      </p:sp>
      <p:sp>
        <p:nvSpPr>
          <p:cNvPr id="29699" name="Rectangle 3"/>
          <p:cNvSpPr>
            <a:spLocks noGrp="1" noChangeArrowheads="1"/>
          </p:cNvSpPr>
          <p:nvPr>
            <p:ph type="body" idx="1"/>
          </p:nvPr>
        </p:nvSpPr>
        <p:spPr>
          <a:xfrm>
            <a:off x="700088" y="4410075"/>
            <a:ext cx="5597525" cy="4176713"/>
          </a:xfrm>
          <a:noFill/>
          <a:ln/>
        </p:spPr>
        <p:txBody>
          <a:bodyPr/>
          <a:lstStyle/>
          <a:p>
            <a:endParaRPr lang="en-US" smtClean="0"/>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192</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193</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3"/>
          <p:cNvSpPr>
            <a:spLocks noGrp="1" noChangeArrowheads="1"/>
          </p:cNvSpPr>
          <p:nvPr>
            <p:ph type="sldNum" sz="quarter" idx="5"/>
          </p:nvPr>
        </p:nvSpPr>
        <p:spPr/>
        <p:txBody>
          <a:bodyPr/>
          <a:lstStyle/>
          <a:p>
            <a:pPr>
              <a:defRPr/>
            </a:pPr>
            <a:fld id="{09A4B87A-6B35-42ED-94E4-E42FBCA0FC60}" type="slidenum">
              <a:rPr lang="en-US" smtClean="0"/>
              <a:pPr>
                <a:defRPr/>
              </a:pPr>
              <a:t>194</a:t>
            </a:fld>
            <a:endParaRPr lang="en-US" smtClean="0"/>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3"/>
          <p:cNvSpPr>
            <a:spLocks noGrp="1" noChangeArrowheads="1"/>
          </p:cNvSpPr>
          <p:nvPr>
            <p:ph type="sldNum" sz="quarter" idx="5"/>
          </p:nvPr>
        </p:nvSpPr>
        <p:spPr/>
        <p:txBody>
          <a:bodyPr/>
          <a:lstStyle/>
          <a:p>
            <a:pPr>
              <a:defRPr/>
            </a:pPr>
            <a:fld id="{536E58DB-D0D6-49D5-951D-181A46E522BB}" type="slidenum">
              <a:rPr lang="en-US" smtClean="0"/>
              <a:pPr>
                <a:defRPr/>
              </a:pPr>
              <a:t>196</a:t>
            </a:fld>
            <a:endParaRPr lang="en-US" smtClean="0"/>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3" y="9034463"/>
            <a:ext cx="704850" cy="247650"/>
          </a:xfrm>
        </p:spPr>
        <p:txBody>
          <a:bodyPr/>
          <a:lstStyle/>
          <a:p>
            <a:pPr>
              <a:defRPr/>
            </a:pPr>
            <a:fld id="{CD7F88F9-67A0-4DD5-9BC7-F7DE73C9931D}" type="slidenum">
              <a:rPr lang="en-US" smtClean="0"/>
              <a:pPr>
                <a:defRPr/>
              </a:pPr>
              <a:t>197</a:t>
            </a:fld>
            <a:endParaRPr lang="en-US" smtClean="0"/>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3" y="9034463"/>
            <a:ext cx="704850" cy="247650"/>
          </a:xfrm>
        </p:spPr>
        <p:txBody>
          <a:bodyPr/>
          <a:lstStyle/>
          <a:p>
            <a:pPr>
              <a:defRPr/>
            </a:pPr>
            <a:fld id="{6431A3C4-953E-479E-AB9F-C945280D9038}" type="slidenum">
              <a:rPr lang="en-US" smtClean="0"/>
              <a:pPr>
                <a:defRPr/>
              </a:pPr>
              <a:t>198</a:t>
            </a:fld>
            <a:endParaRPr lang="en-US" smtClean="0"/>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99D03A5E-AD65-4374-B8B7-76AEFA446EE0}" type="slidenum">
              <a:rPr lang="en-US" sz="1000"/>
              <a:pPr algn="ctr" defTabSz="930275"/>
              <a:t>199</a:t>
            </a:fld>
            <a:endParaRPr lang="en-US" sz="100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3"/>
          <p:cNvSpPr>
            <a:spLocks noGrp="1" noChangeArrowheads="1"/>
          </p:cNvSpPr>
          <p:nvPr>
            <p:ph type="sldNum" sz="quarter" idx="5"/>
          </p:nvPr>
        </p:nvSpPr>
        <p:spPr>
          <a:xfrm>
            <a:off x="3148013" y="9034463"/>
            <a:ext cx="704850" cy="247650"/>
          </a:xfrm>
        </p:spPr>
        <p:txBody>
          <a:bodyPr/>
          <a:lstStyle/>
          <a:p>
            <a:pPr>
              <a:defRPr/>
            </a:pPr>
            <a:fld id="{B0EC0681-E66A-4805-AACD-1639A594A339}" type="slidenum">
              <a:rPr lang="en-US" smtClean="0">
                <a:solidFill>
                  <a:srgbClr val="000000"/>
                </a:solidFill>
              </a:rPr>
              <a:pPr>
                <a:defRPr/>
              </a:pPr>
              <a:t>20</a:t>
            </a:fld>
            <a:endParaRPr lang="en-US" smtClean="0">
              <a:solidFill>
                <a:srgbClr val="000000"/>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sldNum" sz="quarter" idx="5"/>
          </p:nvPr>
        </p:nvSpPr>
        <p:spPr>
          <a:xfrm>
            <a:off x="3148013" y="9034319"/>
            <a:ext cx="704850" cy="247794"/>
          </a:xfrm>
          <a:noFill/>
        </p:spPr>
        <p:txBody>
          <a:bodyPr/>
          <a:lstStyle/>
          <a:p>
            <a:pPr defTabSz="928787"/>
            <a:fld id="{9A6E5439-9D2A-4CD2-8AB5-D96889696FBF}" type="slidenum">
              <a:rPr lang="en-US" smtClean="0"/>
              <a:pPr defTabSz="928787"/>
              <a:t>202</a:t>
            </a:fld>
            <a:endParaRPr lang="en-US" dirty="0" smtClean="0"/>
          </a:p>
        </p:txBody>
      </p:sp>
      <p:sp>
        <p:nvSpPr>
          <p:cNvPr id="8195" name="Slide Image Placeholder 1"/>
          <p:cNvSpPr>
            <a:spLocks noGrp="1" noRot="1" noChangeAspect="1" noTextEdit="1"/>
          </p:cNvSpPr>
          <p:nvPr>
            <p:ph type="sldImg"/>
          </p:nvPr>
        </p:nvSpPr>
        <p:spPr>
          <a:xfrm>
            <a:off x="1177925" y="696913"/>
            <a:ext cx="4641850" cy="3481387"/>
          </a:xfrm>
          <a:ln w="12700"/>
        </p:spPr>
      </p:sp>
      <p:sp>
        <p:nvSpPr>
          <p:cNvPr id="8196"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sldNum" sz="quarter" idx="5"/>
          </p:nvPr>
        </p:nvSpPr>
        <p:spPr>
          <a:xfrm>
            <a:off x="3148013" y="9034319"/>
            <a:ext cx="704850" cy="247794"/>
          </a:xfrm>
          <a:noFill/>
        </p:spPr>
        <p:txBody>
          <a:bodyPr/>
          <a:lstStyle/>
          <a:p>
            <a:pPr defTabSz="928787"/>
            <a:fld id="{0E8A599E-323A-439F-9DB7-C51FF478F99C}" type="slidenum">
              <a:rPr lang="en-US" smtClean="0"/>
              <a:pPr defTabSz="928787"/>
              <a:t>203</a:t>
            </a:fld>
            <a:endParaRPr lang="en-US" dirty="0" smtClean="0"/>
          </a:p>
        </p:txBody>
      </p:sp>
      <p:sp>
        <p:nvSpPr>
          <p:cNvPr id="9219" name="Slide Image Placeholder 1"/>
          <p:cNvSpPr>
            <a:spLocks noGrp="1" noRot="1" noChangeAspect="1" noTextEdit="1"/>
          </p:cNvSpPr>
          <p:nvPr>
            <p:ph type="sldImg"/>
          </p:nvPr>
        </p:nvSpPr>
        <p:spPr>
          <a:xfrm>
            <a:off x="1177925" y="696913"/>
            <a:ext cx="4641850" cy="3481387"/>
          </a:xfrm>
          <a:ln w="12700"/>
        </p:spPr>
      </p:sp>
      <p:sp>
        <p:nvSpPr>
          <p:cNvPr id="9220"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Rot="1" noChangeAspect="1" noChangeArrowheads="1" noTextEdit="1"/>
          </p:cNvSpPr>
          <p:nvPr>
            <p:ph type="sldImg"/>
          </p:nvPr>
        </p:nvSpPr>
        <p:spPr>
          <a:ln/>
        </p:spPr>
      </p:sp>
      <p:sp>
        <p:nvSpPr>
          <p:cNvPr id="26112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a:spLocks noGrp="1" noChangeArrowheads="1"/>
          </p:cNvSpPr>
          <p:nvPr>
            <p:ph type="sldNum" sz="quarter" idx="5"/>
          </p:nvPr>
        </p:nvSpPr>
        <p:spPr>
          <a:noFill/>
        </p:spPr>
        <p:txBody>
          <a:bodyPr/>
          <a:lstStyle/>
          <a:p>
            <a:fld id="{3F9BC501-6218-4533-8075-4FEDF8B85956}" type="slidenum">
              <a:rPr lang="en-US" smtClean="0"/>
              <a:pPr/>
              <a:t>211</a:t>
            </a:fld>
            <a:endParaRPr lang="en-US" smtClean="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8113" name="Slide Image Placeholder 1"/>
          <p:cNvSpPr>
            <a:spLocks noGrp="1" noRot="1" noChangeAspect="1"/>
          </p:cNvSpPr>
          <p:nvPr>
            <p:ph type="sldImg"/>
          </p:nvPr>
        </p:nvSpPr>
        <p:spPr>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48650" y="9034803"/>
            <a:ext cx="703573" cy="247312"/>
          </a:xfrm>
        </p:spPr>
        <p:txBody>
          <a:bodyPr/>
          <a:lstStyle/>
          <a:p>
            <a:pPr defTabSz="928787">
              <a:defRPr/>
            </a:pPr>
            <a:fld id="{15A7F7DB-3A93-4CAB-8AF3-CD35918FB945}" type="slidenum">
              <a:rPr lang="en-US" smtClean="0"/>
              <a:pPr defTabSz="928787">
                <a:defRPr/>
              </a:pPr>
              <a:t>2</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1177925" y="696913"/>
            <a:ext cx="4641850" cy="3481387"/>
          </a:xfrm>
          <a:ln/>
        </p:spPr>
      </p:sp>
      <p:sp>
        <p:nvSpPr>
          <p:cNvPr id="31747" name="Rectangle 3"/>
          <p:cNvSpPr>
            <a:spLocks noGrp="1" noChangeArrowheads="1"/>
          </p:cNvSpPr>
          <p:nvPr>
            <p:ph type="body" idx="1"/>
          </p:nvPr>
        </p:nvSpPr>
        <p:spPr>
          <a:xfrm>
            <a:off x="700088" y="4410075"/>
            <a:ext cx="5597525" cy="4176713"/>
          </a:xfrm>
          <a:noFill/>
          <a:ln/>
        </p:spPr>
        <p:txBody>
          <a:bodyPr/>
          <a:lstStyle/>
          <a:p>
            <a:endParaRPr lang="en-US" smtClean="0"/>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214</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1185" name="Rectangle 7"/>
          <p:cNvSpPr txBox="1">
            <a:spLocks noGrp="1" noChangeArrowheads="1"/>
          </p:cNvSpPr>
          <p:nvPr/>
        </p:nvSpPr>
        <p:spPr bwMode="auto">
          <a:xfrm>
            <a:off x="3955222" y="8827125"/>
            <a:ext cx="3042478" cy="456575"/>
          </a:xfrm>
          <a:prstGeom prst="rect">
            <a:avLst/>
          </a:prstGeom>
          <a:noFill/>
          <a:ln w="9525">
            <a:noFill/>
            <a:miter lim="800000"/>
            <a:headEnd/>
            <a:tailEnd/>
          </a:ln>
        </p:spPr>
        <p:txBody>
          <a:bodyPr lIns="91202" tIns="45600" rIns="91202" bIns="45600" anchor="b"/>
          <a:lstStyle/>
          <a:p>
            <a:pPr algn="r" defTabSz="909767"/>
            <a:fld id="{A0D70C00-AB20-4F73-A1A0-D35999B0DF09}" type="slidenum">
              <a:rPr lang="en-US"/>
              <a:pPr algn="r" defTabSz="909767"/>
              <a:t>216</a:t>
            </a:fld>
            <a:endParaRPr lang="en-US" dirty="0"/>
          </a:p>
        </p:txBody>
      </p:sp>
      <p:sp>
        <p:nvSpPr>
          <p:cNvPr id="2141186" name="Rectangle 2"/>
          <p:cNvSpPr>
            <a:spLocks noGrp="1" noRot="1" noChangeAspect="1" noChangeArrowheads="1" noTextEdit="1"/>
          </p:cNvSpPr>
          <p:nvPr>
            <p:ph type="sldImg"/>
          </p:nvPr>
        </p:nvSpPr>
        <p:spPr>
          <a:xfrm>
            <a:off x="1130300" y="692150"/>
            <a:ext cx="4718050" cy="3538538"/>
          </a:xfrm>
          <a:solidFill>
            <a:srgbClr val="FFFFFF"/>
          </a:solidFill>
          <a:ln/>
        </p:spPr>
      </p:sp>
      <p:sp>
        <p:nvSpPr>
          <p:cNvPr id="2141187" name="Rectangle 5"/>
          <p:cNvSpPr>
            <a:spLocks noGrp="1" noChangeArrowheads="1"/>
          </p:cNvSpPr>
          <p:nvPr>
            <p:ph type="body" idx="1"/>
          </p:nvPr>
        </p:nvSpPr>
        <p:spPr>
          <a:xfrm>
            <a:off x="535603" y="4413562"/>
            <a:ext cx="5932833" cy="4185275"/>
          </a:xfrm>
          <a:noFill/>
          <a:ln>
            <a:solidFill>
              <a:srgbClr val="000000"/>
            </a:solidFill>
          </a:ln>
        </p:spPr>
        <p:txBody>
          <a:bodyPr lIns="91202" tIns="45600" rIns="91202" bIns="45600"/>
          <a:lstStyle/>
          <a:p>
            <a:pPr eaLnBrk="1" hangingPunct="1"/>
            <a:r>
              <a:rPr lang="en-US" smtClean="0"/>
              <a:t>Exhibit 11 of Article</a:t>
            </a:r>
          </a:p>
          <a:p>
            <a:pPr eaLnBrk="1" hangingPunct="1"/>
            <a:endParaRPr lang="en-US" smtClean="0"/>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 xmlns:p14="http://schemas.microsoft.com/office/powerpoint/2010/main" val="1940281423"/>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220</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D33E2A00-2CF7-4478-84A9-2FF29938CC9E}" type="slidenum">
              <a:rPr lang="en-US" sz="1000"/>
              <a:pPr algn="ctr" defTabSz="931863"/>
              <a:t>221</a:t>
            </a:fld>
            <a:endParaRPr lang="en-US" sz="10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sldNum" sz="quarter" idx="5"/>
          </p:nvPr>
        </p:nvSpPr>
        <p:spPr>
          <a:xfrm>
            <a:off x="3148013" y="9034319"/>
            <a:ext cx="704850" cy="247794"/>
          </a:xfrm>
          <a:noFill/>
        </p:spPr>
        <p:txBody>
          <a:bodyPr/>
          <a:lstStyle/>
          <a:p>
            <a:fld id="{E188F4B9-AFA1-4FA4-B0F5-782B95A74519}" type="slidenum">
              <a:rPr lang="en-US" smtClean="0">
                <a:cs typeface="Arial" charset="0"/>
              </a:rPr>
              <a:pPr/>
              <a:t>222</a:t>
            </a:fld>
            <a:endParaRPr lang="en-US" smtClean="0">
              <a:cs typeface="Arial" charset="0"/>
            </a:endParaRPr>
          </a:p>
        </p:txBody>
      </p:sp>
      <p:sp>
        <p:nvSpPr>
          <p:cNvPr id="70659" name="Rectangle 4"/>
          <p:cNvSpPr>
            <a:spLocks noGrp="1" noRot="1" noChangeAspect="1" noChangeArrowheads="1" noTextEdit="1"/>
          </p:cNvSpPr>
          <p:nvPr>
            <p:ph type="sldImg"/>
          </p:nvPr>
        </p:nvSpPr>
        <p:spPr>
          <a:ln/>
        </p:spPr>
      </p:sp>
      <p:sp>
        <p:nvSpPr>
          <p:cNvPr id="70660"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3"/>
          <p:cNvSpPr>
            <a:spLocks noGrp="1"/>
          </p:cNvSpPr>
          <p:nvPr>
            <p:ph type="body" sz="quarter" idx="10"/>
          </p:nvPr>
        </p:nvSpPr>
        <p:spPr/>
        <p:txBody>
          <a:bodyPr/>
          <a:lstStyle/>
          <a:p>
            <a:endParaRPr lang="en-US"/>
          </a:p>
        </p:txBody>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3"/>
          <p:cNvSpPr>
            <a:spLocks noGrp="1"/>
          </p:cNvSpPr>
          <p:nvPr>
            <p:ph type="body" sz="quarter" idx="10"/>
          </p:nvPr>
        </p:nvSpPr>
        <p:spPr/>
        <p:txBody>
          <a:bodyPr/>
          <a:lstStyle/>
          <a:p>
            <a:endParaRPr lang="en-US"/>
          </a:p>
        </p:txBody>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3"/>
          <p:cNvSpPr>
            <a:spLocks noGrp="1" noChangeArrowheads="1"/>
          </p:cNvSpPr>
          <p:nvPr>
            <p:ph type="sldNum" sz="quarter" idx="5"/>
          </p:nvPr>
        </p:nvSpPr>
        <p:spPr/>
        <p:txBody>
          <a:bodyPr/>
          <a:lstStyle/>
          <a:p>
            <a:pPr>
              <a:defRPr/>
            </a:pPr>
            <a:fld id="{37A3E939-F1D0-41DA-A43F-F133257CB54E}" type="slidenum">
              <a:rPr lang="en-US" smtClean="0"/>
              <a:pPr>
                <a:defRPr/>
              </a:pPr>
              <a:t>227</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1177925" y="696913"/>
            <a:ext cx="4641850" cy="3481387"/>
          </a:xfrm>
          <a:ln/>
        </p:spPr>
      </p:sp>
      <p:sp>
        <p:nvSpPr>
          <p:cNvPr id="32771" name="Rectangle 3"/>
          <p:cNvSpPr>
            <a:spLocks noGrp="1" noChangeArrowheads="1"/>
          </p:cNvSpPr>
          <p:nvPr>
            <p:ph type="body" idx="1"/>
          </p:nvPr>
        </p:nvSpPr>
        <p:spPr>
          <a:xfrm>
            <a:off x="700088" y="4410075"/>
            <a:ext cx="5597525" cy="4176713"/>
          </a:xfrm>
          <a:noFill/>
          <a:ln/>
        </p:spPr>
        <p:txBody>
          <a:bodyPr/>
          <a:lstStyle/>
          <a:p>
            <a:endParaRPr lang="en-US" smtClean="0"/>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3148013" y="9034464"/>
            <a:ext cx="704850" cy="247650"/>
          </a:xfrm>
          <a:prstGeom prst="rect">
            <a:avLst/>
          </a:prstGeom>
          <a:noFill/>
          <a:ln w="9525">
            <a:noFill/>
            <a:miter lim="800000"/>
            <a:headEnd/>
            <a:tailEnd/>
          </a:ln>
        </p:spPr>
        <p:txBody>
          <a:bodyPr lIns="45874" tIns="46487" rIns="45874" bIns="46487" anchor="b">
            <a:spAutoFit/>
          </a:bodyPr>
          <a:lstStyle/>
          <a:p>
            <a:pPr algn="ctr" defTabSz="930117"/>
            <a:fld id="{10D51B6F-E5CE-42ED-829B-9910A1E4B827}" type="slidenum">
              <a:rPr lang="en-US" sz="1000">
                <a:solidFill>
                  <a:srgbClr val="000000"/>
                </a:solidFill>
              </a:rPr>
              <a:pPr algn="ctr" defTabSz="930117"/>
              <a:t>228</a:t>
            </a:fld>
            <a:endParaRPr lang="en-US" sz="1000" dirty="0">
              <a:solidFill>
                <a:srgbClr val="000000"/>
              </a:solidFill>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FF24AE9-E789-41DF-8009-6DFC36735A5D}" type="slidenum">
              <a:rPr lang="en-US"/>
              <a:pPr/>
              <a:t>230</a:t>
            </a:fld>
            <a:endParaRPr lang="en-US"/>
          </a:p>
        </p:txBody>
      </p:sp>
      <p:sp>
        <p:nvSpPr>
          <p:cNvPr id="1990658" name="Rectangle 2"/>
          <p:cNvSpPr>
            <a:spLocks noGrp="1" noRot="1" noChangeAspect="1" noChangeArrowheads="1" noTextEdit="1"/>
          </p:cNvSpPr>
          <p:nvPr>
            <p:ph type="sldImg"/>
          </p:nvPr>
        </p:nvSpPr>
        <p:spPr>
          <a:ln/>
        </p:spPr>
      </p:sp>
      <p:sp>
        <p:nvSpPr>
          <p:cNvPr id="199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pPr>
              <a:defRPr/>
            </a:pPr>
            <a:fld id="{1A3C7605-3122-4090-8F86-E7A576852043}" type="slidenum">
              <a:rPr lang="en-US" smtClean="0"/>
              <a:pPr>
                <a:defRPr/>
              </a:pPr>
              <a:t>231</a:t>
            </a:fld>
            <a:endParaRPr lang="en-US" smtClean="0"/>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232</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239</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240</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48650" y="9034803"/>
            <a:ext cx="703573" cy="247312"/>
          </a:xfrm>
        </p:spPr>
        <p:txBody>
          <a:bodyPr/>
          <a:lstStyle/>
          <a:p>
            <a:pPr defTabSz="928787">
              <a:defRPr/>
            </a:pPr>
            <a:fld id="{15A7F7DB-3A93-4CAB-8AF3-CD35918FB945}" type="slidenum">
              <a:rPr lang="en-US" smtClean="0"/>
              <a:pPr defTabSz="928787">
                <a:defRPr/>
              </a:pPr>
              <a:t>247</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248</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xfrm>
            <a:off x="1177925" y="696913"/>
            <a:ext cx="4641850" cy="3481387"/>
          </a:xfrm>
          <a:ln/>
        </p:spPr>
      </p:sp>
      <p:sp>
        <p:nvSpPr>
          <p:cNvPr id="33795" name="Rectangle 3"/>
          <p:cNvSpPr>
            <a:spLocks noGrp="1" noChangeArrowheads="1"/>
          </p:cNvSpPr>
          <p:nvPr>
            <p:ph type="body" idx="1"/>
          </p:nvPr>
        </p:nvSpPr>
        <p:spPr>
          <a:xfrm>
            <a:off x="700088" y="4410075"/>
            <a:ext cx="5597525" cy="4176713"/>
          </a:xfrm>
          <a:noFill/>
          <a:ln/>
        </p:spPr>
        <p:txBody>
          <a:bodyPr/>
          <a:lstStyle/>
          <a:p>
            <a:endParaRPr lang="en-US" smtClean="0"/>
          </a:p>
        </p:txBody>
      </p:sp>
    </p:spTree>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3"/>
          <p:cNvSpPr>
            <a:spLocks noGrp="1" noChangeArrowheads="1"/>
          </p:cNvSpPr>
          <p:nvPr>
            <p:ph type="sldNum" sz="quarter" idx="5"/>
          </p:nvPr>
        </p:nvSpPr>
        <p:spPr>
          <a:xfrm>
            <a:off x="3148013" y="9034464"/>
            <a:ext cx="704850" cy="247650"/>
          </a:xfrm>
          <a:noFill/>
        </p:spPr>
        <p:txBody>
          <a:bodyPr/>
          <a:lstStyle/>
          <a:p>
            <a:fld id="{79DFC9C8-330E-49F1-BC1C-7C93036D49B8}" type="slidenum">
              <a:rPr lang="en-US" smtClean="0">
                <a:cs typeface="Arial" charset="0"/>
              </a:rPr>
              <a:pPr/>
              <a:t>249</a:t>
            </a:fld>
            <a:endParaRPr lang="en-US" smtClean="0">
              <a:cs typeface="Arial" charset="0"/>
            </a:endParaRPr>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2B874BA-7C20-4EC0-9559-D2292A54BB51}" type="slidenum">
              <a:rPr lang="en-US" smtClean="0"/>
              <a:pPr>
                <a:defRPr/>
              </a:pPr>
              <a:t>251</a:t>
            </a:fld>
            <a:endParaRPr lang="en-US" smtClean="0"/>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3"/>
          <p:cNvSpPr>
            <a:spLocks noGrp="1" noChangeArrowheads="1"/>
          </p:cNvSpPr>
          <p:nvPr>
            <p:ph type="sldNum" sz="quarter" idx="5"/>
          </p:nvPr>
        </p:nvSpPr>
        <p:spPr>
          <a:xfrm>
            <a:off x="3148013" y="9034464"/>
            <a:ext cx="704850" cy="247650"/>
          </a:xfrm>
        </p:spPr>
        <p:txBody>
          <a:bodyPr/>
          <a:lstStyle/>
          <a:p>
            <a:pPr defTabSz="928531">
              <a:defRPr/>
            </a:pPr>
            <a:fld id="{997B1A37-7284-48D3-AB21-085E11E2C639}" type="slidenum">
              <a:rPr lang="en-US" smtClean="0">
                <a:solidFill>
                  <a:srgbClr val="000000"/>
                </a:solidFill>
              </a:rPr>
              <a:pPr defTabSz="928531">
                <a:defRPr/>
              </a:pPr>
              <a:t>252</a:t>
            </a:fld>
            <a:endParaRPr lang="en-US" dirty="0" smtClean="0">
              <a:solidFill>
                <a:srgbClr val="000000"/>
              </a:solidFill>
            </a:endParaRPr>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253</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txBox="1">
            <a:spLocks noGrp="1" noChangeArrowheads="1"/>
          </p:cNvSpPr>
          <p:nvPr/>
        </p:nvSpPr>
        <p:spPr bwMode="auto">
          <a:xfrm>
            <a:off x="3149603" y="9032877"/>
            <a:ext cx="701675" cy="249237"/>
          </a:xfrm>
          <a:prstGeom prst="rect">
            <a:avLst/>
          </a:prstGeom>
          <a:noFill/>
          <a:ln w="9525">
            <a:noFill/>
            <a:miter lim="800000"/>
            <a:headEnd/>
            <a:tailEnd/>
          </a:ln>
        </p:spPr>
        <p:txBody>
          <a:bodyPr lIns="45947" tIns="46560" rIns="45947" bIns="46560" anchor="b">
            <a:spAutoFit/>
          </a:bodyPr>
          <a:lstStyle/>
          <a:p>
            <a:pPr algn="ctr" defTabSz="931681"/>
            <a:fld id="{4399CF41-50F9-49BD-A259-C822E00D5B97}" type="slidenum">
              <a:rPr lang="en-US" sz="1000" smtClean="0">
                <a:solidFill>
                  <a:srgbClr val="000000"/>
                </a:solidFill>
              </a:rPr>
              <a:pPr algn="ctr" defTabSz="931681"/>
              <a:t>254</a:t>
            </a:fld>
            <a:endParaRPr lang="en-US" sz="1000" dirty="0" smtClean="0">
              <a:solidFill>
                <a:srgbClr val="000000"/>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255</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3"/>
          <p:cNvSpPr>
            <a:spLocks noGrp="1" noChangeArrowheads="1"/>
          </p:cNvSpPr>
          <p:nvPr>
            <p:ph type="sldNum" sz="quarter" idx="5"/>
          </p:nvPr>
        </p:nvSpPr>
        <p:spPr>
          <a:noFill/>
        </p:spPr>
        <p:txBody>
          <a:bodyPr/>
          <a:lstStyle/>
          <a:p>
            <a:fld id="{7C15D60F-0150-4F2D-B22F-824BDADA6C9E}" type="slidenum">
              <a:rPr lang="en-US" smtClean="0"/>
              <a:pPr/>
              <a:t>256</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3"/>
          <p:cNvSpPr>
            <a:spLocks noGrp="1" noChangeArrowheads="1"/>
          </p:cNvSpPr>
          <p:nvPr>
            <p:ph type="sldNum" sz="quarter" idx="5"/>
          </p:nvPr>
        </p:nvSpPr>
        <p:spPr/>
        <p:txBody>
          <a:bodyPr/>
          <a:lstStyle/>
          <a:p>
            <a:pPr>
              <a:defRPr/>
            </a:pPr>
            <a:fld id="{16E60D02-A04A-4138-B31A-6A0C475C2275}" type="slidenum">
              <a:rPr lang="en-US" smtClean="0"/>
              <a:pPr>
                <a:defRPr/>
              </a:pPr>
              <a:t>257</a:t>
            </a:fld>
            <a:endParaRPr lang="en-US" smtClean="0"/>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258</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259</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3"/>
          <p:cNvSpPr>
            <a:spLocks noGrp="1" noChangeArrowheads="1"/>
          </p:cNvSpPr>
          <p:nvPr>
            <p:ph type="sldNum" sz="quarter" idx="5"/>
          </p:nvPr>
        </p:nvSpPr>
        <p:spPr>
          <a:xfrm>
            <a:off x="3148013" y="9034463"/>
            <a:ext cx="704850" cy="247650"/>
          </a:xfrm>
        </p:spPr>
        <p:txBody>
          <a:bodyPr/>
          <a:lstStyle/>
          <a:p>
            <a:pPr>
              <a:defRPr/>
            </a:pPr>
            <a:fld id="{0D68917C-222B-42DB-9EBD-51BF253FD185}" type="slidenum">
              <a:rPr lang="en-US" smtClean="0">
                <a:solidFill>
                  <a:srgbClr val="000000"/>
                </a:solidFill>
              </a:rPr>
              <a:pPr>
                <a:defRPr/>
              </a:pPr>
              <a:t>24</a:t>
            </a:fld>
            <a:endParaRPr lang="en-US" smtClean="0">
              <a:solidFill>
                <a:srgbClr val="000000"/>
              </a:solidFill>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260</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3"/>
          <p:cNvSpPr>
            <a:spLocks noGrp="1" noChangeArrowheads="1"/>
          </p:cNvSpPr>
          <p:nvPr>
            <p:ph type="sldNum" sz="quarter" idx="5"/>
          </p:nvPr>
        </p:nvSpPr>
        <p:spPr>
          <a:xfrm>
            <a:off x="3148013" y="9034319"/>
            <a:ext cx="704850" cy="247794"/>
          </a:xfrm>
          <a:noFill/>
        </p:spPr>
        <p:txBody>
          <a:bodyPr/>
          <a:lstStyle/>
          <a:p>
            <a:fld id="{FEC3857E-DCBC-4731-A75E-A1590B57B44A}" type="slidenum">
              <a:rPr lang="en-US" smtClean="0">
                <a:solidFill>
                  <a:srgbClr val="000000"/>
                </a:solidFill>
              </a:rPr>
              <a:pPr/>
              <a:t>261</a:t>
            </a:fld>
            <a:endParaRPr lang="en-US" smtClean="0">
              <a:solidFill>
                <a:srgbClr val="000000"/>
              </a:solidFill>
            </a:endParaRPr>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3"/>
          <p:cNvSpPr>
            <a:spLocks noGrp="1" noChangeArrowheads="1"/>
          </p:cNvSpPr>
          <p:nvPr>
            <p:ph type="sldNum" sz="quarter" idx="5"/>
          </p:nvPr>
        </p:nvSpPr>
        <p:spPr/>
        <p:txBody>
          <a:bodyPr/>
          <a:lstStyle/>
          <a:p>
            <a:pPr>
              <a:defRPr/>
            </a:pPr>
            <a:fld id="{4528E22D-B324-4FA6-B14C-B990912558F9}" type="slidenum">
              <a:rPr lang="en-US" smtClean="0"/>
              <a:pPr>
                <a:defRPr/>
              </a:pPr>
              <a:t>264</a:t>
            </a:fld>
            <a:endParaRPr lang="en-US" smtClean="0"/>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3"/>
          <p:cNvSpPr>
            <a:spLocks noGrp="1" noChangeArrowheads="1"/>
          </p:cNvSpPr>
          <p:nvPr>
            <p:ph type="sldNum" sz="quarter" idx="5"/>
          </p:nvPr>
        </p:nvSpPr>
        <p:spPr/>
        <p:txBody>
          <a:bodyPr/>
          <a:lstStyle/>
          <a:p>
            <a:pPr>
              <a:defRPr/>
            </a:pPr>
            <a:fld id="{E33EB345-5751-4A4D-AEB1-4B36327EB547}" type="slidenum">
              <a:rPr lang="en-US" smtClean="0"/>
              <a:pPr>
                <a:defRPr/>
              </a:pPr>
              <a:t>265</a:t>
            </a:fld>
            <a:endParaRPr lang="en-US" smtClean="0"/>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266</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267</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3"/>
          <p:cNvSpPr>
            <a:spLocks noGrp="1" noChangeArrowheads="1"/>
          </p:cNvSpPr>
          <p:nvPr>
            <p:ph type="sldNum" sz="quarter" idx="5"/>
          </p:nvPr>
        </p:nvSpPr>
        <p:spPr/>
        <p:txBody>
          <a:bodyPr/>
          <a:lstStyle/>
          <a:p>
            <a:pPr>
              <a:defRPr/>
            </a:pPr>
            <a:fld id="{F426AC5C-5A9A-499C-AB4F-C9EEC46BE5D7}" type="slidenum">
              <a:rPr lang="en-US" smtClean="0"/>
              <a:pPr>
                <a:defRPr/>
              </a:pPr>
              <a:t>269</a:t>
            </a:fld>
            <a:endParaRPr lang="en-US" smtClean="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3"/>
          <p:cNvSpPr>
            <a:spLocks noGrp="1" noChangeArrowheads="1"/>
          </p:cNvSpPr>
          <p:nvPr>
            <p:ph type="sldNum" sz="quarter" idx="5"/>
          </p:nvPr>
        </p:nvSpPr>
        <p:spPr/>
        <p:txBody>
          <a:bodyPr/>
          <a:lstStyle/>
          <a:p>
            <a:pPr>
              <a:defRPr/>
            </a:pPr>
            <a:fld id="{37A3E939-F1D0-41DA-A43F-F133257CB54E}" type="slidenum">
              <a:rPr lang="en-US" smtClean="0"/>
              <a:pPr>
                <a:defRPr/>
              </a:pPr>
              <a:t>270</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A72B1776-4400-42CE-820D-407AC2BBC4C1}" type="slidenum">
              <a:rPr lang="en-US" sz="1000"/>
              <a:pPr algn="ctr" defTabSz="930275"/>
              <a:t>25</a:t>
            </a:fld>
            <a:endParaRPr lang="en-US" sz="100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sldNum" sz="quarter" idx="5"/>
          </p:nvPr>
        </p:nvSpPr>
        <p:spPr>
          <a:noFill/>
        </p:spPr>
        <p:txBody>
          <a:bodyPr/>
          <a:lstStyle/>
          <a:p>
            <a:fld id="{FB0B1E2D-9E3B-489B-B028-5CDAC6EDB195}" type="slidenum">
              <a:rPr lang="en-US" smtClean="0">
                <a:latin typeface="Arial" pitchFamily="34" charset="0"/>
              </a:rPr>
              <a:pPr/>
              <a:t>272</a:t>
            </a:fld>
            <a:endParaRPr lang="en-US" smtClean="0">
              <a:latin typeface="Arial" pitchFamily="34"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sldNum" sz="quarter" idx="5"/>
          </p:nvPr>
        </p:nvSpPr>
        <p:spPr>
          <a:noFill/>
        </p:spPr>
        <p:txBody>
          <a:bodyPr/>
          <a:lstStyle/>
          <a:p>
            <a:fld id="{9AEDBFB8-A993-49F2-BDC3-A98EEF1C497B}" type="slidenum">
              <a:rPr lang="en-US" smtClean="0">
                <a:latin typeface="Arial" pitchFamily="34" charset="0"/>
              </a:rPr>
              <a:pPr/>
              <a:t>273</a:t>
            </a:fld>
            <a:endParaRPr lang="en-US" smtClean="0">
              <a:latin typeface="Arial"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FB97D33E-F04E-4B66-9780-44F9F002E345}" type="slidenum">
              <a:rPr lang="en-US" sz="1000"/>
              <a:pPr algn="ctr" defTabSz="930275"/>
              <a:t>274</a:t>
            </a:fld>
            <a:endParaRPr lang="en-US" sz="10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sldNum" sz="quarter" idx="5"/>
          </p:nvPr>
        </p:nvSpPr>
        <p:spPr>
          <a:noFill/>
        </p:spPr>
        <p:txBody>
          <a:bodyPr/>
          <a:lstStyle/>
          <a:p>
            <a:fld id="{648FDA02-0B21-4CA1-97F8-44E444114842}" type="slidenum">
              <a:rPr lang="en-US" smtClean="0">
                <a:latin typeface="Arial" pitchFamily="34" charset="0"/>
              </a:rPr>
              <a:pPr/>
              <a:t>275</a:t>
            </a:fld>
            <a:endParaRPr lang="en-US" smtClean="0">
              <a:latin typeface="Arial"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sldNum" sz="quarter" idx="5"/>
          </p:nvPr>
        </p:nvSpPr>
        <p:spPr>
          <a:noFill/>
        </p:spPr>
        <p:txBody>
          <a:bodyPr/>
          <a:lstStyle/>
          <a:p>
            <a:fld id="{425564B7-347F-4A9C-A531-452A992F430D}" type="slidenum">
              <a:rPr lang="en-US" smtClean="0">
                <a:latin typeface="Arial" pitchFamily="34" charset="0"/>
              </a:rPr>
              <a:pPr/>
              <a:t>276</a:t>
            </a:fld>
            <a:endParaRPr lang="en-US" smtClean="0">
              <a:latin typeface="Arial" pitchFamily="34"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1177925" y="696913"/>
            <a:ext cx="4641850" cy="3481387"/>
          </a:xfrm>
          <a:ln w="12700"/>
        </p:spPr>
      </p:sp>
      <p:sp>
        <p:nvSpPr>
          <p:cNvPr id="22531" name="Notes Placeholder 2"/>
          <p:cNvSpPr>
            <a:spLocks noGrp="1"/>
          </p:cNvSpPr>
          <p:nvPr>
            <p:ph type="body" idx="1"/>
          </p:nvPr>
        </p:nvSpPr>
        <p:spPr>
          <a:xfrm>
            <a:off x="700088" y="4410075"/>
            <a:ext cx="5597525" cy="4176713"/>
          </a:xfrm>
          <a:noFill/>
          <a:ln/>
        </p:spPr>
        <p:txBody>
          <a:bodyPr/>
          <a:lstStyle/>
          <a:p>
            <a:pPr marL="0" indent="0"/>
            <a:endParaRPr lang="en-US" smtClean="0">
              <a:latin typeface="Arial" pitchFamily="34" charset="0"/>
            </a:endParaRPr>
          </a:p>
        </p:txBody>
      </p:sp>
    </p:spTree>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27985ABD-9B53-4E2A-B3C0-B1388422CE00}" type="slidenum">
              <a:rPr lang="en-US" sz="1000"/>
              <a:pPr algn="ctr" defTabSz="930275"/>
              <a:t>278</a:t>
            </a:fld>
            <a:endParaRPr lang="en-US" sz="10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sldNum" sz="quarter" idx="5"/>
          </p:nvPr>
        </p:nvSpPr>
        <p:spPr>
          <a:noFill/>
        </p:spPr>
        <p:txBody>
          <a:bodyPr/>
          <a:lstStyle/>
          <a:p>
            <a:fld id="{2901C3E9-54A0-4826-9DC2-5AA80C9A51A5}" type="slidenum">
              <a:rPr lang="en-US" smtClean="0">
                <a:latin typeface="Arial" pitchFamily="34" charset="0"/>
              </a:rPr>
              <a:pPr/>
              <a:t>279</a:t>
            </a:fld>
            <a:endParaRPr lang="en-US" smtClean="0">
              <a:latin typeface="Arial" pitchFamily="34"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366121B2-AFCC-41A7-9BEE-2DE26DCFEEA2}" type="slidenum">
              <a:rPr lang="en-US" sz="1000"/>
              <a:pPr algn="ctr" defTabSz="930275"/>
              <a:t>280</a:t>
            </a:fld>
            <a:endParaRPr lang="en-US" sz="10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DD52684E-BC2E-4CC2-9F53-1B271BA7D78F}" type="slidenum">
              <a:rPr lang="en-US" sz="1000"/>
              <a:pPr algn="ctr" defTabSz="930275"/>
              <a:t>26</a:t>
            </a:fld>
            <a:endParaRPr lang="en-US" sz="100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3E58B533-0B66-4F97-B11D-19ECC9AD04CC}" type="slidenum">
              <a:rPr lang="en-US" sz="1000"/>
              <a:pPr algn="ctr" defTabSz="930275"/>
              <a:t>281</a:t>
            </a:fld>
            <a:endParaRPr lang="en-US" sz="10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0308E720-C3F5-487C-BB5A-778C2C754AED}" type="slidenum">
              <a:rPr lang="en-US" sz="1000"/>
              <a:pPr algn="ctr" defTabSz="930275"/>
              <a:t>282</a:t>
            </a:fld>
            <a:endParaRPr lang="en-US" sz="10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sldNum" sz="quarter" idx="5"/>
          </p:nvPr>
        </p:nvSpPr>
        <p:spPr>
          <a:noFill/>
        </p:spPr>
        <p:txBody>
          <a:bodyPr/>
          <a:lstStyle/>
          <a:p>
            <a:fld id="{8A2867E2-B710-4B16-85A0-57A1F39F6118}" type="slidenum">
              <a:rPr lang="en-US" smtClean="0">
                <a:latin typeface="Arial" pitchFamily="34" charset="0"/>
              </a:rPr>
              <a:pPr/>
              <a:t>283</a:t>
            </a:fld>
            <a:endParaRPr lang="en-US" smtClean="0">
              <a:latin typeface="Arial" pitchFamily="34"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284</a:t>
            </a:fld>
            <a:endParaRPr lang="en-US" smtClean="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F8D98B74-2440-4BBE-9D86-FD54C1119AB0}" type="slidenum">
              <a:rPr lang="en-US" sz="1000"/>
              <a:pPr algn="ctr" defTabSz="930275"/>
              <a:t>27</a:t>
            </a:fld>
            <a:endParaRPr lang="en-US" sz="100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4487E8F6-9741-462D-989C-75A94AD1133D}" type="slidenum">
              <a:rPr lang="en-US" sz="1000"/>
              <a:pPr algn="ctr" defTabSz="930275"/>
              <a:t>28</a:t>
            </a:fld>
            <a:endParaRPr lang="en-US" sz="100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4B821F81-BFB5-40A2-9B95-6691461701E2}" type="slidenum">
              <a:rPr lang="en-US" sz="1000"/>
              <a:pPr algn="ctr" defTabSz="930275"/>
              <a:t>29</a:t>
            </a:fld>
            <a:endParaRPr lang="en-US" sz="10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148013" y="9034463"/>
            <a:ext cx="704850" cy="247650"/>
          </a:xfrm>
        </p:spPr>
        <p:txBody>
          <a:bodyPr/>
          <a:lstStyle/>
          <a:p>
            <a:pPr>
              <a:defRPr/>
            </a:pPr>
            <a:fld id="{938F789B-0BA8-4A49-AFC3-8C639E029E1C}" type="slidenum">
              <a:rPr lang="en-US" smtClean="0"/>
              <a:pPr>
                <a:defRPr/>
              </a:pPr>
              <a:t>30</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48650" y="9034803"/>
            <a:ext cx="703573" cy="247312"/>
          </a:xfrm>
        </p:spPr>
        <p:txBody>
          <a:bodyPr/>
          <a:lstStyle/>
          <a:p>
            <a:pPr defTabSz="928787">
              <a:defRPr/>
            </a:pPr>
            <a:fld id="{15A7F7DB-3A93-4CAB-8AF3-CD35918FB945}" type="slidenum">
              <a:rPr lang="en-US" smtClean="0"/>
              <a:pPr defTabSz="928787">
                <a:defRPr/>
              </a:pPr>
              <a:t>3</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31</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3" y="9034319"/>
            <a:ext cx="704850" cy="247794"/>
          </a:xfrm>
          <a:noFill/>
        </p:spPr>
        <p:txBody>
          <a:bodyPr/>
          <a:lstStyle/>
          <a:p>
            <a:pPr defTabSz="928787"/>
            <a:fld id="{30532359-0848-4907-AD08-97107569C8AF}" type="slidenum">
              <a:rPr lang="en-US" smtClean="0"/>
              <a:pPr defTabSz="928787"/>
              <a:t>32</a:t>
            </a:fld>
            <a:endParaRPr lang="en-US" dirty="0" smtClean="0"/>
          </a:p>
        </p:txBody>
      </p:sp>
      <p:sp>
        <p:nvSpPr>
          <p:cNvPr id="6147" name="Slide Image Placeholder 1"/>
          <p:cNvSpPr>
            <a:spLocks noGrp="1" noRot="1" noChangeAspect="1" noTextEdit="1"/>
          </p:cNvSpPr>
          <p:nvPr>
            <p:ph type="sldImg"/>
          </p:nvPr>
        </p:nvSpPr>
        <p:spPr>
          <a:xfrm>
            <a:off x="1177925" y="696913"/>
            <a:ext cx="4641850" cy="3481387"/>
          </a:xfrm>
          <a:ln w="12700"/>
        </p:spPr>
      </p:sp>
      <p:sp>
        <p:nvSpPr>
          <p:cNvPr id="6148"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148013" y="9034319"/>
            <a:ext cx="704850" cy="247794"/>
          </a:xfrm>
          <a:noFill/>
        </p:spPr>
        <p:txBody>
          <a:bodyPr/>
          <a:lstStyle/>
          <a:p>
            <a:pPr defTabSz="928787"/>
            <a:fld id="{5363ED84-0AC9-4C9B-ACEC-9A440EC97352}" type="slidenum">
              <a:rPr lang="en-US" smtClean="0"/>
              <a:pPr defTabSz="928787"/>
              <a:t>33</a:t>
            </a:fld>
            <a:endParaRPr lang="en-US" dirty="0" smtClean="0"/>
          </a:p>
        </p:txBody>
      </p:sp>
      <p:sp>
        <p:nvSpPr>
          <p:cNvPr id="7171" name="Slide Image Placeholder 1"/>
          <p:cNvSpPr>
            <a:spLocks noGrp="1" noRot="1" noChangeAspect="1" noTextEdit="1"/>
          </p:cNvSpPr>
          <p:nvPr>
            <p:ph type="sldImg"/>
          </p:nvPr>
        </p:nvSpPr>
        <p:spPr>
          <a:xfrm>
            <a:off x="1177925" y="696913"/>
            <a:ext cx="4641850" cy="3481387"/>
          </a:xfrm>
          <a:ln w="12700"/>
        </p:spPr>
      </p:sp>
      <p:sp>
        <p:nvSpPr>
          <p:cNvPr id="7172"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3" y="9034319"/>
            <a:ext cx="704850" cy="247794"/>
          </a:xfrm>
          <a:noFill/>
        </p:spPr>
        <p:txBody>
          <a:bodyPr/>
          <a:lstStyle/>
          <a:p>
            <a:pPr defTabSz="928787"/>
            <a:fld id="{4F53A191-94D2-46FB-8B8F-870A0FB3F315}" type="slidenum">
              <a:rPr lang="en-US" smtClean="0">
                <a:latin typeface="Arial" pitchFamily="34" charset="0"/>
              </a:rPr>
              <a:pPr defTabSz="928787"/>
              <a:t>35</a:t>
            </a:fld>
            <a:endParaRPr lang="en-US" dirty="0" smtClean="0">
              <a:latin typeface="Arial" pitchFamily="34" charset="0"/>
            </a:endParaRPr>
          </a:p>
        </p:txBody>
      </p:sp>
      <p:sp>
        <p:nvSpPr>
          <p:cNvPr id="6147" name="Slide Image Placeholder 1"/>
          <p:cNvSpPr>
            <a:spLocks noGrp="1" noRot="1" noChangeAspect="1" noTextEdit="1"/>
          </p:cNvSpPr>
          <p:nvPr>
            <p:ph type="sldImg"/>
          </p:nvPr>
        </p:nvSpPr>
        <p:spPr>
          <a:xfrm>
            <a:off x="1177925" y="696913"/>
            <a:ext cx="4641850" cy="3481387"/>
          </a:xfrm>
          <a:ln w="12700"/>
        </p:spPr>
      </p:sp>
      <p:sp>
        <p:nvSpPr>
          <p:cNvPr id="6148"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sldNum" sz="quarter" idx="5"/>
          </p:nvPr>
        </p:nvSpPr>
        <p:spPr>
          <a:xfrm>
            <a:off x="3148013" y="9034463"/>
            <a:ext cx="704850" cy="247650"/>
          </a:xfrm>
        </p:spPr>
        <p:txBody>
          <a:bodyPr/>
          <a:lstStyle/>
          <a:p>
            <a:pPr>
              <a:defRPr/>
            </a:pPr>
            <a:fld id="{922E83D1-EE4F-414B-BA5F-15D01CA178D1}" type="slidenum">
              <a:rPr lang="en-US" smtClean="0"/>
              <a:pPr>
                <a:defRPr/>
              </a:pPr>
              <a:t>38</a:t>
            </a:fld>
            <a:endParaRPr lang="en-US"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sldNum" sz="quarter" idx="5"/>
          </p:nvPr>
        </p:nvSpPr>
        <p:spPr>
          <a:xfrm>
            <a:off x="3148013" y="9034319"/>
            <a:ext cx="704850" cy="247794"/>
          </a:xfrm>
        </p:spPr>
        <p:txBody>
          <a:bodyPr/>
          <a:lstStyle/>
          <a:p>
            <a:pPr>
              <a:defRPr/>
            </a:pPr>
            <a:fld id="{DDEFB222-CE26-4681-BBEB-6CA6CED4556C}" type="slidenum">
              <a:rPr lang="en-US" smtClean="0"/>
              <a:pPr>
                <a:defRPr/>
              </a:pPr>
              <a:t>39</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40</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148013" y="9034319"/>
            <a:ext cx="704850" cy="247794"/>
          </a:xfrm>
        </p:spPr>
        <p:txBody>
          <a:bodyPr/>
          <a:lstStyle/>
          <a:p>
            <a:pPr>
              <a:defRPr/>
            </a:pPr>
            <a:fld id="{3A6B90E8-B186-4EE7-9831-1401031F6C6C}" type="slidenum">
              <a:rPr lang="en-US" smtClean="0">
                <a:solidFill>
                  <a:srgbClr val="000000"/>
                </a:solidFill>
              </a:rPr>
              <a:pPr>
                <a:defRPr/>
              </a:pPr>
              <a:t>4</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41</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3"/>
          <p:cNvSpPr>
            <a:spLocks noGrp="1" noChangeArrowheads="1"/>
          </p:cNvSpPr>
          <p:nvPr>
            <p:ph type="sldNum" sz="quarter" idx="5"/>
          </p:nvPr>
        </p:nvSpPr>
        <p:spPr>
          <a:xfrm>
            <a:off x="3148013" y="9034463"/>
            <a:ext cx="704850" cy="247650"/>
          </a:xfrm>
          <a:noFill/>
        </p:spPr>
        <p:txBody>
          <a:bodyPr/>
          <a:lstStyle/>
          <a:p>
            <a:fld id="{4B467A6F-CB38-460C-8EC3-8BFEECA8E64B}" type="slidenum">
              <a:rPr lang="en-US" smtClean="0"/>
              <a:pPr/>
              <a:t>42</a:t>
            </a:fld>
            <a:endParaRPr lang="en-US"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sldNum" sz="quarter" idx="5"/>
          </p:nvPr>
        </p:nvSpPr>
        <p:spPr>
          <a:noFill/>
        </p:spPr>
        <p:txBody>
          <a:bodyPr/>
          <a:lstStyle/>
          <a:p>
            <a:fld id="{C577A771-F876-4171-95F0-B7487A835CDC}" type="slidenum">
              <a:rPr lang="en-US" smtClean="0"/>
              <a:pPr/>
              <a:t>43</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a:xfrm>
            <a:off x="3148013" y="9034463"/>
            <a:ext cx="704850" cy="247650"/>
          </a:xfrm>
        </p:spPr>
        <p:txBody>
          <a:bodyPr/>
          <a:lstStyle/>
          <a:p>
            <a:pPr>
              <a:defRPr/>
            </a:pPr>
            <a:fld id="{B70BCC09-4ABA-4E3E-8ED2-5282800C71F0}" type="slidenum">
              <a:rPr lang="en-US" smtClean="0"/>
              <a:pPr>
                <a:defRPr/>
              </a:pPr>
              <a:t>44</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Grp="1" noChangeArrowheads="1"/>
          </p:cNvSpPr>
          <p:nvPr>
            <p:ph type="sldNum" sz="quarter" idx="5"/>
          </p:nvPr>
        </p:nvSpPr>
        <p:spPr>
          <a:xfrm>
            <a:off x="3148013" y="9034319"/>
            <a:ext cx="704850" cy="247794"/>
          </a:xfrm>
          <a:noFill/>
        </p:spPr>
        <p:txBody>
          <a:bodyPr/>
          <a:lstStyle/>
          <a:p>
            <a:pPr defTabSz="928908"/>
            <a:fld id="{FFF15467-B734-4D13-B337-6BBFA5D46509}" type="slidenum">
              <a:rPr lang="en-US" smtClean="0">
                <a:latin typeface="Arial" pitchFamily="34" charset="0"/>
              </a:rPr>
              <a:pPr defTabSz="928908"/>
              <a:t>45</a:t>
            </a:fld>
            <a:endParaRPr lang="en-US" dirty="0" smtClean="0">
              <a:latin typeface="Arial"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47C89156-2F8B-41D7-B79C-F708654623FD}" type="slidenum">
              <a:rPr lang="en-US" sz="1000"/>
              <a:pPr algn="ctr" defTabSz="931863"/>
              <a:t>46</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txBox="1">
            <a:spLocks noGrp="1" noChangeArrowheads="1"/>
          </p:cNvSpPr>
          <p:nvPr/>
        </p:nvSpPr>
        <p:spPr bwMode="auto">
          <a:xfrm>
            <a:off x="3149603" y="9032877"/>
            <a:ext cx="701675" cy="249237"/>
          </a:xfrm>
          <a:prstGeom prst="rect">
            <a:avLst/>
          </a:prstGeom>
          <a:noFill/>
          <a:ln w="9525">
            <a:noFill/>
            <a:miter lim="800000"/>
            <a:headEnd/>
            <a:tailEnd/>
          </a:ln>
        </p:spPr>
        <p:txBody>
          <a:bodyPr lIns="45947" tIns="46560" rIns="45947" bIns="46560" anchor="b">
            <a:spAutoFit/>
          </a:bodyPr>
          <a:lstStyle/>
          <a:p>
            <a:pPr algn="ctr" defTabSz="931681"/>
            <a:fld id="{4399CF41-50F9-49BD-A259-C822E00D5B97}" type="slidenum">
              <a:rPr lang="en-US" sz="1000" smtClean="0">
                <a:solidFill>
                  <a:srgbClr val="000000"/>
                </a:solidFill>
              </a:rPr>
              <a:pPr algn="ctr" defTabSz="931681"/>
              <a:t>47</a:t>
            </a:fld>
            <a:endParaRPr lang="en-US" sz="1000" dirty="0" smtClean="0">
              <a:solidFill>
                <a:srgbClr val="000000"/>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sldNum" sz="quarter" idx="5"/>
          </p:nvPr>
        </p:nvSpPr>
        <p:spPr>
          <a:xfrm>
            <a:off x="3148013" y="9034319"/>
            <a:ext cx="704850" cy="247794"/>
          </a:xfrm>
        </p:spPr>
        <p:txBody>
          <a:bodyPr/>
          <a:lstStyle/>
          <a:p>
            <a:pPr>
              <a:defRPr/>
            </a:pPr>
            <a:fld id="{9CA87C76-DB74-48C8-8124-79DAD4A811D1}" type="slidenum">
              <a:rPr lang="en-US" smtClean="0"/>
              <a:pPr>
                <a:defRPr/>
              </a:pPr>
              <a:t>48</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sldNum" sz="quarter" idx="5"/>
          </p:nvPr>
        </p:nvSpPr>
        <p:spPr>
          <a:xfrm>
            <a:off x="3148013" y="9034463"/>
            <a:ext cx="704850" cy="247650"/>
          </a:xfrm>
        </p:spPr>
        <p:txBody>
          <a:bodyPr/>
          <a:lstStyle/>
          <a:p>
            <a:pPr>
              <a:defRPr/>
            </a:pPr>
            <a:fld id="{B2A273B8-4229-4DDB-A170-29D1C53BF517}" type="slidenum">
              <a:rPr lang="en-US" smtClean="0"/>
              <a:pPr>
                <a:defRPr/>
              </a:pPr>
              <a:t>49</a:t>
            </a:fld>
            <a:endParaRPr lang="en-US" smtClean="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50</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endParaRPr lang="en-US" sz="2400" dirty="0" smtClean="0">
              <a:latin typeface="Arial"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51</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52</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FF24AE9-E789-41DF-8009-6DFC36735A5D}" type="slidenum">
              <a:rPr lang="en-US"/>
              <a:pPr/>
              <a:t>53</a:t>
            </a:fld>
            <a:endParaRPr lang="en-US"/>
          </a:p>
        </p:txBody>
      </p:sp>
      <p:sp>
        <p:nvSpPr>
          <p:cNvPr id="1990658" name="Rectangle 2"/>
          <p:cNvSpPr>
            <a:spLocks noGrp="1" noRot="1" noChangeAspect="1" noChangeArrowheads="1" noTextEdit="1"/>
          </p:cNvSpPr>
          <p:nvPr>
            <p:ph type="sldImg"/>
          </p:nvPr>
        </p:nvSpPr>
        <p:spPr>
          <a:ln/>
        </p:spPr>
      </p:sp>
      <p:sp>
        <p:nvSpPr>
          <p:cNvPr id="199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54</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55</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56</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57</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58</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59</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a:xfrm>
            <a:off x="3148013" y="9034463"/>
            <a:ext cx="704850" cy="247650"/>
          </a:xfrm>
        </p:spPr>
        <p:txBody>
          <a:bodyPr/>
          <a:lstStyle/>
          <a:p>
            <a:pPr>
              <a:defRPr/>
            </a:pPr>
            <a:fld id="{B70BCC09-4ABA-4E3E-8ED2-5282800C71F0}" type="slidenum">
              <a:rPr lang="en-US" smtClean="0"/>
              <a:pPr>
                <a:defRPr/>
              </a:pPr>
              <a:t>60</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61</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47C89156-2F8B-41D7-B79C-F708654623FD}" type="slidenum">
              <a:rPr lang="en-US" sz="1000"/>
              <a:pPr algn="ctr" defTabSz="931863"/>
              <a:t>62</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D33E2A00-2CF7-4478-84A9-2FF29938CC9E}" type="slidenum">
              <a:rPr lang="en-US" sz="1000"/>
              <a:pPr algn="ctr" defTabSz="931863"/>
              <a:t>63</a:t>
            </a:fld>
            <a:endParaRPr lang="en-US" sz="10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txBox="1">
            <a:spLocks noGrp="1" noChangeArrowheads="1"/>
          </p:cNvSpPr>
          <p:nvPr/>
        </p:nvSpPr>
        <p:spPr bwMode="auto">
          <a:xfrm>
            <a:off x="3147346" y="9034803"/>
            <a:ext cx="706249" cy="247312"/>
          </a:xfrm>
          <a:prstGeom prst="rect">
            <a:avLst/>
          </a:prstGeom>
          <a:noFill/>
          <a:ln w="9525">
            <a:noFill/>
            <a:miter lim="800000"/>
            <a:headEnd/>
            <a:tailEnd/>
          </a:ln>
        </p:spPr>
        <p:txBody>
          <a:bodyPr lIns="45882" tIns="46494" rIns="45882" bIns="46494" anchor="b">
            <a:spAutoFit/>
          </a:bodyPr>
          <a:lstStyle/>
          <a:p>
            <a:pPr algn="ctr" defTabSz="930275"/>
            <a:fld id="{159FE8EA-C6CA-4B7C-A2A0-C1C179F36AEA}" type="slidenum">
              <a:rPr lang="en-US" sz="1000"/>
              <a:pPr algn="ctr" defTabSz="930275"/>
              <a:t>65</a:t>
            </a:fld>
            <a:endParaRPr lang="en-US" sz="1000"/>
          </a:p>
        </p:txBody>
      </p:sp>
      <p:sp>
        <p:nvSpPr>
          <p:cNvPr id="80899"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ln/>
        </p:spPr>
        <p:txBody>
          <a:bodyPr/>
          <a:lstStyle/>
          <a:p>
            <a:pPr>
              <a:defRPr/>
            </a:pPr>
            <a:endParaRPr lang="en-US" dirty="0"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66</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a:ln/>
        </p:spPr>
      </p:sp>
      <p:sp>
        <p:nvSpPr>
          <p:cNvPr id="270339" name="Notes Placeholder 2"/>
          <p:cNvSpPr>
            <a:spLocks noGrp="1"/>
          </p:cNvSpPr>
          <p:nvPr>
            <p:ph type="body" idx="1"/>
          </p:nvPr>
        </p:nvSpPr>
        <p:spPr>
          <a:noFill/>
          <a:ln/>
        </p:spPr>
        <p:txBody>
          <a:bodyPr/>
          <a:lstStyle/>
          <a:p>
            <a:endParaRPr lang="en-US" sz="2400" dirty="0" smtClean="0"/>
          </a:p>
        </p:txBody>
      </p:sp>
      <p:sp>
        <p:nvSpPr>
          <p:cNvPr id="270340" name="Slide Number Placeholder 3"/>
          <p:cNvSpPr txBox="1">
            <a:spLocks noGrp="1"/>
          </p:cNvSpPr>
          <p:nvPr/>
        </p:nvSpPr>
        <p:spPr bwMode="auto">
          <a:xfrm>
            <a:off x="3149600" y="9034463"/>
            <a:ext cx="701675" cy="247650"/>
          </a:xfrm>
          <a:prstGeom prst="rect">
            <a:avLst/>
          </a:prstGeom>
          <a:noFill/>
          <a:ln w="9525">
            <a:noFill/>
            <a:miter lim="800000"/>
            <a:headEnd/>
            <a:tailEnd/>
          </a:ln>
        </p:spPr>
        <p:txBody>
          <a:bodyPr lIns="45956" tIns="46569" rIns="45956" bIns="46569" anchor="b">
            <a:spAutoFit/>
          </a:bodyPr>
          <a:lstStyle/>
          <a:p>
            <a:pPr algn="ctr" defTabSz="930275"/>
            <a:fld id="{15C28DB1-9D12-46D2-85EE-9083FA58BCE8}" type="slidenum">
              <a:rPr lang="en-US" sz="1000"/>
              <a:pPr algn="ctr" defTabSz="930275"/>
              <a:t>67</a:t>
            </a:fld>
            <a:endParaRPr lang="en-US" sz="100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68</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9147EEA4-1C7C-4C10-AE99-ECAAB11F4287}" type="slidenum">
              <a:rPr lang="en-US" sz="1000"/>
              <a:pPr algn="ctr" defTabSz="930275"/>
              <a:t>70</a:t>
            </a:fld>
            <a:endParaRPr lang="en-US" sz="1000"/>
          </a:p>
        </p:txBody>
      </p:sp>
      <p:sp>
        <p:nvSpPr>
          <p:cNvPr id="272387"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ln/>
        </p:spPr>
        <p:txBody>
          <a:bodyPr/>
          <a:lstStyle/>
          <a:p>
            <a:pPr>
              <a:buNone/>
              <a:defRPr/>
            </a:pP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sldNum" sz="quarter" idx="5"/>
          </p:nvPr>
        </p:nvSpPr>
        <p:spPr>
          <a:xfrm>
            <a:off x="3148013" y="9034463"/>
            <a:ext cx="704850" cy="247650"/>
          </a:xfrm>
          <a:noFill/>
        </p:spPr>
        <p:txBody>
          <a:bodyPr/>
          <a:lstStyle/>
          <a:p>
            <a:pPr defTabSz="928688"/>
            <a:fld id="{BC4CED26-30FC-40B3-942B-401B2AAF5079}" type="slidenum">
              <a:rPr lang="en-US" smtClean="0"/>
              <a:pPr defTabSz="928688"/>
              <a:t>8</a:t>
            </a:fld>
            <a:endParaRPr lang="en-US"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D20C7C8D-0074-4941-8AE0-563E09955F80}" type="slidenum">
              <a:rPr lang="en-US" sz="1000"/>
              <a:pPr algn="ctr" defTabSz="930275"/>
              <a:t>71</a:t>
            </a:fld>
            <a:endParaRPr lang="en-US" sz="1000"/>
          </a:p>
        </p:txBody>
      </p:sp>
      <p:sp>
        <p:nvSpPr>
          <p:cNvPr id="273411" name="Rectangle 2"/>
          <p:cNvSpPr>
            <a:spLocks noGrp="1" noRot="1" noChangeAspect="1" noChangeArrowheads="1" noTextEdit="1"/>
          </p:cNvSpPr>
          <p:nvPr>
            <p:ph type="sldImg"/>
          </p:nvPr>
        </p:nvSpPr>
        <p:spPr>
          <a:ln/>
        </p:spPr>
      </p:sp>
      <p:sp>
        <p:nvSpPr>
          <p:cNvPr id="2734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3"/>
          <p:cNvSpPr>
            <a:spLocks noGrp="1" noChangeArrowheads="1"/>
          </p:cNvSpPr>
          <p:nvPr>
            <p:ph type="sldNum" sz="quarter" idx="5"/>
          </p:nvPr>
        </p:nvSpPr>
        <p:spPr/>
        <p:txBody>
          <a:bodyPr/>
          <a:lstStyle/>
          <a:p>
            <a:pPr>
              <a:defRPr/>
            </a:pPr>
            <a:fld id="{C648A442-6509-4029-9674-B030FA2A056F}" type="slidenum">
              <a:rPr lang="en-US" smtClean="0"/>
              <a:pPr>
                <a:defRPr/>
              </a:pPr>
              <a:t>73</a:t>
            </a:fld>
            <a:endParaRPr lang="en-US" smtClean="0"/>
          </a:p>
        </p:txBody>
      </p:sp>
      <p:sp>
        <p:nvSpPr>
          <p:cNvPr id="274435" name="Rectangle 4"/>
          <p:cNvSpPr>
            <a:spLocks noGrp="1" noRot="1" noChangeAspect="1" noChangeArrowheads="1" noTextEdit="1"/>
          </p:cNvSpPr>
          <p:nvPr>
            <p:ph type="sldImg"/>
          </p:nvPr>
        </p:nvSpPr>
        <p:spPr>
          <a:ln/>
        </p:spPr>
      </p:sp>
      <p:sp>
        <p:nvSpPr>
          <p:cNvPr id="274436"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7FCDD7B8-0D49-4A9D-9892-A6D8561FBDE5}" type="slidenum">
              <a:rPr lang="en-US" smtClean="0"/>
              <a:pPr>
                <a:defRPr/>
              </a:pPr>
              <a:t>74</a:t>
            </a:fld>
            <a:endParaRPr lang="en-US" smtClean="0"/>
          </a:p>
        </p:txBody>
      </p:sp>
      <p:sp>
        <p:nvSpPr>
          <p:cNvPr id="275459" name="Rectangle 2"/>
          <p:cNvSpPr>
            <a:spLocks noGrp="1" noRot="1" noChangeAspect="1" noChangeArrowheads="1" noTextEdit="1"/>
          </p:cNvSpPr>
          <p:nvPr>
            <p:ph type="sldImg"/>
          </p:nvPr>
        </p:nvSpPr>
        <p:spPr>
          <a:ln/>
        </p:spPr>
      </p:sp>
      <p:sp>
        <p:nvSpPr>
          <p:cNvPr id="2754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7" tIns="46499" rIns="45887" bIns="46499" anchor="b">
            <a:spAutoFit/>
          </a:bodyPr>
          <a:lstStyle/>
          <a:p>
            <a:pPr algn="ctr" defTabSz="930275"/>
            <a:fld id="{8A9D9E5E-FFD0-4C26-9FBA-DF28A7728F06}" type="slidenum">
              <a:rPr lang="en-US" sz="1000"/>
              <a:pPr algn="ctr" defTabSz="930275"/>
              <a:t>75</a:t>
            </a:fld>
            <a:endParaRPr lang="en-US" sz="100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80</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sldNum" sz="quarter" idx="5"/>
          </p:nvPr>
        </p:nvSpPr>
        <p:spPr>
          <a:xfrm>
            <a:off x="3148013" y="9034463"/>
            <a:ext cx="704850" cy="247650"/>
          </a:xfrm>
          <a:noFill/>
        </p:spPr>
        <p:txBody>
          <a:bodyPr/>
          <a:lstStyle/>
          <a:p>
            <a:pPr defTabSz="928688"/>
            <a:fld id="{BC4CED26-30FC-40B3-942B-401B2AAF5079}" type="slidenum">
              <a:rPr lang="en-US" smtClean="0"/>
              <a:pPr defTabSz="928688"/>
              <a:t>9</a:t>
            </a:fld>
            <a:endParaRPr lang="en-US"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3" y="9034319"/>
            <a:ext cx="704850" cy="247794"/>
          </a:xfrm>
          <a:noFill/>
        </p:spPr>
        <p:txBody>
          <a:bodyPr/>
          <a:lstStyle/>
          <a:p>
            <a:pPr defTabSz="928787"/>
            <a:fld id="{B0F52D1F-AC7E-4541-B72C-00AFF843EBE5}" type="slidenum">
              <a:rPr lang="en-US" smtClean="0"/>
              <a:pPr defTabSz="928787"/>
              <a:t>81</a:t>
            </a:fld>
            <a:endParaRPr lang="en-US" dirty="0" smtClean="0"/>
          </a:p>
        </p:txBody>
      </p:sp>
      <p:sp>
        <p:nvSpPr>
          <p:cNvPr id="6147" name="Slide Image Placeholder 1"/>
          <p:cNvSpPr>
            <a:spLocks noGrp="1" noRot="1" noChangeAspect="1" noTextEdit="1"/>
          </p:cNvSpPr>
          <p:nvPr>
            <p:ph type="sldImg"/>
          </p:nvPr>
        </p:nvSpPr>
        <p:spPr>
          <a:xfrm>
            <a:off x="1177925" y="696913"/>
            <a:ext cx="4641850" cy="3481387"/>
          </a:xfrm>
          <a:ln w="12700"/>
        </p:spPr>
      </p:sp>
      <p:sp>
        <p:nvSpPr>
          <p:cNvPr id="6148"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148013" y="9034319"/>
            <a:ext cx="704850" cy="247794"/>
          </a:xfrm>
          <a:noFill/>
        </p:spPr>
        <p:txBody>
          <a:bodyPr/>
          <a:lstStyle/>
          <a:p>
            <a:pPr defTabSz="928787"/>
            <a:fld id="{92467F6B-1042-40BD-86FC-0A831117010D}" type="slidenum">
              <a:rPr lang="en-US" smtClean="0"/>
              <a:pPr defTabSz="928787"/>
              <a:t>82</a:t>
            </a:fld>
            <a:endParaRPr lang="en-US" dirty="0" smtClean="0"/>
          </a:p>
        </p:txBody>
      </p:sp>
      <p:sp>
        <p:nvSpPr>
          <p:cNvPr id="7171" name="Slide Image Placeholder 1"/>
          <p:cNvSpPr>
            <a:spLocks noGrp="1" noRot="1" noChangeAspect="1" noTextEdit="1"/>
          </p:cNvSpPr>
          <p:nvPr>
            <p:ph type="sldImg"/>
          </p:nvPr>
        </p:nvSpPr>
        <p:spPr>
          <a:xfrm>
            <a:off x="1177925" y="696913"/>
            <a:ext cx="4641850" cy="3481387"/>
          </a:xfrm>
          <a:ln w="12700"/>
        </p:spPr>
      </p:sp>
      <p:sp>
        <p:nvSpPr>
          <p:cNvPr id="7172"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83</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3"/>
          <p:cNvSpPr>
            <a:spLocks noGrp="1" noChangeArrowheads="1"/>
          </p:cNvSpPr>
          <p:nvPr>
            <p:ph type="sldNum" sz="quarter" idx="5"/>
          </p:nvPr>
        </p:nvSpPr>
        <p:spPr/>
        <p:txBody>
          <a:bodyPr/>
          <a:lstStyle/>
          <a:p>
            <a:pPr>
              <a:defRPr/>
            </a:pPr>
            <a:fld id="{55E3C67A-46F9-4D53-AC71-52801308699E}" type="slidenum">
              <a:rPr lang="en-US" smtClean="0"/>
              <a:pPr>
                <a:defRPr/>
              </a:pPr>
              <a:t>84</a:t>
            </a:fld>
            <a:endParaRPr 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3"/>
          <p:cNvSpPr>
            <a:spLocks noGrp="1" noChangeArrowheads="1"/>
          </p:cNvSpPr>
          <p:nvPr>
            <p:ph type="sldNum" sz="quarter" idx="5"/>
          </p:nvPr>
        </p:nvSpPr>
        <p:spPr>
          <a:noFill/>
        </p:spPr>
        <p:txBody>
          <a:bodyPr/>
          <a:lstStyle/>
          <a:p>
            <a:fld id="{4235DF62-E68F-4DB6-8DD5-1F40EFEB7612}" type="slidenum">
              <a:rPr lang="en-US" smtClean="0"/>
              <a:pPr/>
              <a:t>85</a:t>
            </a:fld>
            <a:endParaRPr lang="en-US" smtClean="0"/>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D33E2A00-2CF7-4478-84A9-2FF29938CC9E}" type="slidenum">
              <a:rPr lang="en-US" sz="1000"/>
              <a:pPr algn="ctr" defTabSz="931863"/>
              <a:t>86</a:t>
            </a:fld>
            <a:endParaRPr lang="en-US" sz="10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sldNum" sz="quarter" idx="5"/>
          </p:nvPr>
        </p:nvSpPr>
        <p:spPr>
          <a:xfrm>
            <a:off x="3148013" y="9034319"/>
            <a:ext cx="704850" cy="247794"/>
          </a:xfrm>
          <a:noFill/>
        </p:spPr>
        <p:txBody>
          <a:bodyPr/>
          <a:lstStyle/>
          <a:p>
            <a:fld id="{E188F4B9-AFA1-4FA4-B0F5-782B95A74519}" type="slidenum">
              <a:rPr lang="en-US" smtClean="0">
                <a:cs typeface="Arial" charset="0"/>
              </a:rPr>
              <a:pPr/>
              <a:t>87</a:t>
            </a:fld>
            <a:endParaRPr lang="en-US" smtClean="0">
              <a:cs typeface="Arial" charset="0"/>
            </a:endParaRPr>
          </a:p>
        </p:txBody>
      </p:sp>
      <p:sp>
        <p:nvSpPr>
          <p:cNvPr id="70659" name="Rectangle 4"/>
          <p:cNvSpPr>
            <a:spLocks noGrp="1" noRot="1" noChangeAspect="1" noChangeArrowheads="1" noTextEdit="1"/>
          </p:cNvSpPr>
          <p:nvPr>
            <p:ph type="sldImg"/>
          </p:nvPr>
        </p:nvSpPr>
        <p:spPr>
          <a:ln/>
        </p:spPr>
      </p:sp>
      <p:sp>
        <p:nvSpPr>
          <p:cNvPr id="70660"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88</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697" name="Rectangle 3"/>
          <p:cNvSpPr txBox="1">
            <a:spLocks noGrp="1" noChangeArrowheads="1"/>
          </p:cNvSpPr>
          <p:nvPr/>
        </p:nvSpPr>
        <p:spPr bwMode="auto">
          <a:xfrm>
            <a:off x="3148652" y="9034803"/>
            <a:ext cx="703573" cy="247312"/>
          </a:xfrm>
          <a:prstGeom prst="rect">
            <a:avLst/>
          </a:prstGeom>
          <a:noFill/>
          <a:ln w="9525">
            <a:noFill/>
            <a:miter lim="800000"/>
            <a:headEnd/>
            <a:tailEnd/>
          </a:ln>
        </p:spPr>
        <p:txBody>
          <a:bodyPr lIns="45909" tIns="46522" rIns="45909" bIns="46522" anchor="b">
            <a:spAutoFit/>
          </a:bodyPr>
          <a:lstStyle/>
          <a:p>
            <a:pPr algn="ctr"/>
            <a:fld id="{ECB28993-AF64-42C9-8474-B3CB83825417}" type="slidenum">
              <a:rPr lang="en-US" sz="1000">
                <a:solidFill>
                  <a:srgbClr val="000000"/>
                </a:solidFill>
                <a:latin typeface="Times New Roman" pitchFamily="18" charset="0"/>
              </a:rPr>
              <a:pPr algn="ctr"/>
              <a:t>89</a:t>
            </a:fld>
            <a:endParaRPr lang="en-US" sz="1000" dirty="0">
              <a:solidFill>
                <a:srgbClr val="000000"/>
              </a:solidFill>
              <a:latin typeface="Times New Roman" pitchFamily="18" charset="0"/>
            </a:endParaRPr>
          </a:p>
        </p:txBody>
      </p:sp>
      <p:sp>
        <p:nvSpPr>
          <p:cNvPr id="1949698" name="Rectangle 2"/>
          <p:cNvSpPr>
            <a:spLocks noGrp="1" noRot="1" noChangeAspect="1" noChangeArrowheads="1" noTextEdit="1"/>
          </p:cNvSpPr>
          <p:nvPr>
            <p:ph type="sldImg"/>
          </p:nvPr>
        </p:nvSpPr>
        <p:spPr>
          <a:ln/>
        </p:spPr>
      </p:sp>
      <p:sp>
        <p:nvSpPr>
          <p:cNvPr id="1949699" name="Rectangle 3"/>
          <p:cNvSpPr>
            <a:spLocks noGrp="1" noChangeArrowheads="1"/>
          </p:cNvSpPr>
          <p:nvPr>
            <p:ph type="body" idx="1"/>
          </p:nvPr>
        </p:nvSpPr>
        <p:spPr>
          <a:noFill/>
          <a:ln/>
        </p:spPr>
        <p:txBody>
          <a:bodyPr/>
          <a:lstStyle/>
          <a:p>
            <a:pPr>
              <a:spcBef>
                <a:spcPct val="0"/>
              </a:spcBef>
            </a:pPr>
            <a:endParaRPr 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48014" y="9034466"/>
            <a:ext cx="704849" cy="247650"/>
          </a:xfrm>
        </p:spPr>
        <p:txBody>
          <a:bodyPr/>
          <a:lstStyle/>
          <a:p>
            <a:pPr>
              <a:defRPr/>
            </a:pPr>
            <a:fld id="{205DA8A8-5777-4FA2-8084-FB24BA0FA918}" type="slidenum">
              <a:rPr lang="en-US" smtClean="0">
                <a:solidFill>
                  <a:srgbClr val="000000"/>
                </a:solidFill>
              </a:rPr>
              <a:pPr>
                <a:defRPr/>
              </a:pPr>
              <a:t>90</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3" y="9034319"/>
            <a:ext cx="704850" cy="247794"/>
          </a:xfrm>
          <a:noFill/>
        </p:spPr>
        <p:txBody>
          <a:bodyPr/>
          <a:lstStyle/>
          <a:p>
            <a:pPr defTabSz="928787"/>
            <a:fld id="{5D11E945-B2AB-401C-B79F-AAE9AF6B9630}" type="slidenum">
              <a:rPr lang="en-US" smtClean="0"/>
              <a:pPr defTabSz="928787"/>
              <a:t>10</a:t>
            </a:fld>
            <a:endParaRPr lang="en-US" dirty="0" smtClean="0"/>
          </a:p>
        </p:txBody>
      </p:sp>
      <p:sp>
        <p:nvSpPr>
          <p:cNvPr id="6147" name="Slide Image Placeholder 1"/>
          <p:cNvSpPr>
            <a:spLocks noGrp="1" noRot="1" noChangeAspect="1" noTextEdit="1"/>
          </p:cNvSpPr>
          <p:nvPr>
            <p:ph type="sldImg"/>
          </p:nvPr>
        </p:nvSpPr>
        <p:spPr>
          <a:xfrm>
            <a:off x="1177925" y="696913"/>
            <a:ext cx="4641850" cy="3481387"/>
          </a:xfrm>
          <a:ln w="12700"/>
        </p:spPr>
      </p:sp>
      <p:sp>
        <p:nvSpPr>
          <p:cNvPr id="6148"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48015" y="9034465"/>
            <a:ext cx="704850" cy="247650"/>
          </a:xfrm>
        </p:spPr>
        <p:txBody>
          <a:bodyPr/>
          <a:lstStyle/>
          <a:p>
            <a:pPr>
              <a:defRPr/>
            </a:pPr>
            <a:fld id="{935D9A84-BDC2-4CC8-AAC8-58F3C8F9656A}" type="slidenum">
              <a:rPr lang="en-US" smtClean="0"/>
              <a:pPr>
                <a:defRPr/>
              </a:pPr>
              <a:t>91</a:t>
            </a:fld>
            <a:endParaRPr lang="en-US" smtClean="0"/>
          </a:p>
        </p:txBody>
      </p:sp>
      <p:sp>
        <p:nvSpPr>
          <p:cNvPr id="190467" name="Rectangle 4"/>
          <p:cNvSpPr>
            <a:spLocks noGrp="1" noRot="1" noChangeAspect="1" noChangeArrowheads="1" noTextEdit="1"/>
          </p:cNvSpPr>
          <p:nvPr>
            <p:ph type="sldImg"/>
          </p:nvPr>
        </p:nvSpPr>
        <p:spPr>
          <a:ln/>
        </p:spPr>
      </p:sp>
      <p:sp>
        <p:nvSpPr>
          <p:cNvPr id="190468"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a:xfrm>
            <a:off x="3148013" y="9034319"/>
            <a:ext cx="704850" cy="247794"/>
          </a:xfrm>
        </p:spPr>
        <p:txBody>
          <a:bodyPr/>
          <a:lstStyle/>
          <a:p>
            <a:pPr>
              <a:defRPr/>
            </a:pPr>
            <a:fld id="{D3B46664-AE7A-4EF7-BFD7-083E2F3E0F65}" type="slidenum">
              <a:rPr lang="en-US" smtClean="0"/>
              <a:pPr>
                <a:defRPr/>
              </a:pPr>
              <a:t>94</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data from </a:t>
            </a:r>
            <a:r>
              <a:rPr lang="en-US" dirty="0" err="1" smtClean="0"/>
              <a:t>NatCat</a:t>
            </a:r>
            <a:r>
              <a:rPr lang="en-US" dirty="0" smtClean="0"/>
              <a:t> Service</a:t>
            </a:r>
            <a:endParaRPr lang="en-US" dirty="0"/>
          </a:p>
        </p:txBody>
      </p:sp>
      <p:sp>
        <p:nvSpPr>
          <p:cNvPr id="4" name="Slide Number Placeholder 3"/>
          <p:cNvSpPr>
            <a:spLocks noGrp="1"/>
          </p:cNvSpPr>
          <p:nvPr>
            <p:ph type="sldNum" sz="quarter" idx="10"/>
          </p:nvPr>
        </p:nvSpPr>
        <p:spPr>
          <a:xfrm>
            <a:off x="3148013" y="9034319"/>
            <a:ext cx="704850" cy="247794"/>
          </a:xfrm>
        </p:spPr>
        <p:txBody>
          <a:bodyPr/>
          <a:lstStyle/>
          <a:p>
            <a:fld id="{076349CA-7964-46F8-9AF2-4ABE1A925F7D}" type="slidenum">
              <a:rPr lang="en-US" smtClean="0"/>
              <a:pPr/>
              <a:t>97</a:t>
            </a:fld>
            <a:endParaRPr lang="en-US" dirty="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148013" y="9034319"/>
            <a:ext cx="704850" cy="247794"/>
          </a:xfrm>
        </p:spPr>
        <p:txBody>
          <a:bodyPr/>
          <a:lstStyle/>
          <a:p>
            <a:fld id="{076349CA-7964-46F8-9AF2-4ABE1A925F7D}" type="slidenum">
              <a:rPr lang="en-US" smtClean="0"/>
              <a:pPr/>
              <a:t>98</a:t>
            </a:fld>
            <a:endParaRPr lang="en-US" dirty="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076349CA-7964-46F8-9AF2-4ABE1A925F7D}" type="slidenum">
              <a:rPr lang="en-US" smtClean="0"/>
              <a:pPr/>
              <a:t>99</a:t>
            </a:fld>
            <a:endParaRPr lang="en-US" dirty="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48014" y="9034466"/>
            <a:ext cx="704849" cy="247650"/>
          </a:xfrm>
        </p:spPr>
        <p:txBody>
          <a:bodyPr/>
          <a:lstStyle/>
          <a:p>
            <a:pPr>
              <a:defRPr/>
            </a:pPr>
            <a:fld id="{205DA8A8-5777-4FA2-8084-FB24BA0FA918}" type="slidenum">
              <a:rPr lang="en-US" smtClean="0">
                <a:solidFill>
                  <a:srgbClr val="000000"/>
                </a:solidFill>
              </a:rPr>
              <a:pPr>
                <a:defRPr/>
              </a:pPr>
              <a:t>100</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101</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102</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103</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E5721651-C618-4989-BD9A-C51CDEA22A0A}" type="slidenum">
              <a:rPr lang="en-US" noProof="0" smtClean="0"/>
              <a:pPr/>
              <a:t>104</a:t>
            </a:fld>
            <a:endParaRPr lang="en-US" noProof="0"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email"/>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smtClean="0"/>
              <a:t>12/01/09 - 9pm</a:t>
            </a:r>
            <a:endParaRPr lang="en-US"/>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bg>
      <p:bgPr>
        <a:solidFill>
          <a:srgbClr val="FFFFFF"/>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48000" y="303902"/>
            <a:ext cx="6840000" cy="720000"/>
          </a:xfrm>
        </p:spPr>
        <p:txBody>
          <a:bodyPr/>
          <a:lstStyle>
            <a:lvl1pPr>
              <a:defRPr>
                <a:solidFill>
                  <a:schemeClr val="tx2"/>
                </a:solidFill>
              </a:defRPr>
            </a:lvl1pPr>
          </a:lstStyle>
          <a:p>
            <a:r>
              <a:rPr lang="en-US" smtClean="0"/>
              <a:t>Click to edit Master title style</a:t>
            </a:r>
            <a:endParaRPr lang="de-DE" dirty="0"/>
          </a:p>
        </p:txBody>
      </p:sp>
      <p:sp>
        <p:nvSpPr>
          <p:cNvPr id="5" name="Textplatzhalter 4"/>
          <p:cNvSpPr>
            <a:spLocks noGrp="1"/>
          </p:cNvSpPr>
          <p:nvPr>
            <p:ph type="body" sz="quarter" idx="10"/>
          </p:nvPr>
        </p:nvSpPr>
        <p:spPr>
          <a:xfrm>
            <a:off x="287337" y="1438937"/>
            <a:ext cx="8569325" cy="4842000"/>
          </a:xfrm>
        </p:spPr>
        <p:txBody>
          <a:bodyPr/>
          <a:lstStyle>
            <a:lvl1pPr marL="350100" indent="-342900">
              <a:buFont typeface="+mj-lt"/>
              <a:buAutoNum type="arabicPeriod"/>
              <a:defRPr baseline="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ST">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lvl1pPr>
              <a:defRPr>
                <a:solidFill>
                  <a:schemeClr val="tx2"/>
                </a:solidFill>
              </a:defRPr>
            </a:lvl1pPr>
          </a:lstStyle>
          <a:p>
            <a:r>
              <a:rPr lang="de-DE" noProof="0" smtClean="0"/>
              <a:t>Titelmasterformat durch Klicken bearbeiten</a:t>
            </a:r>
            <a:endParaRPr lang="de-DE" noProof="0" dirty="0"/>
          </a:p>
        </p:txBody>
      </p:sp>
      <p:sp>
        <p:nvSpPr>
          <p:cNvPr id="13" name="Foliennummernplatzhalter 12"/>
          <p:cNvSpPr>
            <a:spLocks noGrp="1"/>
          </p:cNvSpPr>
          <p:nvPr>
            <p:ph type="sldNum" sz="quarter" idx="13"/>
          </p:nvPr>
        </p:nvSpPr>
        <p:spPr/>
        <p:txBody>
          <a:bodyPr/>
          <a:lstStyle/>
          <a:p>
            <a:fld id="{D56DB8AA-803C-49D2-90AA-1140CE72DCD7}" type="slidenum">
              <a:rPr lang="de-DE" smtClean="0"/>
              <a:pPr/>
              <a:t>‹#›</a:t>
            </a:fld>
            <a:endParaRPr lang="de-DE" dirty="0"/>
          </a:p>
        </p:txBody>
      </p:sp>
      <p:sp>
        <p:nvSpPr>
          <p:cNvPr id="12" name="Rechteck 11"/>
          <p:cNvSpPr/>
          <p:nvPr userDrawn="1"/>
        </p:nvSpPr>
        <p:spPr>
          <a:xfrm>
            <a:off x="287711" y="1388845"/>
            <a:ext cx="8568952" cy="50292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6" cstate="email"/>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7" cstate="email"/>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smtClean="0"/>
              <a:t>12/01/09 - 9pm</a:t>
            </a:r>
            <a:endParaRPr lang="en-US"/>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 id="2147485438" r:id="rId13"/>
    <p:sldLayoutId id="2147485441" r:id="rId14"/>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6.xml"/><Relationship Id="rId1" Type="http://schemas.openxmlformats.org/officeDocument/2006/relationships/vmlDrawing" Target="../drawings/vmlDrawing78.vml"/><Relationship Id="rId4" Type="http://schemas.openxmlformats.org/officeDocument/2006/relationships/oleObject" Target="../embeddings/oleObject78.bin"/></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6.xml"/><Relationship Id="rId1" Type="http://schemas.openxmlformats.org/officeDocument/2006/relationships/vmlDrawing" Target="../drawings/vmlDrawing79.vml"/><Relationship Id="rId4" Type="http://schemas.openxmlformats.org/officeDocument/2006/relationships/oleObject" Target="../embeddings/oleObject79.bin"/></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6.xml"/><Relationship Id="rId1" Type="http://schemas.openxmlformats.org/officeDocument/2006/relationships/vmlDrawing" Target="../drawings/vmlDrawing80.vml"/><Relationship Id="rId4" Type="http://schemas.openxmlformats.org/officeDocument/2006/relationships/package" Target="../embeddings/Microsoft_Office_PowerPoint_Slide1.sldx"/></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6.xml"/><Relationship Id="rId1" Type="http://schemas.openxmlformats.org/officeDocument/2006/relationships/vmlDrawing" Target="../drawings/vmlDrawing81.vml"/><Relationship Id="rId4" Type="http://schemas.openxmlformats.org/officeDocument/2006/relationships/package" Target="../embeddings/Microsoft_Office_PowerPoint_Slide2.sldx"/></Relationships>
</file>

<file path=ppt/slides/_rels/slide10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94.emf"/><Relationship Id="rId4" Type="http://schemas.openxmlformats.org/officeDocument/2006/relationships/notesSlide" Target="../notesSlides/notesSlide99.x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13.xml"/><Relationship Id="rId1" Type="http://schemas.openxmlformats.org/officeDocument/2006/relationships/tags" Target="../tags/tag9.xml"/><Relationship Id="rId4" Type="http://schemas.openxmlformats.org/officeDocument/2006/relationships/image" Target="../media/image95.png"/></Relationships>
</file>

<file path=ppt/slides/_rels/slide106.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96.emf"/><Relationship Id="rId5" Type="http://schemas.openxmlformats.org/officeDocument/2006/relationships/notesSlide" Target="../notesSlides/notesSlide101.xml"/><Relationship Id="rId4" Type="http://schemas.openxmlformats.org/officeDocument/2006/relationships/slideLayout" Target="../slideLayouts/slideLayout14.xml"/></Relationships>
</file>

<file path=ppt/slides/_rels/slide10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97.png"/><Relationship Id="rId4" Type="http://schemas.openxmlformats.org/officeDocument/2006/relationships/notesSlide" Target="../notesSlides/notesSlide102.xml"/></Relationships>
</file>

<file path=ppt/slides/_rels/slide10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6.xml"/><Relationship Id="rId1" Type="http://schemas.openxmlformats.org/officeDocument/2006/relationships/vmlDrawing" Target="../drawings/vmlDrawing82.vml"/><Relationship Id="rId4" Type="http://schemas.openxmlformats.org/officeDocument/2006/relationships/oleObject" Target="../embeddings/oleObject80.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s/_rels/slide110.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Layout" Target="../slideLayouts/slideLayout12.xml"/><Relationship Id="rId1" Type="http://schemas.openxmlformats.org/officeDocument/2006/relationships/vmlDrawing" Target="../drawings/vmlDrawing83.vml"/></Relationships>
</file>

<file path=ppt/slides/_rels/slide111.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Layout" Target="../slideLayouts/slideLayout12.xml"/><Relationship Id="rId1" Type="http://schemas.openxmlformats.org/officeDocument/2006/relationships/vmlDrawing" Target="../drawings/vmlDrawing84.vml"/></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6.xml"/><Relationship Id="rId1" Type="http://schemas.openxmlformats.org/officeDocument/2006/relationships/vmlDrawing" Target="../drawings/vmlDrawing85.vml"/><Relationship Id="rId4" Type="http://schemas.openxmlformats.org/officeDocument/2006/relationships/oleObject" Target="../embeddings/oleObject83.bin"/></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6.xml"/><Relationship Id="rId1" Type="http://schemas.openxmlformats.org/officeDocument/2006/relationships/vmlDrawing" Target="../drawings/vmlDrawing86.vml"/><Relationship Id="rId4" Type="http://schemas.openxmlformats.org/officeDocument/2006/relationships/oleObject" Target="../embeddings/oleObject84.bin"/></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6.xml"/><Relationship Id="rId1" Type="http://schemas.openxmlformats.org/officeDocument/2006/relationships/vmlDrawing" Target="../drawings/vmlDrawing87.vml"/><Relationship Id="rId4" Type="http://schemas.openxmlformats.org/officeDocument/2006/relationships/oleObject" Target="../embeddings/oleObject85.bin"/></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6.xml"/><Relationship Id="rId1" Type="http://schemas.openxmlformats.org/officeDocument/2006/relationships/vmlDrawing" Target="../drawings/vmlDrawing88.vml"/><Relationship Id="rId4" Type="http://schemas.openxmlformats.org/officeDocument/2006/relationships/oleObject" Target="../embeddings/oleObject86.bin"/></Relationships>
</file>

<file path=ppt/slides/_rels/slide116.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109.xml"/><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6.xml"/><Relationship Id="rId1" Type="http://schemas.openxmlformats.org/officeDocument/2006/relationships/vmlDrawing" Target="../drawings/vmlDrawing89.vml"/><Relationship Id="rId4" Type="http://schemas.openxmlformats.org/officeDocument/2006/relationships/oleObject" Target="../embeddings/oleObject87.bin"/></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6.xml"/><Relationship Id="rId1" Type="http://schemas.openxmlformats.org/officeDocument/2006/relationships/vmlDrawing" Target="../drawings/vmlDrawing90.vml"/><Relationship Id="rId4" Type="http://schemas.openxmlformats.org/officeDocument/2006/relationships/oleObject" Target="../embeddings/oleObject88.bin"/></Relationships>
</file>

<file path=ppt/slides/_rels/slide1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6.xml"/><Relationship Id="rId1" Type="http://schemas.openxmlformats.org/officeDocument/2006/relationships/vmlDrawing" Target="../drawings/vmlDrawing91.vml"/><Relationship Id="rId5" Type="http://schemas.openxmlformats.org/officeDocument/2006/relationships/hyperlink" Target="http://www.fema.gov/disasters" TargetMode="External"/><Relationship Id="rId4" Type="http://schemas.openxmlformats.org/officeDocument/2006/relationships/oleObject" Target="../embeddings/oleObject89.bin"/></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7.xml"/><Relationship Id="rId1" Type="http://schemas.openxmlformats.org/officeDocument/2006/relationships/vmlDrawing" Target="../drawings/vmlDrawing92.vml"/><Relationship Id="rId5" Type="http://schemas.openxmlformats.org/officeDocument/2006/relationships/hyperlink" Target="http://www.fema.gov/news/disaster_totals_annual.fema" TargetMode="External"/><Relationship Id="rId4" Type="http://schemas.openxmlformats.org/officeDocument/2006/relationships/oleObject" Target="../embeddings/oleObject90.bin"/></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7.xml"/><Relationship Id="rId1" Type="http://schemas.openxmlformats.org/officeDocument/2006/relationships/vmlDrawing" Target="../drawings/vmlDrawing93.vml"/><Relationship Id="rId5" Type="http://schemas.openxmlformats.org/officeDocument/2006/relationships/hyperlink" Target="http://www.fema.gov/news/disaster_totals_annual.fema" TargetMode="External"/><Relationship Id="rId4" Type="http://schemas.openxmlformats.org/officeDocument/2006/relationships/oleObject" Target="../embeddings/oleObject91.bin"/></Relationships>
</file>

<file path=ppt/slides/_rels/slide1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117.xml"/><Relationship Id="rId1" Type="http://schemas.openxmlformats.org/officeDocument/2006/relationships/slideLayout" Target="../slideLayouts/slideLayout13.xml"/><Relationship Id="rId4" Type="http://schemas.openxmlformats.org/officeDocument/2006/relationships/image" Target="../media/image111.gif"/></Relationships>
</file>

<file path=ppt/slides/_rels/slide125.xml.rels><?xml version="1.0" encoding="UTF-8" standalone="yes"?>
<Relationships xmlns="http://schemas.openxmlformats.org/package/2006/relationships"><Relationship Id="rId3" Type="http://schemas.openxmlformats.org/officeDocument/2006/relationships/hyperlink" Target="http://www.spc.noaa.gov/wcm/" TargetMode="External"/><Relationship Id="rId2" Type="http://schemas.openxmlformats.org/officeDocument/2006/relationships/notesSlide" Target="../notesSlides/notesSlide118.xml"/><Relationship Id="rId1" Type="http://schemas.openxmlformats.org/officeDocument/2006/relationships/slideLayout" Target="../slideLayouts/slideLayout13.xml"/><Relationship Id="rId5" Type="http://schemas.openxmlformats.org/officeDocument/2006/relationships/image" Target="../media/image112.png"/><Relationship Id="rId4" Type="http://schemas.openxmlformats.org/officeDocument/2006/relationships/hyperlink" Target="http://www.spc.noaa.gov/wcm/torngraph-big.png" TargetMode="External"/></Relationships>
</file>

<file path=ppt/slides/_rels/slide126.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119.xml"/><Relationship Id="rId1" Type="http://schemas.openxmlformats.org/officeDocument/2006/relationships/slideLayout" Target="../slideLayouts/slideLayout13.xml"/><Relationship Id="rId4" Type="http://schemas.openxmlformats.org/officeDocument/2006/relationships/image" Target="../media/image113.gif"/></Relationships>
</file>

<file path=ppt/slides/_rels/slide127.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120.xml"/><Relationship Id="rId1" Type="http://schemas.openxmlformats.org/officeDocument/2006/relationships/slideLayout" Target="../slideLayouts/slideLayout13.xml"/><Relationship Id="rId4" Type="http://schemas.openxmlformats.org/officeDocument/2006/relationships/image" Target="../media/image114.gif"/></Relationships>
</file>

<file path=ppt/slides/_rels/slide128.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121.xml"/><Relationship Id="rId1" Type="http://schemas.openxmlformats.org/officeDocument/2006/relationships/slideLayout" Target="../slideLayouts/slideLayout13.xml"/><Relationship Id="rId4" Type="http://schemas.openxmlformats.org/officeDocument/2006/relationships/image" Target="../media/image115.gif"/></Relationships>
</file>

<file path=ppt/slides/_rels/slide129.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122.xml"/><Relationship Id="rId1" Type="http://schemas.openxmlformats.org/officeDocument/2006/relationships/slideLayout" Target="../slideLayouts/slideLayout13.xml"/><Relationship Id="rId4" Type="http://schemas.openxmlformats.org/officeDocument/2006/relationships/image" Target="../media/image116.gi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oleObject" Target="../embeddings/oleObject8.bin"/></Relationships>
</file>

<file path=ppt/slides/_rels/slide1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3.xml"/><Relationship Id="rId1" Type="http://schemas.openxmlformats.org/officeDocument/2006/relationships/slideLayout" Target="../slideLayouts/slideLayout7.xml"/><Relationship Id="rId4" Type="http://schemas.openxmlformats.org/officeDocument/2006/relationships/hyperlink" Target="http://www.iii.org/white_papers/terrorism-risk-a-constant-threat-2013.html" TargetMode="External"/></Relationships>
</file>

<file path=ppt/slides/_rels/slide131.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notesSlide" Target="../notesSlides/notesSlide124.xml"/><Relationship Id="rId1" Type="http://schemas.openxmlformats.org/officeDocument/2006/relationships/slideLayout" Target="../slideLayouts/slideLayout7.xml"/><Relationship Id="rId5" Type="http://schemas.openxmlformats.org/officeDocument/2006/relationships/image" Target="../media/image119.png"/><Relationship Id="rId4" Type="http://schemas.openxmlformats.org/officeDocument/2006/relationships/image" Target="../media/image118.png"/></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Layout" Target="../slideLayouts/slideLayout12.xml"/><Relationship Id="rId1" Type="http://schemas.openxmlformats.org/officeDocument/2006/relationships/vmlDrawing" Target="../drawings/vmlDrawing94.v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127.xml"/><Relationship Id="rId1" Type="http://schemas.openxmlformats.org/officeDocument/2006/relationships/slideLayout" Target="../slideLayouts/slideLayout6.xml"/><Relationship Id="rId4" Type="http://schemas.openxmlformats.org/officeDocument/2006/relationships/hyperlink" Target="http://www.youtube.com/watch?v=svfv4Ph7wFY" TargetMode="External"/></Relationships>
</file>

<file path=ppt/slides/_rels/slide136.xml.rels><?xml version="1.0" encoding="UTF-8" standalone="yes"?>
<Relationships xmlns="http://schemas.openxmlformats.org/package/2006/relationships"><Relationship Id="rId3" Type="http://schemas.openxmlformats.org/officeDocument/2006/relationships/notesSlide" Target="../notesSlides/notesSlide128.xml"/><Relationship Id="rId2" Type="http://schemas.openxmlformats.org/officeDocument/2006/relationships/slideLayout" Target="../slideLayouts/slideLayout7.xml"/><Relationship Id="rId1" Type="http://schemas.openxmlformats.org/officeDocument/2006/relationships/vmlDrawing" Target="../drawings/vmlDrawing95.vml"/><Relationship Id="rId4" Type="http://schemas.openxmlformats.org/officeDocument/2006/relationships/oleObject" Target="../embeddings/oleObject93.bin"/></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9.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oleObject" Target="../embeddings/oleObject9.bin"/></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1.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3" Type="http://schemas.openxmlformats.org/officeDocument/2006/relationships/notesSlide" Target="../notesSlides/notesSlide132.xml"/><Relationship Id="rId2" Type="http://schemas.openxmlformats.org/officeDocument/2006/relationships/slideLayout" Target="../slideLayouts/slideLayout6.xml"/><Relationship Id="rId1" Type="http://schemas.openxmlformats.org/officeDocument/2006/relationships/vmlDrawing" Target="../drawings/vmlDrawing96.vml"/><Relationship Id="rId4" Type="http://schemas.openxmlformats.org/officeDocument/2006/relationships/oleObject" Target="../embeddings/oleObject94.bin"/></Relationships>
</file>

<file path=ppt/slides/_rels/slide144.xml.rels><?xml version="1.0" encoding="UTF-8" standalone="yes"?>
<Relationships xmlns="http://schemas.openxmlformats.org/package/2006/relationships"><Relationship Id="rId3" Type="http://schemas.openxmlformats.org/officeDocument/2006/relationships/notesSlide" Target="../notesSlides/notesSlide133.xml"/><Relationship Id="rId2" Type="http://schemas.openxmlformats.org/officeDocument/2006/relationships/slideLayout" Target="../slideLayouts/slideLayout6.xml"/><Relationship Id="rId1" Type="http://schemas.openxmlformats.org/officeDocument/2006/relationships/vmlDrawing" Target="../drawings/vmlDrawing97.vml"/><Relationship Id="rId4" Type="http://schemas.openxmlformats.org/officeDocument/2006/relationships/oleObject" Target="../embeddings/oleObject95.bin"/></Relationships>
</file>

<file path=ppt/slides/_rels/slide145.xml.rels><?xml version="1.0" encoding="UTF-8" standalone="yes"?>
<Relationships xmlns="http://schemas.openxmlformats.org/package/2006/relationships"><Relationship Id="rId3" Type="http://schemas.openxmlformats.org/officeDocument/2006/relationships/notesSlide" Target="../notesSlides/notesSlide134.xml"/><Relationship Id="rId2" Type="http://schemas.openxmlformats.org/officeDocument/2006/relationships/slideLayout" Target="../slideLayouts/slideLayout6.xml"/><Relationship Id="rId1" Type="http://schemas.openxmlformats.org/officeDocument/2006/relationships/vmlDrawing" Target="../drawings/vmlDrawing98.vml"/><Relationship Id="rId4" Type="http://schemas.openxmlformats.org/officeDocument/2006/relationships/oleObject" Target="../embeddings/oleObject96.bin"/></Relationships>
</file>

<file path=ppt/slides/_rels/slide146.xml.rels><?xml version="1.0" encoding="UTF-8" standalone="yes"?>
<Relationships xmlns="http://schemas.openxmlformats.org/package/2006/relationships"><Relationship Id="rId3" Type="http://schemas.openxmlformats.org/officeDocument/2006/relationships/notesSlide" Target="../notesSlides/notesSlide135.xml"/><Relationship Id="rId2" Type="http://schemas.openxmlformats.org/officeDocument/2006/relationships/slideLayout" Target="../slideLayouts/slideLayout6.xml"/><Relationship Id="rId1" Type="http://schemas.openxmlformats.org/officeDocument/2006/relationships/vmlDrawing" Target="../drawings/vmlDrawing99.vml"/><Relationship Id="rId4" Type="http://schemas.openxmlformats.org/officeDocument/2006/relationships/oleObject" Target="../embeddings/oleObject97.bin"/></Relationships>
</file>

<file path=ppt/slides/_rels/slide147.xml.rels><?xml version="1.0" encoding="UTF-8" standalone="yes"?>
<Relationships xmlns="http://schemas.openxmlformats.org/package/2006/relationships"><Relationship Id="rId3" Type="http://schemas.openxmlformats.org/officeDocument/2006/relationships/notesSlide" Target="../notesSlides/notesSlide136.xml"/><Relationship Id="rId2" Type="http://schemas.openxmlformats.org/officeDocument/2006/relationships/slideLayout" Target="../slideLayouts/slideLayout6.xml"/><Relationship Id="rId1" Type="http://schemas.openxmlformats.org/officeDocument/2006/relationships/vmlDrawing" Target="../drawings/vmlDrawing100.vml"/><Relationship Id="rId4" Type="http://schemas.openxmlformats.org/officeDocument/2006/relationships/oleObject" Target="../embeddings/oleObject98.bin"/></Relationships>
</file>

<file path=ppt/slides/_rels/slide148.xml.rels><?xml version="1.0" encoding="UTF-8" standalone="yes"?>
<Relationships xmlns="http://schemas.openxmlformats.org/package/2006/relationships"><Relationship Id="rId3" Type="http://schemas.openxmlformats.org/officeDocument/2006/relationships/notesSlide" Target="../notesSlides/notesSlide137.xml"/><Relationship Id="rId2" Type="http://schemas.openxmlformats.org/officeDocument/2006/relationships/slideLayout" Target="../slideLayouts/slideLayout6.xml"/><Relationship Id="rId1" Type="http://schemas.openxmlformats.org/officeDocument/2006/relationships/vmlDrawing" Target="../drawings/vmlDrawing101.vml"/><Relationship Id="rId4" Type="http://schemas.openxmlformats.org/officeDocument/2006/relationships/oleObject" Target="../embeddings/oleObject99.bin"/></Relationships>
</file>

<file path=ppt/slides/_rels/slide14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oleObject" Target="../embeddings/oleObject10.bin"/></Relationships>
</file>

<file path=ppt/slides/_rels/slide150.xml.rels><?xml version="1.0" encoding="UTF-8" standalone="yes"?>
<Relationships xmlns="http://schemas.openxmlformats.org/package/2006/relationships"><Relationship Id="rId3" Type="http://schemas.openxmlformats.org/officeDocument/2006/relationships/notesSlide" Target="../notesSlides/notesSlide139.xml"/><Relationship Id="rId2" Type="http://schemas.openxmlformats.org/officeDocument/2006/relationships/slideLayout" Target="../slideLayouts/slideLayout7.xml"/><Relationship Id="rId1" Type="http://schemas.openxmlformats.org/officeDocument/2006/relationships/vmlDrawing" Target="../drawings/vmlDrawing102.vml"/><Relationship Id="rId4" Type="http://schemas.openxmlformats.org/officeDocument/2006/relationships/oleObject" Target="../embeddings/oleObject100.bin"/></Relationships>
</file>

<file path=ppt/slides/_rels/slide151.xml.rels><?xml version="1.0" encoding="UTF-8" standalone="yes"?>
<Relationships xmlns="http://schemas.openxmlformats.org/package/2006/relationships"><Relationship Id="rId3" Type="http://schemas.openxmlformats.org/officeDocument/2006/relationships/notesSlide" Target="../notesSlides/notesSlide140.xml"/><Relationship Id="rId2" Type="http://schemas.openxmlformats.org/officeDocument/2006/relationships/slideLayout" Target="../slideLayouts/slideLayout7.xml"/><Relationship Id="rId1" Type="http://schemas.openxmlformats.org/officeDocument/2006/relationships/vmlDrawing" Target="../drawings/vmlDrawing103.vml"/><Relationship Id="rId4" Type="http://schemas.openxmlformats.org/officeDocument/2006/relationships/oleObject" Target="../embeddings/oleObject101.bin"/></Relationships>
</file>

<file path=ppt/slides/_rels/slide152.xml.rels><?xml version="1.0" encoding="UTF-8" standalone="yes"?>
<Relationships xmlns="http://schemas.openxmlformats.org/package/2006/relationships"><Relationship Id="rId3" Type="http://schemas.openxmlformats.org/officeDocument/2006/relationships/notesSlide" Target="../notesSlides/notesSlide141.xml"/><Relationship Id="rId2" Type="http://schemas.openxmlformats.org/officeDocument/2006/relationships/slideLayout" Target="../slideLayouts/slideLayout7.xml"/><Relationship Id="rId1" Type="http://schemas.openxmlformats.org/officeDocument/2006/relationships/vmlDrawing" Target="../drawings/vmlDrawing104.vml"/><Relationship Id="rId4" Type="http://schemas.openxmlformats.org/officeDocument/2006/relationships/oleObject" Target="../embeddings/oleObject102.bin"/></Relationships>
</file>

<file path=ppt/slides/_rels/slide153.xml.rels><?xml version="1.0" encoding="UTF-8" standalone="yes"?>
<Relationships xmlns="http://schemas.openxmlformats.org/package/2006/relationships"><Relationship Id="rId3" Type="http://schemas.openxmlformats.org/officeDocument/2006/relationships/notesSlide" Target="../notesSlides/notesSlide142.xml"/><Relationship Id="rId2" Type="http://schemas.openxmlformats.org/officeDocument/2006/relationships/slideLayout" Target="../slideLayouts/slideLayout7.xml"/><Relationship Id="rId1" Type="http://schemas.openxmlformats.org/officeDocument/2006/relationships/vmlDrawing" Target="../drawings/vmlDrawing105.vml"/><Relationship Id="rId4" Type="http://schemas.openxmlformats.org/officeDocument/2006/relationships/oleObject" Target="../embeddings/oleObject103.bin"/></Relationships>
</file>

<file path=ppt/slides/_rels/slide154.xml.rels><?xml version="1.0" encoding="UTF-8" standalone="yes"?>
<Relationships xmlns="http://schemas.openxmlformats.org/package/2006/relationships"><Relationship Id="rId3" Type="http://schemas.openxmlformats.org/officeDocument/2006/relationships/oleObject" Target="../embeddings/oleObject104.bin"/><Relationship Id="rId2" Type="http://schemas.openxmlformats.org/officeDocument/2006/relationships/slideLayout" Target="../slideLayouts/slideLayout12.xml"/><Relationship Id="rId1" Type="http://schemas.openxmlformats.org/officeDocument/2006/relationships/vmlDrawing" Target="../drawings/vmlDrawing106.vml"/></Relationships>
</file>

<file path=ppt/slides/_rels/slide155.xml.rels><?xml version="1.0" encoding="UTF-8" standalone="yes"?>
<Relationships xmlns="http://schemas.openxmlformats.org/package/2006/relationships"><Relationship Id="rId3" Type="http://schemas.openxmlformats.org/officeDocument/2006/relationships/notesSlide" Target="../notesSlides/notesSlide143.xml"/><Relationship Id="rId2" Type="http://schemas.openxmlformats.org/officeDocument/2006/relationships/slideLayout" Target="../slideLayouts/slideLayout7.xml"/><Relationship Id="rId1" Type="http://schemas.openxmlformats.org/officeDocument/2006/relationships/vmlDrawing" Target="../drawings/vmlDrawing107.vml"/><Relationship Id="rId4" Type="http://schemas.openxmlformats.org/officeDocument/2006/relationships/oleObject" Target="../embeddings/oleObject105.bin"/></Relationships>
</file>

<file path=ppt/slides/_rels/slide156.xml.rels><?xml version="1.0" encoding="UTF-8" standalone="yes"?>
<Relationships xmlns="http://schemas.openxmlformats.org/package/2006/relationships"><Relationship Id="rId3" Type="http://schemas.openxmlformats.org/officeDocument/2006/relationships/notesSlide" Target="../notesSlides/notesSlide144.xml"/><Relationship Id="rId2" Type="http://schemas.openxmlformats.org/officeDocument/2006/relationships/slideLayout" Target="../slideLayouts/slideLayout7.xml"/><Relationship Id="rId1" Type="http://schemas.openxmlformats.org/officeDocument/2006/relationships/vmlDrawing" Target="../drawings/vmlDrawing108.vml"/><Relationship Id="rId4" Type="http://schemas.openxmlformats.org/officeDocument/2006/relationships/oleObject" Target="../embeddings/oleObject106.bin"/></Relationships>
</file>

<file path=ppt/slides/_rels/slide157.xml.rels><?xml version="1.0" encoding="UTF-8" standalone="yes"?>
<Relationships xmlns="http://schemas.openxmlformats.org/package/2006/relationships"><Relationship Id="rId3" Type="http://schemas.openxmlformats.org/officeDocument/2006/relationships/notesSlide" Target="../notesSlides/notesSlide145.xml"/><Relationship Id="rId2" Type="http://schemas.openxmlformats.org/officeDocument/2006/relationships/slideLayout" Target="../slideLayouts/slideLayout7.xml"/><Relationship Id="rId1" Type="http://schemas.openxmlformats.org/officeDocument/2006/relationships/vmlDrawing" Target="../drawings/vmlDrawing109.vml"/><Relationship Id="rId4" Type="http://schemas.openxmlformats.org/officeDocument/2006/relationships/oleObject" Target="../embeddings/oleObject107.bin"/></Relationships>
</file>

<file path=ppt/slides/_rels/slide158.xml.rels><?xml version="1.0" encoding="UTF-8" standalone="yes"?>
<Relationships xmlns="http://schemas.openxmlformats.org/package/2006/relationships"><Relationship Id="rId3" Type="http://schemas.openxmlformats.org/officeDocument/2006/relationships/notesSlide" Target="../notesSlides/notesSlide146.xml"/><Relationship Id="rId2" Type="http://schemas.openxmlformats.org/officeDocument/2006/relationships/slideLayout" Target="../slideLayouts/slideLayout7.xml"/><Relationship Id="rId1" Type="http://schemas.openxmlformats.org/officeDocument/2006/relationships/vmlDrawing" Target="../drawings/vmlDrawing110.vml"/><Relationship Id="rId4" Type="http://schemas.openxmlformats.org/officeDocument/2006/relationships/oleObject" Target="../embeddings/oleObject108.bin"/></Relationships>
</file>

<file path=ppt/slides/_rels/slide159.xml.rels><?xml version="1.0" encoding="UTF-8" standalone="yes"?>
<Relationships xmlns="http://schemas.openxmlformats.org/package/2006/relationships"><Relationship Id="rId3" Type="http://schemas.openxmlformats.org/officeDocument/2006/relationships/notesSlide" Target="../notesSlides/notesSlide147.xml"/><Relationship Id="rId2" Type="http://schemas.openxmlformats.org/officeDocument/2006/relationships/slideLayout" Target="../slideLayouts/slideLayout7.xml"/><Relationship Id="rId1" Type="http://schemas.openxmlformats.org/officeDocument/2006/relationships/vmlDrawing" Target="../drawings/vmlDrawing111.vml"/><Relationship Id="rId4" Type="http://schemas.openxmlformats.org/officeDocument/2006/relationships/oleObject" Target="../embeddings/oleObject109.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oleObject" Target="../embeddings/oleObject11.bin"/></Relationships>
</file>

<file path=ppt/slides/_rels/slide160.xml.rels><?xml version="1.0" encoding="UTF-8" standalone="yes"?>
<Relationships xmlns="http://schemas.openxmlformats.org/package/2006/relationships"><Relationship Id="rId3" Type="http://schemas.openxmlformats.org/officeDocument/2006/relationships/notesSlide" Target="../notesSlides/notesSlide148.xml"/><Relationship Id="rId2" Type="http://schemas.openxmlformats.org/officeDocument/2006/relationships/slideLayout" Target="../slideLayouts/slideLayout7.xml"/><Relationship Id="rId1" Type="http://schemas.openxmlformats.org/officeDocument/2006/relationships/vmlDrawing" Target="../drawings/vmlDrawing112.vml"/><Relationship Id="rId4" Type="http://schemas.openxmlformats.org/officeDocument/2006/relationships/oleObject" Target="../embeddings/oleObject110.bin"/></Relationships>
</file>

<file path=ppt/slides/_rels/slide16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9.xml"/><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3" Type="http://schemas.openxmlformats.org/officeDocument/2006/relationships/notesSlide" Target="../notesSlides/notesSlide150.xml"/><Relationship Id="rId2" Type="http://schemas.openxmlformats.org/officeDocument/2006/relationships/slideLayout" Target="../slideLayouts/slideLayout6.xml"/><Relationship Id="rId1" Type="http://schemas.openxmlformats.org/officeDocument/2006/relationships/vmlDrawing" Target="../drawings/vmlDrawing113.vml"/><Relationship Id="rId4" Type="http://schemas.openxmlformats.org/officeDocument/2006/relationships/oleObject" Target="../embeddings/oleObject111.bin"/></Relationships>
</file>

<file path=ppt/slides/_rels/slide163.xml.rels><?xml version="1.0" encoding="UTF-8" standalone="yes"?>
<Relationships xmlns="http://schemas.openxmlformats.org/package/2006/relationships"><Relationship Id="rId3" Type="http://schemas.openxmlformats.org/officeDocument/2006/relationships/notesSlide" Target="../notesSlides/notesSlide151.xml"/><Relationship Id="rId2" Type="http://schemas.openxmlformats.org/officeDocument/2006/relationships/slideLayout" Target="../slideLayouts/slideLayout6.xml"/><Relationship Id="rId1" Type="http://schemas.openxmlformats.org/officeDocument/2006/relationships/vmlDrawing" Target="../drawings/vmlDrawing114.vml"/><Relationship Id="rId4" Type="http://schemas.openxmlformats.org/officeDocument/2006/relationships/oleObject" Target="../embeddings/oleObject112.bin"/></Relationships>
</file>

<file path=ppt/slides/_rels/slide164.xml.rels><?xml version="1.0" encoding="UTF-8" standalone="yes"?>
<Relationships xmlns="http://schemas.openxmlformats.org/package/2006/relationships"><Relationship Id="rId3" Type="http://schemas.openxmlformats.org/officeDocument/2006/relationships/notesSlide" Target="../notesSlides/notesSlide152.xml"/><Relationship Id="rId2" Type="http://schemas.openxmlformats.org/officeDocument/2006/relationships/slideLayout" Target="../slideLayouts/slideLayout6.xml"/><Relationship Id="rId1" Type="http://schemas.openxmlformats.org/officeDocument/2006/relationships/vmlDrawing" Target="../drawings/vmlDrawing115.vml"/><Relationship Id="rId4" Type="http://schemas.openxmlformats.org/officeDocument/2006/relationships/oleObject" Target="../embeddings/oleObject113.bin"/></Relationships>
</file>

<file path=ppt/slides/_rels/slide16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3.xml"/><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4.xml"/><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3" Type="http://schemas.openxmlformats.org/officeDocument/2006/relationships/notesSlide" Target="../notesSlides/notesSlide155.xml"/><Relationship Id="rId2" Type="http://schemas.openxmlformats.org/officeDocument/2006/relationships/slideLayout" Target="../slideLayouts/slideLayout7.xml"/><Relationship Id="rId1" Type="http://schemas.openxmlformats.org/officeDocument/2006/relationships/vmlDrawing" Target="../drawings/vmlDrawing116.vml"/><Relationship Id="rId4" Type="http://schemas.openxmlformats.org/officeDocument/2006/relationships/oleObject" Target="../embeddings/oleObject114.bin"/></Relationships>
</file>

<file path=ppt/slides/_rels/slide168.xml.rels><?xml version="1.0" encoding="UTF-8" standalone="yes"?>
<Relationships xmlns="http://schemas.openxmlformats.org/package/2006/relationships"><Relationship Id="rId3" Type="http://schemas.openxmlformats.org/officeDocument/2006/relationships/notesSlide" Target="../notesSlides/notesSlide156.xml"/><Relationship Id="rId2" Type="http://schemas.openxmlformats.org/officeDocument/2006/relationships/slideLayout" Target="../slideLayouts/slideLayout7.xml"/><Relationship Id="rId1" Type="http://schemas.openxmlformats.org/officeDocument/2006/relationships/vmlDrawing" Target="../drawings/vmlDrawing117.vml"/><Relationship Id="rId4" Type="http://schemas.openxmlformats.org/officeDocument/2006/relationships/oleObject" Target="../embeddings/oleObject115.bin"/></Relationships>
</file>

<file path=ppt/slides/_rels/slide169.xml.rels><?xml version="1.0" encoding="UTF-8" standalone="yes"?>
<Relationships xmlns="http://schemas.openxmlformats.org/package/2006/relationships"><Relationship Id="rId3" Type="http://schemas.openxmlformats.org/officeDocument/2006/relationships/notesSlide" Target="../notesSlides/notesSlide157.xml"/><Relationship Id="rId2" Type="http://schemas.openxmlformats.org/officeDocument/2006/relationships/slideLayout" Target="../slideLayouts/slideLayout7.xml"/><Relationship Id="rId1" Type="http://schemas.openxmlformats.org/officeDocument/2006/relationships/vmlDrawing" Target="../drawings/vmlDrawing118.vml"/><Relationship Id="rId4" Type="http://schemas.openxmlformats.org/officeDocument/2006/relationships/oleObject" Target="../embeddings/oleObject116.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oleObject" Target="../embeddings/oleObject12.bin"/></Relationships>
</file>

<file path=ppt/slides/_rels/slide170.xml.rels><?xml version="1.0" encoding="UTF-8" standalone="yes"?>
<Relationships xmlns="http://schemas.openxmlformats.org/package/2006/relationships"><Relationship Id="rId3" Type="http://schemas.openxmlformats.org/officeDocument/2006/relationships/notesSlide" Target="../notesSlides/notesSlide158.xml"/><Relationship Id="rId2" Type="http://schemas.openxmlformats.org/officeDocument/2006/relationships/slideLayout" Target="../slideLayouts/slideLayout7.xml"/><Relationship Id="rId1" Type="http://schemas.openxmlformats.org/officeDocument/2006/relationships/vmlDrawing" Target="../drawings/vmlDrawing119.vml"/><Relationship Id="rId4" Type="http://schemas.openxmlformats.org/officeDocument/2006/relationships/oleObject" Target="../embeddings/oleObject117.bin"/></Relationships>
</file>

<file path=ppt/slides/_rels/slide171.xml.rels><?xml version="1.0" encoding="UTF-8" standalone="yes"?>
<Relationships xmlns="http://schemas.openxmlformats.org/package/2006/relationships"><Relationship Id="rId3" Type="http://schemas.openxmlformats.org/officeDocument/2006/relationships/notesSlide" Target="../notesSlides/notesSlide159.xml"/><Relationship Id="rId2" Type="http://schemas.openxmlformats.org/officeDocument/2006/relationships/slideLayout" Target="../slideLayouts/slideLayout7.xml"/><Relationship Id="rId1" Type="http://schemas.openxmlformats.org/officeDocument/2006/relationships/vmlDrawing" Target="../drawings/vmlDrawing120.vml"/><Relationship Id="rId4" Type="http://schemas.openxmlformats.org/officeDocument/2006/relationships/oleObject" Target="../embeddings/oleObject118.bin"/></Relationships>
</file>

<file path=ppt/slides/_rels/slide172.xml.rels><?xml version="1.0" encoding="UTF-8" standalone="yes"?>
<Relationships xmlns="http://schemas.openxmlformats.org/package/2006/relationships"><Relationship Id="rId3" Type="http://schemas.openxmlformats.org/officeDocument/2006/relationships/notesSlide" Target="../notesSlides/notesSlide160.xml"/><Relationship Id="rId2" Type="http://schemas.openxmlformats.org/officeDocument/2006/relationships/slideLayout" Target="../slideLayouts/slideLayout7.xml"/><Relationship Id="rId1" Type="http://schemas.openxmlformats.org/officeDocument/2006/relationships/vmlDrawing" Target="../drawings/vmlDrawing121.vml"/><Relationship Id="rId5" Type="http://schemas.openxmlformats.org/officeDocument/2006/relationships/oleObject" Target="../embeddings/oleObject119.bin"/><Relationship Id="rId4" Type="http://schemas.openxmlformats.org/officeDocument/2006/relationships/hyperlink" Target="http://www.federalreserve.gov/releases/h15/data.htm" TargetMode="External"/></Relationships>
</file>

<file path=ppt/slides/_rels/slide173.xml.rels><?xml version="1.0" encoding="UTF-8" standalone="yes"?>
<Relationships xmlns="http://schemas.openxmlformats.org/package/2006/relationships"><Relationship Id="rId3" Type="http://schemas.openxmlformats.org/officeDocument/2006/relationships/notesSlide" Target="../notesSlides/notesSlide161.xml"/><Relationship Id="rId2" Type="http://schemas.openxmlformats.org/officeDocument/2006/relationships/slideLayout" Target="../slideLayouts/slideLayout7.xml"/><Relationship Id="rId1" Type="http://schemas.openxmlformats.org/officeDocument/2006/relationships/vmlDrawing" Target="../drawings/vmlDrawing122.vml"/><Relationship Id="rId5" Type="http://schemas.openxmlformats.org/officeDocument/2006/relationships/oleObject" Target="../embeddings/oleObject120.bin"/><Relationship Id="rId4" Type="http://schemas.openxmlformats.org/officeDocument/2006/relationships/hyperlink" Target="http://www.federalreserve.gov/releases/h15/data.htm" TargetMode="External"/></Relationships>
</file>

<file path=ppt/slides/_rels/slide174.xml.rels><?xml version="1.0" encoding="UTF-8" standalone="yes"?>
<Relationships xmlns="http://schemas.openxmlformats.org/package/2006/relationships"><Relationship Id="rId3" Type="http://schemas.openxmlformats.org/officeDocument/2006/relationships/notesSlide" Target="../notesSlides/notesSlide162.xml"/><Relationship Id="rId2" Type="http://schemas.openxmlformats.org/officeDocument/2006/relationships/slideLayout" Target="../slideLayouts/slideLayout6.xml"/><Relationship Id="rId1" Type="http://schemas.openxmlformats.org/officeDocument/2006/relationships/vmlDrawing" Target="../drawings/vmlDrawing123.vml"/><Relationship Id="rId4" Type="http://schemas.openxmlformats.org/officeDocument/2006/relationships/oleObject" Target="../embeddings/oleObject121.bin"/></Relationships>
</file>

<file path=ppt/slides/_rels/slide175.xml.rels><?xml version="1.0" encoding="UTF-8" standalone="yes"?>
<Relationships xmlns="http://schemas.openxmlformats.org/package/2006/relationships"><Relationship Id="rId3" Type="http://schemas.openxmlformats.org/officeDocument/2006/relationships/notesSlide" Target="../notesSlides/notesSlide163.xml"/><Relationship Id="rId2" Type="http://schemas.openxmlformats.org/officeDocument/2006/relationships/slideLayout" Target="../slideLayouts/slideLayout7.xml"/><Relationship Id="rId1" Type="http://schemas.openxmlformats.org/officeDocument/2006/relationships/vmlDrawing" Target="../drawings/vmlDrawing124.vml"/><Relationship Id="rId4" Type="http://schemas.openxmlformats.org/officeDocument/2006/relationships/oleObject" Target="../embeddings/oleObject122.bin"/></Relationships>
</file>

<file path=ppt/slides/_rels/slide176.xml.rels><?xml version="1.0" encoding="UTF-8" standalone="yes"?>
<Relationships xmlns="http://schemas.openxmlformats.org/package/2006/relationships"><Relationship Id="rId3" Type="http://schemas.openxmlformats.org/officeDocument/2006/relationships/notesSlide" Target="../notesSlides/notesSlide164.xml"/><Relationship Id="rId2" Type="http://schemas.openxmlformats.org/officeDocument/2006/relationships/slideLayout" Target="../slideLayouts/slideLayout6.xml"/><Relationship Id="rId1" Type="http://schemas.openxmlformats.org/officeDocument/2006/relationships/vmlDrawing" Target="../drawings/vmlDrawing125.vml"/><Relationship Id="rId4" Type="http://schemas.openxmlformats.org/officeDocument/2006/relationships/oleObject" Target="../embeddings/oleObject123.bin"/></Relationships>
</file>

<file path=ppt/slides/_rels/slide177.xml.rels><?xml version="1.0" encoding="UTF-8" standalone="yes"?>
<Relationships xmlns="http://schemas.openxmlformats.org/package/2006/relationships"><Relationship Id="rId3" Type="http://schemas.openxmlformats.org/officeDocument/2006/relationships/notesSlide" Target="../notesSlides/notesSlide165.xml"/><Relationship Id="rId2" Type="http://schemas.openxmlformats.org/officeDocument/2006/relationships/slideLayout" Target="../slideLayouts/slideLayout7.xml"/><Relationship Id="rId1" Type="http://schemas.openxmlformats.org/officeDocument/2006/relationships/vmlDrawing" Target="../drawings/vmlDrawing126.vml"/><Relationship Id="rId4" Type="http://schemas.openxmlformats.org/officeDocument/2006/relationships/oleObject" Target="../embeddings/oleObject124.bin"/></Relationships>
</file>

<file path=ppt/slides/_rels/slide178.xml.rels><?xml version="1.0" encoding="UTF-8" standalone="yes"?>
<Relationships xmlns="http://schemas.openxmlformats.org/package/2006/relationships"><Relationship Id="rId3" Type="http://schemas.openxmlformats.org/officeDocument/2006/relationships/notesSlide" Target="../notesSlides/notesSlide166.xml"/><Relationship Id="rId2" Type="http://schemas.openxmlformats.org/officeDocument/2006/relationships/slideLayout" Target="../slideLayouts/slideLayout7.xml"/><Relationship Id="rId1" Type="http://schemas.openxmlformats.org/officeDocument/2006/relationships/vmlDrawing" Target="../drawings/vmlDrawing127.vml"/><Relationship Id="rId4" Type="http://schemas.openxmlformats.org/officeDocument/2006/relationships/oleObject" Target="../embeddings/oleObject125.bin"/></Relationships>
</file>

<file path=ppt/slides/_rels/slide179.xml.rels><?xml version="1.0" encoding="UTF-8" standalone="yes"?>
<Relationships xmlns="http://schemas.openxmlformats.org/package/2006/relationships"><Relationship Id="rId3" Type="http://schemas.openxmlformats.org/officeDocument/2006/relationships/notesSlide" Target="../notesSlides/notesSlide167.xml"/><Relationship Id="rId2" Type="http://schemas.openxmlformats.org/officeDocument/2006/relationships/slideLayout" Target="../slideLayouts/slideLayout7.xml"/><Relationship Id="rId1" Type="http://schemas.openxmlformats.org/officeDocument/2006/relationships/vmlDrawing" Target="../drawings/vmlDrawing128.vml"/><Relationship Id="rId4" Type="http://schemas.openxmlformats.org/officeDocument/2006/relationships/oleObject" Target="../embeddings/oleObject126.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vmlDrawing" Target="../drawings/vmlDrawing13.vml"/><Relationship Id="rId4" Type="http://schemas.openxmlformats.org/officeDocument/2006/relationships/oleObject" Target="../embeddings/oleObject13.bin"/></Relationships>
</file>

<file path=ppt/slides/_rels/slide18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8.xml"/><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3" Type="http://schemas.openxmlformats.org/officeDocument/2006/relationships/notesSlide" Target="../notesSlides/notesSlide169.xml"/><Relationship Id="rId2" Type="http://schemas.openxmlformats.org/officeDocument/2006/relationships/slideLayout" Target="../slideLayouts/slideLayout6.xml"/><Relationship Id="rId1" Type="http://schemas.openxmlformats.org/officeDocument/2006/relationships/vmlDrawing" Target="../drawings/vmlDrawing129.vml"/><Relationship Id="rId4" Type="http://schemas.openxmlformats.org/officeDocument/2006/relationships/oleObject" Target="../embeddings/oleObject127.bin"/></Relationships>
</file>

<file path=ppt/slides/_rels/slide182.xml.rels><?xml version="1.0" encoding="UTF-8" standalone="yes"?>
<Relationships xmlns="http://schemas.openxmlformats.org/package/2006/relationships"><Relationship Id="rId3" Type="http://schemas.openxmlformats.org/officeDocument/2006/relationships/notesSlide" Target="../notesSlides/notesSlide170.xml"/><Relationship Id="rId2" Type="http://schemas.openxmlformats.org/officeDocument/2006/relationships/slideLayout" Target="../slideLayouts/slideLayout7.xml"/><Relationship Id="rId1" Type="http://schemas.openxmlformats.org/officeDocument/2006/relationships/vmlDrawing" Target="../drawings/vmlDrawing130.vml"/><Relationship Id="rId4" Type="http://schemas.openxmlformats.org/officeDocument/2006/relationships/oleObject" Target="../embeddings/oleObject128.bin"/></Relationships>
</file>

<file path=ppt/slides/_rels/slide183.xml.rels><?xml version="1.0" encoding="UTF-8" standalone="yes"?>
<Relationships xmlns="http://schemas.openxmlformats.org/package/2006/relationships"><Relationship Id="rId3" Type="http://schemas.openxmlformats.org/officeDocument/2006/relationships/notesSlide" Target="../notesSlides/notesSlide171.xml"/><Relationship Id="rId2" Type="http://schemas.openxmlformats.org/officeDocument/2006/relationships/slideLayout" Target="../slideLayouts/slideLayout7.xml"/><Relationship Id="rId1" Type="http://schemas.openxmlformats.org/officeDocument/2006/relationships/vmlDrawing" Target="../drawings/vmlDrawing131.vml"/><Relationship Id="rId4" Type="http://schemas.openxmlformats.org/officeDocument/2006/relationships/oleObject" Target="../embeddings/oleObject129.bin"/></Relationships>
</file>

<file path=ppt/slides/_rels/slide184.xml.rels><?xml version="1.0" encoding="UTF-8" standalone="yes"?>
<Relationships xmlns="http://schemas.openxmlformats.org/package/2006/relationships"><Relationship Id="rId3" Type="http://schemas.openxmlformats.org/officeDocument/2006/relationships/notesSlide" Target="../notesSlides/notesSlide172.xml"/><Relationship Id="rId2" Type="http://schemas.openxmlformats.org/officeDocument/2006/relationships/slideLayout" Target="../slideLayouts/slideLayout6.xml"/><Relationship Id="rId1" Type="http://schemas.openxmlformats.org/officeDocument/2006/relationships/vmlDrawing" Target="../drawings/vmlDrawing132.vml"/><Relationship Id="rId4" Type="http://schemas.openxmlformats.org/officeDocument/2006/relationships/oleObject" Target="../embeddings/oleObject130.bin"/></Relationships>
</file>

<file path=ppt/slides/_rels/slide185.xml.rels><?xml version="1.0" encoding="UTF-8" standalone="yes"?>
<Relationships xmlns="http://schemas.openxmlformats.org/package/2006/relationships"><Relationship Id="rId3" Type="http://schemas.openxmlformats.org/officeDocument/2006/relationships/notesSlide" Target="../notesSlides/notesSlide173.xml"/><Relationship Id="rId2" Type="http://schemas.openxmlformats.org/officeDocument/2006/relationships/slideLayout" Target="../slideLayouts/slideLayout6.xml"/><Relationship Id="rId1" Type="http://schemas.openxmlformats.org/officeDocument/2006/relationships/vmlDrawing" Target="../drawings/vmlDrawing133.vml"/><Relationship Id="rId4" Type="http://schemas.openxmlformats.org/officeDocument/2006/relationships/oleObject" Target="../embeddings/oleObject131.bin"/></Relationships>
</file>

<file path=ppt/slides/_rels/slide18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4.xml"/><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3" Type="http://schemas.openxmlformats.org/officeDocument/2006/relationships/notesSlide" Target="../notesSlides/notesSlide175.xml"/><Relationship Id="rId2" Type="http://schemas.openxmlformats.org/officeDocument/2006/relationships/slideLayout" Target="../slideLayouts/slideLayout6.xml"/><Relationship Id="rId1" Type="http://schemas.openxmlformats.org/officeDocument/2006/relationships/vmlDrawing" Target="../drawings/vmlDrawing134.vml"/><Relationship Id="rId4" Type="http://schemas.openxmlformats.org/officeDocument/2006/relationships/oleObject" Target="../embeddings/oleObject132.bin"/></Relationships>
</file>

<file path=ppt/slides/_rels/slide188.xml.rels><?xml version="1.0" encoding="UTF-8" standalone="yes"?>
<Relationships xmlns="http://schemas.openxmlformats.org/package/2006/relationships"><Relationship Id="rId3" Type="http://schemas.openxmlformats.org/officeDocument/2006/relationships/notesSlide" Target="../notesSlides/notesSlide176.xml"/><Relationship Id="rId2" Type="http://schemas.openxmlformats.org/officeDocument/2006/relationships/slideLayout" Target="../slideLayouts/slideLayout7.xml"/><Relationship Id="rId1" Type="http://schemas.openxmlformats.org/officeDocument/2006/relationships/vmlDrawing" Target="../drawings/vmlDrawing135.vml"/><Relationship Id="rId4" Type="http://schemas.openxmlformats.org/officeDocument/2006/relationships/oleObject" Target="../embeddings/oleObject133.bin"/></Relationships>
</file>

<file path=ppt/slides/_rels/slide189.xml.rels><?xml version="1.0" encoding="UTF-8" standalone="yes"?>
<Relationships xmlns="http://schemas.openxmlformats.org/package/2006/relationships"><Relationship Id="rId3" Type="http://schemas.openxmlformats.org/officeDocument/2006/relationships/notesSlide" Target="../notesSlides/notesSlide177.xml"/><Relationship Id="rId2" Type="http://schemas.openxmlformats.org/officeDocument/2006/relationships/slideLayout" Target="../slideLayouts/slideLayout7.xml"/><Relationship Id="rId1" Type="http://schemas.openxmlformats.org/officeDocument/2006/relationships/vmlDrawing" Target="../drawings/vmlDrawing136.vml"/><Relationship Id="rId4" Type="http://schemas.openxmlformats.org/officeDocument/2006/relationships/oleObject" Target="../embeddings/oleObject134.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vmlDrawing" Target="../drawings/vmlDrawing14.vml"/><Relationship Id="rId4" Type="http://schemas.openxmlformats.org/officeDocument/2006/relationships/oleObject" Target="../embeddings/oleObject14.bin"/></Relationships>
</file>

<file path=ppt/slides/_rels/slide190.xml.rels><?xml version="1.0" encoding="UTF-8" standalone="yes"?>
<Relationships xmlns="http://schemas.openxmlformats.org/package/2006/relationships"><Relationship Id="rId3" Type="http://schemas.openxmlformats.org/officeDocument/2006/relationships/notesSlide" Target="../notesSlides/notesSlide178.xml"/><Relationship Id="rId2" Type="http://schemas.openxmlformats.org/officeDocument/2006/relationships/slideLayout" Target="../slideLayouts/slideLayout7.xml"/><Relationship Id="rId1" Type="http://schemas.openxmlformats.org/officeDocument/2006/relationships/vmlDrawing" Target="../drawings/vmlDrawing137.vml"/><Relationship Id="rId4" Type="http://schemas.openxmlformats.org/officeDocument/2006/relationships/oleObject" Target="../embeddings/oleObject135.bin"/></Relationships>
</file>

<file path=ppt/slides/_rels/slide191.xml.rels><?xml version="1.0" encoding="UTF-8" standalone="yes"?>
<Relationships xmlns="http://schemas.openxmlformats.org/package/2006/relationships"><Relationship Id="rId3" Type="http://schemas.openxmlformats.org/officeDocument/2006/relationships/notesSlide" Target="../notesSlides/notesSlide179.xml"/><Relationship Id="rId2" Type="http://schemas.openxmlformats.org/officeDocument/2006/relationships/slideLayout" Target="../slideLayouts/slideLayout7.xml"/><Relationship Id="rId1" Type="http://schemas.openxmlformats.org/officeDocument/2006/relationships/vmlDrawing" Target="../drawings/vmlDrawing138.vml"/><Relationship Id="rId4" Type="http://schemas.openxmlformats.org/officeDocument/2006/relationships/oleObject" Target="../embeddings/oleObject136.bin"/></Relationships>
</file>

<file path=ppt/slides/_rels/slide192.xml.rels><?xml version="1.0" encoding="UTF-8" standalone="yes"?>
<Relationships xmlns="http://schemas.openxmlformats.org/package/2006/relationships"><Relationship Id="rId3" Type="http://schemas.openxmlformats.org/officeDocument/2006/relationships/notesSlide" Target="../notesSlides/notesSlide180.xml"/><Relationship Id="rId2" Type="http://schemas.openxmlformats.org/officeDocument/2006/relationships/slideLayout" Target="../slideLayouts/slideLayout6.xml"/><Relationship Id="rId1" Type="http://schemas.openxmlformats.org/officeDocument/2006/relationships/vmlDrawing" Target="../drawings/vmlDrawing139.vml"/><Relationship Id="rId4" Type="http://schemas.openxmlformats.org/officeDocument/2006/relationships/oleObject" Target="../embeddings/oleObject137.bin"/></Relationships>
</file>

<file path=ppt/slides/_rels/slide193.xml.rels><?xml version="1.0" encoding="UTF-8" standalone="yes"?>
<Relationships xmlns="http://schemas.openxmlformats.org/package/2006/relationships"><Relationship Id="rId3" Type="http://schemas.openxmlformats.org/officeDocument/2006/relationships/notesSlide" Target="../notesSlides/notesSlide181.xml"/><Relationship Id="rId2" Type="http://schemas.openxmlformats.org/officeDocument/2006/relationships/slideLayout" Target="../slideLayouts/slideLayout6.xml"/><Relationship Id="rId1" Type="http://schemas.openxmlformats.org/officeDocument/2006/relationships/vmlDrawing" Target="../drawings/vmlDrawing140.vml"/><Relationship Id="rId4" Type="http://schemas.openxmlformats.org/officeDocument/2006/relationships/oleObject" Target="../embeddings/oleObject138.bin"/></Relationships>
</file>

<file path=ppt/slides/_rels/slide19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2.xml"/><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3" Type="http://schemas.openxmlformats.org/officeDocument/2006/relationships/notesSlide" Target="../notesSlides/notesSlide183.xml"/><Relationship Id="rId2" Type="http://schemas.openxmlformats.org/officeDocument/2006/relationships/slideLayout" Target="../slideLayouts/slideLayout6.xml"/><Relationship Id="rId1" Type="http://schemas.openxmlformats.org/officeDocument/2006/relationships/vmlDrawing" Target="../drawings/vmlDrawing141.vml"/><Relationship Id="rId4" Type="http://schemas.openxmlformats.org/officeDocument/2006/relationships/oleObject" Target="../embeddings/oleObject139.bin"/></Relationships>
</file>

<file path=ppt/slides/_rels/slide196.xml.rels><?xml version="1.0" encoding="UTF-8" standalone="yes"?>
<Relationships xmlns="http://schemas.openxmlformats.org/package/2006/relationships"><Relationship Id="rId3" Type="http://schemas.openxmlformats.org/officeDocument/2006/relationships/notesSlide" Target="../notesSlides/notesSlide184.xml"/><Relationship Id="rId2" Type="http://schemas.openxmlformats.org/officeDocument/2006/relationships/slideLayout" Target="../slideLayouts/slideLayout6.xml"/><Relationship Id="rId1" Type="http://schemas.openxmlformats.org/officeDocument/2006/relationships/vmlDrawing" Target="../drawings/vmlDrawing142.vml"/><Relationship Id="rId4" Type="http://schemas.openxmlformats.org/officeDocument/2006/relationships/oleObject" Target="../embeddings/oleObject140.bin"/></Relationships>
</file>

<file path=ppt/slides/_rels/slide197.xml.rels><?xml version="1.0" encoding="UTF-8" standalone="yes"?>
<Relationships xmlns="http://schemas.openxmlformats.org/package/2006/relationships"><Relationship Id="rId3" Type="http://schemas.openxmlformats.org/officeDocument/2006/relationships/notesSlide" Target="../notesSlides/notesSlide185.xml"/><Relationship Id="rId2" Type="http://schemas.openxmlformats.org/officeDocument/2006/relationships/slideLayout" Target="../slideLayouts/slideLayout6.xml"/><Relationship Id="rId1" Type="http://schemas.openxmlformats.org/officeDocument/2006/relationships/vmlDrawing" Target="../drawings/vmlDrawing143.vml"/><Relationship Id="rId4" Type="http://schemas.openxmlformats.org/officeDocument/2006/relationships/oleObject" Target="../embeddings/oleObject141.bin"/></Relationships>
</file>

<file path=ppt/slides/_rels/slide198.xml.rels><?xml version="1.0" encoding="UTF-8" standalone="yes"?>
<Relationships xmlns="http://schemas.openxmlformats.org/package/2006/relationships"><Relationship Id="rId3" Type="http://schemas.openxmlformats.org/officeDocument/2006/relationships/notesSlide" Target="../notesSlides/notesSlide186.xml"/><Relationship Id="rId2" Type="http://schemas.openxmlformats.org/officeDocument/2006/relationships/slideLayout" Target="../slideLayouts/slideLayout6.xml"/><Relationship Id="rId1" Type="http://schemas.openxmlformats.org/officeDocument/2006/relationships/vmlDrawing" Target="../drawings/vmlDrawing144.vml"/><Relationship Id="rId4" Type="http://schemas.openxmlformats.org/officeDocument/2006/relationships/oleObject" Target="../embeddings/oleObject142.bin"/></Relationships>
</file>

<file path=ppt/slides/_rels/slide19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00.xml.rels><?xml version="1.0" encoding="UTF-8" standalone="yes"?>
<Relationships xmlns="http://schemas.openxmlformats.org/package/2006/relationships"><Relationship Id="rId3" Type="http://schemas.openxmlformats.org/officeDocument/2006/relationships/notesSlide" Target="../notesSlides/notesSlide188.xml"/><Relationship Id="rId2" Type="http://schemas.openxmlformats.org/officeDocument/2006/relationships/slideLayout" Target="../slideLayouts/slideLayout6.xml"/><Relationship Id="rId1" Type="http://schemas.openxmlformats.org/officeDocument/2006/relationships/vmlDrawing" Target="../drawings/vmlDrawing145.vml"/><Relationship Id="rId4" Type="http://schemas.openxmlformats.org/officeDocument/2006/relationships/oleObject" Target="../embeddings/oleObject143.bin"/></Relationships>
</file>

<file path=ppt/slides/_rels/slide201.xml.rels><?xml version="1.0" encoding="UTF-8" standalone="yes"?>
<Relationships xmlns="http://schemas.openxmlformats.org/package/2006/relationships"><Relationship Id="rId3" Type="http://schemas.openxmlformats.org/officeDocument/2006/relationships/notesSlide" Target="../notesSlides/notesSlide189.xml"/><Relationship Id="rId2" Type="http://schemas.openxmlformats.org/officeDocument/2006/relationships/slideLayout" Target="../slideLayouts/slideLayout6.xml"/><Relationship Id="rId1" Type="http://schemas.openxmlformats.org/officeDocument/2006/relationships/vmlDrawing" Target="../drawings/vmlDrawing146.vml"/><Relationship Id="rId4" Type="http://schemas.openxmlformats.org/officeDocument/2006/relationships/oleObject" Target="../embeddings/oleObject144.bin"/></Relationships>
</file>

<file path=ppt/slides/_rels/slide202.xml.rels><?xml version="1.0" encoding="UTF-8" standalone="yes"?>
<Relationships xmlns="http://schemas.openxmlformats.org/package/2006/relationships"><Relationship Id="rId3" Type="http://schemas.openxmlformats.org/officeDocument/2006/relationships/notesSlide" Target="../notesSlides/notesSlide190.xml"/><Relationship Id="rId2" Type="http://schemas.openxmlformats.org/officeDocument/2006/relationships/slideLayout" Target="../slideLayouts/slideLayout7.xml"/><Relationship Id="rId1" Type="http://schemas.openxmlformats.org/officeDocument/2006/relationships/vmlDrawing" Target="../drawings/vmlDrawing147.vml"/><Relationship Id="rId4" Type="http://schemas.openxmlformats.org/officeDocument/2006/relationships/oleObject" Target="../embeddings/oleObject145.bin"/></Relationships>
</file>

<file path=ppt/slides/_rels/slide203.xml.rels><?xml version="1.0" encoding="UTF-8" standalone="yes"?>
<Relationships xmlns="http://schemas.openxmlformats.org/package/2006/relationships"><Relationship Id="rId3" Type="http://schemas.openxmlformats.org/officeDocument/2006/relationships/notesSlide" Target="../notesSlides/notesSlide191.xml"/><Relationship Id="rId2" Type="http://schemas.openxmlformats.org/officeDocument/2006/relationships/slideLayout" Target="../slideLayouts/slideLayout7.xml"/><Relationship Id="rId1" Type="http://schemas.openxmlformats.org/officeDocument/2006/relationships/vmlDrawing" Target="../drawings/vmlDrawing148.vml"/><Relationship Id="rId4" Type="http://schemas.openxmlformats.org/officeDocument/2006/relationships/oleObject" Target="../embeddings/oleObject146.bin"/></Relationships>
</file>

<file path=ppt/slides/_rels/slide204.xml.rels><?xml version="1.0" encoding="UTF-8" standalone="yes"?>
<Relationships xmlns="http://schemas.openxmlformats.org/package/2006/relationships"><Relationship Id="rId3" Type="http://schemas.openxmlformats.org/officeDocument/2006/relationships/oleObject" Target="../embeddings/oleObject147.bin"/><Relationship Id="rId2" Type="http://schemas.openxmlformats.org/officeDocument/2006/relationships/slideLayout" Target="../slideLayouts/slideLayout12.xml"/><Relationship Id="rId1" Type="http://schemas.openxmlformats.org/officeDocument/2006/relationships/vmlDrawing" Target="../drawings/vmlDrawing149.vml"/></Relationships>
</file>

<file path=ppt/slides/_rels/slide205.xml.rels><?xml version="1.0" encoding="UTF-8" standalone="yes"?>
<Relationships xmlns="http://schemas.openxmlformats.org/package/2006/relationships"><Relationship Id="rId3" Type="http://schemas.openxmlformats.org/officeDocument/2006/relationships/notesSlide" Target="../notesSlides/notesSlide192.xml"/><Relationship Id="rId2" Type="http://schemas.openxmlformats.org/officeDocument/2006/relationships/slideLayout" Target="../slideLayouts/slideLayout6.xml"/><Relationship Id="rId1" Type="http://schemas.openxmlformats.org/officeDocument/2006/relationships/vmlDrawing" Target="../drawings/vmlDrawing150.vml"/><Relationship Id="rId4" Type="http://schemas.openxmlformats.org/officeDocument/2006/relationships/oleObject" Target="../embeddings/oleObject148.bin"/></Relationships>
</file>

<file path=ppt/slides/_rels/slide206.xml.rels><?xml version="1.0" encoding="UTF-8" standalone="yes"?>
<Relationships xmlns="http://schemas.openxmlformats.org/package/2006/relationships"><Relationship Id="rId3" Type="http://schemas.openxmlformats.org/officeDocument/2006/relationships/notesSlide" Target="../notesSlides/notesSlide193.xml"/><Relationship Id="rId2" Type="http://schemas.openxmlformats.org/officeDocument/2006/relationships/slideLayout" Target="../slideLayouts/slideLayout6.xml"/><Relationship Id="rId1" Type="http://schemas.openxmlformats.org/officeDocument/2006/relationships/vmlDrawing" Target="../drawings/vmlDrawing151.vml"/><Relationship Id="rId4" Type="http://schemas.openxmlformats.org/officeDocument/2006/relationships/oleObject" Target="../embeddings/oleObject149.bin"/></Relationships>
</file>

<file path=ppt/slides/_rels/slide207.xml.rels><?xml version="1.0" encoding="UTF-8" standalone="yes"?>
<Relationships xmlns="http://schemas.openxmlformats.org/package/2006/relationships"><Relationship Id="rId3" Type="http://schemas.openxmlformats.org/officeDocument/2006/relationships/notesSlide" Target="../notesSlides/notesSlide194.xml"/><Relationship Id="rId2" Type="http://schemas.openxmlformats.org/officeDocument/2006/relationships/slideLayout" Target="../slideLayouts/slideLayout6.xml"/><Relationship Id="rId1" Type="http://schemas.openxmlformats.org/officeDocument/2006/relationships/vmlDrawing" Target="../drawings/vmlDrawing152.vml"/><Relationship Id="rId4" Type="http://schemas.openxmlformats.org/officeDocument/2006/relationships/oleObject" Target="../embeddings/oleObject150.bin"/></Relationships>
</file>

<file path=ppt/slides/_rels/slide208.xml.rels><?xml version="1.0" encoding="UTF-8" standalone="yes"?>
<Relationships xmlns="http://schemas.openxmlformats.org/package/2006/relationships"><Relationship Id="rId3" Type="http://schemas.openxmlformats.org/officeDocument/2006/relationships/notesSlide" Target="../notesSlides/notesSlide195.xml"/><Relationship Id="rId2" Type="http://schemas.openxmlformats.org/officeDocument/2006/relationships/slideLayout" Target="../slideLayouts/slideLayout6.xml"/><Relationship Id="rId1" Type="http://schemas.openxmlformats.org/officeDocument/2006/relationships/vmlDrawing" Target="../drawings/vmlDrawing153.vml"/><Relationship Id="rId4" Type="http://schemas.openxmlformats.org/officeDocument/2006/relationships/oleObject" Target="../embeddings/oleObject151.bin"/></Relationships>
</file>

<file path=ppt/slides/_rels/slide209.xml.rels><?xml version="1.0" encoding="UTF-8" standalone="yes"?>
<Relationships xmlns="http://schemas.openxmlformats.org/package/2006/relationships"><Relationship Id="rId3" Type="http://schemas.openxmlformats.org/officeDocument/2006/relationships/notesSlide" Target="../notesSlides/notesSlide196.xml"/><Relationship Id="rId2" Type="http://schemas.openxmlformats.org/officeDocument/2006/relationships/slideLayout" Target="../slideLayouts/slideLayout6.xml"/><Relationship Id="rId1" Type="http://schemas.openxmlformats.org/officeDocument/2006/relationships/vmlDrawing" Target="../drawings/vmlDrawing154.vml"/><Relationship Id="rId4" Type="http://schemas.openxmlformats.org/officeDocument/2006/relationships/oleObject" Target="../embeddings/oleObject152.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vmlDrawing" Target="../drawings/vmlDrawing15.vml"/><Relationship Id="rId4" Type="http://schemas.openxmlformats.org/officeDocument/2006/relationships/oleObject" Target="../embeddings/oleObject15.bin"/></Relationships>
</file>

<file path=ppt/slides/_rels/slide210.xml.rels><?xml version="1.0" encoding="UTF-8" standalone="yes"?>
<Relationships xmlns="http://schemas.openxmlformats.org/package/2006/relationships"><Relationship Id="rId3" Type="http://schemas.openxmlformats.org/officeDocument/2006/relationships/oleObject" Target="../embeddings/oleObject153.bin"/><Relationship Id="rId2" Type="http://schemas.openxmlformats.org/officeDocument/2006/relationships/slideLayout" Target="../slideLayouts/slideLayout6.xml"/><Relationship Id="rId1" Type="http://schemas.openxmlformats.org/officeDocument/2006/relationships/vmlDrawing" Target="../drawings/vmlDrawing155.vml"/></Relationships>
</file>

<file path=ppt/slides/_rels/slide2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7.xml"/><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3" Type="http://schemas.openxmlformats.org/officeDocument/2006/relationships/notesSlide" Target="../notesSlides/notesSlide198.xml"/><Relationship Id="rId2" Type="http://schemas.openxmlformats.org/officeDocument/2006/relationships/slideLayout" Target="../slideLayouts/slideLayout6.xml"/><Relationship Id="rId1" Type="http://schemas.openxmlformats.org/officeDocument/2006/relationships/vmlDrawing" Target="../drawings/vmlDrawing156.vml"/><Relationship Id="rId4" Type="http://schemas.openxmlformats.org/officeDocument/2006/relationships/oleObject" Target="../embeddings/oleObject154.bin"/></Relationships>
</file>

<file path=ppt/slides/_rels/slide213.xml.rels><?xml version="1.0" encoding="UTF-8" standalone="yes"?>
<Relationships xmlns="http://schemas.openxmlformats.org/package/2006/relationships"><Relationship Id="rId3" Type="http://schemas.openxmlformats.org/officeDocument/2006/relationships/notesSlide" Target="../notesSlides/notesSlide199.xml"/><Relationship Id="rId2" Type="http://schemas.openxmlformats.org/officeDocument/2006/relationships/slideLayout" Target="../slideLayouts/slideLayout6.xml"/><Relationship Id="rId1" Type="http://schemas.openxmlformats.org/officeDocument/2006/relationships/vmlDrawing" Target="../drawings/vmlDrawing157.vml"/><Relationship Id="rId4" Type="http://schemas.openxmlformats.org/officeDocument/2006/relationships/oleObject" Target="../embeddings/Microsoft_Office_Excel_97-2003_Worksheet1.xls"/></Relationships>
</file>

<file path=ppt/slides/_rels/slide214.xml.rels><?xml version="1.0" encoding="UTF-8" standalone="yes"?>
<Relationships xmlns="http://schemas.openxmlformats.org/package/2006/relationships"><Relationship Id="rId3" Type="http://schemas.openxmlformats.org/officeDocument/2006/relationships/notesSlide" Target="../notesSlides/notesSlide200.xml"/><Relationship Id="rId2" Type="http://schemas.openxmlformats.org/officeDocument/2006/relationships/slideLayout" Target="../slideLayouts/slideLayout7.xml"/><Relationship Id="rId1" Type="http://schemas.openxmlformats.org/officeDocument/2006/relationships/vmlDrawing" Target="../drawings/vmlDrawing158.vml"/><Relationship Id="rId4" Type="http://schemas.openxmlformats.org/officeDocument/2006/relationships/oleObject" Target="../embeddings/oleObject155.bin"/></Relationships>
</file>

<file path=ppt/slides/_rels/slide215.xml.rels><?xml version="1.0" encoding="UTF-8" standalone="yes"?>
<Relationships xmlns="http://schemas.openxmlformats.org/package/2006/relationships"><Relationship Id="rId3" Type="http://schemas.openxmlformats.org/officeDocument/2006/relationships/oleObject" Target="../embeddings/oleObject156.bin"/><Relationship Id="rId2" Type="http://schemas.openxmlformats.org/officeDocument/2006/relationships/slideLayout" Target="../slideLayouts/slideLayout7.xml"/><Relationship Id="rId1" Type="http://schemas.openxmlformats.org/officeDocument/2006/relationships/vmlDrawing" Target="../drawings/vmlDrawing159.vml"/></Relationships>
</file>

<file path=ppt/slides/_rels/slide216.xml.rels><?xml version="1.0" encoding="UTF-8" standalone="yes"?>
<Relationships xmlns="http://schemas.openxmlformats.org/package/2006/relationships"><Relationship Id="rId3" Type="http://schemas.openxmlformats.org/officeDocument/2006/relationships/notesSlide" Target="../notesSlides/notesSlide201.xml"/><Relationship Id="rId2" Type="http://schemas.openxmlformats.org/officeDocument/2006/relationships/slideLayout" Target="../slideLayouts/slideLayout7.xml"/><Relationship Id="rId1" Type="http://schemas.openxmlformats.org/officeDocument/2006/relationships/vmlDrawing" Target="../drawings/vmlDrawing160.vml"/><Relationship Id="rId4" Type="http://schemas.openxmlformats.org/officeDocument/2006/relationships/oleObject" Target="../embeddings/oleObject157.bin"/></Relationships>
</file>

<file path=ppt/slides/_rels/slide2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2.xml"/><Relationship Id="rId1" Type="http://schemas.openxmlformats.org/officeDocument/2006/relationships/slideLayout" Target="../slideLayouts/slideLayout6.xml"/></Relationships>
</file>

<file path=ppt/slides/_rels/slide218.xml.rels><?xml version="1.0" encoding="UTF-8" standalone="yes"?>
<Relationships xmlns="http://schemas.openxmlformats.org/package/2006/relationships"><Relationship Id="rId3" Type="http://schemas.openxmlformats.org/officeDocument/2006/relationships/oleObject" Target="../embeddings/oleObject158.bin"/><Relationship Id="rId2" Type="http://schemas.openxmlformats.org/officeDocument/2006/relationships/slideLayout" Target="../slideLayouts/slideLayout6.xml"/><Relationship Id="rId1" Type="http://schemas.openxmlformats.org/officeDocument/2006/relationships/vmlDrawing" Target="../drawings/vmlDrawing161.vml"/></Relationships>
</file>

<file path=ppt/slides/_rels/slide2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vmlDrawing" Target="../drawings/vmlDrawing16.vml"/><Relationship Id="rId4" Type="http://schemas.openxmlformats.org/officeDocument/2006/relationships/oleObject" Target="../embeddings/oleObject16.bin"/></Relationships>
</file>

<file path=ppt/slides/_rels/slide220.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203.xml"/><Relationship Id="rId1" Type="http://schemas.openxmlformats.org/officeDocument/2006/relationships/slideLayout" Target="../slideLayouts/slideLayout6.xml"/></Relationships>
</file>

<file path=ppt/slides/_rels/slide221.xml.rels><?xml version="1.0" encoding="UTF-8" standalone="yes"?>
<Relationships xmlns="http://schemas.openxmlformats.org/package/2006/relationships"><Relationship Id="rId3" Type="http://schemas.openxmlformats.org/officeDocument/2006/relationships/notesSlide" Target="../notesSlides/notesSlide204.xml"/><Relationship Id="rId2" Type="http://schemas.openxmlformats.org/officeDocument/2006/relationships/slideLayout" Target="../slideLayouts/slideLayout7.xml"/><Relationship Id="rId1" Type="http://schemas.openxmlformats.org/officeDocument/2006/relationships/vmlDrawing" Target="../drawings/vmlDrawing162.vml"/><Relationship Id="rId5" Type="http://schemas.openxmlformats.org/officeDocument/2006/relationships/oleObject" Target="../embeddings/oleObject159.bin"/><Relationship Id="rId4" Type="http://schemas.openxmlformats.org/officeDocument/2006/relationships/hyperlink" Target="http://research.stlouisfed.org/fred2/series/WASCUR" TargetMode="External"/></Relationships>
</file>

<file path=ppt/slides/_rels/slide222.xml.rels><?xml version="1.0" encoding="UTF-8" standalone="yes"?>
<Relationships xmlns="http://schemas.openxmlformats.org/package/2006/relationships"><Relationship Id="rId3" Type="http://schemas.openxmlformats.org/officeDocument/2006/relationships/notesSlide" Target="../notesSlides/notesSlide205.xml"/><Relationship Id="rId2" Type="http://schemas.openxmlformats.org/officeDocument/2006/relationships/slideLayout" Target="../slideLayouts/slideLayout6.xml"/><Relationship Id="rId1" Type="http://schemas.openxmlformats.org/officeDocument/2006/relationships/vmlDrawing" Target="../drawings/vmlDrawing163.vml"/><Relationship Id="rId5" Type="http://schemas.openxmlformats.org/officeDocument/2006/relationships/hyperlink" Target="http://research.stlouisfed.org/fred2/series/WASCUR" TargetMode="External"/><Relationship Id="rId4" Type="http://schemas.openxmlformats.org/officeDocument/2006/relationships/oleObject" Target="../embeddings/oleObject160.bin"/></Relationships>
</file>

<file path=ppt/slides/_rels/slide223.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2.xml"/><Relationship Id="rId1" Type="http://schemas.openxmlformats.org/officeDocument/2006/relationships/vmlDrawing" Target="../drawings/vmlDrawing164.vml"/></Relationships>
</file>

<file path=ppt/slides/_rels/slide2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6.xml"/><Relationship Id="rId1" Type="http://schemas.openxmlformats.org/officeDocument/2006/relationships/slideLayout" Target="../slideLayouts/slideLayout6.xml"/></Relationships>
</file>

<file path=ppt/slides/_rels/slide2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07.xml"/><Relationship Id="rId1" Type="http://schemas.openxmlformats.org/officeDocument/2006/relationships/slideLayout" Target="../slideLayouts/slideLayout6.xml"/></Relationships>
</file>

<file path=ppt/slides/_rels/slide226.xml.rels><?xml version="1.0" encoding="UTF-8" standalone="yes"?>
<Relationships xmlns="http://schemas.openxmlformats.org/package/2006/relationships"><Relationship Id="rId3" Type="http://schemas.openxmlformats.org/officeDocument/2006/relationships/notesSlide" Target="../notesSlides/notesSlide208.xml"/><Relationship Id="rId2" Type="http://schemas.openxmlformats.org/officeDocument/2006/relationships/slideLayout" Target="../slideLayouts/slideLayout7.xml"/><Relationship Id="rId1" Type="http://schemas.openxmlformats.org/officeDocument/2006/relationships/vmlDrawing" Target="../drawings/vmlDrawing165.vml"/><Relationship Id="rId4" Type="http://schemas.openxmlformats.org/officeDocument/2006/relationships/oleObject" Target="../embeddings/oleObject161.bin"/></Relationships>
</file>

<file path=ppt/slides/_rels/slide2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09.xml"/><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3" Type="http://schemas.openxmlformats.org/officeDocument/2006/relationships/notesSlide" Target="../notesSlides/notesSlide210.xml"/><Relationship Id="rId2" Type="http://schemas.openxmlformats.org/officeDocument/2006/relationships/slideLayout" Target="../slideLayouts/slideLayout7.xml"/><Relationship Id="rId1" Type="http://schemas.openxmlformats.org/officeDocument/2006/relationships/vmlDrawing" Target="../drawings/vmlDrawing166.vml"/><Relationship Id="rId4" Type="http://schemas.openxmlformats.org/officeDocument/2006/relationships/oleObject" Target="../embeddings/oleObject162.bin"/></Relationships>
</file>

<file path=ppt/slides/_rels/slide229.xml.rels><?xml version="1.0" encoding="UTF-8" standalone="yes"?>
<Relationships xmlns="http://schemas.openxmlformats.org/package/2006/relationships"><Relationship Id="rId3" Type="http://schemas.openxmlformats.org/officeDocument/2006/relationships/notesSlide" Target="../notesSlides/notesSlide211.xml"/><Relationship Id="rId2" Type="http://schemas.openxmlformats.org/officeDocument/2006/relationships/slideLayout" Target="../slideLayouts/slideLayout7.xml"/><Relationship Id="rId1" Type="http://schemas.openxmlformats.org/officeDocument/2006/relationships/vmlDrawing" Target="../drawings/vmlDrawing167.vml"/><Relationship Id="rId4" Type="http://schemas.openxmlformats.org/officeDocument/2006/relationships/oleObject" Target="../embeddings/oleObject163.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vmlDrawing" Target="../drawings/vmlDrawing17.vml"/><Relationship Id="rId4" Type="http://schemas.openxmlformats.org/officeDocument/2006/relationships/oleObject" Target="../embeddings/oleObject17.bin"/></Relationships>
</file>

<file path=ppt/slides/_rels/slide230.xml.rels><?xml version="1.0" encoding="UTF-8" standalone="yes"?>
<Relationships xmlns="http://schemas.openxmlformats.org/package/2006/relationships"><Relationship Id="rId3" Type="http://schemas.openxmlformats.org/officeDocument/2006/relationships/notesSlide" Target="../notesSlides/notesSlide212.xml"/><Relationship Id="rId2" Type="http://schemas.openxmlformats.org/officeDocument/2006/relationships/slideLayout" Target="../slideLayouts/slideLayout6.xml"/><Relationship Id="rId1" Type="http://schemas.openxmlformats.org/officeDocument/2006/relationships/vmlDrawing" Target="../drawings/vmlDrawing168.vml"/><Relationship Id="rId4" Type="http://schemas.openxmlformats.org/officeDocument/2006/relationships/oleObject" Target="../embeddings/oleObject164.bin"/></Relationships>
</file>

<file path=ppt/slides/_rels/slide23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13.xml"/><Relationship Id="rId1" Type="http://schemas.openxmlformats.org/officeDocument/2006/relationships/slideLayout" Target="../slideLayouts/slideLayout7.xml"/></Relationships>
</file>

<file path=ppt/slides/_rels/slide232.xml.rels><?xml version="1.0" encoding="UTF-8" standalone="yes"?>
<Relationships xmlns="http://schemas.openxmlformats.org/package/2006/relationships"><Relationship Id="rId3" Type="http://schemas.openxmlformats.org/officeDocument/2006/relationships/notesSlide" Target="../notesSlides/notesSlide214.xml"/><Relationship Id="rId2" Type="http://schemas.openxmlformats.org/officeDocument/2006/relationships/slideLayout" Target="../slideLayouts/slideLayout6.xml"/><Relationship Id="rId1" Type="http://schemas.openxmlformats.org/officeDocument/2006/relationships/vmlDrawing" Target="../drawings/vmlDrawing169.vml"/><Relationship Id="rId4" Type="http://schemas.openxmlformats.org/officeDocument/2006/relationships/oleObject" Target="../embeddings/oleObject165.bin"/></Relationships>
</file>

<file path=ppt/slides/_rels/slide23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234.xml.rels><?xml version="1.0" encoding="UTF-8" standalone="yes"?>
<Relationships xmlns="http://schemas.openxmlformats.org/package/2006/relationships"><Relationship Id="rId2" Type="http://schemas.openxmlformats.org/officeDocument/2006/relationships/image" Target="../media/image199.png"/><Relationship Id="rId1" Type="http://schemas.openxmlformats.org/officeDocument/2006/relationships/slideLayout" Target="../slideLayouts/slideLayout6.xml"/></Relationships>
</file>

<file path=ppt/slides/_rels/slide235.xml.rels><?xml version="1.0" encoding="UTF-8" standalone="yes"?>
<Relationships xmlns="http://schemas.openxmlformats.org/package/2006/relationships"><Relationship Id="rId3" Type="http://schemas.openxmlformats.org/officeDocument/2006/relationships/oleObject" Target="../embeddings/oleObject166.bin"/><Relationship Id="rId2" Type="http://schemas.openxmlformats.org/officeDocument/2006/relationships/slideLayout" Target="../slideLayouts/slideLayout12.xml"/><Relationship Id="rId1" Type="http://schemas.openxmlformats.org/officeDocument/2006/relationships/vmlDrawing" Target="../drawings/vmlDrawing170.vml"/></Relationships>
</file>

<file path=ppt/slides/_rels/slide236.xml.rels><?xml version="1.0" encoding="UTF-8" standalone="yes"?>
<Relationships xmlns="http://schemas.openxmlformats.org/package/2006/relationships"><Relationship Id="rId2" Type="http://schemas.openxmlformats.org/officeDocument/2006/relationships/image" Target="../media/image201.png"/><Relationship Id="rId1" Type="http://schemas.openxmlformats.org/officeDocument/2006/relationships/slideLayout" Target="../slideLayouts/slideLayout6.xml"/></Relationships>
</file>

<file path=ppt/slides/_rels/slide237.xml.rels><?xml version="1.0" encoding="UTF-8" standalone="yes"?>
<Relationships xmlns="http://schemas.openxmlformats.org/package/2006/relationships"><Relationship Id="rId2" Type="http://schemas.openxmlformats.org/officeDocument/2006/relationships/image" Target="../media/image202.wmf"/><Relationship Id="rId1" Type="http://schemas.openxmlformats.org/officeDocument/2006/relationships/slideLayout" Target="../slideLayouts/slideLayout6.xml"/></Relationships>
</file>

<file path=ppt/slides/_rels/slide238.xml.rels><?xml version="1.0" encoding="UTF-8" standalone="yes"?>
<Relationships xmlns="http://schemas.openxmlformats.org/package/2006/relationships"><Relationship Id="rId3" Type="http://schemas.openxmlformats.org/officeDocument/2006/relationships/notesSlide" Target="../notesSlides/notesSlide215.xml"/><Relationship Id="rId2" Type="http://schemas.openxmlformats.org/officeDocument/2006/relationships/slideLayout" Target="../slideLayouts/slideLayout6.xml"/><Relationship Id="rId1" Type="http://schemas.openxmlformats.org/officeDocument/2006/relationships/vmlDrawing" Target="../drawings/vmlDrawing171.vml"/><Relationship Id="rId4" Type="http://schemas.openxmlformats.org/officeDocument/2006/relationships/oleObject" Target="../embeddings/oleObject167.bin"/></Relationships>
</file>

<file path=ppt/slides/_rels/slide239.xml.rels><?xml version="1.0" encoding="UTF-8" standalone="yes"?>
<Relationships xmlns="http://schemas.openxmlformats.org/package/2006/relationships"><Relationship Id="rId3" Type="http://schemas.openxmlformats.org/officeDocument/2006/relationships/notesSlide" Target="../notesSlides/notesSlide216.xml"/><Relationship Id="rId2" Type="http://schemas.openxmlformats.org/officeDocument/2006/relationships/slideLayout" Target="../slideLayouts/slideLayout6.xml"/><Relationship Id="rId1" Type="http://schemas.openxmlformats.org/officeDocument/2006/relationships/vmlDrawing" Target="../drawings/vmlDrawing172.vml"/><Relationship Id="rId4" Type="http://schemas.openxmlformats.org/officeDocument/2006/relationships/oleObject" Target="../embeddings/oleObject168.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0.xml.rels><?xml version="1.0" encoding="UTF-8" standalone="yes"?>
<Relationships xmlns="http://schemas.openxmlformats.org/package/2006/relationships"><Relationship Id="rId3" Type="http://schemas.openxmlformats.org/officeDocument/2006/relationships/notesSlide" Target="../notesSlides/notesSlide217.xml"/><Relationship Id="rId2" Type="http://schemas.openxmlformats.org/officeDocument/2006/relationships/slideLayout" Target="../slideLayouts/slideLayout6.xml"/><Relationship Id="rId1" Type="http://schemas.openxmlformats.org/officeDocument/2006/relationships/vmlDrawing" Target="../drawings/vmlDrawing173.vml"/><Relationship Id="rId4" Type="http://schemas.openxmlformats.org/officeDocument/2006/relationships/oleObject" Target="../embeddings/oleObject169.bin"/></Relationships>
</file>

<file path=ppt/slides/_rels/slide241.xml.rels><?xml version="1.0" encoding="UTF-8" standalone="yes"?>
<Relationships xmlns="http://schemas.openxmlformats.org/package/2006/relationships"><Relationship Id="rId2" Type="http://schemas.openxmlformats.org/officeDocument/2006/relationships/image" Target="../media/image206.png"/><Relationship Id="rId1" Type="http://schemas.openxmlformats.org/officeDocument/2006/relationships/slideLayout" Target="../slideLayouts/slideLayout6.xml"/></Relationships>
</file>

<file path=ppt/slides/_rels/slide242.xml.rels><?xml version="1.0" encoding="UTF-8" standalone="yes"?>
<Relationships xmlns="http://schemas.openxmlformats.org/package/2006/relationships"><Relationship Id="rId3" Type="http://schemas.openxmlformats.org/officeDocument/2006/relationships/image" Target="../media/image208.png"/><Relationship Id="rId2" Type="http://schemas.openxmlformats.org/officeDocument/2006/relationships/image" Target="../media/image207.png"/><Relationship Id="rId1" Type="http://schemas.openxmlformats.org/officeDocument/2006/relationships/slideLayout" Target="../slideLayouts/slideLayout6.xml"/></Relationships>
</file>

<file path=ppt/slides/_rels/slide243.xml.rels><?xml version="1.0" encoding="UTF-8" standalone="yes"?>
<Relationships xmlns="http://schemas.openxmlformats.org/package/2006/relationships"><Relationship Id="rId2" Type="http://schemas.openxmlformats.org/officeDocument/2006/relationships/image" Target="../media/image209.png"/><Relationship Id="rId1" Type="http://schemas.openxmlformats.org/officeDocument/2006/relationships/slideLayout" Target="../slideLayouts/slideLayout6.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3" Type="http://schemas.openxmlformats.org/officeDocument/2006/relationships/notesSlide" Target="../notesSlides/notesSlide219.xml"/><Relationship Id="rId2" Type="http://schemas.openxmlformats.org/officeDocument/2006/relationships/slideLayout" Target="../slideLayouts/slideLayout7.xml"/><Relationship Id="rId1" Type="http://schemas.openxmlformats.org/officeDocument/2006/relationships/vmlDrawing" Target="../drawings/vmlDrawing174.vml"/><Relationship Id="rId4" Type="http://schemas.openxmlformats.org/officeDocument/2006/relationships/oleObject" Target="../embeddings/oleObject170.bin"/></Relationships>
</file>

<file path=ppt/slides/_rels/slide249.xml.rels><?xml version="1.0" encoding="UTF-8" standalone="yes"?>
<Relationships xmlns="http://schemas.openxmlformats.org/package/2006/relationships"><Relationship Id="rId3" Type="http://schemas.openxmlformats.org/officeDocument/2006/relationships/image" Target="../media/image211.jpeg"/><Relationship Id="rId2" Type="http://schemas.openxmlformats.org/officeDocument/2006/relationships/notesSlide" Target="../notesSlides/notesSlide2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18.vml"/><Relationship Id="rId4" Type="http://schemas.openxmlformats.org/officeDocument/2006/relationships/oleObject" Target="../embeddings/oleObject18.bin"/></Relationships>
</file>

<file path=ppt/slides/_rels/slide250.xml.rels><?xml version="1.0" encoding="UTF-8" standalone="yes"?>
<Relationships xmlns="http://schemas.openxmlformats.org/package/2006/relationships"><Relationship Id="rId3" Type="http://schemas.openxmlformats.org/officeDocument/2006/relationships/image" Target="../media/image213.png"/><Relationship Id="rId2" Type="http://schemas.openxmlformats.org/officeDocument/2006/relationships/image" Target="../media/image212.png"/><Relationship Id="rId1" Type="http://schemas.openxmlformats.org/officeDocument/2006/relationships/slideLayout" Target="../slideLayouts/slideLayout6.xml"/></Relationships>
</file>

<file path=ppt/slides/_rels/slide25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21.xml"/><Relationship Id="rId1" Type="http://schemas.openxmlformats.org/officeDocument/2006/relationships/slideLayout" Target="../slideLayouts/slideLayout7.xml"/></Relationships>
</file>

<file path=ppt/slides/_rels/slide252.xml.rels><?xml version="1.0" encoding="UTF-8" standalone="yes"?>
<Relationships xmlns="http://schemas.openxmlformats.org/package/2006/relationships"><Relationship Id="rId3" Type="http://schemas.openxmlformats.org/officeDocument/2006/relationships/notesSlide" Target="../notesSlides/notesSlide222.xml"/><Relationship Id="rId2" Type="http://schemas.openxmlformats.org/officeDocument/2006/relationships/slideLayout" Target="../slideLayouts/slideLayout6.xml"/><Relationship Id="rId1" Type="http://schemas.openxmlformats.org/officeDocument/2006/relationships/vmlDrawing" Target="../drawings/vmlDrawing175.vml"/><Relationship Id="rId4" Type="http://schemas.openxmlformats.org/officeDocument/2006/relationships/oleObject" Target="../embeddings/oleObject171.bin"/></Relationships>
</file>

<file path=ppt/slides/_rels/slide253.xml.rels><?xml version="1.0" encoding="UTF-8" standalone="yes"?>
<Relationships xmlns="http://schemas.openxmlformats.org/package/2006/relationships"><Relationship Id="rId3" Type="http://schemas.openxmlformats.org/officeDocument/2006/relationships/notesSlide" Target="../notesSlides/notesSlide223.xml"/><Relationship Id="rId2" Type="http://schemas.openxmlformats.org/officeDocument/2006/relationships/slideLayout" Target="../slideLayouts/slideLayout6.xml"/><Relationship Id="rId1" Type="http://schemas.openxmlformats.org/officeDocument/2006/relationships/vmlDrawing" Target="../drawings/vmlDrawing176.vml"/><Relationship Id="rId4" Type="http://schemas.openxmlformats.org/officeDocument/2006/relationships/oleObject" Target="../embeddings/oleObject172.bin"/></Relationships>
</file>

<file path=ppt/slides/_rels/slide25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5.xml"/><Relationship Id="rId1" Type="http://schemas.openxmlformats.org/officeDocument/2006/relationships/vmlDrawing" Target="../drawings/vmlDrawing177.vml"/><Relationship Id="rId5" Type="http://schemas.openxmlformats.org/officeDocument/2006/relationships/oleObject" Target="../embeddings/oleObject173.bin"/><Relationship Id="rId4" Type="http://schemas.openxmlformats.org/officeDocument/2006/relationships/notesSlide" Target="../notesSlides/notesSlide224.xml"/></Relationships>
</file>

<file path=ppt/slides/_rels/slide255.xml.rels><?xml version="1.0" encoding="UTF-8" standalone="yes"?>
<Relationships xmlns="http://schemas.openxmlformats.org/package/2006/relationships"><Relationship Id="rId3" Type="http://schemas.openxmlformats.org/officeDocument/2006/relationships/notesSlide" Target="../notesSlides/notesSlide225.xml"/><Relationship Id="rId2" Type="http://schemas.openxmlformats.org/officeDocument/2006/relationships/slideLayout" Target="../slideLayouts/slideLayout6.xml"/><Relationship Id="rId1" Type="http://schemas.openxmlformats.org/officeDocument/2006/relationships/vmlDrawing" Target="../drawings/vmlDrawing178.vml"/><Relationship Id="rId4" Type="http://schemas.openxmlformats.org/officeDocument/2006/relationships/oleObject" Target="../embeddings/oleObject174.bin"/></Relationships>
</file>

<file path=ppt/slides/_rels/slide256.xml.rels><?xml version="1.0" encoding="UTF-8" standalone="yes"?>
<Relationships xmlns="http://schemas.openxmlformats.org/package/2006/relationships"><Relationship Id="rId3" Type="http://schemas.openxmlformats.org/officeDocument/2006/relationships/notesSlide" Target="../notesSlides/notesSlide226.xml"/><Relationship Id="rId2" Type="http://schemas.openxmlformats.org/officeDocument/2006/relationships/slideLayout" Target="../slideLayouts/slideLayout6.xml"/><Relationship Id="rId1" Type="http://schemas.openxmlformats.org/officeDocument/2006/relationships/vmlDrawing" Target="../drawings/vmlDrawing179.vml"/><Relationship Id="rId4" Type="http://schemas.openxmlformats.org/officeDocument/2006/relationships/oleObject" Target="../embeddings/oleObject175.bin"/></Relationships>
</file>

<file path=ppt/slides/_rels/slide257.xml.rels><?xml version="1.0" encoding="UTF-8" standalone="yes"?>
<Relationships xmlns="http://schemas.openxmlformats.org/package/2006/relationships"><Relationship Id="rId3" Type="http://schemas.openxmlformats.org/officeDocument/2006/relationships/image" Target="../media/image219.png"/><Relationship Id="rId2" Type="http://schemas.openxmlformats.org/officeDocument/2006/relationships/notesSlide" Target="../notesSlides/notesSlide227.xml"/><Relationship Id="rId1" Type="http://schemas.openxmlformats.org/officeDocument/2006/relationships/slideLayout" Target="../slideLayouts/slideLayout6.xml"/></Relationships>
</file>

<file path=ppt/slides/_rels/slide258.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228.xml"/><Relationship Id="rId1" Type="http://schemas.openxmlformats.org/officeDocument/2006/relationships/slideLayout" Target="../slideLayouts/slideLayout6.xml"/></Relationships>
</file>

<file path=ppt/slides/_rels/slide259.xml.rels><?xml version="1.0" encoding="UTF-8" standalone="yes"?>
<Relationships xmlns="http://schemas.openxmlformats.org/package/2006/relationships"><Relationship Id="rId3" Type="http://schemas.openxmlformats.org/officeDocument/2006/relationships/image" Target="../media/image221.png"/><Relationship Id="rId2" Type="http://schemas.openxmlformats.org/officeDocument/2006/relationships/notesSlide" Target="../notesSlides/notesSlide22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19.vml"/><Relationship Id="rId4" Type="http://schemas.openxmlformats.org/officeDocument/2006/relationships/oleObject" Target="../embeddings/oleObject19.bin"/></Relationships>
</file>

<file path=ppt/slides/_rels/slide260.xml.rels><?xml version="1.0" encoding="UTF-8" standalone="yes"?>
<Relationships xmlns="http://schemas.openxmlformats.org/package/2006/relationships"><Relationship Id="rId3" Type="http://schemas.openxmlformats.org/officeDocument/2006/relationships/image" Target="../media/image222.png"/><Relationship Id="rId2" Type="http://schemas.openxmlformats.org/officeDocument/2006/relationships/notesSlide" Target="../notesSlides/notesSlide230.xml"/><Relationship Id="rId1" Type="http://schemas.openxmlformats.org/officeDocument/2006/relationships/slideLayout" Target="../slideLayouts/slideLayout6.xml"/></Relationships>
</file>

<file path=ppt/slides/_rels/slide261.xml.rels><?xml version="1.0" encoding="UTF-8" standalone="yes"?>
<Relationships xmlns="http://schemas.openxmlformats.org/package/2006/relationships"><Relationship Id="rId3" Type="http://schemas.openxmlformats.org/officeDocument/2006/relationships/notesSlide" Target="../notesSlides/notesSlide231.xml"/><Relationship Id="rId2" Type="http://schemas.openxmlformats.org/officeDocument/2006/relationships/slideLayout" Target="../slideLayouts/slideLayout6.xml"/><Relationship Id="rId1" Type="http://schemas.openxmlformats.org/officeDocument/2006/relationships/vmlDrawing" Target="../drawings/vmlDrawing180.vml"/><Relationship Id="rId4" Type="http://schemas.openxmlformats.org/officeDocument/2006/relationships/oleObject" Target="../embeddings/oleObject176.bin"/></Relationships>
</file>

<file path=ppt/slides/_rels/slide262.xml.rels><?xml version="1.0" encoding="UTF-8" standalone="yes"?>
<Relationships xmlns="http://schemas.openxmlformats.org/package/2006/relationships"><Relationship Id="rId3" Type="http://schemas.openxmlformats.org/officeDocument/2006/relationships/notesSlide" Target="../notesSlides/notesSlide232.xml"/><Relationship Id="rId2" Type="http://schemas.openxmlformats.org/officeDocument/2006/relationships/slideLayout" Target="../slideLayouts/slideLayout7.xml"/><Relationship Id="rId1" Type="http://schemas.openxmlformats.org/officeDocument/2006/relationships/vmlDrawing" Target="../drawings/vmlDrawing181.vml"/><Relationship Id="rId4" Type="http://schemas.openxmlformats.org/officeDocument/2006/relationships/oleObject" Target="../embeddings/oleObject177.bin"/></Relationships>
</file>

<file path=ppt/slides/_rels/slide263.xml.rels><?xml version="1.0" encoding="UTF-8" standalone="yes"?>
<Relationships xmlns="http://schemas.openxmlformats.org/package/2006/relationships"><Relationship Id="rId3" Type="http://schemas.openxmlformats.org/officeDocument/2006/relationships/notesSlide" Target="../notesSlides/notesSlide233.xml"/><Relationship Id="rId2" Type="http://schemas.openxmlformats.org/officeDocument/2006/relationships/slideLayout" Target="../slideLayouts/slideLayout7.xml"/><Relationship Id="rId1" Type="http://schemas.openxmlformats.org/officeDocument/2006/relationships/vmlDrawing" Target="../drawings/vmlDrawing182.vml"/><Relationship Id="rId4" Type="http://schemas.openxmlformats.org/officeDocument/2006/relationships/oleObject" Target="../embeddings/oleObject178.bin"/></Relationships>
</file>

<file path=ppt/slides/_rels/slide26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34.xml"/><Relationship Id="rId1" Type="http://schemas.openxmlformats.org/officeDocument/2006/relationships/slideLayout" Target="../slideLayouts/slideLayout7.xml"/></Relationships>
</file>

<file path=ppt/slides/_rels/slide265.xml.rels><?xml version="1.0" encoding="UTF-8" standalone="yes"?>
<Relationships xmlns="http://schemas.openxmlformats.org/package/2006/relationships"><Relationship Id="rId3" Type="http://schemas.openxmlformats.org/officeDocument/2006/relationships/notesSlide" Target="../notesSlides/notesSlide235.xml"/><Relationship Id="rId2" Type="http://schemas.openxmlformats.org/officeDocument/2006/relationships/slideLayout" Target="../slideLayouts/slideLayout6.xml"/><Relationship Id="rId1" Type="http://schemas.openxmlformats.org/officeDocument/2006/relationships/vmlDrawing" Target="../drawings/vmlDrawing183.vml"/><Relationship Id="rId4" Type="http://schemas.openxmlformats.org/officeDocument/2006/relationships/oleObject" Target="../embeddings/oleObject179.bin"/></Relationships>
</file>

<file path=ppt/slides/_rels/slide266.xml.rels><?xml version="1.0" encoding="UTF-8" standalone="yes"?>
<Relationships xmlns="http://schemas.openxmlformats.org/package/2006/relationships"><Relationship Id="rId3" Type="http://schemas.openxmlformats.org/officeDocument/2006/relationships/notesSlide" Target="../notesSlides/notesSlide236.xml"/><Relationship Id="rId2" Type="http://schemas.openxmlformats.org/officeDocument/2006/relationships/slideLayout" Target="../slideLayouts/slideLayout7.xml"/><Relationship Id="rId1" Type="http://schemas.openxmlformats.org/officeDocument/2006/relationships/vmlDrawing" Target="../drawings/vmlDrawing184.vml"/><Relationship Id="rId4" Type="http://schemas.openxmlformats.org/officeDocument/2006/relationships/oleObject" Target="../embeddings/oleObject180.bin"/></Relationships>
</file>

<file path=ppt/slides/_rels/slide267.xml.rels><?xml version="1.0" encoding="UTF-8" standalone="yes"?>
<Relationships xmlns="http://schemas.openxmlformats.org/package/2006/relationships"><Relationship Id="rId3" Type="http://schemas.openxmlformats.org/officeDocument/2006/relationships/notesSlide" Target="../notesSlides/notesSlide237.xml"/><Relationship Id="rId2" Type="http://schemas.openxmlformats.org/officeDocument/2006/relationships/slideLayout" Target="../slideLayouts/slideLayout7.xml"/><Relationship Id="rId1" Type="http://schemas.openxmlformats.org/officeDocument/2006/relationships/vmlDrawing" Target="../drawings/vmlDrawing185.vml"/><Relationship Id="rId4" Type="http://schemas.openxmlformats.org/officeDocument/2006/relationships/oleObject" Target="../embeddings/oleObject181.bin"/></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20.vml"/><Relationship Id="rId4" Type="http://schemas.openxmlformats.org/officeDocument/2006/relationships/oleObject" Target="../embeddings/oleObject20.bin"/></Relationships>
</file>

<file path=ppt/slides/_rels/slide27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39.xml"/><Relationship Id="rId1" Type="http://schemas.openxmlformats.org/officeDocument/2006/relationships/slideLayout" Target="../slideLayouts/slideLayout7.xml"/><Relationship Id="rId4" Type="http://schemas.openxmlformats.org/officeDocument/2006/relationships/hyperlink" Target="http://www.iii.org/assets/docs/pdf/paper_CyberRisk_2013.pdf" TargetMode="External"/></Relationships>
</file>

<file path=ppt/slides/_rels/slide271.xml.rels><?xml version="1.0" encoding="UTF-8" standalone="yes"?>
<Relationships xmlns="http://schemas.openxmlformats.org/package/2006/relationships"><Relationship Id="rId3" Type="http://schemas.openxmlformats.org/officeDocument/2006/relationships/notesSlide" Target="../notesSlides/notesSlide240.xml"/><Relationship Id="rId2" Type="http://schemas.openxmlformats.org/officeDocument/2006/relationships/slideLayout" Target="../slideLayouts/slideLayout6.xml"/><Relationship Id="rId1" Type="http://schemas.openxmlformats.org/officeDocument/2006/relationships/vmlDrawing" Target="../drawings/vmlDrawing186.vml"/><Relationship Id="rId4" Type="http://schemas.openxmlformats.org/officeDocument/2006/relationships/oleObject" Target="../embeddings/oleObject182.bin"/></Relationships>
</file>

<file path=ppt/slides/_rels/slide272.xml.rels><?xml version="1.0" encoding="UTF-8" standalone="yes"?>
<Relationships xmlns="http://schemas.openxmlformats.org/package/2006/relationships"><Relationship Id="rId3" Type="http://schemas.openxmlformats.org/officeDocument/2006/relationships/notesSlide" Target="../notesSlides/notesSlide241.xml"/><Relationship Id="rId2" Type="http://schemas.openxmlformats.org/officeDocument/2006/relationships/slideLayout" Target="../slideLayouts/slideLayout6.xml"/><Relationship Id="rId1" Type="http://schemas.openxmlformats.org/officeDocument/2006/relationships/vmlDrawing" Target="../drawings/vmlDrawing187.vml"/><Relationship Id="rId5" Type="http://schemas.openxmlformats.org/officeDocument/2006/relationships/hyperlink" Target="http://www.idtheftcenter.org/ITRC%20Breach%20Report%202012.pdf" TargetMode="External"/><Relationship Id="rId4" Type="http://schemas.openxmlformats.org/officeDocument/2006/relationships/oleObject" Target="../embeddings/oleObject183.bin"/></Relationships>
</file>

<file path=ppt/slides/_rels/slide273.xml.rels><?xml version="1.0" encoding="UTF-8" standalone="yes"?>
<Relationships xmlns="http://schemas.openxmlformats.org/package/2006/relationships"><Relationship Id="rId3" Type="http://schemas.openxmlformats.org/officeDocument/2006/relationships/notesSlide" Target="../notesSlides/notesSlide242.xml"/><Relationship Id="rId2" Type="http://schemas.openxmlformats.org/officeDocument/2006/relationships/slideLayout" Target="../slideLayouts/slideLayout6.xml"/><Relationship Id="rId1" Type="http://schemas.openxmlformats.org/officeDocument/2006/relationships/vmlDrawing" Target="../drawings/vmlDrawing188.vml"/><Relationship Id="rId5" Type="http://schemas.openxmlformats.org/officeDocument/2006/relationships/hyperlink" Target="http://www.idtheftcenter.org/ITRC%20Breach%20Report%202012.pdf" TargetMode="External"/><Relationship Id="rId4" Type="http://schemas.openxmlformats.org/officeDocument/2006/relationships/oleObject" Target="../embeddings/oleObject184.bin"/></Relationships>
</file>

<file path=ppt/slides/_rels/slide274.xml.rels><?xml version="1.0" encoding="UTF-8" standalone="yes"?>
<Relationships xmlns="http://schemas.openxmlformats.org/package/2006/relationships"><Relationship Id="rId3" Type="http://schemas.openxmlformats.org/officeDocument/2006/relationships/notesSlide" Target="../notesSlides/notesSlide243.xml"/><Relationship Id="rId2" Type="http://schemas.openxmlformats.org/officeDocument/2006/relationships/slideLayout" Target="../slideLayouts/slideLayout7.xml"/><Relationship Id="rId1" Type="http://schemas.openxmlformats.org/officeDocument/2006/relationships/vmlDrawing" Target="../drawings/vmlDrawing189.vml"/><Relationship Id="rId4" Type="http://schemas.openxmlformats.org/officeDocument/2006/relationships/oleObject" Target="../embeddings/oleObject185.bin"/></Relationships>
</file>

<file path=ppt/slides/_rels/slide275.xml.rels><?xml version="1.0" encoding="UTF-8" standalone="yes"?>
<Relationships xmlns="http://schemas.openxmlformats.org/package/2006/relationships"><Relationship Id="rId3" Type="http://schemas.openxmlformats.org/officeDocument/2006/relationships/notesSlide" Target="../notesSlides/notesSlide244.xml"/><Relationship Id="rId2" Type="http://schemas.openxmlformats.org/officeDocument/2006/relationships/slideLayout" Target="../slideLayouts/slideLayout6.xml"/><Relationship Id="rId1" Type="http://schemas.openxmlformats.org/officeDocument/2006/relationships/vmlDrawing" Target="../drawings/vmlDrawing190.vml"/><Relationship Id="rId4" Type="http://schemas.openxmlformats.org/officeDocument/2006/relationships/oleObject" Target="../embeddings/oleObject186.bin"/></Relationships>
</file>

<file path=ppt/slides/_rels/slide276.xml.rels><?xml version="1.0" encoding="UTF-8" standalone="yes"?>
<Relationships xmlns="http://schemas.openxmlformats.org/package/2006/relationships"><Relationship Id="rId3" Type="http://schemas.openxmlformats.org/officeDocument/2006/relationships/notesSlide" Target="../notesSlides/notesSlide245.xml"/><Relationship Id="rId2" Type="http://schemas.openxmlformats.org/officeDocument/2006/relationships/slideLayout" Target="../slideLayouts/slideLayout6.xml"/><Relationship Id="rId1" Type="http://schemas.openxmlformats.org/officeDocument/2006/relationships/vmlDrawing" Target="../drawings/vmlDrawing191.vml"/><Relationship Id="rId4" Type="http://schemas.openxmlformats.org/officeDocument/2006/relationships/oleObject" Target="../embeddings/oleObject187.bin"/></Relationships>
</file>

<file path=ppt/slides/_rels/slide277.xml.rels><?xml version="1.0" encoding="UTF-8" standalone="yes"?>
<Relationships xmlns="http://schemas.openxmlformats.org/package/2006/relationships"><Relationship Id="rId3" Type="http://schemas.openxmlformats.org/officeDocument/2006/relationships/hyperlink" Target="http://www.idtheftcenter.org/ITRC%20Breach%20Report%202012.pdf" TargetMode="External"/><Relationship Id="rId2" Type="http://schemas.openxmlformats.org/officeDocument/2006/relationships/notesSlide" Target="../notesSlides/notesSlide246.xml"/><Relationship Id="rId1" Type="http://schemas.openxmlformats.org/officeDocument/2006/relationships/slideLayout" Target="../slideLayouts/slideLayout7.xml"/></Relationships>
</file>

<file path=ppt/slides/_rels/slide278.xml.rels><?xml version="1.0" encoding="UTF-8" standalone="yes"?>
<Relationships xmlns="http://schemas.openxmlformats.org/package/2006/relationships"><Relationship Id="rId3" Type="http://schemas.openxmlformats.org/officeDocument/2006/relationships/notesSlide" Target="../notesSlides/notesSlide247.xml"/><Relationship Id="rId2" Type="http://schemas.openxmlformats.org/officeDocument/2006/relationships/slideLayout" Target="../slideLayouts/slideLayout7.xml"/><Relationship Id="rId1" Type="http://schemas.openxmlformats.org/officeDocument/2006/relationships/vmlDrawing" Target="../drawings/vmlDrawing192.vml"/><Relationship Id="rId4" Type="http://schemas.openxmlformats.org/officeDocument/2006/relationships/oleObject" Target="../embeddings/oleObject188.bin"/></Relationships>
</file>

<file path=ppt/slides/_rels/slide279.xml.rels><?xml version="1.0" encoding="UTF-8" standalone="yes"?>
<Relationships xmlns="http://schemas.openxmlformats.org/package/2006/relationships"><Relationship Id="rId3" Type="http://schemas.openxmlformats.org/officeDocument/2006/relationships/notesSlide" Target="../notesSlides/notesSlide248.xml"/><Relationship Id="rId2" Type="http://schemas.openxmlformats.org/officeDocument/2006/relationships/slideLayout" Target="../slideLayouts/slideLayout6.xml"/><Relationship Id="rId1" Type="http://schemas.openxmlformats.org/officeDocument/2006/relationships/vmlDrawing" Target="../drawings/vmlDrawing193.vml"/><Relationship Id="rId4" Type="http://schemas.openxmlformats.org/officeDocument/2006/relationships/oleObject" Target="../embeddings/oleObject189.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21.vml"/><Relationship Id="rId4" Type="http://schemas.openxmlformats.org/officeDocument/2006/relationships/oleObject" Target="../embeddings/oleObject21.bin"/></Relationships>
</file>

<file path=ppt/slides/_rels/slide280.xml.rels><?xml version="1.0" encoding="UTF-8" standalone="yes"?>
<Relationships xmlns="http://schemas.openxmlformats.org/package/2006/relationships"><Relationship Id="rId3" Type="http://schemas.openxmlformats.org/officeDocument/2006/relationships/notesSlide" Target="../notesSlides/notesSlide249.xml"/><Relationship Id="rId2" Type="http://schemas.openxmlformats.org/officeDocument/2006/relationships/slideLayout" Target="../slideLayouts/slideLayout7.xml"/><Relationship Id="rId1" Type="http://schemas.openxmlformats.org/officeDocument/2006/relationships/vmlDrawing" Target="../drawings/vmlDrawing194.vml"/><Relationship Id="rId4" Type="http://schemas.openxmlformats.org/officeDocument/2006/relationships/oleObject" Target="../embeddings/oleObject190.bin"/></Relationships>
</file>

<file path=ppt/slides/_rels/slide281.xml.rels><?xml version="1.0" encoding="UTF-8" standalone="yes"?>
<Relationships xmlns="http://schemas.openxmlformats.org/package/2006/relationships"><Relationship Id="rId3" Type="http://schemas.openxmlformats.org/officeDocument/2006/relationships/notesSlide" Target="../notesSlides/notesSlide250.xml"/><Relationship Id="rId2" Type="http://schemas.openxmlformats.org/officeDocument/2006/relationships/slideLayout" Target="../slideLayouts/slideLayout7.xml"/><Relationship Id="rId1" Type="http://schemas.openxmlformats.org/officeDocument/2006/relationships/vmlDrawing" Target="../drawings/vmlDrawing195.vml"/><Relationship Id="rId4" Type="http://schemas.openxmlformats.org/officeDocument/2006/relationships/oleObject" Target="../embeddings/oleObject191.bin"/></Relationships>
</file>

<file path=ppt/slides/_rels/slide282.xml.rels><?xml version="1.0" encoding="UTF-8" standalone="yes"?>
<Relationships xmlns="http://schemas.openxmlformats.org/package/2006/relationships"><Relationship Id="rId3" Type="http://schemas.openxmlformats.org/officeDocument/2006/relationships/notesSlide" Target="../notesSlides/notesSlide251.xml"/><Relationship Id="rId2" Type="http://schemas.openxmlformats.org/officeDocument/2006/relationships/slideLayout" Target="../slideLayouts/slideLayout7.xml"/><Relationship Id="rId1" Type="http://schemas.openxmlformats.org/officeDocument/2006/relationships/vmlDrawing" Target="../drawings/vmlDrawing196.vml"/><Relationship Id="rId4" Type="http://schemas.openxmlformats.org/officeDocument/2006/relationships/oleObject" Target="../embeddings/oleObject192.bin"/></Relationships>
</file>

<file path=ppt/slides/_rels/slide283.xml.rels><?xml version="1.0" encoding="UTF-8" standalone="yes"?>
<Relationships xmlns="http://schemas.openxmlformats.org/package/2006/relationships"><Relationship Id="rId3" Type="http://schemas.openxmlformats.org/officeDocument/2006/relationships/notesSlide" Target="../notesSlides/notesSlide252.xml"/><Relationship Id="rId2" Type="http://schemas.openxmlformats.org/officeDocument/2006/relationships/slideLayout" Target="../slideLayouts/slideLayout6.xml"/><Relationship Id="rId1" Type="http://schemas.openxmlformats.org/officeDocument/2006/relationships/vmlDrawing" Target="../drawings/vmlDrawing197.vml"/><Relationship Id="rId4" Type="http://schemas.openxmlformats.org/officeDocument/2006/relationships/oleObject" Target="../embeddings/oleObject193.bin"/></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22.vml"/><Relationship Id="rId4" Type="http://schemas.openxmlformats.org/officeDocument/2006/relationships/oleObject" Target="../embeddings/oleObject22.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vmlDrawing" Target="../drawings/vmlDrawing23.vml"/><Relationship Id="rId4" Type="http://schemas.openxmlformats.org/officeDocument/2006/relationships/oleObject" Target="../embeddings/oleObject23.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24.vml"/><Relationship Id="rId4" Type="http://schemas.openxmlformats.org/officeDocument/2006/relationships/oleObject" Target="../embeddings/oleObject24.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25.vml"/><Relationship Id="rId4" Type="http://schemas.openxmlformats.org/officeDocument/2006/relationships/oleObject" Target="../embeddings/oleObject25.bin"/></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vmlDrawing" Target="../drawings/vmlDrawing26.vml"/><Relationship Id="rId4" Type="http://schemas.openxmlformats.org/officeDocument/2006/relationships/oleObject" Target="../embeddings/oleObject26.bin"/></Relationships>
</file>

<file path=ppt/slides/_rels/slide36.xml.rels><?xml version="1.0" encoding="UTF-8" standalone="yes"?>
<Relationships xmlns="http://schemas.openxmlformats.org/package/2006/relationships"><Relationship Id="rId3" Type="http://schemas.openxmlformats.org/officeDocument/2006/relationships/hyperlink" Target="http://www.philadelphiafed.org/index.cfm" TargetMode="Externa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31.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vmlDrawing" Target="../drawings/vmlDrawing27.vml"/><Relationship Id="rId4" Type="http://schemas.openxmlformats.org/officeDocument/2006/relationships/oleObject" Target="../embeddings/oleObject27.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vmlDrawing" Target="../drawings/vmlDrawing28.vml"/><Relationship Id="rId4" Type="http://schemas.openxmlformats.org/officeDocument/2006/relationships/oleObject" Target="../embeddings/oleObject28.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vmlDrawing" Target="../drawings/vmlDrawing29.vml"/><Relationship Id="rId4" Type="http://schemas.openxmlformats.org/officeDocument/2006/relationships/oleObject" Target="../embeddings/oleObject29.bin"/></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vmlDrawing" Target="../drawings/vmlDrawing30.vml"/><Relationship Id="rId4" Type="http://schemas.openxmlformats.org/officeDocument/2006/relationships/oleObject" Target="../embeddings/oleObject30.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vmlDrawing" Target="../drawings/vmlDrawing31.vml"/><Relationship Id="rId4" Type="http://schemas.openxmlformats.org/officeDocument/2006/relationships/oleObject" Target="../embeddings/oleObject31.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vmlDrawing" Target="../drawings/vmlDrawing32.vml"/><Relationship Id="rId4" Type="http://schemas.openxmlformats.org/officeDocument/2006/relationships/oleObject" Target="../embeddings/oleObject32.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vmlDrawing" Target="../drawings/vmlDrawing33.vml"/><Relationship Id="rId4" Type="http://schemas.openxmlformats.org/officeDocument/2006/relationships/oleObject" Target="../embeddings/oleObject33.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vmlDrawing" Target="../drawings/vmlDrawing34.vml"/><Relationship Id="rId4" Type="http://schemas.openxmlformats.org/officeDocument/2006/relationships/oleObject" Target="../embeddings/oleObject34.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6.xml"/><Relationship Id="rId1" Type="http://schemas.openxmlformats.org/officeDocument/2006/relationships/vmlDrawing" Target="../drawings/vmlDrawing35.vml"/><Relationship Id="rId4" Type="http://schemas.openxmlformats.org/officeDocument/2006/relationships/oleObject" Target="../embeddings/oleObject35.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vmlDrawing" Target="../drawings/vmlDrawing36.vml"/><Relationship Id="rId5" Type="http://schemas.openxmlformats.org/officeDocument/2006/relationships/oleObject" Target="../embeddings/oleObject36.bin"/><Relationship Id="rId4" Type="http://schemas.openxmlformats.org/officeDocument/2006/relationships/hyperlink" Target="http://www.federalreserve.gov/releases/h15/data.htm" TargetMode="Externa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vmlDrawing" Target="../drawings/vmlDrawing37.vml"/><Relationship Id="rId6" Type="http://schemas.openxmlformats.org/officeDocument/2006/relationships/hyperlink" Target="http://www.federalreserve.gov/releases/h15/data.htm" TargetMode="External"/><Relationship Id="rId5" Type="http://schemas.openxmlformats.org/officeDocument/2006/relationships/oleObject" Target="../embeddings/oleObject37.bin"/><Relationship Id="rId4" Type="http://schemas.openxmlformats.org/officeDocument/2006/relationships/notesSlide" Target="../notesSlides/notesSlide46.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6.xml"/><Relationship Id="rId1" Type="http://schemas.openxmlformats.org/officeDocument/2006/relationships/vmlDrawing" Target="../drawings/vmlDrawing38.vml"/><Relationship Id="rId5" Type="http://schemas.openxmlformats.org/officeDocument/2006/relationships/hyperlink" Target="http://www2.fdic.gov/qbp/" TargetMode="External"/><Relationship Id="rId4" Type="http://schemas.openxmlformats.org/officeDocument/2006/relationships/oleObject" Target="../embeddings/oleObject38.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6.xml"/><Relationship Id="rId1" Type="http://schemas.openxmlformats.org/officeDocument/2006/relationships/vmlDrawing" Target="../drawings/vmlDrawing39.vml"/><Relationship Id="rId5" Type="http://schemas.openxmlformats.org/officeDocument/2006/relationships/hyperlink" Target="http://www2.fdic.gov/qbp/" TargetMode="External"/><Relationship Id="rId4" Type="http://schemas.openxmlformats.org/officeDocument/2006/relationships/oleObject" Target="../embeddings/oleObject39.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vmlDrawing" Target="../drawings/vmlDrawing40.vml"/><Relationship Id="rId4" Type="http://schemas.openxmlformats.org/officeDocument/2006/relationships/oleObject" Target="../embeddings/oleObject40.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6.xml"/><Relationship Id="rId1" Type="http://schemas.openxmlformats.org/officeDocument/2006/relationships/vmlDrawing" Target="../drawings/vmlDrawing41.vml"/><Relationship Id="rId4" Type="http://schemas.openxmlformats.org/officeDocument/2006/relationships/oleObject" Target="../embeddings/oleObject41.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6.xml"/><Relationship Id="rId1" Type="http://schemas.openxmlformats.org/officeDocument/2006/relationships/vmlDrawing" Target="../drawings/vmlDrawing42.vml"/><Relationship Id="rId4" Type="http://schemas.openxmlformats.org/officeDocument/2006/relationships/oleObject" Target="../embeddings/oleObject42.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6.xml"/><Relationship Id="rId1" Type="http://schemas.openxmlformats.org/officeDocument/2006/relationships/vmlDrawing" Target="../drawings/vmlDrawing43.vml"/><Relationship Id="rId4" Type="http://schemas.openxmlformats.org/officeDocument/2006/relationships/oleObject" Target="../embeddings/oleObject43.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6.xml"/><Relationship Id="rId1" Type="http://schemas.openxmlformats.org/officeDocument/2006/relationships/vmlDrawing" Target="../drawings/vmlDrawing44.vml"/><Relationship Id="rId5" Type="http://schemas.openxmlformats.org/officeDocument/2006/relationships/hyperlink" Target="http://www.census.gov/construction/c30/c30index.html" TargetMode="External"/><Relationship Id="rId4" Type="http://schemas.openxmlformats.org/officeDocument/2006/relationships/oleObject" Target="../embeddings/oleObject44.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6.xml"/><Relationship Id="rId1" Type="http://schemas.openxmlformats.org/officeDocument/2006/relationships/vmlDrawing" Target="../drawings/vmlDrawing45.vml"/><Relationship Id="rId5" Type="http://schemas.openxmlformats.org/officeDocument/2006/relationships/hyperlink" Target="http://www.census.gov/construction/c30/c30index.html" TargetMode="External"/><Relationship Id="rId4" Type="http://schemas.openxmlformats.org/officeDocument/2006/relationships/oleObject" Target="../embeddings/oleObject45.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6.xml"/><Relationship Id="rId1" Type="http://schemas.openxmlformats.org/officeDocument/2006/relationships/vmlDrawing" Target="../drawings/vmlDrawing46.vml"/><Relationship Id="rId5" Type="http://schemas.openxmlformats.org/officeDocument/2006/relationships/hyperlink" Target="http://www.census.gov/construction/c30/c30index.html" TargetMode="External"/><Relationship Id="rId4" Type="http://schemas.openxmlformats.org/officeDocument/2006/relationships/oleObject" Target="../embeddings/oleObject46.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6.xml"/><Relationship Id="rId1" Type="http://schemas.openxmlformats.org/officeDocument/2006/relationships/vmlDrawing" Target="../drawings/vmlDrawing47.vml"/><Relationship Id="rId5" Type="http://schemas.openxmlformats.org/officeDocument/2006/relationships/hyperlink" Target="http://www.census.gov/construction/c30/c30index.html" TargetMode="External"/><Relationship Id="rId4" Type="http://schemas.openxmlformats.org/officeDocument/2006/relationships/oleObject" Target="../embeddings/oleObject47.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6.xml"/><Relationship Id="rId1" Type="http://schemas.openxmlformats.org/officeDocument/2006/relationships/vmlDrawing" Target="../drawings/vmlDrawing48.vml"/><Relationship Id="rId5" Type="http://schemas.openxmlformats.org/officeDocument/2006/relationships/hyperlink" Target="http://www.census.gov/construction/c30/c30index.html" TargetMode="External"/><Relationship Id="rId4" Type="http://schemas.openxmlformats.org/officeDocument/2006/relationships/oleObject" Target="../embeddings/oleObject48.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6.xml"/><Relationship Id="rId1" Type="http://schemas.openxmlformats.org/officeDocument/2006/relationships/vmlDrawing" Target="../drawings/vmlDrawing49.vml"/><Relationship Id="rId4" Type="http://schemas.openxmlformats.org/officeDocument/2006/relationships/oleObject" Target="../embeddings/oleObject49.bin"/></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7.xml"/><Relationship Id="rId1" Type="http://schemas.openxmlformats.org/officeDocument/2006/relationships/vmlDrawing" Target="../drawings/vmlDrawing50.vml"/><Relationship Id="rId5" Type="http://schemas.openxmlformats.org/officeDocument/2006/relationships/oleObject" Target="../embeddings/oleObject50.bin"/><Relationship Id="rId4" Type="http://schemas.openxmlformats.org/officeDocument/2006/relationships/hyperlink" Target="http://data.bls.gov/" TargetMode="Externa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7.xml"/><Relationship Id="rId1" Type="http://schemas.openxmlformats.org/officeDocument/2006/relationships/vmlDrawing" Target="../drawings/vmlDrawing51.vml"/><Relationship Id="rId4" Type="http://schemas.openxmlformats.org/officeDocument/2006/relationships/oleObject" Target="../embeddings/oleObject51.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7.xml"/><Relationship Id="rId1" Type="http://schemas.openxmlformats.org/officeDocument/2006/relationships/vmlDrawing" Target="../drawings/vmlDrawing52.vml"/><Relationship Id="rId5" Type="http://schemas.openxmlformats.org/officeDocument/2006/relationships/oleObject" Target="../embeddings/oleObject52.bin"/><Relationship Id="rId4" Type="http://schemas.openxmlformats.org/officeDocument/2006/relationships/hyperlink" Target="http://research.stlouisfed.org/fred2/series/WASCUR" TargetMode="Externa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6.xml"/><Relationship Id="rId1" Type="http://schemas.openxmlformats.org/officeDocument/2006/relationships/vmlDrawing" Target="../drawings/vmlDrawing53.vml"/><Relationship Id="rId5" Type="http://schemas.openxmlformats.org/officeDocument/2006/relationships/hyperlink" Target="http://www.ism.ws/ismreport/mfgrob.cfm" TargetMode="External"/><Relationship Id="rId4" Type="http://schemas.openxmlformats.org/officeDocument/2006/relationships/oleObject" Target="../embeddings/oleObject53.bin"/></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7.xml"/><Relationship Id="rId1" Type="http://schemas.openxmlformats.org/officeDocument/2006/relationships/vmlDrawing" Target="../drawings/vmlDrawing54.vml"/><Relationship Id="rId5" Type="http://schemas.openxmlformats.org/officeDocument/2006/relationships/hyperlink" Target="http://www.census.gov/manufacturing/m3/" TargetMode="External"/><Relationship Id="rId4" Type="http://schemas.openxmlformats.org/officeDocument/2006/relationships/oleObject" Target="../embeddings/oleObject54.bin"/></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6.xml"/><Relationship Id="rId1" Type="http://schemas.openxmlformats.org/officeDocument/2006/relationships/vmlDrawing" Target="../drawings/vmlDrawing55.vml"/><Relationship Id="rId5" Type="http://schemas.openxmlformats.org/officeDocument/2006/relationships/hyperlink" Target="http://www.census.gov/manufacturing/m3/" TargetMode="External"/><Relationship Id="rId4" Type="http://schemas.openxmlformats.org/officeDocument/2006/relationships/oleObject" Target="../embeddings/oleObject55.bin"/></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7.xml"/><Relationship Id="rId1" Type="http://schemas.openxmlformats.org/officeDocument/2006/relationships/vmlDrawing" Target="../drawings/vmlDrawing56.vml"/><Relationship Id="rId6" Type="http://schemas.openxmlformats.org/officeDocument/2006/relationships/hyperlink" Target="http://www.federalreserve.gov/releases/g17/Current/default.htm" TargetMode="External"/><Relationship Id="rId5" Type="http://schemas.openxmlformats.org/officeDocument/2006/relationships/oleObject" Target="../embeddings/oleObject56.bin"/><Relationship Id="rId4" Type="http://schemas.openxmlformats.org/officeDocument/2006/relationships/audio" Target="../media/audio1.wav"/></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7.xml"/><Relationship Id="rId1" Type="http://schemas.openxmlformats.org/officeDocument/2006/relationships/vmlDrawing" Target="../drawings/vmlDrawing57.vml"/><Relationship Id="rId5" Type="http://schemas.openxmlformats.org/officeDocument/2006/relationships/hyperlink" Target="http://data.bls.gov/" TargetMode="External"/><Relationship Id="rId4" Type="http://schemas.openxmlformats.org/officeDocument/2006/relationships/oleObject" Target="../embeddings/oleObject57.bin"/></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6.xml"/><Relationship Id="rId1" Type="http://schemas.openxmlformats.org/officeDocument/2006/relationships/vmlDrawing" Target="../drawings/vmlDrawing58.vml"/><Relationship Id="rId5" Type="http://schemas.openxmlformats.org/officeDocument/2006/relationships/hyperlink" Target="http://www.ism.ws/ismreport/nonmfgrob.cfm" TargetMode="External"/><Relationship Id="rId4" Type="http://schemas.openxmlformats.org/officeDocument/2006/relationships/oleObject" Target="../embeddings/oleObject58.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7.xml"/><Relationship Id="rId1" Type="http://schemas.openxmlformats.org/officeDocument/2006/relationships/vmlDrawing" Target="../drawings/vmlDrawing59.vml"/><Relationship Id="rId5" Type="http://schemas.openxmlformats.org/officeDocument/2006/relationships/hyperlink" Target="http://www.abiworld.org/AM/AMTemplate.cfm?Section=Home&amp;TEMPLATE=/CM/ContentDisplay.cfm&amp;CONTENTID=61633" TargetMode="External"/><Relationship Id="rId4" Type="http://schemas.openxmlformats.org/officeDocument/2006/relationships/oleObject" Target="../embeddings/oleObject59.bin"/></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7.xml"/><Relationship Id="rId1" Type="http://schemas.openxmlformats.org/officeDocument/2006/relationships/vmlDrawing" Target="../drawings/vmlDrawing60.vml"/><Relationship Id="rId5" Type="http://schemas.openxmlformats.org/officeDocument/2006/relationships/hyperlink" Target="http://www.bls.gov/news.release/cewbd.t08.htm" TargetMode="External"/><Relationship Id="rId4" Type="http://schemas.openxmlformats.org/officeDocument/2006/relationships/oleObject" Target="../embeddings/oleObject60.bin"/></Relationships>
</file>

<file path=ppt/slides/_rels/slide72.xml.rels><?xml version="1.0" encoding="UTF-8" standalone="yes"?>
<Relationships xmlns="http://schemas.openxmlformats.org/package/2006/relationships"><Relationship Id="rId3" Type="http://schemas.openxmlformats.org/officeDocument/2006/relationships/hyperlink" Target="http://www.advisorperspectives.com/dshort/charts/indicators/Sentiment.html?NFIB-optimism-index.gif" TargetMode="External"/><Relationship Id="rId2" Type="http://schemas.openxmlformats.org/officeDocument/2006/relationships/notesSlide" Target="../notesSlides/notesSlide71.xml"/><Relationship Id="rId1" Type="http://schemas.openxmlformats.org/officeDocument/2006/relationships/slideLayout" Target="../slideLayouts/slideLayout6.xml"/><Relationship Id="rId4" Type="http://schemas.openxmlformats.org/officeDocument/2006/relationships/image" Target="../media/image66.gif"/></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7.xml"/><Relationship Id="rId1" Type="http://schemas.openxmlformats.org/officeDocument/2006/relationships/vmlDrawing" Target="../drawings/vmlDrawing61.vml"/><Relationship Id="rId4" Type="http://schemas.openxmlformats.org/officeDocument/2006/relationships/oleObject" Target="../embeddings/oleObject61.bin"/></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6.xml"/><Relationship Id="rId1" Type="http://schemas.openxmlformats.org/officeDocument/2006/relationships/vmlDrawing" Target="../drawings/vmlDrawing62.vml"/><Relationship Id="rId5" Type="http://schemas.openxmlformats.org/officeDocument/2006/relationships/hyperlink" Target="http://www.bls.gov/ces/home.htm" TargetMode="External"/><Relationship Id="rId4" Type="http://schemas.openxmlformats.org/officeDocument/2006/relationships/oleObject" Target="../embeddings/oleObject62.bin"/></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6.xml"/><Relationship Id="rId1" Type="http://schemas.openxmlformats.org/officeDocument/2006/relationships/vmlDrawing" Target="../drawings/vmlDrawing63.vml"/><Relationship Id="rId5" Type="http://schemas.openxmlformats.org/officeDocument/2006/relationships/hyperlink" Target="http://www.bls.gov/ces/home.htm" TargetMode="External"/><Relationship Id="rId4" Type="http://schemas.openxmlformats.org/officeDocument/2006/relationships/oleObject" Target="../embeddings/oleObject63.bin"/></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6.xml"/><Relationship Id="rId1" Type="http://schemas.openxmlformats.org/officeDocument/2006/relationships/vmlDrawing" Target="../drawings/vmlDrawing64.vml"/><Relationship Id="rId5" Type="http://schemas.openxmlformats.org/officeDocument/2006/relationships/hyperlink" Target="http://www.bls.gov/ces/home.htm" TargetMode="External"/><Relationship Id="rId4" Type="http://schemas.openxmlformats.org/officeDocument/2006/relationships/oleObject" Target="../embeddings/oleObject64.bin"/></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6.xml"/><Relationship Id="rId1" Type="http://schemas.openxmlformats.org/officeDocument/2006/relationships/vmlDrawing" Target="../drawings/vmlDrawing65.vml"/><Relationship Id="rId5" Type="http://schemas.openxmlformats.org/officeDocument/2006/relationships/hyperlink" Target="http://www.bls.gov/data/" TargetMode="External"/><Relationship Id="rId4" Type="http://schemas.openxmlformats.org/officeDocument/2006/relationships/oleObject" Target="../embeddings/oleObject65.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6.xml"/><Relationship Id="rId1" Type="http://schemas.openxmlformats.org/officeDocument/2006/relationships/vmlDrawing" Target="../drawings/vmlDrawing66.vml"/><Relationship Id="rId5" Type="http://schemas.openxmlformats.org/officeDocument/2006/relationships/hyperlink" Target="http://www.bls.gov/data/" TargetMode="External"/><Relationship Id="rId4" Type="http://schemas.openxmlformats.org/officeDocument/2006/relationships/oleObject" Target="../embeddings/oleObject66.bin"/></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7.xml"/><Relationship Id="rId1" Type="http://schemas.openxmlformats.org/officeDocument/2006/relationships/vmlDrawing" Target="../drawings/vmlDrawing67.vml"/><Relationship Id="rId4" Type="http://schemas.openxmlformats.org/officeDocument/2006/relationships/oleObject" Target="../embeddings/oleObject67.bin"/></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7.xml"/><Relationship Id="rId1" Type="http://schemas.openxmlformats.org/officeDocument/2006/relationships/vmlDrawing" Target="../drawings/vmlDrawing68.vml"/><Relationship Id="rId4" Type="http://schemas.openxmlformats.org/officeDocument/2006/relationships/oleObject" Target="../embeddings/oleObject68.bin"/></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7.xml"/><Relationship Id="rId1" Type="http://schemas.openxmlformats.org/officeDocument/2006/relationships/vmlDrawing" Target="../drawings/vmlDrawing69.vml"/><Relationship Id="rId6" Type="http://schemas.openxmlformats.org/officeDocument/2006/relationships/image" Target="../media/image76.jpeg"/><Relationship Id="rId5" Type="http://schemas.openxmlformats.org/officeDocument/2006/relationships/oleObject" Target="../embeddings/oleObject69.bin"/><Relationship Id="rId4" Type="http://schemas.openxmlformats.org/officeDocument/2006/relationships/hyperlink" Target="http://data.bls.gov/" TargetMode="Externa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6.xml"/><Relationship Id="rId1" Type="http://schemas.openxmlformats.org/officeDocument/2006/relationships/vmlDrawing" Target="../drawings/vmlDrawing70.vml"/><Relationship Id="rId4" Type="http://schemas.openxmlformats.org/officeDocument/2006/relationships/oleObject" Target="../embeddings/oleObject70.bin"/></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6.xml"/><Relationship Id="rId1" Type="http://schemas.openxmlformats.org/officeDocument/2006/relationships/vmlDrawing" Target="../drawings/vmlDrawing71.vml"/><Relationship Id="rId4" Type="http://schemas.openxmlformats.org/officeDocument/2006/relationships/oleObject" Target="../embeddings/oleObject71.bin"/></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7.xml"/><Relationship Id="rId1" Type="http://schemas.openxmlformats.org/officeDocument/2006/relationships/vmlDrawing" Target="../drawings/vmlDrawing72.vml"/><Relationship Id="rId5" Type="http://schemas.openxmlformats.org/officeDocument/2006/relationships/oleObject" Target="../embeddings/oleObject72.bin"/><Relationship Id="rId4" Type="http://schemas.openxmlformats.org/officeDocument/2006/relationships/hyperlink" Target="http://research.stlouisfed.org/fred2/series/WASCUR" TargetMode="Externa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6.xml"/><Relationship Id="rId1" Type="http://schemas.openxmlformats.org/officeDocument/2006/relationships/vmlDrawing" Target="../drawings/vmlDrawing73.vml"/><Relationship Id="rId5" Type="http://schemas.openxmlformats.org/officeDocument/2006/relationships/hyperlink" Target="http://research.stlouisfed.org/fred2/series/WASCUR" TargetMode="External"/><Relationship Id="rId4" Type="http://schemas.openxmlformats.org/officeDocument/2006/relationships/oleObject" Target="../embeddings/oleObject73.bin"/></Relationships>
</file>

<file path=ppt/slides/_rels/slide8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7.xml"/><Relationship Id="rId1" Type="http://schemas.openxmlformats.org/officeDocument/2006/relationships/vmlDrawing" Target="../drawings/vmlDrawing74.vml"/><Relationship Id="rId5" Type="http://schemas.openxmlformats.org/officeDocument/2006/relationships/image" Target="../media/image82.jpeg"/><Relationship Id="rId4" Type="http://schemas.openxmlformats.org/officeDocument/2006/relationships/oleObject" Target="../embeddings/oleObject74.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6.xml"/><Relationship Id="rId1" Type="http://schemas.openxmlformats.org/officeDocument/2006/relationships/vmlDrawing" Target="../drawings/vmlDrawing75.vml"/><Relationship Id="rId4" Type="http://schemas.openxmlformats.org/officeDocument/2006/relationships/oleObject" Target="../embeddings/oleObject75.bin"/></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6.xml"/><Relationship Id="rId1" Type="http://schemas.openxmlformats.org/officeDocument/2006/relationships/vmlDrawing" Target="../drawings/vmlDrawing76.vml"/><Relationship Id="rId4" Type="http://schemas.openxmlformats.org/officeDocument/2006/relationships/oleObject" Target="../embeddings/oleObject76.bin"/></Relationships>
</file>

<file path=ppt/slides/_rels/slide92.x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93.x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6.xml"/><Relationship Id="rId1" Type="http://schemas.openxmlformats.org/officeDocument/2006/relationships/vmlDrawing" Target="../drawings/vmlDrawing77.vml"/><Relationship Id="rId4" Type="http://schemas.openxmlformats.org/officeDocument/2006/relationships/oleObject" Target="../embeddings/oleObject77.bin"/></Relationships>
</file>

<file path=ppt/slides/_rels/slide95.xml.rels><?xml version="1.0" encoding="UTF-8" standalone="yes"?>
<Relationships xmlns="http://schemas.openxmlformats.org/package/2006/relationships"><Relationship Id="rId2" Type="http://schemas.openxmlformats.org/officeDocument/2006/relationships/image" Target="../media/image88.emf"/><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image" Target="../media/image89.emf"/><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2.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0" y="2099991"/>
            <a:ext cx="9104313" cy="2185214"/>
          </a:xfrm>
          <a:ln/>
        </p:spPr>
        <p:txBody>
          <a:bodyPr/>
          <a:lstStyle/>
          <a:p>
            <a:r>
              <a:rPr lang="en-US" sz="4400" dirty="0" smtClean="0"/>
              <a:t>Overview &amp; Outlook for the      P/C Insurance Industry:</a:t>
            </a:r>
            <a:br>
              <a:rPr lang="en-US" sz="4400" dirty="0" smtClean="0"/>
            </a:br>
            <a:r>
              <a:rPr lang="en-US" sz="3600" i="1" dirty="0" smtClean="0"/>
              <a:t>Trends, Challenges and Opportunities</a:t>
            </a:r>
            <a:br>
              <a:rPr lang="en-US" sz="3600" i="1" dirty="0" smtClean="0"/>
            </a:br>
            <a:r>
              <a:rPr lang="en-US" sz="3600" i="1" dirty="0" smtClean="0">
                <a:solidFill>
                  <a:srgbClr val="FF0000"/>
                </a:solidFill>
              </a:rPr>
              <a:t>Focus on Wisconsin Markets</a:t>
            </a:r>
            <a:endParaRPr lang="en-US" sz="3400" i="1" dirty="0">
              <a:solidFill>
                <a:srgbClr val="FF0000"/>
              </a:solidFill>
            </a:endParaRPr>
          </a:p>
        </p:txBody>
      </p:sp>
      <p:sp>
        <p:nvSpPr>
          <p:cNvPr id="94211" name="Rectangle 3"/>
          <p:cNvSpPr>
            <a:spLocks noGrp="1" noChangeArrowheads="1"/>
          </p:cNvSpPr>
          <p:nvPr>
            <p:ph type="subTitle" idx="1"/>
          </p:nvPr>
        </p:nvSpPr>
        <p:spPr>
          <a:xfrm>
            <a:off x="107941" y="4389758"/>
            <a:ext cx="8952271" cy="1341906"/>
          </a:xfrm>
        </p:spPr>
        <p:txBody>
          <a:bodyPr/>
          <a:lstStyle/>
          <a:p>
            <a:pPr>
              <a:lnSpc>
                <a:spcPct val="80000"/>
              </a:lnSpc>
            </a:pPr>
            <a:r>
              <a:rPr lang="en-US" sz="2800" dirty="0" smtClean="0"/>
              <a:t>Fox Valley and Northern Wisconsin CPCU I-Days </a:t>
            </a:r>
          </a:p>
          <a:p>
            <a:pPr>
              <a:lnSpc>
                <a:spcPct val="80000"/>
              </a:lnSpc>
            </a:pPr>
            <a:r>
              <a:rPr lang="en-US" sz="2800" dirty="0" smtClean="0"/>
              <a:t>Appleton </a:t>
            </a:r>
            <a:r>
              <a:rPr lang="en-US" sz="2800" smtClean="0"/>
              <a:t>and Wausau, </a:t>
            </a:r>
            <a:r>
              <a:rPr lang="en-US" sz="2800" dirty="0" smtClean="0"/>
              <a:t>WI</a:t>
            </a:r>
          </a:p>
          <a:p>
            <a:pPr>
              <a:lnSpc>
                <a:spcPct val="80000"/>
              </a:lnSpc>
            </a:pPr>
            <a:r>
              <a:rPr lang="en-US" sz="2800" dirty="0" smtClean="0"/>
              <a:t>November 6, 2013</a:t>
            </a:r>
            <a:endParaRPr lang="en-US" sz="2800" i="1" dirty="0" smtClean="0">
              <a:solidFill>
                <a:srgbClr val="FF0000"/>
              </a:solidFill>
            </a:endParaRPr>
          </a:p>
        </p:txBody>
      </p:sp>
      <p:sp>
        <p:nvSpPr>
          <p:cNvPr id="94212"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a:solidFill>
                  <a:schemeClr val="bg2"/>
                </a:solidFill>
              </a:rPr>
              <a:t>Robert P. Hartwig, Ph.D., CPCU, President &amp; Economist</a:t>
            </a:r>
          </a:p>
          <a:p>
            <a:pPr algn="ctr" eaLnBrk="0" hangingPunct="0">
              <a:lnSpc>
                <a:spcPct val="90000"/>
              </a:lnSpc>
              <a:spcBef>
                <a:spcPct val="25000"/>
              </a:spcBef>
              <a:buClr>
                <a:schemeClr val="accent1"/>
              </a:buClr>
            </a:pPr>
            <a:r>
              <a:rPr lang="en-US" b="1" dirty="0">
                <a:solidFill>
                  <a:schemeClr val="bg2"/>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dirty="0">
                <a:solidFill>
                  <a:schemeClr val="bg1"/>
                </a:solidFill>
                <a:sym typeface="Symbol" pitchFamily="18" charset="2"/>
              </a:rPr>
              <a:t>Tel: 212.346.5520  Cell: 917.453.1885  bobh@iii.org  www.iii.org</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D5646EB-362A-483F-BF88-F05F54F12F08}" type="slidenum">
              <a:rPr lang="en-US" smtClean="0"/>
              <a:pPr/>
              <a:t>10</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smtClean="0"/>
              <a:t>RNW All Lines by State, 2002-2011 Average:</a:t>
            </a:r>
            <a:br>
              <a:rPr lang="en-US" sz="2600" smtClean="0"/>
            </a:br>
            <a:r>
              <a:rPr lang="en-US" sz="2600" smtClean="0"/>
              <a:t>Highest 25 States</a:t>
            </a:r>
          </a:p>
        </p:txBody>
      </p:sp>
      <p:graphicFrame>
        <p:nvGraphicFramePr>
          <p:cNvPr id="1026" name="Object 3"/>
          <p:cNvGraphicFramePr>
            <a:graphicFrameLocks noChangeAspect="1"/>
          </p:cNvGraphicFramePr>
          <p:nvPr>
            <p:ph idx="4294967295"/>
          </p:nvPr>
        </p:nvGraphicFramePr>
        <p:xfrm>
          <a:off x="0" y="1527175"/>
          <a:ext cx="9144000" cy="4754563"/>
        </p:xfrm>
        <a:graphic>
          <a:graphicData uri="http://schemas.openxmlformats.org/presentationml/2006/ole">
            <p:oleObj spid="_x0000_s22025218" name="Chart" r:id="rId4" imgW="8810600" imgH="4581583" progId="MSGraph.Chart.8">
              <p:embed followColorScheme="full"/>
            </p:oleObj>
          </a:graphicData>
        </a:graphic>
      </p:graphicFrame>
      <p:sp>
        <p:nvSpPr>
          <p:cNvPr id="1029"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  NAIC.		</a:t>
            </a:r>
          </a:p>
        </p:txBody>
      </p:sp>
      <p:sp>
        <p:nvSpPr>
          <p:cNvPr id="6" name="AutoShape 9"/>
          <p:cNvSpPr>
            <a:spLocks noChangeArrowheads="1"/>
          </p:cNvSpPr>
          <p:nvPr/>
        </p:nvSpPr>
        <p:spPr bwMode="blackWhite">
          <a:xfrm>
            <a:off x="3318386" y="1248697"/>
            <a:ext cx="3170903" cy="1179871"/>
          </a:xfrm>
          <a:prstGeom prst="wedgeRectCallout">
            <a:avLst>
              <a:gd name="adj1" fmla="val -78761"/>
              <a:gd name="adj2" fmla="val 100395"/>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dirty="0" smtClean="0">
                <a:solidFill>
                  <a:srgbClr val="FFFFFF"/>
                </a:solidFill>
              </a:rPr>
              <a:t>The most profitable states over the past decade are widely distributed geographically, though none are in the Gulf region</a:t>
            </a:r>
            <a:endParaRPr lang="en-US" sz="1600" b="1"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100</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12 Most Costly Hurricanes</a:t>
            </a:r>
            <a:br>
              <a:rPr lang="en-US" dirty="0" smtClean="0"/>
            </a:br>
            <a:r>
              <a:rPr lang="en-US" dirty="0" smtClean="0"/>
              <a:t>in U.S. History</a:t>
            </a:r>
          </a:p>
        </p:txBody>
      </p:sp>
      <p:sp>
        <p:nvSpPr>
          <p:cNvPr id="31751" name="Rectangle 3"/>
          <p:cNvSpPr>
            <a:spLocks noChangeArrowheads="1"/>
          </p:cNvSpPr>
          <p:nvPr/>
        </p:nvSpPr>
        <p:spPr bwMode="black">
          <a:xfrm>
            <a:off x="117984"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31752" name="Rectangle 4"/>
          <p:cNvSpPr>
            <a:spLocks noChangeArrowheads="1"/>
          </p:cNvSpPr>
          <p:nvPr/>
        </p:nvSpPr>
        <p:spPr bwMode="auto">
          <a:xfrm>
            <a:off x="-2" y="6203205"/>
            <a:ext cx="9144001" cy="654795"/>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*PCS  estimate as of </a:t>
            </a:r>
            <a:r>
              <a:rPr lang="en-US" sz="1100" dirty="0" smtClean="0">
                <a:solidFill>
                  <a:srgbClr val="000000"/>
                </a:solidFill>
              </a:rPr>
              <a:t>4/12/13</a:t>
            </a:r>
            <a:r>
              <a:rPr lang="en-US" sz="1100" dirty="0" smtClean="0">
                <a:solidFill>
                  <a:srgbClr val="000000"/>
                </a:solidFill>
                <a:latin typeface="Arial" charset="0"/>
                <a:cs typeface="Arial" charset="0"/>
              </a:rPr>
              <a:t>.</a:t>
            </a: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2012 dollars using the CPI.</a:t>
            </a:r>
            <a:endParaRPr lang="en-US" sz="1100" dirty="0">
              <a:solidFill>
                <a:srgbClr val="000000"/>
              </a:solidFill>
              <a:latin typeface="Arial" charset="0"/>
              <a:cs typeface="Arial" charset="0"/>
            </a:endParaRPr>
          </a:p>
        </p:txBody>
      </p:sp>
      <p:graphicFrame>
        <p:nvGraphicFramePr>
          <p:cNvPr id="31746" name="Object 5"/>
          <p:cNvGraphicFramePr>
            <a:graphicFrameLocks noChangeAspect="1"/>
          </p:cNvGraphicFramePr>
          <p:nvPr/>
        </p:nvGraphicFramePr>
        <p:xfrm>
          <a:off x="73740" y="2884385"/>
          <a:ext cx="8964613" cy="3348037"/>
        </p:xfrm>
        <a:graphic>
          <a:graphicData uri="http://schemas.openxmlformats.org/presentationml/2006/ole">
            <p:oleObj spid="_x0000_s17529858" name="Chart" r:id="rId4" imgW="8419996" imgH="3371740" progId="MSGraph.Chart.8">
              <p:embed followColorScheme="full"/>
            </p:oleObj>
          </a:graphicData>
        </a:graphic>
      </p:graphicFrame>
      <p:sp>
        <p:nvSpPr>
          <p:cNvPr id="2067463" name="AutoShape 7"/>
          <p:cNvSpPr>
            <a:spLocks noChangeArrowheads="1"/>
          </p:cNvSpPr>
          <p:nvPr/>
        </p:nvSpPr>
        <p:spPr bwMode="blackWhite">
          <a:xfrm>
            <a:off x="4807975" y="2787446"/>
            <a:ext cx="3229896" cy="1177366"/>
          </a:xfrm>
          <a:prstGeom prst="wedgeRectCallout">
            <a:avLst>
              <a:gd name="adj1" fmla="val 25955"/>
              <a:gd name="adj2" fmla="val 8531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Hurricane Sandy became the 3</a:t>
            </a:r>
            <a:r>
              <a:rPr lang="en-US" sz="2000" b="1" baseline="30000" dirty="0" smtClean="0">
                <a:solidFill>
                  <a:srgbClr val="FFFFFF"/>
                </a:solidFill>
              </a:rPr>
              <a:t>rd</a:t>
            </a:r>
            <a:r>
              <a:rPr lang="en-US" sz="2000" b="1" dirty="0" smtClean="0">
                <a:solidFill>
                  <a:srgbClr val="FFFFFF"/>
                </a:solidFill>
              </a:rPr>
              <a:t> </a:t>
            </a:r>
            <a:r>
              <a:rPr lang="en-US" sz="2000" b="1" dirty="0" smtClean="0">
                <a:solidFill>
                  <a:srgbClr val="FFFFFF"/>
                </a:solidFill>
                <a:latin typeface="Arial" charset="0"/>
                <a:cs typeface="Arial" charset="0"/>
              </a:rPr>
              <a:t>costliest </a:t>
            </a:r>
            <a:r>
              <a:rPr lang="en-US" sz="2000" b="1" dirty="0" smtClean="0">
                <a:solidFill>
                  <a:srgbClr val="FFFFFF"/>
                </a:solidFill>
              </a:rPr>
              <a:t>hurricane</a:t>
            </a:r>
            <a:r>
              <a:rPr lang="en-US" sz="2000" b="1" dirty="0" smtClean="0">
                <a:solidFill>
                  <a:srgbClr val="FFFFFF"/>
                </a:solidFill>
                <a:latin typeface="Arial" charset="0"/>
                <a:cs typeface="Arial" charset="0"/>
              </a:rPr>
              <a:t> </a:t>
            </a:r>
            <a:r>
              <a:rPr lang="en-US" sz="2000" b="1" dirty="0">
                <a:solidFill>
                  <a:srgbClr val="FFFFFF"/>
                </a:solidFill>
                <a:latin typeface="Arial" charset="0"/>
                <a:cs typeface="Arial" charset="0"/>
              </a:rPr>
              <a:t>in US insurance history</a:t>
            </a:r>
          </a:p>
        </p:txBody>
      </p:sp>
      <p:sp>
        <p:nvSpPr>
          <p:cNvPr id="10" name="AutoShape 7"/>
          <p:cNvSpPr>
            <a:spLocks noChangeArrowheads="1"/>
          </p:cNvSpPr>
          <p:nvPr/>
        </p:nvSpPr>
        <p:spPr bwMode="blackWhite">
          <a:xfrm>
            <a:off x="730649" y="3377380"/>
            <a:ext cx="2853209" cy="1291615"/>
          </a:xfrm>
          <a:prstGeom prst="wedgeRectCallout">
            <a:avLst>
              <a:gd name="adj1" fmla="val -42284"/>
              <a:gd name="adj2" fmla="val 8231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Hurricane Irene became the 12</a:t>
            </a:r>
            <a:r>
              <a:rPr lang="en-US" sz="2000" b="1" baseline="30000" dirty="0" smtClean="0">
                <a:solidFill>
                  <a:srgbClr val="FFFFFF"/>
                </a:solidFill>
              </a:rPr>
              <a:t>th</a:t>
            </a:r>
            <a:r>
              <a:rPr lang="en-US" sz="2000" b="1" dirty="0" smtClean="0">
                <a:solidFill>
                  <a:srgbClr val="FFFFFF"/>
                </a:solidFill>
              </a:rPr>
              <a:t> most expensive hurricane in US history in 2011</a:t>
            </a:r>
            <a:endParaRPr lang="en-US" sz="2000" b="1" dirty="0">
              <a:solidFill>
                <a:srgbClr val="FFFFFF"/>
              </a:solidFill>
              <a:latin typeface="Arial" charset="0"/>
              <a:cs typeface="Arial" charset="0"/>
            </a:endParaRPr>
          </a:p>
        </p:txBody>
      </p:sp>
      <p:sp>
        <p:nvSpPr>
          <p:cNvPr id="13" name="Text Box 17"/>
          <p:cNvSpPr txBox="1">
            <a:spLocks noChangeArrowheads="1"/>
          </p:cNvSpPr>
          <p:nvPr/>
        </p:nvSpPr>
        <p:spPr bwMode="auto">
          <a:xfrm>
            <a:off x="870156" y="1710813"/>
            <a:ext cx="7772400" cy="830997"/>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2400" b="1" dirty="0" smtClean="0">
                <a:solidFill>
                  <a:schemeClr val="bg1"/>
                </a:solidFill>
              </a:rPr>
              <a:t>10 of the 12 most costly hurricanes in insurance history occurred over the past 9 years (2004—2012)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0" grpId="0" animBg="1"/>
    </p:bldLst>
  </p:timing>
</p:sld>
</file>

<file path=ppt/slides/slide10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101</a:t>
            </a:fld>
            <a:endParaRPr lang="en-US" smtClean="0"/>
          </a:p>
        </p:txBody>
      </p:sp>
      <p:sp>
        <p:nvSpPr>
          <p:cNvPr id="115718" name="Rectangle 10"/>
          <p:cNvSpPr>
            <a:spLocks noGrp="1" noChangeArrowheads="1"/>
          </p:cNvSpPr>
          <p:nvPr>
            <p:ph type="title"/>
          </p:nvPr>
        </p:nvSpPr>
        <p:spPr/>
        <p:txBody>
          <a:bodyPr/>
          <a:lstStyle/>
          <a:p>
            <a:r>
              <a:rPr lang="en-US" dirty="0" smtClean="0"/>
              <a:t>Total Value of Insured Coastal Exposure in 2012</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t>
            </a:r>
            <a:r>
              <a:rPr lang="en-US" sz="1600" b="1" dirty="0" smtClean="0">
                <a:solidFill>
                  <a:srgbClr val="225A7A"/>
                </a:solidFill>
              </a:rPr>
              <a:t>2012, </a:t>
            </a:r>
            <a:r>
              <a:rPr lang="en-US" sz="1600" b="1" dirty="0">
                <a:solidFill>
                  <a:srgbClr val="225A7A"/>
                </a:solidFill>
              </a:rPr>
              <a:t>$ Billions)</a:t>
            </a:r>
          </a:p>
        </p:txBody>
      </p:sp>
      <p:sp>
        <p:nvSpPr>
          <p:cNvPr id="115720" name="Rectangle 4"/>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AIR Worldwide</a:t>
            </a:r>
          </a:p>
        </p:txBody>
      </p:sp>
      <p:graphicFrame>
        <p:nvGraphicFramePr>
          <p:cNvPr id="115714" name="Object 5"/>
          <p:cNvGraphicFramePr>
            <a:graphicFrameLocks noChangeAspect="1"/>
          </p:cNvGraphicFramePr>
          <p:nvPr/>
        </p:nvGraphicFramePr>
        <p:xfrm>
          <a:off x="265113" y="1554163"/>
          <a:ext cx="8447087" cy="4789487"/>
        </p:xfrm>
        <a:graphic>
          <a:graphicData uri="http://schemas.openxmlformats.org/presentationml/2006/ole">
            <p:oleObj spid="_x0000_s20048898" name="Chart" r:id="rId4" imgW="8525003" imgH="4857725" progId="MSGraph.Chart.8">
              <p:embed followColorScheme="full"/>
            </p:oleObj>
          </a:graphicData>
        </a:graphic>
      </p:graphicFrame>
      <p:sp>
        <p:nvSpPr>
          <p:cNvPr id="2073607" name="Text Box 5"/>
          <p:cNvSpPr txBox="1">
            <a:spLocks noChangeArrowheads="1"/>
          </p:cNvSpPr>
          <p:nvPr/>
        </p:nvSpPr>
        <p:spPr bwMode="blackWhite">
          <a:xfrm>
            <a:off x="3171825" y="3709851"/>
            <a:ext cx="5378450" cy="1286012"/>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a:solidFill>
                  <a:srgbClr val="FFFFFF"/>
                </a:solidFill>
              </a:rPr>
              <a:t>In </a:t>
            </a:r>
            <a:r>
              <a:rPr lang="en-US" sz="1600" b="1" dirty="0" smtClean="0">
                <a:solidFill>
                  <a:srgbClr val="FFFFFF"/>
                </a:solidFill>
              </a:rPr>
              <a:t>2012, New York </a:t>
            </a:r>
            <a:r>
              <a:rPr lang="en-US" sz="1600" b="1" dirty="0">
                <a:solidFill>
                  <a:srgbClr val="FFFFFF"/>
                </a:solidFill>
              </a:rPr>
              <a:t>Ranked as the #1 Most </a:t>
            </a:r>
            <a:br>
              <a:rPr lang="en-US" sz="1600" b="1" dirty="0">
                <a:solidFill>
                  <a:srgbClr val="FFFFFF"/>
                </a:solidFill>
              </a:rPr>
            </a:br>
            <a:r>
              <a:rPr lang="en-US" sz="1600" b="1" dirty="0">
                <a:solidFill>
                  <a:srgbClr val="FFFFFF"/>
                </a:solidFill>
              </a:rPr>
              <a:t>Exposed State to Hurricane Loss, </a:t>
            </a:r>
            <a:r>
              <a:rPr lang="en-US" sz="1600" b="1" dirty="0" smtClean="0">
                <a:solidFill>
                  <a:srgbClr val="FFFFFF"/>
                </a:solidFill>
              </a:rPr>
              <a:t>Overtaking Florida with $2.862 Trillion. </a:t>
            </a:r>
            <a:r>
              <a:rPr lang="en-US" sz="1600" b="1" dirty="0">
                <a:solidFill>
                  <a:srgbClr val="FFFFFF"/>
                </a:solidFill>
              </a:rPr>
              <a:t>Texas is very exposed too, and ranked #3 with </a:t>
            </a:r>
            <a:r>
              <a:rPr lang="en-US" sz="1600" b="1" dirty="0" smtClean="0">
                <a:solidFill>
                  <a:srgbClr val="FFFFFF"/>
                </a:solidFill>
              </a:rPr>
              <a:t>$1.175 Trillion</a:t>
            </a:r>
            <a:r>
              <a:rPr lang="en-US" sz="1600" b="1" dirty="0">
                <a:solidFill>
                  <a:srgbClr val="FFFFFF"/>
                </a:solidFill>
              </a:rPr>
              <a:t/>
            </a:r>
            <a:br>
              <a:rPr lang="en-US" sz="1600" b="1" dirty="0">
                <a:solidFill>
                  <a:srgbClr val="FFFFFF"/>
                </a:solidFill>
              </a:rPr>
            </a:br>
            <a:r>
              <a:rPr lang="en-US" sz="1600" b="1" dirty="0">
                <a:solidFill>
                  <a:srgbClr val="FFFFFF"/>
                </a:solidFill>
              </a:rPr>
              <a:t>in insured coastal exposure</a:t>
            </a:r>
          </a:p>
        </p:txBody>
      </p:sp>
      <p:sp>
        <p:nvSpPr>
          <p:cNvPr id="2073608" name="Text Box 5"/>
          <p:cNvSpPr txBox="1">
            <a:spLocks noChangeArrowheads="1"/>
          </p:cNvSpPr>
          <p:nvPr/>
        </p:nvSpPr>
        <p:spPr bwMode="blackWhite">
          <a:xfrm>
            <a:off x="3171825" y="5118100"/>
            <a:ext cx="5378450" cy="707934"/>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a:solidFill>
                  <a:srgbClr val="FFFFFF"/>
                </a:solidFill>
              </a:rPr>
              <a:t>The Insured Value of All Coastal Property </a:t>
            </a:r>
            <a:r>
              <a:rPr lang="en-US" sz="1600" b="1" dirty="0" smtClean="0">
                <a:solidFill>
                  <a:srgbClr val="FFFFFF"/>
                </a:solidFill>
              </a:rPr>
              <a:t>Was $10.6 Trillion in 2012 , Up 20% from </a:t>
            </a:r>
            <a:r>
              <a:rPr lang="en-US" sz="1600" b="1" dirty="0">
                <a:solidFill>
                  <a:srgbClr val="FFFFFF"/>
                </a:solidFill>
              </a:rPr>
              <a:t>$8.9 Trillion in </a:t>
            </a:r>
            <a:r>
              <a:rPr lang="en-US" sz="1600" b="1" dirty="0" smtClean="0">
                <a:solidFill>
                  <a:srgbClr val="FFFFFF"/>
                </a:solidFill>
              </a:rPr>
              <a:t>2007 and Up 48% </a:t>
            </a:r>
            <a:r>
              <a:rPr lang="en-US" sz="1600" b="1" dirty="0">
                <a:solidFill>
                  <a:srgbClr val="FFFFFF"/>
                </a:solidFill>
              </a:rPr>
              <a:t>from $7.2 Trillion in 2004 </a:t>
            </a:r>
          </a:p>
        </p:txBody>
      </p:sp>
      <p:sp>
        <p:nvSpPr>
          <p:cNvPr id="11" name="AutoShape 7"/>
          <p:cNvSpPr>
            <a:spLocks noChangeArrowheads="1"/>
          </p:cNvSpPr>
          <p:nvPr/>
        </p:nvSpPr>
        <p:spPr bwMode="blackWhite">
          <a:xfrm>
            <a:off x="5287900" y="2271251"/>
            <a:ext cx="3266165" cy="1291615"/>
          </a:xfrm>
          <a:prstGeom prst="wedgeRectCallout">
            <a:avLst>
              <a:gd name="adj1" fmla="val -49063"/>
              <a:gd name="adj2" fmla="val -752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The value of insured coastal exposure in NY is now highest in the US for the first time.</a:t>
            </a:r>
            <a:endParaRPr lang="en-US" sz="20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7"/>
                                        </p:tgtEl>
                                        <p:attrNameLst>
                                          <p:attrName>style.visibility</p:attrName>
                                        </p:attrNameLst>
                                      </p:cBhvr>
                                      <p:to>
                                        <p:strVal val="visible"/>
                                      </p:to>
                                    </p:set>
                                    <p:anim calcmode="lin" valueType="num">
                                      <p:cBhvr>
                                        <p:cTn id="7" dur="500" fill="hold"/>
                                        <p:tgtEl>
                                          <p:spTgt spid="2073607"/>
                                        </p:tgtEl>
                                        <p:attrNameLst>
                                          <p:attrName>ppt_w</p:attrName>
                                        </p:attrNameLst>
                                      </p:cBhvr>
                                      <p:tavLst>
                                        <p:tav tm="0">
                                          <p:val>
                                            <p:fltVal val="0"/>
                                          </p:val>
                                        </p:tav>
                                        <p:tav tm="100000">
                                          <p:val>
                                            <p:strVal val="#ppt_w"/>
                                          </p:val>
                                        </p:tav>
                                      </p:tavLst>
                                    </p:anim>
                                    <p:anim calcmode="lin" valueType="num">
                                      <p:cBhvr>
                                        <p:cTn id="8" dur="500" fill="hold"/>
                                        <p:tgtEl>
                                          <p:spTgt spid="2073607"/>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3" presetClass="entr" presetSubtype="16" fill="hold" grpId="0" nodeType="afterEffect">
                                  <p:stCondLst>
                                    <p:cond delay="700"/>
                                  </p:stCondLst>
                                  <p:childTnLst>
                                    <p:set>
                                      <p:cBhvr>
                                        <p:cTn id="11" dur="1" fill="hold">
                                          <p:stCondLst>
                                            <p:cond delay="0"/>
                                          </p:stCondLst>
                                        </p:cTn>
                                        <p:tgtEl>
                                          <p:spTgt spid="2073608"/>
                                        </p:tgtEl>
                                        <p:attrNameLst>
                                          <p:attrName>style.visibility</p:attrName>
                                        </p:attrNameLst>
                                      </p:cBhvr>
                                      <p:to>
                                        <p:strVal val="visible"/>
                                      </p:to>
                                    </p:set>
                                    <p:anim calcmode="lin" valueType="num">
                                      <p:cBhvr>
                                        <p:cTn id="12" dur="500" fill="hold"/>
                                        <p:tgtEl>
                                          <p:spTgt spid="2073608"/>
                                        </p:tgtEl>
                                        <p:attrNameLst>
                                          <p:attrName>ppt_w</p:attrName>
                                        </p:attrNameLst>
                                      </p:cBhvr>
                                      <p:tavLst>
                                        <p:tav tm="0">
                                          <p:val>
                                            <p:fltVal val="0"/>
                                          </p:val>
                                        </p:tav>
                                        <p:tav tm="100000">
                                          <p:val>
                                            <p:strVal val="#ppt_w"/>
                                          </p:val>
                                        </p:tav>
                                      </p:tavLst>
                                    </p:anim>
                                    <p:anim calcmode="lin" valueType="num">
                                      <p:cBhvr>
                                        <p:cTn id="13" dur="500" fill="hold"/>
                                        <p:tgtEl>
                                          <p:spTgt spid="2073608"/>
                                        </p:tgtEl>
                                        <p:attrNameLst>
                                          <p:attrName>ppt_h</p:attrName>
                                        </p:attrNameLst>
                                      </p:cBhvr>
                                      <p:tavLst>
                                        <p:tav tm="0">
                                          <p:val>
                                            <p:fltVal val="0"/>
                                          </p:val>
                                        </p:tav>
                                        <p:tav tm="100000">
                                          <p:val>
                                            <p:strVal val="#ppt_h"/>
                                          </p:val>
                                        </p:tav>
                                      </p:tavLst>
                                    </p:anim>
                                  </p:childTnLst>
                                </p:cTn>
                              </p:par>
                            </p:childTnLst>
                          </p:cTn>
                        </p:par>
                        <p:par>
                          <p:cTn id="14" fill="hold">
                            <p:stCondLst>
                              <p:cond delay="2400"/>
                            </p:stCondLst>
                            <p:childTnLst>
                              <p:par>
                                <p:cTn id="15" presetID="22" presetClass="entr" presetSubtype="4" fill="hold" grpId="0" nodeType="afterEffect">
                                  <p:stCondLst>
                                    <p:cond delay="70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7" grpId="0" animBg="1"/>
      <p:bldP spid="2073608" grpId="0" animBg="1"/>
      <p:bldP spid="11" grpId="0" animBg="1"/>
    </p:bld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102</a:t>
            </a:fld>
            <a:endParaRPr lang="en-US" smtClean="0"/>
          </a:p>
        </p:txBody>
      </p:sp>
      <p:sp>
        <p:nvSpPr>
          <p:cNvPr id="10" name="AutoShape 6"/>
          <p:cNvSpPr>
            <a:spLocks noChangeArrowheads="1"/>
          </p:cNvSpPr>
          <p:nvPr/>
        </p:nvSpPr>
        <p:spPr bwMode="blackWhite">
          <a:xfrm>
            <a:off x="3628103" y="1135047"/>
            <a:ext cx="2802194" cy="1799882"/>
          </a:xfrm>
          <a:prstGeom prst="wedgeRectCallout">
            <a:avLst>
              <a:gd name="adj1" fmla="val -16772"/>
              <a:gd name="adj2" fmla="val 493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combined ratios for both personal and commercial lines improved substantially in 2013:H1</a:t>
            </a:r>
            <a:endParaRPr lang="en-US" b="1" dirty="0">
              <a:solidFill>
                <a:schemeClr val="bg1"/>
              </a:solidFill>
              <a:cs typeface="+mn-cs"/>
            </a:endParaRPr>
          </a:p>
        </p:txBody>
      </p:sp>
      <p:graphicFrame>
        <p:nvGraphicFramePr>
          <p:cNvPr id="24038403" name="Object 3"/>
          <p:cNvGraphicFramePr>
            <a:graphicFrameLocks noChangeAspect="1"/>
          </p:cNvGraphicFramePr>
          <p:nvPr/>
        </p:nvGraphicFramePr>
        <p:xfrm>
          <a:off x="130504" y="99020"/>
          <a:ext cx="8880763" cy="6530381"/>
        </p:xfrm>
        <a:graphic>
          <a:graphicData uri="http://schemas.openxmlformats.org/presentationml/2006/ole">
            <p:oleObj spid="_x0000_s24049666" name="Slide" r:id="rId4" imgW="4210744" imgH="3156199" progId="PowerPoint.Slide.12">
              <p:embed/>
            </p:oleObj>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103</a:t>
            </a:fld>
            <a:endParaRPr lang="en-US" smtClean="0"/>
          </a:p>
        </p:txBody>
      </p:sp>
      <p:sp>
        <p:nvSpPr>
          <p:cNvPr id="2404762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047619" name="Object 3"/>
          <p:cNvGraphicFramePr>
            <a:graphicFrameLocks noChangeAspect="1"/>
          </p:cNvGraphicFramePr>
          <p:nvPr/>
        </p:nvGraphicFramePr>
        <p:xfrm>
          <a:off x="263525" y="200025"/>
          <a:ext cx="8607425" cy="6453188"/>
        </p:xfrm>
        <a:graphic>
          <a:graphicData uri="http://schemas.openxmlformats.org/presentationml/2006/ole">
            <p:oleObj spid="_x0000_s24050690" name="Slide" r:id="rId4" imgW="3544809" imgH="2657946" progId="PowerPoint.Slide.12">
              <p:embed/>
            </p:oleObj>
          </a:graphicData>
        </a:graphic>
      </p:graphicFrame>
    </p:spTree>
  </p:cSld>
  <p:clrMapOvr>
    <a:masterClrMapping/>
  </p:clrMapOvr>
  <p:transition>
    <p:wipe dir="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custDataLst>
              <p:tags r:id="rId2"/>
            </p:custDataLst>
          </p:nvPr>
        </p:nvPicPr>
        <p:blipFill>
          <a:blip r:embed="rId5" cstate="email"/>
          <a:srcRect/>
          <a:stretch>
            <a:fillRect/>
          </a:stretch>
        </p:blipFill>
        <p:spPr bwMode="auto">
          <a:xfrm>
            <a:off x="107504" y="1524670"/>
            <a:ext cx="8715375" cy="4647214"/>
          </a:xfrm>
          <a:prstGeom prst="rect">
            <a:avLst/>
          </a:prstGeom>
          <a:noFill/>
          <a:ln w="9525">
            <a:noFill/>
            <a:miter lim="800000"/>
            <a:headEnd/>
            <a:tailEnd/>
          </a:ln>
          <a:effectLst/>
        </p:spPr>
      </p:pic>
      <p:sp>
        <p:nvSpPr>
          <p:cNvPr id="50" name="Rechteck 49"/>
          <p:cNvSpPr/>
          <p:nvPr/>
        </p:nvSpPr>
        <p:spPr>
          <a:xfrm>
            <a:off x="302088" y="1197262"/>
            <a:ext cx="1080000" cy="369332"/>
          </a:xfrm>
          <a:prstGeom prst="rect">
            <a:avLst/>
          </a:prstGeom>
        </p:spPr>
        <p:txBody>
          <a:bodyPr>
            <a:spAutoFit/>
          </a:bodyPr>
          <a:lstStyle/>
          <a:p>
            <a:r>
              <a:rPr lang="de-DE" b="1" dirty="0" err="1" smtClean="0">
                <a:solidFill>
                  <a:srgbClr val="225A7A"/>
                </a:solidFill>
              </a:rPr>
              <a:t>Number</a:t>
            </a:r>
            <a:endParaRPr lang="de-DE" b="1" dirty="0">
              <a:solidFill>
                <a:srgbClr val="225A7A"/>
              </a:solidFill>
            </a:endParaRPr>
          </a:p>
        </p:txBody>
      </p:sp>
      <p:sp>
        <p:nvSpPr>
          <p:cNvPr id="22" name="Titel 11"/>
          <p:cNvSpPr>
            <a:spLocks noGrp="1"/>
          </p:cNvSpPr>
          <p:nvPr>
            <p:ph type="title"/>
          </p:nvPr>
        </p:nvSpPr>
        <p:spPr>
          <a:xfrm>
            <a:off x="323850" y="252413"/>
            <a:ext cx="7446300" cy="722067"/>
          </a:xfrm>
        </p:spPr>
        <p:txBody>
          <a:bodyPr>
            <a:noAutofit/>
          </a:bodyPr>
          <a:lstStyle/>
          <a:p>
            <a:r>
              <a:rPr lang="en-US" dirty="0" smtClean="0">
                <a:solidFill>
                  <a:srgbClr val="225A7A"/>
                </a:solidFill>
                <a:ea typeface="Arial"/>
                <a:cs typeface="Times New Roman"/>
              </a:rPr>
              <a:t>Convective Loss Events </a:t>
            </a:r>
            <a:r>
              <a:rPr lang="en-US" dirty="0" smtClean="0">
                <a:solidFill>
                  <a:srgbClr val="225A7A"/>
                </a:solidFill>
              </a:rPr>
              <a:t>in the U.S. </a:t>
            </a:r>
            <a:r>
              <a:rPr lang="en-US" sz="2400" dirty="0" smtClean="0">
                <a:solidFill>
                  <a:srgbClr val="225A7A"/>
                </a:solidFill>
              </a:rPr>
              <a:t/>
            </a:r>
            <a:br>
              <a:rPr lang="en-US" sz="2400" dirty="0" smtClean="0">
                <a:solidFill>
                  <a:srgbClr val="225A7A"/>
                </a:solidFill>
              </a:rPr>
            </a:br>
            <a:r>
              <a:rPr lang="en-US" sz="2000" dirty="0" smtClean="0">
                <a:solidFill>
                  <a:srgbClr val="225A7A"/>
                </a:solidFill>
              </a:rPr>
              <a:t>Number of events 1980 – 2012 and First Half 2013 </a:t>
            </a:r>
            <a:endParaRPr lang="en-US" sz="2000" dirty="0">
              <a:solidFill>
                <a:srgbClr val="225A7A"/>
              </a:solidFill>
            </a:endParaRPr>
          </a:p>
        </p:txBody>
      </p:sp>
      <p:sp>
        <p:nvSpPr>
          <p:cNvPr id="10" name="Text Box 49"/>
          <p:cNvSpPr txBox="1">
            <a:spLocks noChangeArrowheads="1"/>
          </p:cNvSpPr>
          <p:nvPr/>
        </p:nvSpPr>
        <p:spPr bwMode="auto">
          <a:xfrm>
            <a:off x="71107" y="6638925"/>
            <a:ext cx="5942012" cy="1384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Geo Risks Research, NatCatSERVICE – As at July 2013  </a:t>
            </a:r>
            <a:endParaRPr lang="en-US" sz="900" dirty="0">
              <a:solidFill>
                <a:schemeClr val="accent4">
                  <a:lumMod val="75000"/>
                </a:schemeClr>
              </a:solidFill>
            </a:endParaRPr>
          </a:p>
        </p:txBody>
      </p:sp>
      <p:sp>
        <p:nvSpPr>
          <p:cNvPr id="2" name="Rechteck 1"/>
          <p:cNvSpPr/>
          <p:nvPr/>
        </p:nvSpPr>
        <p:spPr>
          <a:xfrm>
            <a:off x="8432800" y="4970608"/>
            <a:ext cx="241300" cy="838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Box 12"/>
          <p:cNvSpPr txBox="1"/>
          <p:nvPr/>
        </p:nvSpPr>
        <p:spPr>
          <a:xfrm>
            <a:off x="8414658" y="6553437"/>
            <a:ext cx="685800" cy="246221"/>
          </a:xfrm>
          <a:prstGeom prst="rect">
            <a:avLst/>
          </a:prstGeom>
          <a:noFill/>
        </p:spPr>
        <p:txBody>
          <a:bodyPr wrap="square" rtlCol="0">
            <a:spAutoFit/>
          </a:bodyPr>
          <a:lstStyle/>
          <a:p>
            <a:pPr algn="r"/>
            <a:fld id="{09D5B349-258F-4228-B765-8A08036DA0B9}" type="slidenum">
              <a:rPr lang="en-US" sz="1000" smtClean="0">
                <a:solidFill>
                  <a:schemeClr val="accent4">
                    <a:lumMod val="75000"/>
                  </a:schemeClr>
                </a:solidFill>
                <a:latin typeface="+mn-lt"/>
              </a:rPr>
              <a:pPr algn="r"/>
              <a:t>104</a:t>
            </a:fld>
            <a:endParaRPr lang="en-US" sz="1000" dirty="0">
              <a:solidFill>
                <a:schemeClr val="accent4">
                  <a:lumMod val="75000"/>
                </a:schemeClr>
              </a:solidFill>
              <a:latin typeface="+mn-lt"/>
            </a:endParaRPr>
          </a:p>
        </p:txBody>
      </p:sp>
      <p:sp>
        <p:nvSpPr>
          <p:cNvPr id="11" name="Text Box 17"/>
          <p:cNvSpPr txBox="1">
            <a:spLocks noChangeArrowheads="1"/>
          </p:cNvSpPr>
          <p:nvPr/>
        </p:nvSpPr>
        <p:spPr bwMode="auto">
          <a:xfrm>
            <a:off x="1192443" y="1987960"/>
            <a:ext cx="2381437" cy="2031325"/>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Convective events are those caused by straight-line winds, tornadoes, hail, heavy precipitation, flash floods and lightning</a:t>
            </a:r>
            <a:endParaRPr lang="en-US" b="1" dirty="0">
              <a:solidFill>
                <a:schemeClr val="bg1"/>
              </a:solidFill>
              <a:latin typeface="Arial" pitchFamily="34" charset="0"/>
              <a:cs typeface="Arial" pitchFamily="34" charset="0"/>
            </a:endParaRPr>
          </a:p>
        </p:txBody>
      </p:sp>
      <p:sp>
        <p:nvSpPr>
          <p:cNvPr id="12" name="AutoShape 7"/>
          <p:cNvSpPr>
            <a:spLocks noChangeArrowheads="1"/>
          </p:cNvSpPr>
          <p:nvPr/>
        </p:nvSpPr>
        <p:spPr bwMode="blackWhite">
          <a:xfrm>
            <a:off x="4104966" y="1474839"/>
            <a:ext cx="2841523" cy="1371600"/>
          </a:xfrm>
          <a:prstGeom prst="wedgeRectCallout">
            <a:avLst>
              <a:gd name="adj1" fmla="val 71004"/>
              <a:gd name="adj2" fmla="val 91818"/>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The frequency of convective events has rising tremendously over the past 30+ years</a:t>
            </a:r>
            <a:endParaRPr lang="en-US" b="1" dirty="0">
              <a:solidFill>
                <a:srgbClr val="FFFFFF"/>
              </a:solidFill>
              <a:latin typeface="Arial" pitchFamily="34" charset="0"/>
              <a:cs typeface="Arial"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311150" y="209550"/>
            <a:ext cx="6840538" cy="720725"/>
          </a:xfrm>
        </p:spPr>
        <p:txBody>
          <a:bodyPr/>
          <a:lstStyle/>
          <a:p>
            <a:pPr>
              <a:defRPr/>
            </a:pPr>
            <a:r>
              <a:rPr lang="en-US" kern="1200" dirty="0" smtClean="0">
                <a:solidFill>
                  <a:srgbClr val="28688C"/>
                </a:solidFill>
                <a:latin typeface="Arial"/>
                <a:ea typeface="Arial Unicode MS"/>
                <a:cs typeface="Arial"/>
              </a:rPr>
              <a:t>U.S. Thunderstorm Loss Trends, </a:t>
            </a:r>
            <a:r>
              <a:rPr lang="en-US" dirty="0" smtClean="0">
                <a:solidFill>
                  <a:srgbClr val="28688C"/>
                </a:solidFill>
              </a:rPr>
              <a:t>1980 – June 30, 2013</a:t>
            </a:r>
            <a:endParaRPr lang="en-US" sz="2400" dirty="0">
              <a:solidFill>
                <a:srgbClr val="28688C"/>
              </a:solidFill>
            </a:endParaRPr>
          </a:p>
        </p:txBody>
      </p:sp>
      <p:sp>
        <p:nvSpPr>
          <p:cNvPr id="13" name="TextBox 12"/>
          <p:cNvSpPr txBox="1"/>
          <p:nvPr/>
        </p:nvSpPr>
        <p:spPr>
          <a:xfrm>
            <a:off x="8415338" y="6551613"/>
            <a:ext cx="685800" cy="274637"/>
          </a:xfrm>
          <a:prstGeom prst="rect">
            <a:avLst/>
          </a:prstGeom>
          <a:noFill/>
        </p:spPr>
        <p:txBody>
          <a:bodyPr anchor="ctr"/>
          <a:lstStyle/>
          <a:p>
            <a:pPr algn="r">
              <a:defRPr/>
            </a:pPr>
            <a:fld id="{8D0801B0-B425-4BBD-988E-B9240017401C}" type="slidenum">
              <a:rPr lang="en-US" sz="1000">
                <a:solidFill>
                  <a:schemeClr val="accent4">
                    <a:lumMod val="75000"/>
                  </a:schemeClr>
                </a:solidFill>
                <a:latin typeface="+mn-lt"/>
                <a:cs typeface="+mn-cs"/>
              </a:rPr>
              <a:pPr algn="r">
                <a:defRPr/>
              </a:pPr>
              <a:t>105</a:t>
            </a:fld>
            <a:endParaRPr lang="en-US" sz="1000" dirty="0">
              <a:solidFill>
                <a:schemeClr val="accent4">
                  <a:lumMod val="75000"/>
                </a:schemeClr>
              </a:solidFill>
              <a:latin typeface="+mn-lt"/>
              <a:cs typeface="+mn-cs"/>
            </a:endParaRPr>
          </a:p>
        </p:txBody>
      </p:sp>
      <p:sp>
        <p:nvSpPr>
          <p:cNvPr id="21" name="Rectangle 3"/>
          <p:cNvSpPr>
            <a:spLocks noChangeArrowheads="1"/>
          </p:cNvSpPr>
          <p:nvPr/>
        </p:nvSpPr>
        <p:spPr bwMode="auto">
          <a:xfrm>
            <a:off x="26988" y="6396038"/>
            <a:ext cx="4267200" cy="400050"/>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cs typeface="+mn-cs"/>
            </a:endParaRPr>
          </a:p>
          <a:p>
            <a:pPr>
              <a:defRPr/>
            </a:pPr>
            <a:r>
              <a:rPr lang="en-US" sz="1000" dirty="0">
                <a:solidFill>
                  <a:schemeClr val="accent4">
                    <a:lumMod val="75000"/>
                  </a:schemeClr>
                </a:solidFill>
                <a:cs typeface="+mn-cs"/>
              </a:rPr>
              <a:t>Source: Property Claims Service, MR </a:t>
            </a:r>
            <a:r>
              <a:rPr lang="en-US" sz="1000" dirty="0" err="1">
                <a:solidFill>
                  <a:schemeClr val="accent4">
                    <a:lumMod val="75000"/>
                  </a:schemeClr>
                </a:solidFill>
                <a:cs typeface="+mn-cs"/>
              </a:rPr>
              <a:t>NatCat</a:t>
            </a:r>
            <a:r>
              <a:rPr lang="en-US" sz="1000" i="1" dirty="0" err="1">
                <a:solidFill>
                  <a:schemeClr val="accent4">
                    <a:lumMod val="75000"/>
                  </a:schemeClr>
                </a:solidFill>
                <a:cs typeface="+mn-cs"/>
              </a:rPr>
              <a:t>SERVICE</a:t>
            </a:r>
            <a:endParaRPr lang="en-US" sz="1000" i="1" dirty="0">
              <a:solidFill>
                <a:schemeClr val="accent4">
                  <a:lumMod val="75000"/>
                </a:schemeClr>
              </a:solidFill>
              <a:cs typeface="+mn-cs"/>
            </a:endParaRPr>
          </a:p>
        </p:txBody>
      </p:sp>
      <p:pic>
        <p:nvPicPr>
          <p:cNvPr id="14" name="Picture 5" descr="image002"/>
          <p:cNvPicPr>
            <a:picLocks noChangeAspect="1" noChangeArrowheads="1"/>
          </p:cNvPicPr>
          <p:nvPr>
            <p:custDataLst>
              <p:tags r:id="rId1"/>
            </p:custDataLst>
          </p:nvPr>
        </p:nvPicPr>
        <p:blipFill>
          <a:blip r:embed="rId4" cstate="email"/>
          <a:srcRect/>
          <a:stretch>
            <a:fillRect/>
          </a:stretch>
        </p:blipFill>
        <p:spPr bwMode="auto">
          <a:xfrm>
            <a:off x="85300" y="1435305"/>
            <a:ext cx="8763732" cy="4818011"/>
          </a:xfrm>
          <a:prstGeom prst="rect">
            <a:avLst/>
          </a:prstGeom>
          <a:noFill/>
          <a:ln w="9525">
            <a:noFill/>
            <a:miter lim="800000"/>
            <a:headEnd/>
            <a:tailEnd/>
          </a:ln>
        </p:spPr>
      </p:pic>
      <p:sp>
        <p:nvSpPr>
          <p:cNvPr id="16" name="Text Box 17"/>
          <p:cNvSpPr txBox="1">
            <a:spLocks noChangeArrowheads="1"/>
          </p:cNvSpPr>
          <p:nvPr/>
        </p:nvSpPr>
        <p:spPr bwMode="auto">
          <a:xfrm>
            <a:off x="941721" y="2504161"/>
            <a:ext cx="2381437" cy="2031325"/>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a:solidFill>
                  <a:schemeClr val="bg1"/>
                </a:solidFill>
                <a:latin typeface="Arial" pitchFamily="34" charset="0"/>
                <a:cs typeface="Arial" pitchFamily="34" charset="0"/>
              </a:rPr>
              <a:t>Average thunderstorm losses are up </a:t>
            </a:r>
            <a:r>
              <a:rPr lang="en-US" b="1" dirty="0" smtClean="0">
                <a:solidFill>
                  <a:schemeClr val="bg1"/>
                </a:solidFill>
                <a:latin typeface="Arial" pitchFamily="34" charset="0"/>
                <a:cs typeface="Arial" pitchFamily="34" charset="0"/>
              </a:rPr>
              <a:t>7 </a:t>
            </a:r>
            <a:r>
              <a:rPr lang="en-US" b="1" dirty="0">
                <a:solidFill>
                  <a:schemeClr val="bg1"/>
                </a:solidFill>
                <a:latin typeface="Arial" pitchFamily="34" charset="0"/>
                <a:cs typeface="Arial" pitchFamily="34" charset="0"/>
              </a:rPr>
              <a:t>fold since the early </a:t>
            </a:r>
            <a:r>
              <a:rPr lang="en-US" b="1" dirty="0" smtClean="0">
                <a:solidFill>
                  <a:schemeClr val="bg1"/>
                </a:solidFill>
                <a:latin typeface="Arial" pitchFamily="34" charset="0"/>
                <a:cs typeface="Arial" pitchFamily="34" charset="0"/>
              </a:rPr>
              <a:t>1980s.  The 5- year running average loss is up sharply.</a:t>
            </a:r>
            <a:endParaRPr lang="en-US" b="1" dirty="0">
              <a:solidFill>
                <a:schemeClr val="bg1"/>
              </a:solidFill>
              <a:latin typeface="Arial" pitchFamily="34" charset="0"/>
              <a:cs typeface="Arial" pitchFamily="34" charset="0"/>
            </a:endParaRPr>
          </a:p>
        </p:txBody>
      </p:sp>
      <p:sp>
        <p:nvSpPr>
          <p:cNvPr id="17" name="Text Box 17"/>
          <p:cNvSpPr txBox="1">
            <a:spLocks noChangeArrowheads="1"/>
          </p:cNvSpPr>
          <p:nvPr/>
        </p:nvSpPr>
        <p:spPr bwMode="auto">
          <a:xfrm>
            <a:off x="3647762" y="1258298"/>
            <a:ext cx="3940175" cy="1477962"/>
          </a:xfrm>
          <a:prstGeom prst="rect">
            <a:avLst/>
          </a:prstGeom>
          <a:solidFill>
            <a:schemeClr val="accent1">
              <a:lumMod val="75000"/>
            </a:schemeClr>
          </a:solidFill>
          <a:ln w="9525" algn="ctr">
            <a:noFill/>
            <a:miter lim="800000"/>
            <a:headEnd/>
            <a:tailEnd/>
          </a:ln>
        </p:spPr>
        <p:txBody>
          <a:bodyPr>
            <a:spAutoFit/>
          </a:bodyPr>
          <a:lstStyle/>
          <a:p>
            <a:pPr algn="ctr">
              <a:defRPr/>
            </a:pPr>
            <a:r>
              <a:rPr lang="en-US" b="1" dirty="0">
                <a:solidFill>
                  <a:schemeClr val="bg1"/>
                </a:solidFill>
                <a:latin typeface="Arial" pitchFamily="34" charset="0"/>
                <a:cs typeface="Arial" pitchFamily="34" charset="0"/>
              </a:rPr>
              <a:t>Hurricanes get all the headlines, but thunderstorms are consistent producers of large scale loss. </a:t>
            </a:r>
            <a:r>
              <a:rPr lang="en-US" b="1" dirty="0" smtClean="0">
                <a:solidFill>
                  <a:schemeClr val="bg1"/>
                </a:solidFill>
                <a:latin typeface="Arial" pitchFamily="34" charset="0"/>
                <a:cs typeface="Arial" pitchFamily="34" charset="0"/>
              </a:rPr>
              <a:t>2008-2012 </a:t>
            </a:r>
            <a:r>
              <a:rPr lang="en-US" b="1" dirty="0">
                <a:solidFill>
                  <a:schemeClr val="bg1"/>
                </a:solidFill>
                <a:latin typeface="Arial" pitchFamily="34" charset="0"/>
                <a:cs typeface="Arial" pitchFamily="34" charset="0"/>
              </a:rPr>
              <a:t>are the most expensive years on record.</a:t>
            </a:r>
          </a:p>
        </p:txBody>
      </p:sp>
      <p:sp>
        <p:nvSpPr>
          <p:cNvPr id="19" name="AutoShape 7"/>
          <p:cNvSpPr>
            <a:spLocks noChangeArrowheads="1"/>
          </p:cNvSpPr>
          <p:nvPr/>
        </p:nvSpPr>
        <p:spPr bwMode="blackWhite">
          <a:xfrm>
            <a:off x="3721510" y="2831690"/>
            <a:ext cx="3531191" cy="1371600"/>
          </a:xfrm>
          <a:prstGeom prst="wedgeRectCallout">
            <a:avLst>
              <a:gd name="adj1" fmla="val 87613"/>
              <a:gd name="adj2" fmla="val 119775"/>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1</a:t>
            </a:r>
            <a:r>
              <a:rPr lang="en-US" b="1" baseline="30000" dirty="0" smtClean="0">
                <a:solidFill>
                  <a:srgbClr val="FFFFFF"/>
                </a:solidFill>
                <a:latin typeface="Arial" pitchFamily="34" charset="0"/>
                <a:cs typeface="Arial" pitchFamily="34" charset="0"/>
              </a:rPr>
              <a:t>st</a:t>
            </a:r>
            <a:r>
              <a:rPr lang="en-US" b="1" dirty="0" smtClean="0">
                <a:solidFill>
                  <a:srgbClr val="FFFFFF"/>
                </a:solidFill>
                <a:latin typeface="Arial" pitchFamily="34" charset="0"/>
                <a:cs typeface="Arial" pitchFamily="34" charset="0"/>
              </a:rPr>
              <a:t> Half 2013 thunderstorm losses total $6.325B; The system that included the EF-5 tornado in Moore, OK, accounted for  $1.575B</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 name="Titel 11"/>
          <p:cNvSpPr>
            <a:spLocks noGrp="1"/>
          </p:cNvSpPr>
          <p:nvPr>
            <p:ph type="title"/>
          </p:nvPr>
        </p:nvSpPr>
        <p:spPr>
          <a:xfrm>
            <a:off x="323850" y="147480"/>
            <a:ext cx="7446300" cy="722067"/>
          </a:xfrm>
        </p:spPr>
        <p:txBody>
          <a:bodyPr>
            <a:noAutofit/>
          </a:bodyPr>
          <a:lstStyle/>
          <a:p>
            <a:r>
              <a:rPr lang="en-US" dirty="0" smtClean="0">
                <a:solidFill>
                  <a:srgbClr val="225A7A"/>
                </a:solidFill>
                <a:ea typeface="Arial"/>
                <a:cs typeface="Times New Roman"/>
              </a:rPr>
              <a:t>Convective Loss Events </a:t>
            </a:r>
            <a:r>
              <a:rPr lang="en-US" dirty="0" smtClean="0">
                <a:solidFill>
                  <a:srgbClr val="225A7A"/>
                </a:solidFill>
              </a:rPr>
              <a:t>in the U.S. </a:t>
            </a:r>
            <a:r>
              <a:rPr lang="en-US" sz="2800" dirty="0" smtClean="0">
                <a:solidFill>
                  <a:srgbClr val="225A7A"/>
                </a:solidFill>
              </a:rPr>
              <a:t/>
            </a:r>
            <a:br>
              <a:rPr lang="en-US" sz="2800" dirty="0" smtClean="0">
                <a:solidFill>
                  <a:srgbClr val="225A7A"/>
                </a:solidFill>
              </a:rPr>
            </a:br>
            <a:r>
              <a:rPr lang="en-US" sz="1800" dirty="0" smtClean="0">
                <a:solidFill>
                  <a:srgbClr val="225A7A"/>
                </a:solidFill>
              </a:rPr>
              <a:t>Overall and insured losses 1980 – 2012 and First Half 2013 </a:t>
            </a:r>
            <a:endParaRPr lang="en-US" sz="1800" dirty="0">
              <a:solidFill>
                <a:srgbClr val="225A7A"/>
              </a:solidFill>
            </a:endParaRPr>
          </a:p>
        </p:txBody>
      </p:sp>
      <p:grpSp>
        <p:nvGrpSpPr>
          <p:cNvPr id="2" name="Gruppieren 12"/>
          <p:cNvGrpSpPr>
            <a:grpSpLocks/>
          </p:cNvGrpSpPr>
          <p:nvPr>
            <p:custDataLst>
              <p:tags r:id="rId2"/>
            </p:custDataLst>
          </p:nvPr>
        </p:nvGrpSpPr>
        <p:grpSpPr bwMode="auto">
          <a:xfrm>
            <a:off x="1406699" y="6073089"/>
            <a:ext cx="6325306" cy="437963"/>
            <a:chOff x="1766229" y="5197116"/>
            <a:chExt cx="4588250" cy="439426"/>
          </a:xfrm>
          <a:effectLst/>
        </p:grpSpPr>
        <p:sp>
          <p:nvSpPr>
            <p:cNvPr id="14" name="Textfeld 25"/>
            <p:cNvSpPr txBox="1">
              <a:spLocks noChangeArrowheads="1"/>
            </p:cNvSpPr>
            <p:nvPr/>
          </p:nvSpPr>
          <p:spPr bwMode="auto">
            <a:xfrm>
              <a:off x="1908810" y="5197116"/>
              <a:ext cx="1669994" cy="262484"/>
            </a:xfrm>
            <a:prstGeom prst="rect">
              <a:avLst/>
            </a:prstGeom>
            <a:noFill/>
            <a:ln w="9525">
              <a:noFill/>
              <a:miter lim="800000"/>
              <a:headEnd/>
              <a:tailEnd/>
            </a:ln>
          </p:spPr>
          <p:txBody>
            <a:bodyPr wrap="none">
              <a:spAutoFit/>
            </a:bodyPr>
            <a:lstStyle/>
            <a:p>
              <a:r>
                <a:rPr lang="de-DE" sz="1100" b="1" dirty="0" smtClean="0"/>
                <a:t>Overall </a:t>
              </a:r>
              <a:r>
                <a:rPr lang="de-DE" sz="1100" b="1" dirty="0" err="1" smtClean="0"/>
                <a:t>losses</a:t>
              </a:r>
              <a:r>
                <a:rPr lang="de-DE" sz="1100" b="1" dirty="0" smtClean="0"/>
                <a:t> </a:t>
              </a:r>
              <a:r>
                <a:rPr lang="de-DE" sz="1100" b="1" dirty="0"/>
                <a:t>(in </a:t>
              </a:r>
              <a:r>
                <a:rPr lang="de-DE" sz="1100" b="1" dirty="0" smtClean="0"/>
                <a:t>2012 </a:t>
              </a:r>
              <a:r>
                <a:rPr lang="de-DE" sz="1100" b="1" dirty="0" err="1" smtClean="0"/>
                <a:t>values</a:t>
              </a:r>
              <a:r>
                <a:rPr lang="de-DE" sz="1100" b="1" dirty="0" smtClean="0"/>
                <a:t>)  </a:t>
              </a:r>
              <a:endParaRPr lang="de-DE" sz="1100" b="1" dirty="0"/>
            </a:p>
          </p:txBody>
        </p:sp>
        <p:sp>
          <p:nvSpPr>
            <p:cNvPr id="15" name="Textfeld 26"/>
            <p:cNvSpPr txBox="1">
              <a:spLocks noChangeArrowheads="1"/>
            </p:cNvSpPr>
            <p:nvPr/>
          </p:nvSpPr>
          <p:spPr bwMode="auto">
            <a:xfrm>
              <a:off x="4728671" y="5197121"/>
              <a:ext cx="1625808" cy="254764"/>
            </a:xfrm>
            <a:prstGeom prst="rect">
              <a:avLst/>
            </a:prstGeom>
            <a:noFill/>
            <a:ln w="9525">
              <a:noFill/>
              <a:miter lim="800000"/>
              <a:headEnd/>
              <a:tailEnd/>
            </a:ln>
          </p:spPr>
          <p:txBody>
            <a:bodyPr wrap="none">
              <a:spAutoFit/>
            </a:bodyPr>
            <a:lstStyle/>
            <a:p>
              <a:r>
                <a:rPr lang="de-DE" sz="1050" b="1" dirty="0" err="1" smtClean="0"/>
                <a:t>Insured</a:t>
              </a:r>
              <a:r>
                <a:rPr lang="de-DE" sz="1050" b="1" dirty="0" smtClean="0"/>
                <a:t> </a:t>
              </a:r>
              <a:r>
                <a:rPr lang="de-DE" sz="1050" b="1" dirty="0" err="1" smtClean="0"/>
                <a:t>losses</a:t>
              </a:r>
              <a:r>
                <a:rPr lang="de-DE" sz="1050" b="1" dirty="0" smtClean="0"/>
                <a:t> (in 2012 </a:t>
              </a:r>
              <a:r>
                <a:rPr lang="de-DE" sz="1050" b="1" dirty="0" err="1" smtClean="0"/>
                <a:t>values</a:t>
              </a:r>
              <a:r>
                <a:rPr lang="de-DE" sz="1050" b="1" dirty="0" smtClean="0"/>
                <a:t>)  </a:t>
              </a:r>
              <a:endParaRPr lang="de-DE" sz="1050" b="1" dirty="0"/>
            </a:p>
          </p:txBody>
        </p:sp>
        <p:sp>
          <p:nvSpPr>
            <p:cNvPr id="16" name="Rechteck 30"/>
            <p:cNvSpPr>
              <a:spLocks noChangeArrowheads="1"/>
            </p:cNvSpPr>
            <p:nvPr/>
          </p:nvSpPr>
          <p:spPr bwMode="auto">
            <a:xfrm>
              <a:off x="1766229" y="5265976"/>
              <a:ext cx="92220" cy="370566"/>
            </a:xfrm>
            <a:prstGeom prst="rect">
              <a:avLst/>
            </a:prstGeom>
            <a:solidFill>
              <a:srgbClr val="92D050"/>
            </a:solidFill>
            <a:ln w="9525" algn="ctr">
              <a:noFill/>
              <a:round/>
              <a:headEnd/>
              <a:tailEnd/>
            </a:ln>
          </p:spPr>
          <p:txBody>
            <a:bodyPr wrap="square">
              <a:spAutoFit/>
            </a:bodyPr>
            <a:lstStyle/>
            <a:p>
              <a:pPr marL="266700" indent="-265113"/>
              <a:endParaRPr lang="de-DE"/>
            </a:p>
          </p:txBody>
        </p:sp>
        <p:sp>
          <p:nvSpPr>
            <p:cNvPr id="17" name="Rechteck 31"/>
            <p:cNvSpPr>
              <a:spLocks noChangeArrowheads="1"/>
            </p:cNvSpPr>
            <p:nvPr/>
          </p:nvSpPr>
          <p:spPr bwMode="auto">
            <a:xfrm>
              <a:off x="4609400" y="5265959"/>
              <a:ext cx="104455" cy="144481"/>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8" name="Rechteck 17"/>
          <p:cNvSpPr/>
          <p:nvPr/>
        </p:nvSpPr>
        <p:spPr>
          <a:xfrm>
            <a:off x="338599" y="1284850"/>
            <a:ext cx="1372214" cy="369332"/>
          </a:xfrm>
          <a:prstGeom prst="rect">
            <a:avLst/>
          </a:prstGeom>
        </p:spPr>
        <p:txBody>
          <a:bodyPr wrap="square">
            <a:spAutoFit/>
          </a:bodyPr>
          <a:lstStyle/>
          <a:p>
            <a:r>
              <a:rPr lang="en-US" b="1" dirty="0" smtClean="0">
                <a:solidFill>
                  <a:srgbClr val="225A7A"/>
                </a:solidFill>
              </a:rPr>
              <a:t>(Bill.</a:t>
            </a:r>
            <a:r>
              <a:rPr lang="de-DE" b="1" dirty="0" smtClean="0">
                <a:solidFill>
                  <a:srgbClr val="225A7A"/>
                </a:solidFill>
              </a:rPr>
              <a:t> US$)</a:t>
            </a:r>
            <a:endParaRPr lang="de-DE" b="1" dirty="0">
              <a:solidFill>
                <a:srgbClr val="225A7A"/>
              </a:solidFill>
            </a:endParaRPr>
          </a:p>
        </p:txBody>
      </p:sp>
      <p:sp>
        <p:nvSpPr>
          <p:cNvPr id="20" name="Text Box 34"/>
          <p:cNvSpPr txBox="1">
            <a:spLocks noChangeArrowheads="1"/>
          </p:cNvSpPr>
          <p:nvPr/>
        </p:nvSpPr>
        <p:spPr bwMode="auto">
          <a:xfrm>
            <a:off x="723207" y="5802593"/>
            <a:ext cx="6477693" cy="246221"/>
          </a:xfrm>
          <a:prstGeom prst="rect">
            <a:avLst/>
          </a:prstGeom>
          <a:noFill/>
          <a:ln w="9525">
            <a:noFill/>
            <a:miter lim="800000"/>
            <a:headEnd/>
            <a:tailEnd/>
          </a:ln>
        </p:spPr>
        <p:txBody>
          <a:bodyPr wrap="square">
            <a:spAutoFit/>
          </a:bodyPr>
          <a:lstStyle/>
          <a:p>
            <a:pPr>
              <a:lnSpc>
                <a:spcPct val="100000"/>
              </a:lnSpc>
            </a:pPr>
            <a:r>
              <a:rPr lang="en-GB" sz="1000" dirty="0" smtClean="0">
                <a:solidFill>
                  <a:schemeClr val="tx2"/>
                </a:solidFill>
              </a:rPr>
              <a:t>Analysis contains: straight-line winds, tornadoes, hail, heavy precipitation, flash floods, lightning.</a:t>
            </a:r>
            <a:endParaRPr lang="en-GB" sz="1000" dirty="0">
              <a:solidFill>
                <a:schemeClr val="tx2"/>
              </a:solidFill>
            </a:endParaRPr>
          </a:p>
        </p:txBody>
      </p:sp>
      <p:pic>
        <p:nvPicPr>
          <p:cNvPr id="1026" name="Picture 2"/>
          <p:cNvPicPr>
            <a:picLocks noChangeAspect="1" noChangeArrowheads="1"/>
          </p:cNvPicPr>
          <p:nvPr>
            <p:custDataLst>
              <p:tags r:id="rId3"/>
            </p:custDataLst>
          </p:nvPr>
        </p:nvPicPr>
        <p:blipFill>
          <a:blip r:embed="rId6" cstate="email"/>
          <a:srcRect/>
          <a:stretch>
            <a:fillRect/>
          </a:stretch>
        </p:blipFill>
        <p:spPr bwMode="auto">
          <a:xfrm>
            <a:off x="0" y="1499254"/>
            <a:ext cx="8677275" cy="4574627"/>
          </a:xfrm>
          <a:prstGeom prst="rect">
            <a:avLst/>
          </a:prstGeom>
          <a:noFill/>
          <a:ln w="9525">
            <a:noFill/>
            <a:miter lim="800000"/>
            <a:headEnd/>
            <a:tailEnd/>
          </a:ln>
          <a:effectLst/>
        </p:spPr>
      </p:pic>
      <p:sp>
        <p:nvSpPr>
          <p:cNvPr id="23" name="Rechteck 22"/>
          <p:cNvSpPr/>
          <p:nvPr/>
        </p:nvSpPr>
        <p:spPr>
          <a:xfrm>
            <a:off x="8370212" y="4697772"/>
            <a:ext cx="86400" cy="64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p:cNvSpPr/>
          <p:nvPr/>
        </p:nvSpPr>
        <p:spPr>
          <a:xfrm>
            <a:off x="8384960" y="5336820"/>
            <a:ext cx="86400" cy="392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p:cNvSpPr/>
          <p:nvPr/>
        </p:nvSpPr>
        <p:spPr>
          <a:xfrm>
            <a:off x="8283272" y="4968942"/>
            <a:ext cx="241300" cy="736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TextBox 25"/>
          <p:cNvSpPr txBox="1"/>
          <p:nvPr/>
        </p:nvSpPr>
        <p:spPr>
          <a:xfrm>
            <a:off x="8414658" y="6553437"/>
            <a:ext cx="685800" cy="246221"/>
          </a:xfrm>
          <a:prstGeom prst="rect">
            <a:avLst/>
          </a:prstGeom>
          <a:noFill/>
        </p:spPr>
        <p:txBody>
          <a:bodyPr wrap="square" rtlCol="0">
            <a:spAutoFit/>
          </a:bodyPr>
          <a:lstStyle/>
          <a:p>
            <a:pPr algn="r"/>
            <a:fld id="{09D5B349-258F-4228-B765-8A08036DA0B9}" type="slidenum">
              <a:rPr lang="en-US" sz="1000" smtClean="0">
                <a:solidFill>
                  <a:schemeClr val="accent4">
                    <a:lumMod val="75000"/>
                  </a:schemeClr>
                </a:solidFill>
                <a:latin typeface="+mn-lt"/>
              </a:rPr>
              <a:pPr algn="r"/>
              <a:t>106</a:t>
            </a:fld>
            <a:endParaRPr lang="en-US" sz="1000" dirty="0">
              <a:solidFill>
                <a:schemeClr val="accent4">
                  <a:lumMod val="75000"/>
                </a:schemeClr>
              </a:solidFill>
              <a:latin typeface="+mn-lt"/>
            </a:endParaRPr>
          </a:p>
        </p:txBody>
      </p:sp>
      <p:sp>
        <p:nvSpPr>
          <p:cNvPr id="21" name="Text Box 49"/>
          <p:cNvSpPr txBox="1">
            <a:spLocks noChangeArrowheads="1"/>
          </p:cNvSpPr>
          <p:nvPr/>
        </p:nvSpPr>
        <p:spPr bwMode="auto">
          <a:xfrm>
            <a:off x="71107" y="6638925"/>
            <a:ext cx="5942012" cy="1384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Geo Risks Research, NatCatSERVICE – As at July 2013  </a:t>
            </a:r>
            <a:endParaRPr lang="en-US" sz="900" dirty="0">
              <a:solidFill>
                <a:schemeClr val="accent4">
                  <a:lumMod val="75000"/>
                </a:schemeClr>
              </a:solidFill>
            </a:endParaRPr>
          </a:p>
        </p:txBody>
      </p:sp>
      <p:sp>
        <p:nvSpPr>
          <p:cNvPr id="19" name="Text Box 17"/>
          <p:cNvSpPr txBox="1">
            <a:spLocks noChangeArrowheads="1"/>
          </p:cNvSpPr>
          <p:nvPr/>
        </p:nvSpPr>
        <p:spPr bwMode="auto">
          <a:xfrm>
            <a:off x="1192443" y="1987960"/>
            <a:ext cx="2381437" cy="2031325"/>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Convective events are those caused by straight-line winds, tornadoes, hail, heavy precipitation, flash floods and lightning</a:t>
            </a:r>
            <a:endParaRPr lang="en-US" b="1" dirty="0">
              <a:solidFill>
                <a:schemeClr val="bg1"/>
              </a:solidFill>
              <a:latin typeface="Arial" pitchFamily="34" charset="0"/>
              <a:cs typeface="Arial" pitchFamily="34" charset="0"/>
            </a:endParaRPr>
          </a:p>
        </p:txBody>
      </p:sp>
      <p:sp>
        <p:nvSpPr>
          <p:cNvPr id="28" name="AutoShape 7"/>
          <p:cNvSpPr>
            <a:spLocks noChangeArrowheads="1"/>
          </p:cNvSpPr>
          <p:nvPr/>
        </p:nvSpPr>
        <p:spPr bwMode="blackWhite">
          <a:xfrm>
            <a:off x="4104966" y="1474839"/>
            <a:ext cx="2841523" cy="1371600"/>
          </a:xfrm>
          <a:prstGeom prst="wedgeRectCallout">
            <a:avLst>
              <a:gd name="adj1" fmla="val 71004"/>
              <a:gd name="adj2" fmla="val 91818"/>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The insured and total economic cost of convective events has rising tremendously over the past 30+ years</a:t>
            </a:r>
            <a:endParaRPr lang="en-US" b="1" dirty="0">
              <a:solidFill>
                <a:srgbClr val="FFFFFF"/>
              </a:solidFill>
              <a:latin typeface="Arial" pitchFamily="34" charset="0"/>
              <a:cs typeface="Arial"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8"/>
                                        </p:tgtEl>
                                        <p:attrNameLst>
                                          <p:attrName>style.visibility</p:attrName>
                                        </p:attrNameLst>
                                      </p:cBhvr>
                                      <p:to>
                                        <p:strVal val="visible"/>
                                      </p:to>
                                    </p:set>
                                    <p:animEffect transition="in" filter="wipe(right)">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44244" y="160641"/>
            <a:ext cx="7624916" cy="720000"/>
          </a:xfrm>
        </p:spPr>
        <p:txBody>
          <a:bodyPr>
            <a:noAutofit/>
          </a:bodyPr>
          <a:lstStyle/>
          <a:p>
            <a:r>
              <a:rPr lang="de-DE" dirty="0" smtClean="0">
                <a:solidFill>
                  <a:srgbClr val="225A7A"/>
                </a:solidFill>
              </a:rPr>
              <a:t>New Research Suggests Increase in Convective Activity Is Costly for Insurers</a:t>
            </a:r>
            <a:endParaRPr lang="de-DE" dirty="0">
              <a:solidFill>
                <a:srgbClr val="225A7A"/>
              </a:solidFill>
            </a:endParaRPr>
          </a:p>
        </p:txBody>
      </p:sp>
      <p:sp>
        <p:nvSpPr>
          <p:cNvPr id="8" name="Textfeld 7"/>
          <p:cNvSpPr txBox="1"/>
          <p:nvPr/>
        </p:nvSpPr>
        <p:spPr>
          <a:xfrm>
            <a:off x="147480" y="1341101"/>
            <a:ext cx="8475490" cy="4708981"/>
          </a:xfrm>
          <a:prstGeom prst="rect">
            <a:avLst/>
          </a:prstGeom>
          <a:noFill/>
          <a:effectLst/>
        </p:spPr>
        <p:txBody>
          <a:bodyPr wrap="square" rtlCol="0">
            <a:spAutoFit/>
          </a:bodyPr>
          <a:lstStyle/>
          <a:p>
            <a:pPr>
              <a:spcAft>
                <a:spcPts val="600"/>
              </a:spcAft>
              <a:buFont typeface="Arial" pitchFamily="34" charset="0"/>
              <a:buChar char="•"/>
            </a:pPr>
            <a:r>
              <a:rPr lang="en-US" b="0" dirty="0" smtClean="0">
                <a:solidFill>
                  <a:schemeClr val="tx1">
                    <a:lumMod val="75000"/>
                    <a:lumOff val="25000"/>
                  </a:schemeClr>
                </a:solidFill>
              </a:rPr>
              <a:t> </a:t>
            </a:r>
            <a:r>
              <a:rPr lang="en-US" b="1" dirty="0" smtClean="0">
                <a:solidFill>
                  <a:schemeClr val="tx1">
                    <a:lumMod val="75000"/>
                    <a:lumOff val="25000"/>
                  </a:schemeClr>
                </a:solidFill>
              </a:rPr>
              <a:t>Study examines convective (hail, tornado, </a:t>
            </a:r>
            <a:r>
              <a:rPr lang="en-US" b="1" dirty="0" err="1" smtClean="0">
                <a:solidFill>
                  <a:schemeClr val="tx1">
                    <a:lumMod val="75000"/>
                    <a:lumOff val="25000"/>
                  </a:schemeClr>
                </a:solidFill>
              </a:rPr>
              <a:t>thundersquall</a:t>
            </a:r>
            <a:r>
              <a:rPr lang="en-US" b="1" dirty="0" smtClean="0">
                <a:solidFill>
                  <a:schemeClr val="tx1">
                    <a:lumMod val="75000"/>
                    <a:lumOff val="25000"/>
                  </a:schemeClr>
                </a:solidFill>
              </a:rPr>
              <a:t> and heavy rainfall) events in the US with losses exceeding US$ 250m in the period 1970–2009 (80% of all losses)</a:t>
            </a:r>
          </a:p>
          <a:p>
            <a:pPr>
              <a:spcAft>
                <a:spcPts val="600"/>
              </a:spcAft>
              <a:buFont typeface="Arial" pitchFamily="34" charset="0"/>
              <a:buChar char="•"/>
            </a:pPr>
            <a:r>
              <a:rPr lang="en-US" b="1" dirty="0" smtClean="0">
                <a:solidFill>
                  <a:schemeClr val="tx1">
                    <a:lumMod val="75000"/>
                    <a:lumOff val="25000"/>
                  </a:schemeClr>
                </a:solidFill>
              </a:rPr>
              <a:t> Past losses are normalized (i.e., adjusted) to currently exposed values</a:t>
            </a:r>
          </a:p>
          <a:p>
            <a:pPr>
              <a:spcAft>
                <a:spcPts val="600"/>
              </a:spcAft>
              <a:buFont typeface="Arial" pitchFamily="34" charset="0"/>
              <a:buChar char="•"/>
            </a:pPr>
            <a:r>
              <a:rPr lang="en-US" b="1" dirty="0" smtClean="0">
                <a:solidFill>
                  <a:schemeClr val="tx1">
                    <a:lumMod val="75000"/>
                    <a:lumOff val="25000"/>
                  </a:schemeClr>
                </a:solidFill>
              </a:rPr>
              <a:t> After normalization there are still increases of losses </a:t>
            </a:r>
          </a:p>
          <a:p>
            <a:pPr>
              <a:spcAft>
                <a:spcPts val="600"/>
              </a:spcAft>
              <a:buFont typeface="Arial" pitchFamily="34" charset="0"/>
              <a:buChar char="•"/>
            </a:pPr>
            <a:r>
              <a:rPr lang="en-US" b="1" dirty="0" smtClean="0">
                <a:solidFill>
                  <a:schemeClr val="tx1">
                    <a:lumMod val="75000"/>
                    <a:lumOff val="25000"/>
                  </a:schemeClr>
                </a:solidFill>
              </a:rPr>
              <a:t> Increases are correlated with </a:t>
            </a:r>
            <a:br>
              <a:rPr lang="en-US" b="1" dirty="0" smtClean="0">
                <a:solidFill>
                  <a:schemeClr val="tx1">
                    <a:lumMod val="75000"/>
                    <a:lumOff val="25000"/>
                  </a:schemeClr>
                </a:solidFill>
              </a:rPr>
            </a:br>
            <a:r>
              <a:rPr lang="en-US" b="1" dirty="0" smtClean="0">
                <a:solidFill>
                  <a:schemeClr val="tx1">
                    <a:lumMod val="75000"/>
                    <a:lumOff val="25000"/>
                  </a:schemeClr>
                </a:solidFill>
              </a:rPr>
              <a:t>  the increase in the meteorological </a:t>
            </a:r>
            <a:br>
              <a:rPr lang="en-US" b="1" dirty="0" smtClean="0">
                <a:solidFill>
                  <a:schemeClr val="tx1">
                    <a:lumMod val="75000"/>
                    <a:lumOff val="25000"/>
                  </a:schemeClr>
                </a:solidFill>
              </a:rPr>
            </a:br>
            <a:r>
              <a:rPr lang="en-US" b="1" dirty="0" smtClean="0">
                <a:solidFill>
                  <a:schemeClr val="tx1">
                    <a:lumMod val="75000"/>
                    <a:lumOff val="25000"/>
                  </a:schemeClr>
                </a:solidFill>
              </a:rPr>
              <a:t>  potential for severe thunderstorms </a:t>
            </a:r>
            <a:br>
              <a:rPr lang="en-US" b="1" dirty="0" smtClean="0">
                <a:solidFill>
                  <a:schemeClr val="tx1">
                    <a:lumMod val="75000"/>
                    <a:lumOff val="25000"/>
                  </a:schemeClr>
                </a:solidFill>
              </a:rPr>
            </a:br>
            <a:r>
              <a:rPr lang="en-US" b="1" dirty="0" smtClean="0">
                <a:solidFill>
                  <a:schemeClr val="tx1">
                    <a:lumMod val="75000"/>
                    <a:lumOff val="25000"/>
                  </a:schemeClr>
                </a:solidFill>
              </a:rPr>
              <a:t>  and its variability </a:t>
            </a:r>
            <a:br>
              <a:rPr lang="en-US" b="1" dirty="0" smtClean="0">
                <a:solidFill>
                  <a:schemeClr val="tx1">
                    <a:lumMod val="75000"/>
                    <a:lumOff val="25000"/>
                  </a:schemeClr>
                </a:solidFill>
              </a:rPr>
            </a:br>
            <a:endParaRPr lang="en-US" b="1" dirty="0" smtClean="0">
              <a:solidFill>
                <a:schemeClr val="tx1">
                  <a:lumMod val="75000"/>
                  <a:lumOff val="25000"/>
                </a:schemeClr>
              </a:solidFill>
            </a:endParaRPr>
          </a:p>
          <a:p>
            <a:pPr>
              <a:spcAft>
                <a:spcPts val="600"/>
              </a:spcAft>
            </a:pPr>
            <a:r>
              <a:rPr lang="en-US" b="1" i="1" dirty="0" smtClean="0">
                <a:solidFill>
                  <a:schemeClr val="tx1">
                    <a:lumMod val="75000"/>
                    <a:lumOff val="25000"/>
                  </a:schemeClr>
                </a:solidFill>
              </a:rPr>
              <a:t>For the first time research shows </a:t>
            </a:r>
            <a:br>
              <a:rPr lang="en-US" b="1" i="1" dirty="0" smtClean="0">
                <a:solidFill>
                  <a:schemeClr val="tx1">
                    <a:lumMod val="75000"/>
                    <a:lumOff val="25000"/>
                  </a:schemeClr>
                </a:solidFill>
              </a:rPr>
            </a:br>
            <a:r>
              <a:rPr lang="en-US" b="1" i="1" dirty="0" smtClean="0">
                <a:solidFill>
                  <a:schemeClr val="tx1">
                    <a:lumMod val="75000"/>
                    <a:lumOff val="25000"/>
                  </a:schemeClr>
                </a:solidFill>
              </a:rPr>
              <a:t>that climatic changes have already </a:t>
            </a:r>
            <a:br>
              <a:rPr lang="en-US" b="1" i="1" dirty="0" smtClean="0">
                <a:solidFill>
                  <a:schemeClr val="tx1">
                    <a:lumMod val="75000"/>
                    <a:lumOff val="25000"/>
                  </a:schemeClr>
                </a:solidFill>
              </a:rPr>
            </a:br>
            <a:r>
              <a:rPr lang="en-US" b="1" i="1" dirty="0" smtClean="0">
                <a:solidFill>
                  <a:schemeClr val="tx1">
                    <a:lumMod val="75000"/>
                    <a:lumOff val="25000"/>
                  </a:schemeClr>
                </a:solidFill>
              </a:rPr>
              <a:t>influenced US thunderstorm losses</a:t>
            </a:r>
            <a:r>
              <a:rPr lang="en-US" b="1" dirty="0" smtClean="0">
                <a:solidFill>
                  <a:schemeClr val="tx1">
                    <a:lumMod val="75000"/>
                    <a:lumOff val="25000"/>
                  </a:schemeClr>
                </a:solidFill>
              </a:rPr>
              <a:t> </a:t>
            </a:r>
          </a:p>
          <a:p>
            <a:pPr>
              <a:spcAft>
                <a:spcPts val="600"/>
              </a:spcAft>
              <a:buFont typeface="Arial" pitchFamily="34" charset="0"/>
              <a:buChar char="•"/>
            </a:pPr>
            <a:endParaRPr lang="en-US" b="0" dirty="0" smtClean="0">
              <a:solidFill>
                <a:schemeClr val="tx1">
                  <a:lumMod val="75000"/>
                  <a:lumOff val="25000"/>
                </a:schemeClr>
              </a:solidFill>
            </a:endParaRPr>
          </a:p>
          <a:p>
            <a:pPr>
              <a:spcAft>
                <a:spcPts val="600"/>
              </a:spcAft>
              <a:buFont typeface="Arial" pitchFamily="34" charset="0"/>
              <a:buChar char="•"/>
            </a:pPr>
            <a:endParaRPr lang="de-DE" b="0" dirty="0" err="1" smtClean="0">
              <a:solidFill>
                <a:schemeClr val="tx1">
                  <a:lumMod val="75000"/>
                  <a:lumOff val="25000"/>
                </a:schemeClr>
              </a:solidFill>
            </a:endParaRPr>
          </a:p>
        </p:txBody>
      </p:sp>
      <p:pic>
        <p:nvPicPr>
          <p:cNvPr id="47106" name="Picture 2"/>
          <p:cNvPicPr>
            <a:picLocks noChangeAspect="1" noChangeArrowheads="1"/>
          </p:cNvPicPr>
          <p:nvPr>
            <p:custDataLst>
              <p:tags r:id="rId2"/>
            </p:custDataLst>
          </p:nvPr>
        </p:nvPicPr>
        <p:blipFill>
          <a:blip r:embed="rId5" cstate="email"/>
          <a:srcRect/>
          <a:stretch>
            <a:fillRect/>
          </a:stretch>
        </p:blipFill>
        <p:spPr bwMode="auto">
          <a:xfrm>
            <a:off x="4438150" y="2944885"/>
            <a:ext cx="4585342" cy="3420092"/>
          </a:xfrm>
          <a:prstGeom prst="rect">
            <a:avLst/>
          </a:prstGeom>
          <a:noFill/>
          <a:ln w="9525">
            <a:noFill/>
            <a:miter lim="800000"/>
            <a:headEnd/>
            <a:tailEnd/>
          </a:ln>
        </p:spPr>
      </p:pic>
      <p:sp>
        <p:nvSpPr>
          <p:cNvPr id="5" name="TextBox 4"/>
          <p:cNvSpPr txBox="1"/>
          <p:nvPr/>
        </p:nvSpPr>
        <p:spPr>
          <a:xfrm>
            <a:off x="8414658" y="6553437"/>
            <a:ext cx="685800" cy="246221"/>
          </a:xfrm>
          <a:prstGeom prst="rect">
            <a:avLst/>
          </a:prstGeom>
          <a:noFill/>
        </p:spPr>
        <p:txBody>
          <a:bodyPr wrap="square" rtlCol="0">
            <a:spAutoFit/>
          </a:bodyPr>
          <a:lstStyle/>
          <a:p>
            <a:pPr algn="r"/>
            <a:fld id="{09D5B349-258F-4228-B765-8A08036DA0B9}" type="slidenum">
              <a:rPr lang="en-US" sz="1000" smtClean="0">
                <a:solidFill>
                  <a:schemeClr val="accent4">
                    <a:lumMod val="75000"/>
                  </a:schemeClr>
                </a:solidFill>
                <a:latin typeface="+mn-lt"/>
              </a:rPr>
              <a:pPr algn="r"/>
              <a:t>107</a:t>
            </a:fld>
            <a:endParaRPr lang="en-US" sz="1000" dirty="0">
              <a:solidFill>
                <a:schemeClr val="accent4">
                  <a:lumMod val="75000"/>
                </a:schemeClr>
              </a:solidFill>
              <a:latin typeface="+mn-lt"/>
            </a:endParaRPr>
          </a:p>
        </p:txBody>
      </p:sp>
      <p:sp>
        <p:nvSpPr>
          <p:cNvPr id="9" name="PPTShape_0"/>
          <p:cNvSpPr txBox="1">
            <a:spLocks noChangeArrowheads="1"/>
          </p:cNvSpPr>
          <p:nvPr/>
        </p:nvSpPr>
        <p:spPr bwMode="auto">
          <a:xfrm>
            <a:off x="0" y="6454030"/>
            <a:ext cx="5942012" cy="2769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Munich Re  research paper, Marhc 18, 2013: </a:t>
            </a:r>
            <a:r>
              <a:rPr lang="de-DE" sz="900" i="1" dirty="0" smtClean="0">
                <a:solidFill>
                  <a:schemeClr val="accent4">
                    <a:lumMod val="75000"/>
                  </a:schemeClr>
                </a:solidFill>
              </a:rPr>
              <a:t>Rising Variability in Thunderstorm-Related U.S. Losses as a Reflection of Changes in Large-Scale Thunderstorm Forcing</a:t>
            </a:r>
            <a:r>
              <a:rPr lang="de-DE" sz="900" dirty="0" smtClean="0">
                <a:solidFill>
                  <a:schemeClr val="accent4">
                    <a:lumMod val="75000"/>
                  </a:schemeClr>
                </a:solidFill>
              </a:rPr>
              <a:t>.</a:t>
            </a:r>
            <a:endParaRPr lang="en-US" sz="900" dirty="0">
              <a:solidFill>
                <a:schemeClr val="accent4">
                  <a:lumMod val="75000"/>
                </a:schemeClr>
              </a:solidFill>
            </a:endParaRPr>
          </a:p>
        </p:txBody>
      </p:sp>
    </p:spTree>
    <p:custDataLst>
      <p:tags r:id="rId1"/>
    </p:custDataLst>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Hurricane Sandy Summary</a:t>
            </a:r>
          </a:p>
        </p:txBody>
      </p:sp>
      <p:sp>
        <p:nvSpPr>
          <p:cNvPr id="10240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240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29A20C-ADB3-4B6C-9ADA-C87A773B28DB}" type="slidenum">
              <a:rPr lang="en-US" sz="900">
                <a:solidFill>
                  <a:schemeClr val="bg1"/>
                </a:solidFill>
              </a:rPr>
              <a:pPr algn="r" eaLnBrk="0" hangingPunct="0">
                <a:lnSpc>
                  <a:spcPct val="85000"/>
                </a:lnSpc>
                <a:spcBef>
                  <a:spcPct val="20000"/>
                </a:spcBef>
              </a:pPr>
              <a:t>108</a:t>
            </a:fld>
            <a:endParaRPr lang="en-US" sz="900">
              <a:solidFill>
                <a:schemeClr val="bg1"/>
              </a:solidFill>
            </a:endParaRPr>
          </a:p>
        </p:txBody>
      </p:sp>
      <p:pic>
        <p:nvPicPr>
          <p:cNvPr id="102405"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6"/>
          <p:cNvSpPr>
            <a:spLocks noChangeArrowheads="1"/>
          </p:cNvSpPr>
          <p:nvPr/>
        </p:nvSpPr>
        <p:spPr bwMode="auto">
          <a:xfrm>
            <a:off x="1209369" y="4445764"/>
            <a:ext cx="7020232" cy="1583510"/>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dirty="0" smtClean="0">
                <a:solidFill>
                  <a:srgbClr val="225A7A"/>
                </a:solidFill>
              </a:rPr>
              <a:t>Sandy Became One of the Most Expensive Events in Insurance History</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108</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6" grpId="0"/>
    </p:bldLst>
  </p:timing>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5235" name="Rectangle 2"/>
          <p:cNvSpPr>
            <a:spLocks noGrp="1" noChangeArrowheads="1"/>
          </p:cNvSpPr>
          <p:nvPr>
            <p:ph type="title"/>
          </p:nvPr>
        </p:nvSpPr>
        <p:spPr>
          <a:xfrm>
            <a:off x="66676" y="109538"/>
            <a:ext cx="7853643" cy="860425"/>
          </a:xfrm>
        </p:spPr>
        <p:txBody>
          <a:bodyPr/>
          <a:lstStyle/>
          <a:p>
            <a:r>
              <a:rPr lang="en-US" dirty="0" smtClean="0"/>
              <a:t>Hurricane Sandy: Claim Payments to Policyholders, by  State</a:t>
            </a:r>
          </a:p>
        </p:txBody>
      </p:sp>
      <p:graphicFrame>
        <p:nvGraphicFramePr>
          <p:cNvPr id="95234" name="Object 2"/>
          <p:cNvGraphicFramePr>
            <a:graphicFrameLocks/>
          </p:cNvGraphicFramePr>
          <p:nvPr/>
        </p:nvGraphicFramePr>
        <p:xfrm>
          <a:off x="215153" y="1276910"/>
          <a:ext cx="8673353" cy="4330700"/>
        </p:xfrm>
        <a:graphic>
          <a:graphicData uri="http://schemas.openxmlformats.org/presentationml/2006/ole">
            <p:oleObj spid="_x0000_s21642242" name="Chart" r:id="rId4" imgW="8439161" imgH="4333784" progId="MSGraph.Chart.8">
              <p:embed followColorScheme="full"/>
            </p:oleObj>
          </a:graphicData>
        </a:graphic>
      </p:graphicFrame>
      <p:sp>
        <p:nvSpPr>
          <p:cNvPr id="6" name="Rectangle 5"/>
          <p:cNvSpPr>
            <a:spLocks noChangeArrowheads="1"/>
          </p:cNvSpPr>
          <p:nvPr/>
        </p:nvSpPr>
        <p:spPr bwMode="blackWhite">
          <a:xfrm>
            <a:off x="454398" y="5595191"/>
            <a:ext cx="8232401" cy="685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Will Pay at Least $18.75 Billion to 1.52 Million Policyholders Across 15 States and DC in the Wake of Hurricane Sandy</a:t>
            </a:r>
            <a:endParaRPr lang="en-US" b="1" dirty="0">
              <a:solidFill>
                <a:srgbClr val="FFFFFF"/>
              </a:solidFill>
            </a:endParaRPr>
          </a:p>
        </p:txBody>
      </p:sp>
      <p:sp>
        <p:nvSpPr>
          <p:cNvPr id="95239" name="Rectangle 110"/>
          <p:cNvSpPr>
            <a:spLocks noGrp="1" noChangeArrowheads="1"/>
          </p:cNvSpPr>
          <p:nvPr>
            <p:ph type="sldNum" sz="quarter" idx="12"/>
          </p:nvPr>
        </p:nvSpPr>
        <p:spPr>
          <a:noFill/>
        </p:spPr>
        <p:txBody>
          <a:bodyPr/>
          <a:lstStyle/>
          <a:p>
            <a:fld id="{108AF790-FF04-42DB-8600-2355AD6BD9B9}" type="slidenum">
              <a:rPr lang="en-US" smtClean="0"/>
              <a:pPr/>
              <a:t>109</a:t>
            </a:fld>
            <a:endParaRPr lang="en-US" smtClean="0"/>
          </a:p>
        </p:txBody>
      </p:sp>
      <p:sp>
        <p:nvSpPr>
          <p:cNvPr id="10" name="AutoShape 8"/>
          <p:cNvSpPr>
            <a:spLocks noChangeArrowheads="1"/>
          </p:cNvSpPr>
          <p:nvPr/>
        </p:nvSpPr>
        <p:spPr bwMode="blackWhite">
          <a:xfrm>
            <a:off x="3275554" y="1760265"/>
            <a:ext cx="2358329" cy="1398493"/>
          </a:xfrm>
          <a:prstGeom prst="wedgeRectCallout">
            <a:avLst>
              <a:gd name="adj1" fmla="val -125448"/>
              <a:gd name="adj2" fmla="val -340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At $9.6B and $6.6B, respectively, NY and NJ suffered, by far, the largest losses from Hurricane Sandy</a:t>
            </a:r>
            <a:endParaRPr lang="en-US" sz="1600" b="1" dirty="0">
              <a:solidFill>
                <a:srgbClr val="FFFFFF"/>
              </a:solidFill>
              <a:latin typeface="Arial" pitchFamily="34" charset="0"/>
              <a:cs typeface="Arial" pitchFamily="34" charset="0"/>
            </a:endParaRPr>
          </a:p>
        </p:txBody>
      </p:sp>
      <p:sp>
        <p:nvSpPr>
          <p:cNvPr id="11" name="Rectangle 4"/>
          <p:cNvSpPr>
            <a:spLocks noChangeArrowheads="1"/>
          </p:cNvSpPr>
          <p:nvPr/>
        </p:nvSpPr>
        <p:spPr bwMode="black">
          <a:xfrm>
            <a:off x="255493" y="1196600"/>
            <a:ext cx="8221663" cy="276999"/>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000" b="1" dirty="0" smtClean="0">
                <a:solidFill>
                  <a:srgbClr val="225A7A"/>
                </a:solidFill>
              </a:rPr>
              <a:t>TOTAL = $18.75 BILLION</a:t>
            </a:r>
            <a:endParaRPr lang="en-US" sz="2000" b="1" dirty="0">
              <a:solidFill>
                <a:srgbClr val="225A7A"/>
              </a:solidFill>
            </a:endParaRPr>
          </a:p>
        </p:txBody>
      </p:sp>
      <p:sp>
        <p:nvSpPr>
          <p:cNvPr id="14" name="Rectangle 6"/>
          <p:cNvSpPr>
            <a:spLocks noChangeArrowheads="1"/>
          </p:cNvSpPr>
          <p:nvPr/>
        </p:nvSpPr>
        <p:spPr bwMode="black">
          <a:xfrm>
            <a:off x="347663" y="107408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Thousands)</a:t>
            </a:r>
            <a:endParaRPr lang="en-US" sz="1600" b="1" dirty="0">
              <a:solidFill>
                <a:srgbClr val="225A7A"/>
              </a:solidFill>
            </a:endParaRPr>
          </a:p>
        </p:txBody>
      </p:sp>
      <p:sp>
        <p:nvSpPr>
          <p:cNvPr id="12" name="Rectangle 4"/>
          <p:cNvSpPr>
            <a:spLocks noChangeArrowheads="1"/>
          </p:cNvSpPr>
          <p:nvPr/>
        </p:nvSpPr>
        <p:spPr bwMode="auto">
          <a:xfrm>
            <a:off x="-127000" y="6301088"/>
            <a:ext cx="9191625" cy="6124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Sources: Catastrophe loss data is for Catastrophe Serial No. 90 (Oct. 28 – 31, 2012) from PCS as of Jan. 18, 2013; Insurance Information Institute . </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587FEC58-C3B1-4DBD-89E8-2FF98000DBAF}" type="slidenum">
              <a:rPr lang="en-US" smtClean="0"/>
              <a:pPr/>
              <a:t>11</a:t>
            </a:fld>
            <a:endParaRPr lang="en-US" smtClean="0"/>
          </a:p>
        </p:txBody>
      </p:sp>
      <p:graphicFrame>
        <p:nvGraphicFramePr>
          <p:cNvPr id="2050" name="Object 3"/>
          <p:cNvGraphicFramePr>
            <a:graphicFrameLocks noChangeAspect="1"/>
          </p:cNvGraphicFramePr>
          <p:nvPr>
            <p:ph idx="4294967295"/>
          </p:nvPr>
        </p:nvGraphicFramePr>
        <p:xfrm>
          <a:off x="0" y="1792288"/>
          <a:ext cx="9144000" cy="4754562"/>
        </p:xfrm>
        <a:graphic>
          <a:graphicData uri="http://schemas.openxmlformats.org/presentationml/2006/ole">
            <p:oleObj spid="_x0000_s22026242" name="Chart" r:id="rId4" imgW="8810608" imgH="4581490" progId="MSGraph.Chart.8">
              <p:embed followColorScheme="full"/>
            </p:oleObj>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a:solidFill>
                  <a:schemeClr val="accent1"/>
                </a:solidFill>
              </a:rPr>
              <a:t>RNW All Lines by State, 2002-2011 Average: </a:t>
            </a:r>
          </a:p>
          <a:p>
            <a:pPr eaLnBrk="0" hangingPunct="0"/>
            <a:r>
              <a:rPr lang="en-US" sz="2600" b="1">
                <a:solidFill>
                  <a:schemeClr val="accent1"/>
                </a:solidFill>
              </a:rPr>
              <a:t>Lowest 25 States</a:t>
            </a:r>
          </a:p>
        </p:txBody>
      </p:sp>
      <p:sp>
        <p:nvSpPr>
          <p:cNvPr id="2053" name="Rectangle 7"/>
          <p:cNvSpPr>
            <a:spLocks noChangeArrowheads="1"/>
          </p:cNvSpPr>
          <p:nvPr/>
        </p:nvSpPr>
        <p:spPr bwMode="auto">
          <a:xfrm>
            <a:off x="0" y="6429375"/>
            <a:ext cx="8750300" cy="428625"/>
          </a:xfrm>
          <a:prstGeom prst="rect">
            <a:avLst/>
          </a:prstGeom>
          <a:noFill/>
          <a:ln w="9525">
            <a:noFill/>
            <a:miter lim="800000"/>
            <a:headEnd/>
            <a:tailEnd/>
          </a:ln>
        </p:spPr>
        <p:txBody>
          <a:bodyPr>
            <a:spAutoFit/>
          </a:bodyPr>
          <a:lstStyle/>
          <a:p>
            <a:endParaRPr lang="en-US" sz="1100"/>
          </a:p>
          <a:p>
            <a:r>
              <a:rPr lang="en-US" sz="1100"/>
              <a:t>Source: NAIC.	</a:t>
            </a:r>
          </a:p>
        </p:txBody>
      </p:sp>
      <p:sp>
        <p:nvSpPr>
          <p:cNvPr id="6" name="AutoShape 9"/>
          <p:cNvSpPr>
            <a:spLocks noChangeArrowheads="1"/>
          </p:cNvSpPr>
          <p:nvPr/>
        </p:nvSpPr>
        <p:spPr bwMode="blackWhite">
          <a:xfrm>
            <a:off x="2934928" y="3991897"/>
            <a:ext cx="3170903" cy="1179871"/>
          </a:xfrm>
          <a:prstGeom prst="wedgeRectCallout">
            <a:avLst>
              <a:gd name="adj1" fmla="val 101704"/>
              <a:gd name="adj2" fmla="val -2105"/>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b="1" dirty="0" smtClean="0">
                <a:solidFill>
                  <a:srgbClr val="FFFFFF"/>
                </a:solidFill>
              </a:rPr>
              <a:t>Some of the least profitable states over the past decade were hit hard by catastrophes</a:t>
            </a:r>
            <a:endParaRPr lang="en-US" b="1"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9698" name="Object 2"/>
          <p:cNvGraphicFramePr>
            <a:graphicFrameLocks noChangeAspect="1"/>
          </p:cNvGraphicFramePr>
          <p:nvPr>
            <p:ph type="chart" idx="1"/>
          </p:nvPr>
        </p:nvGraphicFramePr>
        <p:xfrm>
          <a:off x="-297998" y="1346455"/>
          <a:ext cx="8736013" cy="4972050"/>
        </p:xfrm>
        <a:graphic>
          <a:graphicData uri="http://schemas.openxmlformats.org/presentationml/2006/ole">
            <p:oleObj spid="_x0000_s21643266" name="Chart" r:id="rId3" imgW="8620022" imgH="4905503" progId="MSGraph.Chart.8">
              <p:embed followColorScheme="full"/>
            </p:oleObj>
          </a:graphicData>
        </a:graphic>
      </p:graphicFrame>
      <p:sp>
        <p:nvSpPr>
          <p:cNvPr id="29699" name="Text Box 6"/>
          <p:cNvSpPr txBox="1">
            <a:spLocks noChangeArrowheads="1"/>
          </p:cNvSpPr>
          <p:nvPr/>
        </p:nvSpPr>
        <p:spPr bwMode="blackWhite">
          <a:xfrm>
            <a:off x="6430295" y="1076631"/>
            <a:ext cx="2585833" cy="2993923"/>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dirty="0" smtClean="0">
                <a:solidFill>
                  <a:srgbClr val="FFFFFF"/>
                </a:solidFill>
              </a:rPr>
              <a:t>Hurricane Sandy resulted in an estimated 1.52 million privately insured claims resulting in an estimated $18.75 to $25 billion in insured losses.   Hurricane Katrina produced 1.74 million claims and $48.7B in losses (in 2012 $)</a:t>
            </a:r>
            <a:endParaRPr lang="en-US" b="1" dirty="0">
              <a:solidFill>
                <a:srgbClr val="FFFFFF"/>
              </a:solidFill>
            </a:endParaRPr>
          </a:p>
        </p:txBody>
      </p:sp>
      <p:sp>
        <p:nvSpPr>
          <p:cNvPr id="7" name="Title 8"/>
          <p:cNvSpPr txBox="1">
            <a:spLocks/>
          </p:cNvSpPr>
          <p:nvPr/>
        </p:nvSpPr>
        <p:spPr bwMode="black">
          <a:xfrm>
            <a:off x="39688" y="120650"/>
            <a:ext cx="7799387" cy="719138"/>
          </a:xfrm>
          <a:prstGeom prst="rect">
            <a:avLst/>
          </a:prstGeom>
          <a:noFill/>
          <a:ln w="9525">
            <a:noFill/>
            <a:miter lim="800000"/>
            <a:headEnd/>
            <a:tailEnd/>
          </a:ln>
        </p:spPr>
        <p:txBody>
          <a:bodyPr lIns="45720" rIns="45720" anchor="ctr"/>
          <a:lstStyle/>
          <a:p>
            <a:pPr algn="l" defTabSz="114300" eaLnBrk="0" hangingPunct="0">
              <a:lnSpc>
                <a:spcPct val="90000"/>
              </a:lnSpc>
              <a:defRPr/>
            </a:pPr>
            <a:r>
              <a:rPr lang="en-US" sz="3000" b="1" dirty="0" smtClean="0">
                <a:solidFill>
                  <a:srgbClr val="28688C"/>
                </a:solidFill>
                <a:latin typeface="Arial"/>
                <a:ea typeface="Arial Unicode MS"/>
                <a:cs typeface="Arial"/>
              </a:rPr>
              <a:t>Hurricane Sandy: Number of Claims </a:t>
            </a:r>
          </a:p>
          <a:p>
            <a:pPr algn="l" defTabSz="114300" eaLnBrk="0" hangingPunct="0">
              <a:lnSpc>
                <a:spcPct val="90000"/>
              </a:lnSpc>
              <a:defRPr/>
            </a:pPr>
            <a:r>
              <a:rPr lang="en-US" sz="3000" b="1" dirty="0" smtClean="0">
                <a:solidFill>
                  <a:srgbClr val="28688C"/>
                </a:solidFill>
                <a:latin typeface="Arial"/>
                <a:ea typeface="Arial Unicode MS"/>
                <a:cs typeface="Arial"/>
              </a:rPr>
              <a:t>by Type*</a:t>
            </a:r>
            <a:endParaRPr lang="en-US" sz="3000" b="1" kern="0" dirty="0">
              <a:solidFill>
                <a:srgbClr val="28688C"/>
              </a:solidFill>
              <a:ea typeface="+mj-ea"/>
              <a:cs typeface="+mj-cs"/>
            </a:endParaRPr>
          </a:p>
        </p:txBody>
      </p:sp>
      <p:sp>
        <p:nvSpPr>
          <p:cNvPr id="8" name="Rectangle 3"/>
          <p:cNvSpPr>
            <a:spLocks noChangeArrowheads="1"/>
          </p:cNvSpPr>
          <p:nvPr/>
        </p:nvSpPr>
        <p:spPr bwMode="auto">
          <a:xfrm>
            <a:off x="0" y="6266808"/>
            <a:ext cx="8242300" cy="553998"/>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*PCS claim count estimate s as of 1/18/13.  Loss estimate </a:t>
            </a:r>
            <a:r>
              <a:rPr lang="en-US" sz="1000" dirty="0" smtClean="0">
                <a:solidFill>
                  <a:schemeClr val="accent4">
                    <a:lumMod val="75000"/>
                  </a:schemeClr>
                </a:solidFill>
              </a:rPr>
              <a:t>represents PCS total ($18.75B) and upper end of range estimates by risk modelers RMS, </a:t>
            </a:r>
            <a:r>
              <a:rPr lang="en-US" sz="1000" dirty="0" err="1" smtClean="0">
                <a:solidFill>
                  <a:schemeClr val="accent4">
                    <a:lumMod val="75000"/>
                  </a:schemeClr>
                </a:solidFill>
              </a:rPr>
              <a:t>Eqecat</a:t>
            </a:r>
            <a:r>
              <a:rPr lang="en-US" sz="1000" dirty="0" smtClean="0">
                <a:solidFill>
                  <a:schemeClr val="accent4">
                    <a:lumMod val="75000"/>
                  </a:schemeClr>
                </a:solidFill>
              </a:rPr>
              <a:t> and AIR. All figures e</a:t>
            </a:r>
            <a:r>
              <a:rPr lang="en-US" sz="1000" dirty="0" smtClean="0">
                <a:solidFill>
                  <a:schemeClr val="accent4">
                    <a:lumMod val="75000"/>
                  </a:schemeClr>
                </a:solidFill>
                <a:cs typeface="+mn-cs"/>
              </a:rPr>
              <a:t>xclude losses paid by the NFIP.</a:t>
            </a:r>
          </a:p>
          <a:p>
            <a:pPr algn="l">
              <a:defRPr/>
            </a:pPr>
            <a:r>
              <a:rPr lang="en-US" sz="1000" dirty="0" smtClean="0">
                <a:solidFill>
                  <a:schemeClr val="accent4">
                    <a:lumMod val="75000"/>
                  </a:schemeClr>
                </a:solidFill>
                <a:cs typeface="+mn-cs"/>
              </a:rPr>
              <a:t>Source</a:t>
            </a:r>
            <a:r>
              <a:rPr lang="en-US" sz="1000" dirty="0">
                <a:solidFill>
                  <a:schemeClr val="accent4">
                    <a:lumMod val="75000"/>
                  </a:schemeClr>
                </a:solidFill>
                <a:cs typeface="+mn-cs"/>
              </a:rPr>
              <a:t>: </a:t>
            </a:r>
            <a:r>
              <a:rPr lang="en-US" sz="1000" dirty="0" smtClean="0">
                <a:solidFill>
                  <a:schemeClr val="accent4">
                    <a:lumMod val="75000"/>
                  </a:schemeClr>
                </a:solidFill>
                <a:cs typeface="+mn-cs"/>
              </a:rPr>
              <a:t>PCS; AIR, </a:t>
            </a:r>
            <a:r>
              <a:rPr lang="en-US" sz="1000" dirty="0" err="1" smtClean="0">
                <a:solidFill>
                  <a:schemeClr val="accent4">
                    <a:lumMod val="75000"/>
                  </a:schemeClr>
                </a:solidFill>
                <a:cs typeface="+mn-cs"/>
              </a:rPr>
              <a:t>Eqecat</a:t>
            </a:r>
            <a:r>
              <a:rPr lang="en-US" sz="1000" dirty="0" smtClean="0">
                <a:solidFill>
                  <a:schemeClr val="accent4">
                    <a:lumMod val="75000"/>
                  </a:schemeClr>
                </a:solidFill>
                <a:cs typeface="+mn-cs"/>
              </a:rPr>
              <a:t>, AIR Worldwide; Insurance Information Institute.</a:t>
            </a:r>
            <a:endParaRPr lang="en-US" sz="1000" i="1" dirty="0">
              <a:solidFill>
                <a:schemeClr val="accent4">
                  <a:lumMod val="75000"/>
                </a:schemeClr>
              </a:solidFill>
              <a:cs typeface="+mn-cs"/>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213DCD5A-272D-460F-810D-8B44844B5B0F}" type="slidenum">
              <a:rPr lang="en-US" smtClean="0"/>
              <a:pPr>
                <a:defRPr/>
              </a:pPr>
              <a:t>110</a:t>
            </a:fld>
            <a:endParaRPr lang="en-US"/>
          </a:p>
        </p:txBody>
      </p:sp>
      <p:sp>
        <p:nvSpPr>
          <p:cNvPr id="10" name="AutoShape 7"/>
          <p:cNvSpPr>
            <a:spLocks noChangeArrowheads="1"/>
          </p:cNvSpPr>
          <p:nvPr/>
        </p:nvSpPr>
        <p:spPr bwMode="blackWhite">
          <a:xfrm>
            <a:off x="250965" y="4856088"/>
            <a:ext cx="3229896" cy="1177366"/>
          </a:xfrm>
          <a:prstGeom prst="wedgeRectCallout">
            <a:avLst>
              <a:gd name="adj1" fmla="val 74222"/>
              <a:gd name="adj2" fmla="val -6364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Sandy is a high HO frequency, (relatively low)  severity event (avg. severity &lt;50% Katrina)</a:t>
            </a:r>
            <a:endParaRPr lang="en-US" sz="2000" b="1" dirty="0">
              <a:solidFill>
                <a:srgbClr val="FFFFFF"/>
              </a:solidFill>
              <a:latin typeface="Arial" charset="0"/>
              <a:cs typeface="Arial" charset="0"/>
            </a:endParaRPr>
          </a:p>
        </p:txBody>
      </p:sp>
      <p:sp>
        <p:nvSpPr>
          <p:cNvPr id="11" name="Rectangle 6"/>
          <p:cNvSpPr>
            <a:spLocks noChangeArrowheads="1"/>
          </p:cNvSpPr>
          <p:nvPr/>
        </p:nvSpPr>
        <p:spPr bwMode="black">
          <a:xfrm>
            <a:off x="1814046" y="1209983"/>
            <a:ext cx="4291780"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Total Claims = 1.52 Million*</a:t>
            </a:r>
            <a:endParaRPr lang="en-US" sz="2400" b="1" u="sng" dirty="0">
              <a:solidFill>
                <a:srgbClr val="225A7A"/>
              </a:solidFill>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9698" name="Object 2"/>
          <p:cNvGraphicFramePr>
            <a:graphicFrameLocks noChangeAspect="1"/>
          </p:cNvGraphicFramePr>
          <p:nvPr>
            <p:ph type="chart" idx="1"/>
          </p:nvPr>
        </p:nvGraphicFramePr>
        <p:xfrm>
          <a:off x="-430733" y="1287463"/>
          <a:ext cx="8736013" cy="4972050"/>
        </p:xfrm>
        <a:graphic>
          <a:graphicData uri="http://schemas.openxmlformats.org/presentationml/2006/ole">
            <p:oleObj spid="_x0000_s21644290" name="Chart" r:id="rId3" imgW="8620022" imgH="4905503" progId="MSGraph.Chart.8">
              <p:embed followColorScheme="full"/>
            </p:oleObj>
          </a:graphicData>
        </a:graphic>
      </p:graphicFrame>
      <p:sp>
        <p:nvSpPr>
          <p:cNvPr id="29699" name="Text Box 6"/>
          <p:cNvSpPr txBox="1">
            <a:spLocks noChangeArrowheads="1"/>
          </p:cNvSpPr>
          <p:nvPr/>
        </p:nvSpPr>
        <p:spPr bwMode="blackWhite">
          <a:xfrm>
            <a:off x="6366437" y="1179872"/>
            <a:ext cx="2585833" cy="2713702"/>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dirty="0" smtClean="0">
                <a:solidFill>
                  <a:srgbClr val="FFFFFF"/>
                </a:solidFill>
              </a:rPr>
              <a:t>Although Commercial Lines accounted for only 13% of total claims, they account for 48% of all claim dollars paid. In most hurricanes, Commercial Lines accounts for about 1/3 of insured losses.</a:t>
            </a:r>
            <a:endParaRPr lang="en-US" b="1" dirty="0">
              <a:solidFill>
                <a:srgbClr val="FFFFFF"/>
              </a:solidFill>
            </a:endParaRPr>
          </a:p>
        </p:txBody>
      </p:sp>
      <p:sp>
        <p:nvSpPr>
          <p:cNvPr id="7" name="Title 8"/>
          <p:cNvSpPr txBox="1">
            <a:spLocks/>
          </p:cNvSpPr>
          <p:nvPr/>
        </p:nvSpPr>
        <p:spPr bwMode="black">
          <a:xfrm>
            <a:off x="39688" y="120650"/>
            <a:ext cx="7799387" cy="719138"/>
          </a:xfrm>
          <a:prstGeom prst="rect">
            <a:avLst/>
          </a:prstGeom>
          <a:noFill/>
          <a:ln w="9525">
            <a:noFill/>
            <a:miter lim="800000"/>
            <a:headEnd/>
            <a:tailEnd/>
          </a:ln>
        </p:spPr>
        <p:txBody>
          <a:bodyPr lIns="45720" rIns="45720" anchor="ctr"/>
          <a:lstStyle/>
          <a:p>
            <a:pPr algn="l" defTabSz="114300" eaLnBrk="0" hangingPunct="0">
              <a:lnSpc>
                <a:spcPct val="90000"/>
              </a:lnSpc>
              <a:defRPr/>
            </a:pPr>
            <a:r>
              <a:rPr lang="en-US" sz="3000" b="1" dirty="0" smtClean="0">
                <a:solidFill>
                  <a:srgbClr val="28688C"/>
                </a:solidFill>
                <a:latin typeface="Arial"/>
                <a:ea typeface="Arial Unicode MS"/>
                <a:cs typeface="Arial"/>
              </a:rPr>
              <a:t>Hurricane Sandy: Insured Loss by</a:t>
            </a:r>
          </a:p>
          <a:p>
            <a:pPr algn="l" defTabSz="114300" eaLnBrk="0" hangingPunct="0">
              <a:lnSpc>
                <a:spcPct val="90000"/>
              </a:lnSpc>
              <a:defRPr/>
            </a:pPr>
            <a:r>
              <a:rPr lang="en-US" sz="3000" b="1" dirty="0" smtClean="0">
                <a:solidFill>
                  <a:srgbClr val="28688C"/>
                </a:solidFill>
                <a:latin typeface="Arial"/>
                <a:ea typeface="Arial Unicode MS"/>
                <a:cs typeface="Arial"/>
              </a:rPr>
              <a:t>Claim Type*  ($ Millions)</a:t>
            </a:r>
            <a:endParaRPr lang="en-US" sz="3000" b="1" kern="0" dirty="0">
              <a:solidFill>
                <a:srgbClr val="28688C"/>
              </a:solidFill>
              <a:ea typeface="+mj-ea"/>
              <a:cs typeface="+mj-cs"/>
            </a:endParaRPr>
          </a:p>
        </p:txBody>
      </p:sp>
      <p:sp>
        <p:nvSpPr>
          <p:cNvPr id="8" name="Rectangle 3"/>
          <p:cNvSpPr>
            <a:spLocks noChangeArrowheads="1"/>
          </p:cNvSpPr>
          <p:nvPr/>
        </p:nvSpPr>
        <p:spPr bwMode="auto">
          <a:xfrm>
            <a:off x="0" y="6387991"/>
            <a:ext cx="8242300" cy="400110"/>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*PCS insured loss estimates as of 1/18/13.</a:t>
            </a:r>
            <a:r>
              <a:rPr lang="en-US" sz="1000" dirty="0" smtClean="0">
                <a:solidFill>
                  <a:schemeClr val="accent4">
                    <a:lumMod val="75000"/>
                  </a:schemeClr>
                </a:solidFill>
              </a:rPr>
              <a:t> Catastrophe modeler estimates range up to $25 billion.  All figures e</a:t>
            </a:r>
            <a:r>
              <a:rPr lang="en-US" sz="1000" dirty="0" smtClean="0">
                <a:solidFill>
                  <a:schemeClr val="accent4">
                    <a:lumMod val="75000"/>
                  </a:schemeClr>
                </a:solidFill>
                <a:cs typeface="+mn-cs"/>
              </a:rPr>
              <a:t>xclude losses paid by the NFIP.</a:t>
            </a:r>
          </a:p>
          <a:p>
            <a:pPr algn="l">
              <a:defRPr/>
            </a:pPr>
            <a:r>
              <a:rPr lang="en-US" sz="1000" dirty="0" smtClean="0">
                <a:solidFill>
                  <a:schemeClr val="accent4">
                    <a:lumMod val="75000"/>
                  </a:schemeClr>
                </a:solidFill>
                <a:cs typeface="+mn-cs"/>
              </a:rPr>
              <a:t>Source</a:t>
            </a:r>
            <a:r>
              <a:rPr lang="en-US" sz="1000" dirty="0">
                <a:solidFill>
                  <a:schemeClr val="accent4">
                    <a:lumMod val="75000"/>
                  </a:schemeClr>
                </a:solidFill>
                <a:cs typeface="+mn-cs"/>
              </a:rPr>
              <a:t>: </a:t>
            </a:r>
            <a:r>
              <a:rPr lang="en-US" sz="1000" dirty="0" smtClean="0">
                <a:solidFill>
                  <a:schemeClr val="accent4">
                    <a:lumMod val="75000"/>
                  </a:schemeClr>
                </a:solidFill>
                <a:cs typeface="+mn-cs"/>
              </a:rPr>
              <a:t>PCS;  Insurance Information Institute.</a:t>
            </a:r>
            <a:endParaRPr lang="en-US" sz="1000" i="1" dirty="0">
              <a:solidFill>
                <a:schemeClr val="accent4">
                  <a:lumMod val="75000"/>
                </a:schemeClr>
              </a:solidFill>
              <a:cs typeface="+mn-cs"/>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213DCD5A-272D-460F-810D-8B44844B5B0F}" type="slidenum">
              <a:rPr lang="en-US" smtClean="0"/>
              <a:pPr>
                <a:defRPr/>
              </a:pPr>
              <a:t>111</a:t>
            </a:fld>
            <a:endParaRPr lang="en-US"/>
          </a:p>
        </p:txBody>
      </p:sp>
      <p:sp>
        <p:nvSpPr>
          <p:cNvPr id="11" name="Rectangle 6"/>
          <p:cNvSpPr>
            <a:spLocks noChangeArrowheads="1"/>
          </p:cNvSpPr>
          <p:nvPr/>
        </p:nvSpPr>
        <p:spPr bwMode="black">
          <a:xfrm>
            <a:off x="1194619" y="1209983"/>
            <a:ext cx="4911207"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Total Claim Value = $18.75 Billion*</a:t>
            </a:r>
            <a:endParaRPr lang="en-US" sz="2400" b="1" u="sng" dirty="0">
              <a:solidFill>
                <a:srgbClr val="225A7A"/>
              </a:solidFill>
            </a:endParaRPr>
          </a:p>
        </p:txBody>
      </p:sp>
    </p:spTree>
  </p:cSld>
  <p:clrMapOvr>
    <a:masterClrMapping/>
  </p:clrMapOvr>
  <p:transition>
    <p:wipe dir="u"/>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112</a:t>
            </a:fld>
            <a:endParaRPr lang="en-US" smtClean="0"/>
          </a:p>
        </p:txBody>
      </p:sp>
      <p:sp>
        <p:nvSpPr>
          <p:cNvPr id="115718" name="Rectangle 10"/>
          <p:cNvSpPr>
            <a:spLocks noGrp="1" noChangeArrowheads="1"/>
          </p:cNvSpPr>
          <p:nvPr>
            <p:ph type="title"/>
          </p:nvPr>
        </p:nvSpPr>
        <p:spPr/>
        <p:txBody>
          <a:bodyPr/>
          <a:lstStyle/>
          <a:p>
            <a:r>
              <a:rPr lang="en-US" dirty="0" smtClean="0"/>
              <a:t>Total Value of Insured Coastal Exposure in 2007</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(2007, $ Billions)</a:t>
            </a:r>
          </a:p>
        </p:txBody>
      </p:sp>
      <p:sp>
        <p:nvSpPr>
          <p:cNvPr id="115720" name="Rectangle 4"/>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AIR Worldwide</a:t>
            </a:r>
          </a:p>
        </p:txBody>
      </p:sp>
      <p:graphicFrame>
        <p:nvGraphicFramePr>
          <p:cNvPr id="115714" name="Object 5"/>
          <p:cNvGraphicFramePr>
            <a:graphicFrameLocks noChangeAspect="1"/>
          </p:cNvGraphicFramePr>
          <p:nvPr/>
        </p:nvGraphicFramePr>
        <p:xfrm>
          <a:off x="333939" y="1367350"/>
          <a:ext cx="8447087" cy="4789487"/>
        </p:xfrm>
        <a:graphic>
          <a:graphicData uri="http://schemas.openxmlformats.org/presentationml/2006/ole">
            <p:oleObj spid="_x0000_s20049922" name="Chart" r:id="rId4" imgW="8534451" imgH="4848277" progId="MSGraph.Chart.8">
              <p:embed followColorScheme="full"/>
            </p:oleObj>
          </a:graphicData>
        </a:graphic>
      </p:graphicFrame>
      <p:sp>
        <p:nvSpPr>
          <p:cNvPr id="2073607" name="Text Box 5"/>
          <p:cNvSpPr txBox="1">
            <a:spLocks noChangeArrowheads="1"/>
          </p:cNvSpPr>
          <p:nvPr/>
        </p:nvSpPr>
        <p:spPr bwMode="blackWhite">
          <a:xfrm>
            <a:off x="3171825" y="3876675"/>
            <a:ext cx="5378450" cy="1119188"/>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a:solidFill>
                  <a:srgbClr val="FFFFFF"/>
                </a:solidFill>
              </a:rPr>
              <a:t>In 2007, Florida Still Ranked as the #1 Most </a:t>
            </a:r>
            <a:br>
              <a:rPr lang="en-US" sz="1600" b="1">
                <a:solidFill>
                  <a:srgbClr val="FFFFFF"/>
                </a:solidFill>
              </a:rPr>
            </a:br>
            <a:r>
              <a:rPr lang="en-US" sz="1600" b="1">
                <a:solidFill>
                  <a:srgbClr val="FFFFFF"/>
                </a:solidFill>
              </a:rPr>
              <a:t>Exposed State to Hurricane Loss, with </a:t>
            </a:r>
            <a:br>
              <a:rPr lang="en-US" sz="1600" b="1">
                <a:solidFill>
                  <a:srgbClr val="FFFFFF"/>
                </a:solidFill>
              </a:rPr>
            </a:br>
            <a:r>
              <a:rPr lang="en-US" sz="1600" b="1">
                <a:solidFill>
                  <a:srgbClr val="FFFFFF"/>
                </a:solidFill>
              </a:rPr>
              <a:t>$2.459 Trillion Exposure, but Texas is very exposed too, and ranked #3 with $895B </a:t>
            </a:r>
            <a:br>
              <a:rPr lang="en-US" sz="1600" b="1">
                <a:solidFill>
                  <a:srgbClr val="FFFFFF"/>
                </a:solidFill>
              </a:rPr>
            </a:br>
            <a:r>
              <a:rPr lang="en-US" sz="1600" b="1">
                <a:solidFill>
                  <a:srgbClr val="FFFFFF"/>
                </a:solidFill>
              </a:rPr>
              <a:t>in insured coastal exposure</a:t>
            </a:r>
          </a:p>
        </p:txBody>
      </p:sp>
      <p:sp>
        <p:nvSpPr>
          <p:cNvPr id="2073608" name="Text Box 5"/>
          <p:cNvSpPr txBox="1">
            <a:spLocks noChangeArrowheads="1"/>
          </p:cNvSpPr>
          <p:nvPr/>
        </p:nvSpPr>
        <p:spPr bwMode="blackWhite">
          <a:xfrm>
            <a:off x="3171825" y="5118100"/>
            <a:ext cx="5378450" cy="669925"/>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a:solidFill>
                  <a:srgbClr val="FFFFFF"/>
                </a:solidFill>
              </a:rPr>
              <a:t>The Insured Value of All Coastal Property Was $8.9 Trillion in 2007, Up 24% from $7.2 Trillion in 2004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7"/>
                                        </p:tgtEl>
                                        <p:attrNameLst>
                                          <p:attrName>style.visibility</p:attrName>
                                        </p:attrNameLst>
                                      </p:cBhvr>
                                      <p:to>
                                        <p:strVal val="visible"/>
                                      </p:to>
                                    </p:set>
                                    <p:anim calcmode="lin" valueType="num">
                                      <p:cBhvr>
                                        <p:cTn id="7" dur="500" fill="hold"/>
                                        <p:tgtEl>
                                          <p:spTgt spid="2073607"/>
                                        </p:tgtEl>
                                        <p:attrNameLst>
                                          <p:attrName>ppt_w</p:attrName>
                                        </p:attrNameLst>
                                      </p:cBhvr>
                                      <p:tavLst>
                                        <p:tav tm="0">
                                          <p:val>
                                            <p:fltVal val="0"/>
                                          </p:val>
                                        </p:tav>
                                        <p:tav tm="100000">
                                          <p:val>
                                            <p:strVal val="#ppt_w"/>
                                          </p:val>
                                        </p:tav>
                                      </p:tavLst>
                                    </p:anim>
                                    <p:anim calcmode="lin" valueType="num">
                                      <p:cBhvr>
                                        <p:cTn id="8" dur="500" fill="hold"/>
                                        <p:tgtEl>
                                          <p:spTgt spid="2073607"/>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3" presetClass="entr" presetSubtype="16" fill="hold" grpId="0" nodeType="afterEffect">
                                  <p:stCondLst>
                                    <p:cond delay="700"/>
                                  </p:stCondLst>
                                  <p:childTnLst>
                                    <p:set>
                                      <p:cBhvr>
                                        <p:cTn id="11" dur="1" fill="hold">
                                          <p:stCondLst>
                                            <p:cond delay="0"/>
                                          </p:stCondLst>
                                        </p:cTn>
                                        <p:tgtEl>
                                          <p:spTgt spid="2073608"/>
                                        </p:tgtEl>
                                        <p:attrNameLst>
                                          <p:attrName>style.visibility</p:attrName>
                                        </p:attrNameLst>
                                      </p:cBhvr>
                                      <p:to>
                                        <p:strVal val="visible"/>
                                      </p:to>
                                    </p:set>
                                    <p:anim calcmode="lin" valueType="num">
                                      <p:cBhvr>
                                        <p:cTn id="12" dur="500" fill="hold"/>
                                        <p:tgtEl>
                                          <p:spTgt spid="2073608"/>
                                        </p:tgtEl>
                                        <p:attrNameLst>
                                          <p:attrName>ppt_w</p:attrName>
                                        </p:attrNameLst>
                                      </p:cBhvr>
                                      <p:tavLst>
                                        <p:tav tm="0">
                                          <p:val>
                                            <p:fltVal val="0"/>
                                          </p:val>
                                        </p:tav>
                                        <p:tav tm="100000">
                                          <p:val>
                                            <p:strVal val="#ppt_w"/>
                                          </p:val>
                                        </p:tav>
                                      </p:tavLst>
                                    </p:anim>
                                    <p:anim calcmode="lin" valueType="num">
                                      <p:cBhvr>
                                        <p:cTn id="13" dur="500" fill="hold"/>
                                        <p:tgtEl>
                                          <p:spTgt spid="20736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7" grpId="0" animBg="1"/>
      <p:bldP spid="2073608" grpId="0" animBg="1"/>
    </p:bldLst>
  </p:timing>
</p:sld>
</file>

<file path=ppt/slides/slide11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113</a:t>
            </a:fld>
            <a:endParaRPr lang="en-US" smtClean="0"/>
          </a:p>
        </p:txBody>
      </p:sp>
      <p:sp>
        <p:nvSpPr>
          <p:cNvPr id="115718" name="Rectangle 10"/>
          <p:cNvSpPr>
            <a:spLocks noGrp="1" noChangeArrowheads="1"/>
          </p:cNvSpPr>
          <p:nvPr>
            <p:ph type="title"/>
          </p:nvPr>
        </p:nvSpPr>
        <p:spPr/>
        <p:txBody>
          <a:bodyPr/>
          <a:lstStyle/>
          <a:p>
            <a:r>
              <a:rPr lang="en-US" dirty="0" smtClean="0"/>
              <a:t>Total Potential Home Value Exposure to Storm Surge Risk in 2013*</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a:t>
            </a:r>
            <a:r>
              <a:rPr lang="en-US" sz="1600" b="1" dirty="0">
                <a:solidFill>
                  <a:srgbClr val="225A7A"/>
                </a:solidFill>
              </a:rPr>
              <a:t>Billions)</a:t>
            </a:r>
          </a:p>
        </p:txBody>
      </p:sp>
      <p:sp>
        <p:nvSpPr>
          <p:cNvPr id="115720" name="Rectangle 4"/>
          <p:cNvSpPr>
            <a:spLocks noChangeArrowheads="1"/>
          </p:cNvSpPr>
          <p:nvPr/>
        </p:nvSpPr>
        <p:spPr bwMode="auto">
          <a:xfrm>
            <a:off x="0" y="6203205"/>
            <a:ext cx="756920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*Insured and uninsured  property.  Based on estimated property values as of April 2013.</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i="1" dirty="0" smtClean="0"/>
              <a:t>Storm Surge Report 2013, </a:t>
            </a:r>
            <a:r>
              <a:rPr lang="en-US" sz="1100" dirty="0" err="1" smtClean="0"/>
              <a:t>CoreLogic</a:t>
            </a:r>
            <a:r>
              <a:rPr lang="en-US" sz="1100" dirty="0" smtClean="0"/>
              <a:t>. </a:t>
            </a:r>
            <a:endParaRPr lang="en-US" sz="1100" dirty="0"/>
          </a:p>
        </p:txBody>
      </p:sp>
      <p:graphicFrame>
        <p:nvGraphicFramePr>
          <p:cNvPr id="115714" name="Object 5"/>
          <p:cNvGraphicFramePr>
            <a:graphicFrameLocks noChangeAspect="1"/>
          </p:cNvGraphicFramePr>
          <p:nvPr/>
        </p:nvGraphicFramePr>
        <p:xfrm>
          <a:off x="265113" y="1554163"/>
          <a:ext cx="8447087" cy="4789487"/>
        </p:xfrm>
        <a:graphic>
          <a:graphicData uri="http://schemas.openxmlformats.org/presentationml/2006/ole">
            <p:oleObj spid="_x0000_s20050946" name="Chart" r:id="rId4" imgW="8543899" imgH="4848277" progId="MSGraph.Chart.8">
              <p:embed followColorScheme="full"/>
            </p:oleObj>
          </a:graphicData>
        </a:graphic>
      </p:graphicFrame>
      <p:sp>
        <p:nvSpPr>
          <p:cNvPr id="2073608" name="Text Box 5"/>
          <p:cNvSpPr txBox="1">
            <a:spLocks noChangeArrowheads="1"/>
          </p:cNvSpPr>
          <p:nvPr/>
        </p:nvSpPr>
        <p:spPr bwMode="blackWhite">
          <a:xfrm>
            <a:off x="3250202" y="4127863"/>
            <a:ext cx="5378450" cy="1240971"/>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smtClean="0">
                <a:solidFill>
                  <a:srgbClr val="FFFFFF"/>
                </a:solidFill>
              </a:rPr>
              <a:t>The Value </a:t>
            </a:r>
            <a:r>
              <a:rPr lang="en-US" sz="1600" b="1" dirty="0">
                <a:solidFill>
                  <a:srgbClr val="FFFFFF"/>
                </a:solidFill>
              </a:rPr>
              <a:t>of </a:t>
            </a:r>
            <a:r>
              <a:rPr lang="en-US" sz="1600" b="1" dirty="0" smtClean="0">
                <a:solidFill>
                  <a:srgbClr val="FFFFFF"/>
                </a:solidFill>
              </a:rPr>
              <a:t>Homes Exposed to Storm Surge was $1.147 Trillion in 2013.*  Only a fraction of this is insured, hence the huge demand for federal aid following major coastal flooding events.</a:t>
            </a:r>
            <a:endParaRPr lang="en-US" sz="1600" b="1" dirty="0">
              <a:solidFill>
                <a:srgbClr val="FFFFFF"/>
              </a:solidFill>
            </a:endParaRPr>
          </a:p>
        </p:txBody>
      </p:sp>
      <p:sp>
        <p:nvSpPr>
          <p:cNvPr id="10" name="AutoShape 7"/>
          <p:cNvSpPr>
            <a:spLocks noChangeArrowheads="1"/>
          </p:cNvSpPr>
          <p:nvPr/>
        </p:nvSpPr>
        <p:spPr bwMode="blackWhite">
          <a:xfrm>
            <a:off x="4963436" y="2684206"/>
            <a:ext cx="3561132" cy="1129383"/>
          </a:xfrm>
          <a:prstGeom prst="wedgeRectCallout">
            <a:avLst>
              <a:gd name="adj1" fmla="val -25729"/>
              <a:gd name="adj2" fmla="val -1197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Florida is by the state most vulnerable to storm surge.</a:t>
            </a:r>
            <a:endParaRPr lang="en-US" sz="20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8"/>
                                        </p:tgtEl>
                                        <p:attrNameLst>
                                          <p:attrName>style.visibility</p:attrName>
                                        </p:attrNameLst>
                                      </p:cBhvr>
                                      <p:to>
                                        <p:strVal val="visible"/>
                                      </p:to>
                                    </p:set>
                                    <p:anim calcmode="lin" valueType="num">
                                      <p:cBhvr>
                                        <p:cTn id="7" dur="500" fill="hold"/>
                                        <p:tgtEl>
                                          <p:spTgt spid="2073608"/>
                                        </p:tgtEl>
                                        <p:attrNameLst>
                                          <p:attrName>ppt_w</p:attrName>
                                        </p:attrNameLst>
                                      </p:cBhvr>
                                      <p:tavLst>
                                        <p:tav tm="0">
                                          <p:val>
                                            <p:fltVal val="0"/>
                                          </p:val>
                                        </p:tav>
                                        <p:tav tm="100000">
                                          <p:val>
                                            <p:strVal val="#ppt_w"/>
                                          </p:val>
                                        </p:tav>
                                      </p:tavLst>
                                    </p:anim>
                                    <p:anim calcmode="lin" valueType="num">
                                      <p:cBhvr>
                                        <p:cTn id="8" dur="500" fill="hold"/>
                                        <p:tgtEl>
                                          <p:spTgt spid="2073608"/>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8" grpId="0" animBg="1"/>
      <p:bldP spid="10" grpId="0" animBg="1"/>
    </p:bldLst>
  </p:timing>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1FD7B5BD-624F-4B7E-8F48-4832CB39796A}" type="slidenum">
              <a:rPr lang="en-US" smtClean="0"/>
              <a:pPr>
                <a:defRPr/>
              </a:pPr>
              <a:t>114</a:t>
            </a:fld>
            <a:endParaRPr lang="en-US" smtClean="0"/>
          </a:p>
        </p:txBody>
      </p:sp>
      <p:sp>
        <p:nvSpPr>
          <p:cNvPr id="33798" name="Freeform 2"/>
          <p:cNvSpPr>
            <a:spLocks/>
          </p:cNvSpPr>
          <p:nvPr/>
        </p:nvSpPr>
        <p:spPr bwMode="gray">
          <a:xfrm>
            <a:off x="4424363" y="2084388"/>
            <a:ext cx="120650" cy="531812"/>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799" name="Rectangle 3"/>
          <p:cNvSpPr>
            <a:spLocks noGrp="1" noChangeArrowheads="1"/>
          </p:cNvSpPr>
          <p:nvPr>
            <p:ph type="title"/>
          </p:nvPr>
        </p:nvSpPr>
        <p:spPr>
          <a:xfrm>
            <a:off x="44450" y="90488"/>
            <a:ext cx="7699375" cy="860425"/>
          </a:xfrm>
        </p:spPr>
        <p:txBody>
          <a:bodyPr/>
          <a:lstStyle/>
          <a:p>
            <a:r>
              <a:rPr lang="en-US" dirty="0" smtClean="0"/>
              <a:t>U.S. Insured Catastrophe Losses by Cause of Loss, 2011 ($ Millions)</a:t>
            </a:r>
            <a:endParaRPr lang="en-US" baseline="30000" dirty="0" smtClean="0"/>
          </a:p>
        </p:txBody>
      </p:sp>
      <p:graphicFrame>
        <p:nvGraphicFramePr>
          <p:cNvPr id="6151176" name="Object 8"/>
          <p:cNvGraphicFramePr>
            <a:graphicFrameLocks noGrp="1"/>
          </p:cNvGraphicFramePr>
          <p:nvPr>
            <p:ph idx="4294967295"/>
          </p:nvPr>
        </p:nvGraphicFramePr>
        <p:xfrm>
          <a:off x="2159000" y="1584325"/>
          <a:ext cx="4486275" cy="3695700"/>
        </p:xfrm>
        <a:graphic>
          <a:graphicData uri="http://schemas.openxmlformats.org/presentationml/2006/ole">
            <p:oleObj spid="_x0000_s3885058" name="Chart" r:id="rId4" imgW="4486147" imgH="3695661" progId="MSGraph.Chart.8">
              <p:embed followColorScheme="full"/>
            </p:oleObj>
          </a:graphicData>
        </a:graphic>
      </p:graphicFrame>
      <p:sp>
        <p:nvSpPr>
          <p:cNvPr id="54280" name="Rectangle 5"/>
          <p:cNvSpPr>
            <a:spLocks noChangeArrowheads="1"/>
          </p:cNvSpPr>
          <p:nvPr/>
        </p:nvSpPr>
        <p:spPr bwMode="auto">
          <a:xfrm>
            <a:off x="0" y="6389410"/>
            <a:ext cx="8821738"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100" dirty="0"/>
              <a:t>							</a:t>
            </a:r>
            <a:r>
              <a:rPr lang="en-US" sz="1100" dirty="0" smtClean="0"/>
              <a:t>.</a:t>
            </a:r>
            <a:endParaRPr lang="en-US" sz="1100" dirty="0"/>
          </a:p>
          <a:p>
            <a:pPr eaLnBrk="0" hangingPunct="0">
              <a:lnSpc>
                <a:spcPct val="85000"/>
              </a:lnSpc>
              <a:spcBef>
                <a:spcPct val="25000"/>
              </a:spcBef>
              <a:buClr>
                <a:schemeClr val="accent2"/>
              </a:buClr>
              <a:buFont typeface="Wingdings" pitchFamily="2" charset="2"/>
              <a:buNone/>
              <a:defRPr/>
            </a:pPr>
            <a:r>
              <a:rPr lang="en-US" sz="1100" dirty="0"/>
              <a:t>Source: ISO’s Property Claim Services </a:t>
            </a:r>
            <a:r>
              <a:rPr lang="en-US" sz="1100" dirty="0" smtClean="0"/>
              <a:t>Unit, Munich Re; Insurance Information Institute.</a:t>
            </a:r>
            <a:endParaRPr lang="en-US" sz="1100" dirty="0"/>
          </a:p>
        </p:txBody>
      </p:sp>
      <p:sp>
        <p:nvSpPr>
          <p:cNvPr id="33801" name="Rectangle 7"/>
          <p:cNvSpPr>
            <a:spLocks noChangeArrowheads="1"/>
          </p:cNvSpPr>
          <p:nvPr/>
        </p:nvSpPr>
        <p:spPr bwMode="gray">
          <a:xfrm>
            <a:off x="5826411" y="1833896"/>
            <a:ext cx="2532062" cy="366254"/>
          </a:xfrm>
          <a:prstGeom prst="rect">
            <a:avLst/>
          </a:prstGeom>
          <a:noFill/>
          <a:ln w="9525">
            <a:noFill/>
            <a:miter lim="800000"/>
            <a:headEnd/>
            <a:tailEnd/>
          </a:ln>
        </p:spPr>
        <p:txBody>
          <a:bodyPr lIns="0" tIns="0" rIns="0" bIns="0" anchor="ctr">
            <a:spAutoFit/>
          </a:bodyPr>
          <a:lstStyle/>
          <a:p>
            <a:pPr algn="ctr">
              <a:lnSpc>
                <a:spcPct val="85000"/>
              </a:lnSpc>
            </a:pPr>
            <a:r>
              <a:rPr lang="en-US" sz="1400" dirty="0"/>
              <a:t>Hurricanes &amp; Tropical Storms, </a:t>
            </a:r>
            <a:r>
              <a:rPr lang="en-US" sz="1400" dirty="0" smtClean="0"/>
              <a:t>$5,510</a:t>
            </a:r>
            <a:endParaRPr lang="en-US" sz="1400" dirty="0"/>
          </a:p>
        </p:txBody>
      </p:sp>
      <p:sp>
        <p:nvSpPr>
          <p:cNvPr id="33802" name="Rectangle 8"/>
          <p:cNvSpPr>
            <a:spLocks noChangeArrowheads="1"/>
          </p:cNvSpPr>
          <p:nvPr/>
        </p:nvSpPr>
        <p:spPr bwMode="gray">
          <a:xfrm>
            <a:off x="4645235" y="1243715"/>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Wildfires, $855</a:t>
            </a:r>
            <a:endParaRPr lang="en-US" sz="1400" dirty="0"/>
          </a:p>
        </p:txBody>
      </p:sp>
      <p:sp>
        <p:nvSpPr>
          <p:cNvPr id="33803" name="Rectangle 11"/>
          <p:cNvSpPr>
            <a:spLocks noChangeArrowheads="1"/>
          </p:cNvSpPr>
          <p:nvPr/>
        </p:nvSpPr>
        <p:spPr bwMode="gray">
          <a:xfrm>
            <a:off x="1352941" y="4790328"/>
            <a:ext cx="1831975" cy="366254"/>
          </a:xfrm>
          <a:prstGeom prst="rect">
            <a:avLst/>
          </a:prstGeom>
          <a:noFill/>
          <a:ln w="9525">
            <a:noFill/>
            <a:miter lim="800000"/>
            <a:headEnd/>
            <a:tailEnd/>
          </a:ln>
        </p:spPr>
        <p:txBody>
          <a:bodyPr lIns="0" tIns="0" rIns="0" bIns="0" anchor="ctr">
            <a:spAutoFit/>
          </a:bodyPr>
          <a:lstStyle/>
          <a:p>
            <a:pPr algn="r">
              <a:lnSpc>
                <a:spcPct val="85000"/>
              </a:lnSpc>
            </a:pPr>
            <a:r>
              <a:rPr lang="en-US" sz="1400" dirty="0" smtClean="0"/>
              <a:t>Thunderstorms (Incl. Tornadoes , $25,813</a:t>
            </a:r>
            <a:endParaRPr lang="en-US" sz="1400" dirty="0"/>
          </a:p>
        </p:txBody>
      </p:sp>
      <p:sp>
        <p:nvSpPr>
          <p:cNvPr id="33804" name="Rectangle 13"/>
          <p:cNvSpPr>
            <a:spLocks noChangeArrowheads="1"/>
          </p:cNvSpPr>
          <p:nvPr/>
        </p:nvSpPr>
        <p:spPr bwMode="gray">
          <a:xfrm>
            <a:off x="1156507" y="1923217"/>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dirty="0"/>
              <a:t>Winter Storms, </a:t>
            </a:r>
            <a:r>
              <a:rPr lang="en-US" sz="1400" dirty="0" smtClean="0"/>
              <a:t>$2,017</a:t>
            </a:r>
            <a:endParaRPr lang="en-US" sz="1400" i="1" dirty="0"/>
          </a:p>
        </p:txBody>
      </p:sp>
      <p:sp>
        <p:nvSpPr>
          <p:cNvPr id="33806" name="Rectangle 15"/>
          <p:cNvSpPr>
            <a:spLocks noChangeArrowheads="1"/>
          </p:cNvSpPr>
          <p:nvPr/>
        </p:nvSpPr>
        <p:spPr bwMode="gray">
          <a:xfrm>
            <a:off x="639317" y="1655420"/>
            <a:ext cx="2614613"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Geological Events, </a:t>
            </a:r>
            <a:r>
              <a:rPr lang="en-US" sz="1400" dirty="0" smtClean="0"/>
              <a:t>$50, (0.1%)</a:t>
            </a:r>
            <a:endParaRPr lang="en-US" sz="1400" dirty="0"/>
          </a:p>
        </p:txBody>
      </p:sp>
      <p:sp>
        <p:nvSpPr>
          <p:cNvPr id="33807" name="Rectangle 15"/>
          <p:cNvSpPr>
            <a:spLocks noChangeArrowheads="1"/>
          </p:cNvSpPr>
          <p:nvPr/>
        </p:nvSpPr>
        <p:spPr bwMode="gray">
          <a:xfrm>
            <a:off x="1092775" y="1410530"/>
            <a:ext cx="2203450"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smtClean="0"/>
              <a:t>Flood , $535, (1.5%)</a:t>
            </a:r>
            <a:endParaRPr lang="en-US" sz="1400" dirty="0"/>
          </a:p>
        </p:txBody>
      </p:sp>
      <p:sp>
        <p:nvSpPr>
          <p:cNvPr id="33808" name="Freeform 2"/>
          <p:cNvSpPr>
            <a:spLocks/>
          </p:cNvSpPr>
          <p:nvPr/>
        </p:nvSpPr>
        <p:spPr bwMode="gray">
          <a:xfrm>
            <a:off x="4459835" y="1543987"/>
            <a:ext cx="425450" cy="132596"/>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09" name="Rectangle 8"/>
          <p:cNvSpPr>
            <a:spLocks noChangeArrowheads="1"/>
          </p:cNvSpPr>
          <p:nvPr/>
        </p:nvSpPr>
        <p:spPr bwMode="gray">
          <a:xfrm>
            <a:off x="5003800" y="1489778"/>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Other,  $1,000</a:t>
            </a:r>
            <a:endParaRPr lang="en-US" sz="1400" dirty="0"/>
          </a:p>
        </p:txBody>
      </p:sp>
      <p:sp>
        <p:nvSpPr>
          <p:cNvPr id="33810" name="Freeform 2"/>
          <p:cNvSpPr>
            <a:spLocks/>
          </p:cNvSpPr>
          <p:nvPr/>
        </p:nvSpPr>
        <p:spPr bwMode="gray">
          <a:xfrm rot="5400000">
            <a:off x="3506687" y="1295610"/>
            <a:ext cx="253399"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1" name="Freeform 2"/>
          <p:cNvSpPr>
            <a:spLocks/>
          </p:cNvSpPr>
          <p:nvPr/>
        </p:nvSpPr>
        <p:spPr bwMode="gray">
          <a:xfrm>
            <a:off x="4146058" y="1334905"/>
            <a:ext cx="425450" cy="338138"/>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2" name="Text Box 6"/>
          <p:cNvSpPr txBox="1">
            <a:spLocks noChangeArrowheads="1"/>
          </p:cNvSpPr>
          <p:nvPr/>
        </p:nvSpPr>
        <p:spPr bwMode="blackWhite">
          <a:xfrm>
            <a:off x="6000099" y="4661940"/>
            <a:ext cx="2784475" cy="1810973"/>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smtClean="0">
                <a:solidFill>
                  <a:srgbClr val="FFFFFF"/>
                </a:solidFill>
              </a:rPr>
              <a:t>2011’s insured loss distribution was unusual with tornado and thunderstorm accounting for the vast majority of loss</a:t>
            </a:r>
            <a:endParaRPr lang="en-US" sz="2000" b="1" dirty="0">
              <a:solidFill>
                <a:srgbClr val="FFFFFF"/>
              </a:solidFill>
            </a:endParaRPr>
          </a:p>
        </p:txBody>
      </p:sp>
      <p:sp>
        <p:nvSpPr>
          <p:cNvPr id="21" name="AutoShape 7"/>
          <p:cNvSpPr>
            <a:spLocks noChangeArrowheads="1"/>
          </p:cNvSpPr>
          <p:nvPr/>
        </p:nvSpPr>
        <p:spPr bwMode="blackWhite">
          <a:xfrm>
            <a:off x="258763" y="2818152"/>
            <a:ext cx="2244725" cy="1649074"/>
          </a:xfrm>
          <a:prstGeom prst="wedgeRectCallout">
            <a:avLst>
              <a:gd name="adj1" fmla="val 74460"/>
              <a:gd name="adj2" fmla="val 1035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Thunderstorm/ Tornado losses were 2.5 times above the 30-year average</a:t>
            </a:r>
            <a:endParaRPr lang="en-US" sz="2000" b="1" dirty="0">
              <a:solidFill>
                <a:schemeClr val="bg1"/>
              </a:solidFill>
              <a:cs typeface="+mn-cs"/>
            </a:endParaRPr>
          </a:p>
        </p:txBody>
      </p:sp>
      <p:sp>
        <p:nvSpPr>
          <p:cNvPr id="22" name="Freeform 2"/>
          <p:cNvSpPr>
            <a:spLocks/>
          </p:cNvSpPr>
          <p:nvPr/>
        </p:nvSpPr>
        <p:spPr bwMode="gray">
          <a:xfrm rot="5400000">
            <a:off x="3462960" y="1491731"/>
            <a:ext cx="165961"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1FD7B5BD-624F-4B7E-8F48-4832CB39796A}" type="slidenum">
              <a:rPr lang="en-US" smtClean="0"/>
              <a:pPr>
                <a:defRPr/>
              </a:pPr>
              <a:t>115</a:t>
            </a:fld>
            <a:endParaRPr lang="en-US" smtClean="0"/>
          </a:p>
        </p:txBody>
      </p:sp>
      <p:sp>
        <p:nvSpPr>
          <p:cNvPr id="33798" name="Freeform 2"/>
          <p:cNvSpPr>
            <a:spLocks/>
          </p:cNvSpPr>
          <p:nvPr/>
        </p:nvSpPr>
        <p:spPr bwMode="gray">
          <a:xfrm>
            <a:off x="4424363" y="2084388"/>
            <a:ext cx="120650" cy="531812"/>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799" name="Rectangle 3"/>
          <p:cNvSpPr>
            <a:spLocks noGrp="1" noChangeArrowheads="1"/>
          </p:cNvSpPr>
          <p:nvPr>
            <p:ph type="title"/>
          </p:nvPr>
        </p:nvSpPr>
        <p:spPr>
          <a:xfrm>
            <a:off x="44450" y="90488"/>
            <a:ext cx="7699375" cy="860425"/>
          </a:xfrm>
        </p:spPr>
        <p:txBody>
          <a:bodyPr/>
          <a:lstStyle/>
          <a:p>
            <a:r>
              <a:rPr lang="en-US" dirty="0" smtClean="0"/>
              <a:t>Inflation Adjusted U.S. Catastrophe Losses by Cause of Loss, 1992–2011</a:t>
            </a:r>
            <a:r>
              <a:rPr lang="en-US" baseline="30000" dirty="0" smtClean="0"/>
              <a:t>1</a:t>
            </a:r>
          </a:p>
        </p:txBody>
      </p:sp>
      <p:graphicFrame>
        <p:nvGraphicFramePr>
          <p:cNvPr id="6151176" name="Object 8"/>
          <p:cNvGraphicFramePr>
            <a:graphicFrameLocks noGrp="1"/>
          </p:cNvGraphicFramePr>
          <p:nvPr>
            <p:ph idx="4294967295"/>
          </p:nvPr>
        </p:nvGraphicFramePr>
        <p:xfrm>
          <a:off x="2159000" y="1584325"/>
          <a:ext cx="4486275" cy="3695700"/>
        </p:xfrm>
        <a:graphic>
          <a:graphicData uri="http://schemas.openxmlformats.org/presentationml/2006/ole">
            <p:oleObj spid="_x0000_s3886082" name="Chart" r:id="rId4" imgW="4486147" imgH="3695661" progId="MSGraph.Chart.8">
              <p:embed followColorScheme="full"/>
            </p:oleObj>
          </a:graphicData>
        </a:graphic>
      </p:graphicFrame>
      <p:sp>
        <p:nvSpPr>
          <p:cNvPr id="54280" name="Rectangle 5"/>
          <p:cNvSpPr>
            <a:spLocks noChangeArrowheads="1"/>
          </p:cNvSpPr>
          <p:nvPr/>
        </p:nvSpPr>
        <p:spPr bwMode="auto">
          <a:xfrm>
            <a:off x="0" y="5457825"/>
            <a:ext cx="8821738" cy="14001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100" dirty="0"/>
              <a:t>							</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Catastrophes are defined as events causing direct insured losses to property of $25 million or more in 2009 dollars.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Excludes snow.</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Does not include NFIP flood losses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a:t>
            </a:r>
            <a:r>
              <a:rPr lang="en-US" sz="1100" dirty="0" err="1"/>
              <a:t>wildland</a:t>
            </a:r>
            <a:r>
              <a:rPr lang="en-US" sz="1100" dirty="0"/>
              <a:t> fires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civil disorders, water damage, utility disruptions and non-property losses such as those covered by workers compensation.</a:t>
            </a:r>
          </a:p>
          <a:p>
            <a:pPr eaLnBrk="0" hangingPunct="0">
              <a:lnSpc>
                <a:spcPct val="85000"/>
              </a:lnSpc>
              <a:spcBef>
                <a:spcPct val="25000"/>
              </a:spcBef>
              <a:buClr>
                <a:schemeClr val="accent2"/>
              </a:buClr>
              <a:buFont typeface="Wingdings" pitchFamily="2" charset="2"/>
              <a:buNone/>
              <a:defRPr/>
            </a:pPr>
            <a:r>
              <a:rPr lang="en-US" sz="1100" dirty="0"/>
              <a:t>Source: ISO’s Property Claim Services Unit.  </a:t>
            </a:r>
          </a:p>
        </p:txBody>
      </p:sp>
      <p:sp>
        <p:nvSpPr>
          <p:cNvPr id="33801" name="Rectangle 7"/>
          <p:cNvSpPr>
            <a:spLocks noChangeArrowheads="1"/>
          </p:cNvSpPr>
          <p:nvPr/>
        </p:nvSpPr>
        <p:spPr bwMode="gray">
          <a:xfrm>
            <a:off x="6396038" y="3287713"/>
            <a:ext cx="2532062" cy="366712"/>
          </a:xfrm>
          <a:prstGeom prst="rect">
            <a:avLst/>
          </a:prstGeom>
          <a:noFill/>
          <a:ln w="9525">
            <a:noFill/>
            <a:miter lim="800000"/>
            <a:headEnd/>
            <a:tailEnd/>
          </a:ln>
        </p:spPr>
        <p:txBody>
          <a:bodyPr lIns="0" tIns="0" rIns="0" bIns="0" anchor="ctr">
            <a:spAutoFit/>
          </a:bodyPr>
          <a:lstStyle/>
          <a:p>
            <a:pPr algn="ctr">
              <a:lnSpc>
                <a:spcPct val="85000"/>
              </a:lnSpc>
            </a:pPr>
            <a:r>
              <a:rPr lang="en-US" sz="1400" dirty="0"/>
              <a:t>Hurricanes &amp; Tropical Storms, $</a:t>
            </a:r>
            <a:r>
              <a:rPr lang="en-US" sz="1400" dirty="0" smtClean="0"/>
              <a:t>161.3</a:t>
            </a:r>
            <a:endParaRPr lang="en-US" sz="1400" dirty="0"/>
          </a:p>
        </p:txBody>
      </p:sp>
      <p:sp>
        <p:nvSpPr>
          <p:cNvPr id="33802" name="Rectangle 8"/>
          <p:cNvSpPr>
            <a:spLocks noChangeArrowheads="1"/>
          </p:cNvSpPr>
          <p:nvPr/>
        </p:nvSpPr>
        <p:spPr bwMode="gray">
          <a:xfrm>
            <a:off x="4810125" y="1228725"/>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Fires (4), </a:t>
            </a:r>
            <a:r>
              <a:rPr lang="en-US" sz="1400" dirty="0" smtClean="0"/>
              <a:t>$6.0</a:t>
            </a:r>
            <a:endParaRPr lang="en-US" sz="1400" dirty="0"/>
          </a:p>
        </p:txBody>
      </p:sp>
      <p:sp>
        <p:nvSpPr>
          <p:cNvPr id="33803" name="Rectangle 11"/>
          <p:cNvSpPr>
            <a:spLocks noChangeArrowheads="1"/>
          </p:cNvSpPr>
          <p:nvPr/>
        </p:nvSpPr>
        <p:spPr bwMode="gray">
          <a:xfrm>
            <a:off x="1547813" y="4851400"/>
            <a:ext cx="1831975" cy="184150"/>
          </a:xfrm>
          <a:prstGeom prst="rect">
            <a:avLst/>
          </a:prstGeom>
          <a:noFill/>
          <a:ln w="9525">
            <a:noFill/>
            <a:miter lim="800000"/>
            <a:headEnd/>
            <a:tailEnd/>
          </a:ln>
        </p:spPr>
        <p:txBody>
          <a:bodyPr lIns="0" tIns="0" rIns="0" bIns="0" anchor="ctr">
            <a:spAutoFit/>
          </a:bodyPr>
          <a:lstStyle/>
          <a:p>
            <a:pPr algn="r">
              <a:lnSpc>
                <a:spcPct val="85000"/>
              </a:lnSpc>
            </a:pPr>
            <a:r>
              <a:rPr lang="en-US" sz="1400" dirty="0"/>
              <a:t>Tornadoes (2), $</a:t>
            </a:r>
            <a:r>
              <a:rPr lang="en-US" sz="1400" dirty="0" smtClean="0"/>
              <a:t>130.2</a:t>
            </a:r>
            <a:endParaRPr lang="en-US" sz="1400" dirty="0"/>
          </a:p>
        </p:txBody>
      </p:sp>
      <p:sp>
        <p:nvSpPr>
          <p:cNvPr id="33804" name="Rectangle 13"/>
          <p:cNvSpPr>
            <a:spLocks noChangeArrowheads="1"/>
          </p:cNvSpPr>
          <p:nvPr/>
        </p:nvSpPr>
        <p:spPr bwMode="gray">
          <a:xfrm>
            <a:off x="766763" y="3092450"/>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dirty="0"/>
              <a:t>Winter Storms, </a:t>
            </a:r>
            <a:r>
              <a:rPr lang="en-US" sz="1400" dirty="0" smtClean="0"/>
              <a:t>$28.2</a:t>
            </a:r>
            <a:endParaRPr lang="en-US" sz="1400" i="1" dirty="0"/>
          </a:p>
        </p:txBody>
      </p:sp>
      <p:sp>
        <p:nvSpPr>
          <p:cNvPr id="33805" name="Rectangle 14"/>
          <p:cNvSpPr>
            <a:spLocks noChangeArrowheads="1"/>
          </p:cNvSpPr>
          <p:nvPr/>
        </p:nvSpPr>
        <p:spPr bwMode="gray">
          <a:xfrm>
            <a:off x="1801813" y="2207930"/>
            <a:ext cx="1344612" cy="183127"/>
          </a:xfrm>
          <a:prstGeom prst="rect">
            <a:avLst/>
          </a:prstGeom>
          <a:noFill/>
          <a:ln w="9525">
            <a:noFill/>
            <a:miter lim="800000"/>
            <a:headEnd/>
            <a:tailEnd/>
          </a:ln>
        </p:spPr>
        <p:txBody>
          <a:bodyPr lIns="0" tIns="0" rIns="0" bIns="0" anchor="ctr">
            <a:spAutoFit/>
          </a:bodyPr>
          <a:lstStyle/>
          <a:p>
            <a:pPr algn="r">
              <a:lnSpc>
                <a:spcPct val="85000"/>
              </a:lnSpc>
            </a:pPr>
            <a:r>
              <a:rPr lang="en-US" sz="1400" dirty="0"/>
              <a:t>Terrorism, $</a:t>
            </a:r>
            <a:r>
              <a:rPr lang="en-US" sz="1400" dirty="0" smtClean="0"/>
              <a:t>24.4</a:t>
            </a:r>
            <a:endParaRPr lang="en-US" sz="1400" dirty="0"/>
          </a:p>
        </p:txBody>
      </p:sp>
      <p:sp>
        <p:nvSpPr>
          <p:cNvPr id="33806" name="Rectangle 15"/>
          <p:cNvSpPr>
            <a:spLocks noChangeArrowheads="1"/>
          </p:cNvSpPr>
          <p:nvPr/>
        </p:nvSpPr>
        <p:spPr bwMode="gray">
          <a:xfrm>
            <a:off x="1089025" y="1730375"/>
            <a:ext cx="2614613"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Geological Events, $</a:t>
            </a:r>
            <a:r>
              <a:rPr lang="en-US" sz="1400" dirty="0" smtClean="0"/>
              <a:t>18.2</a:t>
            </a:r>
            <a:endParaRPr lang="en-US" sz="1400" dirty="0"/>
          </a:p>
        </p:txBody>
      </p:sp>
      <p:sp>
        <p:nvSpPr>
          <p:cNvPr id="33807" name="Rectangle 15"/>
          <p:cNvSpPr>
            <a:spLocks noChangeArrowheads="1"/>
          </p:cNvSpPr>
          <p:nvPr/>
        </p:nvSpPr>
        <p:spPr bwMode="gray">
          <a:xfrm>
            <a:off x="1317625" y="1155700"/>
            <a:ext cx="2203450"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Wind/Hail/Flood (3), $</a:t>
            </a:r>
            <a:r>
              <a:rPr lang="en-US" sz="1400" dirty="0" smtClean="0"/>
              <a:t>14.8</a:t>
            </a:r>
            <a:endParaRPr lang="en-US" sz="1400" dirty="0"/>
          </a:p>
        </p:txBody>
      </p:sp>
      <p:sp>
        <p:nvSpPr>
          <p:cNvPr id="33808" name="Freeform 2"/>
          <p:cNvSpPr>
            <a:spLocks/>
          </p:cNvSpPr>
          <p:nvPr/>
        </p:nvSpPr>
        <p:spPr bwMode="gray">
          <a:xfrm>
            <a:off x="4549775" y="1519238"/>
            <a:ext cx="425450" cy="187325"/>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09" name="Rectangle 8"/>
          <p:cNvSpPr>
            <a:spLocks noChangeArrowheads="1"/>
          </p:cNvSpPr>
          <p:nvPr/>
        </p:nvSpPr>
        <p:spPr bwMode="gray">
          <a:xfrm>
            <a:off x="5003800" y="1474788"/>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Other (5), </a:t>
            </a:r>
            <a:r>
              <a:rPr lang="en-US" sz="1400" dirty="0" smtClean="0"/>
              <a:t>$1.4</a:t>
            </a:r>
            <a:endParaRPr lang="en-US" sz="1400" dirty="0"/>
          </a:p>
        </p:txBody>
      </p:sp>
      <p:sp>
        <p:nvSpPr>
          <p:cNvPr id="33810" name="Freeform 2"/>
          <p:cNvSpPr>
            <a:spLocks/>
          </p:cNvSpPr>
          <p:nvPr/>
        </p:nvSpPr>
        <p:spPr bwMode="gray">
          <a:xfrm rot="5400000">
            <a:off x="3577432" y="1156494"/>
            <a:ext cx="501650"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1" name="Freeform 2"/>
          <p:cNvSpPr>
            <a:spLocks/>
          </p:cNvSpPr>
          <p:nvPr/>
        </p:nvSpPr>
        <p:spPr bwMode="gray">
          <a:xfrm>
            <a:off x="4325938" y="1304925"/>
            <a:ext cx="425450" cy="338138"/>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2" name="Text Box 6"/>
          <p:cNvSpPr txBox="1">
            <a:spLocks noChangeArrowheads="1"/>
          </p:cNvSpPr>
          <p:nvPr/>
        </p:nvSpPr>
        <p:spPr bwMode="blackWhite">
          <a:xfrm>
            <a:off x="6284913" y="4003675"/>
            <a:ext cx="2784475" cy="1404938"/>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a:solidFill>
                  <a:srgbClr val="FFFFFF"/>
                </a:solidFill>
              </a:rPr>
              <a:t>Wind losses are by far cause the most catastrophe losses, even if hurricanes/TS are excluded.</a:t>
            </a:r>
          </a:p>
        </p:txBody>
      </p:sp>
      <p:sp>
        <p:nvSpPr>
          <p:cNvPr id="21" name="AutoShape 7"/>
          <p:cNvSpPr>
            <a:spLocks noChangeArrowheads="1"/>
          </p:cNvSpPr>
          <p:nvPr/>
        </p:nvSpPr>
        <p:spPr bwMode="blackWhite">
          <a:xfrm>
            <a:off x="258763" y="3479800"/>
            <a:ext cx="2244725" cy="987425"/>
          </a:xfrm>
          <a:prstGeom prst="wedgeRectCallout">
            <a:avLst>
              <a:gd name="adj1" fmla="val 87148"/>
              <a:gd name="adj2" fmla="val 2308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cs typeface="+mn-cs"/>
              </a:rPr>
              <a:t>Tornado share of CAT losses is rising</a:t>
            </a:r>
          </a:p>
        </p:txBody>
      </p:sp>
      <p:sp>
        <p:nvSpPr>
          <p:cNvPr id="22" name="Text Box 6"/>
          <p:cNvSpPr txBox="1">
            <a:spLocks noChangeArrowheads="1"/>
          </p:cNvSpPr>
          <p:nvPr/>
        </p:nvSpPr>
        <p:spPr bwMode="blackWhite">
          <a:xfrm>
            <a:off x="6415550" y="1356852"/>
            <a:ext cx="2684206" cy="1637941"/>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smtClean="0">
                <a:solidFill>
                  <a:srgbClr val="FFFFFF"/>
                </a:solidFill>
              </a:rPr>
              <a:t>Insured cat losses from 1992-2011 totaled $384.3B, an average of $19.2B per year or $1.6B per month</a:t>
            </a:r>
            <a:endParaRPr lang="en-US" sz="2000"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a:xfrm>
            <a:off x="73740" y="103236"/>
            <a:ext cx="7772400" cy="719138"/>
          </a:xfrm>
        </p:spPr>
        <p:txBody>
          <a:bodyPr/>
          <a:lstStyle/>
          <a:p>
            <a:pPr>
              <a:defRPr/>
            </a:pPr>
            <a:r>
              <a:rPr lang="en-US" sz="2800" kern="1200" dirty="0" smtClean="0">
                <a:solidFill>
                  <a:srgbClr val="28688C"/>
                </a:solidFill>
                <a:latin typeface="Arial"/>
                <a:ea typeface="Arial Unicode MS"/>
                <a:cs typeface="Arial"/>
              </a:rPr>
              <a:t>Homeowners Insurance Catastrophe-Related Claim Frequency and Severity, 1997—2012*</a:t>
            </a:r>
            <a:endParaRPr lang="en-US" sz="2800" dirty="0">
              <a:solidFill>
                <a:srgbClr val="28688C"/>
              </a:solidFill>
            </a:endParaRPr>
          </a:p>
        </p:txBody>
      </p:sp>
      <p:sp>
        <p:nvSpPr>
          <p:cNvPr id="16" name="Rectangle 3"/>
          <p:cNvSpPr>
            <a:spLocks noChangeArrowheads="1"/>
          </p:cNvSpPr>
          <p:nvPr/>
        </p:nvSpPr>
        <p:spPr bwMode="auto">
          <a:xfrm>
            <a:off x="0" y="6237312"/>
            <a:ext cx="8242300" cy="553998"/>
          </a:xfrm>
          <a:prstGeom prst="rect">
            <a:avLst/>
          </a:prstGeom>
          <a:noFill/>
          <a:ln w="9525" algn="ctr">
            <a:noFill/>
            <a:miter lim="800000"/>
            <a:headEnd/>
            <a:tailEnd/>
          </a:ln>
        </p:spPr>
        <p:txBody>
          <a:bodyPr anchor="ctr">
            <a:spAutoFit/>
          </a:bodyPr>
          <a:lstStyle/>
          <a:p>
            <a:pPr fontAlgn="base">
              <a:spcBef>
                <a:spcPct val="0"/>
              </a:spcBef>
              <a:spcAft>
                <a:spcPct val="0"/>
              </a:spcAft>
              <a:defRPr/>
            </a:pPr>
            <a:endParaRPr lang="en-US" sz="1000" dirty="0" smtClean="0">
              <a:solidFill>
                <a:srgbClr val="000000">
                  <a:lumMod val="75000"/>
                </a:srgbClr>
              </a:solidFill>
              <a:latin typeface="Arial" charset="0"/>
              <a:cs typeface="Arial" charset="0"/>
            </a:endParaRPr>
          </a:p>
          <a:p>
            <a:pPr fontAlgn="base">
              <a:spcBef>
                <a:spcPct val="0"/>
              </a:spcBef>
              <a:spcAft>
                <a:spcPct val="0"/>
              </a:spcAft>
              <a:defRPr/>
            </a:pPr>
            <a:r>
              <a:rPr lang="en-US" sz="1000" dirty="0" smtClean="0">
                <a:solidFill>
                  <a:srgbClr val="000000">
                    <a:lumMod val="75000"/>
                  </a:srgbClr>
                </a:solidFill>
                <a:latin typeface="Arial" charset="0"/>
                <a:cs typeface="Arial" charset="0"/>
              </a:rPr>
              <a:t>*All policy forms combined, countrywide.</a:t>
            </a:r>
          </a:p>
          <a:p>
            <a:pPr fontAlgn="base">
              <a:spcBef>
                <a:spcPct val="0"/>
              </a:spcBef>
              <a:spcAft>
                <a:spcPct val="0"/>
              </a:spcAft>
              <a:defRPr/>
            </a:pPr>
            <a:r>
              <a:rPr lang="en-US" sz="1000" dirty="0" smtClean="0">
                <a:solidFill>
                  <a:srgbClr val="000000">
                    <a:lumMod val="75000"/>
                  </a:srgbClr>
                </a:solidFill>
                <a:latin typeface="Arial" charset="0"/>
                <a:cs typeface="Arial" charset="0"/>
              </a:rPr>
              <a:t>Source</a:t>
            </a:r>
            <a:r>
              <a:rPr lang="en-US" sz="1000" dirty="0">
                <a:solidFill>
                  <a:srgbClr val="000000">
                    <a:lumMod val="75000"/>
                  </a:srgbClr>
                </a:solidFill>
                <a:latin typeface="Arial" charset="0"/>
                <a:cs typeface="Arial" charset="0"/>
              </a:rPr>
              <a:t>: </a:t>
            </a:r>
            <a:r>
              <a:rPr lang="en-US" sz="1000" dirty="0" smtClean="0">
                <a:solidFill>
                  <a:srgbClr val="000000">
                    <a:lumMod val="75000"/>
                  </a:srgbClr>
                </a:solidFill>
                <a:latin typeface="Arial" charset="0"/>
                <a:cs typeface="Arial" charset="0"/>
              </a:rPr>
              <a:t>Insurance Research Council, </a:t>
            </a:r>
            <a:r>
              <a:rPr lang="en-US" sz="1000" i="1" dirty="0" smtClean="0">
                <a:solidFill>
                  <a:srgbClr val="000000">
                    <a:lumMod val="75000"/>
                  </a:srgbClr>
                </a:solidFill>
                <a:latin typeface="Arial" charset="0"/>
                <a:cs typeface="Arial" charset="0"/>
              </a:rPr>
              <a:t>Trends in Homeowners Insurance Claims,</a:t>
            </a:r>
            <a:r>
              <a:rPr lang="en-US" sz="1000" dirty="0" smtClean="0">
                <a:solidFill>
                  <a:srgbClr val="000000">
                    <a:lumMod val="75000"/>
                  </a:srgbClr>
                </a:solidFill>
                <a:latin typeface="Arial" charset="0"/>
                <a:cs typeface="Arial" charset="0"/>
              </a:rPr>
              <a:t> Sept. 2012 from ISO Fast Track data.</a:t>
            </a:r>
            <a:endParaRPr lang="en-US" sz="1000" i="1" dirty="0">
              <a:solidFill>
                <a:srgbClr val="000000">
                  <a:lumMod val="75000"/>
                </a:srgbClr>
              </a:solidFill>
              <a:latin typeface="Arial" charset="0"/>
              <a:cs typeface="Arial" charset="0"/>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637E7113-6883-4537-B319-49205FF911DA}" type="slidenum">
              <a:rPr lang="en-US" sz="1000">
                <a:solidFill>
                  <a:srgbClr val="000000">
                    <a:lumMod val="75000"/>
                  </a:srgbClr>
                </a:solidFill>
                <a:cs typeface="Arial" charset="0"/>
              </a:rPr>
              <a:pPr algn="r" fontAlgn="base">
                <a:spcBef>
                  <a:spcPct val="0"/>
                </a:spcBef>
                <a:spcAft>
                  <a:spcPct val="0"/>
                </a:spcAft>
                <a:defRPr/>
              </a:pPr>
              <a:t>116</a:t>
            </a:fld>
            <a:endParaRPr lang="en-US" sz="1000" dirty="0">
              <a:solidFill>
                <a:srgbClr val="000000">
                  <a:lumMod val="75000"/>
                </a:srgbClr>
              </a:solidFill>
              <a:cs typeface="Arial" charset="0"/>
            </a:endParaRPr>
          </a:p>
        </p:txBody>
      </p:sp>
      <p:pic>
        <p:nvPicPr>
          <p:cNvPr id="12734467" name="Picture 3"/>
          <p:cNvPicPr>
            <a:picLocks noChangeAspect="1" noChangeArrowheads="1"/>
          </p:cNvPicPr>
          <p:nvPr/>
        </p:nvPicPr>
        <p:blipFill>
          <a:blip r:embed="rId3" cstate="email"/>
          <a:srcRect/>
          <a:stretch>
            <a:fillRect/>
          </a:stretch>
        </p:blipFill>
        <p:spPr bwMode="auto">
          <a:xfrm>
            <a:off x="208326" y="1705403"/>
            <a:ext cx="8743950" cy="4358640"/>
          </a:xfrm>
          <a:prstGeom prst="rect">
            <a:avLst/>
          </a:prstGeom>
          <a:noFill/>
          <a:ln w="9525">
            <a:noFill/>
            <a:miter lim="800000"/>
            <a:headEnd/>
            <a:tailEnd/>
          </a:ln>
        </p:spPr>
      </p:pic>
      <p:sp>
        <p:nvSpPr>
          <p:cNvPr id="11" name="AutoShape 7"/>
          <p:cNvSpPr>
            <a:spLocks noChangeArrowheads="1"/>
          </p:cNvSpPr>
          <p:nvPr/>
        </p:nvSpPr>
        <p:spPr bwMode="blackWhite">
          <a:xfrm>
            <a:off x="3731339" y="1224118"/>
            <a:ext cx="2433486" cy="1220173"/>
          </a:xfrm>
          <a:prstGeom prst="wedgeRectCallout">
            <a:avLst>
              <a:gd name="adj1" fmla="val 109401"/>
              <a:gd name="adj2" fmla="val 5922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Avg. catastrophe claim cost rose approximately 200% from 1997-2011</a:t>
            </a:r>
            <a:endParaRPr lang="en-US" b="1" dirty="0">
              <a:solidFill>
                <a:srgbClr val="FFFFFF"/>
              </a:solidFill>
              <a:latin typeface="Arial" pitchFamily="34" charset="0"/>
              <a:cs typeface="Arial" pitchFamily="34" charset="0"/>
            </a:endParaRPr>
          </a:p>
        </p:txBody>
      </p:sp>
      <p:sp>
        <p:nvSpPr>
          <p:cNvPr id="13" name="AutoShape 7"/>
          <p:cNvSpPr>
            <a:spLocks noChangeArrowheads="1"/>
          </p:cNvSpPr>
          <p:nvPr/>
        </p:nvSpPr>
        <p:spPr bwMode="blackWhite">
          <a:xfrm>
            <a:off x="4424516" y="3392129"/>
            <a:ext cx="2202426" cy="885878"/>
          </a:xfrm>
          <a:prstGeom prst="wedgeRectCallout">
            <a:avLst>
              <a:gd name="adj1" fmla="val 101366"/>
              <a:gd name="adj2" fmla="val 3425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Cat claim frequency in 2011 was at historic highs and more than double the rate in 1997</a:t>
            </a:r>
            <a:endParaRPr lang="en-US" sz="14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1199"/>
                            </p:stCondLst>
                            <p:childTnLst>
                              <p:par>
                                <p:cTn id="9" presetID="22" presetClass="entr" presetSubtype="2" fill="hold" grpId="0" nodeType="afterEffect">
                                  <p:stCondLst>
                                    <p:cond delay="699"/>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P spid="13" grpId="0" animBg="1" autoUpdateAnimBg="0"/>
    </p:bldLst>
  </p:timing>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0357" name="Rectangle 110"/>
          <p:cNvSpPr>
            <a:spLocks noGrp="1" noChangeArrowheads="1"/>
          </p:cNvSpPr>
          <p:nvPr>
            <p:ph type="sldNum" sz="quarter" idx="12"/>
          </p:nvPr>
        </p:nvSpPr>
        <p:spPr/>
        <p:txBody>
          <a:bodyPr/>
          <a:lstStyle/>
          <a:p>
            <a:pPr>
              <a:defRPr/>
            </a:pPr>
            <a:fld id="{CFBF3661-802E-4715-888C-25186D51C531}" type="slidenum">
              <a:rPr lang="en-US" smtClean="0">
                <a:solidFill>
                  <a:srgbClr val="000000"/>
                </a:solidFill>
              </a:rPr>
              <a:pPr>
                <a:defRPr/>
              </a:pPr>
              <a:t>117</a:t>
            </a:fld>
            <a:endParaRPr lang="en-US" smtClean="0">
              <a:solidFill>
                <a:srgbClr val="000000"/>
              </a:solidFill>
            </a:endParaRPr>
          </a:p>
        </p:txBody>
      </p:sp>
      <p:sp>
        <p:nvSpPr>
          <p:cNvPr id="32774" name="Rectangle 2"/>
          <p:cNvSpPr>
            <a:spLocks noGrp="1" noChangeArrowheads="1"/>
          </p:cNvSpPr>
          <p:nvPr>
            <p:ph type="title"/>
          </p:nvPr>
        </p:nvSpPr>
        <p:spPr/>
        <p:txBody>
          <a:bodyPr/>
          <a:lstStyle/>
          <a:p>
            <a:r>
              <a:rPr lang="en-US" dirty="0" smtClean="0"/>
              <a:t>Combined Ratio Points Associated with Catastrophe Losses: 1960 – 2012*</a:t>
            </a:r>
          </a:p>
        </p:txBody>
      </p:sp>
      <p:sp>
        <p:nvSpPr>
          <p:cNvPr id="32775" name="Rectangle 3"/>
          <p:cNvSpPr>
            <a:spLocks noChangeArrowheads="1"/>
          </p:cNvSpPr>
          <p:nvPr/>
        </p:nvSpPr>
        <p:spPr bwMode="auto">
          <a:xfrm>
            <a:off x="0" y="6289975"/>
            <a:ext cx="8888413" cy="6124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dirty="0" smtClean="0">
                <a:solidFill>
                  <a:srgbClr val="000000"/>
                </a:solidFill>
              </a:rPr>
              <a:t>Notes</a:t>
            </a:r>
            <a:r>
              <a:rPr lang="en-US" sz="1100" dirty="0">
                <a:solidFill>
                  <a:srgbClr val="000000"/>
                </a:solidFill>
              </a:rPr>
              <a:t>: Private carrier losses only.  Excludes loss adjustment expenses and reinsurance reinstatement premiums. Figures are adjusted for losses ultimately paid by foreign insurers and reinsurers.</a:t>
            </a:r>
          </a:p>
          <a:p>
            <a:pPr eaLnBrk="0" hangingPunct="0">
              <a:lnSpc>
                <a:spcPct val="85000"/>
              </a:lnSpc>
              <a:spcBef>
                <a:spcPct val="25000"/>
              </a:spcBef>
              <a:buClr>
                <a:srgbClr val="FF6801"/>
              </a:buClr>
              <a:buFont typeface="Wingdings" pitchFamily="2" charset="2"/>
              <a:buNone/>
            </a:pPr>
            <a:r>
              <a:rPr lang="en-US" sz="1100" dirty="0">
                <a:solidFill>
                  <a:srgbClr val="000000"/>
                </a:solidFill>
              </a:rPr>
              <a:t>Source: </a:t>
            </a:r>
            <a:r>
              <a:rPr lang="en-US" sz="1100" dirty="0" smtClean="0">
                <a:solidFill>
                  <a:srgbClr val="000000"/>
                </a:solidFill>
              </a:rPr>
              <a:t>ISO (1960-2011); A.M. Best (2012E) </a:t>
            </a:r>
            <a:r>
              <a:rPr lang="en-US" sz="1100" dirty="0">
                <a:solidFill>
                  <a:srgbClr val="000000"/>
                </a:solidFill>
              </a:rPr>
              <a:t>Insurance Information Institute.				</a:t>
            </a:r>
          </a:p>
        </p:txBody>
      </p:sp>
      <p:graphicFrame>
        <p:nvGraphicFramePr>
          <p:cNvPr id="32770" name="Object 2"/>
          <p:cNvGraphicFramePr>
            <a:graphicFrameLocks noChangeAspect="1"/>
          </p:cNvGraphicFramePr>
          <p:nvPr/>
        </p:nvGraphicFramePr>
        <p:xfrm>
          <a:off x="271463" y="1301750"/>
          <a:ext cx="8670925" cy="4243388"/>
        </p:xfrm>
        <a:graphic>
          <a:graphicData uri="http://schemas.openxmlformats.org/presentationml/2006/ole">
            <p:oleObj spid="_x0000_s15199234" name="Chart" r:id="rId4" imgW="8572512" imgH="3743439" progId="MSGraph.Chart.8">
              <p:embed followColorScheme="full"/>
            </p:oleObj>
          </a:graphicData>
        </a:graphic>
      </p:graphicFrame>
      <p:sp>
        <p:nvSpPr>
          <p:cNvPr id="10" name="Rectangle 6"/>
          <p:cNvSpPr>
            <a:spLocks noChangeArrowheads="1"/>
          </p:cNvSpPr>
          <p:nvPr/>
        </p:nvSpPr>
        <p:spPr bwMode="blackWhite">
          <a:xfrm>
            <a:off x="700088" y="5392644"/>
            <a:ext cx="7834312" cy="6429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 Catastrophe Loss Component of Private Insurer Losses Has Increased Sharply in Recent Decades</a:t>
            </a:r>
            <a:endParaRPr lang="en-US" b="1" i="1">
              <a:solidFill>
                <a:srgbClr val="FFFFFF"/>
              </a:solidFill>
            </a:endParaRPr>
          </a:p>
        </p:txBody>
      </p:sp>
      <p:sp>
        <p:nvSpPr>
          <p:cNvPr id="11" name="AutoShape 38"/>
          <p:cNvSpPr>
            <a:spLocks noChangeArrowheads="1"/>
          </p:cNvSpPr>
          <p:nvPr/>
        </p:nvSpPr>
        <p:spPr bwMode="blackWhite">
          <a:xfrm>
            <a:off x="2789238" y="1063625"/>
            <a:ext cx="2130425" cy="2668588"/>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Avg. CAT  Loss Component of the</a:t>
            </a:r>
            <a:r>
              <a:rPr lang="en-US" sz="1600" b="1" u="sng" dirty="0">
                <a:solidFill>
                  <a:schemeClr val="bg1"/>
                </a:solidFill>
              </a:rPr>
              <a:t> </a:t>
            </a:r>
            <a:r>
              <a:rPr lang="en-US" sz="1600" b="1" dirty="0">
                <a:solidFill>
                  <a:schemeClr val="bg1"/>
                </a:solidFill>
              </a:rPr>
              <a:t>Combined Ratio  </a:t>
            </a:r>
            <a:r>
              <a:rPr lang="en-US" sz="1600" b="1" u="sng" dirty="0">
                <a:solidFill>
                  <a:schemeClr val="bg1"/>
                </a:solidFill>
              </a:rPr>
              <a:t> by Decade</a:t>
            </a:r>
          </a:p>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1960s: 1.04       1970s: 0.85     1980s: 1.31     1990s: 3.39     2000s: 3.52     2010s: </a:t>
            </a:r>
            <a:r>
              <a:rPr lang="en-US" sz="1600" b="1" dirty="0" smtClean="0">
                <a:solidFill>
                  <a:schemeClr val="bg1"/>
                </a:solidFill>
              </a:rPr>
              <a:t>7.20*</a:t>
            </a:r>
            <a:endParaRPr lang="en-US" sz="1600" b="1" dirty="0">
              <a:solidFill>
                <a:schemeClr val="bg1"/>
              </a:solidFill>
            </a:endParaRPr>
          </a:p>
        </p:txBody>
      </p:sp>
      <p:sp>
        <p:nvSpPr>
          <p:cNvPr id="32778" name="Rectangle 6"/>
          <p:cNvSpPr>
            <a:spLocks noChangeArrowheads="1"/>
          </p:cNvSpPr>
          <p:nvPr/>
        </p:nvSpPr>
        <p:spPr bwMode="black">
          <a:xfrm>
            <a:off x="201613" y="11318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Combined Ratio Points</a:t>
            </a:r>
          </a:p>
        </p:txBody>
      </p:sp>
      <p:sp>
        <p:nvSpPr>
          <p:cNvPr id="12" name="AutoShape 7"/>
          <p:cNvSpPr>
            <a:spLocks noChangeArrowheads="1"/>
          </p:cNvSpPr>
          <p:nvPr/>
        </p:nvSpPr>
        <p:spPr bwMode="blackWhite">
          <a:xfrm>
            <a:off x="5515898" y="1091381"/>
            <a:ext cx="2875936" cy="766916"/>
          </a:xfrm>
          <a:prstGeom prst="wedgeRectCallout">
            <a:avLst>
              <a:gd name="adj1" fmla="val 57755"/>
              <a:gd name="adj2" fmla="val 4080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Catastrophe losses as a share of all losses reached a record high in 2012</a:t>
            </a:r>
            <a:endParaRPr lang="en-US" sz="16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1200"/>
                            </p:stCondLst>
                            <p:childTnLst>
                              <p:par>
                                <p:cTn id="11" presetID="22" presetClass="entr" presetSubtype="8"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2200"/>
                            </p:stCondLst>
                            <p:childTnLst>
                              <p:par>
                                <p:cTn id="15" presetID="22" presetClass="entr" presetSubtype="4" fill="hold" grpId="0" nodeType="afterEffect">
                                  <p:stCondLst>
                                    <p:cond delay="70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dirty="0" smtClean="0"/>
              <a:t>Homeowners Insurance Combined Ratio: 1990–2015F</a:t>
            </a:r>
            <a:endParaRPr lang="en-US" baseline="30000" dirty="0" smtClean="0"/>
          </a:p>
        </p:txBody>
      </p:sp>
      <p:graphicFrame>
        <p:nvGraphicFramePr>
          <p:cNvPr id="54274" name="Object 3"/>
          <p:cNvGraphicFramePr>
            <a:graphicFrameLocks/>
          </p:cNvGraphicFramePr>
          <p:nvPr/>
        </p:nvGraphicFramePr>
        <p:xfrm>
          <a:off x="250723" y="1587500"/>
          <a:ext cx="8686799" cy="3663950"/>
        </p:xfrm>
        <a:graphic>
          <a:graphicData uri="http://schemas.openxmlformats.org/presentationml/2006/ole">
            <p:oleObj spid="_x0000_s16580610" name="Chart" r:id="rId4" imgW="8439161" imgH="3648152" progId="MSGraph.Chart.8">
              <p:embed followColorScheme="full"/>
            </p:oleObj>
          </a:graphicData>
        </a:graphic>
      </p:graphicFrame>
      <p:sp>
        <p:nvSpPr>
          <p:cNvPr id="242692" name="Rectangle 4"/>
          <p:cNvSpPr>
            <a:spLocks noChangeArrowheads="1"/>
          </p:cNvSpPr>
          <p:nvPr/>
        </p:nvSpPr>
        <p:spPr bwMode="blackWhite">
          <a:xfrm>
            <a:off x="1196975" y="5338763"/>
            <a:ext cx="6951663" cy="103254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Homeowners </a:t>
            </a:r>
            <a:r>
              <a:rPr lang="en-US" b="1" dirty="0" smtClean="0">
                <a:solidFill>
                  <a:srgbClr val="FFFFFF"/>
                </a:solidFill>
              </a:rPr>
              <a:t>Performance in 2011/12 Impacted by Large Cat </a:t>
            </a:r>
            <a:r>
              <a:rPr lang="en-US" b="1" dirty="0">
                <a:solidFill>
                  <a:srgbClr val="FFFFFF"/>
                </a:solidFill>
              </a:rPr>
              <a:t>Losses.  Extreme Regional Variation Can Be Expected Due to Local Catastrophe Loss Activity</a:t>
            </a:r>
          </a:p>
        </p:txBody>
      </p:sp>
      <p:sp>
        <p:nvSpPr>
          <p:cNvPr id="54277"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1990-2011);Conning (2012E-2015F); Insurance Information 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118</a:t>
            </a:fld>
            <a:endParaRPr lang="en-US"/>
          </a:p>
        </p:txBody>
      </p:sp>
      <p:sp>
        <p:nvSpPr>
          <p:cNvPr id="8" name="AutoShape 13"/>
          <p:cNvSpPr>
            <a:spLocks noChangeArrowheads="1"/>
          </p:cNvSpPr>
          <p:nvPr/>
        </p:nvSpPr>
        <p:spPr bwMode="blackWhite">
          <a:xfrm>
            <a:off x="4955460" y="2492477"/>
            <a:ext cx="1165122" cy="636784"/>
          </a:xfrm>
          <a:prstGeom prst="wedgeRectCallout">
            <a:avLst>
              <a:gd name="adj1" fmla="val 77951"/>
              <a:gd name="adj2" fmla="val 486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Ike</a:t>
            </a:r>
            <a:endParaRPr lang="en-US" sz="1600" b="1" dirty="0">
              <a:solidFill>
                <a:schemeClr val="bg1"/>
              </a:solidFill>
            </a:endParaRPr>
          </a:p>
        </p:txBody>
      </p:sp>
      <p:sp>
        <p:nvSpPr>
          <p:cNvPr id="9" name="AutoShape 13"/>
          <p:cNvSpPr>
            <a:spLocks noChangeArrowheads="1"/>
          </p:cNvSpPr>
          <p:nvPr/>
        </p:nvSpPr>
        <p:spPr bwMode="blackWhite">
          <a:xfrm>
            <a:off x="7772403" y="2025446"/>
            <a:ext cx="1253613" cy="813764"/>
          </a:xfrm>
          <a:prstGeom prst="wedgeRectCallout">
            <a:avLst>
              <a:gd name="adj1" fmla="val -46353"/>
              <a:gd name="adj2" fmla="val 11502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Sandy</a:t>
            </a:r>
            <a:endParaRPr lang="en-US" sz="1600" b="1" dirty="0">
              <a:solidFill>
                <a:schemeClr val="bg1"/>
              </a:solidFill>
            </a:endParaRPr>
          </a:p>
        </p:txBody>
      </p:sp>
      <p:sp>
        <p:nvSpPr>
          <p:cNvPr id="10" name="AutoShape 13"/>
          <p:cNvSpPr>
            <a:spLocks noChangeArrowheads="1"/>
          </p:cNvSpPr>
          <p:nvPr/>
        </p:nvSpPr>
        <p:spPr bwMode="blackWhite">
          <a:xfrm>
            <a:off x="6140246" y="1612491"/>
            <a:ext cx="1366683" cy="813764"/>
          </a:xfrm>
          <a:prstGeom prst="wedgeRectCallout">
            <a:avLst>
              <a:gd name="adj1" fmla="val 49834"/>
              <a:gd name="adj2" fmla="val 10414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Record tornado activity</a:t>
            </a:r>
            <a:endParaRPr lang="en-US" sz="1600" b="1" dirty="0">
              <a:solidFill>
                <a:schemeClr val="bg1"/>
              </a:solidFill>
            </a:endParaRPr>
          </a:p>
        </p:txBody>
      </p:sp>
      <p:sp>
        <p:nvSpPr>
          <p:cNvPr id="11" name="AutoShape 13"/>
          <p:cNvSpPr>
            <a:spLocks noChangeArrowheads="1"/>
          </p:cNvSpPr>
          <p:nvPr/>
        </p:nvSpPr>
        <p:spPr bwMode="blackWhite">
          <a:xfrm>
            <a:off x="2099188" y="1391265"/>
            <a:ext cx="1165122" cy="636784"/>
          </a:xfrm>
          <a:prstGeom prst="wedgeRectCallout">
            <a:avLst>
              <a:gd name="adj1" fmla="val -77745"/>
              <a:gd name="adj2" fmla="val 1158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Andrew</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par>
                          <p:cTn id="13" fill="hold">
                            <p:stCondLst>
                              <p:cond delay="2500"/>
                            </p:stCondLst>
                            <p:childTnLst>
                              <p:par>
                                <p:cTn id="14" presetID="22" presetClass="entr" presetSubtype="2"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500"/>
                            </p:stCondLst>
                            <p:childTnLst>
                              <p:par>
                                <p:cTn id="18" presetID="22" presetClass="entr" presetSubtype="2"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par>
                          <p:cTn id="21" fill="hold">
                            <p:stCondLst>
                              <p:cond delay="4500"/>
                            </p:stCondLst>
                            <p:childTnLst>
                              <p:par>
                                <p:cTn id="22" presetID="22" presetClass="entr" presetSubtype="2" fill="hold" grpId="0" nodeType="after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P spid="9" grpId="0" animBg="1"/>
      <p:bldP spid="10" grpId="0" animBg="1"/>
      <p:bldP spid="11" grpId="0" animBg="1"/>
    </p:bldLst>
  </p:timing>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119</a:t>
            </a:fld>
            <a:endParaRPr lang="en-US" sz="900">
              <a:solidFill>
                <a:schemeClr val="bg1"/>
              </a:solidFill>
            </a:endParaRPr>
          </a:p>
        </p:txBody>
      </p:sp>
      <p:pic>
        <p:nvPicPr>
          <p:cNvPr id="96260"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09600" y="1971674"/>
            <a:ext cx="8239125" cy="22316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Federal Disaster Declarations Patterns: 1953-2013</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119</a:t>
            </a:fld>
            <a:endParaRPr lang="en-US"/>
          </a:p>
        </p:txBody>
      </p:sp>
      <p:sp>
        <p:nvSpPr>
          <p:cNvPr id="10" name="Rectangle 8"/>
          <p:cNvSpPr>
            <a:spLocks noChangeArrowheads="1"/>
          </p:cNvSpPr>
          <p:nvPr/>
        </p:nvSpPr>
        <p:spPr bwMode="auto">
          <a:xfrm>
            <a:off x="576158" y="4499145"/>
            <a:ext cx="8008373" cy="10895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3600" b="1" dirty="0" smtClean="0">
                <a:solidFill>
                  <a:srgbClr val="225A7A"/>
                </a:solidFill>
              </a:rPr>
              <a:t>Disaster Declarations Set New Records in Recent Years</a:t>
            </a:r>
            <a:endParaRPr lang="en-US" sz="3600" b="1" dirty="0">
              <a:solidFill>
                <a:srgbClr val="225A7A"/>
              </a:solidFill>
              <a:latin typeface="Arial" charset="0"/>
              <a:cs typeface="Arial"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843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723F254-46DD-4968-BF4B-24EFAD8C8BF6}" type="slidenum">
              <a:rPr lang="en-US" sz="900">
                <a:solidFill>
                  <a:schemeClr val="bg1"/>
                </a:solidFill>
              </a:rPr>
              <a:pPr algn="r" eaLnBrk="0" hangingPunct="0">
                <a:lnSpc>
                  <a:spcPct val="85000"/>
                </a:lnSpc>
                <a:spcBef>
                  <a:spcPct val="20000"/>
                </a:spcBef>
              </a:pPr>
              <a:t>12</a:t>
            </a:fld>
            <a:endParaRPr lang="en-US" sz="900">
              <a:solidFill>
                <a:schemeClr val="bg1"/>
              </a:solidFill>
            </a:endParaRPr>
          </a:p>
        </p:txBody>
      </p:sp>
      <p:pic>
        <p:nvPicPr>
          <p:cNvPr id="18436"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828675" y="1949450"/>
            <a:ext cx="7686675" cy="18557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a:solidFill>
                  <a:schemeClr val="bg1"/>
                </a:solidFill>
              </a:rPr>
              <a:t>Profitability and Growth in Wisconsin P/C Insurance Markets</a:t>
            </a:r>
          </a:p>
        </p:txBody>
      </p:sp>
      <p:sp>
        <p:nvSpPr>
          <p:cNvPr id="2152456" name="Rectangle 8"/>
          <p:cNvSpPr>
            <a:spLocks noChangeArrowheads="1"/>
          </p:cNvSpPr>
          <p:nvPr/>
        </p:nvSpPr>
        <p:spPr bwMode="auto">
          <a:xfrm>
            <a:off x="854075" y="4362450"/>
            <a:ext cx="7708900" cy="1200150"/>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a:solidFill>
                  <a:srgbClr val="225A7A"/>
                </a:solidFill>
              </a:rPr>
              <a:t> Analysis by Line and Nearby State Comparisons</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228600" y="90488"/>
            <a:ext cx="7400925" cy="860425"/>
          </a:xfrm>
        </p:spPr>
        <p:txBody>
          <a:bodyPr/>
          <a:lstStyle/>
          <a:p>
            <a:r>
              <a:rPr lang="en-US" dirty="0" smtClean="0"/>
              <a:t>Number of Federal Disaster Declarations, 1953-2013*</a:t>
            </a:r>
          </a:p>
        </p:txBody>
      </p:sp>
      <p:graphicFrame>
        <p:nvGraphicFramePr>
          <p:cNvPr id="34818" name="Object 3"/>
          <p:cNvGraphicFramePr>
            <a:graphicFrameLocks/>
          </p:cNvGraphicFramePr>
          <p:nvPr>
            <p:ph idx="4294967295"/>
          </p:nvPr>
        </p:nvGraphicFramePr>
        <p:xfrm>
          <a:off x="191371" y="1300623"/>
          <a:ext cx="8566150" cy="4068763"/>
        </p:xfrm>
        <a:graphic>
          <a:graphicData uri="http://schemas.openxmlformats.org/presentationml/2006/ole">
            <p:oleObj spid="_x0000_s20728834" name="Chart" r:id="rId4" imgW="8582143" imgH="4076789" progId="MSGraph.Chart.8">
              <p:embed followColorScheme="full"/>
            </p:oleObj>
          </a:graphicData>
        </a:graphic>
      </p:graphicFrame>
      <p:sp>
        <p:nvSpPr>
          <p:cNvPr id="34820" name="Rectangle 4"/>
          <p:cNvSpPr>
            <a:spLocks noChangeArrowheads="1"/>
          </p:cNvSpPr>
          <p:nvPr/>
        </p:nvSpPr>
        <p:spPr bwMode="auto">
          <a:xfrm>
            <a:off x="0" y="6113295"/>
            <a:ext cx="8214852" cy="798680"/>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a:r>
            <a:br>
              <a:rPr lang="en-US" sz="1100" dirty="0">
                <a:solidFill>
                  <a:srgbClr val="000000"/>
                </a:solidFill>
                <a:latin typeface="Arial" charset="0"/>
                <a:cs typeface="Arial" charset="0"/>
              </a:rPr>
            </a:b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*Through </a:t>
            </a:r>
            <a:r>
              <a:rPr lang="en-US" sz="1100" dirty="0" smtClean="0">
                <a:solidFill>
                  <a:srgbClr val="000000"/>
                </a:solidFill>
              </a:rPr>
              <a:t>November 5</a:t>
            </a:r>
            <a:r>
              <a:rPr lang="en-US" sz="1100" dirty="0" smtClean="0">
                <a:solidFill>
                  <a:srgbClr val="000000"/>
                </a:solidFill>
                <a:latin typeface="Arial" charset="0"/>
                <a:cs typeface="Arial" charset="0"/>
              </a:rPr>
              <a:t>, 2013.</a:t>
            </a:r>
            <a:endParaRPr lang="en-US" sz="1100" dirty="0">
              <a:solidFill>
                <a:srgbClr val="000000"/>
              </a:solidFill>
              <a:latin typeface="Arial" charset="0"/>
              <a:cs typeface="Arial" charset="0"/>
            </a:endParaRPr>
          </a:p>
          <a:p>
            <a:pPr algn="l" eaLnBrk="0" hangingPunct="0">
              <a:lnSpc>
                <a:spcPct val="85000"/>
              </a:lnSpc>
              <a:spcBef>
                <a:spcPct val="25000"/>
              </a:spcBef>
              <a:buClr>
                <a:srgbClr val="FF6801"/>
              </a:buClr>
            </a:pPr>
            <a:r>
              <a:rPr lang="en-US" sz="1100" dirty="0">
                <a:solidFill>
                  <a:srgbClr val="000000"/>
                </a:solidFill>
                <a:latin typeface="Arial" charset="0"/>
                <a:cs typeface="Arial" charset="0"/>
              </a:rPr>
              <a:t>Source: Federal Emergency Management </a:t>
            </a:r>
            <a:r>
              <a:rPr lang="en-US" sz="1100" dirty="0" smtClean="0">
                <a:solidFill>
                  <a:srgbClr val="000000"/>
                </a:solidFill>
              </a:rPr>
              <a:t>Administration; </a:t>
            </a:r>
            <a:r>
              <a:rPr lang="en-US" sz="1100" dirty="0" smtClean="0">
                <a:solidFill>
                  <a:srgbClr val="000000"/>
                </a:solidFill>
                <a:hlinkClick r:id="rId5"/>
              </a:rPr>
              <a:t>http://www.fema.gov/disasters</a:t>
            </a:r>
            <a:r>
              <a:rPr lang="en-US" sz="1100" dirty="0" smtClean="0">
                <a:solidFill>
                  <a:srgbClr val="000000"/>
                </a:solidFill>
              </a:rPr>
              <a:t>;  </a:t>
            </a:r>
            <a:r>
              <a:rPr lang="en-US" sz="1100" dirty="0">
                <a:solidFill>
                  <a:srgbClr val="000000"/>
                </a:solidFill>
                <a:latin typeface="Arial" charset="0"/>
                <a:cs typeface="Arial" charset="0"/>
              </a:rPr>
              <a:t>Insurance Information Institute.</a:t>
            </a:r>
          </a:p>
        </p:txBody>
      </p:sp>
      <p:sp>
        <p:nvSpPr>
          <p:cNvPr id="321541" name="Rectangle 5"/>
          <p:cNvSpPr>
            <a:spLocks noChangeArrowheads="1"/>
          </p:cNvSpPr>
          <p:nvPr/>
        </p:nvSpPr>
        <p:spPr bwMode="blackWhite">
          <a:xfrm>
            <a:off x="353960" y="5592812"/>
            <a:ext cx="8604352" cy="6096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The Number of Federal Disaster Declarations Is </a:t>
            </a:r>
            <a:r>
              <a:rPr lang="en-US" b="1" dirty="0" smtClean="0">
                <a:solidFill>
                  <a:srgbClr val="FFFFFF"/>
                </a:solidFill>
                <a:latin typeface="Arial" charset="0"/>
                <a:cs typeface="Arial" charset="0"/>
              </a:rPr>
              <a:t>Rising and Set New Records in 2010 </a:t>
            </a:r>
            <a:r>
              <a:rPr lang="en-US" b="1" i="1" dirty="0" smtClean="0">
                <a:solidFill>
                  <a:srgbClr val="FFFFFF"/>
                </a:solidFill>
                <a:latin typeface="Arial" charset="0"/>
                <a:cs typeface="Arial" charset="0"/>
              </a:rPr>
              <a:t>and</a:t>
            </a:r>
            <a:r>
              <a:rPr lang="en-US" b="1" dirty="0" smtClean="0">
                <a:solidFill>
                  <a:srgbClr val="FFFFFF"/>
                </a:solidFill>
                <a:latin typeface="Arial" charset="0"/>
                <a:cs typeface="Arial" charset="0"/>
              </a:rPr>
              <a:t> 2011.  Hurricane Sandy Produced </a:t>
            </a:r>
            <a:r>
              <a:rPr lang="en-US" b="1" dirty="0" smtClean="0">
                <a:solidFill>
                  <a:srgbClr val="FFFFFF"/>
                </a:solidFill>
              </a:rPr>
              <a:t>13</a:t>
            </a:r>
            <a:r>
              <a:rPr lang="en-US" b="1" dirty="0" smtClean="0">
                <a:solidFill>
                  <a:srgbClr val="FFFFFF"/>
                </a:solidFill>
                <a:latin typeface="Arial" charset="0"/>
                <a:cs typeface="Arial" charset="0"/>
              </a:rPr>
              <a:t> Declarations in 2012/13.</a:t>
            </a:r>
            <a:endParaRPr lang="en-US" b="1" dirty="0">
              <a:solidFill>
                <a:srgbClr val="FFFFFF"/>
              </a:solidFill>
              <a:latin typeface="Arial" charset="0"/>
              <a:cs typeface="Arial" charset="0"/>
            </a:endParaRPr>
          </a:p>
        </p:txBody>
      </p:sp>
      <p:sp>
        <p:nvSpPr>
          <p:cNvPr id="7" name="AutoShape 7"/>
          <p:cNvSpPr>
            <a:spLocks noChangeArrowheads="1"/>
          </p:cNvSpPr>
          <p:nvPr/>
        </p:nvSpPr>
        <p:spPr bwMode="blackWhite">
          <a:xfrm>
            <a:off x="3013075" y="1250576"/>
            <a:ext cx="3240241" cy="1452283"/>
          </a:xfrm>
          <a:prstGeom prst="wedgeRectCallout">
            <a:avLst>
              <a:gd name="adj1" fmla="val 105782"/>
              <a:gd name="adj2" fmla="val 1422"/>
            </a:avLst>
          </a:prstGeom>
          <a:gradFill rotWithShape="1">
            <a:gsLst>
              <a:gs pos="0">
                <a:schemeClr val="tx2">
                  <a:alpha val="42000"/>
                </a:schemeClr>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The number of federal disaster declarations </a:t>
            </a:r>
            <a:r>
              <a:rPr lang="en-US" b="1" dirty="0" smtClean="0">
                <a:solidFill>
                  <a:srgbClr val="FFFFFF"/>
                </a:solidFill>
                <a:latin typeface="Arial" charset="0"/>
                <a:cs typeface="Arial" charset="0"/>
              </a:rPr>
              <a:t>set a </a:t>
            </a:r>
            <a:r>
              <a:rPr lang="en-US" b="1" dirty="0">
                <a:solidFill>
                  <a:srgbClr val="FFFFFF"/>
                </a:solidFill>
                <a:latin typeface="Arial" charset="0"/>
                <a:cs typeface="Arial" charset="0"/>
              </a:rPr>
              <a:t>new record in 2011, </a:t>
            </a:r>
            <a:r>
              <a:rPr lang="en-US" b="1" dirty="0" smtClean="0">
                <a:solidFill>
                  <a:srgbClr val="FFFFFF"/>
                </a:solidFill>
                <a:latin typeface="Arial" charset="0"/>
                <a:cs typeface="Arial" charset="0"/>
              </a:rPr>
              <a:t>with 99, shattering 2010’s record 81 declarations.</a:t>
            </a:r>
            <a:endParaRPr lang="en-US" b="1" dirty="0">
              <a:solidFill>
                <a:srgbClr val="FFFFFF"/>
              </a:solidFill>
              <a:latin typeface="Arial" charset="0"/>
              <a:cs typeface="Arial" charset="0"/>
            </a:endParaRPr>
          </a:p>
        </p:txBody>
      </p:sp>
      <p:cxnSp>
        <p:nvCxnSpPr>
          <p:cNvPr id="9" name="Straight Connector 8"/>
          <p:cNvCxnSpPr/>
          <p:nvPr/>
        </p:nvCxnSpPr>
        <p:spPr>
          <a:xfrm flipV="1">
            <a:off x="725488" y="3978840"/>
            <a:ext cx="8081962" cy="41275"/>
          </a:xfrm>
          <a:prstGeom prst="line">
            <a:avLst/>
          </a:prstGeom>
          <a:ln w="25400">
            <a:solidFill>
              <a:srgbClr val="C0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AutoShape 7"/>
          <p:cNvSpPr>
            <a:spLocks noChangeArrowheads="1"/>
          </p:cNvSpPr>
          <p:nvPr/>
        </p:nvSpPr>
        <p:spPr bwMode="blackWhite">
          <a:xfrm>
            <a:off x="806450" y="1209675"/>
            <a:ext cx="2165350" cy="1924050"/>
          </a:xfrm>
          <a:prstGeom prst="wedgeRectCallout">
            <a:avLst>
              <a:gd name="adj1" fmla="val -27185"/>
              <a:gd name="adj2" fmla="val 928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There have been </a:t>
            </a:r>
            <a:r>
              <a:rPr lang="en-US" sz="1400" b="1" dirty="0" smtClean="0">
                <a:solidFill>
                  <a:srgbClr val="FFFFFF"/>
                </a:solidFill>
                <a:latin typeface="Arial" charset="0"/>
                <a:cs typeface="Arial" charset="0"/>
              </a:rPr>
              <a:t>2,139 </a:t>
            </a:r>
            <a:r>
              <a:rPr lang="en-US" sz="1400" b="1" dirty="0">
                <a:solidFill>
                  <a:srgbClr val="FFFFFF"/>
                </a:solidFill>
                <a:latin typeface="Arial" charset="0"/>
                <a:cs typeface="Arial" charset="0"/>
              </a:rPr>
              <a:t>federal disaster declarations since 1953.  The average number of declarations per year is </a:t>
            </a:r>
            <a:r>
              <a:rPr lang="en-US" sz="1400" b="1" dirty="0" smtClean="0">
                <a:solidFill>
                  <a:srgbClr val="FFFFFF"/>
                </a:solidFill>
                <a:latin typeface="Arial" charset="0"/>
                <a:cs typeface="Arial" charset="0"/>
              </a:rPr>
              <a:t>35 </a:t>
            </a:r>
            <a:r>
              <a:rPr lang="en-US" sz="1400" b="1" dirty="0">
                <a:solidFill>
                  <a:srgbClr val="FFFFFF"/>
                </a:solidFill>
                <a:latin typeface="Arial" charset="0"/>
                <a:cs typeface="Arial" charset="0"/>
              </a:rPr>
              <a:t>from </a:t>
            </a:r>
            <a:r>
              <a:rPr lang="en-US" sz="1400" b="1" dirty="0" smtClean="0">
                <a:solidFill>
                  <a:srgbClr val="FFFFFF"/>
                </a:solidFill>
                <a:latin typeface="Arial" charset="0"/>
                <a:cs typeface="Arial" charset="0"/>
              </a:rPr>
              <a:t>1953-2012, </a:t>
            </a:r>
            <a:r>
              <a:rPr lang="en-US" sz="1400" b="1" dirty="0">
                <a:solidFill>
                  <a:srgbClr val="FFFFFF"/>
                </a:solidFill>
                <a:latin typeface="Arial" charset="0"/>
                <a:cs typeface="Arial" charset="0"/>
              </a:rPr>
              <a:t>though </a:t>
            </a:r>
            <a:r>
              <a:rPr lang="en-US" sz="1400" b="1" dirty="0" smtClean="0">
                <a:solidFill>
                  <a:srgbClr val="FFFFFF"/>
                </a:solidFill>
                <a:latin typeface="Arial" charset="0"/>
                <a:cs typeface="Arial" charset="0"/>
              </a:rPr>
              <a:t>there </a:t>
            </a:r>
            <a:r>
              <a:rPr lang="en-US" sz="1400" b="1" dirty="0">
                <a:solidFill>
                  <a:srgbClr val="FFFFFF"/>
                </a:solidFill>
                <a:latin typeface="Arial" charset="0"/>
                <a:cs typeface="Arial" charset="0"/>
              </a:rPr>
              <a:t>few haven’t been recorded since 1995.</a:t>
            </a:r>
          </a:p>
        </p:txBody>
      </p:sp>
      <p:sp>
        <p:nvSpPr>
          <p:cNvPr id="10" name="AutoShape 7"/>
          <p:cNvSpPr>
            <a:spLocks noChangeArrowheads="1"/>
          </p:cNvSpPr>
          <p:nvPr/>
        </p:nvSpPr>
        <p:spPr bwMode="blackWhite">
          <a:xfrm>
            <a:off x="5561349" y="4332156"/>
            <a:ext cx="2685175" cy="601371"/>
          </a:xfrm>
          <a:prstGeom prst="wedgeRectCallout">
            <a:avLst>
              <a:gd name="adj1" fmla="val 60946"/>
              <a:gd name="adj2" fmla="val -26440"/>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50 </a:t>
            </a:r>
            <a:r>
              <a:rPr lang="en-US" sz="1600" b="1" dirty="0" smtClean="0">
                <a:solidFill>
                  <a:srgbClr val="FFFFFF"/>
                </a:solidFill>
                <a:latin typeface="Arial" charset="0"/>
                <a:cs typeface="Arial" charset="0"/>
              </a:rPr>
              <a:t>federal disasters were declared so far in 2013*</a:t>
            </a:r>
            <a:endParaRPr lang="en-US" sz="1600" b="1" dirty="0">
              <a:solidFill>
                <a:srgbClr val="FFFFFF"/>
              </a:solidFill>
              <a:latin typeface="Arial" charset="0"/>
              <a:cs typeface="Arial" charset="0"/>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103D1549-189B-430A-BC2E-B6FA9183E25C}" type="slidenum">
              <a:rPr lang="en-US" smtClean="0"/>
              <a:pPr>
                <a:defRPr/>
              </a:pPr>
              <a:t>120</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par>
                          <p:cTn id="13" fill="hold">
                            <p:stCondLst>
                              <p:cond delay="2400"/>
                            </p:stCondLst>
                            <p:childTnLst>
                              <p:par>
                                <p:cTn id="14" presetID="22" presetClass="entr" presetSubtype="2" fill="hold" grpId="0" nodeType="afterEffect">
                                  <p:stCondLst>
                                    <p:cond delay="7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par>
                          <p:cTn id="17" fill="hold">
                            <p:stCondLst>
                              <p:cond delay="3600"/>
                            </p:stCondLst>
                            <p:childTnLst>
                              <p:par>
                                <p:cTn id="18" presetID="22" presetClass="entr" presetSubtype="4" fill="hold" grpId="0" nodeType="afterEffect">
                                  <p:stCondLst>
                                    <p:cond delay="70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7" grpId="0" animBg="1"/>
      <p:bldP spid="11" grpId="0" animBg="1"/>
      <p:bldP spid="10"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p:txBody>
          <a:bodyPr/>
          <a:lstStyle/>
          <a:p>
            <a:pPr>
              <a:defRPr/>
            </a:pPr>
            <a:fld id="{2FED0B32-072D-409A-B530-B21CB09A71EC}" type="slidenum">
              <a:rPr lang="en-US" smtClean="0">
                <a:solidFill>
                  <a:srgbClr val="000000"/>
                </a:solidFill>
              </a:rPr>
              <a:pPr>
                <a:defRPr/>
              </a:pPr>
              <a:t>121</a:t>
            </a:fld>
            <a:endParaRPr lang="en-US" smtClean="0">
              <a:solidFill>
                <a:srgbClr val="000000"/>
              </a:solidFill>
            </a:endParaRPr>
          </a:p>
        </p:txBody>
      </p:sp>
      <p:sp>
        <p:nvSpPr>
          <p:cNvPr id="35844" name="Rectangle 2"/>
          <p:cNvSpPr>
            <a:spLocks noGrp="1" noChangeArrowheads="1"/>
          </p:cNvSpPr>
          <p:nvPr>
            <p:ph type="title" idx="4294967295"/>
          </p:nvPr>
        </p:nvSpPr>
        <p:spPr>
          <a:xfrm>
            <a:off x="152400" y="-123825"/>
            <a:ext cx="8686801" cy="1143000"/>
          </a:xfrm>
        </p:spPr>
        <p:txBody>
          <a:bodyPr lIns="92075" tIns="46038" rIns="92075" bIns="46038" anchor="b"/>
          <a:lstStyle/>
          <a:p>
            <a:r>
              <a:rPr lang="en-US" dirty="0" smtClean="0"/>
              <a:t>Federal Disasters Declarations by State, </a:t>
            </a:r>
            <a:br>
              <a:rPr lang="en-US" dirty="0" smtClean="0"/>
            </a:br>
            <a:r>
              <a:rPr lang="en-US" dirty="0" smtClean="0"/>
              <a:t>1953 – 2013: Highest 25 States*</a:t>
            </a:r>
          </a:p>
        </p:txBody>
      </p:sp>
      <p:graphicFrame>
        <p:nvGraphicFramePr>
          <p:cNvPr id="35842" name="Object 3"/>
          <p:cNvGraphicFramePr>
            <a:graphicFrameLocks noChangeAspect="1"/>
          </p:cNvGraphicFramePr>
          <p:nvPr>
            <p:ph idx="4294967295"/>
          </p:nvPr>
        </p:nvGraphicFramePr>
        <p:xfrm>
          <a:off x="9525" y="1820658"/>
          <a:ext cx="9134475" cy="4749800"/>
        </p:xfrm>
        <a:graphic>
          <a:graphicData uri="http://schemas.openxmlformats.org/presentationml/2006/ole">
            <p:oleObj spid="_x0000_s20729858" name="Chart" r:id="rId4" imgW="8810608" imgH="4581490" progId="MSGraph.Chart.8">
              <p:embed followColorScheme="full"/>
            </p:oleObj>
          </a:graphicData>
        </a:graphic>
      </p:graphicFrame>
      <p:sp>
        <p:nvSpPr>
          <p:cNvPr id="6" name="AutoShape 7"/>
          <p:cNvSpPr>
            <a:spLocks noChangeArrowheads="1"/>
          </p:cNvSpPr>
          <p:nvPr/>
        </p:nvSpPr>
        <p:spPr bwMode="blackWhite">
          <a:xfrm>
            <a:off x="3348318" y="1116666"/>
            <a:ext cx="2232211" cy="1922369"/>
          </a:xfrm>
          <a:prstGeom prst="wedgeRectCallout">
            <a:avLst>
              <a:gd name="adj1" fmla="val -131821"/>
              <a:gd name="adj2" fmla="val 159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Over the </a:t>
            </a:r>
            <a:r>
              <a:rPr lang="en-US" b="1" dirty="0" smtClean="0">
                <a:solidFill>
                  <a:srgbClr val="FFFFFF"/>
                </a:solidFill>
                <a:latin typeface="Arial" charset="0"/>
                <a:cs typeface="Arial" charset="0"/>
              </a:rPr>
              <a:t>past 60 years, Texas has had the highest </a:t>
            </a:r>
            <a:r>
              <a:rPr lang="en-US" b="1" dirty="0">
                <a:solidFill>
                  <a:srgbClr val="FFFFFF"/>
                </a:solidFill>
                <a:latin typeface="Arial" charset="0"/>
                <a:cs typeface="Arial" charset="0"/>
              </a:rPr>
              <a:t>number of Federal Disaster Declarations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Text Box 4"/>
          <p:cNvSpPr txBox="1">
            <a:spLocks noChangeArrowheads="1"/>
          </p:cNvSpPr>
          <p:nvPr/>
        </p:nvSpPr>
        <p:spPr bwMode="auto">
          <a:xfrm>
            <a:off x="100106" y="6400556"/>
            <a:ext cx="9017000" cy="417103"/>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*Through </a:t>
            </a:r>
            <a:r>
              <a:rPr lang="en-US" sz="1100" dirty="0" smtClean="0">
                <a:solidFill>
                  <a:srgbClr val="000000"/>
                </a:solidFill>
              </a:rPr>
              <a:t>Nov. 5, 2013</a:t>
            </a:r>
            <a:r>
              <a:rPr lang="en-US" sz="1100" dirty="0" smtClean="0">
                <a:solidFill>
                  <a:srgbClr val="000000"/>
                </a:solidFill>
                <a:latin typeface="Arial" charset="0"/>
                <a:cs typeface="Arial" charset="0"/>
              </a:rPr>
              <a:t>. Includes Puerto Rico and the District of Columbia.</a:t>
            </a:r>
          </a:p>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FEMA: </a:t>
            </a:r>
            <a:r>
              <a:rPr lang="en-US" sz="1100" dirty="0" smtClean="0">
                <a:solidFill>
                  <a:srgbClr val="000000"/>
                </a:solidFill>
                <a:latin typeface="Arial" charset="0"/>
                <a:cs typeface="Arial" charset="0"/>
                <a:hlinkClick r:id="rId5"/>
              </a:rPr>
              <a:t>http://www.fema.gov/news/disaster_totals_annual.fema</a:t>
            </a:r>
            <a:r>
              <a:rPr lang="en-US" sz="1100" dirty="0" smtClean="0">
                <a:solidFill>
                  <a:srgbClr val="000000"/>
                </a:solidFill>
                <a:latin typeface="Arial" charset="0"/>
                <a:cs typeface="Arial" charset="0"/>
              </a:rPr>
              <a:t>; Insurance Information Institute.</a:t>
            </a:r>
            <a:r>
              <a:rPr lang="en-US" sz="1100" dirty="0">
                <a:solidFill>
                  <a:srgbClr val="000000"/>
                </a:solidFill>
                <a:latin typeface="Arial" charset="0"/>
                <a:cs typeface="Arial"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p:txBody>
          <a:bodyPr/>
          <a:lstStyle/>
          <a:p>
            <a:pPr>
              <a:defRPr/>
            </a:pPr>
            <a:fld id="{9DB28C07-2B9F-4138-A2C4-BE11C1A53A4D}" type="slidenum">
              <a:rPr lang="en-US" smtClean="0">
                <a:solidFill>
                  <a:srgbClr val="000000"/>
                </a:solidFill>
              </a:rPr>
              <a:pPr>
                <a:defRPr/>
              </a:pPr>
              <a:t>122</a:t>
            </a:fld>
            <a:endParaRPr lang="en-US" smtClean="0">
              <a:solidFill>
                <a:srgbClr val="000000"/>
              </a:solidFill>
            </a:endParaRPr>
          </a:p>
        </p:txBody>
      </p:sp>
      <p:sp>
        <p:nvSpPr>
          <p:cNvPr id="36868" name="Rectangle 2"/>
          <p:cNvSpPr>
            <a:spLocks noGrp="1" noChangeArrowheads="1"/>
          </p:cNvSpPr>
          <p:nvPr>
            <p:ph type="title" idx="4294967295"/>
          </p:nvPr>
        </p:nvSpPr>
        <p:spPr>
          <a:xfrm>
            <a:off x="152400" y="-123825"/>
            <a:ext cx="8686800" cy="1143000"/>
          </a:xfrm>
        </p:spPr>
        <p:txBody>
          <a:bodyPr lIns="92075" tIns="46038" rIns="92075" bIns="46038" anchor="b"/>
          <a:lstStyle/>
          <a:p>
            <a:r>
              <a:rPr lang="en-US" dirty="0" smtClean="0"/>
              <a:t>Federal Disasters Declarations by State, </a:t>
            </a:r>
            <a:br>
              <a:rPr lang="en-US" dirty="0" smtClean="0"/>
            </a:br>
            <a:r>
              <a:rPr lang="en-US" dirty="0" smtClean="0"/>
              <a:t>1953 – 2013: Lowest 25 States*</a:t>
            </a:r>
          </a:p>
        </p:txBody>
      </p:sp>
      <p:graphicFrame>
        <p:nvGraphicFramePr>
          <p:cNvPr id="36866" name="Object 3"/>
          <p:cNvGraphicFramePr>
            <a:graphicFrameLocks noChangeAspect="1"/>
          </p:cNvGraphicFramePr>
          <p:nvPr>
            <p:ph idx="4294967295"/>
          </p:nvPr>
        </p:nvGraphicFramePr>
        <p:xfrm>
          <a:off x="20638" y="1790700"/>
          <a:ext cx="9064625" cy="4713288"/>
        </p:xfrm>
        <a:graphic>
          <a:graphicData uri="http://schemas.openxmlformats.org/presentationml/2006/ole">
            <p:oleObj spid="_x0000_s20730882" name="Chart" r:id="rId4" imgW="8829759" imgH="4590947" progId="MSGraph.Chart.8">
              <p:embed followColorScheme="full"/>
            </p:oleObj>
          </a:graphicData>
        </a:graphic>
      </p:graphicFrame>
      <p:sp>
        <p:nvSpPr>
          <p:cNvPr id="8" name="AutoShape 7"/>
          <p:cNvSpPr>
            <a:spLocks noChangeArrowheads="1"/>
          </p:cNvSpPr>
          <p:nvPr/>
        </p:nvSpPr>
        <p:spPr bwMode="blackWhite">
          <a:xfrm>
            <a:off x="5462543" y="1527019"/>
            <a:ext cx="2784475" cy="1626534"/>
          </a:xfrm>
          <a:prstGeom prst="wedgeRectCallout">
            <a:avLst>
              <a:gd name="adj1" fmla="val 60027"/>
              <a:gd name="adj2" fmla="val 1587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Over the past </a:t>
            </a:r>
            <a:r>
              <a:rPr lang="en-US" b="1" dirty="0" smtClean="0">
                <a:solidFill>
                  <a:srgbClr val="FFFFFF"/>
                </a:solidFill>
                <a:latin typeface="Arial" charset="0"/>
                <a:cs typeface="Arial" charset="0"/>
              </a:rPr>
              <a:t>60 years, Wyoming  and Rhode Island had the fewest </a:t>
            </a:r>
            <a:r>
              <a:rPr lang="en-US" b="1" dirty="0">
                <a:solidFill>
                  <a:srgbClr val="FFFFFF"/>
                </a:solidFill>
                <a:latin typeface="Arial" charset="0"/>
                <a:cs typeface="Arial" charset="0"/>
              </a:rPr>
              <a:t>number of Federal Disaster Declarations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10" name="Text Box 4"/>
          <p:cNvSpPr txBox="1">
            <a:spLocks noChangeArrowheads="1"/>
          </p:cNvSpPr>
          <p:nvPr/>
        </p:nvSpPr>
        <p:spPr bwMode="auto">
          <a:xfrm>
            <a:off x="100106" y="6400556"/>
            <a:ext cx="9017000" cy="417103"/>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*Through </a:t>
            </a:r>
            <a:r>
              <a:rPr lang="en-US" sz="1100" dirty="0" smtClean="0">
                <a:solidFill>
                  <a:srgbClr val="000000"/>
                </a:solidFill>
              </a:rPr>
              <a:t>Nov. 5, 2013</a:t>
            </a:r>
            <a:r>
              <a:rPr lang="en-US" sz="1100" dirty="0" smtClean="0">
                <a:solidFill>
                  <a:srgbClr val="000000"/>
                </a:solidFill>
                <a:latin typeface="Arial" charset="0"/>
                <a:cs typeface="Arial" charset="0"/>
              </a:rPr>
              <a:t>. Includes Puerto Rico and the District of Columbia.</a:t>
            </a:r>
          </a:p>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FEMA: </a:t>
            </a:r>
            <a:r>
              <a:rPr lang="en-US" sz="1100" dirty="0" smtClean="0">
                <a:solidFill>
                  <a:srgbClr val="000000"/>
                </a:solidFill>
                <a:latin typeface="Arial" charset="0"/>
                <a:cs typeface="Arial" charset="0"/>
                <a:hlinkClick r:id="rId5"/>
              </a:rPr>
              <a:t>http://www.fema.gov/news/disaster_totals_annual.fema</a:t>
            </a:r>
            <a:r>
              <a:rPr lang="en-US" sz="1100" dirty="0" smtClean="0">
                <a:solidFill>
                  <a:srgbClr val="000000"/>
                </a:solidFill>
                <a:latin typeface="Arial" charset="0"/>
                <a:cs typeface="Arial" charset="0"/>
              </a:rPr>
              <a:t>; Insurance Information Institute.</a:t>
            </a:r>
            <a:r>
              <a:rPr lang="en-US" sz="1100" dirty="0">
                <a:solidFill>
                  <a:srgbClr val="000000"/>
                </a:solidFill>
                <a:latin typeface="Arial" charset="0"/>
                <a:cs typeface="Arial"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F1E8D28-9818-4895-9ECE-BCCD5C2326B4}" type="slidenum">
              <a:rPr lang="en-US" sz="900">
                <a:solidFill>
                  <a:schemeClr val="bg1"/>
                </a:solidFill>
              </a:rPr>
              <a:pPr algn="r" eaLnBrk="0" hangingPunct="0">
                <a:lnSpc>
                  <a:spcPct val="85000"/>
                </a:lnSpc>
                <a:spcBef>
                  <a:spcPct val="20000"/>
                </a:spcBef>
              </a:pPr>
              <a:t>123</a:t>
            </a:fld>
            <a:endParaRPr lang="en-US" sz="900">
              <a:solidFill>
                <a:schemeClr val="bg1"/>
              </a:solidFill>
            </a:endParaRPr>
          </a:p>
        </p:txBody>
      </p:sp>
      <p:pic>
        <p:nvPicPr>
          <p:cNvPr id="109572"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77825" y="272415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2800" b="1" dirty="0" smtClean="0">
                <a:solidFill>
                  <a:schemeClr val="bg1"/>
                </a:solidFill>
              </a:rPr>
              <a:t>SEVERE WEATHER REPORT UPDATE: 2013</a:t>
            </a:r>
            <a:endParaRPr lang="en-US" sz="2800" b="1" dirty="0">
              <a:solidFill>
                <a:schemeClr val="bg1"/>
              </a:solidFill>
            </a:endParaRPr>
          </a:p>
        </p:txBody>
      </p:sp>
      <p:sp>
        <p:nvSpPr>
          <p:cNvPr id="109574" name="TextBox 5"/>
          <p:cNvSpPr txBox="1">
            <a:spLocks noChangeArrowheads="1"/>
          </p:cNvSpPr>
          <p:nvPr/>
        </p:nvSpPr>
        <p:spPr bwMode="auto">
          <a:xfrm>
            <a:off x="947738" y="4498975"/>
            <a:ext cx="7331075" cy="1077218"/>
          </a:xfrm>
          <a:prstGeom prst="rect">
            <a:avLst/>
          </a:prstGeom>
          <a:noFill/>
          <a:ln w="9525">
            <a:noFill/>
            <a:miter lim="800000"/>
            <a:headEnd/>
            <a:tailEnd/>
          </a:ln>
        </p:spPr>
        <p:txBody>
          <a:bodyPr>
            <a:spAutoFit/>
          </a:bodyPr>
          <a:lstStyle/>
          <a:p>
            <a:pPr algn="ctr"/>
            <a:r>
              <a:rPr lang="en-US" sz="3200" b="1" i="1" dirty="0" smtClean="0">
                <a:solidFill>
                  <a:srgbClr val="225A7A"/>
                </a:solidFill>
              </a:rPr>
              <a:t>Damage from Tornadoes, Large Hail and High Winds Keep Insurers Busy</a:t>
            </a:r>
            <a:endParaRPr lang="en-US" sz="32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123</a:t>
            </a:fld>
            <a:endParaRPr lang="en-US"/>
          </a:p>
        </p:txBody>
      </p:sp>
    </p:spTree>
  </p:cSld>
  <p:clrMapOvr>
    <a:masterClrMapping/>
  </p:clrMapOvr>
  <p:transition>
    <p:zoom dir="in"/>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Location of Tornado Reports:</a:t>
            </a:r>
            <a:br>
              <a:rPr lang="en-US" kern="1200" dirty="0" smtClean="0">
                <a:solidFill>
                  <a:srgbClr val="28688C"/>
                </a:solidFill>
                <a:latin typeface="Arial"/>
                <a:ea typeface="Arial Unicode MS"/>
                <a:cs typeface="Arial"/>
              </a:rPr>
            </a:br>
            <a:r>
              <a:rPr lang="en-US" kern="1200" dirty="0" smtClean="0">
                <a:solidFill>
                  <a:srgbClr val="28688C"/>
                </a:solidFill>
                <a:latin typeface="Arial"/>
                <a:ea typeface="Arial Unicode MS"/>
                <a:cs typeface="Arial"/>
              </a:rPr>
              <a:t>Through September 30,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124</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www.spc.noaa.gov/climo/online/monthly/2013_annual_summary.html#</a:t>
            </a:r>
            <a:r>
              <a:rPr lang="en-US" sz="1000" dirty="0" smtClean="0">
                <a:solidFill>
                  <a:srgbClr val="000000">
                    <a:lumMod val="75000"/>
                  </a:srgbClr>
                </a:solidFill>
                <a:latin typeface="Arial" charset="0"/>
                <a:cs typeface="Arial" charset="0"/>
              </a:rPr>
              <a:t>; PCS. </a:t>
            </a:r>
            <a:endParaRPr lang="en-US" sz="1000" i="1" dirty="0">
              <a:solidFill>
                <a:srgbClr val="000000">
                  <a:lumMod val="75000"/>
                </a:srgbClr>
              </a:solidFill>
              <a:latin typeface="Arial" charset="0"/>
              <a:cs typeface="Arial" charset="0"/>
            </a:endParaRPr>
          </a:p>
        </p:txBody>
      </p:sp>
      <p:pic>
        <p:nvPicPr>
          <p:cNvPr id="23741442" name="Picture 2" descr="http://www.spc.noaa.gov/climo/online/monthly/2013_annual_map_torn.gif"/>
          <p:cNvPicPr>
            <a:picLocks noChangeAspect="1" noChangeArrowheads="1"/>
          </p:cNvPicPr>
          <p:nvPr/>
        </p:nvPicPr>
        <p:blipFill>
          <a:blip r:embed="rId4" cstate="email"/>
          <a:srcRect/>
          <a:stretch>
            <a:fillRect/>
          </a:stretch>
        </p:blipFill>
        <p:spPr bwMode="auto">
          <a:xfrm>
            <a:off x="391549" y="1118536"/>
            <a:ext cx="7425096" cy="5322414"/>
          </a:xfrm>
          <a:prstGeom prst="rect">
            <a:avLst/>
          </a:prstGeom>
          <a:noFill/>
        </p:spPr>
      </p:pic>
      <p:sp>
        <p:nvSpPr>
          <p:cNvPr id="11" name="AutoShape 7"/>
          <p:cNvSpPr>
            <a:spLocks noChangeArrowheads="1"/>
          </p:cNvSpPr>
          <p:nvPr/>
        </p:nvSpPr>
        <p:spPr bwMode="blackWhite">
          <a:xfrm>
            <a:off x="147487" y="2109020"/>
            <a:ext cx="2227006" cy="2757948"/>
          </a:xfrm>
          <a:prstGeom prst="wedgeRectCallout">
            <a:avLst>
              <a:gd name="adj1" fmla="val 101984"/>
              <a:gd name="adj2" fmla="val 1449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The storm system that spawned the deadly EF-5 tornado on May 19 in Moore, OK, produced insured losses of $1.575 billion</a:t>
            </a:r>
            <a:endParaRPr lang="en-US" sz="2000" b="1" dirty="0">
              <a:solidFill>
                <a:srgbClr val="FFFFFF"/>
              </a:solidFill>
              <a:latin typeface="Arial" charset="0"/>
              <a:cs typeface="Arial" charset="0"/>
            </a:endParaRPr>
          </a:p>
        </p:txBody>
      </p:sp>
      <p:sp>
        <p:nvSpPr>
          <p:cNvPr id="16" name="AutoShape 7"/>
          <p:cNvSpPr>
            <a:spLocks noChangeArrowheads="1"/>
          </p:cNvSpPr>
          <p:nvPr/>
        </p:nvSpPr>
        <p:spPr bwMode="blackWhite">
          <a:xfrm>
            <a:off x="7138067" y="2684206"/>
            <a:ext cx="1976437" cy="2359743"/>
          </a:xfrm>
          <a:prstGeom prst="wedgeRectCallout">
            <a:avLst>
              <a:gd name="adj1" fmla="val -65238"/>
              <a:gd name="adj2" fmla="val -2165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738 tornadoes through Sept. 30, causing extensive property damage in several states</a:t>
            </a:r>
            <a:endParaRPr lang="en-US" b="1" dirty="0">
              <a:solidFill>
                <a:srgbClr val="FFFFFF"/>
              </a:solidFill>
              <a:latin typeface="Arial" pitchFamily="34" charset="0"/>
              <a:cs typeface="Arial" pitchFamily="34" charset="0"/>
            </a:endParaRPr>
          </a:p>
        </p:txBody>
      </p:sp>
      <p:sp>
        <p:nvSpPr>
          <p:cNvPr id="17" name="Oval 8"/>
          <p:cNvSpPr>
            <a:spLocks noChangeArrowheads="1"/>
          </p:cNvSpPr>
          <p:nvPr/>
        </p:nvSpPr>
        <p:spPr bwMode="auto">
          <a:xfrm rot="-5400000">
            <a:off x="3697849" y="3412715"/>
            <a:ext cx="796413" cy="1089537"/>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1200"/>
                            </p:stCondLst>
                            <p:childTnLst>
                              <p:par>
                                <p:cTn id="9" presetID="22" presetClass="entr" presetSubtype="2" fill="hold" grpId="0" nodeType="afterEffect">
                                  <p:stCondLst>
                                    <p:cond delay="699"/>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par>
                          <p:cTn id="12" fill="hold">
                            <p:stCondLst>
                              <p:cond delay="2399"/>
                            </p:stCondLst>
                            <p:childTnLst>
                              <p:par>
                                <p:cTn id="13" presetID="17" presetClass="entr" presetSubtype="4" fill="hold" grpId="0" nodeType="afterEffect">
                                  <p:stCondLst>
                                    <p:cond delay="100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ppt_x</p:attrName>
                                        </p:attrNameLst>
                                      </p:cBhvr>
                                      <p:tavLst>
                                        <p:tav tm="0">
                                          <p:val>
                                            <p:strVal val="#ppt_x"/>
                                          </p:val>
                                        </p:tav>
                                        <p:tav tm="100000">
                                          <p:val>
                                            <p:strVal val="#ppt_x"/>
                                          </p:val>
                                        </p:tav>
                                      </p:tavLst>
                                    </p:anim>
                                    <p:anim calcmode="lin" valueType="num">
                                      <p:cBhvr>
                                        <p:cTn id="16" dur="500" fill="hold"/>
                                        <p:tgtEl>
                                          <p:spTgt spid="17"/>
                                        </p:tgtEl>
                                        <p:attrNameLst>
                                          <p:attrName>ppt_y</p:attrName>
                                        </p:attrNameLst>
                                      </p:cBhvr>
                                      <p:tavLst>
                                        <p:tav tm="0">
                                          <p:val>
                                            <p:strVal val="#ppt_y+#ppt_h/2"/>
                                          </p:val>
                                        </p:tav>
                                        <p:tav tm="100000">
                                          <p:val>
                                            <p:strVal val="#ppt_y"/>
                                          </p:val>
                                        </p:tav>
                                      </p:tavLst>
                                    </p:anim>
                                    <p:anim calcmode="lin" valueType="num">
                                      <p:cBhvr>
                                        <p:cTn id="17" dur="500" fill="hold"/>
                                        <p:tgtEl>
                                          <p:spTgt spid="17"/>
                                        </p:tgtEl>
                                        <p:attrNameLst>
                                          <p:attrName>ppt_w</p:attrName>
                                        </p:attrNameLst>
                                      </p:cBhvr>
                                      <p:tavLst>
                                        <p:tav tm="0">
                                          <p:val>
                                            <p:strVal val="#ppt_w"/>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autoUpdateAnimBg="0"/>
      <p:bldP spid="17"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90923" y="196850"/>
            <a:ext cx="6838950" cy="719138"/>
          </a:xfrm>
        </p:spPr>
        <p:txBody>
          <a:bodyPr/>
          <a:lstStyle/>
          <a:p>
            <a:pPr>
              <a:defRPr/>
            </a:pPr>
            <a:r>
              <a:rPr lang="en-US" kern="1200" dirty="0" smtClean="0">
                <a:solidFill>
                  <a:srgbClr val="28688C"/>
                </a:solidFill>
                <a:latin typeface="Arial"/>
                <a:ea typeface="Arial Unicode MS"/>
                <a:cs typeface="Arial"/>
              </a:rPr>
              <a:t>U.S. Tornado </a:t>
            </a:r>
            <a:r>
              <a:rPr lang="en-US" dirty="0" smtClean="0">
                <a:solidFill>
                  <a:srgbClr val="28688C"/>
                </a:solidFill>
              </a:rPr>
              <a:t>Count, 2005-2013* </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a:defRPr/>
            </a:pPr>
            <a:fld id="{D131676E-5B39-464A-99D9-D8B8DE9BDE38}" type="slidenum">
              <a:rPr lang="en-US" sz="1000">
                <a:solidFill>
                  <a:schemeClr val="accent4">
                    <a:lumMod val="75000"/>
                  </a:schemeClr>
                </a:solidFill>
                <a:latin typeface="+mn-lt"/>
                <a:cs typeface="+mn-cs"/>
              </a:rPr>
              <a:pPr algn="r">
                <a:defRPr/>
              </a:pPr>
              <a:t>125</a:t>
            </a:fld>
            <a:endParaRPr lang="en-US" sz="1000" dirty="0">
              <a:solidFill>
                <a:schemeClr val="accent4">
                  <a:lumMod val="75000"/>
                </a:schemeClr>
              </a:solidFill>
              <a:latin typeface="+mn-lt"/>
              <a:cs typeface="+mn-cs"/>
            </a:endParaRPr>
          </a:p>
        </p:txBody>
      </p:sp>
      <p:sp>
        <p:nvSpPr>
          <p:cNvPr id="16" name="Rectangle 14"/>
          <p:cNvSpPr>
            <a:spLocks noChangeArrowheads="1"/>
          </p:cNvSpPr>
          <p:nvPr/>
        </p:nvSpPr>
        <p:spPr bwMode="auto">
          <a:xfrm>
            <a:off x="117475" y="6340633"/>
            <a:ext cx="6647974" cy="461665"/>
          </a:xfrm>
          <a:prstGeom prst="rect">
            <a:avLst/>
          </a:prstGeom>
          <a:noFill/>
          <a:ln w="9525">
            <a:noFill/>
            <a:miter lim="800000"/>
            <a:headEnd/>
            <a:tailEnd/>
          </a:ln>
        </p:spPr>
        <p:txBody>
          <a:bodyPr wrap="none">
            <a:spAutoFit/>
          </a:bodyPr>
          <a:lstStyle/>
          <a:p>
            <a:r>
              <a:rPr lang="en-US" sz="1200" dirty="0" smtClean="0"/>
              <a:t>*Through October 28, 2013.</a:t>
            </a:r>
          </a:p>
          <a:p>
            <a:r>
              <a:rPr lang="en-US" sz="1200" dirty="0" smtClean="0"/>
              <a:t>Source</a:t>
            </a:r>
            <a:r>
              <a:rPr lang="en-US" sz="1200" dirty="0"/>
              <a:t>: </a:t>
            </a:r>
            <a:r>
              <a:rPr lang="en-US" sz="1200" dirty="0">
                <a:hlinkClick r:id="rId3"/>
              </a:rPr>
              <a:t>http://www.spc.noaa.gov/wcm</a:t>
            </a:r>
            <a:r>
              <a:rPr lang="en-US" sz="1200" dirty="0" smtClean="0">
                <a:hlinkClick r:id="rId3"/>
              </a:rPr>
              <a:t>/</a:t>
            </a:r>
            <a:r>
              <a:rPr lang="en-US" sz="1200" dirty="0" smtClean="0"/>
              <a:t>.</a:t>
            </a:r>
            <a:r>
              <a:rPr lang="en-US" sz="1200" dirty="0"/>
              <a:t>					</a:t>
            </a:r>
          </a:p>
        </p:txBody>
      </p:sp>
      <p:pic>
        <p:nvPicPr>
          <p:cNvPr id="25216002" name="Picture 2" descr="U.S. Annual Tornado Trends">
            <a:hlinkClick r:id="rId4"/>
          </p:cNvPr>
          <p:cNvPicPr>
            <a:picLocks noChangeAspect="1" noChangeArrowheads="1"/>
          </p:cNvPicPr>
          <p:nvPr/>
        </p:nvPicPr>
        <p:blipFill>
          <a:blip r:embed="rId5" cstate="email"/>
          <a:srcRect/>
          <a:stretch>
            <a:fillRect/>
          </a:stretch>
        </p:blipFill>
        <p:spPr bwMode="auto">
          <a:xfrm>
            <a:off x="199819" y="1215071"/>
            <a:ext cx="7956039" cy="5177946"/>
          </a:xfrm>
          <a:prstGeom prst="rect">
            <a:avLst/>
          </a:prstGeom>
          <a:noFill/>
        </p:spPr>
      </p:pic>
      <p:sp>
        <p:nvSpPr>
          <p:cNvPr id="10" name="AutoShape 7"/>
          <p:cNvSpPr>
            <a:spLocks noChangeArrowheads="1"/>
          </p:cNvSpPr>
          <p:nvPr/>
        </p:nvSpPr>
        <p:spPr bwMode="blackWhite">
          <a:xfrm>
            <a:off x="1923542" y="1145457"/>
            <a:ext cx="4182289" cy="1056969"/>
          </a:xfrm>
          <a:prstGeom prst="wedgeRectCallout">
            <a:avLst>
              <a:gd name="adj1" fmla="val 60717"/>
              <a:gd name="adj2" fmla="val 893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1,897 tornadoes </a:t>
            </a:r>
            <a:r>
              <a:rPr lang="en-US" b="1" dirty="0">
                <a:solidFill>
                  <a:srgbClr val="FFFFFF"/>
                </a:solidFill>
                <a:latin typeface="Arial" pitchFamily="34" charset="0"/>
                <a:cs typeface="Arial" pitchFamily="34" charset="0"/>
              </a:rPr>
              <a:t>in the </a:t>
            </a:r>
            <a:r>
              <a:rPr lang="en-US" b="1" dirty="0" smtClean="0">
                <a:solidFill>
                  <a:srgbClr val="FFFFFF"/>
                </a:solidFill>
                <a:latin typeface="Arial" pitchFamily="34" charset="0"/>
                <a:cs typeface="Arial" pitchFamily="34" charset="0"/>
              </a:rPr>
              <a:t>U.S. </a:t>
            </a:r>
            <a:r>
              <a:rPr lang="en-US" b="1" dirty="0">
                <a:solidFill>
                  <a:srgbClr val="FFFFFF"/>
                </a:solidFill>
                <a:latin typeface="Arial" pitchFamily="34" charset="0"/>
                <a:cs typeface="Arial" pitchFamily="34" charset="0"/>
              </a:rPr>
              <a:t>in </a:t>
            </a:r>
            <a:r>
              <a:rPr lang="en-US" b="1" dirty="0" smtClean="0">
                <a:solidFill>
                  <a:srgbClr val="FFFFFF"/>
                </a:solidFill>
                <a:latin typeface="Arial" pitchFamily="34" charset="0"/>
                <a:cs typeface="Arial" pitchFamily="34" charset="0"/>
              </a:rPr>
              <a:t>2011 far above average, but well below 2008’s record</a:t>
            </a:r>
            <a:endParaRPr lang="en-US" b="1" dirty="0">
              <a:solidFill>
                <a:srgbClr val="FFFFFF"/>
              </a:solidFill>
              <a:latin typeface="Arial" pitchFamily="34" charset="0"/>
              <a:cs typeface="Arial" pitchFamily="34" charset="0"/>
            </a:endParaRPr>
          </a:p>
        </p:txBody>
      </p:sp>
      <p:sp>
        <p:nvSpPr>
          <p:cNvPr id="11" name="AutoShape 7"/>
          <p:cNvSpPr>
            <a:spLocks noChangeArrowheads="1"/>
          </p:cNvSpPr>
          <p:nvPr/>
        </p:nvSpPr>
        <p:spPr bwMode="blackWhite">
          <a:xfrm>
            <a:off x="4057218" y="4783396"/>
            <a:ext cx="1827390" cy="936788"/>
          </a:xfrm>
          <a:prstGeom prst="wedgeRectCallout">
            <a:avLst>
              <a:gd name="adj1" fmla="val 32898"/>
              <a:gd name="adj2" fmla="val -75196"/>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2013 count is running well below average</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Location of Large Hail Reports:</a:t>
            </a:r>
            <a:br>
              <a:rPr lang="en-US" kern="1200" dirty="0" smtClean="0">
                <a:solidFill>
                  <a:srgbClr val="28688C"/>
                </a:solidFill>
                <a:latin typeface="Arial"/>
                <a:ea typeface="Arial Unicode MS"/>
                <a:cs typeface="Arial"/>
              </a:rPr>
            </a:br>
            <a:r>
              <a:rPr lang="en-US" kern="1200" dirty="0" smtClean="0">
                <a:solidFill>
                  <a:srgbClr val="28688C"/>
                </a:solidFill>
                <a:latin typeface="Arial"/>
                <a:ea typeface="Arial Unicode MS"/>
                <a:cs typeface="Arial"/>
              </a:rPr>
              <a:t>Through September 30,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126</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www.spc.noaa.gov/climo/online/monthly/2013_annual_summary.html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23737346" name="Picture 2" descr="http://www.spc.noaa.gov/climo/online/monthly/2013_annual_map_hail.gif"/>
          <p:cNvPicPr>
            <a:picLocks noChangeAspect="1" noChangeArrowheads="1"/>
          </p:cNvPicPr>
          <p:nvPr/>
        </p:nvPicPr>
        <p:blipFill>
          <a:blip r:embed="rId4" cstate="email"/>
          <a:srcRect/>
          <a:stretch>
            <a:fillRect/>
          </a:stretch>
        </p:blipFill>
        <p:spPr bwMode="auto">
          <a:xfrm>
            <a:off x="136154" y="1130711"/>
            <a:ext cx="7461834" cy="5348748"/>
          </a:xfrm>
          <a:prstGeom prst="rect">
            <a:avLst/>
          </a:prstGeom>
          <a:noFill/>
        </p:spPr>
      </p:pic>
      <p:sp>
        <p:nvSpPr>
          <p:cNvPr id="11" name="AutoShape 7"/>
          <p:cNvSpPr>
            <a:spLocks noChangeArrowheads="1"/>
          </p:cNvSpPr>
          <p:nvPr/>
        </p:nvSpPr>
        <p:spPr bwMode="blackWhite">
          <a:xfrm>
            <a:off x="7034831" y="2802192"/>
            <a:ext cx="1976437" cy="2389240"/>
          </a:xfrm>
          <a:prstGeom prst="wedgeRectCallout">
            <a:avLst>
              <a:gd name="adj1" fmla="val -67974"/>
              <a:gd name="adj2" fmla="val -393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5,321 “Large Hail” reports through Sept. 30, causing extensive property and vehicle damage</a:t>
            </a:r>
            <a:endParaRPr lang="en-US" b="1" dirty="0">
              <a:solidFill>
                <a:srgbClr val="FFFFFF"/>
              </a:solidFill>
              <a:latin typeface="Arial" pitchFamily="34" charset="0"/>
              <a:cs typeface="Arial" pitchFamily="34" charset="0"/>
            </a:endParaRPr>
          </a:p>
        </p:txBody>
      </p:sp>
      <p:sp>
        <p:nvSpPr>
          <p:cNvPr id="7" name="Rectangle 7"/>
          <p:cNvSpPr>
            <a:spLocks noChangeArrowheads="1"/>
          </p:cNvSpPr>
          <p:nvPr/>
        </p:nvSpPr>
        <p:spPr bwMode="grayWhite">
          <a:xfrm>
            <a:off x="4291781" y="1887793"/>
            <a:ext cx="693174" cy="1093838"/>
          </a:xfrm>
          <a:prstGeom prst="rect">
            <a:avLst/>
          </a:prstGeom>
          <a:noFill/>
          <a:ln w="57150">
            <a:solidFill>
              <a:schemeClr val="folHlink"/>
            </a:solidFill>
            <a:miter lim="800000"/>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16" presetClass="entr" presetSubtype="26" fill="hold" grpId="0" nodeType="withEffect">
                                  <p:stCondLst>
                                    <p:cond delay="1000"/>
                                  </p:stCondLst>
                                  <p:childTnLst>
                                    <p:set>
                                      <p:cBhvr>
                                        <p:cTn id="9" dur="1" fill="hold">
                                          <p:stCondLst>
                                            <p:cond delay="0"/>
                                          </p:stCondLst>
                                        </p:cTn>
                                        <p:tgtEl>
                                          <p:spTgt spid="7"/>
                                        </p:tgtEl>
                                        <p:attrNameLst>
                                          <p:attrName>style.visibility</p:attrName>
                                        </p:attrNameLst>
                                      </p:cBhvr>
                                      <p:to>
                                        <p:strVal val="visible"/>
                                      </p:to>
                                    </p:set>
                                    <p:animEffect transition="in" filter="barn(in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P spid="7"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Location of High Wind Reports:</a:t>
            </a:r>
            <a:br>
              <a:rPr lang="en-US" kern="1200" dirty="0" smtClean="0">
                <a:solidFill>
                  <a:srgbClr val="28688C"/>
                </a:solidFill>
                <a:latin typeface="Arial"/>
                <a:ea typeface="Arial Unicode MS"/>
                <a:cs typeface="Arial"/>
              </a:rPr>
            </a:br>
            <a:r>
              <a:rPr lang="en-US" kern="1200" dirty="0" smtClean="0">
                <a:solidFill>
                  <a:srgbClr val="28688C"/>
                </a:solidFill>
                <a:latin typeface="Arial"/>
                <a:ea typeface="Arial Unicode MS"/>
                <a:cs typeface="Arial"/>
              </a:rPr>
              <a:t>Through September 30,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127</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www.spc.noaa.gov/climo/online/monthly/2013_annual_summary.html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23735298" name="Picture 2" descr="http://www.spc.noaa.gov/climo/online/monthly/2013_annual_map_wind.gif"/>
          <p:cNvPicPr>
            <a:picLocks noChangeAspect="1" noChangeArrowheads="1"/>
          </p:cNvPicPr>
          <p:nvPr/>
        </p:nvPicPr>
        <p:blipFill>
          <a:blip r:embed="rId4" cstate="email"/>
          <a:srcRect/>
          <a:stretch>
            <a:fillRect/>
          </a:stretch>
        </p:blipFill>
        <p:spPr bwMode="auto">
          <a:xfrm>
            <a:off x="165407" y="1091381"/>
            <a:ext cx="7394396" cy="5300408"/>
          </a:xfrm>
          <a:prstGeom prst="rect">
            <a:avLst/>
          </a:prstGeom>
          <a:noFill/>
        </p:spPr>
      </p:pic>
      <p:sp>
        <p:nvSpPr>
          <p:cNvPr id="11" name="AutoShape 7"/>
          <p:cNvSpPr>
            <a:spLocks noChangeArrowheads="1"/>
          </p:cNvSpPr>
          <p:nvPr/>
        </p:nvSpPr>
        <p:spPr bwMode="blackWhite">
          <a:xfrm>
            <a:off x="7093816" y="2831689"/>
            <a:ext cx="1976437" cy="2467898"/>
          </a:xfrm>
          <a:prstGeom prst="wedgeRectCallout">
            <a:avLst>
              <a:gd name="adj1" fmla="val -67725"/>
              <a:gd name="adj2" fmla="val -326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11,577 “Wind Damage” reports through Sept. 30, causing extensive property damage</a:t>
            </a:r>
            <a:endParaRPr lang="en-US" b="1" dirty="0">
              <a:solidFill>
                <a:srgbClr val="FFFFFF"/>
              </a:solidFill>
              <a:latin typeface="Arial" pitchFamily="34" charset="0"/>
              <a:cs typeface="Arial" pitchFamily="34" charset="0"/>
            </a:endParaRPr>
          </a:p>
        </p:txBody>
      </p:sp>
      <p:sp>
        <p:nvSpPr>
          <p:cNvPr id="7" name="Rectangle 7"/>
          <p:cNvSpPr>
            <a:spLocks noChangeArrowheads="1"/>
          </p:cNvSpPr>
          <p:nvPr/>
        </p:nvSpPr>
        <p:spPr bwMode="grayWhite">
          <a:xfrm>
            <a:off x="4306529" y="1651825"/>
            <a:ext cx="693174" cy="1093838"/>
          </a:xfrm>
          <a:prstGeom prst="rect">
            <a:avLst/>
          </a:prstGeom>
          <a:noFill/>
          <a:ln w="57150">
            <a:solidFill>
              <a:schemeClr val="folHlink"/>
            </a:solidFill>
            <a:miter lim="800000"/>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16" presetClass="entr" presetSubtype="26" fill="hold" grpId="0" nodeType="withEffect">
                                  <p:stCondLst>
                                    <p:cond delay="1000"/>
                                  </p:stCondLst>
                                  <p:childTnLst>
                                    <p:set>
                                      <p:cBhvr>
                                        <p:cTn id="9" dur="1" fill="hold">
                                          <p:stCondLst>
                                            <p:cond delay="0"/>
                                          </p:stCondLst>
                                        </p:cTn>
                                        <p:tgtEl>
                                          <p:spTgt spid="7"/>
                                        </p:tgtEl>
                                        <p:attrNameLst>
                                          <p:attrName>style.visibility</p:attrName>
                                        </p:attrNameLst>
                                      </p:cBhvr>
                                      <p:to>
                                        <p:strVal val="visible"/>
                                      </p:to>
                                    </p:set>
                                    <p:animEffect transition="in" filter="barn(in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P spid="7"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Severe Weather Reports:</a:t>
            </a:r>
            <a:br>
              <a:rPr lang="en-US" kern="1200" dirty="0" smtClean="0">
                <a:solidFill>
                  <a:srgbClr val="28688C"/>
                </a:solidFill>
                <a:latin typeface="Arial"/>
                <a:ea typeface="Arial Unicode MS"/>
                <a:cs typeface="Arial"/>
              </a:rPr>
            </a:br>
            <a:r>
              <a:rPr lang="en-US" kern="1200" dirty="0" smtClean="0">
                <a:solidFill>
                  <a:srgbClr val="28688C"/>
                </a:solidFill>
                <a:latin typeface="Arial"/>
                <a:ea typeface="Arial Unicode MS"/>
                <a:cs typeface="Arial"/>
              </a:rPr>
              <a:t>Through September 30,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128</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www.spc.noaa.gov/climo/online/monthly/2013_annual_summary.html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23733250" name="Picture 2" descr="http://www.spc.noaa.gov/climo/online/monthly/2013_annual_map_all.gif"/>
          <p:cNvPicPr>
            <a:picLocks noChangeAspect="1" noChangeArrowheads="1"/>
          </p:cNvPicPr>
          <p:nvPr/>
        </p:nvPicPr>
        <p:blipFill>
          <a:blip r:embed="rId4" cstate="email"/>
          <a:srcRect/>
          <a:stretch>
            <a:fillRect/>
          </a:stretch>
        </p:blipFill>
        <p:spPr bwMode="auto">
          <a:xfrm>
            <a:off x="88135" y="1130711"/>
            <a:ext cx="7489266" cy="5368412"/>
          </a:xfrm>
          <a:prstGeom prst="rect">
            <a:avLst/>
          </a:prstGeom>
          <a:noFill/>
        </p:spPr>
      </p:pic>
      <p:sp>
        <p:nvSpPr>
          <p:cNvPr id="11" name="AutoShape 7"/>
          <p:cNvSpPr>
            <a:spLocks noChangeArrowheads="1"/>
          </p:cNvSpPr>
          <p:nvPr/>
        </p:nvSpPr>
        <p:spPr bwMode="blackWhite">
          <a:xfrm>
            <a:off x="3318387" y="1032388"/>
            <a:ext cx="2993923" cy="943898"/>
          </a:xfrm>
          <a:prstGeom prst="wedgeRectCallout">
            <a:avLst>
              <a:gd name="adj1" fmla="val 30740"/>
              <a:gd name="adj2" fmla="val 9256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Severe weather reports are concentrated east of the Rockies</a:t>
            </a:r>
            <a:endParaRPr lang="en-US" sz="2000" b="1" dirty="0">
              <a:solidFill>
                <a:srgbClr val="FFFFFF"/>
              </a:solidFill>
              <a:latin typeface="Arial" charset="0"/>
              <a:cs typeface="Arial" charset="0"/>
            </a:endParaRPr>
          </a:p>
        </p:txBody>
      </p:sp>
      <p:sp>
        <p:nvSpPr>
          <p:cNvPr id="13" name="AutoShape 7"/>
          <p:cNvSpPr>
            <a:spLocks noChangeArrowheads="1"/>
          </p:cNvSpPr>
          <p:nvPr/>
        </p:nvSpPr>
        <p:spPr bwMode="blackWhite">
          <a:xfrm>
            <a:off x="7098736" y="2502310"/>
            <a:ext cx="1976437" cy="2946131"/>
          </a:xfrm>
          <a:prstGeom prst="wedgeRectCallout">
            <a:avLst>
              <a:gd name="adj1" fmla="val -66979"/>
              <a:gd name="adj2" fmla="val -2376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17,637 </a:t>
            </a:r>
            <a:r>
              <a:rPr lang="en-US" b="1" dirty="0">
                <a:solidFill>
                  <a:srgbClr val="FFFFFF"/>
                </a:solidFill>
                <a:latin typeface="Arial" pitchFamily="34" charset="0"/>
                <a:cs typeface="Arial" pitchFamily="34" charset="0"/>
              </a:rPr>
              <a:t>severe weather reports </a:t>
            </a:r>
            <a:r>
              <a:rPr lang="en-US" b="1" dirty="0" smtClean="0">
                <a:solidFill>
                  <a:srgbClr val="FFFFFF"/>
                </a:solidFill>
                <a:latin typeface="Arial" pitchFamily="34" charset="0"/>
                <a:cs typeface="Arial" pitchFamily="34" charset="0"/>
              </a:rPr>
              <a:t>through Sept. 30; </a:t>
            </a:r>
            <a:r>
              <a:rPr lang="en-US" b="1" dirty="0">
                <a:solidFill>
                  <a:srgbClr val="FFFFFF"/>
                </a:solidFill>
                <a:latin typeface="Arial" pitchFamily="34" charset="0"/>
                <a:cs typeface="Arial" pitchFamily="34" charset="0"/>
              </a:rPr>
              <a:t>including </a:t>
            </a:r>
            <a:r>
              <a:rPr lang="en-US" b="1" dirty="0" smtClean="0">
                <a:solidFill>
                  <a:srgbClr val="FFFFFF"/>
                </a:solidFill>
                <a:latin typeface="Arial" pitchFamily="34" charset="0"/>
                <a:cs typeface="Arial" pitchFamily="34" charset="0"/>
              </a:rPr>
              <a:t>738 </a:t>
            </a:r>
            <a:r>
              <a:rPr lang="en-US" b="1" dirty="0">
                <a:solidFill>
                  <a:srgbClr val="FFFFFF"/>
                </a:solidFill>
                <a:latin typeface="Arial" pitchFamily="34" charset="0"/>
                <a:cs typeface="Arial" pitchFamily="34" charset="0"/>
              </a:rPr>
              <a:t>tornadoes; </a:t>
            </a:r>
            <a:r>
              <a:rPr lang="en-US" b="1" dirty="0" smtClean="0">
                <a:solidFill>
                  <a:srgbClr val="FFFFFF"/>
                </a:solidFill>
                <a:latin typeface="Arial" pitchFamily="34" charset="0"/>
                <a:cs typeface="Arial" pitchFamily="34" charset="0"/>
              </a:rPr>
              <a:t>5,321 “Large </a:t>
            </a:r>
            <a:r>
              <a:rPr lang="en-US" b="1" dirty="0">
                <a:solidFill>
                  <a:srgbClr val="FFFFFF"/>
                </a:solidFill>
                <a:latin typeface="Arial" pitchFamily="34" charset="0"/>
                <a:cs typeface="Arial" pitchFamily="34" charset="0"/>
              </a:rPr>
              <a:t>Hail” reports and </a:t>
            </a:r>
            <a:r>
              <a:rPr lang="en-US" b="1" dirty="0" smtClean="0">
                <a:solidFill>
                  <a:srgbClr val="FFFFFF"/>
                </a:solidFill>
                <a:latin typeface="Arial" pitchFamily="34" charset="0"/>
                <a:cs typeface="Arial" pitchFamily="34" charset="0"/>
              </a:rPr>
              <a:t>11,577 </a:t>
            </a:r>
            <a:r>
              <a:rPr lang="en-US" b="1" dirty="0">
                <a:solidFill>
                  <a:srgbClr val="FFFFFF"/>
                </a:solidFill>
                <a:latin typeface="Arial" pitchFamily="34" charset="0"/>
                <a:cs typeface="Arial" pitchFamily="34" charset="0"/>
              </a:rPr>
              <a:t>high wind events</a:t>
            </a:r>
          </a:p>
        </p:txBody>
      </p:sp>
      <p:sp>
        <p:nvSpPr>
          <p:cNvPr id="8" name="Rectangle 7"/>
          <p:cNvSpPr>
            <a:spLocks noChangeArrowheads="1"/>
          </p:cNvSpPr>
          <p:nvPr/>
        </p:nvSpPr>
        <p:spPr bwMode="grayWhite">
          <a:xfrm>
            <a:off x="4291781" y="2020529"/>
            <a:ext cx="693174" cy="825910"/>
          </a:xfrm>
          <a:prstGeom prst="rect">
            <a:avLst/>
          </a:prstGeom>
          <a:noFill/>
          <a:ln w="57150">
            <a:solidFill>
              <a:schemeClr val="folHlink"/>
            </a:solidFill>
            <a:miter lim="800000"/>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1200"/>
                            </p:stCondLst>
                            <p:childTnLst>
                              <p:par>
                                <p:cTn id="9" presetID="22" presetClass="entr" presetSubtype="2" fill="hold" grpId="0" nodeType="afterEffect">
                                  <p:stCondLst>
                                    <p:cond delay="699"/>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barn(inHorizont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autoUpdateAnimBg="0"/>
      <p:bldP spid="8"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599" y="196850"/>
            <a:ext cx="7106265" cy="719138"/>
          </a:xfrm>
        </p:spPr>
        <p:txBody>
          <a:bodyPr/>
          <a:lstStyle/>
          <a:p>
            <a:pPr>
              <a:defRPr/>
            </a:pPr>
            <a:r>
              <a:rPr lang="en-US" kern="1200" dirty="0" smtClean="0">
                <a:solidFill>
                  <a:srgbClr val="28688C"/>
                </a:solidFill>
                <a:latin typeface="Arial"/>
                <a:ea typeface="Arial Unicode MS"/>
                <a:cs typeface="Arial"/>
              </a:rPr>
              <a:t>Severe Weather Reports in Wisconsin:</a:t>
            </a:r>
            <a:br>
              <a:rPr lang="en-US" kern="1200" dirty="0" smtClean="0">
                <a:solidFill>
                  <a:srgbClr val="28688C"/>
                </a:solidFill>
                <a:latin typeface="Arial"/>
                <a:ea typeface="Arial Unicode MS"/>
                <a:cs typeface="Arial"/>
              </a:rPr>
            </a:br>
            <a:r>
              <a:rPr lang="en-US" kern="1200" dirty="0" smtClean="0">
                <a:solidFill>
                  <a:srgbClr val="28688C"/>
                </a:solidFill>
                <a:latin typeface="Arial"/>
                <a:ea typeface="Arial Unicode MS"/>
                <a:cs typeface="Arial"/>
              </a:rPr>
              <a:t>Through November 4,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129</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www.spc.noaa.gov/climo/online/monthly/2013_annual_summary.html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25771010" name="Picture 2" descr="http://www.spc.noaa.gov/climo/online/monthly/2013_states/WI_statemap.gif"/>
          <p:cNvPicPr>
            <a:picLocks noChangeAspect="1" noChangeArrowheads="1"/>
          </p:cNvPicPr>
          <p:nvPr/>
        </p:nvPicPr>
        <p:blipFill>
          <a:blip r:embed="rId4" cstate="email"/>
          <a:srcRect/>
          <a:stretch>
            <a:fillRect/>
          </a:stretch>
        </p:blipFill>
        <p:spPr bwMode="auto">
          <a:xfrm>
            <a:off x="214567" y="1612490"/>
            <a:ext cx="4760555" cy="4760556"/>
          </a:xfrm>
          <a:prstGeom prst="rect">
            <a:avLst/>
          </a:prstGeom>
          <a:noFill/>
        </p:spPr>
      </p:pic>
      <p:sp>
        <p:nvSpPr>
          <p:cNvPr id="8" name="AutoShape 7"/>
          <p:cNvSpPr>
            <a:spLocks noChangeArrowheads="1"/>
          </p:cNvSpPr>
          <p:nvPr/>
        </p:nvSpPr>
        <p:spPr bwMode="blackWhite">
          <a:xfrm>
            <a:off x="4911060" y="2615381"/>
            <a:ext cx="2871173" cy="2292286"/>
          </a:xfrm>
          <a:prstGeom prst="wedgeRectCallout">
            <a:avLst>
              <a:gd name="adj1" fmla="val -75883"/>
              <a:gd name="adj2" fmla="val -109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375 </a:t>
            </a:r>
            <a:r>
              <a:rPr lang="en-US" b="1" dirty="0">
                <a:solidFill>
                  <a:srgbClr val="FFFFFF"/>
                </a:solidFill>
                <a:latin typeface="Arial" pitchFamily="34" charset="0"/>
                <a:cs typeface="Arial" pitchFamily="34" charset="0"/>
              </a:rPr>
              <a:t>severe weather reports </a:t>
            </a:r>
            <a:r>
              <a:rPr lang="en-US" b="1" dirty="0" smtClean="0">
                <a:solidFill>
                  <a:srgbClr val="FFFFFF"/>
                </a:solidFill>
                <a:latin typeface="Arial" pitchFamily="34" charset="0"/>
                <a:cs typeface="Arial" pitchFamily="34" charset="0"/>
              </a:rPr>
              <a:t>through </a:t>
            </a:r>
            <a:r>
              <a:rPr lang="en-US" b="1" u="sng" dirty="0" smtClean="0">
                <a:solidFill>
                  <a:srgbClr val="FFFFFF"/>
                </a:solidFill>
                <a:latin typeface="Arial" pitchFamily="34" charset="0"/>
                <a:cs typeface="Arial" pitchFamily="34" charset="0"/>
              </a:rPr>
              <a:t>Nov. 4 in Wisconsin:</a:t>
            </a:r>
          </a:p>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15 Tornadoes</a:t>
            </a:r>
          </a:p>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86  Large Hail Reports</a:t>
            </a:r>
          </a:p>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274 High Wind </a:t>
            </a:r>
            <a:r>
              <a:rPr lang="en-US" b="1" dirty="0">
                <a:solidFill>
                  <a:srgbClr val="FFFFFF"/>
                </a:solidFill>
                <a:latin typeface="Arial" pitchFamily="34" charset="0"/>
                <a:cs typeface="Arial" pitchFamily="34" charset="0"/>
              </a:rPr>
              <a:t>E</a:t>
            </a:r>
            <a:r>
              <a:rPr lang="en-US" b="1" dirty="0" smtClean="0">
                <a:solidFill>
                  <a:srgbClr val="FFFFFF"/>
                </a:solidFill>
                <a:latin typeface="Arial" pitchFamily="34" charset="0"/>
                <a:cs typeface="Arial" pitchFamily="34" charset="0"/>
              </a:rPr>
              <a:t>vents</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1B37BE0-C27B-4250-95BA-8D235DCA00BF}" type="slidenum">
              <a:rPr lang="en-US" sz="900"/>
              <a:pPr algn="r" eaLnBrk="0" hangingPunct="0">
                <a:lnSpc>
                  <a:spcPct val="85000"/>
                </a:lnSpc>
                <a:spcBef>
                  <a:spcPct val="20000"/>
                </a:spcBef>
              </a:pPr>
              <a:t>13</a:t>
            </a:fld>
            <a:endParaRPr lang="en-US" sz="900"/>
          </a:p>
        </p:txBody>
      </p:sp>
      <p:sp>
        <p:nvSpPr>
          <p:cNvPr id="1028" name="Rectangle 2"/>
          <p:cNvSpPr>
            <a:spLocks noGrp="1" noChangeArrowheads="1"/>
          </p:cNvSpPr>
          <p:nvPr>
            <p:ph type="title" idx="4294967295"/>
          </p:nvPr>
        </p:nvSpPr>
        <p:spPr/>
        <p:txBody>
          <a:bodyPr/>
          <a:lstStyle/>
          <a:p>
            <a:r>
              <a:rPr lang="en-US" smtClean="0"/>
              <a:t>RNW All Lines: WI vs. U.S., 2002-2011</a:t>
            </a:r>
          </a:p>
        </p:txBody>
      </p:sp>
      <p:sp>
        <p:nvSpPr>
          <p:cNvPr id="1029" name="Rectangle 3"/>
          <p:cNvSpPr>
            <a:spLocks noChangeArrowheads="1"/>
          </p:cNvSpPr>
          <p:nvPr/>
        </p:nvSpPr>
        <p:spPr bwMode="auto">
          <a:xfrm>
            <a:off x="0" y="6570663"/>
            <a:ext cx="7569200" cy="287337"/>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Sources: NAIC.</a:t>
            </a:r>
          </a:p>
        </p:txBody>
      </p:sp>
      <p:graphicFrame>
        <p:nvGraphicFramePr>
          <p:cNvPr id="2026500" name="Object 2"/>
          <p:cNvGraphicFramePr>
            <a:graphicFrameLocks/>
          </p:cNvGraphicFramePr>
          <p:nvPr/>
        </p:nvGraphicFramePr>
        <p:xfrm>
          <a:off x="250825" y="1606550"/>
          <a:ext cx="8569325" cy="4579938"/>
        </p:xfrm>
        <a:graphic>
          <a:graphicData uri="http://schemas.openxmlformats.org/presentationml/2006/ole">
            <p:oleObj spid="_x0000_s25754626" name="Chart" r:id="rId4" imgW="8601024" imgH="4600673" progId="MSGraph.Chart.8">
              <p:embed followColorScheme="full"/>
            </p:oleObj>
          </a:graphicData>
        </a:graphic>
      </p:graphicFrame>
      <p:sp>
        <p:nvSpPr>
          <p:cNvPr id="1030" name="Rectangle 5"/>
          <p:cNvSpPr>
            <a:spLocks noChangeArrowheads="1"/>
          </p:cNvSpPr>
          <p:nvPr/>
        </p:nvSpPr>
        <p:spPr bwMode="blackWhite">
          <a:xfrm>
            <a:off x="5997575" y="1171575"/>
            <a:ext cx="2782888" cy="15176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pt-BR" sz="1600" b="1">
                <a:solidFill>
                  <a:srgbClr val="FFFFFF"/>
                </a:solidFill>
              </a:rPr>
              <a:t>P/C Insurer profitability in WI is above that of the US overall over the past decade</a:t>
            </a:r>
          </a:p>
          <a:p>
            <a:pPr algn="ctr">
              <a:lnSpc>
                <a:spcPct val="95000"/>
              </a:lnSpc>
              <a:spcBef>
                <a:spcPct val="25000"/>
              </a:spcBef>
            </a:pPr>
            <a:r>
              <a:rPr lang="pt-BR" sz="1600" b="1">
                <a:solidFill>
                  <a:srgbClr val="FFFFFF"/>
                </a:solidFill>
              </a:rPr>
              <a:t>US: 7.7%</a:t>
            </a:r>
          </a:p>
          <a:p>
            <a:pPr algn="ctr">
              <a:lnSpc>
                <a:spcPct val="95000"/>
              </a:lnSpc>
              <a:spcBef>
                <a:spcPct val="25000"/>
              </a:spcBef>
            </a:pPr>
            <a:r>
              <a:rPr lang="pt-BR" sz="1600" b="1">
                <a:solidFill>
                  <a:srgbClr val="FFFFFF"/>
                </a:solidFill>
              </a:rPr>
              <a:t>WI: 9.0%</a:t>
            </a:r>
          </a:p>
        </p:txBody>
      </p:sp>
      <p:sp>
        <p:nvSpPr>
          <p:cNvPr id="1031"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oleChartEl type="series" lvl="1"/>
                                          </p:spTgt>
                                        </p:tgtEl>
                                        <p:attrNameLst>
                                          <p:attrName>style.visibility</p:attrName>
                                        </p:attrNameLst>
                                      </p:cBhvr>
                                      <p:to>
                                        <p:strVal val="visible"/>
                                      </p:to>
                                    </p:set>
                                    <p:animEffect transition="in" filter="wipe(left)">
                                      <p:cBhvr>
                                        <p:cTn id="7" dur="1000"/>
                                        <p:tgtEl>
                                          <p:spTgt spid="2026500">
                                            <p:oleChartEl type="series" lvl="1"/>
                                          </p:spTgt>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oleChartEl type="series" lvl="2"/>
                                          </p:spTgt>
                                        </p:tgtEl>
                                        <p:attrNameLst>
                                          <p:attrName>style.visibility</p:attrName>
                                        </p:attrNameLst>
                                      </p:cBhvr>
                                      <p:to>
                                        <p:strVal val="visible"/>
                                      </p:to>
                                    </p:set>
                                    <p:animEffect transition="in" filter="wipe(left)">
                                      <p:cBhvr>
                                        <p:cTn id="11" dur="1000"/>
                                        <p:tgtEl>
                                          <p:spTgt spid="2026500">
                                            <p:oleChartEl type="series" lvl="2"/>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Lst>
  </p:timing>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610522" y="1870331"/>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Terrorism Update</a:t>
            </a:r>
          </a:p>
        </p:txBody>
      </p:sp>
      <p:sp>
        <p:nvSpPr>
          <p:cNvPr id="10240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240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29A20C-ADB3-4B6C-9ADA-C87A773B28DB}" type="slidenum">
              <a:rPr lang="en-US" sz="900">
                <a:solidFill>
                  <a:schemeClr val="bg1"/>
                </a:solidFill>
              </a:rPr>
              <a:pPr algn="r" eaLnBrk="0" hangingPunct="0">
                <a:lnSpc>
                  <a:spcPct val="85000"/>
                </a:lnSpc>
                <a:spcBef>
                  <a:spcPct val="20000"/>
                </a:spcBef>
              </a:pPr>
              <a:t>130</a:t>
            </a:fld>
            <a:endParaRPr lang="en-US" sz="900">
              <a:solidFill>
                <a:schemeClr val="bg1"/>
              </a:solidFill>
            </a:endParaRPr>
          </a:p>
        </p:txBody>
      </p:sp>
      <p:pic>
        <p:nvPicPr>
          <p:cNvPr id="102405"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6"/>
          <p:cNvSpPr>
            <a:spLocks noChangeArrowheads="1"/>
          </p:cNvSpPr>
          <p:nvPr/>
        </p:nvSpPr>
        <p:spPr bwMode="auto">
          <a:xfrm>
            <a:off x="0" y="3516617"/>
            <a:ext cx="8967018" cy="288386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600" b="1" dirty="0" smtClean="0">
                <a:solidFill>
                  <a:srgbClr val="225A7A"/>
                </a:solidFill>
              </a:rPr>
              <a:t>Boston Marathon Bombings Underscore the Need for Extension of the Terrorism Risk Insurance Program</a:t>
            </a:r>
          </a:p>
          <a:p>
            <a:pPr marL="292100" indent="-292100" algn="ctr" eaLnBrk="0" hangingPunct="0">
              <a:lnSpc>
                <a:spcPct val="85000"/>
              </a:lnSpc>
              <a:spcBef>
                <a:spcPct val="25000"/>
              </a:spcBef>
              <a:buClr>
                <a:schemeClr val="accent2"/>
              </a:buClr>
              <a:buFont typeface="Wingdings" pitchFamily="2" charset="2"/>
              <a:buNone/>
            </a:pPr>
            <a:r>
              <a:rPr lang="en-US" sz="3200" b="1" i="1" dirty="0" smtClean="0">
                <a:solidFill>
                  <a:srgbClr val="C00000"/>
                </a:solidFill>
              </a:rPr>
              <a:t>Download III’s Terrorism Insurance Report at: </a:t>
            </a:r>
            <a:r>
              <a:rPr lang="en-US" sz="3200" b="1" i="1" dirty="0" smtClean="0">
                <a:solidFill>
                  <a:srgbClr val="225A7A"/>
                </a:solidFill>
                <a:hlinkClick r:id="rId4"/>
              </a:rPr>
              <a:t>http://www.iii.org/white_papers/terrorism-risk-a-constant-threat-2013.html</a:t>
            </a:r>
            <a:r>
              <a:rPr lang="en-US" sz="3200" b="1" i="1" dirty="0" smtClean="0">
                <a:solidFill>
                  <a:srgbClr val="225A7A"/>
                </a:solidFill>
              </a:rPr>
              <a:t> </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130</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6" grpId="0"/>
    </p:bldLst>
  </p:timing>
</p:sld>
</file>

<file path=ppt/slides/slide13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131</a:t>
            </a:fld>
            <a:endParaRPr lang="en-US" sz="900"/>
          </a:p>
        </p:txBody>
      </p:sp>
      <p:sp>
        <p:nvSpPr>
          <p:cNvPr id="84997" name="Rectangle 2"/>
          <p:cNvSpPr>
            <a:spLocks noGrp="1" noChangeArrowheads="1"/>
          </p:cNvSpPr>
          <p:nvPr>
            <p:ph type="title" idx="4294967295"/>
          </p:nvPr>
        </p:nvSpPr>
        <p:spPr/>
        <p:txBody>
          <a:bodyPr/>
          <a:lstStyle/>
          <a:p>
            <a:r>
              <a:rPr lang="en-US" dirty="0" smtClean="0"/>
              <a:t>Terrorism Risk Insurance Program</a:t>
            </a:r>
          </a:p>
        </p:txBody>
      </p:sp>
      <p:sp>
        <p:nvSpPr>
          <p:cNvPr id="1922051" name="Rectangle 3"/>
          <p:cNvSpPr>
            <a:spLocks noGrp="1" noChangeArrowheads="1"/>
          </p:cNvSpPr>
          <p:nvPr>
            <p:ph type="body" idx="4294967295"/>
          </p:nvPr>
        </p:nvSpPr>
        <p:spPr>
          <a:xfrm>
            <a:off x="113420" y="1017836"/>
            <a:ext cx="8779857" cy="4652963"/>
          </a:xfrm>
        </p:spPr>
        <p:txBody>
          <a:bodyPr/>
          <a:lstStyle/>
          <a:p>
            <a:pPr>
              <a:lnSpc>
                <a:spcPts val="2200"/>
              </a:lnSpc>
              <a:spcBef>
                <a:spcPct val="50000"/>
              </a:spcBef>
            </a:pPr>
            <a:r>
              <a:rPr lang="en-US" b="1" dirty="0" smtClean="0"/>
              <a:t>Reauthorization Was a Major Industry Initiative for 2013 Even Before Boston</a:t>
            </a:r>
          </a:p>
          <a:p>
            <a:pPr>
              <a:lnSpc>
                <a:spcPts val="2200"/>
              </a:lnSpc>
              <a:spcBef>
                <a:spcPct val="50000"/>
              </a:spcBef>
            </a:pPr>
            <a:r>
              <a:rPr lang="en-US" b="1" dirty="0" smtClean="0"/>
              <a:t>I.I.I. Testified at First Congressional Hearing on 9/11/12</a:t>
            </a:r>
          </a:p>
          <a:p>
            <a:pPr lvl="1">
              <a:lnSpc>
                <a:spcPts val="2200"/>
              </a:lnSpc>
            </a:pPr>
            <a:r>
              <a:rPr lang="en-US" b="1" dirty="0" smtClean="0"/>
              <a:t>Provided testimony at NYC hearing on 6/17/13</a:t>
            </a:r>
          </a:p>
          <a:p>
            <a:pPr>
              <a:lnSpc>
                <a:spcPts val="2200"/>
              </a:lnSpc>
              <a:spcBef>
                <a:spcPct val="50000"/>
              </a:spcBef>
            </a:pPr>
            <a:r>
              <a:rPr lang="en-US" b="1" dirty="0" smtClean="0"/>
              <a:t>I.I.I. Accelerated Planned Study on Terrorism Risk and Insurance in the Wake of Boston and Was Well Received</a:t>
            </a:r>
          </a:p>
          <a:p>
            <a:pPr lvl="1">
              <a:lnSpc>
                <a:spcPts val="2200"/>
              </a:lnSpc>
            </a:pPr>
            <a:r>
              <a:rPr lang="en-US" b="1" i="1" dirty="0" smtClean="0"/>
              <a:t>Terrorism: A Constant Threat </a:t>
            </a:r>
            <a:r>
              <a:rPr lang="en-US" b="1" dirty="0" smtClean="0"/>
              <a:t>issued in June 2013</a:t>
            </a:r>
            <a:endParaRPr lang="en-US" b="1" i="1" dirty="0" smtClean="0"/>
          </a:p>
          <a:p>
            <a:pPr>
              <a:lnSpc>
                <a:spcPts val="2200"/>
              </a:lnSpc>
              <a:spcBef>
                <a:spcPct val="50000"/>
              </a:spcBef>
            </a:pPr>
            <a:endParaRPr lang="en-US" b="1" dirty="0" smtClean="0"/>
          </a:p>
        </p:txBody>
      </p:sp>
      <p:pic>
        <p:nvPicPr>
          <p:cNvPr id="8" name="Picture 2" descr="https://encrypted-tbn2.gstatic.com/images?q=tbn:ANd9GcQfqqhtgVzWHg55s3CP8jWjGvO9LFIe3JLBHB3WNJuck3beKU4k_w"/>
          <p:cNvPicPr>
            <a:picLocks noChangeAspect="1" noChangeArrowheads="1"/>
          </p:cNvPicPr>
          <p:nvPr/>
        </p:nvPicPr>
        <p:blipFill>
          <a:blip r:embed="rId3" cstate="email"/>
          <a:srcRect/>
          <a:stretch>
            <a:fillRect/>
          </a:stretch>
        </p:blipFill>
        <p:spPr bwMode="auto">
          <a:xfrm>
            <a:off x="188844" y="3737113"/>
            <a:ext cx="3962813" cy="2956870"/>
          </a:xfrm>
          <a:prstGeom prst="rect">
            <a:avLst/>
          </a:prstGeom>
          <a:noFill/>
        </p:spPr>
      </p:pic>
      <p:pic>
        <p:nvPicPr>
          <p:cNvPr id="3791874" name="Picture 2"/>
          <p:cNvPicPr>
            <a:picLocks noChangeAspect="1" noChangeArrowheads="1"/>
          </p:cNvPicPr>
          <p:nvPr/>
        </p:nvPicPr>
        <p:blipFill>
          <a:blip r:embed="rId4" cstate="email"/>
          <a:srcRect/>
          <a:stretch>
            <a:fillRect/>
          </a:stretch>
        </p:blipFill>
        <p:spPr bwMode="auto">
          <a:xfrm>
            <a:off x="6723002" y="3735800"/>
            <a:ext cx="2155321" cy="2977692"/>
          </a:xfrm>
          <a:prstGeom prst="rect">
            <a:avLst/>
          </a:prstGeom>
          <a:noFill/>
          <a:ln w="9525">
            <a:solidFill>
              <a:schemeClr val="accent1"/>
            </a:solidFill>
            <a:miter lim="800000"/>
            <a:headEnd/>
            <a:tailEnd/>
          </a:ln>
        </p:spPr>
      </p:pic>
      <p:pic>
        <p:nvPicPr>
          <p:cNvPr id="3791875" name="Picture 3"/>
          <p:cNvPicPr>
            <a:picLocks noChangeAspect="1" noChangeArrowheads="1"/>
          </p:cNvPicPr>
          <p:nvPr/>
        </p:nvPicPr>
        <p:blipFill>
          <a:blip r:embed="rId5" cstate="email"/>
          <a:srcRect/>
          <a:stretch>
            <a:fillRect/>
          </a:stretch>
        </p:blipFill>
        <p:spPr bwMode="auto">
          <a:xfrm>
            <a:off x="4269833" y="3725769"/>
            <a:ext cx="2319811" cy="2983144"/>
          </a:xfrm>
          <a:prstGeom prst="rect">
            <a:avLst/>
          </a:prstGeom>
          <a:noFill/>
          <a:ln w="9525">
            <a:solidFill>
              <a:schemeClr val="accent1"/>
            </a:solid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22051">
                                            <p:txEl>
                                              <p:pRg st="3" end="3"/>
                                            </p:txEl>
                                          </p:spTgt>
                                        </p:tgtEl>
                                        <p:attrNameLst>
                                          <p:attrName>style.visibility</p:attrName>
                                        </p:attrNameLst>
                                      </p:cBhvr>
                                      <p:to>
                                        <p:strVal val="visible"/>
                                      </p:to>
                                    </p:set>
                                    <p:animEffect transition="in" filter="wipe(left)">
                                      <p:cBhvr>
                                        <p:cTn id="20" dur="500"/>
                                        <p:tgtEl>
                                          <p:spTgt spid="1922051">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3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132</a:t>
            </a:fld>
            <a:endParaRPr lang="en-US" sz="900"/>
          </a:p>
        </p:txBody>
      </p:sp>
      <p:sp>
        <p:nvSpPr>
          <p:cNvPr id="84997" name="Rectangle 2"/>
          <p:cNvSpPr>
            <a:spLocks noGrp="1" noChangeArrowheads="1"/>
          </p:cNvSpPr>
          <p:nvPr>
            <p:ph type="title" idx="4294967295"/>
          </p:nvPr>
        </p:nvSpPr>
        <p:spPr/>
        <p:txBody>
          <a:bodyPr/>
          <a:lstStyle/>
          <a:p>
            <a:r>
              <a:rPr lang="en-US" dirty="0" smtClean="0"/>
              <a:t>Terrorism Risk Insurance Program</a:t>
            </a:r>
          </a:p>
        </p:txBody>
      </p:sp>
      <p:sp>
        <p:nvSpPr>
          <p:cNvPr id="1922051" name="Rectangle 3"/>
          <p:cNvSpPr>
            <a:spLocks noGrp="1" noChangeArrowheads="1"/>
          </p:cNvSpPr>
          <p:nvPr>
            <p:ph type="body" idx="4294967295"/>
          </p:nvPr>
        </p:nvSpPr>
        <p:spPr>
          <a:xfrm>
            <a:off x="113420" y="1017836"/>
            <a:ext cx="8779857" cy="5725864"/>
          </a:xfrm>
        </p:spPr>
        <p:txBody>
          <a:bodyPr/>
          <a:lstStyle/>
          <a:p>
            <a:pPr>
              <a:lnSpc>
                <a:spcPts val="2200"/>
              </a:lnSpc>
              <a:spcBef>
                <a:spcPct val="50000"/>
              </a:spcBef>
            </a:pPr>
            <a:r>
              <a:rPr lang="en-US" sz="2000" b="1" dirty="0" smtClean="0"/>
              <a:t>Boston Marathon Bombing Has Helped Focus Attention in Congress on TRIPRA and its Looming Expiration</a:t>
            </a:r>
          </a:p>
          <a:p>
            <a:pPr lvl="1">
              <a:lnSpc>
                <a:spcPts val="2200"/>
              </a:lnSpc>
            </a:pPr>
            <a:r>
              <a:rPr lang="en-US" sz="1800" b="1" dirty="0" smtClean="0"/>
              <a:t>Act expires 12/31/14</a:t>
            </a:r>
          </a:p>
          <a:p>
            <a:pPr lvl="1">
              <a:lnSpc>
                <a:spcPts val="2200"/>
              </a:lnSpc>
            </a:pPr>
            <a:r>
              <a:rPr lang="en-US" sz="1800" b="1" dirty="0" smtClean="0"/>
              <a:t>Exclusionary language will likely be inserted for post-1/1/2014 renewals and will likely lead to significant media interest (educational opportunity)</a:t>
            </a:r>
          </a:p>
          <a:p>
            <a:pPr lvl="1">
              <a:lnSpc>
                <a:spcPts val="2200"/>
              </a:lnSpc>
            </a:pPr>
            <a:r>
              <a:rPr lang="en-US" sz="1800" b="1" dirty="0" smtClean="0"/>
              <a:t>Numerous headwinds; not a priority issue in 2013 in Congress</a:t>
            </a:r>
          </a:p>
          <a:p>
            <a:pPr lvl="1">
              <a:lnSpc>
                <a:spcPts val="2200"/>
              </a:lnSpc>
            </a:pPr>
            <a:r>
              <a:rPr lang="en-US" sz="1800" b="1" dirty="0" smtClean="0"/>
              <a:t>3 extension bills introduced in 2013—2 since Boston</a:t>
            </a:r>
          </a:p>
          <a:p>
            <a:pPr>
              <a:lnSpc>
                <a:spcPts val="2200"/>
              </a:lnSpc>
            </a:pPr>
            <a:r>
              <a:rPr lang="en-US" sz="2000" b="1" dirty="0" smtClean="0"/>
              <a:t>Media Interest Soared</a:t>
            </a:r>
          </a:p>
          <a:p>
            <a:pPr lvl="1">
              <a:lnSpc>
                <a:spcPts val="2200"/>
              </a:lnSpc>
            </a:pPr>
            <a:r>
              <a:rPr lang="en-US" sz="1800" b="1" dirty="0" smtClean="0"/>
              <a:t>I.I.I. was conducting its first interviews within minutes after live-tweeting (nearly) from the scene; TV interest was high</a:t>
            </a:r>
          </a:p>
          <a:p>
            <a:pPr lvl="1">
              <a:lnSpc>
                <a:spcPts val="2200"/>
              </a:lnSpc>
            </a:pPr>
            <a:r>
              <a:rPr lang="en-US" sz="1800" b="1" dirty="0" smtClean="0"/>
              <a:t>Local, national and international media focused on this topic for the first time in any significant way since TRIA’s inception in late 2002</a:t>
            </a:r>
          </a:p>
          <a:p>
            <a:pPr lvl="1">
              <a:lnSpc>
                <a:spcPts val="2200"/>
              </a:lnSpc>
            </a:pPr>
            <a:r>
              <a:rPr lang="en-US" sz="1800" b="1" dirty="0" smtClean="0"/>
              <a:t>Inquiries revealed very little/no understanding (or even awareness) outside insurance industry and business owners</a:t>
            </a:r>
          </a:p>
          <a:p>
            <a:pPr lvl="1">
              <a:lnSpc>
                <a:spcPts val="2200"/>
              </a:lnSpc>
            </a:pPr>
            <a:r>
              <a:rPr lang="en-US" sz="1800" b="1" dirty="0" smtClean="0"/>
              <a:t>Certification process caused confusion</a:t>
            </a:r>
            <a:endParaRPr lang="en-US" sz="1600" b="1" dirty="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922051">
                                            <p:txEl>
                                              <p:pRg st="7" end="7"/>
                                            </p:txEl>
                                          </p:spTgt>
                                        </p:tgtEl>
                                        <p:attrNameLst>
                                          <p:attrName>style.visibility</p:attrName>
                                        </p:attrNameLst>
                                      </p:cBhvr>
                                      <p:to>
                                        <p:strVal val="visible"/>
                                      </p:to>
                                    </p:set>
                                    <p:animEffect transition="in" filter="wipe(left)">
                                      <p:cBhvr>
                                        <p:cTn id="30" dur="500"/>
                                        <p:tgtEl>
                                          <p:spTgt spid="1922051">
                                            <p:txEl>
                                              <p:pRg st="7" end="7"/>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922051">
                                            <p:txEl>
                                              <p:pRg st="8" end="8"/>
                                            </p:txEl>
                                          </p:spTgt>
                                        </p:tgtEl>
                                        <p:attrNameLst>
                                          <p:attrName>style.visibility</p:attrName>
                                        </p:attrNameLst>
                                      </p:cBhvr>
                                      <p:to>
                                        <p:strVal val="visible"/>
                                      </p:to>
                                    </p:set>
                                    <p:animEffect transition="in" filter="wipe(left)">
                                      <p:cBhvr>
                                        <p:cTn id="33" dur="500"/>
                                        <p:tgtEl>
                                          <p:spTgt spid="1922051">
                                            <p:txEl>
                                              <p:pRg st="8" end="8"/>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922051">
                                            <p:txEl>
                                              <p:pRg st="9" end="9"/>
                                            </p:txEl>
                                          </p:spTgt>
                                        </p:tgtEl>
                                        <p:attrNameLst>
                                          <p:attrName>style.visibility</p:attrName>
                                        </p:attrNameLst>
                                      </p:cBhvr>
                                      <p:to>
                                        <p:strVal val="visible"/>
                                      </p:to>
                                    </p:set>
                                    <p:animEffect transition="in" filter="wipe(left)">
                                      <p:cBhvr>
                                        <p:cTn id="36" dur="500"/>
                                        <p:tgtEl>
                                          <p:spTgt spid="19220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839554" name="Object 2"/>
          <p:cNvGraphicFramePr>
            <a:graphicFrameLocks noChangeAspect="1"/>
          </p:cNvGraphicFramePr>
          <p:nvPr>
            <p:ph type="chart" idx="1"/>
          </p:nvPr>
        </p:nvGraphicFramePr>
        <p:xfrm>
          <a:off x="439738" y="1034844"/>
          <a:ext cx="8458200" cy="4832350"/>
        </p:xfrm>
        <a:graphic>
          <a:graphicData uri="http://schemas.openxmlformats.org/presentationml/2006/ole">
            <p:oleObj spid="_x0000_s17543170" name="Chart" r:id="rId3" imgW="8486671" imgH="4848277" progId="MSGraph.Chart.8">
              <p:embed followColorScheme="full"/>
            </p:oleObj>
          </a:graphicData>
        </a:graphic>
      </p:graphicFrame>
      <p:sp>
        <p:nvSpPr>
          <p:cNvPr id="2839555" name="Text Box 3"/>
          <p:cNvSpPr txBox="1">
            <a:spLocks noChangeArrowheads="1"/>
          </p:cNvSpPr>
          <p:nvPr/>
        </p:nvSpPr>
        <p:spPr bwMode="auto">
          <a:xfrm>
            <a:off x="0" y="5373129"/>
            <a:ext cx="9061450" cy="1477970"/>
          </a:xfrm>
          <a:prstGeom prst="rect">
            <a:avLst/>
          </a:prstGeom>
          <a:noFill/>
          <a:ln w="9525">
            <a:noFill/>
            <a:miter lim="800000"/>
            <a:headEnd/>
            <a:tailEnd/>
          </a:ln>
          <a:effectLst/>
        </p:spPr>
        <p:txBody>
          <a:bodyPr lIns="92075" tIns="46038" rIns="92075" bIns="46038">
            <a:spAutoFit/>
          </a:bodyPr>
          <a:lstStyle/>
          <a:p>
            <a:pPr algn="ctr">
              <a:lnSpc>
                <a:spcPct val="90000"/>
              </a:lnSpc>
              <a:spcBef>
                <a:spcPct val="50000"/>
              </a:spcBef>
              <a:buClr>
                <a:srgbClr val="FF3300"/>
              </a:buClr>
              <a:buFont typeface="Wingdings" pitchFamily="2" charset="2"/>
              <a:buNone/>
            </a:pPr>
            <a:r>
              <a:rPr lang="en-US" sz="3200" b="1" dirty="0">
                <a:solidFill>
                  <a:srgbClr val="C00000"/>
                </a:solidFill>
              </a:rPr>
              <a:t>Total Insured Losses Estimate: </a:t>
            </a:r>
            <a:r>
              <a:rPr lang="en-US" sz="3200" b="1" dirty="0" smtClean="0">
                <a:solidFill>
                  <a:srgbClr val="C00000"/>
                </a:solidFill>
              </a:rPr>
              <a:t>$40.0B**</a:t>
            </a:r>
            <a:endParaRPr lang="en-US" sz="3200" b="1" dirty="0">
              <a:solidFill>
                <a:srgbClr val="C00000"/>
              </a:solidFill>
            </a:endParaRPr>
          </a:p>
          <a:p>
            <a:pPr>
              <a:lnSpc>
                <a:spcPct val="90000"/>
              </a:lnSpc>
              <a:spcBef>
                <a:spcPct val="50000"/>
              </a:spcBef>
              <a:buClr>
                <a:srgbClr val="FF3300"/>
              </a:buClr>
              <a:buFont typeface="Wingdings" pitchFamily="2" charset="2"/>
              <a:buNone/>
            </a:pPr>
            <a:r>
              <a:rPr lang="en-US" sz="1200" dirty="0" smtClean="0"/>
              <a:t>*Loss total does not include March 2010 New York City settlement of up to $657.5 million to compensate approximately 10,000 Ground Zero workers or any subsequent settlements.</a:t>
            </a:r>
          </a:p>
          <a:p>
            <a:pPr>
              <a:lnSpc>
                <a:spcPct val="90000"/>
              </a:lnSpc>
              <a:spcBef>
                <a:spcPct val="50000"/>
              </a:spcBef>
              <a:buClr>
                <a:srgbClr val="FF3300"/>
              </a:buClr>
              <a:buFont typeface="Wingdings" pitchFamily="2" charset="2"/>
              <a:buNone/>
            </a:pPr>
            <a:r>
              <a:rPr lang="en-US" sz="1200" dirty="0" smtClean="0"/>
              <a:t>**$32.5 billion in 2001 dollars.</a:t>
            </a:r>
            <a:endParaRPr lang="en-US" sz="1200" dirty="0"/>
          </a:p>
          <a:p>
            <a:pPr>
              <a:lnSpc>
                <a:spcPct val="90000"/>
              </a:lnSpc>
              <a:spcBef>
                <a:spcPct val="50000"/>
              </a:spcBef>
              <a:buClr>
                <a:srgbClr val="FF3300"/>
              </a:buClr>
              <a:buFont typeface="Wingdings" pitchFamily="2" charset="2"/>
              <a:buNone/>
            </a:pPr>
            <a:r>
              <a:rPr lang="en-US" sz="1200" dirty="0"/>
              <a:t>Source: Insurance Information </a:t>
            </a:r>
            <a:r>
              <a:rPr lang="en-US" sz="1200" dirty="0" smtClean="0"/>
              <a:t>Institute.</a:t>
            </a:r>
            <a:endParaRPr lang="en-US" sz="1200" dirty="0"/>
          </a:p>
        </p:txBody>
      </p:sp>
      <p:sp>
        <p:nvSpPr>
          <p:cNvPr id="2839556" name="Rectangle 4"/>
          <p:cNvSpPr>
            <a:spLocks noGrp="1" noChangeArrowheads="1"/>
          </p:cNvSpPr>
          <p:nvPr>
            <p:ph type="title"/>
          </p:nvPr>
        </p:nvSpPr>
        <p:spPr>
          <a:xfrm>
            <a:off x="117987" y="273312"/>
            <a:ext cx="8558981" cy="609600"/>
          </a:xfrm>
          <a:noFill/>
          <a:ln/>
        </p:spPr>
        <p:txBody>
          <a:bodyPr/>
          <a:lstStyle/>
          <a:p>
            <a:pPr>
              <a:lnSpc>
                <a:spcPct val="80000"/>
              </a:lnSpc>
            </a:pPr>
            <a:r>
              <a:rPr lang="en-US" sz="2800" dirty="0"/>
              <a:t>Loss Distribution by Type of </a:t>
            </a:r>
            <a:r>
              <a:rPr lang="en-US" sz="2800" dirty="0" smtClean="0"/>
              <a:t>Insurance</a:t>
            </a:r>
            <a:br>
              <a:rPr lang="en-US" sz="2800" dirty="0" smtClean="0"/>
            </a:br>
            <a:r>
              <a:rPr lang="en-US" sz="2800" dirty="0" smtClean="0"/>
              <a:t>from Sept. </a:t>
            </a:r>
            <a:r>
              <a:rPr lang="en-US" sz="2800" dirty="0"/>
              <a:t>11 Terrorist Attack ($ </a:t>
            </a:r>
            <a:r>
              <a:rPr lang="en-US" sz="2800" dirty="0" smtClean="0"/>
              <a:t>2011)</a:t>
            </a:r>
            <a:endParaRPr lang="en-US" sz="2800" i="0" dirty="0">
              <a:solidFill>
                <a:srgbClr val="FF3300"/>
              </a:solidFill>
            </a:endParaRPr>
          </a:p>
        </p:txBody>
      </p:sp>
      <p:sp>
        <p:nvSpPr>
          <p:cNvPr id="5" name="Rectangle 2"/>
          <p:cNvSpPr>
            <a:spLocks noChangeArrowheads="1"/>
          </p:cNvSpPr>
          <p:nvPr/>
        </p:nvSpPr>
        <p:spPr bwMode="black">
          <a:xfrm>
            <a:off x="259175" y="1030854"/>
            <a:ext cx="8534400" cy="332399"/>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dirty="0" smtClean="0">
                <a:solidFill>
                  <a:srgbClr val="225A7A"/>
                </a:solidFill>
              </a:rPr>
              <a:t>($ Billions)</a:t>
            </a:r>
            <a:endParaRPr lang="en-US" sz="2400" b="1" dirty="0">
              <a:solidFill>
                <a:srgbClr val="225A7A"/>
              </a:solidFill>
            </a:endParaRPr>
          </a:p>
        </p:txBody>
      </p:sp>
    </p:spTree>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134</a:t>
            </a:fld>
            <a:endParaRPr lang="en-US" smtClean="0"/>
          </a:p>
        </p:txBody>
      </p:sp>
      <p:sp>
        <p:nvSpPr>
          <p:cNvPr id="82949" name="Rectangle 2"/>
          <p:cNvSpPr>
            <a:spLocks noGrp="1" noChangeArrowheads="1"/>
          </p:cNvSpPr>
          <p:nvPr>
            <p:ph type="title"/>
          </p:nvPr>
        </p:nvSpPr>
        <p:spPr/>
        <p:txBody>
          <a:bodyPr/>
          <a:lstStyle/>
          <a:p>
            <a:r>
              <a:rPr lang="en-US" dirty="0" smtClean="0"/>
              <a:t>TRIA Outlook </a:t>
            </a:r>
          </a:p>
        </p:txBody>
      </p:sp>
      <p:sp>
        <p:nvSpPr>
          <p:cNvPr id="1922051" name="Rectangle 3"/>
          <p:cNvSpPr>
            <a:spLocks noGrp="1" noChangeArrowheads="1"/>
          </p:cNvSpPr>
          <p:nvPr>
            <p:ph type="body" idx="1"/>
          </p:nvPr>
        </p:nvSpPr>
        <p:spPr>
          <a:xfrm>
            <a:off x="250723" y="1218799"/>
            <a:ext cx="8716296" cy="5448301"/>
          </a:xfrm>
        </p:spPr>
        <p:txBody>
          <a:bodyPr/>
          <a:lstStyle/>
          <a:p>
            <a:pPr>
              <a:lnSpc>
                <a:spcPts val="1300"/>
              </a:lnSpc>
            </a:pPr>
            <a:r>
              <a:rPr lang="en-US" sz="2200" b="1" dirty="0" smtClean="0"/>
              <a:t>Difficult Reauthorization Battle Ahead</a:t>
            </a:r>
          </a:p>
          <a:p>
            <a:pPr lvl="1">
              <a:lnSpc>
                <a:spcPct val="100000"/>
              </a:lnSpc>
            </a:pPr>
            <a:r>
              <a:rPr lang="en-US" sz="2000" b="1" dirty="0" smtClean="0"/>
              <a:t>Very difficult to overcome antigovernment/small government, Tea Party forces in the House</a:t>
            </a:r>
          </a:p>
          <a:p>
            <a:pPr lvl="1">
              <a:lnSpc>
                <a:spcPct val="100000"/>
              </a:lnSpc>
            </a:pPr>
            <a:r>
              <a:rPr lang="en-US" sz="2000" b="1" dirty="0" smtClean="0"/>
              <a:t>Most Committee members in both houses weren’t around in 2007</a:t>
            </a:r>
          </a:p>
          <a:p>
            <a:pPr>
              <a:lnSpc>
                <a:spcPts val="1300"/>
              </a:lnSpc>
            </a:pPr>
            <a:r>
              <a:rPr lang="en-US" sz="2200" b="1" dirty="0" smtClean="0"/>
              <a:t>House Hearings in 2012; House and Senate in Sept. 2013</a:t>
            </a:r>
          </a:p>
          <a:p>
            <a:pPr>
              <a:lnSpc>
                <a:spcPts val="1300"/>
              </a:lnSpc>
            </a:pPr>
            <a:r>
              <a:rPr lang="en-US" sz="2200" b="1" dirty="0" smtClean="0"/>
              <a:t>If Reauthorized, Insurer Participation Likely Increased</a:t>
            </a:r>
          </a:p>
          <a:p>
            <a:pPr>
              <a:lnSpc>
                <a:spcPts val="1300"/>
              </a:lnSpc>
            </a:pPr>
            <a:r>
              <a:rPr lang="en-US" sz="2200" b="1" dirty="0" smtClean="0"/>
              <a:t>Some Have Attacked TRIA as “Corporate Welfare”</a:t>
            </a:r>
          </a:p>
          <a:p>
            <a:pPr lvl="1">
              <a:lnSpc>
                <a:spcPts val="1300"/>
              </a:lnSpc>
            </a:pPr>
            <a:r>
              <a:rPr lang="en-US" sz="2000" b="1" dirty="0" smtClean="0"/>
              <a:t>In reality the taxpayer is 100% protected</a:t>
            </a:r>
          </a:p>
          <a:p>
            <a:pPr lvl="1">
              <a:lnSpc>
                <a:spcPts val="1300"/>
              </a:lnSpc>
            </a:pPr>
            <a:r>
              <a:rPr lang="en-US" sz="2000" b="1" dirty="0" smtClean="0"/>
              <a:t>NFIP, Crop programs have led to miscomprehensions</a:t>
            </a:r>
          </a:p>
          <a:p>
            <a:pPr>
              <a:lnSpc>
                <a:spcPts val="1300"/>
              </a:lnSpc>
            </a:pPr>
            <a:r>
              <a:rPr lang="en-US" sz="2200" b="1" dirty="0" smtClean="0"/>
              <a:t>Emphasizing Benefits to Employees Under WC is Key</a:t>
            </a:r>
          </a:p>
          <a:p>
            <a:pPr>
              <a:lnSpc>
                <a:spcPts val="1300"/>
              </a:lnSpc>
            </a:pPr>
            <a:r>
              <a:rPr lang="en-US" sz="2200" b="1" dirty="0" smtClean="0"/>
              <a:t>Misperception by Some that Terrorism is Urban Issue</a:t>
            </a:r>
          </a:p>
          <a:p>
            <a:pPr>
              <a:lnSpc>
                <a:spcPts val="1300"/>
              </a:lnSpc>
            </a:pPr>
            <a:r>
              <a:rPr lang="en-US" sz="2200" b="1" i="1" dirty="0" smtClean="0"/>
              <a:t>Growth Opportunity: Standalone Cover if No Reauthorization</a:t>
            </a:r>
          </a:p>
          <a:p>
            <a:pPr>
              <a:lnSpc>
                <a:spcPts val="1300"/>
              </a:lnSpc>
            </a:pPr>
            <a:endParaRPr lang="en-US" sz="2200" b="1" dirty="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922051">
                                            <p:txEl>
                                              <p:pRg st="5" end="5"/>
                                            </p:txEl>
                                          </p:spTgt>
                                        </p:tgtEl>
                                        <p:attrNameLst>
                                          <p:attrName>style.visibility</p:attrName>
                                        </p:attrNameLst>
                                      </p:cBhvr>
                                      <p:to>
                                        <p:strVal val="visible"/>
                                      </p:to>
                                    </p:set>
                                    <p:animEffect transition="in" filter="wipe(left)">
                                      <p:cBhvr>
                                        <p:cTn id="28" dur="500"/>
                                        <p:tgtEl>
                                          <p:spTgt spid="1922051">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922051">
                                            <p:txEl>
                                              <p:pRg st="8" end="8"/>
                                            </p:txEl>
                                          </p:spTgt>
                                        </p:tgtEl>
                                        <p:attrNameLst>
                                          <p:attrName>style.visibility</p:attrName>
                                        </p:attrNameLst>
                                      </p:cBhvr>
                                      <p:to>
                                        <p:strVal val="visible"/>
                                      </p:to>
                                    </p:set>
                                    <p:animEffect transition="in" filter="wipe(left)">
                                      <p:cBhvr>
                                        <p:cTn id="39" dur="500"/>
                                        <p:tgtEl>
                                          <p:spTgt spid="1922051">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922051">
                                            <p:txEl>
                                              <p:pRg st="9" end="9"/>
                                            </p:txEl>
                                          </p:spTgt>
                                        </p:tgtEl>
                                        <p:attrNameLst>
                                          <p:attrName>style.visibility</p:attrName>
                                        </p:attrNameLst>
                                      </p:cBhvr>
                                      <p:to>
                                        <p:strVal val="visible"/>
                                      </p:to>
                                    </p:set>
                                    <p:animEffect transition="in" filter="wipe(left)">
                                      <p:cBhvr>
                                        <p:cTn id="44" dur="500"/>
                                        <p:tgtEl>
                                          <p:spTgt spid="1922051">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922051">
                                            <p:txEl>
                                              <p:pRg st="10" end="10"/>
                                            </p:txEl>
                                          </p:spTgt>
                                        </p:tgtEl>
                                        <p:attrNameLst>
                                          <p:attrName>style.visibility</p:attrName>
                                        </p:attrNameLst>
                                      </p:cBhvr>
                                      <p:to>
                                        <p:strVal val="visible"/>
                                      </p:to>
                                    </p:set>
                                    <p:animEffect transition="in" filter="wipe(left)">
                                      <p:cBhvr>
                                        <p:cTn id="49" dur="500"/>
                                        <p:tgtEl>
                                          <p:spTgt spid="192205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36738" name="Rectangle 2"/>
          <p:cNvSpPr>
            <a:spLocks noGrp="1" noChangeArrowheads="1"/>
          </p:cNvSpPr>
          <p:nvPr>
            <p:ph type="title"/>
          </p:nvPr>
        </p:nvSpPr>
        <p:spPr/>
        <p:txBody>
          <a:bodyPr/>
          <a:lstStyle/>
          <a:p>
            <a:r>
              <a:rPr lang="en-US" dirty="0" smtClean="0"/>
              <a:t>I.I.I. TRIA Testimony Before US Senate Banking Committee (Sept. 25, 2013)</a:t>
            </a:r>
          </a:p>
        </p:txBody>
      </p:sp>
      <p:pic>
        <p:nvPicPr>
          <p:cNvPr id="2051" name="Picture 3"/>
          <p:cNvPicPr>
            <a:picLocks noChangeAspect="1" noChangeArrowheads="1"/>
          </p:cNvPicPr>
          <p:nvPr/>
        </p:nvPicPr>
        <p:blipFill>
          <a:blip r:embed="rId3" cstate="email"/>
          <a:srcRect/>
          <a:stretch>
            <a:fillRect/>
          </a:stretch>
        </p:blipFill>
        <p:spPr bwMode="auto">
          <a:xfrm>
            <a:off x="1524000" y="1981200"/>
            <a:ext cx="6029325" cy="3438525"/>
          </a:xfrm>
          <a:prstGeom prst="rect">
            <a:avLst/>
          </a:prstGeom>
          <a:noFill/>
          <a:ln w="9525">
            <a:noFill/>
            <a:miter lim="800000"/>
            <a:headEnd/>
            <a:tailEnd/>
          </a:ln>
        </p:spPr>
      </p:pic>
      <p:sp>
        <p:nvSpPr>
          <p:cNvPr id="10" name="Rectangle 7"/>
          <p:cNvSpPr>
            <a:spLocks noChangeArrowheads="1"/>
          </p:cNvSpPr>
          <p:nvPr/>
        </p:nvSpPr>
        <p:spPr bwMode="black">
          <a:xfrm>
            <a:off x="381000" y="1295400"/>
            <a:ext cx="8221662" cy="443198"/>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Robert Hartwig, </a:t>
            </a:r>
            <a:r>
              <a:rPr lang="en-US" sz="1600" b="1" dirty="0" smtClean="0">
                <a:solidFill>
                  <a:srgbClr val="225A7A"/>
                </a:solidFill>
                <a:hlinkClick r:id="rId4"/>
              </a:rPr>
              <a:t>Future of TRIA Program, U.S. Senate Banking Committee </a:t>
            </a:r>
            <a:endParaRPr lang="en-US" sz="1600" b="1" dirty="0">
              <a:solidFill>
                <a:srgbClr val="225A7A"/>
              </a:solidFill>
            </a:endParaRPr>
          </a:p>
        </p:txBody>
      </p:sp>
    </p:spTree>
  </p:cSld>
  <p:clrMapOvr>
    <a:masterClrMapping/>
  </p:clrMapOvr>
  <p:transition>
    <p:wipe dir="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9B1B912-0736-41AB-8DBD-AE2FE1777A61}" type="slidenum">
              <a:rPr lang="en-US" sz="900"/>
              <a:pPr algn="r" eaLnBrk="0" hangingPunct="0">
                <a:lnSpc>
                  <a:spcPct val="85000"/>
                </a:lnSpc>
                <a:spcBef>
                  <a:spcPct val="20000"/>
                </a:spcBef>
              </a:pPr>
              <a:t>136</a:t>
            </a:fld>
            <a:endParaRPr lang="en-US" sz="900"/>
          </a:p>
        </p:txBody>
      </p:sp>
      <p:sp>
        <p:nvSpPr>
          <p:cNvPr id="4100" name="Rectangle 2"/>
          <p:cNvSpPr>
            <a:spLocks noGrp="1" noChangeArrowheads="1"/>
          </p:cNvSpPr>
          <p:nvPr>
            <p:ph type="title" idx="4294967295"/>
          </p:nvPr>
        </p:nvSpPr>
        <p:spPr>
          <a:xfrm>
            <a:off x="66675" y="206375"/>
            <a:ext cx="7451725" cy="860425"/>
          </a:xfrm>
        </p:spPr>
        <p:txBody>
          <a:bodyPr/>
          <a:lstStyle/>
          <a:p>
            <a:r>
              <a:rPr lang="en-US" dirty="0" smtClean="0"/>
              <a:t>Terrorism Insurance Take-up Rates,</a:t>
            </a:r>
            <a:br>
              <a:rPr lang="en-US" dirty="0" smtClean="0"/>
            </a:br>
            <a:r>
              <a:rPr lang="en-US" dirty="0" smtClean="0"/>
              <a:t>By Year, 2003-2012</a:t>
            </a:r>
          </a:p>
        </p:txBody>
      </p:sp>
      <p:sp>
        <p:nvSpPr>
          <p:cNvPr id="4101" name="Rectangle 4"/>
          <p:cNvSpPr>
            <a:spLocks noChangeArrowheads="1"/>
          </p:cNvSpPr>
          <p:nvPr/>
        </p:nvSpPr>
        <p:spPr bwMode="auto">
          <a:xfrm>
            <a:off x="-47625" y="65754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Marsh Global Analytics, </a:t>
            </a:r>
            <a:r>
              <a:rPr lang="en-US" sz="1100" i="1" dirty="0" smtClean="0"/>
              <a:t>2013 Terrorism Risk Insurance Report,</a:t>
            </a:r>
            <a:r>
              <a:rPr lang="en-US" sz="1100" dirty="0" smtClean="0"/>
              <a:t> May 2013.</a:t>
            </a:r>
            <a:endParaRPr lang="en-US" sz="1100" dirty="0"/>
          </a:p>
        </p:txBody>
      </p:sp>
      <p:graphicFrame>
        <p:nvGraphicFramePr>
          <p:cNvPr id="4098" name="Object 2"/>
          <p:cNvGraphicFramePr>
            <a:graphicFrameLocks/>
          </p:cNvGraphicFramePr>
          <p:nvPr/>
        </p:nvGraphicFramePr>
        <p:xfrm>
          <a:off x="304800" y="1371600"/>
          <a:ext cx="8382000" cy="4090988"/>
        </p:xfrm>
        <a:graphic>
          <a:graphicData uri="http://schemas.openxmlformats.org/presentationml/2006/ole">
            <p:oleObj spid="_x0000_s23045122" name="Chart" r:id="rId4" imgW="8296363" imgH="4305171" progId="MSGraph.Chart.8">
              <p:embed followColorScheme="full"/>
            </p:oleObj>
          </a:graphicData>
        </a:graphic>
      </p:graphicFrame>
      <p:sp>
        <p:nvSpPr>
          <p:cNvPr id="254980" name="Rectangle 4"/>
          <p:cNvSpPr>
            <a:spLocks noChangeArrowheads="1"/>
          </p:cNvSpPr>
          <p:nvPr/>
        </p:nvSpPr>
        <p:spPr bwMode="blackWhite">
          <a:xfrm>
            <a:off x="838200" y="5715000"/>
            <a:ext cx="7772400" cy="7731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latin typeface="Arial" pitchFamily="34" charset="0"/>
                <a:cs typeface="Arial" pitchFamily="34" charset="0"/>
              </a:rPr>
              <a:t>In 2003, the first year TRIA was in effect, the terrorism take-up rate was 27 percent. Since then, it has increased steadily, remaining in the low 60 percent range since 2009.  </a:t>
            </a:r>
            <a:endParaRPr lang="en-US" b="1" dirty="0">
              <a:solidFill>
                <a:srgbClr val="FFFFFF"/>
              </a:solidFill>
              <a:latin typeface="Arial" pitchFamily="34" charset="0"/>
              <a:cs typeface="Arial" pitchFamily="34" charset="0"/>
            </a:endParaRPr>
          </a:p>
        </p:txBody>
      </p:sp>
      <p:sp>
        <p:nvSpPr>
          <p:cNvPr id="9" name="Text Box 6"/>
          <p:cNvSpPr txBox="1">
            <a:spLocks noChangeArrowheads="1"/>
          </p:cNvSpPr>
          <p:nvPr/>
        </p:nvSpPr>
        <p:spPr bwMode="blackWhite">
          <a:xfrm>
            <a:off x="3465872" y="3333135"/>
            <a:ext cx="4222902" cy="1047137"/>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i="1" dirty="0" smtClean="0">
                <a:solidFill>
                  <a:srgbClr val="FFFFFF"/>
                </a:solidFill>
              </a:rPr>
              <a:t>Take-up  rates for smaller commercial risks are lower—potentially very low in some areas and industries</a:t>
            </a:r>
            <a:endParaRPr lang="en-US" b="1" i="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1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19"/>
          <p:cNvGrpSpPr/>
          <p:nvPr/>
        </p:nvGrpSpPr>
        <p:grpSpPr>
          <a:xfrm>
            <a:off x="838200" y="1219200"/>
            <a:ext cx="7466012" cy="5357813"/>
            <a:chOff x="611188" y="457200"/>
            <a:chExt cx="7918450" cy="6119813"/>
          </a:xfrm>
        </p:grpSpPr>
        <p:sp>
          <p:nvSpPr>
            <p:cNvPr id="7176" name="Freeform 8"/>
            <p:cNvSpPr>
              <a:spLocks/>
            </p:cNvSpPr>
            <p:nvPr/>
          </p:nvSpPr>
          <p:spPr bwMode="auto">
            <a:xfrm>
              <a:off x="1793875" y="4065588"/>
              <a:ext cx="5553075" cy="631825"/>
            </a:xfrm>
            <a:custGeom>
              <a:avLst/>
              <a:gdLst/>
              <a:ahLst/>
              <a:cxnLst>
                <a:cxn ang="0">
                  <a:pos x="0" y="398"/>
                </a:cxn>
                <a:cxn ang="0">
                  <a:pos x="3498" y="398"/>
                </a:cxn>
                <a:cxn ang="0">
                  <a:pos x="3246" y="0"/>
                </a:cxn>
                <a:cxn ang="0">
                  <a:pos x="250" y="0"/>
                </a:cxn>
                <a:cxn ang="0">
                  <a:pos x="0" y="398"/>
                </a:cxn>
              </a:cxnLst>
              <a:rect l="0" t="0" r="r" b="b"/>
              <a:pathLst>
                <a:path w="3498" h="398">
                  <a:moveTo>
                    <a:pt x="0" y="398"/>
                  </a:moveTo>
                  <a:lnTo>
                    <a:pt x="3498" y="398"/>
                  </a:lnTo>
                  <a:lnTo>
                    <a:pt x="3246" y="0"/>
                  </a:lnTo>
                  <a:lnTo>
                    <a:pt x="250" y="0"/>
                  </a:lnTo>
                  <a:lnTo>
                    <a:pt x="0" y="398"/>
                  </a:lnTo>
                  <a:close/>
                </a:path>
              </a:pathLst>
            </a:custGeom>
            <a:solidFill>
              <a:srgbClr val="1574FF"/>
            </a:solidFill>
            <a:ln w="12700" cap="flat" cmpd="sng">
              <a:noFill/>
              <a:prstDash val="solid"/>
              <a:round/>
              <a:headEnd type="none" w="med" len="med"/>
              <a:tailEnd type="none" w="med" len="med"/>
            </a:ln>
            <a:effectLst/>
          </p:spPr>
          <p:txBody>
            <a:bodyPr/>
            <a:lstStyle/>
            <a:p>
              <a:pPr algn="ctr"/>
              <a:endParaRPr lang="en-US"/>
            </a:p>
          </p:txBody>
        </p:sp>
        <p:sp>
          <p:nvSpPr>
            <p:cNvPr id="7177" name="Freeform 9"/>
            <p:cNvSpPr>
              <a:spLocks/>
            </p:cNvSpPr>
            <p:nvPr/>
          </p:nvSpPr>
          <p:spPr bwMode="auto">
            <a:xfrm>
              <a:off x="611188" y="5961063"/>
              <a:ext cx="7918450" cy="615950"/>
            </a:xfrm>
            <a:custGeom>
              <a:avLst/>
              <a:gdLst/>
              <a:ahLst/>
              <a:cxnLst>
                <a:cxn ang="0">
                  <a:pos x="0" y="388"/>
                </a:cxn>
                <a:cxn ang="0">
                  <a:pos x="2494" y="388"/>
                </a:cxn>
                <a:cxn ang="0">
                  <a:pos x="4988" y="388"/>
                </a:cxn>
                <a:cxn ang="0">
                  <a:pos x="4744" y="0"/>
                </a:cxn>
                <a:cxn ang="0">
                  <a:pos x="244" y="0"/>
                </a:cxn>
                <a:cxn ang="0">
                  <a:pos x="0" y="388"/>
                </a:cxn>
              </a:cxnLst>
              <a:rect l="0" t="0" r="r" b="b"/>
              <a:pathLst>
                <a:path w="4988" h="388">
                  <a:moveTo>
                    <a:pt x="0" y="388"/>
                  </a:moveTo>
                  <a:lnTo>
                    <a:pt x="2494" y="388"/>
                  </a:lnTo>
                  <a:lnTo>
                    <a:pt x="4988" y="388"/>
                  </a:lnTo>
                  <a:lnTo>
                    <a:pt x="4744" y="0"/>
                  </a:lnTo>
                  <a:lnTo>
                    <a:pt x="244" y="0"/>
                  </a:lnTo>
                  <a:lnTo>
                    <a:pt x="0" y="388"/>
                  </a:lnTo>
                  <a:close/>
                </a:path>
              </a:pathLst>
            </a:custGeom>
            <a:solidFill>
              <a:srgbClr val="004FC4"/>
            </a:solidFill>
            <a:ln w="12700" cap="flat" cmpd="sng">
              <a:noFill/>
              <a:prstDash val="solid"/>
              <a:round/>
              <a:headEnd type="none" w="med" len="med"/>
              <a:tailEnd type="none" w="med" len="med"/>
            </a:ln>
            <a:effectLst/>
          </p:spPr>
          <p:txBody>
            <a:bodyPr/>
            <a:lstStyle/>
            <a:p>
              <a:pPr algn="ctr"/>
              <a:endParaRPr lang="en-US"/>
            </a:p>
          </p:txBody>
        </p:sp>
        <p:sp>
          <p:nvSpPr>
            <p:cNvPr id="7178" name="Freeform 10"/>
            <p:cNvSpPr>
              <a:spLocks/>
            </p:cNvSpPr>
            <p:nvPr/>
          </p:nvSpPr>
          <p:spPr bwMode="auto">
            <a:xfrm>
              <a:off x="1397000" y="4697413"/>
              <a:ext cx="6346825" cy="631825"/>
            </a:xfrm>
            <a:custGeom>
              <a:avLst/>
              <a:gdLst/>
              <a:ahLst/>
              <a:cxnLst>
                <a:cxn ang="0">
                  <a:pos x="0" y="398"/>
                </a:cxn>
                <a:cxn ang="0">
                  <a:pos x="3998" y="398"/>
                </a:cxn>
                <a:cxn ang="0">
                  <a:pos x="3748" y="0"/>
                </a:cxn>
                <a:cxn ang="0">
                  <a:pos x="250" y="0"/>
                </a:cxn>
                <a:cxn ang="0">
                  <a:pos x="0" y="398"/>
                </a:cxn>
              </a:cxnLst>
              <a:rect l="0" t="0" r="r" b="b"/>
              <a:pathLst>
                <a:path w="3998" h="398">
                  <a:moveTo>
                    <a:pt x="0" y="398"/>
                  </a:moveTo>
                  <a:lnTo>
                    <a:pt x="3998" y="398"/>
                  </a:lnTo>
                  <a:lnTo>
                    <a:pt x="3748" y="0"/>
                  </a:lnTo>
                  <a:lnTo>
                    <a:pt x="250" y="0"/>
                  </a:lnTo>
                  <a:lnTo>
                    <a:pt x="0" y="398"/>
                  </a:lnTo>
                  <a:close/>
                </a:path>
              </a:pathLst>
            </a:custGeom>
            <a:solidFill>
              <a:srgbClr val="0062F2"/>
            </a:solidFill>
            <a:ln w="12700" cap="flat" cmpd="sng">
              <a:noFill/>
              <a:prstDash val="solid"/>
              <a:round/>
              <a:headEnd type="none" w="med" len="med"/>
              <a:tailEnd type="none" w="med" len="med"/>
            </a:ln>
            <a:effectLst/>
          </p:spPr>
          <p:txBody>
            <a:bodyPr/>
            <a:lstStyle/>
            <a:p>
              <a:pPr algn="ctr"/>
              <a:endParaRPr lang="en-US"/>
            </a:p>
          </p:txBody>
        </p:sp>
        <p:sp>
          <p:nvSpPr>
            <p:cNvPr id="7179" name="Freeform 11"/>
            <p:cNvSpPr>
              <a:spLocks/>
            </p:cNvSpPr>
            <p:nvPr/>
          </p:nvSpPr>
          <p:spPr bwMode="auto">
            <a:xfrm>
              <a:off x="2192338" y="3433763"/>
              <a:ext cx="4756150" cy="631825"/>
            </a:xfrm>
            <a:custGeom>
              <a:avLst/>
              <a:gdLst/>
              <a:ahLst/>
              <a:cxnLst>
                <a:cxn ang="0">
                  <a:pos x="0" y="398"/>
                </a:cxn>
                <a:cxn ang="0">
                  <a:pos x="2996" y="398"/>
                </a:cxn>
                <a:cxn ang="0">
                  <a:pos x="2746" y="0"/>
                </a:cxn>
                <a:cxn ang="0">
                  <a:pos x="252" y="0"/>
                </a:cxn>
                <a:cxn ang="0">
                  <a:pos x="0" y="398"/>
                </a:cxn>
              </a:cxnLst>
              <a:rect l="0" t="0" r="r" b="b"/>
              <a:pathLst>
                <a:path w="2996" h="398">
                  <a:moveTo>
                    <a:pt x="0" y="398"/>
                  </a:moveTo>
                  <a:lnTo>
                    <a:pt x="2996" y="398"/>
                  </a:lnTo>
                  <a:lnTo>
                    <a:pt x="2746" y="0"/>
                  </a:lnTo>
                  <a:lnTo>
                    <a:pt x="252" y="0"/>
                  </a:lnTo>
                  <a:lnTo>
                    <a:pt x="0" y="398"/>
                  </a:lnTo>
                  <a:close/>
                </a:path>
              </a:pathLst>
            </a:custGeom>
            <a:solidFill>
              <a:srgbClr val="3F8DFF"/>
            </a:solidFill>
            <a:ln w="12700" cap="flat" cmpd="sng">
              <a:noFill/>
              <a:prstDash val="solid"/>
              <a:round/>
              <a:headEnd type="none" w="med" len="med"/>
              <a:tailEnd type="none" w="med" len="med"/>
            </a:ln>
            <a:effectLst/>
          </p:spPr>
          <p:txBody>
            <a:bodyPr/>
            <a:lstStyle/>
            <a:p>
              <a:pPr algn="ctr"/>
              <a:endParaRPr lang="en-US"/>
            </a:p>
          </p:txBody>
        </p:sp>
        <p:sp>
          <p:nvSpPr>
            <p:cNvPr id="7180" name="Freeform 12"/>
            <p:cNvSpPr>
              <a:spLocks/>
            </p:cNvSpPr>
            <p:nvPr/>
          </p:nvSpPr>
          <p:spPr bwMode="auto">
            <a:xfrm>
              <a:off x="998538" y="5329238"/>
              <a:ext cx="7143750" cy="631825"/>
            </a:xfrm>
            <a:custGeom>
              <a:avLst/>
              <a:gdLst/>
              <a:ahLst/>
              <a:cxnLst>
                <a:cxn ang="0">
                  <a:pos x="0" y="398"/>
                </a:cxn>
                <a:cxn ang="0">
                  <a:pos x="4500" y="398"/>
                </a:cxn>
                <a:cxn ang="0">
                  <a:pos x="4250" y="0"/>
                </a:cxn>
                <a:cxn ang="0">
                  <a:pos x="252" y="0"/>
                </a:cxn>
                <a:cxn ang="0">
                  <a:pos x="0" y="398"/>
                </a:cxn>
              </a:cxnLst>
              <a:rect l="0" t="0" r="r" b="b"/>
              <a:pathLst>
                <a:path w="4500" h="398">
                  <a:moveTo>
                    <a:pt x="0" y="398"/>
                  </a:moveTo>
                  <a:lnTo>
                    <a:pt x="4500" y="398"/>
                  </a:lnTo>
                  <a:lnTo>
                    <a:pt x="4250" y="0"/>
                  </a:lnTo>
                  <a:lnTo>
                    <a:pt x="252" y="0"/>
                  </a:lnTo>
                  <a:lnTo>
                    <a:pt x="0" y="398"/>
                  </a:lnTo>
                  <a:close/>
                </a:path>
              </a:pathLst>
            </a:custGeom>
            <a:solidFill>
              <a:srgbClr val="0058DA"/>
            </a:solidFill>
            <a:ln w="12700" cap="flat" cmpd="sng">
              <a:noFill/>
              <a:prstDash val="solid"/>
              <a:round/>
              <a:headEnd type="none" w="med" len="med"/>
              <a:tailEnd type="none" w="med" len="med"/>
            </a:ln>
            <a:effectLst/>
          </p:spPr>
          <p:txBody>
            <a:bodyPr/>
            <a:lstStyle/>
            <a:p>
              <a:pPr algn="ctr"/>
              <a:endParaRPr lang="en-US"/>
            </a:p>
          </p:txBody>
        </p:sp>
        <p:sp>
          <p:nvSpPr>
            <p:cNvPr id="7182" name="Freeform 14"/>
            <p:cNvSpPr>
              <a:spLocks/>
            </p:cNvSpPr>
            <p:nvPr/>
          </p:nvSpPr>
          <p:spPr bwMode="auto">
            <a:xfrm>
              <a:off x="3352800" y="457200"/>
              <a:ext cx="2438400" cy="1752600"/>
            </a:xfrm>
            <a:custGeom>
              <a:avLst/>
              <a:gdLst/>
              <a:ahLst/>
              <a:cxnLst>
                <a:cxn ang="0">
                  <a:pos x="244" y="0"/>
                </a:cxn>
                <a:cxn ang="0">
                  <a:pos x="0" y="388"/>
                </a:cxn>
                <a:cxn ang="0">
                  <a:pos x="488" y="388"/>
                </a:cxn>
                <a:cxn ang="0">
                  <a:pos x="244" y="0"/>
                </a:cxn>
              </a:cxnLst>
              <a:rect l="0" t="0" r="r" b="b"/>
              <a:pathLst>
                <a:path w="488" h="388">
                  <a:moveTo>
                    <a:pt x="244" y="0"/>
                  </a:moveTo>
                  <a:lnTo>
                    <a:pt x="0" y="388"/>
                  </a:lnTo>
                  <a:lnTo>
                    <a:pt x="488" y="388"/>
                  </a:lnTo>
                  <a:lnTo>
                    <a:pt x="244" y="0"/>
                  </a:lnTo>
                  <a:close/>
                </a:path>
              </a:pathLst>
            </a:custGeom>
            <a:solidFill>
              <a:srgbClr val="D1E4FF"/>
            </a:solidFill>
            <a:ln w="12700" cap="flat" cmpd="sng">
              <a:noFill/>
              <a:prstDash val="solid"/>
              <a:round/>
              <a:headEnd type="none" w="med" len="med"/>
              <a:tailEnd type="none" w="med" len="med"/>
            </a:ln>
            <a:effectLst/>
          </p:spPr>
          <p:txBody>
            <a:bodyPr/>
            <a:lstStyle/>
            <a:p>
              <a:pPr algn="ctr"/>
              <a:endParaRPr lang="en-US"/>
            </a:p>
          </p:txBody>
        </p:sp>
        <p:sp>
          <p:nvSpPr>
            <p:cNvPr id="7183" name="Freeform 15"/>
            <p:cNvSpPr>
              <a:spLocks/>
            </p:cNvSpPr>
            <p:nvPr/>
          </p:nvSpPr>
          <p:spPr bwMode="auto">
            <a:xfrm>
              <a:off x="2989263" y="2166938"/>
              <a:ext cx="3162300" cy="635000"/>
            </a:xfrm>
            <a:custGeom>
              <a:avLst/>
              <a:gdLst/>
              <a:ahLst/>
              <a:cxnLst>
                <a:cxn ang="0">
                  <a:pos x="0" y="400"/>
                </a:cxn>
                <a:cxn ang="0">
                  <a:pos x="1992" y="400"/>
                </a:cxn>
                <a:cxn ang="0">
                  <a:pos x="1742" y="0"/>
                </a:cxn>
                <a:cxn ang="0">
                  <a:pos x="250" y="0"/>
                </a:cxn>
                <a:cxn ang="0">
                  <a:pos x="0" y="400"/>
                </a:cxn>
              </a:cxnLst>
              <a:rect l="0" t="0" r="r" b="b"/>
              <a:pathLst>
                <a:path w="1992" h="400">
                  <a:moveTo>
                    <a:pt x="0" y="400"/>
                  </a:moveTo>
                  <a:lnTo>
                    <a:pt x="1992" y="400"/>
                  </a:lnTo>
                  <a:lnTo>
                    <a:pt x="1742" y="0"/>
                  </a:lnTo>
                  <a:lnTo>
                    <a:pt x="250" y="0"/>
                  </a:lnTo>
                  <a:lnTo>
                    <a:pt x="0" y="400"/>
                  </a:lnTo>
                  <a:close/>
                </a:path>
              </a:pathLst>
            </a:custGeom>
            <a:solidFill>
              <a:srgbClr val="85B6FF"/>
            </a:solidFill>
            <a:ln w="12700" cap="flat" cmpd="sng">
              <a:noFill/>
              <a:prstDash val="solid"/>
              <a:round/>
              <a:headEnd type="none" w="med" len="med"/>
              <a:tailEnd type="none" w="med" len="med"/>
            </a:ln>
            <a:effectLst/>
          </p:spPr>
          <p:txBody>
            <a:bodyPr/>
            <a:lstStyle/>
            <a:p>
              <a:pPr algn="ctr"/>
              <a:endParaRPr lang="en-US"/>
            </a:p>
          </p:txBody>
        </p:sp>
        <p:sp>
          <p:nvSpPr>
            <p:cNvPr id="7184" name="Freeform 16"/>
            <p:cNvSpPr>
              <a:spLocks/>
            </p:cNvSpPr>
            <p:nvPr/>
          </p:nvSpPr>
          <p:spPr bwMode="auto">
            <a:xfrm>
              <a:off x="2590800" y="2801938"/>
              <a:ext cx="3959225" cy="631825"/>
            </a:xfrm>
            <a:custGeom>
              <a:avLst/>
              <a:gdLst/>
              <a:ahLst/>
              <a:cxnLst>
                <a:cxn ang="0">
                  <a:pos x="0" y="398"/>
                </a:cxn>
                <a:cxn ang="0">
                  <a:pos x="0" y="398"/>
                </a:cxn>
                <a:cxn ang="0">
                  <a:pos x="2494" y="398"/>
                </a:cxn>
                <a:cxn ang="0">
                  <a:pos x="2494" y="398"/>
                </a:cxn>
                <a:cxn ang="0">
                  <a:pos x="2242" y="0"/>
                </a:cxn>
                <a:cxn ang="0">
                  <a:pos x="250" y="0"/>
                </a:cxn>
                <a:cxn ang="0">
                  <a:pos x="0" y="398"/>
                </a:cxn>
              </a:cxnLst>
              <a:rect l="0" t="0" r="r" b="b"/>
              <a:pathLst>
                <a:path w="2494" h="398">
                  <a:moveTo>
                    <a:pt x="0" y="398"/>
                  </a:moveTo>
                  <a:lnTo>
                    <a:pt x="0" y="398"/>
                  </a:lnTo>
                  <a:lnTo>
                    <a:pt x="2494" y="398"/>
                  </a:lnTo>
                  <a:lnTo>
                    <a:pt x="2494" y="398"/>
                  </a:lnTo>
                  <a:lnTo>
                    <a:pt x="2242" y="0"/>
                  </a:lnTo>
                  <a:lnTo>
                    <a:pt x="250" y="0"/>
                  </a:lnTo>
                  <a:lnTo>
                    <a:pt x="0" y="398"/>
                  </a:lnTo>
                  <a:close/>
                </a:path>
              </a:pathLst>
            </a:custGeom>
            <a:solidFill>
              <a:srgbClr val="65A3FF"/>
            </a:solidFill>
            <a:ln w="12700" cap="flat" cmpd="sng">
              <a:noFill/>
              <a:prstDash val="solid"/>
              <a:round/>
              <a:headEnd type="none" w="med" len="med"/>
              <a:tailEnd type="none" w="med" len="med"/>
            </a:ln>
            <a:effectLst/>
          </p:spPr>
          <p:txBody>
            <a:bodyPr/>
            <a:lstStyle/>
            <a:p>
              <a:pPr algn="ctr"/>
              <a:endParaRPr lang="en-US"/>
            </a:p>
          </p:txBody>
        </p:sp>
        <p:sp>
          <p:nvSpPr>
            <p:cNvPr id="7186" name="Text Box 18"/>
            <p:cNvSpPr txBox="1">
              <a:spLocks noChangeArrowheads="1"/>
            </p:cNvSpPr>
            <p:nvPr/>
          </p:nvSpPr>
          <p:spPr bwMode="auto">
            <a:xfrm>
              <a:off x="3037367" y="2812976"/>
              <a:ext cx="2941590" cy="603493"/>
            </a:xfrm>
            <a:prstGeom prst="rect">
              <a:avLst/>
            </a:prstGeom>
            <a:noFill/>
            <a:ln w="9525">
              <a:noFill/>
              <a:miter lim="800000"/>
              <a:headEnd/>
              <a:tailEnd/>
            </a:ln>
            <a:effectLst/>
          </p:spPr>
          <p:txBody>
            <a:bodyPr wrap="none">
              <a:spAutoFit/>
            </a:bodyPr>
            <a:lstStyle/>
            <a:p>
              <a:pPr algn="ctr">
                <a:lnSpc>
                  <a:spcPts val="1700"/>
                </a:lnSpc>
              </a:pPr>
              <a:r>
                <a:rPr lang="en-GB" sz="1700" b="1" dirty="0" smtClean="0">
                  <a:solidFill>
                    <a:srgbClr val="000066"/>
                  </a:solidFill>
                </a:rPr>
                <a:t>Industry Aggregate</a:t>
              </a:r>
            </a:p>
            <a:p>
              <a:pPr algn="ctr">
                <a:lnSpc>
                  <a:spcPts val="1700"/>
                </a:lnSpc>
              </a:pPr>
              <a:r>
                <a:rPr lang="en-GB" sz="1700" b="1" dirty="0" smtClean="0">
                  <a:solidFill>
                    <a:srgbClr val="000066"/>
                  </a:solidFill>
                </a:rPr>
                <a:t> Retention: </a:t>
              </a:r>
              <a:r>
                <a:rPr lang="en-GB" sz="1700" b="1" i="1" dirty="0" smtClean="0">
                  <a:solidFill>
                    <a:srgbClr val="000066"/>
                  </a:solidFill>
                </a:rPr>
                <a:t>$27.5 Bill</a:t>
              </a:r>
              <a:endParaRPr lang="en-GB" sz="1700" b="1" i="1" dirty="0">
                <a:solidFill>
                  <a:srgbClr val="000066"/>
                </a:solidFill>
              </a:endParaRPr>
            </a:p>
          </p:txBody>
        </p:sp>
        <p:sp>
          <p:nvSpPr>
            <p:cNvPr id="7188" name="Text Box 20"/>
            <p:cNvSpPr txBox="1">
              <a:spLocks noChangeArrowheads="1"/>
            </p:cNvSpPr>
            <p:nvPr/>
          </p:nvSpPr>
          <p:spPr bwMode="auto">
            <a:xfrm>
              <a:off x="3810000" y="1295400"/>
              <a:ext cx="1524000" cy="738254"/>
            </a:xfrm>
            <a:prstGeom prst="rect">
              <a:avLst/>
            </a:prstGeom>
            <a:noFill/>
            <a:ln w="9525">
              <a:noFill/>
              <a:miter lim="800000"/>
              <a:headEnd/>
              <a:tailEnd/>
            </a:ln>
            <a:effectLst/>
          </p:spPr>
          <p:txBody>
            <a:bodyPr wrap="square">
              <a:spAutoFit/>
            </a:bodyPr>
            <a:lstStyle/>
            <a:p>
              <a:pPr algn="ctr"/>
              <a:r>
                <a:rPr lang="en-GB" b="1" dirty="0" smtClean="0">
                  <a:solidFill>
                    <a:srgbClr val="000066"/>
                  </a:solidFill>
                </a:rPr>
                <a:t>Hard Cap</a:t>
              </a:r>
            </a:p>
            <a:p>
              <a:pPr algn="ctr"/>
              <a:r>
                <a:rPr lang="en-GB" b="1" dirty="0" smtClean="0">
                  <a:solidFill>
                    <a:srgbClr val="000066"/>
                  </a:solidFill>
                </a:rPr>
                <a:t> </a:t>
              </a:r>
              <a:r>
                <a:rPr lang="en-GB" b="1" i="1" dirty="0" smtClean="0">
                  <a:solidFill>
                    <a:srgbClr val="000066"/>
                  </a:solidFill>
                </a:rPr>
                <a:t>$100 Bill</a:t>
              </a:r>
              <a:endParaRPr lang="en-GB" b="1" i="1" dirty="0">
                <a:solidFill>
                  <a:srgbClr val="000066"/>
                </a:solidFill>
              </a:endParaRPr>
            </a:p>
          </p:txBody>
        </p:sp>
        <p:sp>
          <p:nvSpPr>
            <p:cNvPr id="7189" name="Text Box 21"/>
            <p:cNvSpPr txBox="1">
              <a:spLocks noChangeArrowheads="1"/>
            </p:cNvSpPr>
            <p:nvPr/>
          </p:nvSpPr>
          <p:spPr bwMode="auto">
            <a:xfrm>
              <a:off x="3358990" y="2197947"/>
              <a:ext cx="2475178" cy="632789"/>
            </a:xfrm>
            <a:prstGeom prst="rect">
              <a:avLst/>
            </a:prstGeom>
            <a:noFill/>
            <a:ln w="9525">
              <a:noFill/>
              <a:miter lim="800000"/>
              <a:headEnd/>
              <a:tailEnd/>
            </a:ln>
            <a:effectLst/>
          </p:spPr>
          <p:txBody>
            <a:bodyPr wrap="square">
              <a:spAutoFit/>
            </a:bodyPr>
            <a:lstStyle/>
            <a:p>
              <a:pPr algn="ctr">
                <a:lnSpc>
                  <a:spcPts val="1800"/>
                </a:lnSpc>
              </a:pPr>
              <a:r>
                <a:rPr lang="en-GB" b="1" dirty="0" smtClean="0">
                  <a:solidFill>
                    <a:srgbClr val="000066"/>
                  </a:solidFill>
                </a:rPr>
                <a:t>Government Recoupment</a:t>
              </a:r>
              <a:endParaRPr lang="en-GB" b="1" dirty="0">
                <a:solidFill>
                  <a:srgbClr val="000066"/>
                </a:solidFill>
              </a:endParaRPr>
            </a:p>
          </p:txBody>
        </p:sp>
        <p:sp>
          <p:nvSpPr>
            <p:cNvPr id="7190" name="Text Box 22"/>
            <p:cNvSpPr txBox="1">
              <a:spLocks noChangeArrowheads="1"/>
            </p:cNvSpPr>
            <p:nvPr/>
          </p:nvSpPr>
          <p:spPr bwMode="auto">
            <a:xfrm>
              <a:off x="3010375" y="3392269"/>
              <a:ext cx="3120105" cy="603493"/>
            </a:xfrm>
            <a:prstGeom prst="rect">
              <a:avLst/>
            </a:prstGeom>
            <a:noFill/>
            <a:ln w="9525">
              <a:noFill/>
              <a:miter lim="800000"/>
              <a:headEnd/>
              <a:tailEnd/>
            </a:ln>
            <a:effectLst/>
          </p:spPr>
          <p:txBody>
            <a:bodyPr wrap="none">
              <a:spAutoFit/>
            </a:bodyPr>
            <a:lstStyle/>
            <a:p>
              <a:pPr algn="ctr">
                <a:lnSpc>
                  <a:spcPts val="1700"/>
                </a:lnSpc>
              </a:pPr>
              <a:r>
                <a:rPr lang="en-GB" sz="1700" b="1" dirty="0" smtClean="0">
                  <a:solidFill>
                    <a:schemeClr val="bg1"/>
                  </a:solidFill>
                </a:rPr>
                <a:t>Insurer Co-Payments</a:t>
              </a:r>
            </a:p>
            <a:p>
              <a:pPr algn="ctr">
                <a:lnSpc>
                  <a:spcPts val="1700"/>
                </a:lnSpc>
              </a:pPr>
              <a:r>
                <a:rPr lang="en-GB" sz="1700" b="1" i="1" dirty="0" smtClean="0">
                  <a:solidFill>
                    <a:schemeClr val="bg1"/>
                  </a:solidFill>
                </a:rPr>
                <a:t> 15% Above Retention</a:t>
              </a:r>
              <a:endParaRPr lang="en-GB" sz="1700" b="1" i="1" dirty="0">
                <a:solidFill>
                  <a:schemeClr val="bg1"/>
                </a:solidFill>
              </a:endParaRPr>
            </a:p>
          </p:txBody>
        </p:sp>
        <p:sp>
          <p:nvSpPr>
            <p:cNvPr id="7191" name="Text Box 23"/>
            <p:cNvSpPr txBox="1">
              <a:spLocks noChangeArrowheads="1"/>
            </p:cNvSpPr>
            <p:nvPr/>
          </p:nvSpPr>
          <p:spPr bwMode="auto">
            <a:xfrm>
              <a:off x="2615083" y="4118536"/>
              <a:ext cx="3910672" cy="603493"/>
            </a:xfrm>
            <a:prstGeom prst="rect">
              <a:avLst/>
            </a:prstGeom>
            <a:noFill/>
            <a:ln w="9525">
              <a:noFill/>
              <a:miter lim="800000"/>
              <a:headEnd/>
              <a:tailEnd/>
            </a:ln>
            <a:effectLst/>
          </p:spPr>
          <p:txBody>
            <a:bodyPr wrap="none">
              <a:spAutoFit/>
            </a:bodyPr>
            <a:lstStyle/>
            <a:p>
              <a:pPr algn="ctr">
                <a:lnSpc>
                  <a:spcPts val="1700"/>
                </a:lnSpc>
              </a:pPr>
              <a:r>
                <a:rPr lang="en-GB" sz="1700" b="1" dirty="0" smtClean="0">
                  <a:solidFill>
                    <a:schemeClr val="bg1"/>
                  </a:solidFill>
                </a:rPr>
                <a:t>Individual Insurer Retention</a:t>
              </a:r>
            </a:p>
            <a:p>
              <a:pPr algn="ctr">
                <a:lnSpc>
                  <a:spcPts val="1700"/>
                </a:lnSpc>
              </a:pPr>
              <a:r>
                <a:rPr lang="en-GB" sz="1700" b="1" i="1" dirty="0" smtClean="0">
                  <a:solidFill>
                    <a:schemeClr val="bg1"/>
                  </a:solidFill>
                </a:rPr>
                <a:t>20% of Premiums Earned</a:t>
              </a:r>
              <a:endParaRPr lang="en-GB" sz="1700" b="1" i="1" dirty="0">
                <a:solidFill>
                  <a:schemeClr val="bg1"/>
                </a:solidFill>
              </a:endParaRPr>
            </a:p>
          </p:txBody>
        </p:sp>
        <p:sp>
          <p:nvSpPr>
            <p:cNvPr id="7192" name="Text Box 24"/>
            <p:cNvSpPr txBox="1">
              <a:spLocks noChangeArrowheads="1"/>
            </p:cNvSpPr>
            <p:nvPr/>
          </p:nvSpPr>
          <p:spPr bwMode="auto">
            <a:xfrm>
              <a:off x="2741744" y="4634992"/>
              <a:ext cx="3657352" cy="703098"/>
            </a:xfrm>
            <a:prstGeom prst="rect">
              <a:avLst/>
            </a:prstGeom>
            <a:noFill/>
            <a:ln w="9525">
              <a:noFill/>
              <a:miter lim="800000"/>
              <a:headEnd/>
              <a:tailEnd/>
            </a:ln>
            <a:effectLst/>
          </p:spPr>
          <p:txBody>
            <a:bodyPr wrap="none">
              <a:spAutoFit/>
            </a:bodyPr>
            <a:lstStyle/>
            <a:p>
              <a:pPr algn="ctr"/>
              <a:r>
                <a:rPr lang="en-GB" sz="1700" b="1" dirty="0" smtClean="0">
                  <a:solidFill>
                    <a:schemeClr val="bg1"/>
                  </a:solidFill>
                </a:rPr>
                <a:t>Program Dollar Threshold</a:t>
              </a:r>
            </a:p>
            <a:p>
              <a:pPr algn="ctr"/>
              <a:r>
                <a:rPr lang="en-GB" sz="1700" b="1" i="1" dirty="0" smtClean="0">
                  <a:solidFill>
                    <a:schemeClr val="bg1"/>
                  </a:solidFill>
                </a:rPr>
                <a:t>$100 Million</a:t>
              </a:r>
              <a:endParaRPr lang="en-GB" sz="1700" b="1" i="1" dirty="0">
                <a:solidFill>
                  <a:schemeClr val="bg1"/>
                </a:solidFill>
              </a:endParaRPr>
            </a:p>
          </p:txBody>
        </p:sp>
        <p:sp>
          <p:nvSpPr>
            <p:cNvPr id="7193" name="Text Box 25"/>
            <p:cNvSpPr txBox="1">
              <a:spLocks noChangeArrowheads="1"/>
            </p:cNvSpPr>
            <p:nvPr/>
          </p:nvSpPr>
          <p:spPr bwMode="auto">
            <a:xfrm>
              <a:off x="2564080" y="5324491"/>
              <a:ext cx="4012681" cy="703098"/>
            </a:xfrm>
            <a:prstGeom prst="rect">
              <a:avLst/>
            </a:prstGeom>
            <a:noFill/>
            <a:ln w="9525">
              <a:noFill/>
              <a:miter lim="800000"/>
              <a:headEnd/>
              <a:tailEnd/>
            </a:ln>
            <a:effectLst/>
          </p:spPr>
          <p:txBody>
            <a:bodyPr wrap="none">
              <a:spAutoFit/>
            </a:bodyPr>
            <a:lstStyle/>
            <a:p>
              <a:pPr algn="ctr"/>
              <a:r>
                <a:rPr lang="en-GB" sz="1700" b="1" dirty="0" smtClean="0">
                  <a:solidFill>
                    <a:schemeClr val="bg1"/>
                  </a:solidFill>
                </a:rPr>
                <a:t>Certification Dollar Threshold</a:t>
              </a:r>
            </a:p>
            <a:p>
              <a:pPr algn="ctr"/>
              <a:r>
                <a:rPr lang="en-GB" sz="1700" b="1" i="1" dirty="0" smtClean="0">
                  <a:solidFill>
                    <a:schemeClr val="bg1"/>
                  </a:solidFill>
                </a:rPr>
                <a:t>$5 Million</a:t>
              </a:r>
              <a:endParaRPr lang="en-GB" sz="1700" b="1" i="1" dirty="0">
                <a:solidFill>
                  <a:schemeClr val="bg1"/>
                </a:solidFill>
              </a:endParaRPr>
            </a:p>
          </p:txBody>
        </p:sp>
        <p:sp>
          <p:nvSpPr>
            <p:cNvPr id="7194" name="Text Box 26"/>
            <p:cNvSpPr txBox="1">
              <a:spLocks noChangeArrowheads="1"/>
            </p:cNvSpPr>
            <p:nvPr/>
          </p:nvSpPr>
          <p:spPr bwMode="auto">
            <a:xfrm>
              <a:off x="887744" y="6084888"/>
              <a:ext cx="7365366" cy="421859"/>
            </a:xfrm>
            <a:prstGeom prst="rect">
              <a:avLst/>
            </a:prstGeom>
            <a:noFill/>
            <a:ln w="9525">
              <a:noFill/>
              <a:miter lim="800000"/>
              <a:headEnd/>
              <a:tailEnd/>
            </a:ln>
            <a:effectLst/>
          </p:spPr>
          <p:txBody>
            <a:bodyPr wrap="none">
              <a:spAutoFit/>
            </a:bodyPr>
            <a:lstStyle/>
            <a:p>
              <a:pPr algn="ctr"/>
              <a:r>
                <a:rPr lang="en-GB" b="1" dirty="0" smtClean="0">
                  <a:solidFill>
                    <a:schemeClr val="bg1"/>
                  </a:solidFill>
                </a:rPr>
                <a:t>Certification of Terrorist Act: </a:t>
              </a:r>
              <a:r>
                <a:rPr lang="en-GB" b="1" i="1" dirty="0" smtClean="0">
                  <a:solidFill>
                    <a:schemeClr val="bg1"/>
                  </a:solidFill>
                </a:rPr>
                <a:t>Definition Must Be Met</a:t>
              </a:r>
              <a:endParaRPr lang="en-GB" b="1" i="1" dirty="0">
                <a:solidFill>
                  <a:schemeClr val="bg1"/>
                </a:solidFill>
              </a:endParaRPr>
            </a:p>
          </p:txBody>
        </p:sp>
      </p:grpSp>
      <p:sp>
        <p:nvSpPr>
          <p:cNvPr id="19" name="Rectangle 2"/>
          <p:cNvSpPr>
            <a:spLocks noGrp="1" noChangeArrowheads="1"/>
          </p:cNvSpPr>
          <p:nvPr>
            <p:ph type="title"/>
          </p:nvPr>
        </p:nvSpPr>
        <p:spPr>
          <a:xfrm>
            <a:off x="152400" y="103139"/>
            <a:ext cx="7400925" cy="860425"/>
          </a:xfrm>
        </p:spPr>
        <p:txBody>
          <a:bodyPr/>
          <a:lstStyle/>
          <a:p>
            <a:r>
              <a:rPr lang="en-US" dirty="0" smtClean="0"/>
              <a:t>Pyramid of Taxpayer Protection:</a:t>
            </a:r>
            <a:br>
              <a:rPr lang="en-US" dirty="0" smtClean="0"/>
            </a:br>
            <a:r>
              <a:rPr lang="en-US" dirty="0" smtClean="0"/>
              <a:t>Strong, Stable, Sound and Secure</a:t>
            </a:r>
          </a:p>
        </p:txBody>
      </p:sp>
      <p:sp>
        <p:nvSpPr>
          <p:cNvPr id="22" name="AutoShape 13"/>
          <p:cNvSpPr>
            <a:spLocks noChangeArrowheads="1"/>
          </p:cNvSpPr>
          <p:nvPr/>
        </p:nvSpPr>
        <p:spPr bwMode="blackWhite">
          <a:xfrm>
            <a:off x="6872748" y="1381565"/>
            <a:ext cx="2050026" cy="2236574"/>
          </a:xfrm>
          <a:prstGeom prst="wedgeRectCallout">
            <a:avLst>
              <a:gd name="adj1" fmla="val -71859"/>
              <a:gd name="adj2" fmla="val 5825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2000" b="1" dirty="0" smtClean="0">
                <a:solidFill>
                  <a:schemeClr val="bg1"/>
                </a:solidFill>
              </a:rPr>
              <a:t>If TRIA is reauthorized, it is highly likely insurer retentions will be increased</a:t>
            </a:r>
            <a:endParaRPr lang="en-US" sz="20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21122" name="Rectangle 2"/>
          <p:cNvSpPr>
            <a:spLocks noGrp="1" noChangeArrowheads="1"/>
          </p:cNvSpPr>
          <p:nvPr>
            <p:ph type="title"/>
          </p:nvPr>
        </p:nvSpPr>
        <p:spPr>
          <a:xfrm>
            <a:off x="11279" y="-54798"/>
            <a:ext cx="8079176" cy="1143000"/>
          </a:xfrm>
        </p:spPr>
        <p:txBody>
          <a:bodyPr/>
          <a:lstStyle/>
          <a:p>
            <a:r>
              <a:rPr lang="en-US" sz="2900" dirty="0" smtClean="0"/>
              <a:t>Summary of Terrorism Risk Insurance Program Extension Bills Introduced in 2013</a:t>
            </a:r>
            <a:endParaRPr lang="en-US" sz="2900" dirty="0"/>
          </a:p>
        </p:txBody>
      </p:sp>
      <p:graphicFrame>
        <p:nvGraphicFramePr>
          <p:cNvPr id="2821123" name="Group 3"/>
          <p:cNvGraphicFramePr>
            <a:graphicFrameLocks noGrp="1"/>
          </p:cNvGraphicFramePr>
          <p:nvPr>
            <p:ph idx="1"/>
          </p:nvPr>
        </p:nvGraphicFramePr>
        <p:xfrm>
          <a:off x="206035" y="1094990"/>
          <a:ext cx="8739182" cy="5456089"/>
        </p:xfrm>
        <a:graphic>
          <a:graphicData uri="http://schemas.openxmlformats.org/drawingml/2006/table">
            <a:tbl>
              <a:tblPr/>
              <a:tblGrid>
                <a:gridCol w="2606739"/>
                <a:gridCol w="6132443"/>
              </a:tblGrid>
              <a:tr h="345651">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pitchFamily="34" charset="0"/>
                          <a:cs typeface="Arial" pitchFamily="34" charset="0"/>
                        </a:rPr>
                        <a:t>Bill</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25A7A"/>
                    </a:solid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pitchFamily="34" charset="0"/>
                          <a:cs typeface="Arial" pitchFamily="34" charset="0"/>
                        </a:rPr>
                        <a:t>Summary</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25A7A"/>
                    </a:solidFill>
                  </a:tcPr>
                </a:tc>
              </a:tr>
              <a:tr h="1340582">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H.R. 508: </a:t>
                      </a:r>
                      <a:r>
                        <a:rPr kumimoji="0" lang="en-US" sz="1400" b="1" i="1" u="none" strike="noStrike" cap="none" normalizeH="0" baseline="0" dirty="0" smtClean="0">
                          <a:ln>
                            <a:noFill/>
                          </a:ln>
                          <a:solidFill>
                            <a:schemeClr val="tx1"/>
                          </a:solidFill>
                          <a:effectLst/>
                          <a:latin typeface="Arial" pitchFamily="34" charset="0"/>
                          <a:cs typeface="Arial" pitchFamily="34" charset="0"/>
                        </a:rPr>
                        <a:t>“Terrorism Risk Insurance Act of 2002 Reauthorization Act of 2013”</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Introduced  Feb. 5 by Rep. Michael Grimm (D-NY)</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5-Year Extension (through 2019)</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Extend recoupment period for any TRIA assistance from 2017 to 2019</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95821">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smtClean="0">
                          <a:ln>
                            <a:noFill/>
                          </a:ln>
                          <a:solidFill>
                            <a:schemeClr val="tx1"/>
                          </a:solidFill>
                          <a:effectLst/>
                          <a:latin typeface="Arial" pitchFamily="34" charset="0"/>
                          <a:cs typeface="Arial" pitchFamily="34" charset="0"/>
                        </a:rPr>
                        <a:t>H.R. 2146: </a:t>
                      </a:r>
                      <a:r>
                        <a:rPr kumimoji="0" lang="en-US" sz="1400" b="1" i="1" u="none" strike="noStrike" cap="none" normalizeH="0" baseline="0" smtClean="0">
                          <a:ln>
                            <a:noFill/>
                          </a:ln>
                          <a:solidFill>
                            <a:schemeClr val="tx1"/>
                          </a:solidFill>
                          <a:effectLst/>
                          <a:latin typeface="Arial" pitchFamily="34" charset="0"/>
                          <a:cs typeface="Arial" pitchFamily="34" charset="0"/>
                        </a:rPr>
                        <a:t>“Terrorism Risk Insurance Program Reauthorization Act of 2013”</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smtClean="0">
                          <a:ln>
                            <a:noFill/>
                          </a:ln>
                          <a:solidFill>
                            <a:schemeClr val="tx1"/>
                          </a:solidFill>
                          <a:effectLst/>
                          <a:latin typeface="Arial" pitchFamily="34" charset="0"/>
                          <a:cs typeface="Arial" pitchFamily="34" charset="0"/>
                        </a:rPr>
                        <a:t>Introduced May 23 by Rep. Michael Capuano (D-MA)</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smtClean="0">
                          <a:ln>
                            <a:noFill/>
                          </a:ln>
                          <a:solidFill>
                            <a:schemeClr val="tx1"/>
                          </a:solidFill>
                          <a:effectLst/>
                          <a:latin typeface="Arial" pitchFamily="34" charset="0"/>
                          <a:cs typeface="Arial" pitchFamily="34" charset="0"/>
                        </a:rPr>
                        <a:t>10-Year Extension (through 2024)</a:t>
                      </a: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smtClean="0">
                          <a:ln>
                            <a:noFill/>
                          </a:ln>
                          <a:solidFill>
                            <a:schemeClr val="tx1"/>
                          </a:solidFill>
                          <a:effectLst/>
                          <a:latin typeface="Arial" pitchFamily="34" charset="0"/>
                          <a:cs typeface="Arial" pitchFamily="34" charset="0"/>
                        </a:rPr>
                        <a:t>Extend recoupment period for any TRIA assistance from 2017 to 2024</a:t>
                      </a: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smtClean="0">
                          <a:ln>
                            <a:noFill/>
                          </a:ln>
                          <a:solidFill>
                            <a:schemeClr val="tx1"/>
                          </a:solidFill>
                          <a:effectLst/>
                          <a:latin typeface="Arial" pitchFamily="34" charset="0"/>
                          <a:cs typeface="Arial" pitchFamily="34" charset="0"/>
                        </a:rPr>
                        <a:t>Requires President’s Working Group on Financial Markets (PWGFM) to issue reports on long-term availability and affordability of terrorism insurance in 2017, 2020 and 2023</a:t>
                      </a: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smtClean="0">
                          <a:ln>
                            <a:noFill/>
                          </a:ln>
                          <a:solidFill>
                            <a:schemeClr val="tx1"/>
                          </a:solidFill>
                          <a:effectLst/>
                          <a:latin typeface="Arial" pitchFamily="34" charset="0"/>
                          <a:cs typeface="Arial" pitchFamily="34" charset="0"/>
                        </a:rPr>
                        <a:t>Reports to be drafted with consultation from NAIC and representatives of the insurance and securities industries and policyholders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63515">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H.R. 1945: </a:t>
                      </a:r>
                      <a:r>
                        <a:rPr kumimoji="0" lang="en-US" sz="1400" b="1" i="1" u="none" strike="noStrike" cap="none" normalizeH="0" baseline="0" dirty="0" smtClean="0">
                          <a:ln>
                            <a:noFill/>
                          </a:ln>
                          <a:solidFill>
                            <a:schemeClr val="tx1"/>
                          </a:solidFill>
                          <a:effectLst/>
                          <a:latin typeface="Arial" pitchFamily="34" charset="0"/>
                          <a:cs typeface="Arial" pitchFamily="34" charset="0"/>
                        </a:rPr>
                        <a:t>“Fostering Resilience to Terrorism Act of 2013”</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Introduced May 9 by Rep. Benny Thompson (D-MS)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10-Year Extension (through 2024)</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Recoupment period changed to 2024</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Would transfer responsibility for certification of a “act of terrorism” to the Secretary of Homeland Security from Secretary of Treasury.</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PWGFM to issue reports in 2017, 2020 and 2023 </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Requires Sec. of DHS to provide </a:t>
                      </a:r>
                      <a:r>
                        <a:rPr kumimoji="0" lang="en-US" sz="1400" b="0" i="0" u="none" strike="noStrike" cap="none" normalizeH="0" baseline="0" dirty="0" err="1" smtClean="0">
                          <a:ln>
                            <a:noFill/>
                          </a:ln>
                          <a:solidFill>
                            <a:schemeClr val="tx1"/>
                          </a:solidFill>
                          <a:effectLst/>
                          <a:latin typeface="Arial" pitchFamily="34" charset="0"/>
                          <a:cs typeface="Arial" pitchFamily="34" charset="0"/>
                        </a:rPr>
                        <a:t>insureds</a:t>
                      </a:r>
                      <a:r>
                        <a:rPr kumimoji="0" lang="en-US" sz="1400" b="0" i="0" u="none" strike="noStrike" cap="none" normalizeH="0" baseline="0" dirty="0" smtClean="0">
                          <a:ln>
                            <a:noFill/>
                          </a:ln>
                          <a:solidFill>
                            <a:schemeClr val="tx1"/>
                          </a:solidFill>
                          <a:effectLst/>
                          <a:latin typeface="Arial" pitchFamily="34" charset="0"/>
                          <a:cs typeface="Arial" pitchFamily="34" charset="0"/>
                        </a:rPr>
                        <a:t> with “timely homeland security information, including terrorism risk information, at the appropriate level of classification and information on best practices to foster resilience to an act of terrorism.”</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821141" name="Text Box 21"/>
          <p:cNvSpPr txBox="1">
            <a:spLocks noChangeArrowheads="1"/>
          </p:cNvSpPr>
          <p:nvPr/>
        </p:nvSpPr>
        <p:spPr bwMode="auto">
          <a:xfrm>
            <a:off x="152400" y="6613525"/>
            <a:ext cx="6661150" cy="320675"/>
          </a:xfrm>
          <a:prstGeom prst="rect">
            <a:avLst/>
          </a:prstGeom>
          <a:noFill/>
          <a:ln w="9525">
            <a:noFill/>
            <a:miter lim="800000"/>
            <a:headEnd/>
            <a:tailEnd/>
          </a:ln>
          <a:effectLst/>
        </p:spPr>
        <p:txBody>
          <a:bodyPr wrap="none" lIns="0" tIns="0" rIns="0" bIns="0"/>
          <a:lstStyle/>
          <a:p>
            <a:pPr marL="681038" indent="-681038">
              <a:lnSpc>
                <a:spcPct val="75000"/>
              </a:lnSpc>
              <a:spcBef>
                <a:spcPct val="0"/>
              </a:spcBef>
              <a:buClrTx/>
            </a:pPr>
            <a:r>
              <a:rPr lang="en-US" sz="1100" dirty="0">
                <a:latin typeface="Arial" charset="0"/>
              </a:rPr>
              <a:t>Source:  </a:t>
            </a:r>
            <a:r>
              <a:rPr lang="en-US" sz="1100" dirty="0" smtClean="0"/>
              <a:t>Nelson, Levine, de Luca &amp; Hamilton, </a:t>
            </a:r>
            <a:r>
              <a:rPr lang="en-US" sz="1100" i="1" dirty="0" smtClean="0"/>
              <a:t>FIO Focus, </a:t>
            </a:r>
            <a:r>
              <a:rPr lang="en-US" sz="1100" dirty="0" smtClean="0"/>
              <a:t>June 10, 2013; </a:t>
            </a:r>
            <a:r>
              <a:rPr lang="en-US" sz="1100" dirty="0" smtClean="0">
                <a:latin typeface="Arial" charset="0"/>
              </a:rPr>
              <a:t>Insurance </a:t>
            </a:r>
            <a:r>
              <a:rPr lang="en-US" sz="1100" dirty="0">
                <a:latin typeface="Arial" charset="0"/>
              </a:rPr>
              <a:t>Information </a:t>
            </a:r>
            <a:r>
              <a:rPr lang="en-US" sz="1100" dirty="0" smtClean="0">
                <a:latin typeface="Arial" charset="0"/>
              </a:rPr>
              <a:t>Institute.</a:t>
            </a:r>
            <a:endParaRPr lang="en-US" sz="1100" dirty="0">
              <a:latin typeface="Arial" charset="0"/>
            </a:endParaRPr>
          </a:p>
        </p:txBody>
      </p:sp>
    </p:spTree>
  </p:cSld>
  <p:clrMapOvr>
    <a:masterClrMapping/>
  </p:clrMapOv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97282" name="Rectangle 105"/>
          <p:cNvSpPr>
            <a:spLocks noGrp="1" noChangeArrowheads="1"/>
          </p:cNvSpPr>
          <p:nvPr>
            <p:ph type="dt" sz="quarter" idx="10"/>
          </p:nvPr>
        </p:nvSpPr>
        <p:spPr>
          <a:noFill/>
        </p:spPr>
        <p:txBody>
          <a:bodyPr/>
          <a:lstStyle/>
          <a:p>
            <a:r>
              <a:rPr lang="en-US" smtClean="0"/>
              <a:t>12/01/09 - 9pm</a:t>
            </a:r>
          </a:p>
        </p:txBody>
      </p:sp>
      <p:sp>
        <p:nvSpPr>
          <p:cNvPr id="97283"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97284" name="Rectangle 110"/>
          <p:cNvSpPr>
            <a:spLocks noGrp="1" noChangeArrowheads="1"/>
          </p:cNvSpPr>
          <p:nvPr>
            <p:ph type="sldNum" sz="quarter" idx="12"/>
          </p:nvPr>
        </p:nvSpPr>
        <p:spPr>
          <a:noFill/>
        </p:spPr>
        <p:txBody>
          <a:bodyPr/>
          <a:lstStyle/>
          <a:p>
            <a:fld id="{137FB000-2E2B-4BDB-975C-B9C3E40A0F71}" type="slidenum">
              <a:rPr lang="en-US" smtClean="0"/>
              <a:pPr/>
              <a:t>139</a:t>
            </a:fld>
            <a:endParaRPr lang="en-US" smtClean="0"/>
          </a:p>
        </p:txBody>
      </p:sp>
      <p:sp>
        <p:nvSpPr>
          <p:cNvPr id="97285" name="Rectangle 2"/>
          <p:cNvSpPr>
            <a:spLocks noGrp="1" noChangeArrowheads="1"/>
          </p:cNvSpPr>
          <p:nvPr>
            <p:ph type="title"/>
          </p:nvPr>
        </p:nvSpPr>
        <p:spPr>
          <a:xfrm>
            <a:off x="76200" y="28575"/>
            <a:ext cx="7667625" cy="860425"/>
          </a:xfrm>
        </p:spPr>
        <p:txBody>
          <a:bodyPr/>
          <a:lstStyle/>
          <a:p>
            <a:r>
              <a:rPr lang="en-US" dirty="0" smtClean="0"/>
              <a:t>Terrorist Risk Index</a:t>
            </a:r>
          </a:p>
        </p:txBody>
      </p:sp>
      <p:sp>
        <p:nvSpPr>
          <p:cNvPr id="9" name="Text Box 5"/>
          <p:cNvSpPr txBox="1">
            <a:spLocks noChangeArrowheads="1"/>
          </p:cNvSpPr>
          <p:nvPr/>
        </p:nvSpPr>
        <p:spPr bwMode="auto">
          <a:xfrm>
            <a:off x="-137648" y="6538427"/>
            <a:ext cx="8724900" cy="37856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800" dirty="0" smtClean="0"/>
              <a:t> </a:t>
            </a:r>
            <a:endParaRPr lang="en-US" sz="800" dirty="0"/>
          </a:p>
          <a:p>
            <a:pPr eaLnBrk="0" hangingPunct="0">
              <a:lnSpc>
                <a:spcPct val="85000"/>
              </a:lnSpc>
              <a:spcBef>
                <a:spcPct val="25000"/>
              </a:spcBef>
              <a:buClr>
                <a:schemeClr val="accent2"/>
              </a:buClr>
              <a:buFont typeface="Wingdings" pitchFamily="2" charset="2"/>
              <a:buNone/>
            </a:pPr>
            <a:r>
              <a:rPr lang="en-US" sz="800" dirty="0"/>
              <a:t>Sources: </a:t>
            </a:r>
            <a:r>
              <a:rPr lang="en-US" sz="800" dirty="0" smtClean="0"/>
              <a:t> </a:t>
            </a:r>
            <a:r>
              <a:rPr lang="en-US" sz="800" dirty="0" err="1" smtClean="0"/>
              <a:t>Maplecroft</a:t>
            </a:r>
            <a:r>
              <a:rPr lang="en-US" sz="800" dirty="0" smtClean="0"/>
              <a:t> Terrorism Risk Index; (2011); Guy Carpenter; Insurance </a:t>
            </a:r>
            <a:r>
              <a:rPr lang="en-US" sz="800" dirty="0"/>
              <a:t>Information </a:t>
            </a:r>
            <a:r>
              <a:rPr lang="en-US" sz="800" dirty="0" smtClean="0"/>
              <a:t>Institute.</a:t>
            </a:r>
            <a:endParaRPr lang="en-US" sz="800" dirty="0"/>
          </a:p>
        </p:txBody>
      </p:sp>
      <p:pic>
        <p:nvPicPr>
          <p:cNvPr id="11963394" name="Picture 2"/>
          <p:cNvPicPr>
            <a:picLocks noChangeAspect="1" noChangeArrowheads="1"/>
          </p:cNvPicPr>
          <p:nvPr/>
        </p:nvPicPr>
        <p:blipFill>
          <a:blip r:embed="rId3" cstate="email"/>
          <a:srcRect/>
          <a:stretch>
            <a:fillRect/>
          </a:stretch>
        </p:blipFill>
        <p:spPr bwMode="auto">
          <a:xfrm>
            <a:off x="210065" y="1186766"/>
            <a:ext cx="8625016" cy="5448300"/>
          </a:xfrm>
          <a:prstGeom prst="rect">
            <a:avLst/>
          </a:prstGeom>
          <a:noFill/>
          <a:ln w="9525">
            <a:noFill/>
            <a:miter lim="800000"/>
            <a:headEnd/>
            <a:tailEnd/>
          </a:ln>
        </p:spPr>
      </p:pic>
      <p:sp>
        <p:nvSpPr>
          <p:cNvPr id="12" name="AutoShape 13"/>
          <p:cNvSpPr>
            <a:spLocks noChangeArrowheads="1"/>
          </p:cNvSpPr>
          <p:nvPr/>
        </p:nvSpPr>
        <p:spPr bwMode="blackWhite">
          <a:xfrm>
            <a:off x="7607192" y="1396313"/>
            <a:ext cx="1536808" cy="2236574"/>
          </a:xfrm>
          <a:prstGeom prst="wedgeRectCallout">
            <a:avLst>
              <a:gd name="adj1" fmla="val -97759"/>
              <a:gd name="adj2" fmla="val -834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threat of terrorism is highest in South Asia, Russia, the Middle East and Central and East Africa</a:t>
            </a:r>
            <a:endParaRPr lang="en-US" sz="1600" b="1" dirty="0">
              <a:solidFill>
                <a:schemeClr val="bg1"/>
              </a:solidFill>
            </a:endParaRPr>
          </a:p>
        </p:txBody>
      </p:sp>
      <p:sp>
        <p:nvSpPr>
          <p:cNvPr id="14" name="AutoShape 7"/>
          <p:cNvSpPr>
            <a:spLocks noChangeArrowheads="1"/>
          </p:cNvSpPr>
          <p:nvPr/>
        </p:nvSpPr>
        <p:spPr bwMode="blackWhite">
          <a:xfrm>
            <a:off x="2219301" y="2644347"/>
            <a:ext cx="1252947" cy="1651022"/>
          </a:xfrm>
          <a:prstGeom prst="wedgeRectCallout">
            <a:avLst>
              <a:gd name="adj1" fmla="val -76758"/>
              <a:gd name="adj2" fmla="val -1120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The US is still considered to be at “Medium Risk” for a terrorist attack</a:t>
            </a:r>
            <a:endParaRPr lang="en-US" sz="1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E993B62-707A-43B8-82A2-6A2BE2B00F8A}" type="slidenum">
              <a:rPr lang="en-US" sz="900"/>
              <a:pPr algn="r" eaLnBrk="0" hangingPunct="0">
                <a:lnSpc>
                  <a:spcPct val="85000"/>
                </a:lnSpc>
                <a:spcBef>
                  <a:spcPct val="20000"/>
                </a:spcBef>
              </a:pPr>
              <a:t>14</a:t>
            </a:fld>
            <a:endParaRPr lang="en-US" sz="900"/>
          </a:p>
        </p:txBody>
      </p:sp>
      <p:sp>
        <p:nvSpPr>
          <p:cNvPr id="2052" name="Rectangle 2"/>
          <p:cNvSpPr>
            <a:spLocks noGrp="1" noChangeArrowheads="1"/>
          </p:cNvSpPr>
          <p:nvPr>
            <p:ph type="title" idx="4294967295"/>
          </p:nvPr>
        </p:nvSpPr>
        <p:spPr/>
        <p:txBody>
          <a:bodyPr/>
          <a:lstStyle/>
          <a:p>
            <a:r>
              <a:rPr lang="en-US" smtClean="0"/>
              <a:t>RNW PP Auto: WI vs. U.S., 2002-2011</a:t>
            </a:r>
          </a:p>
        </p:txBody>
      </p:sp>
      <p:sp>
        <p:nvSpPr>
          <p:cNvPr id="2053" name="Rectangle 3"/>
          <p:cNvSpPr>
            <a:spLocks noChangeArrowheads="1"/>
          </p:cNvSpPr>
          <p:nvPr/>
        </p:nvSpPr>
        <p:spPr bwMode="auto">
          <a:xfrm>
            <a:off x="0" y="6570663"/>
            <a:ext cx="7569200" cy="287337"/>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Sources: NAIC.</a:t>
            </a:r>
          </a:p>
        </p:txBody>
      </p:sp>
      <p:graphicFrame>
        <p:nvGraphicFramePr>
          <p:cNvPr id="2026500" name="Object 2"/>
          <p:cNvGraphicFramePr>
            <a:graphicFrameLocks/>
          </p:cNvGraphicFramePr>
          <p:nvPr/>
        </p:nvGraphicFramePr>
        <p:xfrm>
          <a:off x="276225" y="1296988"/>
          <a:ext cx="8569325" cy="4579937"/>
        </p:xfrm>
        <a:graphic>
          <a:graphicData uri="http://schemas.openxmlformats.org/presentationml/2006/ole">
            <p:oleObj spid="_x0000_s25755650" name="Chart" r:id="rId4" imgW="8601024" imgH="4600673" progId="MSGraph.Chart.8">
              <p:embed followColorScheme="full"/>
            </p:oleObj>
          </a:graphicData>
        </a:graphic>
      </p:graphicFrame>
      <p:sp>
        <p:nvSpPr>
          <p:cNvPr id="9" name="Text Box 6"/>
          <p:cNvSpPr txBox="1">
            <a:spLocks noChangeArrowheads="1"/>
          </p:cNvSpPr>
          <p:nvPr/>
        </p:nvSpPr>
        <p:spPr bwMode="blackWhite">
          <a:xfrm>
            <a:off x="2479675" y="3560763"/>
            <a:ext cx="2474913"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2002-2011</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7.7%</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WI: 10.1%</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oleChartEl type="series" lvl="1"/>
                                          </p:spTgt>
                                        </p:tgtEl>
                                        <p:attrNameLst>
                                          <p:attrName>style.visibility</p:attrName>
                                        </p:attrNameLst>
                                      </p:cBhvr>
                                      <p:to>
                                        <p:strVal val="visible"/>
                                      </p:to>
                                    </p:set>
                                    <p:animEffect transition="in" filter="wipe(left)">
                                      <p:cBhvr>
                                        <p:cTn id="7" dur="1000"/>
                                        <p:tgtEl>
                                          <p:spTgt spid="2026500">
                                            <p:oleChartEl type="series" lvl="1"/>
                                          </p:spTgt>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oleChartEl type="series" lvl="2"/>
                                          </p:spTgt>
                                        </p:tgtEl>
                                        <p:attrNameLst>
                                          <p:attrName>style.visibility</p:attrName>
                                        </p:attrNameLst>
                                      </p:cBhvr>
                                      <p:to>
                                        <p:strVal val="visible"/>
                                      </p:to>
                                    </p:set>
                                    <p:animEffect transition="in" filter="wipe(left)">
                                      <p:cBhvr>
                                        <p:cTn id="11" dur="1000"/>
                                        <p:tgtEl>
                                          <p:spTgt spid="2026500">
                                            <p:oleChartEl type="series" lvl="2"/>
                                          </p:spTgt>
                                        </p:tgtEl>
                                      </p:cBhvr>
                                    </p:animEffect>
                                  </p:childTnLst>
                                </p:cTn>
                              </p:par>
                            </p:childTnLst>
                          </p:cTn>
                        </p:par>
                        <p:par>
                          <p:cTn id="12" fill="hold">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Lst>
  </p:timing>
</p:sld>
</file>

<file path=ppt/slides/slide1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21122" name="Rectangle 2"/>
          <p:cNvSpPr>
            <a:spLocks noGrp="1" noChangeArrowheads="1"/>
          </p:cNvSpPr>
          <p:nvPr>
            <p:ph type="title"/>
          </p:nvPr>
        </p:nvSpPr>
        <p:spPr>
          <a:xfrm>
            <a:off x="210060" y="24714"/>
            <a:ext cx="7620000" cy="1143000"/>
          </a:xfrm>
        </p:spPr>
        <p:txBody>
          <a:bodyPr/>
          <a:lstStyle/>
          <a:p>
            <a:r>
              <a:rPr lang="en-US" dirty="0" smtClean="0"/>
              <a:t>Terrorism </a:t>
            </a:r>
            <a:r>
              <a:rPr lang="en-US" dirty="0"/>
              <a:t>Violates Traditional Requirements for Insurability</a:t>
            </a:r>
          </a:p>
        </p:txBody>
      </p:sp>
      <p:graphicFrame>
        <p:nvGraphicFramePr>
          <p:cNvPr id="2821123" name="Group 3"/>
          <p:cNvGraphicFramePr>
            <a:graphicFrameLocks noGrp="1"/>
          </p:cNvGraphicFramePr>
          <p:nvPr>
            <p:ph idx="1"/>
          </p:nvPr>
        </p:nvGraphicFramePr>
        <p:xfrm>
          <a:off x="265670" y="1283831"/>
          <a:ext cx="8686800" cy="5121912"/>
        </p:xfrm>
        <a:graphic>
          <a:graphicData uri="http://schemas.openxmlformats.org/drawingml/2006/table">
            <a:tbl>
              <a:tblPr/>
              <a:tblGrid>
                <a:gridCol w="2230395"/>
                <a:gridCol w="3611605"/>
                <a:gridCol w="2844800"/>
              </a:tblGrid>
              <a:tr h="4572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Requirement</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Definition</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Violation</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18288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Estimable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Frequency</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Insurance requires large number of observations to develop predictive rate-making models (an actuarial concept known as credibility)</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Very few data points</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Terror modeling still in infancy, untested.</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Inconsistent  assessment of threat</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25146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Estimable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Severity</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Maximum possible/ probable loss must be at least estimable in order to minimize “risk of ruin” (insurer cannot run an unreasonable risk of insolvency though assumption of the risk)</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Potential loss is virtually unbounded.</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Losses can easily exceed insurer capital resources for paying claims.</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Extreme risk in workers compensation and statute forbids exclusions.</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bl>
          </a:graphicData>
        </a:graphic>
      </p:graphicFrame>
      <p:sp>
        <p:nvSpPr>
          <p:cNvPr id="2821141" name="Text Box 21"/>
          <p:cNvSpPr txBox="1">
            <a:spLocks noChangeArrowheads="1"/>
          </p:cNvSpPr>
          <p:nvPr/>
        </p:nvSpPr>
        <p:spPr bwMode="auto">
          <a:xfrm>
            <a:off x="152400" y="6613525"/>
            <a:ext cx="6661150" cy="320675"/>
          </a:xfrm>
          <a:prstGeom prst="rect">
            <a:avLst/>
          </a:prstGeom>
          <a:noFill/>
          <a:ln w="9525">
            <a:noFill/>
            <a:miter lim="800000"/>
            <a:headEnd/>
            <a:tailEnd/>
          </a:ln>
          <a:effectLst/>
        </p:spPr>
        <p:txBody>
          <a:bodyPr wrap="none" lIns="0" tIns="0" rIns="0" bIns="0"/>
          <a:lstStyle/>
          <a:p>
            <a:pPr marL="681038" indent="-681038">
              <a:lnSpc>
                <a:spcPct val="75000"/>
              </a:lnSpc>
              <a:spcBef>
                <a:spcPct val="0"/>
              </a:spcBef>
              <a:buClrTx/>
            </a:pPr>
            <a:r>
              <a:rPr lang="en-US" sz="1400">
                <a:latin typeface="Arial" charset="0"/>
              </a:rPr>
              <a:t>Source:  Insurance Information Institute</a:t>
            </a:r>
          </a:p>
        </p:txBody>
      </p:sp>
    </p:spTree>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822146" name="Group 2"/>
          <p:cNvGraphicFramePr>
            <a:graphicFrameLocks noGrp="1"/>
          </p:cNvGraphicFramePr>
          <p:nvPr>
            <p:ph idx="1"/>
          </p:nvPr>
        </p:nvGraphicFramePr>
        <p:xfrm>
          <a:off x="98856" y="1144800"/>
          <a:ext cx="8915400" cy="5518788"/>
        </p:xfrm>
        <a:graphic>
          <a:graphicData uri="http://schemas.openxmlformats.org/drawingml/2006/table">
            <a:tbl>
              <a:tblPr/>
              <a:tblGrid>
                <a:gridCol w="2082114"/>
                <a:gridCol w="2870886"/>
                <a:gridCol w="3962400"/>
              </a:tblGrid>
              <a:tr h="357188">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Requirement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Definition</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Violation</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39687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Diversifiable Risk</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Must be able to spread/distribute risk across large number of risks</a:t>
                      </a:r>
                    </a:p>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“Law of Large Numbers” helps makes losses manageable and less volatile</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Losses likely highly concentrated geographically or by industry (e.g., WTC, power plants)</a:t>
                      </a:r>
                    </a:p>
                    <a:p>
                      <a:pPr marL="0" marR="0" lvl="0" indent="0" algn="l" defTabSz="914400" rtl="0" eaLnBrk="0" fontAlgn="base" latinLnBrk="0" hangingPunct="0">
                        <a:lnSpc>
                          <a:spcPct val="80000"/>
                        </a:lnSpc>
                        <a:spcBef>
                          <a:spcPct val="0"/>
                        </a:spcBef>
                        <a:spcAft>
                          <a:spcPct val="0"/>
                        </a:spcAft>
                        <a:buClrTx/>
                        <a:buSzTx/>
                        <a:buFont typeface="Symbol" pitchFamily="18" charset="2"/>
                        <a:buNone/>
                        <a:tabLst>
                          <a:tab pos="228600" algn="l"/>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70167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Random Loss Distribution/Fortuity</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Probability of loss occurring must be purely random and fortuitous</a:t>
                      </a:r>
                    </a:p>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Events are individually unpredictable in terms of time, location and magnitude</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Terrorism attacks are planned, coordinated and deliberate acts of destruction</a:t>
                      </a:r>
                    </a:p>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Dynamic target shifting from “hardened targets” to “soft targets”</a:t>
                      </a:r>
                    </a:p>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Terrorist adjust tactics to circumvent new security measures</a:t>
                      </a:r>
                    </a:p>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Actions of US and foreign </a:t>
                      </a:r>
                      <a:r>
                        <a:rPr kumimoji="0" lang="en-US" sz="2000" b="0" i="0" u="none" strike="noStrike" cap="none" normalizeH="0" baseline="0" dirty="0" err="1" smtClean="0">
                          <a:ln>
                            <a:noFill/>
                          </a:ln>
                          <a:solidFill>
                            <a:schemeClr val="tx1"/>
                          </a:solidFill>
                          <a:effectLst/>
                          <a:latin typeface="Arial" pitchFamily="34" charset="0"/>
                          <a:cs typeface="Arial" pitchFamily="34" charset="0"/>
                        </a:rPr>
                        <a:t>govts</a:t>
                      </a:r>
                      <a:r>
                        <a:rPr kumimoji="0" lang="en-US" sz="2000" b="0" i="0" u="none" strike="noStrike" cap="none" normalizeH="0" baseline="0" dirty="0" smtClean="0">
                          <a:ln>
                            <a:noFill/>
                          </a:ln>
                          <a:solidFill>
                            <a:schemeClr val="tx1"/>
                          </a:solidFill>
                          <a:effectLst/>
                          <a:latin typeface="Arial" pitchFamily="34" charset="0"/>
                          <a:cs typeface="Arial" pitchFamily="34" charset="0"/>
                        </a:rPr>
                        <a:t>. may affect likelihood, nature and timing of attack</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bl>
          </a:graphicData>
        </a:graphic>
      </p:graphicFrame>
      <p:sp>
        <p:nvSpPr>
          <p:cNvPr id="2822165" name="Text Box 21"/>
          <p:cNvSpPr txBox="1">
            <a:spLocks noChangeArrowheads="1"/>
          </p:cNvSpPr>
          <p:nvPr/>
        </p:nvSpPr>
        <p:spPr bwMode="auto">
          <a:xfrm>
            <a:off x="189471" y="6318421"/>
            <a:ext cx="6661150" cy="320675"/>
          </a:xfrm>
          <a:prstGeom prst="rect">
            <a:avLst/>
          </a:prstGeom>
          <a:noFill/>
          <a:ln w="9525">
            <a:noFill/>
            <a:miter lim="800000"/>
            <a:headEnd/>
            <a:tailEnd/>
          </a:ln>
          <a:effectLst/>
        </p:spPr>
        <p:txBody>
          <a:bodyPr wrap="none" lIns="0" tIns="0" rIns="0" bIns="0"/>
          <a:lstStyle/>
          <a:p>
            <a:pPr marL="681038" indent="-681038">
              <a:lnSpc>
                <a:spcPct val="75000"/>
              </a:lnSpc>
              <a:spcBef>
                <a:spcPct val="0"/>
              </a:spcBef>
              <a:buClrTx/>
            </a:pPr>
            <a:r>
              <a:rPr lang="en-US" sz="1400" dirty="0">
                <a:latin typeface="Arial" charset="0"/>
              </a:rPr>
              <a:t>Source:  </a:t>
            </a:r>
            <a:r>
              <a:rPr lang="en-US" sz="1400" dirty="0" smtClean="0">
                <a:latin typeface="Arial" charset="0"/>
              </a:rPr>
              <a:t>Insurance</a:t>
            </a:r>
          </a:p>
          <a:p>
            <a:pPr marL="681038" indent="-681038">
              <a:lnSpc>
                <a:spcPct val="75000"/>
              </a:lnSpc>
              <a:spcBef>
                <a:spcPct val="0"/>
              </a:spcBef>
              <a:buClrTx/>
            </a:pPr>
            <a:r>
              <a:rPr lang="en-US" sz="1400" dirty="0" smtClean="0">
                <a:latin typeface="Arial" charset="0"/>
              </a:rPr>
              <a:t> </a:t>
            </a:r>
            <a:r>
              <a:rPr lang="en-US" sz="1400" dirty="0">
                <a:latin typeface="Arial" charset="0"/>
              </a:rPr>
              <a:t>Information Institute</a:t>
            </a:r>
          </a:p>
        </p:txBody>
      </p:sp>
      <p:sp>
        <p:nvSpPr>
          <p:cNvPr id="6" name="Rectangle 2"/>
          <p:cNvSpPr txBox="1">
            <a:spLocks noChangeArrowheads="1"/>
          </p:cNvSpPr>
          <p:nvPr/>
        </p:nvSpPr>
        <p:spPr bwMode="black">
          <a:xfrm>
            <a:off x="0" y="0"/>
            <a:ext cx="7620000"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Terrorism Violates Traditional Requirements for Insurability (cont’d)</a:t>
            </a:r>
            <a:endParaRPr kumimoji="0" lang="en-US" sz="3000" b="1" i="0" u="none" strike="noStrike" kern="0" cap="none" spc="0" normalizeH="0" baseline="0" noProof="0" dirty="0">
              <a:ln>
                <a:noFill/>
              </a:ln>
              <a:solidFill>
                <a:srgbClr val="225A7A"/>
              </a:solidFill>
              <a:effectLst/>
              <a:uLnTx/>
              <a:uFillTx/>
              <a:latin typeface="Arial" charset="0"/>
              <a:ea typeface="+mj-ea"/>
              <a:cs typeface="+mj-cs"/>
            </a:endParaRPr>
          </a:p>
        </p:txBody>
      </p:sp>
    </p:spTree>
  </p:cSld>
  <p:clrMapOvr>
    <a:masterClrMapping/>
  </p:clrMapOv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Public Opinion Survey</a:t>
            </a:r>
          </a:p>
        </p:txBody>
      </p:sp>
      <p:sp>
        <p:nvSpPr>
          <p:cNvPr id="10240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240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29A20C-ADB3-4B6C-9ADA-C87A773B28DB}" type="slidenum">
              <a:rPr lang="en-US" sz="900">
                <a:solidFill>
                  <a:schemeClr val="bg1"/>
                </a:solidFill>
              </a:rPr>
              <a:pPr algn="r" eaLnBrk="0" hangingPunct="0">
                <a:lnSpc>
                  <a:spcPct val="85000"/>
                </a:lnSpc>
                <a:spcBef>
                  <a:spcPct val="20000"/>
                </a:spcBef>
              </a:pPr>
              <a:t>142</a:t>
            </a:fld>
            <a:endParaRPr lang="en-US" sz="900">
              <a:solidFill>
                <a:schemeClr val="bg1"/>
              </a:solidFill>
            </a:endParaRPr>
          </a:p>
        </p:txBody>
      </p:sp>
      <p:pic>
        <p:nvPicPr>
          <p:cNvPr id="102405"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6"/>
          <p:cNvSpPr>
            <a:spLocks noChangeArrowheads="1"/>
          </p:cNvSpPr>
          <p:nvPr/>
        </p:nvSpPr>
        <p:spPr bwMode="auto">
          <a:xfrm>
            <a:off x="419242" y="4311317"/>
            <a:ext cx="8490718" cy="589392"/>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dirty="0" smtClean="0">
                <a:solidFill>
                  <a:srgbClr val="225A7A"/>
                </a:solidFill>
              </a:rPr>
              <a:t>Disaster Preparedness Issues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142</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6" grpId="0"/>
    </p:bldLst>
  </p:timing>
</p:sld>
</file>

<file path=ppt/slides/slide1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EE22D9B5-EA2F-4906-A047-8391D6D5F408}" type="slidenum">
              <a:rPr lang="en-US" smtClean="0"/>
              <a:pPr/>
              <a:t>143</a:t>
            </a:fld>
            <a:endParaRPr lang="en-US" smtClean="0"/>
          </a:p>
        </p:txBody>
      </p:sp>
      <p:sp>
        <p:nvSpPr>
          <p:cNvPr id="1030" name="Rectangle 2"/>
          <p:cNvSpPr>
            <a:spLocks noGrp="1" noChangeArrowheads="1"/>
          </p:cNvSpPr>
          <p:nvPr>
            <p:ph type="title"/>
          </p:nvPr>
        </p:nvSpPr>
        <p:spPr/>
        <p:txBody>
          <a:bodyPr/>
          <a:lstStyle/>
          <a:p>
            <a:r>
              <a:rPr lang="en-US" dirty="0" err="1" smtClean="0"/>
              <a:t>I.I.I.</a:t>
            </a:r>
            <a:r>
              <a:rPr lang="en-US" dirty="0" smtClean="0"/>
              <a:t> Poll: Favorability</a:t>
            </a:r>
            <a:endParaRPr lang="en-US" baseline="30000" dirty="0" smtClean="0"/>
          </a:p>
        </p:txBody>
      </p:sp>
      <p:sp>
        <p:nvSpPr>
          <p:cNvPr id="1031" name="Rectangle 3"/>
          <p:cNvSpPr>
            <a:spLocks noChangeArrowheads="1"/>
          </p:cNvSpPr>
          <p:nvPr/>
        </p:nvSpPr>
        <p:spPr bwMode="auto">
          <a:xfrm>
            <a:off x="0" y="6578600"/>
            <a:ext cx="8636000" cy="27940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Insurance Information Institute Annual </a:t>
            </a:r>
            <a:r>
              <a:rPr lang="en-US" sz="1100" i="1"/>
              <a:t>Pulse</a:t>
            </a:r>
            <a:r>
              <a:rPr lang="en-US" sz="1100"/>
              <a:t> Survey.</a:t>
            </a:r>
          </a:p>
        </p:txBody>
      </p:sp>
      <p:graphicFrame>
        <p:nvGraphicFramePr>
          <p:cNvPr id="1026" name="Object 2"/>
          <p:cNvGraphicFramePr>
            <a:graphicFrameLocks noChangeAspect="1"/>
          </p:cNvGraphicFramePr>
          <p:nvPr/>
        </p:nvGraphicFramePr>
        <p:xfrm>
          <a:off x="0" y="2097088"/>
          <a:ext cx="9144000" cy="3763962"/>
        </p:xfrm>
        <a:graphic>
          <a:graphicData uri="http://schemas.openxmlformats.org/presentationml/2006/ole">
            <p:oleObj spid="_x0000_s19324930" name="Chart" r:id="rId4" imgW="8467775" imgH="3962355" progId="MSGraph.Chart.8">
              <p:embed followColorScheme="full"/>
            </p:oleObj>
          </a:graphicData>
        </a:graphic>
      </p:graphicFrame>
      <p:sp>
        <p:nvSpPr>
          <p:cNvPr id="1032" name="Rectangle 7"/>
          <p:cNvSpPr>
            <a:spLocks noChangeArrowheads="1"/>
          </p:cNvSpPr>
          <p:nvPr/>
        </p:nvSpPr>
        <p:spPr bwMode="black">
          <a:xfrm>
            <a:off x="347663" y="1266825"/>
            <a:ext cx="8221662" cy="2492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b="1" dirty="0">
                <a:solidFill>
                  <a:srgbClr val="225A7A"/>
                </a:solidFill>
              </a:rPr>
              <a:t>Percent of Public Rating Industry as Very or Mostly </a:t>
            </a:r>
            <a:r>
              <a:rPr lang="en-US" b="1" dirty="0" smtClean="0">
                <a:solidFill>
                  <a:srgbClr val="225A7A"/>
                </a:solidFill>
              </a:rPr>
              <a:t>Favorable, 2013</a:t>
            </a:r>
            <a:endParaRPr lang="en-US" b="1" dirty="0">
              <a:solidFill>
                <a:srgbClr val="225A7A"/>
              </a:solidFill>
            </a:endParaRPr>
          </a:p>
        </p:txBody>
      </p:sp>
      <p:sp>
        <p:nvSpPr>
          <p:cNvPr id="9" name="Rectangle 5"/>
          <p:cNvSpPr>
            <a:spLocks noChangeArrowheads="1"/>
          </p:cNvSpPr>
          <p:nvPr/>
        </p:nvSpPr>
        <p:spPr bwMode="blackWhite">
          <a:xfrm>
            <a:off x="681038" y="5891213"/>
            <a:ext cx="7824787" cy="5032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Auto Insurers and Home Insurers </a:t>
            </a:r>
            <a:r>
              <a:rPr lang="en-US" b="1" dirty="0">
                <a:solidFill>
                  <a:srgbClr val="FFFFFF"/>
                </a:solidFill>
              </a:rPr>
              <a:t>Ranked </a:t>
            </a:r>
            <a:r>
              <a:rPr lang="en-US" b="1" dirty="0" smtClean="0">
                <a:solidFill>
                  <a:srgbClr val="FFFFFF"/>
                </a:solidFill>
              </a:rPr>
              <a:t>Highest.</a:t>
            </a:r>
            <a:endParaRPr lang="en-US" b="1" dirty="0">
              <a:solidFill>
                <a:srgbClr val="FFFFFF"/>
              </a:solidFill>
            </a:endParaRPr>
          </a:p>
        </p:txBody>
      </p:sp>
      <p:sp>
        <p:nvSpPr>
          <p:cNvPr id="10" name="AutoShape 13"/>
          <p:cNvSpPr>
            <a:spLocks noChangeArrowheads="1"/>
          </p:cNvSpPr>
          <p:nvPr/>
        </p:nvSpPr>
        <p:spPr bwMode="blackWhite">
          <a:xfrm>
            <a:off x="2573080" y="1610241"/>
            <a:ext cx="4093535" cy="966703"/>
          </a:xfrm>
          <a:prstGeom prst="wedgeRectCallout">
            <a:avLst>
              <a:gd name="adj1" fmla="val -75542"/>
              <a:gd name="adj2" fmla="val 7044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Viewed separately, auto and home insurers have highest favorability ratings of all industries surveyed</a:t>
            </a:r>
            <a:endParaRPr lang="en-US"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a:noFill/>
        </p:spPr>
        <p:txBody>
          <a:bodyPr/>
          <a:lstStyle/>
          <a:p>
            <a:r>
              <a:rPr lang="en-US" smtClean="0"/>
              <a:t>12/01/09 - 9pm</a:t>
            </a:r>
          </a:p>
        </p:txBody>
      </p:sp>
      <p:sp>
        <p:nvSpPr>
          <p:cNvPr id="143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4341" name="Rectangle 110"/>
          <p:cNvSpPr>
            <a:spLocks noGrp="1" noChangeArrowheads="1"/>
          </p:cNvSpPr>
          <p:nvPr>
            <p:ph type="sldNum" sz="quarter" idx="12"/>
          </p:nvPr>
        </p:nvSpPr>
        <p:spPr>
          <a:noFill/>
        </p:spPr>
        <p:txBody>
          <a:bodyPr/>
          <a:lstStyle/>
          <a:p>
            <a:fld id="{C8D41946-FD3D-4091-A2F2-5BB338BC6915}" type="slidenum">
              <a:rPr lang="en-US" smtClean="0"/>
              <a:pPr/>
              <a:t>144</a:t>
            </a:fld>
            <a:endParaRPr lang="en-US" smtClean="0"/>
          </a:p>
        </p:txBody>
      </p:sp>
      <p:sp>
        <p:nvSpPr>
          <p:cNvPr id="14342" name="Rectangle 2"/>
          <p:cNvSpPr>
            <a:spLocks noGrp="1" noChangeArrowheads="1"/>
          </p:cNvSpPr>
          <p:nvPr>
            <p:ph type="title"/>
          </p:nvPr>
        </p:nvSpPr>
        <p:spPr/>
        <p:txBody>
          <a:bodyPr/>
          <a:lstStyle/>
          <a:p>
            <a:r>
              <a:rPr lang="en-US" dirty="0" err="1" smtClean="0"/>
              <a:t>I.I.I.</a:t>
            </a:r>
            <a:r>
              <a:rPr lang="en-US" dirty="0" smtClean="0"/>
              <a:t> Poll: Homeowners Insurance</a:t>
            </a:r>
          </a:p>
        </p:txBody>
      </p:sp>
      <p:sp>
        <p:nvSpPr>
          <p:cNvPr id="14343" name="Rectangle 3"/>
          <p:cNvSpPr>
            <a:spLocks noChangeArrowheads="1"/>
          </p:cNvSpPr>
          <p:nvPr/>
        </p:nvSpPr>
        <p:spPr bwMode="black">
          <a:xfrm>
            <a:off x="347663" y="1266825"/>
            <a:ext cx="8534400" cy="747897"/>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b="1" dirty="0">
                <a:solidFill>
                  <a:srgbClr val="225A7A"/>
                </a:solidFill>
              </a:rPr>
              <a:t>Q. </a:t>
            </a:r>
            <a:r>
              <a:rPr lang="en-US" b="1" dirty="0" smtClean="0">
                <a:solidFill>
                  <a:srgbClr val="225A7A"/>
                </a:solidFill>
              </a:rPr>
              <a:t>Do you think that it is fair that people who live in areas affected by record storms in 2011 and 2012 should pay more for their homeowners insurance in the future?</a:t>
            </a:r>
            <a:endParaRPr lang="en-US" b="1" dirty="0">
              <a:solidFill>
                <a:srgbClr val="225A7A"/>
              </a:solidFill>
            </a:endParaRPr>
          </a:p>
        </p:txBody>
      </p:sp>
      <p:sp>
        <p:nvSpPr>
          <p:cNvPr id="14344" name="Rectangle 4"/>
          <p:cNvSpPr>
            <a:spLocks noChangeArrowheads="1"/>
          </p:cNvSpPr>
          <p:nvPr/>
        </p:nvSpPr>
        <p:spPr bwMode="auto">
          <a:xfrm>
            <a:off x="0" y="6575615"/>
            <a:ext cx="7569200" cy="28238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sp>
        <p:nvSpPr>
          <p:cNvPr id="2069509" name="Text Box 5"/>
          <p:cNvSpPr txBox="1">
            <a:spLocks noChangeArrowheads="1"/>
          </p:cNvSpPr>
          <p:nvPr/>
        </p:nvSpPr>
        <p:spPr bwMode="blackWhite">
          <a:xfrm>
            <a:off x="312738" y="5503863"/>
            <a:ext cx="8518525" cy="750887"/>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b="1" dirty="0" smtClean="0">
                <a:solidFill>
                  <a:srgbClr val="FFFFFF"/>
                </a:solidFill>
              </a:rPr>
              <a:t>Nearly 60 percent of Americans believe that homeowners insurance premiums should not be raised as a result of recent storms in their areas.</a:t>
            </a:r>
            <a:endParaRPr lang="en-US" b="1" dirty="0">
              <a:solidFill>
                <a:srgbClr val="FFFFFF"/>
              </a:solidFill>
            </a:endParaRPr>
          </a:p>
        </p:txBody>
      </p:sp>
      <p:graphicFrame>
        <p:nvGraphicFramePr>
          <p:cNvPr id="14338" name="Object 2"/>
          <p:cNvGraphicFramePr>
            <a:graphicFrameLocks/>
          </p:cNvGraphicFramePr>
          <p:nvPr/>
        </p:nvGraphicFramePr>
        <p:xfrm>
          <a:off x="2930525" y="2371725"/>
          <a:ext cx="3041650" cy="2720975"/>
        </p:xfrm>
        <a:graphic>
          <a:graphicData uri="http://schemas.openxmlformats.org/presentationml/2006/ole">
            <p:oleObj spid="_x0000_s19326978" name="Chart" r:id="rId4" imgW="4467251" imgH="3800395" progId="MSGraph.Chart.8">
              <p:embed followColorScheme="full"/>
            </p:oleObj>
          </a:graphicData>
        </a:graphic>
      </p:graphicFrame>
      <p:sp>
        <p:nvSpPr>
          <p:cNvPr id="14346" name="Text Box 8"/>
          <p:cNvSpPr txBox="1">
            <a:spLocks noChangeArrowheads="1"/>
          </p:cNvSpPr>
          <p:nvPr/>
        </p:nvSpPr>
        <p:spPr bwMode="auto">
          <a:xfrm>
            <a:off x="3549687" y="2059025"/>
            <a:ext cx="118745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Don’t know</a:t>
            </a:r>
            <a:endParaRPr lang="en-US" sz="1400" b="1" dirty="0"/>
          </a:p>
        </p:txBody>
      </p:sp>
      <p:sp>
        <p:nvSpPr>
          <p:cNvPr id="14347" name="Text Box 9"/>
          <p:cNvSpPr txBox="1">
            <a:spLocks noChangeArrowheads="1"/>
          </p:cNvSpPr>
          <p:nvPr/>
        </p:nvSpPr>
        <p:spPr bwMode="auto">
          <a:xfrm>
            <a:off x="5802682" y="3893510"/>
            <a:ext cx="830262"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Yes</a:t>
            </a:r>
            <a:endParaRPr lang="en-US" sz="1400" b="1" dirty="0"/>
          </a:p>
        </p:txBody>
      </p:sp>
      <p:sp>
        <p:nvSpPr>
          <p:cNvPr id="14348" name="Text Box 10"/>
          <p:cNvSpPr txBox="1">
            <a:spLocks noChangeArrowheads="1"/>
          </p:cNvSpPr>
          <p:nvPr/>
        </p:nvSpPr>
        <p:spPr bwMode="auto">
          <a:xfrm>
            <a:off x="2424076" y="3550130"/>
            <a:ext cx="58420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No</a:t>
            </a:r>
            <a:endParaRPr lang="en-US" sz="1400" b="1" dirty="0"/>
          </a:p>
        </p:txBody>
      </p:sp>
      <p:sp>
        <p:nvSpPr>
          <p:cNvPr id="13" name="AutoShape 13"/>
          <p:cNvSpPr>
            <a:spLocks noChangeArrowheads="1"/>
          </p:cNvSpPr>
          <p:nvPr/>
        </p:nvSpPr>
        <p:spPr bwMode="blackWhite">
          <a:xfrm>
            <a:off x="265814" y="2223655"/>
            <a:ext cx="2158409" cy="1880512"/>
          </a:xfrm>
          <a:prstGeom prst="wedgeRectCallout">
            <a:avLst>
              <a:gd name="adj1" fmla="val 71790"/>
              <a:gd name="adj2" fmla="val -474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Public believes it is not fair to raise premiums of homeowners due to events they cannot control</a:t>
            </a:r>
            <a:endParaRPr lang="en-US"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8" fill="hold" grpId="0" nodeType="afterEffect">
                                  <p:stCondLst>
                                    <p:cond delay="70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P spid="13" grpId="0" animBg="1"/>
    </p:bldLst>
  </p:timing>
</p:sld>
</file>

<file path=ppt/slides/slide1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EE22D9B5-EA2F-4906-A047-8391D6D5F408}" type="slidenum">
              <a:rPr lang="en-US" smtClean="0"/>
              <a:pPr/>
              <a:t>145</a:t>
            </a:fld>
            <a:endParaRPr lang="en-US" smtClean="0"/>
          </a:p>
        </p:txBody>
      </p:sp>
      <p:sp>
        <p:nvSpPr>
          <p:cNvPr id="1030" name="Rectangle 2"/>
          <p:cNvSpPr>
            <a:spLocks noGrp="1" noChangeArrowheads="1"/>
          </p:cNvSpPr>
          <p:nvPr>
            <p:ph type="title"/>
          </p:nvPr>
        </p:nvSpPr>
        <p:spPr/>
        <p:txBody>
          <a:bodyPr/>
          <a:lstStyle/>
          <a:p>
            <a:r>
              <a:rPr lang="en-US" dirty="0" err="1" smtClean="0"/>
              <a:t>I.I.I.</a:t>
            </a:r>
            <a:r>
              <a:rPr lang="en-US" dirty="0" smtClean="0"/>
              <a:t> Poll: Flood Insurance</a:t>
            </a:r>
            <a:endParaRPr lang="en-US" baseline="30000" dirty="0" smtClean="0"/>
          </a:p>
        </p:txBody>
      </p:sp>
      <p:sp>
        <p:nvSpPr>
          <p:cNvPr id="1031" name="Rectangle 3"/>
          <p:cNvSpPr>
            <a:spLocks noChangeArrowheads="1"/>
          </p:cNvSpPr>
          <p:nvPr/>
        </p:nvSpPr>
        <p:spPr bwMode="auto">
          <a:xfrm>
            <a:off x="0" y="6389410"/>
            <a:ext cx="86360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graphicFrame>
        <p:nvGraphicFramePr>
          <p:cNvPr id="1026" name="Object 2"/>
          <p:cNvGraphicFramePr>
            <a:graphicFrameLocks noChangeAspect="1"/>
          </p:cNvGraphicFramePr>
          <p:nvPr/>
        </p:nvGraphicFramePr>
        <p:xfrm>
          <a:off x="393405" y="2109603"/>
          <a:ext cx="8412163" cy="3100388"/>
        </p:xfrm>
        <a:graphic>
          <a:graphicData uri="http://schemas.openxmlformats.org/presentationml/2006/ole">
            <p:oleObj spid="_x0000_s19328002" name="Chart" r:id="rId4" imgW="7781855" imgH="2866965" progId="MSGraph.Chart.8">
              <p:embed followColorScheme="full"/>
            </p:oleObj>
          </a:graphicData>
        </a:graphic>
      </p:graphicFrame>
      <p:sp>
        <p:nvSpPr>
          <p:cNvPr id="1032" name="Rectangle 7"/>
          <p:cNvSpPr>
            <a:spLocks noChangeArrowheads="1"/>
          </p:cNvSpPr>
          <p:nvPr/>
        </p:nvSpPr>
        <p:spPr bwMode="black">
          <a:xfrm>
            <a:off x="317683" y="1101933"/>
            <a:ext cx="7672074" cy="803297"/>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b="1" dirty="0" smtClean="0">
                <a:solidFill>
                  <a:srgbClr val="225A7A"/>
                </a:solidFill>
              </a:rPr>
              <a:t>Q. The federal government plans to raise the price of flood insurance so it reflects the costs of paying claims. Do you believe this is fair?</a:t>
            </a:r>
          </a:p>
          <a:p>
            <a:pPr defTabSz="114300" eaLnBrk="0" hangingPunct="0">
              <a:lnSpc>
                <a:spcPct val="90000"/>
              </a:lnSpc>
              <a:spcBef>
                <a:spcPct val="20000"/>
              </a:spcBef>
            </a:pPr>
            <a:r>
              <a:rPr lang="en-US" b="1" baseline="30000" dirty="0" smtClean="0">
                <a:solidFill>
                  <a:srgbClr val="225A7A"/>
                </a:solidFill>
              </a:rPr>
              <a:t> </a:t>
            </a:r>
            <a:r>
              <a:rPr lang="en-US" b="1" i="1" dirty="0" smtClean="0">
                <a:solidFill>
                  <a:srgbClr val="C00000"/>
                </a:solidFill>
              </a:rPr>
              <a:t>[% Responding “NO”]</a:t>
            </a:r>
            <a:endParaRPr lang="en-US" b="1" i="1" baseline="30000" dirty="0">
              <a:solidFill>
                <a:srgbClr val="C00000"/>
              </a:solidFill>
            </a:endParaRPr>
          </a:p>
        </p:txBody>
      </p:sp>
      <p:sp>
        <p:nvSpPr>
          <p:cNvPr id="9" name="Rectangle 5"/>
          <p:cNvSpPr>
            <a:spLocks noChangeArrowheads="1"/>
          </p:cNvSpPr>
          <p:nvPr/>
        </p:nvSpPr>
        <p:spPr bwMode="blackWhite">
          <a:xfrm>
            <a:off x="223284" y="5188687"/>
            <a:ext cx="8697433" cy="81872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More than one-half of Americans do not think it is fair for the federal government to raise its flood insurance premiums to better reflect claims payouts.</a:t>
            </a:r>
            <a:endParaRPr lang="en-US" b="1" dirty="0">
              <a:solidFill>
                <a:srgbClr val="FFFFFF"/>
              </a:solidFill>
            </a:endParaRPr>
          </a:p>
        </p:txBody>
      </p:sp>
      <p:sp>
        <p:nvSpPr>
          <p:cNvPr id="10" name="AutoShape 13"/>
          <p:cNvSpPr>
            <a:spLocks noChangeArrowheads="1"/>
          </p:cNvSpPr>
          <p:nvPr/>
        </p:nvSpPr>
        <p:spPr bwMode="blackWhite">
          <a:xfrm>
            <a:off x="3019647" y="1865425"/>
            <a:ext cx="5411973" cy="867144"/>
          </a:xfrm>
          <a:prstGeom prst="wedgeRectCallout">
            <a:avLst>
              <a:gd name="adj1" fmla="val -69295"/>
              <a:gd name="adj2" fmla="val 6486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Most people believe it is unfair for government to raise flood insurance premiums, even though they are subsidized by taxpayers</a:t>
            </a:r>
            <a:endParaRPr lang="en-US"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EE22D9B5-EA2F-4906-A047-8391D6D5F408}" type="slidenum">
              <a:rPr lang="en-US" smtClean="0"/>
              <a:pPr/>
              <a:t>146</a:t>
            </a:fld>
            <a:endParaRPr lang="en-US" smtClean="0"/>
          </a:p>
        </p:txBody>
      </p:sp>
      <p:sp>
        <p:nvSpPr>
          <p:cNvPr id="1030" name="Rectangle 2"/>
          <p:cNvSpPr>
            <a:spLocks noGrp="1" noChangeArrowheads="1"/>
          </p:cNvSpPr>
          <p:nvPr>
            <p:ph type="title"/>
          </p:nvPr>
        </p:nvSpPr>
        <p:spPr/>
        <p:txBody>
          <a:bodyPr/>
          <a:lstStyle/>
          <a:p>
            <a:r>
              <a:rPr lang="en-US" dirty="0" err="1" smtClean="0"/>
              <a:t>I.I.I.</a:t>
            </a:r>
            <a:r>
              <a:rPr lang="en-US" dirty="0" smtClean="0"/>
              <a:t> Poll: Disaster Preparedness</a:t>
            </a:r>
            <a:endParaRPr lang="en-US" baseline="30000" dirty="0" smtClean="0"/>
          </a:p>
        </p:txBody>
      </p:sp>
      <p:sp>
        <p:nvSpPr>
          <p:cNvPr id="1031" name="Rectangle 3"/>
          <p:cNvSpPr>
            <a:spLocks noChangeArrowheads="1"/>
          </p:cNvSpPr>
          <p:nvPr/>
        </p:nvSpPr>
        <p:spPr bwMode="auto">
          <a:xfrm>
            <a:off x="0" y="6203205"/>
            <a:ext cx="8636000" cy="65479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pPr>
            <a:r>
              <a:rPr lang="en-US" sz="1100" baseline="30000" dirty="0" smtClean="0"/>
              <a:t>1</a:t>
            </a:r>
            <a:r>
              <a:rPr lang="en-US" sz="1100" dirty="0" smtClean="0"/>
              <a:t>Asked of those who have homeowners insurance and who responded “yes”.</a:t>
            </a:r>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graphicFrame>
        <p:nvGraphicFramePr>
          <p:cNvPr id="1026" name="Object 2"/>
          <p:cNvGraphicFramePr>
            <a:graphicFrameLocks noChangeAspect="1"/>
          </p:cNvGraphicFramePr>
          <p:nvPr/>
        </p:nvGraphicFramePr>
        <p:xfrm>
          <a:off x="0" y="1810009"/>
          <a:ext cx="9144000" cy="3763962"/>
        </p:xfrm>
        <a:graphic>
          <a:graphicData uri="http://schemas.openxmlformats.org/presentationml/2006/ole">
            <p:oleObj spid="_x0000_s19329026" name="Chart" r:id="rId4" imgW="8467775" imgH="3962355" progId="MSGraph.Chart.8">
              <p:embed followColorScheme="full"/>
            </p:oleObj>
          </a:graphicData>
        </a:graphic>
      </p:graphicFrame>
      <p:sp>
        <p:nvSpPr>
          <p:cNvPr id="1032" name="Rectangle 7"/>
          <p:cNvSpPr>
            <a:spLocks noChangeArrowheads="1"/>
          </p:cNvSpPr>
          <p:nvPr/>
        </p:nvSpPr>
        <p:spPr bwMode="black">
          <a:xfrm>
            <a:off x="347663" y="1266825"/>
            <a:ext cx="8221662" cy="2215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Q. Does your homeowners policy cover damage from flooding during a hurricane?</a:t>
            </a:r>
            <a:r>
              <a:rPr lang="en-US" sz="1600" b="1" baseline="30000" dirty="0" smtClean="0">
                <a:solidFill>
                  <a:srgbClr val="225A7A"/>
                </a:solidFill>
              </a:rPr>
              <a:t>1</a:t>
            </a:r>
            <a:endParaRPr lang="en-US" sz="1600" b="1" baseline="30000" dirty="0">
              <a:solidFill>
                <a:srgbClr val="225A7A"/>
              </a:solidFill>
            </a:endParaRPr>
          </a:p>
        </p:txBody>
      </p:sp>
      <p:sp>
        <p:nvSpPr>
          <p:cNvPr id="9" name="Rectangle 5"/>
          <p:cNvSpPr>
            <a:spLocks noChangeArrowheads="1"/>
          </p:cNvSpPr>
          <p:nvPr/>
        </p:nvSpPr>
        <p:spPr bwMode="blackWhite">
          <a:xfrm>
            <a:off x="223283" y="5231996"/>
            <a:ext cx="8697433" cy="7860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proportion of homeowners who believe their homeowners policy covers damage from flooding during a hurricane stands at 21 percent. This proportion rises eight percentage points in the South, to 29 percent.</a:t>
            </a:r>
            <a:endParaRPr lang="en-US" b="1" dirty="0">
              <a:solidFill>
                <a:srgbClr val="FFFFFF"/>
              </a:solidFill>
            </a:endParaRPr>
          </a:p>
        </p:txBody>
      </p:sp>
      <p:sp>
        <p:nvSpPr>
          <p:cNvPr id="10" name="AutoShape 13"/>
          <p:cNvSpPr>
            <a:spLocks noChangeArrowheads="1"/>
          </p:cNvSpPr>
          <p:nvPr/>
        </p:nvSpPr>
        <p:spPr bwMode="blackWhite">
          <a:xfrm>
            <a:off x="5922335" y="1520455"/>
            <a:ext cx="2158409" cy="1446030"/>
          </a:xfrm>
          <a:prstGeom prst="wedgeRectCallout">
            <a:avLst>
              <a:gd name="adj1" fmla="val 64401"/>
              <a:gd name="adj2" fmla="val 4844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About 20 percent of the public still believes flooding from a hurricane is covered</a:t>
            </a:r>
            <a:endParaRPr lang="en-US"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EE22D9B5-EA2F-4906-A047-8391D6D5F408}" type="slidenum">
              <a:rPr lang="en-US" smtClean="0"/>
              <a:pPr/>
              <a:t>147</a:t>
            </a:fld>
            <a:endParaRPr lang="en-US" smtClean="0"/>
          </a:p>
        </p:txBody>
      </p:sp>
      <p:sp>
        <p:nvSpPr>
          <p:cNvPr id="1030" name="Rectangle 2"/>
          <p:cNvSpPr>
            <a:spLocks noGrp="1" noChangeArrowheads="1"/>
          </p:cNvSpPr>
          <p:nvPr>
            <p:ph type="title"/>
          </p:nvPr>
        </p:nvSpPr>
        <p:spPr/>
        <p:txBody>
          <a:bodyPr/>
          <a:lstStyle/>
          <a:p>
            <a:r>
              <a:rPr lang="en-US" dirty="0" err="1" smtClean="0"/>
              <a:t>I.I.I.</a:t>
            </a:r>
            <a:r>
              <a:rPr lang="en-US" dirty="0" smtClean="0"/>
              <a:t> Poll: Disaster Preparedness</a:t>
            </a:r>
            <a:endParaRPr lang="en-US" baseline="30000" dirty="0" smtClean="0"/>
          </a:p>
        </p:txBody>
      </p:sp>
      <p:sp>
        <p:nvSpPr>
          <p:cNvPr id="1031" name="Rectangle 3"/>
          <p:cNvSpPr>
            <a:spLocks noChangeArrowheads="1"/>
          </p:cNvSpPr>
          <p:nvPr/>
        </p:nvSpPr>
        <p:spPr bwMode="auto">
          <a:xfrm>
            <a:off x="0" y="6203205"/>
            <a:ext cx="8636000" cy="65479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pPr>
            <a:r>
              <a:rPr lang="en-US" sz="1100" baseline="30000" dirty="0" smtClean="0"/>
              <a:t>1</a:t>
            </a:r>
            <a:r>
              <a:rPr lang="en-US" sz="1100" dirty="0" smtClean="0"/>
              <a:t>Asked of those who have homeowners insurance but not flood insurance.</a:t>
            </a:r>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graphicFrame>
        <p:nvGraphicFramePr>
          <p:cNvPr id="1026" name="Object 2"/>
          <p:cNvGraphicFramePr>
            <a:graphicFrameLocks noChangeAspect="1"/>
          </p:cNvGraphicFramePr>
          <p:nvPr/>
        </p:nvGraphicFramePr>
        <p:xfrm>
          <a:off x="0" y="2075823"/>
          <a:ext cx="9144000" cy="3763962"/>
        </p:xfrm>
        <a:graphic>
          <a:graphicData uri="http://schemas.openxmlformats.org/presentationml/2006/ole">
            <p:oleObj spid="_x0000_s19331074" name="Chart" r:id="rId4" imgW="8467775" imgH="3962355" progId="MSGraph.Chart.8">
              <p:embed followColorScheme="full"/>
            </p:oleObj>
          </a:graphicData>
        </a:graphic>
      </p:graphicFrame>
      <p:sp>
        <p:nvSpPr>
          <p:cNvPr id="1032" name="Rectangle 7"/>
          <p:cNvSpPr>
            <a:spLocks noChangeArrowheads="1"/>
          </p:cNvSpPr>
          <p:nvPr/>
        </p:nvSpPr>
        <p:spPr bwMode="black">
          <a:xfrm>
            <a:off x="347663" y="1266825"/>
            <a:ext cx="8221662" cy="443198"/>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Q. Have recent flooding events such as Hurricane Sandy or Hurricane Irene motivated you to buy flood coverage?</a:t>
            </a:r>
            <a:r>
              <a:rPr lang="en-US" sz="1600" b="1" baseline="30000" dirty="0" smtClean="0">
                <a:solidFill>
                  <a:srgbClr val="225A7A"/>
                </a:solidFill>
              </a:rPr>
              <a:t>1</a:t>
            </a:r>
            <a:endParaRPr lang="en-US" sz="1600" b="1" baseline="30000" dirty="0">
              <a:solidFill>
                <a:srgbClr val="225A7A"/>
              </a:solidFill>
            </a:endParaRPr>
          </a:p>
        </p:txBody>
      </p:sp>
      <p:sp>
        <p:nvSpPr>
          <p:cNvPr id="9" name="Rectangle 5"/>
          <p:cNvSpPr>
            <a:spLocks noChangeArrowheads="1"/>
          </p:cNvSpPr>
          <p:nvPr/>
        </p:nvSpPr>
        <p:spPr bwMode="blackWhite">
          <a:xfrm>
            <a:off x="223283" y="5454505"/>
            <a:ext cx="8697433" cy="58479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Recent storms have not motivated people to buy flood insurance </a:t>
            </a:r>
            <a:r>
              <a:rPr lang="en-US" b="1" dirty="0" err="1" smtClean="0">
                <a:solidFill>
                  <a:srgbClr val="FFFFFF"/>
                </a:solidFill>
              </a:rPr>
              <a:t>coverag.e</a:t>
            </a:r>
            <a:endParaRPr lang="en-US" b="1" dirty="0">
              <a:solidFill>
                <a:srgbClr val="FFFFFF"/>
              </a:solidFill>
            </a:endParaRPr>
          </a:p>
        </p:txBody>
      </p:sp>
      <p:sp>
        <p:nvSpPr>
          <p:cNvPr id="10" name="AutoShape 13"/>
          <p:cNvSpPr>
            <a:spLocks noChangeArrowheads="1"/>
          </p:cNvSpPr>
          <p:nvPr/>
        </p:nvSpPr>
        <p:spPr bwMode="blackWhite">
          <a:xfrm>
            <a:off x="2115879" y="3370520"/>
            <a:ext cx="4848447" cy="871871"/>
          </a:xfrm>
          <a:prstGeom prst="wedgeRectCallout">
            <a:avLst>
              <a:gd name="adj1" fmla="val 23165"/>
              <a:gd name="adj2" fmla="val 39237"/>
            </a:avLst>
          </a:prstGeom>
          <a:solidFill>
            <a:srgbClr val="C00000"/>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sz="2000" b="1" dirty="0" smtClean="0">
                <a:solidFill>
                  <a:schemeClr val="bg1"/>
                </a:solidFill>
              </a:rPr>
              <a:t>Despite recent major flood events, few people see the need to buy coverage</a:t>
            </a:r>
            <a:endParaRPr lang="en-US" sz="20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a:noFill/>
        </p:spPr>
        <p:txBody>
          <a:bodyPr/>
          <a:lstStyle/>
          <a:p>
            <a:r>
              <a:rPr lang="en-US" smtClean="0"/>
              <a:t>12/01/09 - 9pm</a:t>
            </a:r>
          </a:p>
        </p:txBody>
      </p:sp>
      <p:sp>
        <p:nvSpPr>
          <p:cNvPr id="143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4341" name="Rectangle 110"/>
          <p:cNvSpPr>
            <a:spLocks noGrp="1" noChangeArrowheads="1"/>
          </p:cNvSpPr>
          <p:nvPr>
            <p:ph type="sldNum" sz="quarter" idx="12"/>
          </p:nvPr>
        </p:nvSpPr>
        <p:spPr>
          <a:noFill/>
        </p:spPr>
        <p:txBody>
          <a:bodyPr/>
          <a:lstStyle/>
          <a:p>
            <a:fld id="{C8D41946-FD3D-4091-A2F2-5BB338BC6915}" type="slidenum">
              <a:rPr lang="en-US" smtClean="0"/>
              <a:pPr/>
              <a:t>148</a:t>
            </a:fld>
            <a:endParaRPr lang="en-US" smtClean="0"/>
          </a:p>
        </p:txBody>
      </p:sp>
      <p:sp>
        <p:nvSpPr>
          <p:cNvPr id="14342" name="Rectangle 2"/>
          <p:cNvSpPr>
            <a:spLocks noGrp="1" noChangeArrowheads="1"/>
          </p:cNvSpPr>
          <p:nvPr>
            <p:ph type="title"/>
          </p:nvPr>
        </p:nvSpPr>
        <p:spPr/>
        <p:txBody>
          <a:bodyPr/>
          <a:lstStyle/>
          <a:p>
            <a:r>
              <a:rPr lang="en-US" dirty="0" err="1" smtClean="0"/>
              <a:t>I.I.I.</a:t>
            </a:r>
            <a:r>
              <a:rPr lang="en-US" dirty="0" smtClean="0"/>
              <a:t> Poll: Disaster Preparedness</a:t>
            </a:r>
          </a:p>
        </p:txBody>
      </p:sp>
      <p:sp>
        <p:nvSpPr>
          <p:cNvPr id="14343" name="Rectangle 3"/>
          <p:cNvSpPr>
            <a:spLocks noChangeArrowheads="1"/>
          </p:cNvSpPr>
          <p:nvPr/>
        </p:nvSpPr>
        <p:spPr bwMode="black">
          <a:xfrm>
            <a:off x="347663" y="1266825"/>
            <a:ext cx="8534400" cy="747897"/>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b="1" dirty="0">
                <a:solidFill>
                  <a:srgbClr val="225A7A"/>
                </a:solidFill>
              </a:rPr>
              <a:t>Q. </a:t>
            </a:r>
            <a:r>
              <a:rPr lang="en-US" b="1" dirty="0" smtClean="0">
                <a:solidFill>
                  <a:srgbClr val="225A7A"/>
                </a:solidFill>
              </a:rPr>
              <a:t>If you expect some relief from the government, do you purchase less insurance coverage against these natural disasters than you would have otherwise?</a:t>
            </a:r>
            <a:endParaRPr lang="en-US" b="1" dirty="0">
              <a:solidFill>
                <a:srgbClr val="225A7A"/>
              </a:solidFill>
            </a:endParaRPr>
          </a:p>
        </p:txBody>
      </p:sp>
      <p:sp>
        <p:nvSpPr>
          <p:cNvPr id="14344" name="Rectangle 4"/>
          <p:cNvSpPr>
            <a:spLocks noChangeArrowheads="1"/>
          </p:cNvSpPr>
          <p:nvPr/>
        </p:nvSpPr>
        <p:spPr bwMode="auto">
          <a:xfrm>
            <a:off x="0" y="6575615"/>
            <a:ext cx="7569200" cy="28238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sp>
        <p:nvSpPr>
          <p:cNvPr id="2069509" name="Text Box 5"/>
          <p:cNvSpPr txBox="1">
            <a:spLocks noChangeArrowheads="1"/>
          </p:cNvSpPr>
          <p:nvPr/>
        </p:nvSpPr>
        <p:spPr bwMode="blackWhite">
          <a:xfrm>
            <a:off x="312738" y="5503863"/>
            <a:ext cx="8518525" cy="750887"/>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b="1" dirty="0" smtClean="0">
                <a:solidFill>
                  <a:srgbClr val="FFFFFF"/>
                </a:solidFill>
              </a:rPr>
              <a:t>Seventy-two percent of Americans would not purchase less insurance if they expect some relief from the government—but 22% would.</a:t>
            </a:r>
            <a:endParaRPr lang="en-US" b="1" dirty="0">
              <a:solidFill>
                <a:srgbClr val="FFFFFF"/>
              </a:solidFill>
            </a:endParaRPr>
          </a:p>
        </p:txBody>
      </p:sp>
      <p:graphicFrame>
        <p:nvGraphicFramePr>
          <p:cNvPr id="14338" name="Object 2"/>
          <p:cNvGraphicFramePr>
            <a:graphicFrameLocks/>
          </p:cNvGraphicFramePr>
          <p:nvPr/>
        </p:nvGraphicFramePr>
        <p:xfrm>
          <a:off x="2930525" y="2371725"/>
          <a:ext cx="3041650" cy="2720975"/>
        </p:xfrm>
        <a:graphic>
          <a:graphicData uri="http://schemas.openxmlformats.org/presentationml/2006/ole">
            <p:oleObj spid="_x0000_s19333122" name="Chart" r:id="rId4" imgW="4467251" imgH="3800395" progId="MSGraph.Chart.8">
              <p:embed followColorScheme="full"/>
            </p:oleObj>
          </a:graphicData>
        </a:graphic>
      </p:graphicFrame>
      <p:sp>
        <p:nvSpPr>
          <p:cNvPr id="14346" name="Text Box 8"/>
          <p:cNvSpPr txBox="1">
            <a:spLocks noChangeArrowheads="1"/>
          </p:cNvSpPr>
          <p:nvPr/>
        </p:nvSpPr>
        <p:spPr bwMode="auto">
          <a:xfrm>
            <a:off x="3698544" y="2016493"/>
            <a:ext cx="118745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Don’t know</a:t>
            </a:r>
            <a:endParaRPr lang="en-US" sz="1400" b="1" dirty="0"/>
          </a:p>
        </p:txBody>
      </p:sp>
      <p:sp>
        <p:nvSpPr>
          <p:cNvPr id="14347" name="Text Box 9"/>
          <p:cNvSpPr txBox="1">
            <a:spLocks noChangeArrowheads="1"/>
          </p:cNvSpPr>
          <p:nvPr/>
        </p:nvSpPr>
        <p:spPr bwMode="auto">
          <a:xfrm>
            <a:off x="5281687" y="2330524"/>
            <a:ext cx="830262"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Yes</a:t>
            </a:r>
            <a:endParaRPr lang="en-US" sz="1400" b="1" dirty="0"/>
          </a:p>
        </p:txBody>
      </p:sp>
      <p:sp>
        <p:nvSpPr>
          <p:cNvPr id="14348" name="Text Box 10"/>
          <p:cNvSpPr txBox="1">
            <a:spLocks noChangeArrowheads="1"/>
          </p:cNvSpPr>
          <p:nvPr/>
        </p:nvSpPr>
        <p:spPr bwMode="auto">
          <a:xfrm>
            <a:off x="2541036" y="4198716"/>
            <a:ext cx="58420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No</a:t>
            </a:r>
            <a:endParaRPr lang="en-US" sz="1400" b="1" dirty="0"/>
          </a:p>
        </p:txBody>
      </p:sp>
      <p:sp>
        <p:nvSpPr>
          <p:cNvPr id="13" name="AutoShape 13"/>
          <p:cNvSpPr>
            <a:spLocks noChangeArrowheads="1"/>
          </p:cNvSpPr>
          <p:nvPr/>
        </p:nvSpPr>
        <p:spPr bwMode="blackWhite">
          <a:xfrm>
            <a:off x="6453964" y="2296633"/>
            <a:ext cx="2158409" cy="1935125"/>
          </a:xfrm>
          <a:prstGeom prst="wedgeRectCallout">
            <a:avLst>
              <a:gd name="adj1" fmla="val -84860"/>
              <a:gd name="adj2" fmla="val -1885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More than 20 percent cut back on insurance coverage in expectation of government disaster aid</a:t>
            </a:r>
            <a:endParaRPr lang="en-US"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8" fill="hold" grpId="0" nodeType="afterEffect">
                                  <p:stCondLst>
                                    <p:cond delay="70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P spid="13" grpId="0" animBg="1"/>
    </p:bldLst>
  </p:timing>
</p:sld>
</file>

<file path=ppt/slides/slide1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149</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Growth Analysis by State and Business Segment</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501446" y="4180503"/>
            <a:ext cx="7842715" cy="12003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Premium Growth Rates Vary Tremendously by State</a:t>
            </a:r>
            <a:endParaRPr lang="en-US" sz="4000" b="1" dirty="0">
              <a:solidFill>
                <a:srgbClr val="225A7A"/>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149</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60E192D-5AF2-4FF8-A46B-5E41D4B2B505}" type="slidenum">
              <a:rPr lang="en-US" sz="900"/>
              <a:pPr algn="r" eaLnBrk="0" hangingPunct="0">
                <a:lnSpc>
                  <a:spcPct val="85000"/>
                </a:lnSpc>
                <a:spcBef>
                  <a:spcPct val="20000"/>
                </a:spcBef>
              </a:pPr>
              <a:t>15</a:t>
            </a:fld>
            <a:endParaRPr lang="en-US" sz="900"/>
          </a:p>
        </p:txBody>
      </p:sp>
      <p:sp>
        <p:nvSpPr>
          <p:cNvPr id="3076" name="Rectangle 2"/>
          <p:cNvSpPr>
            <a:spLocks noGrp="1" noChangeArrowheads="1"/>
          </p:cNvSpPr>
          <p:nvPr>
            <p:ph type="title" idx="4294967295"/>
          </p:nvPr>
        </p:nvSpPr>
        <p:spPr/>
        <p:txBody>
          <a:bodyPr/>
          <a:lstStyle/>
          <a:p>
            <a:r>
              <a:rPr lang="en-US" smtClean="0"/>
              <a:t>RNW Comm. Auto: WI vs. U.S.,</a:t>
            </a:r>
            <a:br>
              <a:rPr lang="en-US" smtClean="0"/>
            </a:br>
            <a:r>
              <a:rPr lang="en-US" smtClean="0"/>
              <a:t>2002-2011</a:t>
            </a:r>
          </a:p>
        </p:txBody>
      </p:sp>
      <p:sp>
        <p:nvSpPr>
          <p:cNvPr id="3077" name="Rectangle 3"/>
          <p:cNvSpPr>
            <a:spLocks noChangeArrowheads="1"/>
          </p:cNvSpPr>
          <p:nvPr/>
        </p:nvSpPr>
        <p:spPr bwMode="auto">
          <a:xfrm>
            <a:off x="0" y="6570663"/>
            <a:ext cx="7569200" cy="287337"/>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Sources: NAIC.</a:t>
            </a:r>
          </a:p>
        </p:txBody>
      </p:sp>
      <p:graphicFrame>
        <p:nvGraphicFramePr>
          <p:cNvPr id="2026500" name="Object 2"/>
          <p:cNvGraphicFramePr>
            <a:graphicFrameLocks/>
          </p:cNvGraphicFramePr>
          <p:nvPr/>
        </p:nvGraphicFramePr>
        <p:xfrm>
          <a:off x="304800" y="1296988"/>
          <a:ext cx="8569325" cy="4579937"/>
        </p:xfrm>
        <a:graphic>
          <a:graphicData uri="http://schemas.openxmlformats.org/presentationml/2006/ole">
            <p:oleObj spid="_x0000_s25756674" name="Chart" r:id="rId4" imgW="8601024" imgH="4600673" progId="MSGraph.Chart.8">
              <p:embed followColorScheme="full"/>
            </p:oleObj>
          </a:graphicData>
        </a:graphic>
      </p:graphicFrame>
      <p:sp>
        <p:nvSpPr>
          <p:cNvPr id="3078"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9" name="Text Box 6"/>
          <p:cNvSpPr txBox="1">
            <a:spLocks noChangeArrowheads="1"/>
          </p:cNvSpPr>
          <p:nvPr/>
        </p:nvSpPr>
        <p:spPr bwMode="blackWhite">
          <a:xfrm>
            <a:off x="5627688" y="1444625"/>
            <a:ext cx="2474912" cy="1417638"/>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2002-2011</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9.8%</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WI: 13.6%</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oleChartEl type="series" lvl="1"/>
                                          </p:spTgt>
                                        </p:tgtEl>
                                        <p:attrNameLst>
                                          <p:attrName>style.visibility</p:attrName>
                                        </p:attrNameLst>
                                      </p:cBhvr>
                                      <p:to>
                                        <p:strVal val="visible"/>
                                      </p:to>
                                    </p:set>
                                    <p:animEffect transition="in" filter="wipe(left)">
                                      <p:cBhvr>
                                        <p:cTn id="7" dur="1000"/>
                                        <p:tgtEl>
                                          <p:spTgt spid="2026500">
                                            <p:oleChartEl type="series" lvl="1"/>
                                          </p:spTgt>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oleChartEl type="series" lvl="2"/>
                                          </p:spTgt>
                                        </p:tgtEl>
                                        <p:attrNameLst>
                                          <p:attrName>style.visibility</p:attrName>
                                        </p:attrNameLst>
                                      </p:cBhvr>
                                      <p:to>
                                        <p:strVal val="visible"/>
                                      </p:to>
                                    </p:set>
                                    <p:animEffect transition="in" filter="wipe(left)">
                                      <p:cBhvr>
                                        <p:cTn id="11" dur="1000"/>
                                        <p:tgtEl>
                                          <p:spTgt spid="2026500">
                                            <p:oleChartEl type="series" lvl="2"/>
                                          </p:spTgt>
                                        </p:tgtEl>
                                      </p:cBhvr>
                                    </p:animEffect>
                                  </p:childTnLst>
                                </p:cTn>
                              </p:par>
                            </p:childTnLst>
                          </p:cTn>
                        </p:par>
                        <p:par>
                          <p:cTn id="12" fill="hold">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150</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2007-2012*</a:t>
            </a:r>
          </a:p>
        </p:txBody>
      </p:sp>
      <p:graphicFrame>
        <p:nvGraphicFramePr>
          <p:cNvPr id="83970" name="Object 3"/>
          <p:cNvGraphicFramePr>
            <a:graphicFrameLocks noChangeAspect="1"/>
          </p:cNvGraphicFramePr>
          <p:nvPr>
            <p:ph idx="4294967295"/>
          </p:nvPr>
        </p:nvGraphicFramePr>
        <p:xfrm>
          <a:off x="4763" y="1674813"/>
          <a:ext cx="9132887" cy="4719637"/>
        </p:xfrm>
        <a:graphic>
          <a:graphicData uri="http://schemas.openxmlformats.org/presentationml/2006/ole">
            <p:oleObj spid="_x0000_s22013954" name="Chart" r:id="rId4" imgW="8810600" imgH="4552970" progId="MSGraph.Chart.8">
              <p:embed followColorScheme="full"/>
            </p:oleObj>
          </a:graphicData>
        </a:graphic>
      </p:graphicFrame>
      <p:sp>
        <p:nvSpPr>
          <p:cNvPr id="83973" name="Text Box 4"/>
          <p:cNvSpPr txBox="1">
            <a:spLocks noChangeArrowheads="1"/>
          </p:cNvSpPr>
          <p:nvPr/>
        </p:nvSpPr>
        <p:spPr bwMode="auto">
          <a:xfrm>
            <a:off x="127000" y="6579826"/>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3401961" y="2372391"/>
            <a:ext cx="3677829" cy="1230312"/>
          </a:xfrm>
          <a:prstGeom prst="wedgeRectCallout">
            <a:avLst>
              <a:gd name="adj1" fmla="val -106309"/>
              <a:gd name="adj2" fmla="val 3851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North Dakota was the country’s growth leader over the past 5 years with premiums written expanding  by 58.4%</a:t>
            </a:r>
            <a:endParaRPr lang="en-US"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151</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2007-2012*</a:t>
            </a:r>
          </a:p>
        </p:txBody>
      </p:sp>
      <p:graphicFrame>
        <p:nvGraphicFramePr>
          <p:cNvPr id="84994" name="Object 3"/>
          <p:cNvGraphicFramePr>
            <a:graphicFrameLocks noChangeAspect="1"/>
          </p:cNvGraphicFramePr>
          <p:nvPr>
            <p:ph idx="4294967295"/>
          </p:nvPr>
        </p:nvGraphicFramePr>
        <p:xfrm>
          <a:off x="4763" y="1792288"/>
          <a:ext cx="9132887" cy="4719637"/>
        </p:xfrm>
        <a:graphic>
          <a:graphicData uri="http://schemas.openxmlformats.org/presentationml/2006/ole">
            <p:oleObj spid="_x0000_s22014978" name="Chart" r:id="rId4" imgW="8810600" imgH="4552970" progId="MSGraph.Chart.8">
              <p:embed followColorScheme="full"/>
            </p:oleObj>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580232"/>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1922206" y="3935720"/>
            <a:ext cx="3062749" cy="1230312"/>
          </a:xfrm>
          <a:prstGeom prst="wedgeRectCallout">
            <a:avLst>
              <a:gd name="adj1" fmla="val 90768"/>
              <a:gd name="adj2" fmla="val -2901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Growth was negative in 13 states and DC between 2007 and 2012</a:t>
            </a:r>
            <a:endParaRPr lang="en-US"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152</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PP Auto</a:t>
            </a:r>
            <a:br>
              <a:rPr lang="en-US" dirty="0" smtClean="0"/>
            </a:br>
            <a:r>
              <a:rPr lang="en-US" dirty="0" smtClean="0"/>
              <a:t>Percent Change by State, 2007-2012*</a:t>
            </a:r>
          </a:p>
        </p:txBody>
      </p:sp>
      <p:graphicFrame>
        <p:nvGraphicFramePr>
          <p:cNvPr id="83970" name="Object 3"/>
          <p:cNvGraphicFramePr>
            <a:graphicFrameLocks noChangeAspect="1"/>
          </p:cNvGraphicFramePr>
          <p:nvPr>
            <p:ph idx="4294967295"/>
          </p:nvPr>
        </p:nvGraphicFramePr>
        <p:xfrm>
          <a:off x="3175" y="1670050"/>
          <a:ext cx="9136063" cy="4730750"/>
        </p:xfrm>
        <a:graphic>
          <a:graphicData uri="http://schemas.openxmlformats.org/presentationml/2006/ole">
            <p:oleObj spid="_x0000_s22016002" name="Chart" r:id="rId4" imgW="8810600" imgH="4562417" progId="MSGraph.Chart.8">
              <p:embed followColorScheme="full"/>
            </p:oleObj>
          </a:graphicData>
        </a:graphic>
      </p:graphicFrame>
      <p:sp>
        <p:nvSpPr>
          <p:cNvPr id="83973" name="Text Box 4"/>
          <p:cNvSpPr txBox="1">
            <a:spLocks noChangeArrowheads="1"/>
          </p:cNvSpPr>
          <p:nvPr/>
        </p:nvSpPr>
        <p:spPr bwMode="auto">
          <a:xfrm>
            <a:off x="127000" y="657982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153</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PP Auto</a:t>
            </a:r>
            <a:br>
              <a:rPr lang="en-US" dirty="0" smtClean="0"/>
            </a:br>
            <a:r>
              <a:rPr lang="en-US" dirty="0" smtClean="0"/>
              <a:t>Percent Change by State, 2007-2012*</a:t>
            </a:r>
          </a:p>
        </p:txBody>
      </p:sp>
      <p:graphicFrame>
        <p:nvGraphicFramePr>
          <p:cNvPr id="84994" name="Object 3"/>
          <p:cNvGraphicFramePr>
            <a:graphicFrameLocks noChangeAspect="1"/>
          </p:cNvGraphicFramePr>
          <p:nvPr>
            <p:ph idx="4294967295"/>
          </p:nvPr>
        </p:nvGraphicFramePr>
        <p:xfrm>
          <a:off x="3175" y="1787525"/>
          <a:ext cx="9136063" cy="4730750"/>
        </p:xfrm>
        <a:graphic>
          <a:graphicData uri="http://schemas.openxmlformats.org/presentationml/2006/ole">
            <p:oleObj spid="_x0000_s22017026" name="Chart" r:id="rId4" imgW="8810600" imgH="4562417" progId="MSGraph.Chart.8">
              <p:embed followColorScheme="full"/>
            </p:oleObj>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57410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187632" y="177902"/>
            <a:ext cx="7747000" cy="638175"/>
          </a:xfrm>
        </p:spPr>
        <p:txBody>
          <a:bodyPr/>
          <a:lstStyle/>
          <a:p>
            <a:pPr>
              <a:lnSpc>
                <a:spcPts val="3300"/>
              </a:lnSpc>
            </a:pPr>
            <a:r>
              <a:rPr lang="en-US" dirty="0" smtClean="0"/>
              <a:t>Advertising Expenditures by P/C Insurance Industry,</a:t>
            </a:r>
            <a:r>
              <a:rPr lang="en-US" sz="3200" dirty="0" smtClean="0"/>
              <a:t> 1999-2012</a:t>
            </a:r>
            <a:endParaRPr lang="en-US" sz="2800" dirty="0" smtClean="0"/>
          </a:p>
        </p:txBody>
      </p:sp>
      <p:graphicFrame>
        <p:nvGraphicFramePr>
          <p:cNvPr id="44034" name="Object 3"/>
          <p:cNvGraphicFramePr>
            <a:graphicFrameLocks noChangeAspect="1"/>
          </p:cNvGraphicFramePr>
          <p:nvPr>
            <p:ph type="chart" idx="1"/>
          </p:nvPr>
        </p:nvGraphicFramePr>
        <p:xfrm>
          <a:off x="170170" y="1468284"/>
          <a:ext cx="8678862" cy="4814888"/>
        </p:xfrm>
        <a:graphic>
          <a:graphicData uri="http://schemas.openxmlformats.org/presentationml/2006/ole">
            <p:oleObj spid="_x0000_s24893442" name="Chart" r:id="rId3" imgW="8620176" imgH="4781425" progId="MSGraph.Chart.8">
              <p:embed followColorScheme="full"/>
            </p:oleObj>
          </a:graphicData>
        </a:graphic>
      </p:graphicFrame>
      <p:sp>
        <p:nvSpPr>
          <p:cNvPr id="44036" name="Rectangle 4"/>
          <p:cNvSpPr>
            <a:spLocks noChangeArrowheads="1"/>
          </p:cNvSpPr>
          <p:nvPr/>
        </p:nvSpPr>
        <p:spPr bwMode="auto">
          <a:xfrm>
            <a:off x="60430" y="6372427"/>
            <a:ext cx="7559762" cy="400752"/>
          </a:xfrm>
          <a:prstGeom prst="rect">
            <a:avLst/>
          </a:prstGeom>
          <a:noFill/>
          <a:ln w="9525">
            <a:noFill/>
            <a:miter lim="800000"/>
            <a:headEnd/>
            <a:tailEnd/>
          </a:ln>
        </p:spPr>
        <p:txBody>
          <a:bodyPr wrap="none" lIns="92075" tIns="46038" rIns="92075" bIns="46038">
            <a:spAutoFit/>
          </a:bodyPr>
          <a:lstStyle/>
          <a:p>
            <a:pPr>
              <a:spcBef>
                <a:spcPct val="0"/>
              </a:spcBef>
              <a:buClrTx/>
              <a:buFontTx/>
              <a:buNone/>
            </a:pPr>
            <a:endParaRPr lang="en-US" sz="1000" b="1" dirty="0">
              <a:latin typeface="Arial" charset="0"/>
            </a:endParaRPr>
          </a:p>
          <a:p>
            <a:pPr>
              <a:spcBef>
                <a:spcPct val="0"/>
              </a:spcBef>
              <a:buClrTx/>
              <a:buFontTx/>
              <a:buNone/>
            </a:pPr>
            <a:r>
              <a:rPr lang="en-US" sz="1000" b="1" dirty="0">
                <a:latin typeface="Arial" charset="0"/>
              </a:rPr>
              <a:t>Source: Insurance Information Institute from consolidated P/C Annual Statement </a:t>
            </a:r>
            <a:r>
              <a:rPr lang="en-US" sz="1000" b="1" dirty="0" smtClean="0">
                <a:latin typeface="Arial" charset="0"/>
              </a:rPr>
              <a:t>data, </a:t>
            </a:r>
            <a:r>
              <a:rPr lang="en-US" sz="1000" b="1" dirty="0" smtClean="0"/>
              <a:t>Insurance Expense Exhibit (Part I)</a:t>
            </a:r>
            <a:r>
              <a:rPr lang="en-US" sz="1000" b="1" dirty="0" smtClean="0">
                <a:latin typeface="Arial" charset="0"/>
              </a:rPr>
              <a:t>.</a:t>
            </a:r>
            <a:endParaRPr lang="en-US" sz="1000" b="1" dirty="0">
              <a:latin typeface="Arial" charset="0"/>
            </a:endParaRPr>
          </a:p>
        </p:txBody>
      </p:sp>
      <p:sp>
        <p:nvSpPr>
          <p:cNvPr id="6" name="Rectangle 7"/>
          <p:cNvSpPr>
            <a:spLocks noChangeArrowheads="1"/>
          </p:cNvSpPr>
          <p:nvPr/>
        </p:nvSpPr>
        <p:spPr bwMode="black">
          <a:xfrm>
            <a:off x="185738" y="1155700"/>
            <a:ext cx="1023937" cy="221599"/>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 Billions</a:t>
            </a:r>
            <a:endParaRPr lang="en-US" sz="1600" b="1" dirty="0">
              <a:solidFill>
                <a:srgbClr val="225A7A"/>
              </a:solidFill>
              <a:latin typeface="Arial" charset="0"/>
              <a:cs typeface="Arial" charset="0"/>
            </a:endParaRPr>
          </a:p>
        </p:txBody>
      </p:sp>
      <p:sp>
        <p:nvSpPr>
          <p:cNvPr id="7" name="AutoShape 9"/>
          <p:cNvSpPr>
            <a:spLocks noChangeArrowheads="1"/>
          </p:cNvSpPr>
          <p:nvPr/>
        </p:nvSpPr>
        <p:spPr bwMode="blackWhite">
          <a:xfrm>
            <a:off x="4935794" y="1130709"/>
            <a:ext cx="2231923" cy="1592826"/>
          </a:xfrm>
          <a:prstGeom prst="wedgeRectCallout">
            <a:avLst>
              <a:gd name="adj1" fmla="val 96608"/>
              <a:gd name="adj2" fmla="val 17069"/>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dirty="0" smtClean="0">
                <a:solidFill>
                  <a:srgbClr val="FFFFFF"/>
                </a:solidFill>
              </a:rPr>
              <a:t>P/C ad spend hit an all time record high of $6.088 billion in 2012, up 3.5% over 2011.  The pace of growth has slowed from 15.8% in 2011 and 23.8% in 2010</a:t>
            </a:r>
            <a:endParaRPr lang="en-US" sz="1400" b="1" dirty="0">
              <a:solidFill>
                <a:srgbClr val="FFFFFF"/>
              </a:solidFill>
            </a:endParaRPr>
          </a:p>
        </p:txBody>
      </p:sp>
      <p:sp>
        <p:nvSpPr>
          <p:cNvPr id="8" name="Text Box 17"/>
          <p:cNvSpPr txBox="1">
            <a:spLocks noChangeArrowheads="1"/>
          </p:cNvSpPr>
          <p:nvPr/>
        </p:nvSpPr>
        <p:spPr bwMode="auto">
          <a:xfrm>
            <a:off x="1403299" y="1589549"/>
            <a:ext cx="3316184" cy="923330"/>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P/C ad spending has more than tripled since 2002     (up 256% from 2002-2012) </a:t>
            </a:r>
            <a:endParaRPr lang="en-US" b="1" dirty="0">
              <a:solidFill>
                <a:srgbClr val="FFFFFF"/>
              </a:solidFill>
              <a:latin typeface="Arial" charset="0"/>
              <a:cs typeface="Arial"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155</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Homeowners</a:t>
            </a:r>
            <a:br>
              <a:rPr lang="en-US" dirty="0" smtClean="0"/>
            </a:br>
            <a:r>
              <a:rPr lang="en-US" dirty="0" smtClean="0"/>
              <a:t>Percent Change by State, 2007-2012*</a:t>
            </a:r>
          </a:p>
        </p:txBody>
      </p:sp>
      <p:graphicFrame>
        <p:nvGraphicFramePr>
          <p:cNvPr id="83970" name="Object 3"/>
          <p:cNvGraphicFramePr>
            <a:graphicFrameLocks noChangeAspect="1"/>
          </p:cNvGraphicFramePr>
          <p:nvPr>
            <p:ph idx="4294967295"/>
          </p:nvPr>
        </p:nvGraphicFramePr>
        <p:xfrm>
          <a:off x="4763" y="1674813"/>
          <a:ext cx="9132887" cy="4719637"/>
        </p:xfrm>
        <a:graphic>
          <a:graphicData uri="http://schemas.openxmlformats.org/presentationml/2006/ole">
            <p:oleObj spid="_x0000_s22018050" name="Chart" r:id="rId4" imgW="8810600" imgH="4552970" progId="MSGraph.Chart.8">
              <p:embed followColorScheme="full"/>
            </p:oleObj>
          </a:graphicData>
        </a:graphic>
      </p:graphicFrame>
      <p:sp>
        <p:nvSpPr>
          <p:cNvPr id="83973" name="Text Box 4"/>
          <p:cNvSpPr txBox="1">
            <a:spLocks noChangeArrowheads="1"/>
          </p:cNvSpPr>
          <p:nvPr/>
        </p:nvSpPr>
        <p:spPr bwMode="auto">
          <a:xfrm>
            <a:off x="127000" y="657982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156</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Homeowners</a:t>
            </a:r>
            <a:br>
              <a:rPr lang="en-US" dirty="0" smtClean="0"/>
            </a:br>
            <a:r>
              <a:rPr lang="en-US" dirty="0" smtClean="0"/>
              <a:t>Percent Change by State, 2007-2012*</a:t>
            </a:r>
          </a:p>
        </p:txBody>
      </p:sp>
      <p:graphicFrame>
        <p:nvGraphicFramePr>
          <p:cNvPr id="84994" name="Object 3"/>
          <p:cNvGraphicFramePr>
            <a:graphicFrameLocks noChangeAspect="1"/>
          </p:cNvGraphicFramePr>
          <p:nvPr>
            <p:ph idx="4294967295"/>
          </p:nvPr>
        </p:nvGraphicFramePr>
        <p:xfrm>
          <a:off x="0" y="1787525"/>
          <a:ext cx="9144000" cy="4730750"/>
        </p:xfrm>
        <a:graphic>
          <a:graphicData uri="http://schemas.openxmlformats.org/presentationml/2006/ole">
            <p:oleObj spid="_x0000_s22019074" name="Chart" r:id="rId4" imgW="8820048" imgH="4562417" progId="MSGraph.Chart.8">
              <p:embed followColorScheme="full"/>
            </p:oleObj>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157</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2007-2012*</a:t>
            </a:r>
          </a:p>
        </p:txBody>
      </p:sp>
      <p:graphicFrame>
        <p:nvGraphicFramePr>
          <p:cNvPr id="83970" name="Object 3"/>
          <p:cNvGraphicFramePr>
            <a:graphicFrameLocks noChangeAspect="1"/>
          </p:cNvGraphicFramePr>
          <p:nvPr>
            <p:ph idx="4294967295"/>
          </p:nvPr>
        </p:nvGraphicFramePr>
        <p:xfrm>
          <a:off x="4763" y="1674813"/>
          <a:ext cx="9132887" cy="4719637"/>
        </p:xfrm>
        <a:graphic>
          <a:graphicData uri="http://schemas.openxmlformats.org/presentationml/2006/ole">
            <p:oleObj spid="_x0000_s22020098" name="Chart" r:id="rId4" imgW="8810600" imgH="4552970" progId="MSGraph.Chart.8">
              <p:embed followColorScheme="full"/>
            </p:oleObj>
          </a:graphicData>
        </a:graphic>
      </p:graphicFrame>
      <p:sp>
        <p:nvSpPr>
          <p:cNvPr id="83973" name="Text Box 4"/>
          <p:cNvSpPr txBox="1">
            <a:spLocks noChangeArrowheads="1"/>
          </p:cNvSpPr>
          <p:nvPr/>
        </p:nvSpPr>
        <p:spPr bwMode="auto">
          <a:xfrm>
            <a:off x="127000" y="643096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875987" y="2087256"/>
            <a:ext cx="3235325" cy="1230312"/>
          </a:xfrm>
          <a:prstGeom prst="wedgeRectCallout">
            <a:avLst>
              <a:gd name="adj1" fmla="val -86157"/>
              <a:gd name="adj2" fmla="val 2652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Only </a:t>
            </a:r>
            <a:r>
              <a:rPr lang="en-US" b="1" dirty="0" smtClean="0">
                <a:solidFill>
                  <a:schemeClr val="bg1"/>
                </a:solidFill>
              </a:rPr>
              <a:t>16 </a:t>
            </a:r>
            <a:r>
              <a:rPr lang="en-US" b="1" dirty="0">
                <a:solidFill>
                  <a:schemeClr val="bg1"/>
                </a:solidFill>
              </a:rPr>
              <a:t>states showed </a:t>
            </a:r>
            <a:r>
              <a:rPr lang="en-US" b="1" dirty="0" smtClean="0">
                <a:solidFill>
                  <a:schemeClr val="bg1"/>
                </a:solidFill>
              </a:rPr>
              <a:t>any commercial lines growth 2007 </a:t>
            </a:r>
            <a:r>
              <a:rPr lang="en-US" b="1" dirty="0">
                <a:solidFill>
                  <a:schemeClr val="bg1"/>
                </a:solidFill>
              </a:rPr>
              <a:t>and </a:t>
            </a:r>
            <a:r>
              <a:rPr lang="en-US" b="1" dirty="0" smtClean="0">
                <a:solidFill>
                  <a:schemeClr val="bg1"/>
                </a:solidFill>
              </a:rPr>
              <a:t>2012</a:t>
            </a:r>
            <a:endParaRPr lang="en-US"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158</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2007-2012*</a:t>
            </a:r>
          </a:p>
        </p:txBody>
      </p:sp>
      <p:graphicFrame>
        <p:nvGraphicFramePr>
          <p:cNvPr id="84994" name="Object 3"/>
          <p:cNvGraphicFramePr>
            <a:graphicFrameLocks noChangeAspect="1"/>
          </p:cNvGraphicFramePr>
          <p:nvPr>
            <p:ph idx="4294967295"/>
          </p:nvPr>
        </p:nvGraphicFramePr>
        <p:xfrm>
          <a:off x="0" y="1787525"/>
          <a:ext cx="9144000" cy="4730750"/>
        </p:xfrm>
        <a:graphic>
          <a:graphicData uri="http://schemas.openxmlformats.org/presentationml/2006/ole">
            <p:oleObj spid="_x0000_s22021122" name="Chart" r:id="rId4" imgW="8820049" imgH="4562577" progId="MSGraph.Chart.8">
              <p:embed followColorScheme="full"/>
            </p:oleObj>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017763" y="3882974"/>
            <a:ext cx="3441700" cy="1450975"/>
          </a:xfrm>
          <a:prstGeom prst="wedgeRectCallout">
            <a:avLst>
              <a:gd name="adj1" fmla="val 105280"/>
              <a:gd name="adj2" fmla="val -1755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a:solidFill>
                  <a:schemeClr val="bg1"/>
                </a:solidFill>
              </a:rPr>
              <a:t>States with the poorest performing economies also produced the most negative net change in premiums of the past 5 years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159</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2007-2012*</a:t>
            </a:r>
          </a:p>
        </p:txBody>
      </p:sp>
      <p:graphicFrame>
        <p:nvGraphicFramePr>
          <p:cNvPr id="83970" name="Object 3"/>
          <p:cNvGraphicFramePr>
            <a:graphicFrameLocks noChangeAspect="1"/>
          </p:cNvGraphicFramePr>
          <p:nvPr>
            <p:ph idx="4294967295"/>
          </p:nvPr>
        </p:nvGraphicFramePr>
        <p:xfrm>
          <a:off x="0" y="1674813"/>
          <a:ext cx="9144000" cy="4719637"/>
        </p:xfrm>
        <a:graphic>
          <a:graphicData uri="http://schemas.openxmlformats.org/presentationml/2006/ole">
            <p:oleObj spid="_x0000_s22022146" name="Chart" r:id="rId4" imgW="8820048" imgH="4552970" progId="MSGraph.Chart.8">
              <p:embed followColorScheme="full"/>
            </p:oleObj>
          </a:graphicData>
        </a:graphic>
      </p:graphicFrame>
      <p:sp>
        <p:nvSpPr>
          <p:cNvPr id="83973" name="Text Box 4"/>
          <p:cNvSpPr txBox="1">
            <a:spLocks noChangeArrowheads="1"/>
          </p:cNvSpPr>
          <p:nvPr/>
        </p:nvSpPr>
        <p:spPr bwMode="auto">
          <a:xfrm>
            <a:off x="127000" y="64309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62A12FDD-27BE-4D28-9EA9-9AD8ADBAB059}" type="slidenum">
              <a:rPr lang="en-US" sz="900"/>
              <a:pPr algn="r" eaLnBrk="0" hangingPunct="0">
                <a:lnSpc>
                  <a:spcPct val="85000"/>
                </a:lnSpc>
                <a:spcBef>
                  <a:spcPct val="20000"/>
                </a:spcBef>
              </a:pPr>
              <a:t>16</a:t>
            </a:fld>
            <a:endParaRPr lang="en-US" sz="900"/>
          </a:p>
        </p:txBody>
      </p:sp>
      <p:sp>
        <p:nvSpPr>
          <p:cNvPr id="4100" name="Rectangle 2"/>
          <p:cNvSpPr>
            <a:spLocks noGrp="1" noChangeArrowheads="1"/>
          </p:cNvSpPr>
          <p:nvPr>
            <p:ph type="title" idx="4294967295"/>
          </p:nvPr>
        </p:nvSpPr>
        <p:spPr/>
        <p:txBody>
          <a:bodyPr/>
          <a:lstStyle/>
          <a:p>
            <a:r>
              <a:rPr lang="en-US" smtClean="0"/>
              <a:t>RNW Comm. Multi-Peril: WI vs. U.S.,</a:t>
            </a:r>
            <a:br>
              <a:rPr lang="en-US" smtClean="0"/>
            </a:br>
            <a:r>
              <a:rPr lang="en-US" smtClean="0"/>
              <a:t>2002-2011</a:t>
            </a:r>
          </a:p>
        </p:txBody>
      </p:sp>
      <p:sp>
        <p:nvSpPr>
          <p:cNvPr id="4101" name="Rectangle 3"/>
          <p:cNvSpPr>
            <a:spLocks noChangeArrowheads="1"/>
          </p:cNvSpPr>
          <p:nvPr/>
        </p:nvSpPr>
        <p:spPr bwMode="auto">
          <a:xfrm>
            <a:off x="0" y="6570663"/>
            <a:ext cx="7569200" cy="287337"/>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Sources: NAIC.</a:t>
            </a:r>
          </a:p>
        </p:txBody>
      </p:sp>
      <p:graphicFrame>
        <p:nvGraphicFramePr>
          <p:cNvPr id="2026500" name="Object 2"/>
          <p:cNvGraphicFramePr>
            <a:graphicFrameLocks/>
          </p:cNvGraphicFramePr>
          <p:nvPr/>
        </p:nvGraphicFramePr>
        <p:xfrm>
          <a:off x="333375" y="1296988"/>
          <a:ext cx="8569325" cy="4579937"/>
        </p:xfrm>
        <a:graphic>
          <a:graphicData uri="http://schemas.openxmlformats.org/presentationml/2006/ole">
            <p:oleObj spid="_x0000_s25757698" name="Chart" r:id="rId4" imgW="8601024" imgH="4600673" progId="MSGraph.Chart.8">
              <p:embed followColorScheme="full"/>
            </p:oleObj>
          </a:graphicData>
        </a:graphic>
      </p:graphicFrame>
      <p:sp>
        <p:nvSpPr>
          <p:cNvPr id="4102"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9" name="Text Box 6"/>
          <p:cNvSpPr txBox="1">
            <a:spLocks noChangeArrowheads="1"/>
          </p:cNvSpPr>
          <p:nvPr/>
        </p:nvSpPr>
        <p:spPr bwMode="blackWhite">
          <a:xfrm>
            <a:off x="5908675" y="1179513"/>
            <a:ext cx="2474913"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2002-2011</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9.1%</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WI: 13.6%</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oleChartEl type="series" lvl="1"/>
                                          </p:spTgt>
                                        </p:tgtEl>
                                        <p:attrNameLst>
                                          <p:attrName>style.visibility</p:attrName>
                                        </p:attrNameLst>
                                      </p:cBhvr>
                                      <p:to>
                                        <p:strVal val="visible"/>
                                      </p:to>
                                    </p:set>
                                    <p:animEffect transition="in" filter="wipe(left)">
                                      <p:cBhvr>
                                        <p:cTn id="7" dur="1000"/>
                                        <p:tgtEl>
                                          <p:spTgt spid="2026500">
                                            <p:oleChartEl type="series" lvl="1"/>
                                          </p:spTgt>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oleChartEl type="series" lvl="2"/>
                                          </p:spTgt>
                                        </p:tgtEl>
                                        <p:attrNameLst>
                                          <p:attrName>style.visibility</p:attrName>
                                        </p:attrNameLst>
                                      </p:cBhvr>
                                      <p:to>
                                        <p:strVal val="visible"/>
                                      </p:to>
                                    </p:set>
                                    <p:animEffect transition="in" filter="wipe(left)">
                                      <p:cBhvr>
                                        <p:cTn id="11" dur="1000"/>
                                        <p:tgtEl>
                                          <p:spTgt spid="2026500">
                                            <p:oleChartEl type="series" lvl="2"/>
                                          </p:spTgt>
                                        </p:tgtEl>
                                      </p:cBhvr>
                                    </p:animEffect>
                                  </p:childTnLst>
                                </p:cTn>
                              </p:par>
                            </p:childTnLst>
                          </p:cTn>
                        </p:par>
                        <p:par>
                          <p:cTn id="12" fill="hold">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Lst>
  </p:timing>
</p:sld>
</file>

<file path=ppt/slides/slide1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160</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2007-2012*</a:t>
            </a:r>
          </a:p>
        </p:txBody>
      </p:sp>
      <p:graphicFrame>
        <p:nvGraphicFramePr>
          <p:cNvPr id="84994" name="Object 3"/>
          <p:cNvGraphicFramePr>
            <a:graphicFrameLocks noChangeAspect="1"/>
          </p:cNvGraphicFramePr>
          <p:nvPr>
            <p:ph idx="4294967295"/>
          </p:nvPr>
        </p:nvGraphicFramePr>
        <p:xfrm>
          <a:off x="0" y="1792288"/>
          <a:ext cx="9144000" cy="4719637"/>
        </p:xfrm>
        <a:graphic>
          <a:graphicData uri="http://schemas.openxmlformats.org/presentationml/2006/ole">
            <p:oleObj spid="_x0000_s22023170" name="Chart" r:id="rId4" imgW="8820049" imgH="4552851" progId="MSGraph.Chart.8">
              <p:embed followColorScheme="full"/>
            </p:oleObj>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41751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076757" y="4030458"/>
            <a:ext cx="3441700" cy="1450975"/>
          </a:xfrm>
          <a:prstGeom prst="wedgeRectCallout">
            <a:avLst>
              <a:gd name="adj1" fmla="val 79569"/>
              <a:gd name="adj2" fmla="val -365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a:solidFill>
                  <a:schemeClr val="bg1"/>
                </a:solidFill>
              </a:rPr>
              <a:t>States with the poorest performing economies also produced the most negative net change in premiums of the past 5 years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1571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1571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B552B14-C637-4A19-B4A8-13A1EF1254FC}" type="slidenum">
              <a:rPr lang="en-US" sz="900">
                <a:solidFill>
                  <a:schemeClr val="bg1"/>
                </a:solidFill>
              </a:rPr>
              <a:pPr algn="r" eaLnBrk="0" hangingPunct="0">
                <a:lnSpc>
                  <a:spcPct val="85000"/>
                </a:lnSpc>
                <a:spcBef>
                  <a:spcPct val="20000"/>
                </a:spcBef>
              </a:pPr>
              <a:t>161</a:t>
            </a:fld>
            <a:endParaRPr lang="en-US" sz="900">
              <a:solidFill>
                <a:schemeClr val="bg1"/>
              </a:solidFill>
            </a:endParaRPr>
          </a:p>
        </p:txBody>
      </p:sp>
      <p:pic>
        <p:nvPicPr>
          <p:cNvPr id="115716"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a:solidFill>
                  <a:schemeClr val="bg1"/>
                </a:solidFill>
              </a:rPr>
              <a:t>Distribution Trends</a:t>
            </a:r>
          </a:p>
        </p:txBody>
      </p:sp>
      <p:sp>
        <p:nvSpPr>
          <p:cNvPr id="2152456" name="Rectangle 8"/>
          <p:cNvSpPr>
            <a:spLocks noChangeArrowheads="1"/>
          </p:cNvSpPr>
          <p:nvPr/>
        </p:nvSpPr>
        <p:spPr bwMode="auto">
          <a:xfrm>
            <a:off x="854075" y="4362450"/>
            <a:ext cx="7435850"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Distribution by Channel Type Continues to </a:t>
            </a:r>
            <a:r>
              <a:rPr lang="en-US" sz="4000" b="1" dirty="0" smtClean="0">
                <a:solidFill>
                  <a:srgbClr val="225A7A"/>
                </a:solidFill>
              </a:rPr>
              <a:t>Evolve Around the World</a:t>
            </a:r>
            <a:endParaRPr lang="en-US" sz="4000" b="1" dirty="0">
              <a:solidFill>
                <a:srgbClr val="225A7A"/>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6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7107"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47108"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47109" name="Rectangle 110"/>
          <p:cNvSpPr>
            <a:spLocks noGrp="1" noChangeArrowheads="1"/>
          </p:cNvSpPr>
          <p:nvPr>
            <p:ph type="sldNum" sz="quarter" idx="12"/>
          </p:nvPr>
        </p:nvSpPr>
        <p:spPr>
          <a:noFill/>
        </p:spPr>
        <p:txBody>
          <a:bodyPr/>
          <a:lstStyle/>
          <a:p>
            <a:fld id="{81F295A7-C231-4765-8110-E74447E3DF5F}" type="slidenum">
              <a:rPr lang="en-US" smtClean="0">
                <a:solidFill>
                  <a:srgbClr val="000000"/>
                </a:solidFill>
              </a:rPr>
              <a:pPr/>
              <a:t>162</a:t>
            </a:fld>
            <a:endParaRPr lang="en-US" smtClean="0">
              <a:solidFill>
                <a:srgbClr val="000000"/>
              </a:solidFill>
            </a:endParaRPr>
          </a:p>
        </p:txBody>
      </p:sp>
      <p:sp>
        <p:nvSpPr>
          <p:cNvPr id="47110" name="Rectangle 2"/>
          <p:cNvSpPr>
            <a:spLocks noGrp="1" noChangeArrowheads="1"/>
          </p:cNvSpPr>
          <p:nvPr>
            <p:ph type="title"/>
          </p:nvPr>
        </p:nvSpPr>
        <p:spPr/>
        <p:txBody>
          <a:bodyPr/>
          <a:lstStyle/>
          <a:p>
            <a:r>
              <a:rPr lang="en-US" sz="3200" smtClean="0"/>
              <a:t>All P/C Lines Distribution Channels, Direct vs. Independent Agents</a:t>
            </a:r>
            <a:endParaRPr lang="en-US" smtClean="0"/>
          </a:p>
        </p:txBody>
      </p:sp>
      <p:sp>
        <p:nvSpPr>
          <p:cNvPr id="47111"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a:solidFill>
                  <a:srgbClr val="000000"/>
                </a:solidFill>
              </a:rPr>
              <a:t>Source:  Insurance Information Institute; based on data from Conning and A.M. Best.</a:t>
            </a:r>
          </a:p>
        </p:txBody>
      </p:sp>
      <p:graphicFrame>
        <p:nvGraphicFramePr>
          <p:cNvPr id="2028548" name="Object 2"/>
          <p:cNvGraphicFramePr>
            <a:graphicFrameLocks/>
          </p:cNvGraphicFramePr>
          <p:nvPr/>
        </p:nvGraphicFramePr>
        <p:xfrm>
          <a:off x="304800" y="1473200"/>
          <a:ext cx="8597900" cy="4648200"/>
        </p:xfrm>
        <a:graphic>
          <a:graphicData uri="http://schemas.openxmlformats.org/presentationml/2006/ole">
            <p:oleObj spid="_x0000_s22333442" name="Chart" r:id="rId4" imgW="8601126" imgH="4648256" progId="MSGraph.Chart.8">
              <p:embed followColorScheme="full"/>
            </p:oleObj>
          </a:graphicData>
        </a:graphic>
      </p:graphicFrame>
      <p:sp>
        <p:nvSpPr>
          <p:cNvPr id="2028561" name="Rectangle 17"/>
          <p:cNvSpPr>
            <a:spLocks noChangeArrowheads="1"/>
          </p:cNvSpPr>
          <p:nvPr/>
        </p:nvSpPr>
        <p:spPr bwMode="blackWhite">
          <a:xfrm>
            <a:off x="2362200" y="3617913"/>
            <a:ext cx="5105400" cy="14970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Independent agents steadily lost market share from the early 1980s through the early 2000s across all P/C lines, but have gained or held generally steady in recent years.  Direct channels include exclusive agency companies, direct marketers and direct sales (e.g., internet)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028548">
                                            <p:oleChartEl type="series" lvl="1"/>
                                          </p:spTgt>
                                        </p:tgtEl>
                                        <p:attrNameLst>
                                          <p:attrName>style.visibility</p:attrName>
                                        </p:attrNameLst>
                                      </p:cBhvr>
                                      <p:to>
                                        <p:strVal val="visible"/>
                                      </p:to>
                                    </p:set>
                                    <p:animEffect transition="in" filter="wipe(left)">
                                      <p:cBhvr>
                                        <p:cTn id="7" dur="500"/>
                                        <p:tgtEl>
                                          <p:spTgt spid="2028548">
                                            <p:oleChartEl type="series" lvl="1"/>
                                          </p:spTgt>
                                        </p:tgtEl>
                                      </p:cBhvr>
                                    </p:animEffect>
                                  </p:childTnLst>
                                </p:cTn>
                              </p:par>
                            </p:childTnLst>
                          </p:cTn>
                        </p:par>
                        <p:par>
                          <p:cTn id="8" fill="hold">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2028548">
                                            <p:oleChartEl type="series" lvl="2"/>
                                          </p:spTgt>
                                        </p:tgtEl>
                                        <p:attrNameLst>
                                          <p:attrName>style.visibility</p:attrName>
                                        </p:attrNameLst>
                                      </p:cBhvr>
                                      <p:to>
                                        <p:strVal val="visible"/>
                                      </p:to>
                                    </p:set>
                                    <p:animEffect transition="in" filter="wipe(left)">
                                      <p:cBhvr>
                                        <p:cTn id="11" dur="500"/>
                                        <p:tgtEl>
                                          <p:spTgt spid="2028548">
                                            <p:oleChartEl type="series" lvl="2"/>
                                          </p:spTgt>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2028561"/>
                                        </p:tgtEl>
                                        <p:attrNameLst>
                                          <p:attrName>style.visibility</p:attrName>
                                        </p:attrNameLst>
                                      </p:cBhvr>
                                      <p:to>
                                        <p:strVal val="visible"/>
                                      </p:to>
                                    </p:set>
                                    <p:anim calcmode="lin" valueType="num">
                                      <p:cBhvr>
                                        <p:cTn id="15" dur="500" fill="hold"/>
                                        <p:tgtEl>
                                          <p:spTgt spid="2028561"/>
                                        </p:tgtEl>
                                        <p:attrNameLst>
                                          <p:attrName>ppt_w</p:attrName>
                                        </p:attrNameLst>
                                      </p:cBhvr>
                                      <p:tavLst>
                                        <p:tav tm="0">
                                          <p:val>
                                            <p:fltVal val="0"/>
                                          </p:val>
                                        </p:tav>
                                        <p:tav tm="100000">
                                          <p:val>
                                            <p:strVal val="#ppt_w"/>
                                          </p:val>
                                        </p:tav>
                                      </p:tavLst>
                                    </p:anim>
                                    <p:anim calcmode="lin" valueType="num">
                                      <p:cBhvr>
                                        <p:cTn id="16" dur="500" fill="hold"/>
                                        <p:tgtEl>
                                          <p:spTgt spid="20285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8548" grpId="0" bld="series" animBg="0"/>
      <p:bldP spid="2028561" grpId="0" animBg="1"/>
    </p:bldLst>
  </p:timing>
</p:sld>
</file>

<file path=ppt/slides/slide16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9155"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49156"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49157" name="Rectangle 110"/>
          <p:cNvSpPr>
            <a:spLocks noGrp="1" noChangeArrowheads="1"/>
          </p:cNvSpPr>
          <p:nvPr>
            <p:ph type="sldNum" sz="quarter" idx="12"/>
          </p:nvPr>
        </p:nvSpPr>
        <p:spPr>
          <a:noFill/>
        </p:spPr>
        <p:txBody>
          <a:bodyPr/>
          <a:lstStyle/>
          <a:p>
            <a:fld id="{4A5B7BA7-D788-4872-8DAE-54308796D06D}" type="slidenum">
              <a:rPr lang="en-US" smtClean="0">
                <a:solidFill>
                  <a:srgbClr val="000000"/>
                </a:solidFill>
              </a:rPr>
              <a:pPr/>
              <a:t>163</a:t>
            </a:fld>
            <a:endParaRPr lang="en-US" smtClean="0">
              <a:solidFill>
                <a:srgbClr val="000000"/>
              </a:solidFill>
            </a:endParaRPr>
          </a:p>
        </p:txBody>
      </p:sp>
      <p:sp>
        <p:nvSpPr>
          <p:cNvPr id="49158" name="Rectangle 2"/>
          <p:cNvSpPr>
            <a:spLocks noGrp="1" noChangeArrowheads="1"/>
          </p:cNvSpPr>
          <p:nvPr>
            <p:ph type="title"/>
          </p:nvPr>
        </p:nvSpPr>
        <p:spPr/>
        <p:txBody>
          <a:bodyPr/>
          <a:lstStyle/>
          <a:p>
            <a:r>
              <a:rPr lang="en-US" smtClean="0"/>
              <a:t>Commercial P/C Distribution Channels, Direct vs. Independent Agents</a:t>
            </a:r>
          </a:p>
        </p:txBody>
      </p:sp>
      <p:sp>
        <p:nvSpPr>
          <p:cNvPr id="49159"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a:solidFill>
                  <a:srgbClr val="000000"/>
                </a:solidFill>
              </a:rPr>
              <a:t>Source:  Insurance Information Institute; based on data from Conning and A.M. Best.</a:t>
            </a:r>
          </a:p>
        </p:txBody>
      </p:sp>
      <p:graphicFrame>
        <p:nvGraphicFramePr>
          <p:cNvPr id="2028548" name="Object 2"/>
          <p:cNvGraphicFramePr>
            <a:graphicFrameLocks/>
          </p:cNvGraphicFramePr>
          <p:nvPr/>
        </p:nvGraphicFramePr>
        <p:xfrm>
          <a:off x="304800" y="1473200"/>
          <a:ext cx="8597900" cy="4648200"/>
        </p:xfrm>
        <a:graphic>
          <a:graphicData uri="http://schemas.openxmlformats.org/presentationml/2006/ole">
            <p:oleObj spid="_x0000_s22334466" name="Chart" r:id="rId4" imgW="8601126" imgH="4648256" progId="MSGraph.Chart.8">
              <p:embed followColorScheme="full"/>
            </p:oleObj>
          </a:graphicData>
        </a:graphic>
      </p:graphicFrame>
      <p:sp>
        <p:nvSpPr>
          <p:cNvPr id="2028561" name="Rectangle 17"/>
          <p:cNvSpPr>
            <a:spLocks noChangeArrowheads="1"/>
          </p:cNvSpPr>
          <p:nvPr/>
        </p:nvSpPr>
        <p:spPr bwMode="blackWhite">
          <a:xfrm>
            <a:off x="1747838" y="3021013"/>
            <a:ext cx="4411662" cy="8477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Independent agents have seen only modest erosion in commercial lines market share in recent decades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028548">
                                            <p:oleChartEl type="series" lvl="1"/>
                                          </p:spTgt>
                                        </p:tgtEl>
                                        <p:attrNameLst>
                                          <p:attrName>style.visibility</p:attrName>
                                        </p:attrNameLst>
                                      </p:cBhvr>
                                      <p:to>
                                        <p:strVal val="visible"/>
                                      </p:to>
                                    </p:set>
                                    <p:animEffect transition="in" filter="wipe(left)">
                                      <p:cBhvr>
                                        <p:cTn id="7" dur="500"/>
                                        <p:tgtEl>
                                          <p:spTgt spid="2028548">
                                            <p:oleChartEl type="series" lvl="1"/>
                                          </p:spTgt>
                                        </p:tgtEl>
                                      </p:cBhvr>
                                    </p:animEffect>
                                  </p:childTnLst>
                                </p:cTn>
                              </p:par>
                            </p:childTnLst>
                          </p:cTn>
                        </p:par>
                        <p:par>
                          <p:cTn id="8" fill="hold">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2028548">
                                            <p:oleChartEl type="series" lvl="2"/>
                                          </p:spTgt>
                                        </p:tgtEl>
                                        <p:attrNameLst>
                                          <p:attrName>style.visibility</p:attrName>
                                        </p:attrNameLst>
                                      </p:cBhvr>
                                      <p:to>
                                        <p:strVal val="visible"/>
                                      </p:to>
                                    </p:set>
                                    <p:animEffect transition="in" filter="wipe(left)">
                                      <p:cBhvr>
                                        <p:cTn id="11" dur="500"/>
                                        <p:tgtEl>
                                          <p:spTgt spid="2028548">
                                            <p:oleChartEl type="series" lvl="2"/>
                                          </p:spTgt>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2028561"/>
                                        </p:tgtEl>
                                        <p:attrNameLst>
                                          <p:attrName>style.visibility</p:attrName>
                                        </p:attrNameLst>
                                      </p:cBhvr>
                                      <p:to>
                                        <p:strVal val="visible"/>
                                      </p:to>
                                    </p:set>
                                    <p:anim calcmode="lin" valueType="num">
                                      <p:cBhvr>
                                        <p:cTn id="15" dur="500" fill="hold"/>
                                        <p:tgtEl>
                                          <p:spTgt spid="2028561"/>
                                        </p:tgtEl>
                                        <p:attrNameLst>
                                          <p:attrName>ppt_w</p:attrName>
                                        </p:attrNameLst>
                                      </p:cBhvr>
                                      <p:tavLst>
                                        <p:tav tm="0">
                                          <p:val>
                                            <p:fltVal val="0"/>
                                          </p:val>
                                        </p:tav>
                                        <p:tav tm="100000">
                                          <p:val>
                                            <p:strVal val="#ppt_w"/>
                                          </p:val>
                                        </p:tav>
                                      </p:tavLst>
                                    </p:anim>
                                    <p:anim calcmode="lin" valueType="num">
                                      <p:cBhvr>
                                        <p:cTn id="16" dur="500" fill="hold"/>
                                        <p:tgtEl>
                                          <p:spTgt spid="20285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8548" grpId="0" bld="series" animBg="0"/>
      <p:bldP spid="2028561" grpId="0" animBg="1"/>
    </p:bldLst>
  </p:timing>
</p:sld>
</file>

<file path=ppt/slides/slide16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8131"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48132"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48133" name="Rectangle 110"/>
          <p:cNvSpPr>
            <a:spLocks noGrp="1" noChangeArrowheads="1"/>
          </p:cNvSpPr>
          <p:nvPr>
            <p:ph type="sldNum" sz="quarter" idx="12"/>
          </p:nvPr>
        </p:nvSpPr>
        <p:spPr>
          <a:noFill/>
        </p:spPr>
        <p:txBody>
          <a:bodyPr/>
          <a:lstStyle/>
          <a:p>
            <a:fld id="{18AE2F0A-C483-40D8-A084-19BBE8C6AA2C}" type="slidenum">
              <a:rPr lang="en-US" smtClean="0">
                <a:solidFill>
                  <a:srgbClr val="000000"/>
                </a:solidFill>
              </a:rPr>
              <a:pPr/>
              <a:t>164</a:t>
            </a:fld>
            <a:endParaRPr lang="en-US" smtClean="0">
              <a:solidFill>
                <a:srgbClr val="000000"/>
              </a:solidFill>
            </a:endParaRPr>
          </a:p>
        </p:txBody>
      </p:sp>
      <p:sp>
        <p:nvSpPr>
          <p:cNvPr id="48134" name="Rectangle 2"/>
          <p:cNvSpPr>
            <a:spLocks noGrp="1" noChangeArrowheads="1"/>
          </p:cNvSpPr>
          <p:nvPr>
            <p:ph type="title"/>
          </p:nvPr>
        </p:nvSpPr>
        <p:spPr/>
        <p:txBody>
          <a:bodyPr/>
          <a:lstStyle/>
          <a:p>
            <a:r>
              <a:rPr lang="en-US" smtClean="0"/>
              <a:t>Personal Lines Distribution Channels, Direct vs. Independent Agents</a:t>
            </a:r>
          </a:p>
        </p:txBody>
      </p:sp>
      <p:sp>
        <p:nvSpPr>
          <p:cNvPr id="48135"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a:solidFill>
                  <a:srgbClr val="000000"/>
                </a:solidFill>
              </a:rPr>
              <a:t>Source:  Insurance Information Institute; based on data from Conning and A.M. Best.</a:t>
            </a:r>
          </a:p>
        </p:txBody>
      </p:sp>
      <p:graphicFrame>
        <p:nvGraphicFramePr>
          <p:cNvPr id="2028548" name="Object 2"/>
          <p:cNvGraphicFramePr>
            <a:graphicFrameLocks/>
          </p:cNvGraphicFramePr>
          <p:nvPr/>
        </p:nvGraphicFramePr>
        <p:xfrm>
          <a:off x="304800" y="1473200"/>
          <a:ext cx="8597900" cy="4648200"/>
        </p:xfrm>
        <a:graphic>
          <a:graphicData uri="http://schemas.openxmlformats.org/presentationml/2006/ole">
            <p:oleObj spid="_x0000_s22335490" name="Chart" r:id="rId4" imgW="8601126" imgH="4648256" progId="MSGraph.Chart.8">
              <p:embed followColorScheme="full"/>
            </p:oleObj>
          </a:graphicData>
        </a:graphic>
      </p:graphicFrame>
      <p:sp>
        <p:nvSpPr>
          <p:cNvPr id="2028561" name="Rectangle 17"/>
          <p:cNvSpPr>
            <a:spLocks noChangeArrowheads="1"/>
          </p:cNvSpPr>
          <p:nvPr/>
        </p:nvSpPr>
        <p:spPr bwMode="blackWhite">
          <a:xfrm>
            <a:off x="1892300" y="4279900"/>
            <a:ext cx="5029200" cy="10001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Independent agents have lost significant personal lines market share since the early 1970s.  Although the trend has slowed, it may be accelerating again.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028548">
                                            <p:oleChartEl type="series" lvl="1"/>
                                          </p:spTgt>
                                        </p:tgtEl>
                                        <p:attrNameLst>
                                          <p:attrName>style.visibility</p:attrName>
                                        </p:attrNameLst>
                                      </p:cBhvr>
                                      <p:to>
                                        <p:strVal val="visible"/>
                                      </p:to>
                                    </p:set>
                                    <p:animEffect transition="in" filter="wipe(left)">
                                      <p:cBhvr>
                                        <p:cTn id="7" dur="500"/>
                                        <p:tgtEl>
                                          <p:spTgt spid="2028548">
                                            <p:oleChartEl type="series" lvl="1"/>
                                          </p:spTgt>
                                        </p:tgtEl>
                                      </p:cBhvr>
                                    </p:animEffect>
                                  </p:childTnLst>
                                </p:cTn>
                              </p:par>
                            </p:childTnLst>
                          </p:cTn>
                        </p:par>
                        <p:par>
                          <p:cTn id="8" fill="hold">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2028548">
                                            <p:oleChartEl type="series" lvl="2"/>
                                          </p:spTgt>
                                        </p:tgtEl>
                                        <p:attrNameLst>
                                          <p:attrName>style.visibility</p:attrName>
                                        </p:attrNameLst>
                                      </p:cBhvr>
                                      <p:to>
                                        <p:strVal val="visible"/>
                                      </p:to>
                                    </p:set>
                                    <p:animEffect transition="in" filter="wipe(left)">
                                      <p:cBhvr>
                                        <p:cTn id="11" dur="500"/>
                                        <p:tgtEl>
                                          <p:spTgt spid="2028548">
                                            <p:oleChartEl type="series" lvl="2"/>
                                          </p:spTgt>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2028561"/>
                                        </p:tgtEl>
                                        <p:attrNameLst>
                                          <p:attrName>style.visibility</p:attrName>
                                        </p:attrNameLst>
                                      </p:cBhvr>
                                      <p:to>
                                        <p:strVal val="visible"/>
                                      </p:to>
                                    </p:set>
                                    <p:anim calcmode="lin" valueType="num">
                                      <p:cBhvr>
                                        <p:cTn id="15" dur="500" fill="hold"/>
                                        <p:tgtEl>
                                          <p:spTgt spid="2028561"/>
                                        </p:tgtEl>
                                        <p:attrNameLst>
                                          <p:attrName>ppt_w</p:attrName>
                                        </p:attrNameLst>
                                      </p:cBhvr>
                                      <p:tavLst>
                                        <p:tav tm="0">
                                          <p:val>
                                            <p:fltVal val="0"/>
                                          </p:val>
                                        </p:tav>
                                        <p:tav tm="100000">
                                          <p:val>
                                            <p:strVal val="#ppt_w"/>
                                          </p:val>
                                        </p:tav>
                                      </p:tavLst>
                                    </p:anim>
                                    <p:anim calcmode="lin" valueType="num">
                                      <p:cBhvr>
                                        <p:cTn id="16" dur="500" fill="hold"/>
                                        <p:tgtEl>
                                          <p:spTgt spid="20285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8548" grpId="0" bld="series" animBg="0"/>
      <p:bldP spid="2028561" grpId="0" animBg="1"/>
    </p:bldLst>
  </p:timing>
</p:sld>
</file>

<file path=ppt/slides/slide1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The BIG Question:</a:t>
            </a:r>
            <a:br>
              <a:rPr lang="en-US" sz="4200" dirty="0" smtClean="0">
                <a:solidFill>
                  <a:schemeClr val="bg1"/>
                </a:solidFill>
              </a:rPr>
            </a:br>
            <a:r>
              <a:rPr lang="en-US" sz="4200" dirty="0" smtClean="0">
                <a:solidFill>
                  <a:schemeClr val="bg1"/>
                </a:solidFill>
              </a:rPr>
              <a:t>Where Is the Market Heading?</a:t>
            </a:r>
          </a:p>
        </p:txBody>
      </p:sp>
      <p:sp>
        <p:nvSpPr>
          <p:cNvPr id="12697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2698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657B434-7756-45A0-BD1A-D97CC23C5CEF}" type="slidenum">
              <a:rPr lang="en-US" sz="900">
                <a:solidFill>
                  <a:schemeClr val="bg1"/>
                </a:solidFill>
              </a:rPr>
              <a:pPr algn="r" eaLnBrk="0" hangingPunct="0">
                <a:lnSpc>
                  <a:spcPct val="85000"/>
                </a:lnSpc>
                <a:spcBef>
                  <a:spcPct val="20000"/>
                </a:spcBef>
              </a:pPr>
              <a:t>165</a:t>
            </a:fld>
            <a:endParaRPr lang="en-US" sz="900">
              <a:solidFill>
                <a:schemeClr val="bg1"/>
              </a:solidFill>
            </a:endParaRPr>
          </a:p>
        </p:txBody>
      </p:sp>
      <p:pic>
        <p:nvPicPr>
          <p:cNvPr id="126981"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6"/>
          <p:cNvSpPr>
            <a:spLocks noChangeArrowheads="1"/>
          </p:cNvSpPr>
          <p:nvPr/>
        </p:nvSpPr>
        <p:spPr bwMode="auto">
          <a:xfrm>
            <a:off x="310584" y="3885334"/>
            <a:ext cx="8458199" cy="1086451"/>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dirty="0" smtClean="0">
                <a:solidFill>
                  <a:srgbClr val="225A7A"/>
                </a:solidFill>
              </a:rPr>
              <a:t>Catastrophes and Other Factors Are Pressuring Insurance Markets</a:t>
            </a:r>
            <a:endParaRPr lang="en-US" sz="38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165</a:t>
            </a:fld>
            <a:endParaRPr lang="en-US"/>
          </a:p>
        </p:txBody>
      </p:sp>
      <p:sp>
        <p:nvSpPr>
          <p:cNvPr id="9" name="Rectangle 6"/>
          <p:cNvSpPr>
            <a:spLocks noChangeArrowheads="1"/>
          </p:cNvSpPr>
          <p:nvPr/>
        </p:nvSpPr>
        <p:spPr bwMode="auto">
          <a:xfrm>
            <a:off x="206477" y="5011108"/>
            <a:ext cx="8672051" cy="1583510"/>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i="1" dirty="0" smtClean="0">
                <a:solidFill>
                  <a:srgbClr val="FF0000"/>
                </a:solidFill>
              </a:rPr>
              <a:t>New Factor: Record Low Interest Rates Are Contributing to Underwriting and Pricing Pressures</a:t>
            </a:r>
            <a:endParaRPr lang="en-US" sz="3800" b="1" i="1" dirty="0">
              <a:solidFill>
                <a:srgbClr val="FF0000"/>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par>
                                <p:cTn id="11" presetID="16" presetClass="entr" presetSubtype="37" fill="hold" grpId="0" nodeType="withEffect">
                                  <p:stCondLst>
                                    <p:cond delay="300"/>
                                  </p:stCondLst>
                                  <p:childTnLst>
                                    <p:set>
                                      <p:cBhvr>
                                        <p:cTn id="12" dur="1" fill="hold">
                                          <p:stCondLst>
                                            <p:cond delay="0"/>
                                          </p:stCondLst>
                                        </p:cTn>
                                        <p:tgtEl>
                                          <p:spTgt spid="9"/>
                                        </p:tgtEl>
                                        <p:attrNameLst>
                                          <p:attrName>style.visibility</p:attrName>
                                        </p:attrNameLst>
                                      </p:cBhvr>
                                      <p:to>
                                        <p:strVal val="visible"/>
                                      </p:to>
                                    </p:set>
                                    <p:animEffect transition="in" filter="barn(outVertical)">
                                      <p:cBhvr>
                                        <p:cTn id="1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6" grpId="0"/>
      <p:bldP spid="9" grpId="0"/>
    </p:bldLst>
  </p:timing>
</p:sld>
</file>

<file path=ppt/slides/slide16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INVESTMENTS: </a:t>
            </a:r>
            <a:br>
              <a:rPr lang="en-US" sz="3800" dirty="0" smtClean="0">
                <a:solidFill>
                  <a:schemeClr val="bg1"/>
                </a:solidFill>
              </a:rPr>
            </a:br>
            <a:r>
              <a:rPr lang="en-US" sz="3800" dirty="0" smtClean="0">
                <a:solidFill>
                  <a:schemeClr val="bg1"/>
                </a:solidFill>
              </a:rPr>
              <a:t>THE NEW REALITY</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166</a:t>
            </a:fld>
            <a:endParaRPr lang="en-US" sz="900">
              <a:solidFill>
                <a:schemeClr val="bg1"/>
              </a:solidFill>
            </a:endParaRPr>
          </a:p>
        </p:txBody>
      </p:sp>
      <p:pic>
        <p:nvPicPr>
          <p:cNvPr id="143365"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246221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Investment Performance is a Key Driver of </a:t>
            </a:r>
            <a:r>
              <a:rPr lang="en-US" sz="4000" b="1" dirty="0" smtClean="0">
                <a:solidFill>
                  <a:srgbClr val="225A7A"/>
                </a:solidFill>
              </a:rPr>
              <a:t>Profitability</a:t>
            </a:r>
          </a:p>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 </a:t>
            </a:r>
            <a:r>
              <a:rPr lang="en-US" sz="4000" b="1" i="1" dirty="0" smtClean="0">
                <a:solidFill>
                  <a:srgbClr val="225A7A"/>
                </a:solidFill>
              </a:rPr>
              <a:t>Depressed Yields Will Necessarily Influence Underwriting &amp; Pricing</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166</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Income: 2000–2013*</a:t>
            </a:r>
            <a:r>
              <a:rPr lang="en-US" baseline="30000" dirty="0" smtClean="0"/>
              <a:t>1</a:t>
            </a:r>
          </a:p>
        </p:txBody>
      </p:sp>
      <p:graphicFrame>
        <p:nvGraphicFramePr>
          <p:cNvPr id="58370" name="Object 3"/>
          <p:cNvGraphicFramePr>
            <a:graphicFrameLocks/>
          </p:cNvGraphicFramePr>
          <p:nvPr/>
        </p:nvGraphicFramePr>
        <p:xfrm>
          <a:off x="225893" y="1518584"/>
          <a:ext cx="8451850" cy="3663950"/>
        </p:xfrm>
        <a:graphic>
          <a:graphicData uri="http://schemas.openxmlformats.org/presentationml/2006/ole">
            <p:oleObj spid="_x0000_s14585858" name="Chart" r:id="rId4" imgW="8429743" imgH="3638552" progId="MSGraph.Chart.8">
              <p:embed followColorScheme="full"/>
            </p:oleObj>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Investment Income Fell in 2012  and is Falling in 2013 Due to Persistently Low Interest Rates, Putting Additional Pressure on (Re) Insurance Pricing</a:t>
            </a:r>
            <a:endParaRPr lang="en-US" b="1" dirty="0">
              <a:solidFill>
                <a:srgbClr val="FFFFFF"/>
              </a:solidFill>
            </a:endParaRPr>
          </a:p>
        </p:txBody>
      </p:sp>
      <p:sp>
        <p:nvSpPr>
          <p:cNvPr id="58373" name="Rectangle 5"/>
          <p:cNvSpPr>
            <a:spLocks noChangeArrowheads="1"/>
          </p:cNvSpPr>
          <p:nvPr/>
        </p:nvSpPr>
        <p:spPr bwMode="auto">
          <a:xfrm>
            <a:off x="-1" y="6302140"/>
            <a:ext cx="8915401"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smtClean="0"/>
              <a:t>1</a:t>
            </a:r>
            <a:r>
              <a:rPr lang="en-US" sz="1100" dirty="0" smtClean="0"/>
              <a:t> </a:t>
            </a:r>
            <a:r>
              <a:rPr lang="en-US" sz="1100" dirty="0"/>
              <a:t>Investment gains consist primarily of </a:t>
            </a:r>
            <a:r>
              <a:rPr lang="en-US" sz="1100" dirty="0" smtClean="0"/>
              <a:t>interest and </a:t>
            </a:r>
            <a:r>
              <a:rPr lang="en-US" sz="1100" dirty="0"/>
              <a:t>stock </a:t>
            </a:r>
            <a:r>
              <a:rPr lang="en-US" sz="1100" dirty="0" smtClean="0"/>
              <a:t>dividends..</a:t>
            </a:r>
          </a:p>
          <a:p>
            <a:pPr marL="133350" indent="-133350" eaLnBrk="0" hangingPunct="0">
              <a:lnSpc>
                <a:spcPct val="90000"/>
              </a:lnSpc>
              <a:buClr>
                <a:schemeClr val="accent2"/>
              </a:buClr>
              <a:tabLst>
                <a:tab pos="112713" algn="r"/>
              </a:tabLst>
            </a:pPr>
            <a:r>
              <a:rPr lang="en-US" sz="1100" dirty="0" smtClean="0"/>
              <a:t>*Estimate based on annualized actual H1:2013 investment income of $23.199B.</a:t>
            </a:r>
          </a:p>
          <a:p>
            <a:pPr marL="133350" indent="-133350" eaLnBrk="0" hangingPunct="0">
              <a:lnSpc>
                <a:spcPct val="90000"/>
              </a:lnSpc>
              <a:buClr>
                <a:schemeClr val="accent2"/>
              </a:buClr>
              <a:tabLst>
                <a:tab pos="112713" algn="r"/>
              </a:tabLst>
            </a:pPr>
            <a:r>
              <a:rPr lang="en-US" sz="1100" dirty="0" smtClean="0"/>
              <a:t>Sources</a:t>
            </a:r>
            <a:r>
              <a:rPr lang="en-US" sz="1100" dirty="0"/>
              <a:t>: </a:t>
            </a:r>
            <a:r>
              <a:rPr lang="en-US" sz="1100" dirty="0" smtClean="0"/>
              <a:t>ISO; Insurance </a:t>
            </a:r>
            <a:r>
              <a:rPr lang="en-US" sz="1100" dirty="0"/>
              <a:t>Information </a:t>
            </a:r>
            <a:r>
              <a:rPr lang="en-US" sz="1100" dirty="0" smtClean="0"/>
              <a:t>Institute.</a:t>
            </a:r>
            <a:endParaRPr lang="en-US" sz="1100" dirty="0"/>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4267202" y="3490452"/>
            <a:ext cx="3271540" cy="1022554"/>
          </a:xfrm>
          <a:prstGeom prst="wedgeRectCallout">
            <a:avLst>
              <a:gd name="adj1" fmla="val 70573"/>
              <a:gd name="adj2" fmla="val -3432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Investment earnings are running below their 2007 pre-crisis peak</a:t>
            </a:r>
            <a:endParaRPr lang="en-US" b="1" dirty="0">
              <a:solidFill>
                <a:schemeClr val="bg1"/>
              </a:solidFill>
              <a:latin typeface="Arial" pitchFamily="34" charset="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6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277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277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7A114D5-877E-4294-A425-BF743B05D88E}" type="slidenum">
              <a:rPr lang="en-US" sz="900"/>
              <a:pPr algn="r" eaLnBrk="0" hangingPunct="0">
                <a:lnSpc>
                  <a:spcPct val="85000"/>
                </a:lnSpc>
                <a:spcBef>
                  <a:spcPct val="20000"/>
                </a:spcBef>
              </a:pPr>
              <a:t>168</a:t>
            </a:fld>
            <a:endParaRPr lang="en-US" sz="900"/>
          </a:p>
        </p:txBody>
      </p:sp>
      <p:sp>
        <p:nvSpPr>
          <p:cNvPr id="32774" name="Rectangle 2"/>
          <p:cNvSpPr>
            <a:spLocks noGrp="1" noChangeArrowheads="1"/>
          </p:cNvSpPr>
          <p:nvPr>
            <p:ph type="title" idx="4294967295"/>
          </p:nvPr>
        </p:nvSpPr>
        <p:spPr/>
        <p:txBody>
          <a:bodyPr/>
          <a:lstStyle/>
          <a:p>
            <a:r>
              <a:rPr lang="en-US" dirty="0" smtClean="0"/>
              <a:t>P/C Insurer Net Realized </a:t>
            </a:r>
            <a:br>
              <a:rPr lang="en-US" dirty="0" smtClean="0"/>
            </a:br>
            <a:r>
              <a:rPr lang="en-US" dirty="0" smtClean="0"/>
              <a:t>Capital Gains/Losses, 1990-2013:H1</a:t>
            </a:r>
          </a:p>
        </p:txBody>
      </p:sp>
      <p:sp>
        <p:nvSpPr>
          <p:cNvPr id="32775" name="Rectangle 4"/>
          <p:cNvSpPr>
            <a:spLocks noChangeArrowheads="1"/>
          </p:cNvSpPr>
          <p:nvPr/>
        </p:nvSpPr>
        <p:spPr bwMode="auto">
          <a:xfrm>
            <a:off x="0" y="6570663"/>
            <a:ext cx="8596313" cy="287337"/>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Sources: A.M. Best, ISO, Insurance Information Institute.                                   </a:t>
            </a:r>
          </a:p>
        </p:txBody>
      </p:sp>
      <p:graphicFrame>
        <p:nvGraphicFramePr>
          <p:cNvPr id="32770" name="Object 3"/>
          <p:cNvGraphicFramePr>
            <a:graphicFrameLocks/>
          </p:cNvGraphicFramePr>
          <p:nvPr/>
        </p:nvGraphicFramePr>
        <p:xfrm>
          <a:off x="304800" y="1152525"/>
          <a:ext cx="8582025" cy="4572000"/>
        </p:xfrm>
        <a:graphic>
          <a:graphicData uri="http://schemas.openxmlformats.org/presentationml/2006/ole">
            <p:oleObj spid="_x0000_s7349250" name="Chart" r:id="rId4" imgW="8582143" imgH="4162437" progId="MSGraph.Chart.8">
              <p:embed followColorScheme="full"/>
            </p:oleObj>
          </a:graphicData>
        </a:graphic>
      </p:graphicFrame>
      <p:sp>
        <p:nvSpPr>
          <p:cNvPr id="2065413" name="Rectangle 5"/>
          <p:cNvSpPr>
            <a:spLocks noChangeArrowheads="1"/>
          </p:cNvSpPr>
          <p:nvPr/>
        </p:nvSpPr>
        <p:spPr bwMode="blackWhite">
          <a:xfrm>
            <a:off x="212725" y="5593976"/>
            <a:ext cx="8664575" cy="8651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Posted Net Realized Capital Gains in 2010, 2011 and 2012 Following Two Years of Realized Losses During the Financial Crisis.  Realized </a:t>
            </a:r>
            <a:r>
              <a:rPr lang="en-US" b="1" dirty="0">
                <a:solidFill>
                  <a:srgbClr val="FFFFFF"/>
                </a:solidFill>
              </a:rPr>
              <a:t>Capital Losses Were the Primary Cause </a:t>
            </a:r>
            <a:r>
              <a:rPr lang="en-US" b="1" dirty="0" smtClean="0">
                <a:solidFill>
                  <a:srgbClr val="FFFFFF"/>
                </a:solidFill>
              </a:rPr>
              <a:t>of </a:t>
            </a:r>
            <a:r>
              <a:rPr lang="en-US" b="1" dirty="0">
                <a:solidFill>
                  <a:srgbClr val="FFFFFF"/>
                </a:solidFill>
              </a:rPr>
              <a:t>2008/2009’s Large Drop in Profits and ROE</a:t>
            </a:r>
          </a:p>
        </p:txBody>
      </p:sp>
      <p:sp>
        <p:nvSpPr>
          <p:cNvPr id="32777"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32778" name="Rectangle 8"/>
          <p:cNvSpPr>
            <a:spLocks noChangeArrowheads="1"/>
          </p:cNvSpPr>
          <p:nvPr/>
        </p:nvSpPr>
        <p:spPr bwMode="auto">
          <a:xfrm>
            <a:off x="8078934" y="1941256"/>
            <a:ext cx="406774" cy="2143125"/>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2" name="AutoShape 8"/>
          <p:cNvSpPr>
            <a:spLocks noChangeArrowheads="1"/>
          </p:cNvSpPr>
          <p:nvPr/>
        </p:nvSpPr>
        <p:spPr bwMode="blackWhite">
          <a:xfrm>
            <a:off x="5206181" y="1054672"/>
            <a:ext cx="3351934" cy="734799"/>
          </a:xfrm>
          <a:prstGeom prst="wedgeRectCallout">
            <a:avLst>
              <a:gd name="adj1" fmla="val 41251"/>
              <a:gd name="adj2" fmla="val 7557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Realized capital gains in  2012 were down 12% from 2011</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65413"/>
                                        </p:tgtEl>
                                        <p:attrNameLst>
                                          <p:attrName>style.visibility</p:attrName>
                                        </p:attrNameLst>
                                      </p:cBhvr>
                                      <p:to>
                                        <p:strVal val="visible"/>
                                      </p:to>
                                    </p:set>
                                    <p:anim calcmode="lin" valueType="num">
                                      <p:cBhvr>
                                        <p:cTn id="7" dur="500" fill="hold"/>
                                        <p:tgtEl>
                                          <p:spTgt spid="2065413"/>
                                        </p:tgtEl>
                                        <p:attrNameLst>
                                          <p:attrName>ppt_w</p:attrName>
                                        </p:attrNameLst>
                                      </p:cBhvr>
                                      <p:tavLst>
                                        <p:tav tm="0">
                                          <p:val>
                                            <p:fltVal val="0"/>
                                          </p:val>
                                        </p:tav>
                                        <p:tav tm="100000">
                                          <p:val>
                                            <p:strVal val="#ppt_w"/>
                                          </p:val>
                                        </p:tav>
                                      </p:tavLst>
                                    </p:anim>
                                    <p:anim calcmode="lin" valueType="num">
                                      <p:cBhvr>
                                        <p:cTn id="8" dur="500" fill="hold"/>
                                        <p:tgtEl>
                                          <p:spTgt spid="2065413"/>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413" grpId="0" animBg="1"/>
      <p:bldP spid="12" grpId="0" animBg="1"/>
    </p:bldLst>
  </p:timing>
</p:sld>
</file>

<file path=ppt/slides/slide1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Gain: 1994–2013:H1</a:t>
            </a:r>
            <a:r>
              <a:rPr lang="en-US" baseline="30000" dirty="0" smtClean="0"/>
              <a:t>1</a:t>
            </a:r>
          </a:p>
        </p:txBody>
      </p:sp>
      <p:graphicFrame>
        <p:nvGraphicFramePr>
          <p:cNvPr id="58370" name="Object 3"/>
          <p:cNvGraphicFramePr>
            <a:graphicFrameLocks/>
          </p:cNvGraphicFramePr>
          <p:nvPr/>
        </p:nvGraphicFramePr>
        <p:xfrm>
          <a:off x="360363" y="1558925"/>
          <a:ext cx="8451850" cy="3663950"/>
        </p:xfrm>
        <a:graphic>
          <a:graphicData uri="http://schemas.openxmlformats.org/presentationml/2006/ole">
            <p:oleObj spid="_x0000_s7348226" name="Chart" r:id="rId4" imgW="8429743" imgH="3638552" progId="MSGraph.Chart.8">
              <p:embed followColorScheme="full"/>
            </p:oleObj>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Investment Gains Slipped in 2012 as Low Interest Rates Reduce Investment Income and Lower Realized Investment Gains; </a:t>
            </a:r>
            <a:r>
              <a:rPr lang="en-US" b="1" dirty="0">
                <a:solidFill>
                  <a:srgbClr val="FFFFFF"/>
                </a:solidFill>
              </a:rPr>
              <a:t>The Financial Crisis Caused Investment Gains to Fall by 50% in 2008</a:t>
            </a:r>
          </a:p>
        </p:txBody>
      </p:sp>
      <p:sp>
        <p:nvSpPr>
          <p:cNvPr id="58373" name="Rectangle 5"/>
          <p:cNvSpPr>
            <a:spLocks noChangeArrowheads="1"/>
          </p:cNvSpPr>
          <p:nvPr/>
        </p:nvSpPr>
        <p:spPr bwMode="auto">
          <a:xfrm>
            <a:off x="-103236" y="6302140"/>
            <a:ext cx="9144000"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a:t>1</a:t>
            </a:r>
            <a:r>
              <a:rPr lang="en-US" sz="1100" dirty="0"/>
              <a:t> Investment gains consist primarily of interest, stock dividends and realized capital gains and losses.</a:t>
            </a:r>
          </a:p>
          <a:p>
            <a:pPr marL="133350" indent="-133350" eaLnBrk="0" hangingPunct="0">
              <a:lnSpc>
                <a:spcPct val="90000"/>
              </a:lnSpc>
              <a:buClr>
                <a:schemeClr val="accent2"/>
              </a:buClr>
              <a:buFont typeface="Wingdings" pitchFamily="2" charset="2"/>
              <a:buNone/>
              <a:tabLst>
                <a:tab pos="112713" algn="r"/>
              </a:tabLst>
            </a:pPr>
            <a:r>
              <a:rPr lang="en-US" sz="1100" dirty="0"/>
              <a:t>* 2005 figure includes special one-time dividend of $</a:t>
            </a:r>
            <a:r>
              <a:rPr lang="en-US" sz="1100" dirty="0" smtClean="0"/>
              <a:t>3.2B; </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ISO; Insurance Information Institute.</a:t>
            </a:r>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3603524" y="3716594"/>
            <a:ext cx="3021973" cy="976429"/>
          </a:xfrm>
          <a:prstGeom prst="wedgeRectCallout">
            <a:avLst>
              <a:gd name="adj1" fmla="val 97920"/>
              <a:gd name="adj2" fmla="val -8062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Investment </a:t>
            </a:r>
            <a:r>
              <a:rPr lang="en-US" sz="1600" b="1" dirty="0">
                <a:solidFill>
                  <a:schemeClr val="bg1"/>
                </a:solidFill>
                <a:latin typeface="Arial" pitchFamily="34" charset="0"/>
                <a:cs typeface="+mn-cs"/>
              </a:rPr>
              <a:t>gains </a:t>
            </a:r>
            <a:r>
              <a:rPr lang="en-US" sz="1600" b="1" dirty="0" smtClean="0">
                <a:solidFill>
                  <a:schemeClr val="bg1"/>
                </a:solidFill>
                <a:latin typeface="Arial" pitchFamily="34" charset="0"/>
                <a:cs typeface="+mn-cs"/>
              </a:rPr>
              <a:t>in 2012 were approximately 16% below their pre-crisis peak</a:t>
            </a:r>
            <a:endParaRPr lang="en-US" sz="1600" b="1" dirty="0">
              <a:solidFill>
                <a:schemeClr val="bg1"/>
              </a:solidFill>
              <a:latin typeface="Arial" pitchFamily="34" charset="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1CA51D9-3A65-4485-9476-2037C01120C0}" type="slidenum">
              <a:rPr lang="en-US" sz="900"/>
              <a:pPr algn="r" eaLnBrk="0" hangingPunct="0">
                <a:lnSpc>
                  <a:spcPct val="85000"/>
                </a:lnSpc>
                <a:spcBef>
                  <a:spcPct val="20000"/>
                </a:spcBef>
              </a:pPr>
              <a:t>17</a:t>
            </a:fld>
            <a:endParaRPr lang="en-US" sz="900"/>
          </a:p>
        </p:txBody>
      </p:sp>
      <p:sp>
        <p:nvSpPr>
          <p:cNvPr id="5124" name="Rectangle 2"/>
          <p:cNvSpPr>
            <a:spLocks noGrp="1" noChangeArrowheads="1"/>
          </p:cNvSpPr>
          <p:nvPr>
            <p:ph type="title" idx="4294967295"/>
          </p:nvPr>
        </p:nvSpPr>
        <p:spPr/>
        <p:txBody>
          <a:bodyPr/>
          <a:lstStyle/>
          <a:p>
            <a:r>
              <a:rPr lang="en-US" smtClean="0"/>
              <a:t>RNW Homeowners: WI vs. U.S.,</a:t>
            </a:r>
            <a:br>
              <a:rPr lang="en-US" smtClean="0"/>
            </a:br>
            <a:r>
              <a:rPr lang="en-US" smtClean="0"/>
              <a:t>2002-2011</a:t>
            </a:r>
          </a:p>
        </p:txBody>
      </p:sp>
      <p:sp>
        <p:nvSpPr>
          <p:cNvPr id="5125" name="Rectangle 3"/>
          <p:cNvSpPr>
            <a:spLocks noChangeArrowheads="1"/>
          </p:cNvSpPr>
          <p:nvPr/>
        </p:nvSpPr>
        <p:spPr bwMode="auto">
          <a:xfrm>
            <a:off x="0" y="6570663"/>
            <a:ext cx="7569200" cy="287337"/>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Sources: NAIC.</a:t>
            </a:r>
          </a:p>
        </p:txBody>
      </p:sp>
      <p:graphicFrame>
        <p:nvGraphicFramePr>
          <p:cNvPr id="2026500" name="Object 2"/>
          <p:cNvGraphicFramePr>
            <a:graphicFrameLocks/>
          </p:cNvGraphicFramePr>
          <p:nvPr/>
        </p:nvGraphicFramePr>
        <p:xfrm>
          <a:off x="304800" y="1709738"/>
          <a:ext cx="8569325" cy="4579937"/>
        </p:xfrm>
        <a:graphic>
          <a:graphicData uri="http://schemas.openxmlformats.org/presentationml/2006/ole">
            <p:oleObj spid="_x0000_s25758722" name="Chart" r:id="rId4" imgW="8601024" imgH="4600673" progId="MSGraph.Chart.8">
              <p:embed followColorScheme="full"/>
            </p:oleObj>
          </a:graphicData>
        </a:graphic>
      </p:graphicFrame>
      <p:sp>
        <p:nvSpPr>
          <p:cNvPr id="5126"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9" name="Text Box 6"/>
          <p:cNvSpPr txBox="1">
            <a:spLocks noChangeArrowheads="1"/>
          </p:cNvSpPr>
          <p:nvPr/>
        </p:nvSpPr>
        <p:spPr bwMode="blackWhite">
          <a:xfrm>
            <a:off x="6084888" y="1141413"/>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2002-2011</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5.4%</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WI: 5.7%</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oleChartEl type="series" lvl="1"/>
                                          </p:spTgt>
                                        </p:tgtEl>
                                        <p:attrNameLst>
                                          <p:attrName>style.visibility</p:attrName>
                                        </p:attrNameLst>
                                      </p:cBhvr>
                                      <p:to>
                                        <p:strVal val="visible"/>
                                      </p:to>
                                    </p:set>
                                    <p:animEffect transition="in" filter="wipe(left)">
                                      <p:cBhvr>
                                        <p:cTn id="7" dur="1000"/>
                                        <p:tgtEl>
                                          <p:spTgt spid="2026500">
                                            <p:oleChartEl type="series" lvl="1"/>
                                          </p:spTgt>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oleChartEl type="series" lvl="2"/>
                                          </p:spTgt>
                                        </p:tgtEl>
                                        <p:attrNameLst>
                                          <p:attrName>style.visibility</p:attrName>
                                        </p:attrNameLst>
                                      </p:cBhvr>
                                      <p:to>
                                        <p:strVal val="visible"/>
                                      </p:to>
                                    </p:set>
                                    <p:animEffect transition="in" filter="wipe(left)">
                                      <p:cBhvr>
                                        <p:cTn id="11" dur="1000"/>
                                        <p:tgtEl>
                                          <p:spTgt spid="2026500">
                                            <p:oleChartEl type="series" lvl="2"/>
                                          </p:spTgt>
                                        </p:tgtEl>
                                      </p:cBhvr>
                                    </p:animEffect>
                                  </p:childTnLst>
                                </p:cTn>
                              </p:par>
                            </p:childTnLst>
                          </p:cTn>
                        </p:par>
                        <p:par>
                          <p:cTn id="12" fill="hold">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Lst>
  </p:timing>
</p:sld>
</file>

<file path=ppt/slides/slide1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04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04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54C3BA2-5309-47FB-8C6B-909E44510230}" type="slidenum">
              <a:rPr lang="en-US" sz="900"/>
              <a:pPr algn="r" eaLnBrk="0" hangingPunct="0">
                <a:lnSpc>
                  <a:spcPct val="85000"/>
                </a:lnSpc>
                <a:spcBef>
                  <a:spcPct val="20000"/>
                </a:spcBef>
              </a:pPr>
              <a:t>170</a:t>
            </a:fld>
            <a:endParaRPr lang="en-US" sz="900"/>
          </a:p>
        </p:txBody>
      </p:sp>
      <p:graphicFrame>
        <p:nvGraphicFramePr>
          <p:cNvPr id="60418" name="Object 3"/>
          <p:cNvGraphicFramePr>
            <a:graphicFrameLocks/>
          </p:cNvGraphicFramePr>
          <p:nvPr/>
        </p:nvGraphicFramePr>
        <p:xfrm>
          <a:off x="304800" y="1447800"/>
          <a:ext cx="8623300" cy="3771900"/>
        </p:xfrm>
        <a:graphic>
          <a:graphicData uri="http://schemas.openxmlformats.org/presentationml/2006/ole">
            <p:oleObj spid="_x0000_s60418" name="Chart" r:id="rId4" imgW="8620022" imgH="3771782" progId="MSGraph.Chart.8">
              <p:embed followColorScheme="full"/>
            </p:oleObj>
          </a:graphicData>
        </a:graphic>
      </p:graphicFrame>
      <p:sp>
        <p:nvSpPr>
          <p:cNvPr id="10" name="Rectangle 5"/>
          <p:cNvSpPr>
            <a:spLocks noChangeArrowheads="1"/>
          </p:cNvSpPr>
          <p:nvPr/>
        </p:nvSpPr>
        <p:spPr bwMode="blackWhite">
          <a:xfrm>
            <a:off x="1050925" y="5410200"/>
            <a:ext cx="69627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Lower Investment Earnings Place a Greater Burden on Underwriting and Pricing Discipline</a:t>
            </a:r>
          </a:p>
        </p:txBody>
      </p:sp>
      <p:sp>
        <p:nvSpPr>
          <p:cNvPr id="60423" name="Rectangle 4"/>
          <p:cNvSpPr>
            <a:spLocks noChangeArrowheads="1"/>
          </p:cNvSpPr>
          <p:nvPr/>
        </p:nvSpPr>
        <p:spPr bwMode="auto">
          <a:xfrm>
            <a:off x="0" y="6203950"/>
            <a:ext cx="7569200"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*Based on 2008 Invested Assets and Earned Premiums</a:t>
            </a:r>
          </a:p>
          <a:p>
            <a:pPr eaLnBrk="0" hangingPunct="0">
              <a:lnSpc>
                <a:spcPct val="85000"/>
              </a:lnSpc>
              <a:spcBef>
                <a:spcPct val="25000"/>
              </a:spcBef>
              <a:buClr>
                <a:schemeClr val="accent2"/>
              </a:buClr>
              <a:buFont typeface="Wingdings" pitchFamily="2" charset="2"/>
              <a:buNone/>
            </a:pPr>
            <a:r>
              <a:rPr lang="en-US" sz="1100" dirty="0"/>
              <a:t>**US domestic reinsurance only</a:t>
            </a:r>
          </a:p>
          <a:p>
            <a:pPr eaLnBrk="0" hangingPunct="0">
              <a:lnSpc>
                <a:spcPct val="85000"/>
              </a:lnSpc>
              <a:spcBef>
                <a:spcPct val="25000"/>
              </a:spcBef>
              <a:buClr>
                <a:schemeClr val="accent2"/>
              </a:buClr>
              <a:buFont typeface="Wingdings" pitchFamily="2" charset="2"/>
              <a:buNone/>
            </a:pPr>
            <a:r>
              <a:rPr lang="en-US" sz="1100" dirty="0"/>
              <a:t>Source: A.M. Best; Insurance Information Institute.</a:t>
            </a:r>
          </a:p>
        </p:txBody>
      </p:sp>
      <p:sp>
        <p:nvSpPr>
          <p:cNvPr id="12" name="Rectangle 2"/>
          <p:cNvSpPr txBox="1">
            <a:spLocks noChangeArrowheads="1"/>
          </p:cNvSpPr>
          <p:nvPr/>
        </p:nvSpPr>
        <p:spPr>
          <a:xfrm>
            <a:off x="31750" y="-46038"/>
            <a:ext cx="7400925" cy="860426"/>
          </a:xfrm>
          <a:prstGeom prst="rect">
            <a:avLst/>
          </a:prstGeom>
        </p:spPr>
        <p:txBody>
          <a:bodyPr/>
          <a:lstStyle/>
          <a:p>
            <a:pPr defTabSz="114300" eaLnBrk="0" hangingPunct="0">
              <a:lnSpc>
                <a:spcPct val="90000"/>
              </a:lnSpc>
              <a:defRPr/>
            </a:pPr>
            <a:r>
              <a:rPr lang="en-US" sz="2400" b="1" kern="0">
                <a:solidFill>
                  <a:srgbClr val="225A7A"/>
                </a:solidFill>
                <a:ea typeface="+mj-ea"/>
                <a:cs typeface="+mj-cs"/>
              </a:rPr>
              <a:t>Reduction in Combined Ratio Necessary to Offset 1% Decline in Investment Yield to Maintain Constant ROE, by Line*</a:t>
            </a:r>
            <a:endParaRPr lang="en-US" sz="2400" b="1" kern="0" dirty="0">
              <a:solidFill>
                <a:srgbClr val="225A7A"/>
              </a:solidFill>
              <a:ea typeface="+mj-ea"/>
              <a:cs typeface="+mj-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170</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1" name="Rectangle 2"/>
          <p:cNvSpPr>
            <a:spLocks noGrp="1" noChangeArrowheads="1"/>
          </p:cNvSpPr>
          <p:nvPr>
            <p:ph type="title" idx="4294967295"/>
          </p:nvPr>
        </p:nvSpPr>
        <p:spPr>
          <a:xfrm>
            <a:off x="299357" y="111578"/>
            <a:ext cx="6711950" cy="860425"/>
          </a:xfrm>
        </p:spPr>
        <p:txBody>
          <a:bodyPr/>
          <a:lstStyle/>
          <a:p>
            <a:r>
              <a:rPr lang="en-US" dirty="0" smtClean="0">
                <a:latin typeface="Arial" pitchFamily="34" charset="0"/>
              </a:rPr>
              <a:t>P/C Industry Investment Gains, Inflation-Adjusted: 1994–2012</a:t>
            </a:r>
            <a:r>
              <a:rPr lang="en-US" baseline="30000" dirty="0" smtClean="0">
                <a:latin typeface="Arial" pitchFamily="34" charset="0"/>
              </a:rPr>
              <a:t>1</a:t>
            </a:r>
          </a:p>
        </p:txBody>
      </p:sp>
      <p:graphicFrame>
        <p:nvGraphicFramePr>
          <p:cNvPr id="12290" name="Object 3"/>
          <p:cNvGraphicFramePr>
            <a:graphicFrameLocks/>
          </p:cNvGraphicFramePr>
          <p:nvPr/>
        </p:nvGraphicFramePr>
        <p:xfrm>
          <a:off x="360363" y="1558925"/>
          <a:ext cx="8451850" cy="3663950"/>
        </p:xfrm>
        <a:graphic>
          <a:graphicData uri="http://schemas.openxmlformats.org/presentationml/2006/ole">
            <p:oleObj spid="_x0000_s20040706" name="Chart" r:id="rId4" imgW="8429714" imgH="3638435" progId="MSGraph.Chart.8">
              <p:embed followColorScheme="full"/>
            </p:oleObj>
          </a:graphicData>
        </a:graphic>
      </p:graphicFrame>
      <p:sp>
        <p:nvSpPr>
          <p:cNvPr id="242692" name="Rectangle 4"/>
          <p:cNvSpPr>
            <a:spLocks noChangeArrowheads="1"/>
          </p:cNvSpPr>
          <p:nvPr/>
        </p:nvSpPr>
        <p:spPr bwMode="blackWhite">
          <a:xfrm>
            <a:off x="484188" y="5127625"/>
            <a:ext cx="8283575" cy="11239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Because the Federal Reserve Board aims to keep interest rates exceptionally low until the unemployment rate hits 6.5%—likely at least another year off—maturing bonds will be re-invested at even lower </a:t>
            </a:r>
            <a:r>
              <a:rPr lang="en-US" b="1" dirty="0" smtClean="0">
                <a:solidFill>
                  <a:srgbClr val="FFFFFF"/>
                </a:solidFill>
              </a:rPr>
              <a:t>rates.</a:t>
            </a:r>
            <a:endParaRPr lang="en-US" b="1" dirty="0">
              <a:solidFill>
                <a:srgbClr val="FFFFFF"/>
              </a:solidFill>
            </a:endParaRPr>
          </a:p>
        </p:txBody>
      </p:sp>
      <p:sp>
        <p:nvSpPr>
          <p:cNvPr id="12293" name="Rectangle 5"/>
          <p:cNvSpPr>
            <a:spLocks noChangeArrowheads="1"/>
          </p:cNvSpPr>
          <p:nvPr/>
        </p:nvSpPr>
        <p:spPr bwMode="auto">
          <a:xfrm>
            <a:off x="0" y="6302375"/>
            <a:ext cx="9040813" cy="595313"/>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a:t>1</a:t>
            </a:r>
            <a:r>
              <a:rPr lang="en-US" sz="1100"/>
              <a:t>Investment gains consist primarily of interest, stock dividends and realized capital gains and losses.</a:t>
            </a:r>
          </a:p>
          <a:p>
            <a:pPr marL="133350" indent="-133350" eaLnBrk="0" hangingPunct="0">
              <a:lnSpc>
                <a:spcPct val="90000"/>
              </a:lnSpc>
              <a:buClr>
                <a:schemeClr val="accent2"/>
              </a:buClr>
              <a:buFont typeface="Wingdings" pitchFamily="2" charset="2"/>
              <a:buNone/>
              <a:tabLst>
                <a:tab pos="112713" algn="r"/>
              </a:tabLst>
            </a:pPr>
            <a:r>
              <a:rPr lang="en-US" sz="1100"/>
              <a:t>*2005 figure includes special one-time dividend of $3.2B; 2013F figure is I.I.I. estimate for 2013:Q1, annualized.</a:t>
            </a:r>
            <a:br>
              <a:rPr lang="en-US" sz="1100"/>
            </a:br>
            <a:r>
              <a:rPr lang="en-US" sz="1100"/>
              <a:t>Sources: ISO; Insurance Information Institute.</a:t>
            </a:r>
          </a:p>
        </p:txBody>
      </p:sp>
      <p:sp>
        <p:nvSpPr>
          <p:cNvPr id="12294" name="Rectangle 6"/>
          <p:cNvSpPr>
            <a:spLocks noChangeArrowheads="1"/>
          </p:cNvSpPr>
          <p:nvPr/>
        </p:nvSpPr>
        <p:spPr bwMode="black">
          <a:xfrm>
            <a:off x="228600" y="1143000"/>
            <a:ext cx="1371600" cy="4572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 2012 dollars)</a:t>
            </a:r>
          </a:p>
        </p:txBody>
      </p:sp>
      <p:sp>
        <p:nvSpPr>
          <p:cNvPr id="8" name="AutoShape 7"/>
          <p:cNvSpPr>
            <a:spLocks noChangeArrowheads="1"/>
          </p:cNvSpPr>
          <p:nvPr/>
        </p:nvSpPr>
        <p:spPr bwMode="blackWhite">
          <a:xfrm>
            <a:off x="5635625" y="1219200"/>
            <a:ext cx="3243263" cy="806450"/>
          </a:xfrm>
          <a:prstGeom prst="wedgeRectCallout">
            <a:avLst>
              <a:gd name="adj1" fmla="val 40738"/>
              <a:gd name="adj2" fmla="val 2136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cs typeface="+mn-cs"/>
              </a:rPr>
              <a:t>1994-2012 average yearly gain: $60.85B. We haven’t hit that average in the last 5 years.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172</a:t>
            </a:fld>
            <a:endParaRPr lang="en-US" sz="900"/>
          </a:p>
        </p:txBody>
      </p:sp>
      <p:sp>
        <p:nvSpPr>
          <p:cNvPr id="31750" name="Rectangle 7"/>
          <p:cNvSpPr>
            <a:spLocks noGrp="1" noChangeArrowheads="1"/>
          </p:cNvSpPr>
          <p:nvPr>
            <p:ph type="title" idx="4294967295"/>
          </p:nvPr>
        </p:nvSpPr>
        <p:spPr>
          <a:xfrm>
            <a:off x="565150" y="147638"/>
            <a:ext cx="7102475" cy="860425"/>
          </a:xfrm>
        </p:spPr>
        <p:txBody>
          <a:bodyPr/>
          <a:lstStyle/>
          <a:p>
            <a:r>
              <a:rPr lang="en-US" dirty="0" smtClean="0"/>
              <a:t>U.S. 10-Year Treasury Note Yields:</a:t>
            </a:r>
            <a:br>
              <a:rPr lang="en-US" dirty="0" smtClean="0"/>
            </a:br>
            <a:r>
              <a:rPr lang="en-US" dirty="0" smtClean="0"/>
              <a:t>A Long Downward Trend, 1990–2013*</a:t>
            </a:r>
          </a:p>
        </p:txBody>
      </p:sp>
      <p:sp>
        <p:nvSpPr>
          <p:cNvPr id="31751" name="Text Box 5"/>
          <p:cNvSpPr txBox="1">
            <a:spLocks noChangeArrowheads="1"/>
          </p:cNvSpPr>
          <p:nvPr/>
        </p:nvSpPr>
        <p:spPr bwMode="auto">
          <a:xfrm>
            <a:off x="0" y="6285566"/>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a:t>
            </a:r>
            <a:r>
              <a:rPr lang="en-US" sz="1100" dirty="0" smtClean="0"/>
              <a:t>through October  2013.              </a:t>
            </a: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smtClean="0">
                <a:hlinkClick r:id="rId4"/>
              </a:rPr>
              <a:t>http://www.federalreserve.gov/releases/h15/data.htm</a:t>
            </a:r>
            <a:r>
              <a:rPr lang="en-US" sz="1100" dirty="0" smtClean="0"/>
              <a:t>.  </a:t>
            </a:r>
            <a:r>
              <a:rPr lang="en-US" sz="1100" dirty="0"/>
              <a:t/>
            </a:r>
            <a:br>
              <a:rPr lang="en-US" sz="1100" dirty="0"/>
            </a:br>
            <a:r>
              <a:rPr lang="en-US" sz="1100" dirty="0"/>
              <a:t>National Bureau of Economic Research (recession dates); Insurance Information Institutes.</a:t>
            </a:r>
          </a:p>
        </p:txBody>
      </p:sp>
      <p:graphicFrame>
        <p:nvGraphicFramePr>
          <p:cNvPr id="31746" name="Object 8"/>
          <p:cNvGraphicFramePr>
            <a:graphicFrameLocks noChangeAspect="1"/>
          </p:cNvGraphicFramePr>
          <p:nvPr/>
        </p:nvGraphicFramePr>
        <p:xfrm>
          <a:off x="463550" y="977900"/>
          <a:ext cx="8404225" cy="4838700"/>
        </p:xfrm>
        <a:graphic>
          <a:graphicData uri="http://schemas.openxmlformats.org/presentationml/2006/ole">
            <p:oleObj spid="_x0000_s20466690" name="Chart" r:id="rId5" imgW="8343967" imgH="4381555" progId="MSGraph.Chart.8">
              <p:embed followColorScheme="full"/>
            </p:oleObj>
          </a:graphicData>
        </a:graphic>
      </p:graphicFrame>
      <p:sp>
        <p:nvSpPr>
          <p:cNvPr id="9" name="AutoShape 38"/>
          <p:cNvSpPr>
            <a:spLocks noChangeArrowheads="1"/>
          </p:cNvSpPr>
          <p:nvPr/>
        </p:nvSpPr>
        <p:spPr bwMode="blackWhite">
          <a:xfrm>
            <a:off x="1181100" y="4191000"/>
            <a:ext cx="2876550" cy="809625"/>
          </a:xfrm>
          <a:prstGeom prst="wedgeRectCallout">
            <a:avLst>
              <a:gd name="adj1" fmla="val 76476"/>
              <a:gd name="adj2" fmla="val -13733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10-Year U.S. Treasury Notes have been essentially  below 5% </a:t>
            </a:r>
            <a:r>
              <a:rPr lang="en-US" sz="1400" b="1" dirty="0" smtClean="0">
                <a:solidFill>
                  <a:schemeClr val="bg1"/>
                </a:solidFill>
              </a:rPr>
              <a:t>for a full decade</a:t>
            </a:r>
            <a:r>
              <a:rPr lang="en-US" sz="1400" b="1" dirty="0">
                <a:solidFill>
                  <a:schemeClr val="bg1"/>
                </a:solidFill>
              </a:rPr>
              <a:t>. </a:t>
            </a:r>
          </a:p>
        </p:txBody>
      </p:sp>
      <p:sp>
        <p:nvSpPr>
          <p:cNvPr id="10" name="Oval 8"/>
          <p:cNvSpPr>
            <a:spLocks noChangeArrowheads="1"/>
          </p:cNvSpPr>
          <p:nvPr/>
        </p:nvSpPr>
        <p:spPr bwMode="auto">
          <a:xfrm rot="-5400000">
            <a:off x="7782847" y="4061952"/>
            <a:ext cx="1352547" cy="897810"/>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Since roughly 80% of P/C bond/cash investments are in 10-year or shorter durations, most P/C insurer portfolios will have low-yielding bonds for years to come. </a:t>
            </a:r>
          </a:p>
        </p:txBody>
      </p:sp>
      <p:sp>
        <p:nvSpPr>
          <p:cNvPr id="11" name="AutoShape 38"/>
          <p:cNvSpPr>
            <a:spLocks noChangeArrowheads="1"/>
          </p:cNvSpPr>
          <p:nvPr/>
        </p:nvSpPr>
        <p:spPr bwMode="blackWhite">
          <a:xfrm>
            <a:off x="5737123" y="1445343"/>
            <a:ext cx="3121128" cy="1183558"/>
          </a:xfrm>
          <a:prstGeom prst="wedgeRectCallout">
            <a:avLst>
              <a:gd name="adj1" fmla="val 36355"/>
              <a:gd name="adj2" fmla="val 17130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10-Year U.S. Treasury Notes </a:t>
            </a:r>
            <a:r>
              <a:rPr lang="en-US" sz="1400" b="1" dirty="0" smtClean="0">
                <a:solidFill>
                  <a:schemeClr val="bg1"/>
                </a:solidFill>
              </a:rPr>
              <a:t>recently plunged to record  modern-era lows and remain low by historical standards </a:t>
            </a:r>
            <a:endParaRPr lang="en-US" sz="14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172</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5C05A54-118B-41A1-B90D-339B96E840C1}" type="slidenum">
              <a:rPr lang="en-US" sz="900"/>
              <a:pPr algn="r" eaLnBrk="0" hangingPunct="0">
                <a:lnSpc>
                  <a:spcPct val="85000"/>
                </a:lnSpc>
                <a:spcBef>
                  <a:spcPct val="20000"/>
                </a:spcBef>
              </a:pPr>
              <a:t>173</a:t>
            </a:fld>
            <a:endParaRPr lang="en-US" sz="900"/>
          </a:p>
        </p:txBody>
      </p:sp>
      <p:sp>
        <p:nvSpPr>
          <p:cNvPr id="11270" name="Rectangle 7"/>
          <p:cNvSpPr>
            <a:spLocks noGrp="1" noChangeArrowheads="1"/>
          </p:cNvSpPr>
          <p:nvPr>
            <p:ph type="title" idx="4294967295"/>
          </p:nvPr>
        </p:nvSpPr>
        <p:spPr>
          <a:xfrm>
            <a:off x="565150" y="147638"/>
            <a:ext cx="7102475" cy="860425"/>
          </a:xfrm>
        </p:spPr>
        <p:txBody>
          <a:bodyPr/>
          <a:lstStyle/>
          <a:p>
            <a:r>
              <a:rPr lang="en-US" dirty="0" smtClean="0">
                <a:latin typeface="Arial" pitchFamily="34" charset="0"/>
              </a:rPr>
              <a:t>U.S. Treasury Security Yields:</a:t>
            </a:r>
            <a:br>
              <a:rPr lang="en-US" dirty="0" smtClean="0">
                <a:latin typeface="Arial" pitchFamily="34" charset="0"/>
              </a:rPr>
            </a:br>
            <a:r>
              <a:rPr lang="en-US" dirty="0" smtClean="0">
                <a:latin typeface="Arial" pitchFamily="34" charset="0"/>
              </a:rPr>
              <a:t>A Long Downward Trend, 1990–2013*</a:t>
            </a:r>
          </a:p>
        </p:txBody>
      </p:sp>
      <p:sp>
        <p:nvSpPr>
          <p:cNvPr id="11271"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constant maturity, nominal rates, through </a:t>
            </a:r>
            <a:r>
              <a:rPr lang="en-US" sz="1100" dirty="0" smtClean="0"/>
              <a:t>October </a:t>
            </a:r>
            <a:r>
              <a:rPr lang="en-US" sz="1100" dirty="0"/>
              <a:t>2013.</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a:hlinkClick r:id="rId4"/>
              </a:rPr>
              <a:t>http://www.federalreserve.gov/releases/h15/data.htm</a:t>
            </a:r>
            <a:r>
              <a:rPr lang="en-US" sz="1100" dirty="0"/>
              <a:t>.  </a:t>
            </a:r>
            <a:br>
              <a:rPr lang="en-US" sz="1100" dirty="0"/>
            </a:br>
            <a:r>
              <a:rPr lang="en-US" sz="1100" dirty="0"/>
              <a:t>National Bureau of Economic Research (recession dates); Insurance Information </a:t>
            </a:r>
            <a:r>
              <a:rPr lang="en-US" sz="1100" dirty="0" smtClean="0"/>
              <a:t>Institute.</a:t>
            </a:r>
            <a:endParaRPr lang="en-US" sz="1100" dirty="0"/>
          </a:p>
        </p:txBody>
      </p:sp>
      <p:graphicFrame>
        <p:nvGraphicFramePr>
          <p:cNvPr id="11266" name="Object 2"/>
          <p:cNvGraphicFramePr>
            <a:graphicFrameLocks noChangeAspect="1"/>
          </p:cNvGraphicFramePr>
          <p:nvPr/>
        </p:nvGraphicFramePr>
        <p:xfrm>
          <a:off x="463550" y="977900"/>
          <a:ext cx="8404225" cy="4838700"/>
        </p:xfrm>
        <a:graphic>
          <a:graphicData uri="http://schemas.openxmlformats.org/presentationml/2006/ole">
            <p:oleObj spid="_x0000_s20467714" name="Chart" r:id="rId5" imgW="8343967" imgH="4381555" progId="MSGraph.Chart.8">
              <p:embed followColorScheme="full"/>
            </p:oleObj>
          </a:graphicData>
        </a:graphic>
      </p:graphicFrame>
      <p:sp>
        <p:nvSpPr>
          <p:cNvPr id="9" name="AutoShape 38"/>
          <p:cNvSpPr>
            <a:spLocks noChangeArrowheads="1"/>
          </p:cNvSpPr>
          <p:nvPr/>
        </p:nvSpPr>
        <p:spPr bwMode="blackWhite">
          <a:xfrm>
            <a:off x="3352800" y="1143000"/>
            <a:ext cx="2876550" cy="809625"/>
          </a:xfrm>
          <a:prstGeom prst="wedgeRectCallout">
            <a:avLst>
              <a:gd name="adj1" fmla="val 16981"/>
              <a:gd name="adj2" fmla="val 20600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Yields on 10-Year U.S. Treasury Notes have been essentially  below 5% for a full decade. </a:t>
            </a:r>
          </a:p>
        </p:txBody>
      </p:sp>
      <p:sp>
        <p:nvSpPr>
          <p:cNvPr id="11273"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Since roughly 80% of P/C bond/cash investments are in 10-year or shorter durations, most P/C insurer portfolios will have low-yielding bonds for years to </a:t>
            </a:r>
            <a:r>
              <a:rPr lang="en-US" sz="1600" b="1" dirty="0" smtClean="0">
                <a:solidFill>
                  <a:schemeClr val="bg1"/>
                </a:solidFill>
              </a:rPr>
              <a:t>come. </a:t>
            </a:r>
            <a:endParaRPr lang="en-US" sz="1600" b="1" dirty="0">
              <a:solidFill>
                <a:schemeClr val="bg1"/>
              </a:solidFill>
            </a:endParaRPr>
          </a:p>
        </p:txBody>
      </p:sp>
      <p:sp>
        <p:nvSpPr>
          <p:cNvPr id="11" name="AutoShape 38"/>
          <p:cNvSpPr>
            <a:spLocks noChangeArrowheads="1"/>
          </p:cNvSpPr>
          <p:nvPr/>
        </p:nvSpPr>
        <p:spPr bwMode="blackWhite">
          <a:xfrm>
            <a:off x="7177549" y="1337187"/>
            <a:ext cx="1704975" cy="942975"/>
          </a:xfrm>
          <a:prstGeom prst="wedgeRectCallout">
            <a:avLst>
              <a:gd name="adj1" fmla="val 37111"/>
              <a:gd name="adj2" fmla="val 24442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U.S. Treasury security yields recently plunged to record lows</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A96446C4-2A73-4543-B6D3-B7D75012C05C}" type="slidenum">
              <a:rPr lang="en-US" smtClean="0"/>
              <a:pPr>
                <a:defRPr/>
              </a:pPr>
              <a:t>173</a:t>
            </a:fld>
            <a:endParaRPr lang="en-US"/>
          </a:p>
        </p:txBody>
      </p:sp>
      <p:sp>
        <p:nvSpPr>
          <p:cNvPr id="14" name="Rectangle 7"/>
          <p:cNvSpPr>
            <a:spLocks noChangeArrowheads="1"/>
          </p:cNvSpPr>
          <p:nvPr/>
        </p:nvSpPr>
        <p:spPr bwMode="grayWhite">
          <a:xfrm>
            <a:off x="8023127" y="3647768"/>
            <a:ext cx="835739" cy="1981200"/>
          </a:xfrm>
          <a:prstGeom prst="rect">
            <a:avLst/>
          </a:prstGeom>
          <a:noFill/>
          <a:ln w="28575">
            <a:solidFill>
              <a:schemeClr val="folHlink"/>
            </a:solidFill>
            <a:miter lim="800000"/>
            <a:headEnd/>
            <a:tailEnd/>
          </a:ln>
        </p:spPr>
        <p:txBody>
          <a:bodyPr wrap="none"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barn(in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17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1" name="Rectangle 105"/>
          <p:cNvSpPr>
            <a:spLocks noGrp="1" noChangeArrowheads="1"/>
          </p:cNvSpPr>
          <p:nvPr>
            <p:ph type="dt" sz="quarter" idx="10"/>
          </p:nvPr>
        </p:nvSpPr>
        <p:spPr/>
        <p:txBody>
          <a:bodyPr/>
          <a:lstStyle/>
          <a:p>
            <a:pPr>
              <a:defRPr/>
            </a:pPr>
            <a:r>
              <a:rPr lang="en-US" smtClean="0"/>
              <a:t>12/01/09 - 9pm</a:t>
            </a:r>
          </a:p>
        </p:txBody>
      </p:sp>
      <p:sp>
        <p:nvSpPr>
          <p:cNvPr id="32773" name="Rectangle 110"/>
          <p:cNvSpPr>
            <a:spLocks noGrp="1" noChangeArrowheads="1"/>
          </p:cNvSpPr>
          <p:nvPr>
            <p:ph type="sldNum" sz="quarter" idx="12"/>
          </p:nvPr>
        </p:nvSpPr>
        <p:spPr/>
        <p:txBody>
          <a:bodyPr/>
          <a:lstStyle/>
          <a:p>
            <a:pPr>
              <a:defRPr/>
            </a:pPr>
            <a:fld id="{69CC7C34-1D1D-46EB-AE51-2805A64C4A02}" type="slidenum">
              <a:rPr lang="en-US" smtClean="0"/>
              <a:pPr>
                <a:defRPr/>
              </a:pPr>
              <a:t>174</a:t>
            </a:fld>
            <a:endParaRPr lang="en-US" smtClean="0"/>
          </a:p>
        </p:txBody>
      </p:sp>
      <p:sp>
        <p:nvSpPr>
          <p:cNvPr id="59398" name="Rectangle 2"/>
          <p:cNvSpPr>
            <a:spLocks noGrp="1" noChangeArrowheads="1"/>
          </p:cNvSpPr>
          <p:nvPr>
            <p:ph type="title"/>
          </p:nvPr>
        </p:nvSpPr>
        <p:spPr>
          <a:xfrm>
            <a:off x="190500" y="90488"/>
            <a:ext cx="7500938" cy="860425"/>
          </a:xfrm>
        </p:spPr>
        <p:txBody>
          <a:bodyPr/>
          <a:lstStyle/>
          <a:p>
            <a:r>
              <a:rPr lang="en-US" dirty="0" smtClean="0"/>
              <a:t>Treasury Yield Curves:  </a:t>
            </a:r>
            <a:br>
              <a:rPr lang="en-US" dirty="0" smtClean="0"/>
            </a:br>
            <a:r>
              <a:rPr lang="en-US" dirty="0" smtClean="0"/>
              <a:t>Pre-Crisis (July 2007) vs. July 2013 </a:t>
            </a:r>
          </a:p>
        </p:txBody>
      </p:sp>
      <p:graphicFrame>
        <p:nvGraphicFramePr>
          <p:cNvPr id="59394" name="Object 3"/>
          <p:cNvGraphicFramePr>
            <a:graphicFrameLocks noChangeAspect="1"/>
          </p:cNvGraphicFramePr>
          <p:nvPr/>
        </p:nvGraphicFramePr>
        <p:xfrm>
          <a:off x="444500" y="1290638"/>
          <a:ext cx="8335963" cy="4262437"/>
        </p:xfrm>
        <a:graphic>
          <a:graphicData uri="http://schemas.openxmlformats.org/presentationml/2006/ole">
            <p:oleObj spid="_x0000_s20468738" name="Chart" r:id="rId4" imgW="8439184" imgH="4314820" progId="MSGraph.Chart.8">
              <p:embed followColorScheme="full"/>
            </p:oleObj>
          </a:graphicData>
        </a:graphic>
      </p:graphicFrame>
      <p:sp>
        <p:nvSpPr>
          <p:cNvPr id="2100228" name="AutoShape 4"/>
          <p:cNvSpPr>
            <a:spLocks noChangeArrowheads="1"/>
          </p:cNvSpPr>
          <p:nvPr/>
        </p:nvSpPr>
        <p:spPr bwMode="blackWhite">
          <a:xfrm>
            <a:off x="1089025" y="2315498"/>
            <a:ext cx="3851685" cy="1991031"/>
          </a:xfrm>
          <a:prstGeom prst="wedgeRectCallout">
            <a:avLst>
              <a:gd name="adj1" fmla="val 13080"/>
              <a:gd name="adj2" fmla="val 6305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cs typeface="+mn-cs"/>
              </a:rPr>
              <a:t>Treasury yield curve remains near its most depressed level in at least </a:t>
            </a:r>
            <a:r>
              <a:rPr lang="en-US" b="1" dirty="0" smtClean="0">
                <a:solidFill>
                  <a:schemeClr val="bg1"/>
                </a:solidFill>
                <a:cs typeface="+mn-cs"/>
              </a:rPr>
              <a:t>45 </a:t>
            </a:r>
            <a:r>
              <a:rPr lang="en-US" b="1" dirty="0">
                <a:solidFill>
                  <a:schemeClr val="bg1"/>
                </a:solidFill>
                <a:cs typeface="+mn-cs"/>
              </a:rPr>
              <a:t>years. Investment income is falling as a result.  </a:t>
            </a:r>
            <a:r>
              <a:rPr lang="en-US" b="1" dirty="0" smtClean="0">
                <a:solidFill>
                  <a:schemeClr val="bg1"/>
                </a:solidFill>
                <a:cs typeface="+mn-cs"/>
              </a:rPr>
              <a:t>Even if as the Fed “tapers” rates are unlikely to return to pre-crisis levels anytime soon</a:t>
            </a:r>
            <a:endParaRPr lang="en-US" b="1" dirty="0">
              <a:solidFill>
                <a:schemeClr val="bg1"/>
              </a:solidFill>
              <a:cs typeface="+mn-cs"/>
            </a:endParaRPr>
          </a:p>
        </p:txBody>
      </p:sp>
      <p:sp>
        <p:nvSpPr>
          <p:cNvPr id="2100229" name="Rectangle 5"/>
          <p:cNvSpPr>
            <a:spLocks noChangeArrowheads="1"/>
          </p:cNvSpPr>
          <p:nvPr/>
        </p:nvSpPr>
        <p:spPr bwMode="blackWhite">
          <a:xfrm>
            <a:off x="628650" y="5515897"/>
            <a:ext cx="8070850" cy="94389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a:t>
            </a:r>
            <a:r>
              <a:rPr lang="en-US" b="1" dirty="0" smtClean="0">
                <a:solidFill>
                  <a:srgbClr val="FFFFFF"/>
                </a:solidFill>
              </a:rPr>
              <a:t>Fed Is Actively Signaling that it Is Determined to Keep Rates Low Until Unemployment Drops Below 6.5% or Until Inflation Expectations Exceed 2.5%;  Low Rates Add to Pricing Pressure for Insurers.</a:t>
            </a:r>
            <a:endParaRPr lang="en-US" b="1" dirty="0">
              <a:solidFill>
                <a:srgbClr val="FFFFFF"/>
              </a:solidFill>
            </a:endParaRPr>
          </a:p>
        </p:txBody>
      </p:sp>
      <p:sp>
        <p:nvSpPr>
          <p:cNvPr id="10" name="Rectangle 4"/>
          <p:cNvSpPr>
            <a:spLocks noChangeArrowheads="1"/>
          </p:cNvSpPr>
          <p:nvPr/>
        </p:nvSpPr>
        <p:spPr bwMode="auto">
          <a:xfrm>
            <a:off x="0" y="6389410"/>
            <a:ext cx="75692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Federal Reserve Board of Governors; </a:t>
            </a:r>
            <a:r>
              <a:rPr lang="en-US" sz="1100" dirty="0"/>
              <a:t>Insurance Information Institute.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2100228"/>
                                        </p:tgtEl>
                                        <p:attrNameLst>
                                          <p:attrName>style.visibility</p:attrName>
                                        </p:attrNameLst>
                                      </p:cBhvr>
                                      <p:to>
                                        <p:strVal val="visible"/>
                                      </p:to>
                                    </p:set>
                                    <p:animEffect transition="in" filter="wipe(right)">
                                      <p:cBhvr>
                                        <p:cTn id="7" dur="500"/>
                                        <p:tgtEl>
                                          <p:spTgt spid="2100228"/>
                                        </p:tgtEl>
                                      </p:cBhvr>
                                    </p:animEffect>
                                  </p:childTnLst>
                                </p:cTn>
                              </p:par>
                            </p:childTnLst>
                          </p:cTn>
                        </p:par>
                        <p:par>
                          <p:cTn id="8" fill="hold">
                            <p:stCondLst>
                              <p:cond delay="1000"/>
                            </p:stCondLst>
                            <p:childTnLst>
                              <p:par>
                                <p:cTn id="9" presetID="53" presetClass="entr" presetSubtype="0" fill="hold" grpId="0" nodeType="afterEffect">
                                  <p:stCondLst>
                                    <p:cond delay="500"/>
                                  </p:stCondLst>
                                  <p:childTnLst>
                                    <p:set>
                                      <p:cBhvr>
                                        <p:cTn id="10" dur="1" fill="hold">
                                          <p:stCondLst>
                                            <p:cond delay="0"/>
                                          </p:stCondLst>
                                        </p:cTn>
                                        <p:tgtEl>
                                          <p:spTgt spid="2100229"/>
                                        </p:tgtEl>
                                        <p:attrNameLst>
                                          <p:attrName>style.visibility</p:attrName>
                                        </p:attrNameLst>
                                      </p:cBhvr>
                                      <p:to>
                                        <p:strVal val="visible"/>
                                      </p:to>
                                    </p:set>
                                    <p:anim calcmode="lin" valueType="num">
                                      <p:cBhvr>
                                        <p:cTn id="11" dur="500" fill="hold"/>
                                        <p:tgtEl>
                                          <p:spTgt spid="2100229"/>
                                        </p:tgtEl>
                                        <p:attrNameLst>
                                          <p:attrName>ppt_w</p:attrName>
                                        </p:attrNameLst>
                                      </p:cBhvr>
                                      <p:tavLst>
                                        <p:tav tm="0">
                                          <p:val>
                                            <p:fltVal val="0"/>
                                          </p:val>
                                        </p:tav>
                                        <p:tav tm="100000">
                                          <p:val>
                                            <p:strVal val="#ppt_w"/>
                                          </p:val>
                                        </p:tav>
                                      </p:tavLst>
                                    </p:anim>
                                    <p:anim calcmode="lin" valueType="num">
                                      <p:cBhvr>
                                        <p:cTn id="12" dur="500" fill="hold"/>
                                        <p:tgtEl>
                                          <p:spTgt spid="2100229"/>
                                        </p:tgtEl>
                                        <p:attrNameLst>
                                          <p:attrName>ppt_h</p:attrName>
                                        </p:attrNameLst>
                                      </p:cBhvr>
                                      <p:tavLst>
                                        <p:tav tm="0">
                                          <p:val>
                                            <p:fltVal val="0"/>
                                          </p:val>
                                        </p:tav>
                                        <p:tav tm="100000">
                                          <p:val>
                                            <p:strVal val="#ppt_h"/>
                                          </p:val>
                                        </p:tav>
                                      </p:tavLst>
                                    </p:anim>
                                    <p:animEffect transition="in" filter="fade">
                                      <p:cBhvr>
                                        <p:cTn id="13" dur="500"/>
                                        <p:tgtEl>
                                          <p:spTgt spid="2100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0228" grpId="0" animBg="1"/>
      <p:bldP spid="2100229" grpId="0" animBg="1"/>
    </p:bldLst>
  </p:timing>
</p:sld>
</file>

<file path=ppt/slides/slide17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175</a:t>
            </a:fld>
            <a:endParaRPr lang="en-US" sz="900"/>
          </a:p>
        </p:txBody>
      </p:sp>
      <p:sp>
        <p:nvSpPr>
          <p:cNvPr id="39942" name="Rectangle 2"/>
          <p:cNvSpPr>
            <a:spLocks noGrp="1" noChangeArrowheads="1"/>
          </p:cNvSpPr>
          <p:nvPr>
            <p:ph type="title" idx="4294967295"/>
          </p:nvPr>
        </p:nvSpPr>
        <p:spPr>
          <a:xfrm>
            <a:off x="94129" y="90488"/>
            <a:ext cx="7866529" cy="860425"/>
          </a:xfrm>
        </p:spPr>
        <p:txBody>
          <a:bodyPr/>
          <a:lstStyle/>
          <a:p>
            <a:r>
              <a:rPr lang="en-US" dirty="0" smtClean="0"/>
              <a:t>Average Maturity of Bonds Held by US  P/C Insurers, 2006—2011*</a:t>
            </a:r>
          </a:p>
        </p:txBody>
      </p:sp>
      <p:graphicFrame>
        <p:nvGraphicFramePr>
          <p:cNvPr id="39938" name="Object 3"/>
          <p:cNvGraphicFramePr>
            <a:graphicFrameLocks noChangeAspect="1"/>
          </p:cNvGraphicFramePr>
          <p:nvPr/>
        </p:nvGraphicFramePr>
        <p:xfrm>
          <a:off x="258548" y="2190923"/>
          <a:ext cx="8445500" cy="3497262"/>
        </p:xfrm>
        <a:graphic>
          <a:graphicData uri="http://schemas.openxmlformats.org/presentationml/2006/ole">
            <p:oleObj spid="_x0000_s16277506" name="Chart" r:id="rId4" imgW="8543899" imgH="3533700" progId="MSGraph.Chart.8">
              <p:embed followColorScheme="full"/>
            </p:oleObj>
          </a:graphicData>
        </a:graphic>
      </p:graphicFrame>
      <p:sp>
        <p:nvSpPr>
          <p:cNvPr id="39943" name="Rectangle 4"/>
          <p:cNvSpPr>
            <a:spLocks noChangeArrowheads="1"/>
          </p:cNvSpPr>
          <p:nvPr/>
        </p:nvSpPr>
        <p:spPr bwMode="auto">
          <a:xfrm>
            <a:off x="0" y="6446560"/>
            <a:ext cx="7616825"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*Year-end figures. Latest available.</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Insurance Information Institute </a:t>
            </a:r>
            <a:r>
              <a:rPr lang="en-US" sz="1100" dirty="0" smtClean="0"/>
              <a:t>calculations based on A.M. Best data.</a:t>
            </a:r>
            <a:endParaRPr lang="en-US" sz="1100" dirty="0"/>
          </a:p>
        </p:txBody>
      </p:sp>
      <p:sp>
        <p:nvSpPr>
          <p:cNvPr id="39944" name="Rectangle 5"/>
          <p:cNvSpPr>
            <a:spLocks noChangeArrowheads="1"/>
          </p:cNvSpPr>
          <p:nvPr/>
        </p:nvSpPr>
        <p:spPr bwMode="black">
          <a:xfrm>
            <a:off x="347663" y="130716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Average Maturity (Years)</a:t>
            </a:r>
            <a:endParaRPr lang="en-US" sz="1600" b="1" dirty="0">
              <a:solidFill>
                <a:srgbClr val="225A7A"/>
              </a:solidFill>
            </a:endParaRPr>
          </a:p>
        </p:txBody>
      </p:sp>
      <p:sp>
        <p:nvSpPr>
          <p:cNvPr id="2116614" name="Rectangle 6"/>
          <p:cNvSpPr>
            <a:spLocks noChangeArrowheads="1"/>
          </p:cNvSpPr>
          <p:nvPr/>
        </p:nvSpPr>
        <p:spPr bwMode="blackWhite">
          <a:xfrm>
            <a:off x="1358153" y="5486400"/>
            <a:ext cx="6817659" cy="82064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Falling Average Maturity (and Duration) of the P/C Industry’s Bond Portfolio is Contributing </a:t>
            </a:r>
            <a:r>
              <a:rPr lang="en-US" b="1" smtClean="0">
                <a:solidFill>
                  <a:srgbClr val="FFFFFF"/>
                </a:solidFill>
              </a:rPr>
              <a:t>to the </a:t>
            </a:r>
            <a:r>
              <a:rPr lang="en-US" b="1" dirty="0" smtClean="0">
                <a:solidFill>
                  <a:srgbClr val="FFFFFF"/>
                </a:solidFill>
              </a:rPr>
              <a:t>Drop in Investment Income Along With Lower Yields</a:t>
            </a:r>
            <a:endParaRPr lang="en-US" b="1" dirty="0">
              <a:solidFill>
                <a:srgbClr val="FFFFFF"/>
              </a:solidFill>
            </a:endParaRPr>
          </a:p>
        </p:txBody>
      </p:sp>
      <p:sp>
        <p:nvSpPr>
          <p:cNvPr id="11" name="AutoShape 8"/>
          <p:cNvSpPr>
            <a:spLocks noChangeArrowheads="1"/>
          </p:cNvSpPr>
          <p:nvPr/>
        </p:nvSpPr>
        <p:spPr bwMode="blackWhite">
          <a:xfrm>
            <a:off x="5240592" y="1972238"/>
            <a:ext cx="2703871" cy="820270"/>
          </a:xfrm>
          <a:prstGeom prst="wedgeRectCallout">
            <a:avLst>
              <a:gd name="adj1" fmla="val 49830"/>
              <a:gd name="adj2" fmla="val 11282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The average bond maturity is down by a full year between 2007 and 2011</a:t>
            </a:r>
            <a:endParaRPr lang="en-US" sz="1400" b="1" i="1" dirty="0">
              <a:solidFill>
                <a:schemeClr val="bg1"/>
              </a:solidFill>
              <a:cs typeface="+mn-cs"/>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175</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par>
                          <p:cTn id="10" fill="hold">
                            <p:stCondLst>
                              <p:cond delay="1000"/>
                            </p:stCondLst>
                            <p:childTnLst>
                              <p:par>
                                <p:cTn id="11" presetID="22" presetClass="entr" presetSubtype="8"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P spid="11" grpId="0" animBg="1"/>
    </p:bldLst>
  </p:timing>
</p:sld>
</file>

<file path=ppt/slides/slide17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483" name="Rectangle 105"/>
          <p:cNvSpPr>
            <a:spLocks noGrp="1" noChangeArrowheads="1"/>
          </p:cNvSpPr>
          <p:nvPr>
            <p:ph type="dt" sz="quarter" idx="10"/>
          </p:nvPr>
        </p:nvSpPr>
        <p:spPr/>
        <p:txBody>
          <a:bodyPr/>
          <a:lstStyle/>
          <a:p>
            <a:pPr>
              <a:defRPr/>
            </a:pPr>
            <a:r>
              <a:rPr lang="en-US" smtClean="0"/>
              <a:t>12/01/09 - 9pm</a:t>
            </a:r>
          </a:p>
        </p:txBody>
      </p:sp>
      <p:sp>
        <p:nvSpPr>
          <p:cNvPr id="20484"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20485" name="Rectangle 110"/>
          <p:cNvSpPr>
            <a:spLocks noGrp="1" noChangeArrowheads="1"/>
          </p:cNvSpPr>
          <p:nvPr>
            <p:ph type="sldNum" sz="quarter" idx="12"/>
          </p:nvPr>
        </p:nvSpPr>
        <p:spPr/>
        <p:txBody>
          <a:bodyPr/>
          <a:lstStyle/>
          <a:p>
            <a:pPr>
              <a:defRPr/>
            </a:pPr>
            <a:fld id="{948EE135-D23A-42DA-875D-322432557C48}" type="slidenum">
              <a:rPr lang="en-US" smtClean="0"/>
              <a:pPr>
                <a:defRPr/>
              </a:pPr>
              <a:t>176</a:t>
            </a:fld>
            <a:endParaRPr lang="en-US" smtClean="0"/>
          </a:p>
        </p:txBody>
      </p:sp>
      <p:sp>
        <p:nvSpPr>
          <p:cNvPr id="10246" name="Rectangle 2"/>
          <p:cNvSpPr>
            <a:spLocks noGrp="1" noChangeArrowheads="1"/>
          </p:cNvSpPr>
          <p:nvPr>
            <p:ph type="title"/>
          </p:nvPr>
        </p:nvSpPr>
        <p:spPr>
          <a:xfrm>
            <a:off x="612775" y="157163"/>
            <a:ext cx="7064375" cy="860425"/>
          </a:xfrm>
        </p:spPr>
        <p:txBody>
          <a:bodyPr/>
          <a:lstStyle/>
          <a:p>
            <a:r>
              <a:rPr lang="en-US" smtClean="0"/>
              <a:t>Distribution of Bond Maturities,</a:t>
            </a:r>
            <a:br>
              <a:rPr lang="en-US" smtClean="0"/>
            </a:br>
            <a:r>
              <a:rPr lang="en-US" smtClean="0"/>
              <a:t>P/C Insurance Industry, 2003-2012</a:t>
            </a:r>
            <a:endParaRPr lang="en-US" sz="2000" smtClean="0"/>
          </a:p>
        </p:txBody>
      </p:sp>
      <p:graphicFrame>
        <p:nvGraphicFramePr>
          <p:cNvPr id="2050" name="Object 3"/>
          <p:cNvGraphicFramePr>
            <a:graphicFrameLocks noChangeAspect="1"/>
          </p:cNvGraphicFramePr>
          <p:nvPr/>
        </p:nvGraphicFramePr>
        <p:xfrm>
          <a:off x="160338" y="1039813"/>
          <a:ext cx="8713787" cy="4478337"/>
        </p:xfrm>
        <a:graphic>
          <a:graphicData uri="http://schemas.openxmlformats.org/presentationml/2006/ole">
            <p:oleObj spid="_x0000_s19322882" name="Chart" r:id="rId4" imgW="8686697" imgH="4467131" progId="MSGraph.Chart.8">
              <p:embed followColorScheme="full"/>
            </p:oleObj>
          </a:graphicData>
        </a:graphic>
      </p:graphicFrame>
      <p:sp>
        <p:nvSpPr>
          <p:cNvPr id="10247" name="Rectangle 4"/>
          <p:cNvSpPr>
            <a:spLocks noChangeArrowheads="1"/>
          </p:cNvSpPr>
          <p:nvPr/>
        </p:nvSpPr>
        <p:spPr bwMode="auto">
          <a:xfrm>
            <a:off x="0" y="6389688"/>
            <a:ext cx="812165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Sources: SNL Financial; Insurance Information Institute. </a:t>
            </a:r>
          </a:p>
        </p:txBody>
      </p:sp>
      <p:sp>
        <p:nvSpPr>
          <p:cNvPr id="10248" name="Rectangle 5"/>
          <p:cNvSpPr>
            <a:spLocks noChangeArrowheads="1"/>
          </p:cNvSpPr>
          <p:nvPr/>
        </p:nvSpPr>
        <p:spPr bwMode="blackWhite">
          <a:xfrm>
            <a:off x="222250" y="5248275"/>
            <a:ext cx="8740775" cy="12668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pPr>
            <a:r>
              <a:rPr lang="en-US" sz="1600" b="1">
                <a:solidFill>
                  <a:schemeClr val="bg1"/>
                </a:solidFill>
              </a:rPr>
              <a:t>The main shift over these years has been from bonds with longer maturities to bonds with shorter maturities. The industry first trimmed its holdings of over-10-year bonds (from 24.6% in 2003 to 15.5% in 2012) and then trimmed bonds in the 5-10-year category (from 31.3% in 2003 to 27.6% in 2012) .</a:t>
            </a:r>
            <a:r>
              <a:rPr lang="en-US" sz="1600" b="1">
                <a:solidFill>
                  <a:srgbClr val="FFFFFF"/>
                </a:solidFill>
              </a:rPr>
              <a:t> Falling average maturity of the P/C industry’s bond portfolio is contributing to a drop in investment income along with lower yields.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050">
                                            <p:oleChartEl type="gridLegend"/>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0">
                                            <p:oleChartEl type="series" lvl="1"/>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50">
                                            <p:oleChartEl type="series" lvl="2"/>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50">
                                            <p:oleChartEl type="series" lvl="3"/>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50">
                                            <p:oleChartEl type="series" lvl="4"/>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50">
                                            <p:oleChartEl type="series" lvl="5"/>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50" grpId="0" bld="series"/>
    </p:bldLst>
  </p:timing>
</p:sld>
</file>

<file path=ppt/slides/slide1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2"/>
          <p:cNvSpPr>
            <a:spLocks noGrp="1" noChangeArrowheads="1"/>
          </p:cNvSpPr>
          <p:nvPr>
            <p:ph type="title" idx="4294967295"/>
          </p:nvPr>
        </p:nvSpPr>
        <p:spPr/>
        <p:txBody>
          <a:bodyPr/>
          <a:lstStyle/>
          <a:p>
            <a:r>
              <a:rPr lang="en-US" smtClean="0">
                <a:latin typeface="Arial" pitchFamily="34" charset="0"/>
              </a:rPr>
              <a:t>Bonds Rated NAIC Quality Category 3-6 as a Percent of Total Bonds, 2003–2012</a:t>
            </a:r>
            <a:endParaRPr lang="en-US" baseline="30000" smtClean="0">
              <a:latin typeface="Arial" pitchFamily="34" charset="0"/>
            </a:endParaRPr>
          </a:p>
        </p:txBody>
      </p:sp>
      <p:graphicFrame>
        <p:nvGraphicFramePr>
          <p:cNvPr id="14338" name="Object 3"/>
          <p:cNvGraphicFramePr>
            <a:graphicFrameLocks/>
          </p:cNvGraphicFramePr>
          <p:nvPr/>
        </p:nvGraphicFramePr>
        <p:xfrm>
          <a:off x="260350" y="1211263"/>
          <a:ext cx="8451850" cy="3663950"/>
        </p:xfrm>
        <a:graphic>
          <a:graphicData uri="http://schemas.openxmlformats.org/presentationml/2006/ole">
            <p:oleObj spid="_x0000_s20041730" name="Chart" r:id="rId4" imgW="8429714" imgH="3638435" progId="MSGraph.Chart.8">
              <p:embed followColorScheme="full"/>
            </p:oleObj>
          </a:graphicData>
        </a:graphic>
      </p:graphicFrame>
      <p:sp>
        <p:nvSpPr>
          <p:cNvPr id="242692" name="Rectangle 4"/>
          <p:cNvSpPr>
            <a:spLocks noChangeArrowheads="1"/>
          </p:cNvSpPr>
          <p:nvPr/>
        </p:nvSpPr>
        <p:spPr bwMode="blackWhite">
          <a:xfrm>
            <a:off x="484188" y="5078413"/>
            <a:ext cx="8283575" cy="117316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There are many ways to capture higher yields on bond portfolios.</a:t>
            </a:r>
            <a:br>
              <a:rPr lang="en-US" b="1">
                <a:solidFill>
                  <a:srgbClr val="FFFFFF"/>
                </a:solidFill>
              </a:rPr>
            </a:br>
            <a:r>
              <a:rPr lang="en-US" b="1">
                <a:solidFill>
                  <a:srgbClr val="FFFFFF"/>
                </a:solidFill>
              </a:rPr>
              <a:t>One is to accept greater risk, as measured by NAIC bond ratings.</a:t>
            </a:r>
            <a:br>
              <a:rPr lang="en-US" b="1">
                <a:solidFill>
                  <a:srgbClr val="FFFFFF"/>
                </a:solidFill>
              </a:rPr>
            </a:br>
            <a:r>
              <a:rPr lang="en-US" b="1">
                <a:solidFill>
                  <a:srgbClr val="FFFFFF"/>
                </a:solidFill>
              </a:rPr>
              <a:t>The ratings range from 1 to 6, with the highest quality rated 1.</a:t>
            </a:r>
            <a:br>
              <a:rPr lang="en-US" b="1">
                <a:solidFill>
                  <a:srgbClr val="FFFFFF"/>
                </a:solidFill>
              </a:rPr>
            </a:br>
            <a:r>
              <a:rPr lang="en-US" b="1">
                <a:solidFill>
                  <a:srgbClr val="FFFFFF"/>
                </a:solidFill>
              </a:rPr>
              <a:t>Even in 2012, over 95% of the industry’s bonds were rated 1 or 2.</a:t>
            </a:r>
          </a:p>
        </p:txBody>
      </p:sp>
      <p:sp>
        <p:nvSpPr>
          <p:cNvPr id="14341" name="Rectangle 5"/>
          <p:cNvSpPr>
            <a:spLocks noChangeArrowheads="1"/>
          </p:cNvSpPr>
          <p:nvPr/>
        </p:nvSpPr>
        <p:spPr bwMode="auto">
          <a:xfrm>
            <a:off x="268288" y="6348413"/>
            <a:ext cx="6132512" cy="2905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Sources: SNL Financial; Insurance Information Institute.</a:t>
            </a:r>
          </a:p>
        </p:txBody>
      </p:sp>
      <p:sp>
        <p:nvSpPr>
          <p:cNvPr id="7" name="AutoShape 38"/>
          <p:cNvSpPr>
            <a:spLocks noChangeArrowheads="1"/>
          </p:cNvSpPr>
          <p:nvPr/>
        </p:nvSpPr>
        <p:spPr bwMode="blackWhite">
          <a:xfrm>
            <a:off x="3001963" y="1143000"/>
            <a:ext cx="3227387" cy="1173163"/>
          </a:xfrm>
          <a:prstGeom prst="wedgeRectCallout">
            <a:avLst>
              <a:gd name="adj1" fmla="val 100125"/>
              <a:gd name="adj2" fmla="val 982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From 2006-07 to year-end 2012, the percentage of lower-quality bonds in P/C industry portfolios more than doubled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50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7" grpId="0" animBg="1"/>
    </p:bldLst>
  </p:timing>
</p:sld>
</file>

<file path=ppt/slides/slide1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3" name="Rectangle 2"/>
          <p:cNvSpPr>
            <a:spLocks noGrp="1" noChangeArrowheads="1"/>
          </p:cNvSpPr>
          <p:nvPr>
            <p:ph type="title" idx="4294967295"/>
          </p:nvPr>
        </p:nvSpPr>
        <p:spPr/>
        <p:txBody>
          <a:bodyPr/>
          <a:lstStyle/>
          <a:p>
            <a:r>
              <a:rPr lang="en-US" sz="2700" smtClean="0">
                <a:latin typeface="Arial" pitchFamily="34" charset="0"/>
              </a:rPr>
              <a:t>Insurance Industry Fair Value as a Percent</a:t>
            </a:r>
            <a:br>
              <a:rPr lang="en-US" sz="2700" smtClean="0">
                <a:latin typeface="Arial" pitchFamily="34" charset="0"/>
              </a:rPr>
            </a:br>
            <a:r>
              <a:rPr lang="en-US" sz="2700" smtClean="0">
                <a:latin typeface="Arial" pitchFamily="34" charset="0"/>
              </a:rPr>
              <a:t>of Par History, by Bond Type,  2002–2012</a:t>
            </a:r>
            <a:endParaRPr lang="en-US" sz="2700" baseline="30000" smtClean="0">
              <a:latin typeface="Arial" pitchFamily="34" charset="0"/>
            </a:endParaRPr>
          </a:p>
        </p:txBody>
      </p:sp>
      <p:graphicFrame>
        <p:nvGraphicFramePr>
          <p:cNvPr id="15362" name="Object 3"/>
          <p:cNvGraphicFramePr>
            <a:graphicFrameLocks/>
          </p:cNvGraphicFramePr>
          <p:nvPr/>
        </p:nvGraphicFramePr>
        <p:xfrm>
          <a:off x="717550" y="1198563"/>
          <a:ext cx="8426450" cy="4035425"/>
        </p:xfrm>
        <a:graphic>
          <a:graphicData uri="http://schemas.openxmlformats.org/presentationml/2006/ole">
            <p:oleObj spid="_x0000_s20042754" name="Chart" r:id="rId4" imgW="8429714" imgH="4038476" progId="MSGraph.Chart.8">
              <p:embed followColorScheme="full"/>
            </p:oleObj>
          </a:graphicData>
        </a:graphic>
      </p:graphicFrame>
      <p:sp>
        <p:nvSpPr>
          <p:cNvPr id="242692" name="Rectangle 4"/>
          <p:cNvSpPr>
            <a:spLocks noChangeArrowheads="1"/>
          </p:cNvSpPr>
          <p:nvPr/>
        </p:nvSpPr>
        <p:spPr bwMode="blackWhite">
          <a:xfrm>
            <a:off x="484188" y="5202238"/>
            <a:ext cx="828357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Because the Federal Reserve Board aims to keep interest rates exceptionally low until the “headline” unemployment rate hits 6.5%,</a:t>
            </a:r>
            <a:br>
              <a:rPr lang="en-US" b="1">
                <a:solidFill>
                  <a:srgbClr val="FFFFFF"/>
                </a:solidFill>
              </a:rPr>
            </a:br>
            <a:r>
              <a:rPr lang="en-US" b="1">
                <a:solidFill>
                  <a:srgbClr val="FFFFFF"/>
                </a:solidFill>
              </a:rPr>
              <a:t>maturing bonds will be re-invested at even lower rates.</a:t>
            </a:r>
          </a:p>
        </p:txBody>
      </p:sp>
      <p:sp>
        <p:nvSpPr>
          <p:cNvPr id="15365" name="Rectangle 5"/>
          <p:cNvSpPr>
            <a:spLocks noChangeArrowheads="1"/>
          </p:cNvSpPr>
          <p:nvPr/>
        </p:nvSpPr>
        <p:spPr bwMode="auto">
          <a:xfrm>
            <a:off x="146050" y="6415088"/>
            <a:ext cx="876935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Sources: NAIC Capital Markets Special Report 5.21.13 “The Trajectory of Interest Rates and Its Impact on the Market Value of the U.S. Insurance Industry’s Bond Portfolio,” Table 2; Insurance Information Institute.</a:t>
            </a:r>
          </a:p>
        </p:txBody>
      </p:sp>
      <p:sp>
        <p:nvSpPr>
          <p:cNvPr id="6" name="AutoShape 38"/>
          <p:cNvSpPr>
            <a:spLocks noChangeArrowheads="1"/>
          </p:cNvSpPr>
          <p:nvPr/>
        </p:nvSpPr>
        <p:spPr bwMode="blackWhite">
          <a:xfrm>
            <a:off x="3205163" y="1768475"/>
            <a:ext cx="1187450" cy="606425"/>
          </a:xfrm>
          <a:prstGeom prst="wedgeRectCallout">
            <a:avLst>
              <a:gd name="adj1" fmla="val 127926"/>
              <a:gd name="adj2" fmla="val 3762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“flight to safety”</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50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6" grpId="0" animBg="1"/>
    </p:bldLst>
  </p:timing>
</p:sld>
</file>

<file path=ppt/slides/slide1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7" name="Rectangle 2"/>
          <p:cNvSpPr>
            <a:spLocks noGrp="1" noChangeArrowheads="1"/>
          </p:cNvSpPr>
          <p:nvPr>
            <p:ph type="title" idx="4294967295"/>
          </p:nvPr>
        </p:nvSpPr>
        <p:spPr>
          <a:xfrm>
            <a:off x="596900" y="219075"/>
            <a:ext cx="7016750" cy="860425"/>
          </a:xfrm>
        </p:spPr>
        <p:txBody>
          <a:bodyPr/>
          <a:lstStyle/>
          <a:p>
            <a:r>
              <a:rPr lang="en-US" sz="2700" smtClean="0">
                <a:latin typeface="Arial" pitchFamily="34" charset="0"/>
              </a:rPr>
              <a:t>As Yields (Blue) Sank, Fair Value as a Percent of Par (Orange) Rose,  2002–2012</a:t>
            </a:r>
            <a:endParaRPr lang="en-US" sz="2700" baseline="30000" smtClean="0">
              <a:latin typeface="Arial" pitchFamily="34" charset="0"/>
            </a:endParaRPr>
          </a:p>
        </p:txBody>
      </p:sp>
      <p:graphicFrame>
        <p:nvGraphicFramePr>
          <p:cNvPr id="16386" name="Object 3"/>
          <p:cNvGraphicFramePr>
            <a:graphicFrameLocks/>
          </p:cNvGraphicFramePr>
          <p:nvPr/>
        </p:nvGraphicFramePr>
        <p:xfrm>
          <a:off x="717550" y="1198563"/>
          <a:ext cx="8426450" cy="4035425"/>
        </p:xfrm>
        <a:graphic>
          <a:graphicData uri="http://schemas.openxmlformats.org/presentationml/2006/ole">
            <p:oleObj spid="_x0000_s20043778" name="Chart" r:id="rId4" imgW="8429714" imgH="4038476" progId="MSGraph.Chart.8">
              <p:embed followColorScheme="full"/>
            </p:oleObj>
          </a:graphicData>
        </a:graphic>
      </p:graphicFrame>
      <p:sp>
        <p:nvSpPr>
          <p:cNvPr id="242692" name="Rectangle 4"/>
          <p:cNvSpPr>
            <a:spLocks noChangeArrowheads="1"/>
          </p:cNvSpPr>
          <p:nvPr/>
        </p:nvSpPr>
        <p:spPr bwMode="blackWhite">
          <a:xfrm>
            <a:off x="484188" y="5202238"/>
            <a:ext cx="828357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When interest rates rise again, the Fair Value of Insurance Industry bonds will fall. How far and how fast the fall occurs depends on many factors, but the direction of change is clear.</a:t>
            </a:r>
          </a:p>
        </p:txBody>
      </p:sp>
      <p:sp>
        <p:nvSpPr>
          <p:cNvPr id="16389" name="Rectangle 5"/>
          <p:cNvSpPr>
            <a:spLocks noChangeArrowheads="1"/>
          </p:cNvSpPr>
          <p:nvPr/>
        </p:nvSpPr>
        <p:spPr bwMode="auto">
          <a:xfrm>
            <a:off x="146050" y="6415088"/>
            <a:ext cx="876935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Sources: NAIC Capital Markets Special Report 5.21.13 “The Trajectory of Interest Rates and Its Impact on the Market Value of the U.S. Insurance Industry’s Bond Portfolio,” Table 2; Insurance Information Institute.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smtClean="0"/>
              <a:t>All Lines: 10-Year Average RNW WI &amp; Nearby States</a:t>
            </a:r>
          </a:p>
        </p:txBody>
      </p:sp>
      <p:graphicFrame>
        <p:nvGraphicFramePr>
          <p:cNvPr id="6146" name="Object 3"/>
          <p:cNvGraphicFramePr>
            <a:graphicFrameLocks noChangeAspect="1"/>
          </p:cNvGraphicFramePr>
          <p:nvPr>
            <p:ph type="chart" idx="1"/>
          </p:nvPr>
        </p:nvGraphicFramePr>
        <p:xfrm>
          <a:off x="322263" y="1671638"/>
          <a:ext cx="8818562" cy="4718050"/>
        </p:xfrm>
        <a:graphic>
          <a:graphicData uri="http://schemas.openxmlformats.org/presentationml/2006/ole">
            <p:oleObj spid="_x0000_s25759746" name="Chart" r:id="rId4" imgW="8829759" imgH="4724417" progId="MSGraph.Chart.8">
              <p:embed followColorScheme="full"/>
            </p:oleObj>
          </a:graphicData>
        </a:graphic>
      </p:graphicFrame>
      <p:sp>
        <p:nvSpPr>
          <p:cNvPr id="6148" name="Rectangle 4"/>
          <p:cNvSpPr>
            <a:spLocks noChangeArrowheads="1"/>
          </p:cNvSpPr>
          <p:nvPr/>
        </p:nvSpPr>
        <p:spPr bwMode="auto">
          <a:xfrm>
            <a:off x="609600" y="6281738"/>
            <a:ext cx="3810000" cy="114300"/>
          </a:xfrm>
          <a:prstGeom prst="rect">
            <a:avLst/>
          </a:prstGeom>
          <a:noFill/>
          <a:ln w="9525">
            <a:noFill/>
            <a:miter lim="800000"/>
            <a:headEnd/>
            <a:tailEnd/>
          </a:ln>
        </p:spPr>
        <p:txBody>
          <a:bodyPr wrap="none" lIns="92075" tIns="46038" rIns="92075" bIns="46038"/>
          <a:lstStyle/>
          <a:p>
            <a:pPr eaLnBrk="0" hangingPunct="0"/>
            <a:r>
              <a:rPr lang="en-US" sz="1400" b="1"/>
              <a:t>Source: NAIC, Insurance Information Institute</a:t>
            </a:r>
          </a:p>
        </p:txBody>
      </p:sp>
      <p:sp>
        <p:nvSpPr>
          <p:cNvPr id="6149" name="Text Box 5"/>
          <p:cNvSpPr txBox="1">
            <a:spLocks noChangeArrowheads="1"/>
          </p:cNvSpPr>
          <p:nvPr/>
        </p:nvSpPr>
        <p:spPr bwMode="auto">
          <a:xfrm>
            <a:off x="609600" y="1447800"/>
            <a:ext cx="7848600" cy="366713"/>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b="1"/>
              <a:t>2002-2011</a:t>
            </a:r>
          </a:p>
        </p:txBody>
      </p:sp>
      <p:sp>
        <p:nvSpPr>
          <p:cNvPr id="6" name="AutoShape 6"/>
          <p:cNvSpPr>
            <a:spLocks noChangeArrowheads="1"/>
          </p:cNvSpPr>
          <p:nvPr/>
        </p:nvSpPr>
        <p:spPr bwMode="blackWhite">
          <a:xfrm rot="10800000" flipH="1" flipV="1">
            <a:off x="4921250" y="3832225"/>
            <a:ext cx="2259013" cy="1425575"/>
          </a:xfrm>
          <a:prstGeom prst="wedgeRectCallout">
            <a:avLst>
              <a:gd name="adj1" fmla="val -42676"/>
              <a:gd name="adj2" fmla="val -109958"/>
            </a:avLst>
          </a:prstGeom>
          <a:solidFill>
            <a:srgbClr val="C0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Wisconsin All Lines profitability is above the US and regional average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1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1. UNDERWRITING</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180</a:t>
            </a:fld>
            <a:endParaRPr lang="en-US" sz="900">
              <a:solidFill>
                <a:schemeClr val="bg1"/>
              </a:solidFill>
            </a:endParaRPr>
          </a:p>
        </p:txBody>
      </p:sp>
      <p:pic>
        <p:nvPicPr>
          <p:cNvPr id="130053"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646113" y="4322763"/>
            <a:ext cx="7832725"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Underwriting Losses in 2011 and 2012 Are Elevated by High Catastrophe Losses</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180</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22532"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22533" name="Rectangle 110"/>
          <p:cNvSpPr>
            <a:spLocks noGrp="1" noChangeArrowheads="1"/>
          </p:cNvSpPr>
          <p:nvPr>
            <p:ph type="sldNum" sz="quarter" idx="12"/>
          </p:nvPr>
        </p:nvSpPr>
        <p:spPr/>
        <p:txBody>
          <a:bodyPr/>
          <a:lstStyle/>
          <a:p>
            <a:pPr>
              <a:defRPr/>
            </a:pPr>
            <a:fld id="{44D5F50F-E340-4757-8594-9CD26E9B588B}" type="slidenum">
              <a:rPr lang="en-US" smtClean="0">
                <a:solidFill>
                  <a:srgbClr val="000000"/>
                </a:solidFill>
              </a:rPr>
              <a:pPr>
                <a:defRPr/>
              </a:pPr>
              <a:t>181</a:t>
            </a:fld>
            <a:endParaRPr lang="en-US" smtClean="0">
              <a:solidFill>
                <a:srgbClr val="000000"/>
              </a:solidFill>
            </a:endParaRPr>
          </a:p>
        </p:txBody>
      </p:sp>
      <p:sp>
        <p:nvSpPr>
          <p:cNvPr id="37894" name="Rectangle 2"/>
          <p:cNvSpPr>
            <a:spLocks noGrp="1" noChangeArrowheads="1"/>
          </p:cNvSpPr>
          <p:nvPr>
            <p:ph type="title"/>
          </p:nvPr>
        </p:nvSpPr>
        <p:spPr>
          <a:xfrm>
            <a:off x="235386" y="90488"/>
            <a:ext cx="7400925" cy="860425"/>
          </a:xfrm>
        </p:spPr>
        <p:txBody>
          <a:bodyPr/>
          <a:lstStyle/>
          <a:p>
            <a:r>
              <a:rPr lang="en-US" dirty="0" smtClean="0"/>
              <a:t>P/C Insurance Industry </a:t>
            </a:r>
            <a:br>
              <a:rPr lang="en-US" dirty="0" smtClean="0"/>
            </a:br>
            <a:r>
              <a:rPr lang="en-US" dirty="0" smtClean="0"/>
              <a:t>Combined Ratio, 2001–2013:H1*</a:t>
            </a:r>
          </a:p>
        </p:txBody>
      </p:sp>
      <p:sp>
        <p:nvSpPr>
          <p:cNvPr id="37895" name="Rectangle 3"/>
          <p:cNvSpPr>
            <a:spLocks noChangeArrowheads="1"/>
          </p:cNvSpPr>
          <p:nvPr/>
        </p:nvSpPr>
        <p:spPr bwMode="auto">
          <a:xfrm>
            <a:off x="-50240" y="6308709"/>
            <a:ext cx="8915400" cy="569387"/>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 Excludes Mortgage &amp; Financial Guaranty insurers 2008--</a:t>
            </a:r>
            <a:r>
              <a:rPr lang="en-US" sz="1000" dirty="0" smtClean="0">
                <a:solidFill>
                  <a:srgbClr val="000000"/>
                </a:solidFill>
                <a:latin typeface="Arial" charset="0"/>
                <a:cs typeface="Arial" charset="0"/>
              </a:rPr>
              <a:t>2013. </a:t>
            </a:r>
            <a:r>
              <a:rPr lang="en-US" sz="1000" dirty="0">
                <a:solidFill>
                  <a:srgbClr val="000000"/>
                </a:solidFill>
                <a:latin typeface="Arial" charset="0"/>
                <a:cs typeface="Arial" charset="0"/>
              </a:rPr>
              <a:t>Including M&amp;FG, 2008=105.1, 2009=100.7, 2010=102.4, </a:t>
            </a:r>
            <a:r>
              <a:rPr lang="en-US" sz="1000" dirty="0" smtClean="0">
                <a:solidFill>
                  <a:srgbClr val="000000"/>
                </a:solidFill>
                <a:latin typeface="Arial" charset="0"/>
                <a:cs typeface="Arial" charset="0"/>
              </a:rPr>
              <a:t>2011=108.1; 2012:=103.2; 2013:H1=97.9.                              </a:t>
            </a:r>
            <a:endParaRPr lang="en-US" sz="10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Sources: A.M. Best, ISO</a:t>
            </a:r>
            <a:r>
              <a:rPr lang="en-US" sz="1000" dirty="0" smtClean="0">
                <a:solidFill>
                  <a:srgbClr val="000000"/>
                </a:solidFill>
                <a:latin typeface="Arial" charset="0"/>
                <a:cs typeface="Arial" charset="0"/>
              </a:rPr>
              <a:t>.</a:t>
            </a:r>
            <a:endParaRPr lang="en-US" sz="1000" dirty="0">
              <a:solidFill>
                <a:srgbClr val="000000"/>
              </a:solidFill>
              <a:latin typeface="Arial" charset="0"/>
              <a:cs typeface="Arial" charset="0"/>
            </a:endParaRPr>
          </a:p>
        </p:txBody>
      </p:sp>
      <p:graphicFrame>
        <p:nvGraphicFramePr>
          <p:cNvPr id="37890" name="Object 4"/>
          <p:cNvGraphicFramePr>
            <a:graphicFrameLocks noChangeAspect="1"/>
          </p:cNvGraphicFramePr>
          <p:nvPr/>
        </p:nvGraphicFramePr>
        <p:xfrm>
          <a:off x="174625" y="2743200"/>
          <a:ext cx="8577263" cy="3614738"/>
        </p:xfrm>
        <a:graphic>
          <a:graphicData uri="http://schemas.openxmlformats.org/presentationml/2006/ole">
            <p:oleObj spid="_x0000_s14586882" name="Chart" r:id="rId4" imgW="8534400" imgH="3629096" progId="MSGraph.Chart.8">
              <p:embed followColorScheme="full"/>
            </p:oleObj>
          </a:graphicData>
        </a:graphic>
      </p:graphicFrame>
      <p:sp>
        <p:nvSpPr>
          <p:cNvPr id="4451334" name="AutoShape 6"/>
          <p:cNvSpPr>
            <a:spLocks noChangeArrowheads="1"/>
          </p:cNvSpPr>
          <p:nvPr/>
        </p:nvSpPr>
        <p:spPr bwMode="blackWhite">
          <a:xfrm>
            <a:off x="3634716" y="3076129"/>
            <a:ext cx="1406525" cy="895350"/>
          </a:xfrm>
          <a:prstGeom prst="wedgeRectCallout">
            <a:avLst>
              <a:gd name="adj1" fmla="val -17182"/>
              <a:gd name="adj2" fmla="val 185028"/>
            </a:avLst>
          </a:prstGeom>
          <a:gradFill rotWithShape="1">
            <a:gsLst>
              <a:gs pos="0">
                <a:schemeClr val="hlink"/>
              </a:gs>
              <a:gs pos="100000">
                <a:srgbClr val="226544"/>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Best Combined Ratio Since 1949 (87.6)</a:t>
            </a:r>
          </a:p>
        </p:txBody>
      </p:sp>
      <p:sp>
        <p:nvSpPr>
          <p:cNvPr id="4451335" name="AutoShape 7"/>
          <p:cNvSpPr>
            <a:spLocks noChangeArrowheads="1"/>
          </p:cNvSpPr>
          <p:nvPr/>
        </p:nvSpPr>
        <p:spPr bwMode="blackWhite">
          <a:xfrm>
            <a:off x="182563" y="1357313"/>
            <a:ext cx="2124075" cy="1231900"/>
          </a:xfrm>
          <a:prstGeom prst="wedgeRectCallout">
            <a:avLst>
              <a:gd name="adj1" fmla="val -11509"/>
              <a:gd name="adj2" fmla="val 941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As Recently as 2001, Insurers Paid Out Nearly $1.16 for Every $1 in Earned Premiums</a:t>
            </a:r>
          </a:p>
        </p:txBody>
      </p:sp>
      <p:sp>
        <p:nvSpPr>
          <p:cNvPr id="4451336" name="AutoShape 8"/>
          <p:cNvSpPr>
            <a:spLocks noChangeArrowheads="1"/>
          </p:cNvSpPr>
          <p:nvPr/>
        </p:nvSpPr>
        <p:spPr bwMode="blackWhite">
          <a:xfrm>
            <a:off x="4866594" y="1450354"/>
            <a:ext cx="1198563" cy="1228725"/>
          </a:xfrm>
          <a:prstGeom prst="wedgeRectCallout">
            <a:avLst>
              <a:gd name="adj1" fmla="val -20832"/>
              <a:gd name="adj2" fmla="val 189025"/>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000000"/>
                </a:solidFill>
                <a:latin typeface="Arial" charset="0"/>
                <a:cs typeface="Arial" charset="0"/>
              </a:rPr>
              <a:t>Relatively Low CAT Losses, Reserve Releases</a:t>
            </a:r>
          </a:p>
        </p:txBody>
      </p:sp>
      <p:sp>
        <p:nvSpPr>
          <p:cNvPr id="13" name="AutoShape 5"/>
          <p:cNvSpPr>
            <a:spLocks noChangeArrowheads="1"/>
          </p:cNvSpPr>
          <p:nvPr/>
        </p:nvSpPr>
        <p:spPr bwMode="blackWhite">
          <a:xfrm>
            <a:off x="2314987" y="1370013"/>
            <a:ext cx="1709738" cy="895350"/>
          </a:xfrm>
          <a:prstGeom prst="wedgeRectCallout">
            <a:avLst>
              <a:gd name="adj1" fmla="val 17460"/>
              <a:gd name="adj2" fmla="val 286644"/>
            </a:avLst>
          </a:prstGeom>
          <a:gradFill rotWithShape="1">
            <a:gsLst>
              <a:gs pos="0">
                <a:schemeClr val="folHlink"/>
              </a:gs>
              <a:gs pos="100000">
                <a:srgbClr val="6D0016"/>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Heavy Use of Reinsurance Lowered Net Losses</a:t>
            </a:r>
          </a:p>
        </p:txBody>
      </p:sp>
      <p:sp>
        <p:nvSpPr>
          <p:cNvPr id="3" name="AutoShape 9"/>
          <p:cNvSpPr>
            <a:spLocks noChangeArrowheads="1"/>
          </p:cNvSpPr>
          <p:nvPr/>
        </p:nvSpPr>
        <p:spPr bwMode="blackWhite">
          <a:xfrm>
            <a:off x="6184926" y="1167938"/>
            <a:ext cx="1116013" cy="1206500"/>
          </a:xfrm>
          <a:prstGeom prst="wedgeRectCallout">
            <a:avLst>
              <a:gd name="adj1" fmla="val -64659"/>
              <a:gd name="adj2" fmla="val 244232"/>
            </a:avLst>
          </a:prstGeom>
          <a:solidFill>
            <a:srgbClr val="FF00FF"/>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Relatively Low CAT Losses, Reserve Releases</a:t>
            </a:r>
          </a:p>
        </p:txBody>
      </p:sp>
      <p:sp>
        <p:nvSpPr>
          <p:cNvPr id="14" name="AutoShape 9"/>
          <p:cNvSpPr>
            <a:spLocks noChangeArrowheads="1"/>
          </p:cNvSpPr>
          <p:nvPr/>
        </p:nvSpPr>
        <p:spPr bwMode="blackWhite">
          <a:xfrm>
            <a:off x="6507146" y="2739807"/>
            <a:ext cx="1038225" cy="1119188"/>
          </a:xfrm>
          <a:prstGeom prst="wedgeRectCallout">
            <a:avLst>
              <a:gd name="adj1" fmla="val -49844"/>
              <a:gd name="adj2" fmla="val 98717"/>
            </a:avLst>
          </a:prstGeom>
          <a:solidFill>
            <a:srgbClr val="0070C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Avg. CAT Losses, More Reserve Releases</a:t>
            </a:r>
          </a:p>
        </p:txBody>
      </p:sp>
      <p:sp>
        <p:nvSpPr>
          <p:cNvPr id="15" name="AutoShape 9"/>
          <p:cNvSpPr>
            <a:spLocks noChangeArrowheads="1"/>
          </p:cNvSpPr>
          <p:nvPr/>
        </p:nvSpPr>
        <p:spPr bwMode="blackWhite">
          <a:xfrm>
            <a:off x="7388798" y="1152605"/>
            <a:ext cx="1101725" cy="1654175"/>
          </a:xfrm>
          <a:prstGeom prst="wedgeRectCallout">
            <a:avLst>
              <a:gd name="adj1" fmla="val 993"/>
              <a:gd name="adj2" fmla="val 127710"/>
            </a:avLst>
          </a:prstGeom>
          <a:solidFill>
            <a:schemeClr val="bg1">
              <a:lumMod val="50000"/>
            </a:schemeClr>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Higher CAT Losses, Shrinking Reserve Releases, Toll of Soft Market</a:t>
            </a:r>
          </a:p>
        </p:txBody>
      </p:sp>
      <p:sp>
        <p:nvSpPr>
          <p:cNvPr id="16" name="AutoShape 9"/>
          <p:cNvSpPr>
            <a:spLocks noChangeArrowheads="1"/>
          </p:cNvSpPr>
          <p:nvPr/>
        </p:nvSpPr>
        <p:spPr bwMode="blackWhite">
          <a:xfrm>
            <a:off x="5278208" y="3460102"/>
            <a:ext cx="1316038" cy="571500"/>
          </a:xfrm>
          <a:prstGeom prst="wedgeRectCallout">
            <a:avLst>
              <a:gd name="adj1" fmla="val -46487"/>
              <a:gd name="adj2" fmla="val 116127"/>
            </a:avLst>
          </a:prstGeom>
          <a:gradFill rotWithShape="1">
            <a:gsLst>
              <a:gs pos="0">
                <a:schemeClr val="bg2"/>
              </a:gs>
              <a:gs pos="100000">
                <a:srgbClr val="4A869E"/>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Cyclical Deterioration</a:t>
            </a:r>
          </a:p>
        </p:txBody>
      </p:sp>
      <p:sp>
        <p:nvSpPr>
          <p:cNvPr id="17" name="AutoShape 9"/>
          <p:cNvSpPr>
            <a:spLocks noChangeArrowheads="1"/>
          </p:cNvSpPr>
          <p:nvPr/>
        </p:nvSpPr>
        <p:spPr bwMode="blackWhite">
          <a:xfrm>
            <a:off x="8158611" y="3259394"/>
            <a:ext cx="915740" cy="1031253"/>
          </a:xfrm>
          <a:prstGeom prst="wedgeRectCallout">
            <a:avLst>
              <a:gd name="adj1" fmla="val -74613"/>
              <a:gd name="adj2" fmla="val 90018"/>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Lower</a:t>
            </a:r>
            <a:r>
              <a:rPr lang="en-US" sz="1400" b="1" dirty="0" smtClean="0">
                <a:solidFill>
                  <a:srgbClr val="FFFFFF"/>
                </a:solidFill>
                <a:latin typeface="Arial" charset="0"/>
                <a:cs typeface="Arial" charset="0"/>
              </a:rPr>
              <a:t> </a:t>
            </a:r>
            <a:r>
              <a:rPr lang="en-US" sz="1400" b="1" dirty="0">
                <a:solidFill>
                  <a:srgbClr val="FFFFFF"/>
                </a:solidFill>
                <a:latin typeface="Arial" charset="0"/>
                <a:cs typeface="Arial" charset="0"/>
              </a:rPr>
              <a:t>CAT </a:t>
            </a:r>
            <a:r>
              <a:rPr lang="en-US" sz="1400" b="1" dirty="0" smtClean="0">
                <a:solidFill>
                  <a:srgbClr val="FFFFFF"/>
                </a:solidFill>
                <a:latin typeface="Arial" charset="0"/>
                <a:cs typeface="Arial" charset="0"/>
              </a:rPr>
              <a:t>Losses Before Sandy</a:t>
            </a:r>
            <a:endParaRPr lang="en-US" sz="1400"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4451335"/>
                                        </p:tgtEl>
                                        <p:attrNameLst>
                                          <p:attrName>style.visibility</p:attrName>
                                        </p:attrNameLst>
                                      </p:cBhvr>
                                      <p:to>
                                        <p:strVal val="visible"/>
                                      </p:to>
                                    </p:set>
                                    <p:animEffect transition="in" filter="wipe(down)">
                                      <p:cBhvr>
                                        <p:cTn id="7" dur="500"/>
                                        <p:tgtEl>
                                          <p:spTgt spid="4451335"/>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2000"/>
                            </p:stCondLst>
                            <p:childTnLst>
                              <p:par>
                                <p:cTn id="13" presetID="22" presetClass="entr" presetSubtype="4" fill="hold" grpId="0" nodeType="afterEffect">
                                  <p:stCondLst>
                                    <p:cond delay="500"/>
                                  </p:stCondLst>
                                  <p:childTnLst>
                                    <p:set>
                                      <p:cBhvr>
                                        <p:cTn id="14" dur="1" fill="hold">
                                          <p:stCondLst>
                                            <p:cond delay="0"/>
                                          </p:stCondLst>
                                        </p:cTn>
                                        <p:tgtEl>
                                          <p:spTgt spid="4451334"/>
                                        </p:tgtEl>
                                        <p:attrNameLst>
                                          <p:attrName>style.visibility</p:attrName>
                                        </p:attrNameLst>
                                      </p:cBhvr>
                                      <p:to>
                                        <p:strVal val="visible"/>
                                      </p:to>
                                    </p:set>
                                    <p:animEffect transition="in" filter="wipe(down)">
                                      <p:cBhvr>
                                        <p:cTn id="15" dur="500"/>
                                        <p:tgtEl>
                                          <p:spTgt spid="4451334"/>
                                        </p:tgtEl>
                                      </p:cBhvr>
                                    </p:animEffect>
                                  </p:childTnLst>
                                </p:cTn>
                              </p:par>
                            </p:childTnLst>
                          </p:cTn>
                        </p:par>
                        <p:par>
                          <p:cTn id="16" fill="hold">
                            <p:stCondLst>
                              <p:cond delay="3000"/>
                            </p:stCondLst>
                            <p:childTnLst>
                              <p:par>
                                <p:cTn id="17" presetID="22" presetClass="entr" presetSubtype="4" fill="hold" grpId="0" nodeType="afterEffect">
                                  <p:stCondLst>
                                    <p:cond delay="500"/>
                                  </p:stCondLst>
                                  <p:childTnLst>
                                    <p:set>
                                      <p:cBhvr>
                                        <p:cTn id="18" dur="1" fill="hold">
                                          <p:stCondLst>
                                            <p:cond delay="0"/>
                                          </p:stCondLst>
                                        </p:cTn>
                                        <p:tgtEl>
                                          <p:spTgt spid="4451336"/>
                                        </p:tgtEl>
                                        <p:attrNameLst>
                                          <p:attrName>style.visibility</p:attrName>
                                        </p:attrNameLst>
                                      </p:cBhvr>
                                      <p:to>
                                        <p:strVal val="visible"/>
                                      </p:to>
                                    </p:set>
                                    <p:animEffect transition="in" filter="wipe(down)">
                                      <p:cBhvr>
                                        <p:cTn id="19" dur="500"/>
                                        <p:tgtEl>
                                          <p:spTgt spid="4451336"/>
                                        </p:tgtEl>
                                      </p:cBhvr>
                                    </p:animEffect>
                                  </p:childTnLst>
                                </p:cTn>
                              </p:par>
                            </p:childTnLst>
                          </p:cTn>
                        </p:par>
                        <p:par>
                          <p:cTn id="20" fill="hold">
                            <p:stCondLst>
                              <p:cond delay="4000"/>
                            </p:stCondLst>
                            <p:childTnLst>
                              <p:par>
                                <p:cTn id="21" presetID="22" presetClass="entr" presetSubtype="4" fill="hold" grpId="0" nodeType="afterEffect">
                                  <p:stCondLst>
                                    <p:cond delay="50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par>
                          <p:cTn id="24" fill="hold">
                            <p:stCondLst>
                              <p:cond delay="5000"/>
                            </p:stCondLst>
                            <p:childTnLst>
                              <p:par>
                                <p:cTn id="25" presetID="22" presetClass="entr" presetSubtype="4" fill="hold" grpId="0" nodeType="afterEffect">
                                  <p:stCondLst>
                                    <p:cond delay="50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par>
                          <p:cTn id="28" fill="hold">
                            <p:stCondLst>
                              <p:cond delay="6000"/>
                            </p:stCondLst>
                            <p:childTnLst>
                              <p:par>
                                <p:cTn id="29" presetID="22" presetClass="entr" presetSubtype="4" fill="hold" grpId="0" nodeType="afterEffect">
                                  <p:stCondLst>
                                    <p:cond delay="50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childTnLst>
                          </p:cTn>
                        </p:par>
                        <p:par>
                          <p:cTn id="32" fill="hold">
                            <p:stCondLst>
                              <p:cond delay="7000"/>
                            </p:stCondLst>
                            <p:childTnLst>
                              <p:par>
                                <p:cTn id="33" presetID="22" presetClass="entr" presetSubtype="4" fill="hold" grpId="0" nodeType="afterEffect">
                                  <p:stCondLst>
                                    <p:cond delay="50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500"/>
                                        <p:tgtEl>
                                          <p:spTgt spid="16"/>
                                        </p:tgtEl>
                                      </p:cBhvr>
                                    </p:animEffect>
                                  </p:childTnLst>
                                </p:cTn>
                              </p:par>
                            </p:childTnLst>
                          </p:cTn>
                        </p:par>
                        <p:par>
                          <p:cTn id="36" fill="hold">
                            <p:stCondLst>
                              <p:cond delay="8000"/>
                            </p:stCondLst>
                            <p:childTnLst>
                              <p:par>
                                <p:cTn id="37" presetID="22" presetClass="entr" presetSubtype="4" fill="hold" grpId="0" nodeType="afterEffect">
                                  <p:stCondLst>
                                    <p:cond delay="50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1334" grpId="0" animBg="1"/>
      <p:bldP spid="4451335" grpId="0" animBg="1"/>
      <p:bldP spid="4451336" grpId="0" animBg="1"/>
      <p:bldP spid="13" grpId="0" animBg="1"/>
      <p:bldP spid="3" grpId="0" animBg="1"/>
      <p:bldP spid="14" grpId="0" animBg="1"/>
      <p:bldP spid="15" grpId="0" animBg="1"/>
      <p:bldP spid="16" grpId="0" animBg="1"/>
      <p:bldP spid="17" grpId="0" animBg="1"/>
    </p:bldLst>
  </p:timing>
</p:sld>
</file>

<file path=ppt/slides/slide18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182</a:t>
            </a:fld>
            <a:endParaRPr lang="en-US" sz="900"/>
          </a:p>
        </p:txBody>
      </p:sp>
      <p:sp>
        <p:nvSpPr>
          <p:cNvPr id="39942" name="Rectangle 2"/>
          <p:cNvSpPr>
            <a:spLocks noGrp="1" noChangeArrowheads="1"/>
          </p:cNvSpPr>
          <p:nvPr>
            <p:ph type="title" idx="4294967295"/>
          </p:nvPr>
        </p:nvSpPr>
        <p:spPr/>
        <p:txBody>
          <a:bodyPr/>
          <a:lstStyle/>
          <a:p>
            <a:r>
              <a:rPr lang="en-US" smtClean="0"/>
              <a:t>Number of Years with Underwriting Profits by Decade, 1920s–2010s </a:t>
            </a:r>
          </a:p>
        </p:txBody>
      </p:sp>
      <p:graphicFrame>
        <p:nvGraphicFramePr>
          <p:cNvPr id="39938" name="Object 3"/>
          <p:cNvGraphicFramePr>
            <a:graphicFrameLocks noChangeAspect="1"/>
          </p:cNvGraphicFramePr>
          <p:nvPr/>
        </p:nvGraphicFramePr>
        <p:xfrm>
          <a:off x="301625" y="1416050"/>
          <a:ext cx="8389938" cy="3475038"/>
        </p:xfrm>
        <a:graphic>
          <a:graphicData uri="http://schemas.openxmlformats.org/presentationml/2006/ole">
            <p:oleObj spid="_x0000_s39938" name="Chart" r:id="rId4" imgW="8543899" imgH="3533700" progId="MSGraph.Chart.8">
              <p:embed followColorScheme="full"/>
            </p:oleObj>
          </a:graphicData>
        </a:graphic>
      </p:graphicFrame>
      <p:sp>
        <p:nvSpPr>
          <p:cNvPr id="39943" name="Rectangle 4"/>
          <p:cNvSpPr>
            <a:spLocks noChangeArrowheads="1"/>
          </p:cNvSpPr>
          <p:nvPr/>
        </p:nvSpPr>
        <p:spPr bwMode="auto">
          <a:xfrm>
            <a:off x="0" y="6101046"/>
            <a:ext cx="8767482" cy="840999"/>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2009 combined ratio </a:t>
            </a:r>
            <a:r>
              <a:rPr lang="en-US" sz="1100" dirty="0" smtClean="0"/>
              <a:t>excl. mort. </a:t>
            </a:r>
            <a:r>
              <a:rPr lang="en-US" sz="1100" dirty="0"/>
              <a:t>and </a:t>
            </a:r>
            <a:r>
              <a:rPr lang="en-US" sz="1100" dirty="0" err="1" smtClean="0"/>
              <a:t>finl</a:t>
            </a:r>
            <a:r>
              <a:rPr lang="en-US" sz="1100" dirty="0" smtClean="0"/>
              <a:t>. guaranty </a:t>
            </a:r>
            <a:r>
              <a:rPr lang="en-US" sz="1100" dirty="0"/>
              <a:t>insurers was 99.3, which would bring the 2000s total to 4 years with an </a:t>
            </a:r>
            <a:r>
              <a:rPr lang="en-US" sz="1100" dirty="0" smtClean="0"/>
              <a:t>u/w </a:t>
            </a:r>
            <a:r>
              <a:rPr lang="en-US" sz="1100" dirty="0"/>
              <a:t>profit.</a:t>
            </a:r>
          </a:p>
          <a:p>
            <a:pPr eaLnBrk="0" hangingPunct="0">
              <a:lnSpc>
                <a:spcPct val="85000"/>
              </a:lnSpc>
              <a:spcBef>
                <a:spcPct val="25000"/>
              </a:spcBef>
              <a:buClr>
                <a:schemeClr val="accent2"/>
              </a:buClr>
              <a:buFont typeface="Wingdings" pitchFamily="2" charset="2"/>
              <a:buNone/>
            </a:pPr>
            <a:r>
              <a:rPr lang="en-US" sz="1100" dirty="0"/>
              <a:t>**Data for the 2010s </a:t>
            </a:r>
            <a:r>
              <a:rPr lang="en-US" sz="1100" dirty="0" smtClean="0"/>
              <a:t>is for the period </a:t>
            </a:r>
            <a:r>
              <a:rPr lang="en-US" sz="1100" dirty="0"/>
              <a:t>2010 </a:t>
            </a:r>
            <a:r>
              <a:rPr lang="en-US" sz="1100" dirty="0" smtClean="0"/>
              <a:t>through 2012.</a:t>
            </a:r>
            <a:endParaRPr lang="en-US" sz="1100" dirty="0"/>
          </a:p>
          <a:p>
            <a:pPr eaLnBrk="0" hangingPunct="0">
              <a:lnSpc>
                <a:spcPct val="85000"/>
              </a:lnSpc>
              <a:spcBef>
                <a:spcPct val="25000"/>
              </a:spcBef>
              <a:buClr>
                <a:schemeClr val="accent2"/>
              </a:buClr>
              <a:buFont typeface="Wingdings" pitchFamily="2" charset="2"/>
              <a:buNone/>
            </a:pPr>
            <a:r>
              <a:rPr lang="en-US" sz="1100" dirty="0"/>
              <a:t>Note: Data for 1920–1934 based on stock companies only.</a:t>
            </a:r>
          </a:p>
          <a:p>
            <a:pPr eaLnBrk="0" hangingPunct="0">
              <a:lnSpc>
                <a:spcPct val="85000"/>
              </a:lnSpc>
              <a:spcBef>
                <a:spcPct val="25000"/>
              </a:spcBef>
              <a:buClr>
                <a:schemeClr val="accent2"/>
              </a:buClr>
              <a:buFont typeface="Wingdings" pitchFamily="2" charset="2"/>
              <a:buNone/>
            </a:pPr>
            <a:r>
              <a:rPr lang="en-US" sz="1100" dirty="0"/>
              <a:t>Sources: Insurance Information Institute research from A.M. Best Data.</a:t>
            </a:r>
          </a:p>
        </p:txBody>
      </p:sp>
      <p:sp>
        <p:nvSpPr>
          <p:cNvPr id="39944"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Number of Years with Underwriting Profits</a:t>
            </a:r>
          </a:p>
        </p:txBody>
      </p:sp>
      <p:sp>
        <p:nvSpPr>
          <p:cNvPr id="2116614" name="Rectangle 6"/>
          <p:cNvSpPr>
            <a:spLocks noChangeArrowheads="1"/>
          </p:cNvSpPr>
          <p:nvPr/>
        </p:nvSpPr>
        <p:spPr bwMode="blackWhite">
          <a:xfrm>
            <a:off x="342900" y="4886325"/>
            <a:ext cx="8458200" cy="11652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Underwriting Profits Were Common Before the 1980s </a:t>
            </a:r>
            <a:br>
              <a:rPr lang="en-US" b="1" dirty="0">
                <a:solidFill>
                  <a:srgbClr val="FFFFFF"/>
                </a:solidFill>
              </a:rPr>
            </a:br>
            <a:r>
              <a:rPr lang="en-US" b="1" dirty="0">
                <a:solidFill>
                  <a:srgbClr val="FFFFFF"/>
                </a:solidFill>
              </a:rPr>
              <a:t>(40 of the 60 Years Before 1980 Had Combined Ratios Below 100) – </a:t>
            </a:r>
            <a:br>
              <a:rPr lang="en-US" b="1" dirty="0">
                <a:solidFill>
                  <a:srgbClr val="FFFFFF"/>
                </a:solidFill>
              </a:rPr>
            </a:br>
            <a:r>
              <a:rPr lang="en-US" b="1" dirty="0">
                <a:solidFill>
                  <a:srgbClr val="FFFFFF"/>
                </a:solidFill>
              </a:rPr>
              <a:t>But Then They Vanished.  Not a Single Underwriting Profit Was </a:t>
            </a:r>
            <a:br>
              <a:rPr lang="en-US" b="1" dirty="0">
                <a:solidFill>
                  <a:srgbClr val="FFFFFF"/>
                </a:solidFill>
              </a:rPr>
            </a:br>
            <a:r>
              <a:rPr lang="en-US" b="1" dirty="0">
                <a:solidFill>
                  <a:srgbClr val="FFFFFF"/>
                </a:solidFill>
              </a:rPr>
              <a:t>Recorded in the 25 Years from 1979 Through 2003</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182</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Lst>
  </p:timing>
</p:sld>
</file>

<file path=ppt/slides/slide1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5" name="Rectangle 2"/>
          <p:cNvSpPr>
            <a:spLocks noGrp="1" noChangeArrowheads="1"/>
          </p:cNvSpPr>
          <p:nvPr>
            <p:ph type="title" idx="4294967295"/>
          </p:nvPr>
        </p:nvSpPr>
        <p:spPr>
          <a:xfrm>
            <a:off x="219620" y="90488"/>
            <a:ext cx="7400925" cy="860425"/>
          </a:xfrm>
        </p:spPr>
        <p:txBody>
          <a:bodyPr/>
          <a:lstStyle/>
          <a:p>
            <a:r>
              <a:rPr lang="en-US" dirty="0" smtClean="0"/>
              <a:t>Underwriting Gain (Loss)</a:t>
            </a:r>
            <a:br>
              <a:rPr lang="en-US" dirty="0" smtClean="0"/>
            </a:br>
            <a:r>
              <a:rPr lang="en-US" dirty="0" smtClean="0"/>
              <a:t>1975–2013:H1*</a:t>
            </a:r>
          </a:p>
        </p:txBody>
      </p:sp>
      <p:sp>
        <p:nvSpPr>
          <p:cNvPr id="38916" name="Rectangle 3"/>
          <p:cNvSpPr>
            <a:spLocks noChangeArrowheads="1"/>
          </p:cNvSpPr>
          <p:nvPr/>
        </p:nvSpPr>
        <p:spPr bwMode="auto">
          <a:xfrm>
            <a:off x="0" y="6389410"/>
            <a:ext cx="7569200" cy="468590"/>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Includes mortgage and financial guaranty insurers in all </a:t>
            </a:r>
            <a:r>
              <a:rPr lang="en-US" sz="1100" dirty="0" smtClean="0">
                <a:solidFill>
                  <a:srgbClr val="000000"/>
                </a:solidFill>
                <a:latin typeface="Arial" charset="0"/>
                <a:cs typeface="Arial" charset="0"/>
              </a:rPr>
              <a:t>years.</a:t>
            </a:r>
            <a:endParaRPr lang="en-US" sz="11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A.M. Best, ISO; Insurance Information Institute.</a:t>
            </a:r>
          </a:p>
        </p:txBody>
      </p:sp>
      <p:sp>
        <p:nvSpPr>
          <p:cNvPr id="254980" name="Rectangle 4"/>
          <p:cNvSpPr>
            <a:spLocks noChangeArrowheads="1"/>
          </p:cNvSpPr>
          <p:nvPr/>
        </p:nvSpPr>
        <p:spPr bwMode="blackWhite">
          <a:xfrm>
            <a:off x="342900" y="5518150"/>
            <a:ext cx="8458200" cy="6715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Large Underwriting Losses Are </a:t>
            </a:r>
            <a:r>
              <a:rPr lang="en-US" b="1" i="1">
                <a:solidFill>
                  <a:srgbClr val="FFFFFF"/>
                </a:solidFill>
                <a:latin typeface="Arial" charset="0"/>
                <a:cs typeface="Arial" charset="0"/>
              </a:rPr>
              <a:t>NOT</a:t>
            </a:r>
            <a:r>
              <a:rPr lang="en-US" b="1">
                <a:solidFill>
                  <a:srgbClr val="FFFFFF"/>
                </a:solidFill>
                <a:latin typeface="Arial" charset="0"/>
                <a:cs typeface="Arial" charset="0"/>
              </a:rPr>
              <a:t> Sustainable </a:t>
            </a:r>
            <a:br>
              <a:rPr lang="en-US" b="1">
                <a:solidFill>
                  <a:srgbClr val="FFFFFF"/>
                </a:solidFill>
                <a:latin typeface="Arial" charset="0"/>
                <a:cs typeface="Arial" charset="0"/>
              </a:rPr>
            </a:br>
            <a:r>
              <a:rPr lang="en-US" b="1">
                <a:solidFill>
                  <a:srgbClr val="FFFFFF"/>
                </a:solidFill>
                <a:latin typeface="Arial" charset="0"/>
                <a:cs typeface="Arial" charset="0"/>
              </a:rPr>
              <a:t>in Current Investment Environment</a:t>
            </a:r>
          </a:p>
        </p:txBody>
      </p:sp>
      <p:graphicFrame>
        <p:nvGraphicFramePr>
          <p:cNvPr id="38914" name="Object 5"/>
          <p:cNvGraphicFramePr>
            <a:graphicFrameLocks noChangeAspect="1"/>
          </p:cNvGraphicFramePr>
          <p:nvPr/>
        </p:nvGraphicFramePr>
        <p:xfrm>
          <a:off x="352425" y="1300163"/>
          <a:ext cx="8478838" cy="4167187"/>
        </p:xfrm>
        <a:graphic>
          <a:graphicData uri="http://schemas.openxmlformats.org/presentationml/2006/ole">
            <p:oleObj spid="_x0000_s14587906" name="Chart" r:id="rId4" imgW="8582143" imgH="4219445" progId="MSGraph.Chart.8">
              <p:embed followColorScheme="full"/>
            </p:oleObj>
          </a:graphicData>
        </a:graphic>
      </p:graphicFrame>
      <p:sp>
        <p:nvSpPr>
          <p:cNvPr id="254983" name="AutoShape 7"/>
          <p:cNvSpPr>
            <a:spLocks noChangeArrowheads="1"/>
          </p:cNvSpPr>
          <p:nvPr/>
        </p:nvSpPr>
        <p:spPr bwMode="blackWhite">
          <a:xfrm>
            <a:off x="1962150" y="1397000"/>
            <a:ext cx="1836738" cy="1016000"/>
          </a:xfrm>
          <a:prstGeom prst="wedgeRectCallout">
            <a:avLst>
              <a:gd name="adj1" fmla="val 242999"/>
              <a:gd name="adj2" fmla="val 6831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Cumulative underwriting deficit from 1975 through </a:t>
            </a:r>
            <a:r>
              <a:rPr lang="en-US" sz="1400" b="1" dirty="0" smtClean="0">
                <a:solidFill>
                  <a:srgbClr val="FFFFFF"/>
                </a:solidFill>
                <a:latin typeface="Arial" charset="0"/>
                <a:cs typeface="Arial" charset="0"/>
              </a:rPr>
              <a:t>2012 </a:t>
            </a:r>
            <a:r>
              <a:rPr lang="en-US" sz="1400" b="1" dirty="0">
                <a:solidFill>
                  <a:srgbClr val="FFFFFF"/>
                </a:solidFill>
                <a:latin typeface="Arial" charset="0"/>
                <a:cs typeface="Arial" charset="0"/>
              </a:rPr>
              <a:t>is </a:t>
            </a:r>
            <a:r>
              <a:rPr lang="en-US" sz="1400" b="1" dirty="0" smtClean="0">
                <a:solidFill>
                  <a:srgbClr val="FFFFFF"/>
                </a:solidFill>
                <a:latin typeface="Arial" charset="0"/>
                <a:cs typeface="Arial" charset="0"/>
              </a:rPr>
              <a:t>$510B</a:t>
            </a:r>
            <a:endParaRPr lang="en-US" sz="1400" b="1" dirty="0">
              <a:solidFill>
                <a:srgbClr val="FFFFFF"/>
              </a:solidFill>
              <a:latin typeface="Arial" charset="0"/>
              <a:cs typeface="Arial" charset="0"/>
            </a:endParaRPr>
          </a:p>
        </p:txBody>
      </p:sp>
      <p:sp>
        <p:nvSpPr>
          <p:cNvPr id="38920" name="Rectangle 8"/>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 Billions)</a:t>
            </a:r>
          </a:p>
        </p:txBody>
      </p:sp>
      <p:sp>
        <p:nvSpPr>
          <p:cNvPr id="9" name="AutoShape 7"/>
          <p:cNvSpPr>
            <a:spLocks noChangeArrowheads="1"/>
          </p:cNvSpPr>
          <p:nvPr/>
        </p:nvSpPr>
        <p:spPr bwMode="blackWhite">
          <a:xfrm>
            <a:off x="7462689" y="1327355"/>
            <a:ext cx="1356493" cy="1071717"/>
          </a:xfrm>
          <a:prstGeom prst="wedgeRectCallout">
            <a:avLst>
              <a:gd name="adj1" fmla="val 31139"/>
              <a:gd name="adj2" fmla="val 8097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Underwriting </a:t>
            </a:r>
            <a:r>
              <a:rPr lang="en-US" sz="1400" b="1" dirty="0" smtClean="0">
                <a:solidFill>
                  <a:srgbClr val="FFFFFF"/>
                </a:solidFill>
              </a:rPr>
              <a:t>profit</a:t>
            </a:r>
            <a:r>
              <a:rPr lang="en-US" sz="1400" b="1" dirty="0" smtClean="0">
                <a:solidFill>
                  <a:srgbClr val="FFFFFF"/>
                </a:solidFill>
                <a:latin typeface="Arial" charset="0"/>
                <a:cs typeface="Arial" charset="0"/>
              </a:rPr>
              <a:t> in 2013:H1 </a:t>
            </a:r>
            <a:r>
              <a:rPr lang="en-US" sz="1400" b="1" dirty="0" smtClean="0">
                <a:solidFill>
                  <a:srgbClr val="FFFFFF"/>
                </a:solidFill>
                <a:cs typeface="Arial" charset="0"/>
              </a:rPr>
              <a:t>totaled</a:t>
            </a:r>
            <a:r>
              <a:rPr lang="en-US" sz="1400" b="1" dirty="0" smtClean="0">
                <a:solidFill>
                  <a:srgbClr val="FFFFFF"/>
                </a:solidFill>
                <a:latin typeface="Arial" charset="0"/>
                <a:cs typeface="Arial" charset="0"/>
              </a:rPr>
              <a:t> $2.3B</a:t>
            </a:r>
            <a:endParaRPr lang="en-US" sz="1400" b="1" dirty="0">
              <a:solidFill>
                <a:srgbClr val="FFFFFF"/>
              </a:solidFill>
              <a:latin typeface="Arial" charset="0"/>
              <a:cs typeface="Arial" charset="0"/>
            </a:endParaRPr>
          </a:p>
        </p:txBody>
      </p:sp>
      <p:sp>
        <p:nvSpPr>
          <p:cNvPr id="10" name="AutoShape 7"/>
          <p:cNvSpPr>
            <a:spLocks noChangeArrowheads="1"/>
          </p:cNvSpPr>
          <p:nvPr/>
        </p:nvSpPr>
        <p:spPr bwMode="blackWhite">
          <a:xfrm>
            <a:off x="6464715" y="3903405"/>
            <a:ext cx="1493224" cy="1120878"/>
          </a:xfrm>
          <a:prstGeom prst="wedgeRectCallout">
            <a:avLst>
              <a:gd name="adj1" fmla="val 57824"/>
              <a:gd name="adj2" fmla="val -390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High cat losses in 2011 led to the highest underwriting loss since 2002</a:t>
            </a:r>
            <a:endParaRPr lang="en-US" sz="1400"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254983"/>
                                        </p:tgtEl>
                                        <p:attrNameLst>
                                          <p:attrName>style.visibility</p:attrName>
                                        </p:attrNameLst>
                                      </p:cBhvr>
                                      <p:to>
                                        <p:strVal val="visible"/>
                                      </p:to>
                                    </p:set>
                                    <p:animEffect transition="in" filter="wipe(up)">
                                      <p:cBhvr>
                                        <p:cTn id="7" dur="500"/>
                                        <p:tgtEl>
                                          <p:spTgt spid="254983"/>
                                        </p:tgtEl>
                                      </p:cBhvr>
                                    </p:animEffect>
                                  </p:childTnLst>
                                </p:cTn>
                              </p:par>
                            </p:childTnLst>
                          </p:cTn>
                        </p:par>
                        <p:par>
                          <p:cTn id="8" fill="hold">
                            <p:stCondLst>
                              <p:cond delay="1200"/>
                            </p:stCondLst>
                            <p:childTnLst>
                              <p:par>
                                <p:cTn id="9" presetID="53" presetClass="entr" presetSubtype="0" fill="hold" grpId="0" nodeType="afterEffect">
                                  <p:stCondLst>
                                    <p:cond delay="700"/>
                                  </p:stCondLst>
                                  <p:childTnLst>
                                    <p:set>
                                      <p:cBhvr>
                                        <p:cTn id="10" dur="1" fill="hold">
                                          <p:stCondLst>
                                            <p:cond delay="0"/>
                                          </p:stCondLst>
                                        </p:cTn>
                                        <p:tgtEl>
                                          <p:spTgt spid="254980"/>
                                        </p:tgtEl>
                                        <p:attrNameLst>
                                          <p:attrName>style.visibility</p:attrName>
                                        </p:attrNameLst>
                                      </p:cBhvr>
                                      <p:to>
                                        <p:strVal val="visible"/>
                                      </p:to>
                                    </p:set>
                                    <p:anim calcmode="lin" valueType="num">
                                      <p:cBhvr>
                                        <p:cTn id="11" dur="500" fill="hold"/>
                                        <p:tgtEl>
                                          <p:spTgt spid="254980"/>
                                        </p:tgtEl>
                                        <p:attrNameLst>
                                          <p:attrName>ppt_w</p:attrName>
                                        </p:attrNameLst>
                                      </p:cBhvr>
                                      <p:tavLst>
                                        <p:tav tm="0">
                                          <p:val>
                                            <p:fltVal val="0"/>
                                          </p:val>
                                        </p:tav>
                                        <p:tav tm="100000">
                                          <p:val>
                                            <p:strVal val="#ppt_w"/>
                                          </p:val>
                                        </p:tav>
                                      </p:tavLst>
                                    </p:anim>
                                    <p:anim calcmode="lin" valueType="num">
                                      <p:cBhvr>
                                        <p:cTn id="12" dur="500" fill="hold"/>
                                        <p:tgtEl>
                                          <p:spTgt spid="254980"/>
                                        </p:tgtEl>
                                        <p:attrNameLst>
                                          <p:attrName>ppt_h</p:attrName>
                                        </p:attrNameLst>
                                      </p:cBhvr>
                                      <p:tavLst>
                                        <p:tav tm="0">
                                          <p:val>
                                            <p:fltVal val="0"/>
                                          </p:val>
                                        </p:tav>
                                        <p:tav tm="100000">
                                          <p:val>
                                            <p:strVal val="#ppt_h"/>
                                          </p:val>
                                        </p:tav>
                                      </p:tavLst>
                                    </p:anim>
                                    <p:animEffect transition="in" filter="fade">
                                      <p:cBhvr>
                                        <p:cTn id="13" dur="500"/>
                                        <p:tgtEl>
                                          <p:spTgt spid="254980"/>
                                        </p:tgtEl>
                                      </p:cBhvr>
                                    </p:animEffect>
                                  </p:childTnLst>
                                </p:cTn>
                              </p:par>
                            </p:childTnLst>
                          </p:cTn>
                        </p:par>
                        <p:par>
                          <p:cTn id="14" fill="hold">
                            <p:stCondLst>
                              <p:cond delay="2400"/>
                            </p:stCondLst>
                            <p:childTnLst>
                              <p:par>
                                <p:cTn id="15" presetID="22" presetClass="entr" presetSubtype="4" fill="hold" grpId="0" nodeType="afterEffect">
                                  <p:stCondLst>
                                    <p:cond delay="70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3600"/>
                            </p:stCondLst>
                            <p:childTnLst>
                              <p:par>
                                <p:cTn id="19" presetID="22" presetClass="entr" presetSubtype="1" fill="hold" grpId="0" nodeType="afterEffect">
                                  <p:stCondLst>
                                    <p:cond delay="70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P spid="254983" grpId="0" animBg="1"/>
      <p:bldP spid="9" grpId="0" animBg="1"/>
      <p:bldP spid="10" grpId="0" animBg="1"/>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184</a:t>
            </a:fld>
            <a:endParaRPr lang="en-US" smtClean="0"/>
          </a:p>
        </p:txBody>
      </p:sp>
      <p:sp>
        <p:nvSpPr>
          <p:cNvPr id="51206" name="Rectangle 2"/>
          <p:cNvSpPr>
            <a:spLocks noGrp="1" noChangeArrowheads="1"/>
          </p:cNvSpPr>
          <p:nvPr>
            <p:ph type="title"/>
          </p:nvPr>
        </p:nvSpPr>
        <p:spPr>
          <a:xfrm>
            <a:off x="150970" y="90488"/>
            <a:ext cx="7577189" cy="860425"/>
          </a:xfrm>
        </p:spPr>
        <p:txBody>
          <a:bodyPr/>
          <a:lstStyle/>
          <a:p>
            <a:r>
              <a:rPr lang="en-US" sz="2800" dirty="0" smtClean="0"/>
              <a:t>Combined Ratios by Predominant Business Segment, 2013:H1 vs. 2012:H1*</a:t>
            </a:r>
          </a:p>
        </p:txBody>
      </p:sp>
      <p:sp>
        <p:nvSpPr>
          <p:cNvPr id="51207" name="Rectangle 4"/>
          <p:cNvSpPr>
            <a:spLocks noChangeArrowheads="1"/>
          </p:cNvSpPr>
          <p:nvPr/>
        </p:nvSpPr>
        <p:spPr bwMode="auto">
          <a:xfrm>
            <a:off x="-235968" y="6046497"/>
            <a:ext cx="9191625" cy="840999"/>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smtClean="0"/>
              <a:t>*Excludes mortgage and financial guaranty insurers.</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ISO/PCI; </a:t>
            </a:r>
            <a:r>
              <a:rPr lang="en-US" sz="1100" dirty="0"/>
              <a:t>Insurance Information Institute</a:t>
            </a:r>
          </a:p>
        </p:txBody>
      </p:sp>
      <p:graphicFrame>
        <p:nvGraphicFramePr>
          <p:cNvPr id="51202" name="Object 2"/>
          <p:cNvGraphicFramePr>
            <a:graphicFrameLocks/>
          </p:cNvGraphicFramePr>
          <p:nvPr/>
        </p:nvGraphicFramePr>
        <p:xfrm>
          <a:off x="331788" y="2144151"/>
          <a:ext cx="8493125" cy="4343400"/>
        </p:xfrm>
        <a:graphic>
          <a:graphicData uri="http://schemas.openxmlformats.org/presentationml/2006/ole">
            <p:oleObj spid="_x0000_s14588930" name="Chart" r:id="rId4" imgW="8458335" imgH="4334003" progId="MSGraph.Chart.8">
              <p:embed followColorScheme="full"/>
            </p:oleObj>
          </a:graphicData>
        </a:graphic>
      </p:graphicFrame>
      <p:sp>
        <p:nvSpPr>
          <p:cNvPr id="51209" name="Rectangle 7"/>
          <p:cNvSpPr>
            <a:spLocks noChangeArrowheads="1"/>
          </p:cNvSpPr>
          <p:nvPr/>
        </p:nvSpPr>
        <p:spPr bwMode="black">
          <a:xfrm>
            <a:off x="347663" y="1777811"/>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
        <p:nvSpPr>
          <p:cNvPr id="10" name="AutoShape 6"/>
          <p:cNvSpPr>
            <a:spLocks noChangeArrowheads="1"/>
          </p:cNvSpPr>
          <p:nvPr/>
        </p:nvSpPr>
        <p:spPr bwMode="blackWhite">
          <a:xfrm>
            <a:off x="3628103" y="1135047"/>
            <a:ext cx="2802194" cy="1799882"/>
          </a:xfrm>
          <a:prstGeom prst="wedgeRectCallout">
            <a:avLst>
              <a:gd name="adj1" fmla="val -16772"/>
              <a:gd name="adj2" fmla="val 493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combined ratios for both personal and commercial lines improved substantially in 2013:H1</a:t>
            </a:r>
            <a:endParaRPr lang="en-US"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105"/>
          <p:cNvSpPr>
            <a:spLocks noGrp="1" noChangeArrowheads="1"/>
          </p:cNvSpPr>
          <p:nvPr>
            <p:ph type="dt" sz="quarter" idx="10"/>
          </p:nvPr>
        </p:nvSpPr>
        <p:spPr/>
        <p:txBody>
          <a:bodyPr/>
          <a:lstStyle/>
          <a:p>
            <a:pPr>
              <a:defRPr/>
            </a:pPr>
            <a:r>
              <a:rPr lang="en-US" smtClean="0"/>
              <a:t>12/01/09 - 9pm</a:t>
            </a:r>
          </a:p>
        </p:txBody>
      </p:sp>
      <p:sp>
        <p:nvSpPr>
          <p:cNvPr id="26629" name="Rectangle 110"/>
          <p:cNvSpPr>
            <a:spLocks noGrp="1" noChangeArrowheads="1"/>
          </p:cNvSpPr>
          <p:nvPr>
            <p:ph type="sldNum" sz="quarter" idx="12"/>
          </p:nvPr>
        </p:nvSpPr>
        <p:spPr/>
        <p:txBody>
          <a:bodyPr/>
          <a:lstStyle/>
          <a:p>
            <a:pPr>
              <a:defRPr/>
            </a:pPr>
            <a:fld id="{5B3AF996-08F5-4A6D-8486-5760B8BCF5DE}" type="slidenum">
              <a:rPr lang="en-US" smtClean="0"/>
              <a:pPr>
                <a:defRPr/>
              </a:pPr>
              <a:t>185</a:t>
            </a:fld>
            <a:endParaRPr lang="en-US" smtClean="0"/>
          </a:p>
        </p:txBody>
      </p:sp>
      <p:graphicFrame>
        <p:nvGraphicFramePr>
          <p:cNvPr id="40962" name="Object 2"/>
          <p:cNvGraphicFramePr>
            <a:graphicFrameLocks noChangeAspect="1"/>
          </p:cNvGraphicFramePr>
          <p:nvPr/>
        </p:nvGraphicFramePr>
        <p:xfrm>
          <a:off x="188913" y="1281113"/>
          <a:ext cx="8597900" cy="3924300"/>
        </p:xfrm>
        <a:graphic>
          <a:graphicData uri="http://schemas.openxmlformats.org/presentationml/2006/ole">
            <p:oleObj spid="_x0000_s20273154" name="Chart" r:id="rId4" imgW="8601126" imgH="3933742" progId="MSGraph.Chart.8">
              <p:embed followColorScheme="full"/>
            </p:oleObj>
          </a:graphicData>
        </a:graphic>
      </p:graphicFrame>
      <p:sp>
        <p:nvSpPr>
          <p:cNvPr id="40966" name="Rectangle 3"/>
          <p:cNvSpPr>
            <a:spLocks noGrp="1" noChangeArrowheads="1"/>
          </p:cNvSpPr>
          <p:nvPr>
            <p:ph type="title"/>
          </p:nvPr>
        </p:nvSpPr>
        <p:spPr/>
        <p:txBody>
          <a:bodyPr/>
          <a:lstStyle/>
          <a:p>
            <a:r>
              <a:rPr lang="en-US" dirty="0" smtClean="0"/>
              <a:t>P/C Reserve Development, 1992–2015E</a:t>
            </a:r>
          </a:p>
        </p:txBody>
      </p:sp>
      <p:sp>
        <p:nvSpPr>
          <p:cNvPr id="40968" name="Rectangle 7"/>
          <p:cNvSpPr>
            <a:spLocks noChangeArrowheads="1"/>
          </p:cNvSpPr>
          <p:nvPr/>
        </p:nvSpPr>
        <p:spPr bwMode="auto">
          <a:xfrm>
            <a:off x="0" y="6107113"/>
            <a:ext cx="8636000" cy="75088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Note: 2005 reserve development excludes a $6 billion loss portfolio transfer between American Re and Munich Re. Including this transaction, total prior year adverse development in 2005 was $7 billion. The data from 2000 and subsequent years excludes development from financial guaranty and mortgage insurance. </a:t>
            </a:r>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A.M</a:t>
            </a:r>
            <a:r>
              <a:rPr lang="en-US" sz="1100" dirty="0"/>
              <a:t>. </a:t>
            </a:r>
            <a:r>
              <a:rPr lang="en-US" sz="1100" dirty="0" smtClean="0"/>
              <a:t>Best, ISO, Barclays Research (estimates).  </a:t>
            </a:r>
            <a:endParaRPr lang="en-US" sz="1100" dirty="0"/>
          </a:p>
        </p:txBody>
      </p:sp>
    </p:spTree>
  </p:cSld>
  <p:clrMapOvr>
    <a:masterClrMapping/>
  </p:clrMapOvr>
  <p:transition>
    <p:wipe dir="r"/>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186</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654765" y="2168010"/>
            <a:ext cx="7981950" cy="154499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Questionable Claims:</a:t>
            </a:r>
          </a:p>
          <a:p>
            <a:pPr algn="ctr" defTabSz="114300" fontAlgn="base">
              <a:lnSpc>
                <a:spcPct val="95000"/>
              </a:lnSpc>
              <a:spcBef>
                <a:spcPct val="25000"/>
              </a:spcBef>
              <a:spcAft>
                <a:spcPct val="0"/>
              </a:spcAft>
            </a:pPr>
            <a:r>
              <a:rPr lang="en-US" sz="4200" b="1" dirty="0" smtClean="0">
                <a:solidFill>
                  <a:srgbClr val="FFFFFF"/>
                </a:solidFill>
              </a:rPr>
              <a:t> On the Rise</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1011995" y="3993690"/>
            <a:ext cx="7173355" cy="2462213"/>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Fraud Concerns:</a:t>
            </a:r>
          </a:p>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More Questionable Claims in Most State and Across Most Lines of Insurance</a:t>
            </a:r>
            <a:endParaRPr lang="en-US" sz="4000" b="1" dirty="0">
              <a:solidFill>
                <a:srgbClr val="225A7A"/>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186</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187</a:t>
            </a:fld>
            <a:endParaRPr lang="en-US" smtClean="0"/>
          </a:p>
        </p:txBody>
      </p:sp>
      <p:sp>
        <p:nvSpPr>
          <p:cNvPr id="51206" name="Rectangle 2"/>
          <p:cNvSpPr>
            <a:spLocks noGrp="1" noChangeArrowheads="1"/>
          </p:cNvSpPr>
          <p:nvPr>
            <p:ph type="title"/>
          </p:nvPr>
        </p:nvSpPr>
        <p:spPr>
          <a:xfrm>
            <a:off x="106726" y="90488"/>
            <a:ext cx="7665675" cy="860425"/>
          </a:xfrm>
        </p:spPr>
        <p:txBody>
          <a:bodyPr/>
          <a:lstStyle/>
          <a:p>
            <a:r>
              <a:rPr lang="en-US" dirty="0" smtClean="0"/>
              <a:t>Questionable Claims, Top 10 Loss States, All Lines: 2010–2012</a:t>
            </a:r>
          </a:p>
        </p:txBody>
      </p:sp>
      <p:sp>
        <p:nvSpPr>
          <p:cNvPr id="51207" name="Rectangle 4"/>
          <p:cNvSpPr>
            <a:spLocks noChangeArrowheads="1"/>
          </p:cNvSpPr>
          <p:nvPr/>
        </p:nvSpPr>
        <p:spPr bwMode="auto">
          <a:xfrm>
            <a:off x="-235968" y="6046497"/>
            <a:ext cx="9191625" cy="840999"/>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National Insurance Crime Bureau, </a:t>
            </a:r>
            <a:r>
              <a:rPr lang="en-US" sz="1100" i="1" dirty="0" err="1" smtClean="0"/>
              <a:t>ForeCAST</a:t>
            </a:r>
            <a:r>
              <a:rPr lang="en-US" sz="1100" i="1" dirty="0" smtClean="0"/>
              <a:t> Report</a:t>
            </a:r>
            <a:r>
              <a:rPr lang="en-US" sz="1100" dirty="0" smtClean="0"/>
              <a:t>, May 10, 2013; </a:t>
            </a:r>
            <a:r>
              <a:rPr lang="en-US" sz="1100" dirty="0"/>
              <a:t>Insurance Information Institute</a:t>
            </a:r>
          </a:p>
        </p:txBody>
      </p:sp>
      <p:graphicFrame>
        <p:nvGraphicFramePr>
          <p:cNvPr id="51202" name="Object 2"/>
          <p:cNvGraphicFramePr>
            <a:graphicFrameLocks/>
          </p:cNvGraphicFramePr>
          <p:nvPr/>
        </p:nvGraphicFramePr>
        <p:xfrm>
          <a:off x="219075" y="2033079"/>
          <a:ext cx="8758238" cy="4340225"/>
        </p:xfrm>
        <a:graphic>
          <a:graphicData uri="http://schemas.openxmlformats.org/presentationml/2006/ole">
            <p:oleObj spid="_x0000_s23912450" name="Chart" r:id="rId4" imgW="8753373" imgH="4333784" progId="MSGraph.Chart.8">
              <p:embed followColorScheme="full"/>
            </p:oleObj>
          </a:graphicData>
        </a:graphic>
      </p:graphicFrame>
      <p:sp>
        <p:nvSpPr>
          <p:cNvPr id="51209" name="Rectangle 7"/>
          <p:cNvSpPr>
            <a:spLocks noChangeArrowheads="1"/>
          </p:cNvSpPr>
          <p:nvPr/>
        </p:nvSpPr>
        <p:spPr bwMode="black">
          <a:xfrm>
            <a:off x="200179" y="1312607"/>
            <a:ext cx="2410285" cy="443198"/>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(Number of Questionable Claims)</a:t>
            </a:r>
            <a:endParaRPr lang="en-US" sz="1600" b="1" dirty="0">
              <a:solidFill>
                <a:srgbClr val="225A7A"/>
              </a:solidFill>
            </a:endParaRPr>
          </a:p>
        </p:txBody>
      </p:sp>
      <p:sp>
        <p:nvSpPr>
          <p:cNvPr id="10" name="AutoShape 6"/>
          <p:cNvSpPr>
            <a:spLocks noChangeArrowheads="1"/>
          </p:cNvSpPr>
          <p:nvPr/>
        </p:nvSpPr>
        <p:spPr bwMode="blackWhite">
          <a:xfrm>
            <a:off x="3200400" y="1135047"/>
            <a:ext cx="3421625" cy="1799882"/>
          </a:xfrm>
          <a:prstGeom prst="wedgeRectCallout">
            <a:avLst>
              <a:gd name="adj1" fmla="val -8586"/>
              <a:gd name="adj2" fmla="val 12634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California had the largest number of Questionable Claims in 2012, but Maryland led the way in growth, with the number of QCs up by 72.9% from 2010 to 2012</a:t>
            </a:r>
            <a:endParaRPr lang="en-US" b="1" dirty="0">
              <a:solidFill>
                <a:schemeClr val="bg1"/>
              </a:solidFill>
              <a:cs typeface="+mn-cs"/>
            </a:endParaRPr>
          </a:p>
        </p:txBody>
      </p:sp>
      <p:sp>
        <p:nvSpPr>
          <p:cNvPr id="11" name="TextBox 10"/>
          <p:cNvSpPr txBox="1"/>
          <p:nvPr/>
        </p:nvSpPr>
        <p:spPr>
          <a:xfrm>
            <a:off x="1135625" y="1946787"/>
            <a:ext cx="796413" cy="276999"/>
          </a:xfrm>
          <a:prstGeom prst="rect">
            <a:avLst/>
          </a:prstGeom>
          <a:solidFill>
            <a:srgbClr val="FF0000"/>
          </a:solidFill>
        </p:spPr>
        <p:txBody>
          <a:bodyPr wrap="square" rtlCol="0">
            <a:spAutoFit/>
          </a:bodyPr>
          <a:lstStyle/>
          <a:p>
            <a:pPr algn="ctr"/>
            <a:r>
              <a:rPr lang="en-US" sz="1200" b="1" dirty="0" smtClean="0">
                <a:solidFill>
                  <a:schemeClr val="bg1"/>
                </a:solidFill>
              </a:rPr>
              <a:t>+28.3%</a:t>
            </a:r>
            <a:endParaRPr lang="en-US" sz="1200" b="1" dirty="0">
              <a:solidFill>
                <a:schemeClr val="bg1"/>
              </a:solidFill>
            </a:endParaRPr>
          </a:p>
        </p:txBody>
      </p:sp>
      <p:sp>
        <p:nvSpPr>
          <p:cNvPr id="12" name="TextBox 11"/>
          <p:cNvSpPr txBox="1"/>
          <p:nvPr/>
        </p:nvSpPr>
        <p:spPr>
          <a:xfrm>
            <a:off x="1922193" y="3583845"/>
            <a:ext cx="732518" cy="276999"/>
          </a:xfrm>
          <a:prstGeom prst="rect">
            <a:avLst/>
          </a:prstGeom>
          <a:solidFill>
            <a:srgbClr val="FF0000"/>
          </a:solidFill>
        </p:spPr>
        <p:txBody>
          <a:bodyPr wrap="square" rtlCol="0">
            <a:spAutoFit/>
          </a:bodyPr>
          <a:lstStyle/>
          <a:p>
            <a:pPr algn="ctr"/>
            <a:r>
              <a:rPr lang="en-US" sz="1200" b="1" dirty="0" smtClean="0">
                <a:solidFill>
                  <a:schemeClr val="bg1"/>
                </a:solidFill>
              </a:rPr>
              <a:t>+22.6%</a:t>
            </a:r>
            <a:endParaRPr lang="en-US" sz="1200" b="1" dirty="0">
              <a:solidFill>
                <a:schemeClr val="bg1"/>
              </a:solidFill>
            </a:endParaRPr>
          </a:p>
        </p:txBody>
      </p:sp>
      <p:sp>
        <p:nvSpPr>
          <p:cNvPr id="13" name="TextBox 12"/>
          <p:cNvSpPr txBox="1"/>
          <p:nvPr/>
        </p:nvSpPr>
        <p:spPr>
          <a:xfrm>
            <a:off x="2713702" y="3524865"/>
            <a:ext cx="752169" cy="286797"/>
          </a:xfrm>
          <a:prstGeom prst="rect">
            <a:avLst/>
          </a:prstGeom>
          <a:solidFill>
            <a:srgbClr val="FF0000"/>
          </a:solidFill>
        </p:spPr>
        <p:txBody>
          <a:bodyPr wrap="square" rtlCol="0">
            <a:spAutoFit/>
          </a:bodyPr>
          <a:lstStyle/>
          <a:p>
            <a:pPr algn="ctr"/>
            <a:r>
              <a:rPr lang="en-US" sz="1200" b="1" dirty="0" smtClean="0">
                <a:solidFill>
                  <a:schemeClr val="bg1"/>
                </a:solidFill>
              </a:rPr>
              <a:t>+37.9%</a:t>
            </a:r>
            <a:endParaRPr lang="en-US" sz="1200" b="1" dirty="0">
              <a:solidFill>
                <a:schemeClr val="bg1"/>
              </a:solidFill>
            </a:endParaRPr>
          </a:p>
        </p:txBody>
      </p:sp>
      <p:sp>
        <p:nvSpPr>
          <p:cNvPr id="14" name="TextBox 13"/>
          <p:cNvSpPr txBox="1"/>
          <p:nvPr/>
        </p:nvSpPr>
        <p:spPr>
          <a:xfrm>
            <a:off x="3406828" y="3893540"/>
            <a:ext cx="766965" cy="276999"/>
          </a:xfrm>
          <a:prstGeom prst="rect">
            <a:avLst/>
          </a:prstGeom>
          <a:solidFill>
            <a:srgbClr val="FF0000"/>
          </a:solidFill>
        </p:spPr>
        <p:txBody>
          <a:bodyPr wrap="square" rtlCol="0">
            <a:spAutoFit/>
          </a:bodyPr>
          <a:lstStyle/>
          <a:p>
            <a:pPr algn="ctr"/>
            <a:r>
              <a:rPr lang="en-US" sz="1200" b="1" dirty="0" smtClean="0">
                <a:solidFill>
                  <a:schemeClr val="bg1"/>
                </a:solidFill>
              </a:rPr>
              <a:t>+29.1%</a:t>
            </a:r>
            <a:endParaRPr lang="en-US" sz="1200" b="1" dirty="0">
              <a:solidFill>
                <a:schemeClr val="bg1"/>
              </a:solidFill>
            </a:endParaRPr>
          </a:p>
        </p:txBody>
      </p:sp>
      <p:sp>
        <p:nvSpPr>
          <p:cNvPr id="15" name="TextBox 14"/>
          <p:cNvSpPr txBox="1"/>
          <p:nvPr/>
        </p:nvSpPr>
        <p:spPr>
          <a:xfrm>
            <a:off x="4277034" y="4591624"/>
            <a:ext cx="752168" cy="276999"/>
          </a:xfrm>
          <a:prstGeom prst="rect">
            <a:avLst/>
          </a:prstGeom>
          <a:solidFill>
            <a:srgbClr val="FF0000"/>
          </a:solidFill>
        </p:spPr>
        <p:txBody>
          <a:bodyPr wrap="square" rtlCol="0">
            <a:spAutoFit/>
          </a:bodyPr>
          <a:lstStyle/>
          <a:p>
            <a:pPr algn="ctr"/>
            <a:r>
              <a:rPr lang="en-US" sz="1200" b="1" dirty="0" smtClean="0">
                <a:solidFill>
                  <a:schemeClr val="bg1"/>
                </a:solidFill>
              </a:rPr>
              <a:t>+72.9%</a:t>
            </a:r>
            <a:endParaRPr lang="en-US" sz="1200" b="1" dirty="0">
              <a:solidFill>
                <a:schemeClr val="bg1"/>
              </a:solidFill>
            </a:endParaRPr>
          </a:p>
        </p:txBody>
      </p:sp>
      <p:sp>
        <p:nvSpPr>
          <p:cNvPr id="16" name="TextBox 15"/>
          <p:cNvSpPr txBox="1"/>
          <p:nvPr/>
        </p:nvSpPr>
        <p:spPr>
          <a:xfrm>
            <a:off x="5014449" y="4557242"/>
            <a:ext cx="722673" cy="276999"/>
          </a:xfrm>
          <a:prstGeom prst="rect">
            <a:avLst/>
          </a:prstGeom>
          <a:solidFill>
            <a:srgbClr val="FF0000"/>
          </a:solidFill>
        </p:spPr>
        <p:txBody>
          <a:bodyPr wrap="square" rtlCol="0">
            <a:spAutoFit/>
          </a:bodyPr>
          <a:lstStyle/>
          <a:p>
            <a:pPr algn="ctr"/>
            <a:r>
              <a:rPr lang="en-US" sz="1200" b="1" dirty="0" smtClean="0">
                <a:solidFill>
                  <a:schemeClr val="bg1"/>
                </a:solidFill>
              </a:rPr>
              <a:t>+39.3%</a:t>
            </a:r>
            <a:endParaRPr lang="en-US" sz="1200" b="1" dirty="0">
              <a:solidFill>
                <a:schemeClr val="bg1"/>
              </a:solidFill>
            </a:endParaRPr>
          </a:p>
        </p:txBody>
      </p:sp>
      <p:sp>
        <p:nvSpPr>
          <p:cNvPr id="17" name="TextBox 16"/>
          <p:cNvSpPr txBox="1"/>
          <p:nvPr/>
        </p:nvSpPr>
        <p:spPr>
          <a:xfrm>
            <a:off x="5751777" y="4542459"/>
            <a:ext cx="708017" cy="276999"/>
          </a:xfrm>
          <a:prstGeom prst="rect">
            <a:avLst/>
          </a:prstGeom>
          <a:solidFill>
            <a:srgbClr val="FF0000"/>
          </a:solidFill>
        </p:spPr>
        <p:txBody>
          <a:bodyPr wrap="square" rtlCol="0">
            <a:spAutoFit/>
          </a:bodyPr>
          <a:lstStyle/>
          <a:p>
            <a:pPr algn="ctr"/>
            <a:r>
              <a:rPr lang="en-US" sz="1200" b="1" dirty="0" smtClean="0">
                <a:solidFill>
                  <a:schemeClr val="bg1"/>
                </a:solidFill>
              </a:rPr>
              <a:t>+37.1%</a:t>
            </a:r>
            <a:endParaRPr lang="en-US" sz="1200" b="1" dirty="0">
              <a:solidFill>
                <a:schemeClr val="bg1"/>
              </a:solidFill>
            </a:endParaRPr>
          </a:p>
        </p:txBody>
      </p:sp>
      <p:sp>
        <p:nvSpPr>
          <p:cNvPr id="18" name="TextBox 17"/>
          <p:cNvSpPr txBox="1"/>
          <p:nvPr/>
        </p:nvSpPr>
        <p:spPr>
          <a:xfrm>
            <a:off x="6597333" y="4591623"/>
            <a:ext cx="634181" cy="276999"/>
          </a:xfrm>
          <a:prstGeom prst="rect">
            <a:avLst/>
          </a:prstGeom>
          <a:solidFill>
            <a:srgbClr val="FF0000"/>
          </a:solidFill>
        </p:spPr>
        <p:txBody>
          <a:bodyPr wrap="square" rtlCol="0">
            <a:spAutoFit/>
          </a:bodyPr>
          <a:lstStyle/>
          <a:p>
            <a:pPr algn="ctr"/>
            <a:r>
              <a:rPr lang="en-US" sz="1200" b="1" dirty="0" smtClean="0">
                <a:solidFill>
                  <a:schemeClr val="bg1"/>
                </a:solidFill>
              </a:rPr>
              <a:t>+0.8</a:t>
            </a:r>
            <a:endParaRPr lang="en-US" sz="1200" b="1" dirty="0">
              <a:solidFill>
                <a:schemeClr val="bg1"/>
              </a:solidFill>
            </a:endParaRPr>
          </a:p>
        </p:txBody>
      </p:sp>
      <p:sp>
        <p:nvSpPr>
          <p:cNvPr id="19" name="TextBox 18"/>
          <p:cNvSpPr txBox="1"/>
          <p:nvPr/>
        </p:nvSpPr>
        <p:spPr>
          <a:xfrm>
            <a:off x="7354401" y="4670283"/>
            <a:ext cx="634181" cy="276999"/>
          </a:xfrm>
          <a:prstGeom prst="rect">
            <a:avLst/>
          </a:prstGeom>
          <a:solidFill>
            <a:srgbClr val="FF0000"/>
          </a:solidFill>
        </p:spPr>
        <p:txBody>
          <a:bodyPr wrap="square" rtlCol="0">
            <a:spAutoFit/>
          </a:bodyPr>
          <a:lstStyle/>
          <a:p>
            <a:pPr algn="ctr"/>
            <a:r>
              <a:rPr lang="en-US" sz="1200" b="1" dirty="0" smtClean="0">
                <a:solidFill>
                  <a:schemeClr val="bg1"/>
                </a:solidFill>
              </a:rPr>
              <a:t>+53.3</a:t>
            </a:r>
            <a:endParaRPr lang="en-US" sz="1200" b="1" dirty="0">
              <a:solidFill>
                <a:schemeClr val="bg1"/>
              </a:solidFill>
            </a:endParaRPr>
          </a:p>
        </p:txBody>
      </p:sp>
      <p:sp>
        <p:nvSpPr>
          <p:cNvPr id="20" name="TextBox 19"/>
          <p:cNvSpPr txBox="1"/>
          <p:nvPr/>
        </p:nvSpPr>
        <p:spPr>
          <a:xfrm>
            <a:off x="8140965" y="4689951"/>
            <a:ext cx="634181" cy="276999"/>
          </a:xfrm>
          <a:prstGeom prst="rect">
            <a:avLst/>
          </a:prstGeom>
          <a:solidFill>
            <a:srgbClr val="FF0000"/>
          </a:solidFill>
        </p:spPr>
        <p:txBody>
          <a:bodyPr wrap="square" rtlCol="0">
            <a:spAutoFit/>
          </a:bodyPr>
          <a:lstStyle/>
          <a:p>
            <a:pPr algn="ctr"/>
            <a:r>
              <a:rPr lang="en-US" sz="1200" b="1" dirty="0" smtClean="0">
                <a:solidFill>
                  <a:schemeClr val="bg1"/>
                </a:solidFill>
              </a:rPr>
              <a:t>+50.0</a:t>
            </a:r>
            <a:endParaRPr lang="en-US" sz="1200" b="1" dirty="0">
              <a:solidFill>
                <a:schemeClr val="bg1"/>
              </a:solidFill>
            </a:endParaRPr>
          </a:p>
        </p:txBody>
      </p:sp>
      <p:sp>
        <p:nvSpPr>
          <p:cNvPr id="21" name="AutoShape 7"/>
          <p:cNvSpPr>
            <a:spLocks noChangeArrowheads="1"/>
          </p:cNvSpPr>
          <p:nvPr/>
        </p:nvSpPr>
        <p:spPr bwMode="blackWhite">
          <a:xfrm>
            <a:off x="6300316" y="3094892"/>
            <a:ext cx="2572378" cy="940655"/>
          </a:xfrm>
          <a:prstGeom prst="wedgeRectCallout">
            <a:avLst>
              <a:gd name="adj1" fmla="val -22860"/>
              <a:gd name="adj2" fmla="val 9642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IL saw a 0.8% increase in questionable claims from 2010 to 2012, one of the slowest growing states</a:t>
            </a:r>
            <a:endParaRPr lang="en-US" sz="1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1" grpId="0" animBg="1"/>
    </p:bldLst>
  </p:timing>
</p:sld>
</file>

<file path=ppt/slides/slide1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C99735E8-A69F-4382-9002-7BBE4912E65F}" type="slidenum">
              <a:rPr lang="en-US" smtClean="0"/>
              <a:pPr/>
              <a:t>188</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smtClean="0"/>
              <a:t>Total Number of Questionable Claims by State, </a:t>
            </a:r>
            <a:br>
              <a:rPr lang="en-US" sz="2600" smtClean="0"/>
            </a:br>
            <a:r>
              <a:rPr lang="en-US" sz="2600" smtClean="0"/>
              <a:t>2012: Highest 25 States</a:t>
            </a:r>
          </a:p>
        </p:txBody>
      </p:sp>
      <p:graphicFrame>
        <p:nvGraphicFramePr>
          <p:cNvPr id="1026" name="Object 3"/>
          <p:cNvGraphicFramePr>
            <a:graphicFrameLocks noChangeAspect="1"/>
          </p:cNvGraphicFramePr>
          <p:nvPr>
            <p:ph idx="4294967295"/>
          </p:nvPr>
        </p:nvGraphicFramePr>
        <p:xfrm>
          <a:off x="9525" y="1200150"/>
          <a:ext cx="9144000" cy="5410200"/>
        </p:xfrm>
        <a:graphic>
          <a:graphicData uri="http://schemas.openxmlformats.org/presentationml/2006/ole">
            <p:oleObj spid="_x0000_s23913474" name="Chart" r:id="rId4" imgW="8820048" imgH="4572135" progId="MSGraph.Chart.8">
              <p:embed followColorScheme="full"/>
            </p:oleObj>
          </a:graphicData>
        </a:graphic>
      </p:graphicFrame>
      <p:sp>
        <p:nvSpPr>
          <p:cNvPr id="1029"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Sources:  NICB; Insurance Information Institute.		</a:t>
            </a:r>
          </a:p>
        </p:txBody>
      </p:sp>
      <p:sp>
        <p:nvSpPr>
          <p:cNvPr id="6" name="AutoShape 6"/>
          <p:cNvSpPr>
            <a:spLocks noChangeArrowheads="1"/>
          </p:cNvSpPr>
          <p:nvPr/>
        </p:nvSpPr>
        <p:spPr bwMode="blackWhite">
          <a:xfrm>
            <a:off x="3126658" y="1592825"/>
            <a:ext cx="3421625" cy="1578077"/>
          </a:xfrm>
          <a:prstGeom prst="wedgeRectCallout">
            <a:avLst>
              <a:gd name="adj1" fmla="val -87465"/>
              <a:gd name="adj2" fmla="val 1916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400" b="1" dirty="0" smtClean="0">
                <a:solidFill>
                  <a:schemeClr val="bg1"/>
                </a:solidFill>
              </a:rPr>
              <a:t>California had the largest number of Questionable Claims in 2012</a:t>
            </a:r>
            <a:endParaRPr lang="en-US" sz="2400" b="1" dirty="0">
              <a:solidFill>
                <a:schemeClr val="bg1"/>
              </a:solidFill>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D6A98A83-F378-494C-8988-0A1C20244C6C}" type="slidenum">
              <a:rPr lang="en-US" smtClean="0"/>
              <a:pPr/>
              <a:t>189</a:t>
            </a:fld>
            <a:endParaRPr lang="en-US" smtClean="0"/>
          </a:p>
        </p:txBody>
      </p:sp>
      <p:graphicFrame>
        <p:nvGraphicFramePr>
          <p:cNvPr id="2050" name="Object 3"/>
          <p:cNvGraphicFramePr>
            <a:graphicFrameLocks noChangeAspect="1"/>
          </p:cNvGraphicFramePr>
          <p:nvPr>
            <p:ph idx="4294967295"/>
          </p:nvPr>
        </p:nvGraphicFramePr>
        <p:xfrm>
          <a:off x="0" y="1465263"/>
          <a:ext cx="9144000" cy="5410200"/>
        </p:xfrm>
        <a:graphic>
          <a:graphicData uri="http://schemas.openxmlformats.org/presentationml/2006/ole">
            <p:oleObj spid="_x0000_s23914498" name="Chart" r:id="rId4" imgW="8820048" imgH="4572135" progId="MSGraph.Chart.8">
              <p:embed followColorScheme="full"/>
            </p:oleObj>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a:solidFill>
                  <a:schemeClr val="accent1"/>
                </a:solidFill>
              </a:rPr>
              <a:t>Total Number of Questionable Claims by State, </a:t>
            </a:r>
            <a:br>
              <a:rPr lang="en-US" sz="2600" b="1">
                <a:solidFill>
                  <a:schemeClr val="accent1"/>
                </a:solidFill>
              </a:rPr>
            </a:br>
            <a:r>
              <a:rPr lang="en-US" sz="2600" b="1">
                <a:solidFill>
                  <a:schemeClr val="accent1"/>
                </a:solidFill>
              </a:rPr>
              <a:t>2012: Highest 25 States</a:t>
            </a:r>
          </a:p>
        </p:txBody>
      </p:sp>
      <p:sp>
        <p:nvSpPr>
          <p:cNvPr id="2053" name="Rectangle 7"/>
          <p:cNvSpPr>
            <a:spLocks noChangeArrowheads="1"/>
          </p:cNvSpPr>
          <p:nvPr/>
        </p:nvSpPr>
        <p:spPr bwMode="auto">
          <a:xfrm>
            <a:off x="0" y="6429375"/>
            <a:ext cx="8750300" cy="261938"/>
          </a:xfrm>
          <a:prstGeom prst="rect">
            <a:avLst/>
          </a:prstGeom>
          <a:noFill/>
          <a:ln w="9525">
            <a:noFill/>
            <a:miter lim="800000"/>
            <a:headEnd/>
            <a:tailEnd/>
          </a:ln>
        </p:spPr>
        <p:txBody>
          <a:bodyPr>
            <a:spAutoFit/>
          </a:bodyPr>
          <a:lstStyle/>
          <a:p>
            <a:r>
              <a:rPr lang="en-US" sz="1100"/>
              <a:t>Sources:  NICB; Insurance Information Institute.	</a:t>
            </a:r>
          </a:p>
        </p:txBody>
      </p:sp>
      <p:sp>
        <p:nvSpPr>
          <p:cNvPr id="6" name="AutoShape 6"/>
          <p:cNvSpPr>
            <a:spLocks noChangeArrowheads="1"/>
          </p:cNvSpPr>
          <p:nvPr/>
        </p:nvSpPr>
        <p:spPr bwMode="blackWhite">
          <a:xfrm>
            <a:off x="4645742" y="1887793"/>
            <a:ext cx="3421625" cy="1578077"/>
          </a:xfrm>
          <a:prstGeom prst="wedgeRectCallout">
            <a:avLst>
              <a:gd name="adj1" fmla="val 60380"/>
              <a:gd name="adj2" fmla="val 16963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400" b="1" dirty="0" smtClean="0">
                <a:solidFill>
                  <a:schemeClr val="bg1"/>
                </a:solidFill>
              </a:rPr>
              <a:t>North Dakota had the fewest number of Questionable Claims in 2012</a:t>
            </a:r>
            <a:endParaRPr lang="en-US" sz="2400" b="1" dirty="0">
              <a:solidFill>
                <a:schemeClr val="bg1"/>
              </a:solidFill>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smtClean="0"/>
              <a:t>PP Auto: 10-Year Average RNW WI &amp; Nearby States</a:t>
            </a:r>
          </a:p>
        </p:txBody>
      </p:sp>
      <p:graphicFrame>
        <p:nvGraphicFramePr>
          <p:cNvPr id="7170" name="Object 3"/>
          <p:cNvGraphicFramePr>
            <a:graphicFrameLocks noChangeAspect="1"/>
          </p:cNvGraphicFramePr>
          <p:nvPr>
            <p:ph type="chart" idx="1"/>
          </p:nvPr>
        </p:nvGraphicFramePr>
        <p:xfrm>
          <a:off x="322263" y="1671638"/>
          <a:ext cx="8818562" cy="4718050"/>
        </p:xfrm>
        <a:graphic>
          <a:graphicData uri="http://schemas.openxmlformats.org/presentationml/2006/ole">
            <p:oleObj spid="_x0000_s25760770" name="Chart" r:id="rId4" imgW="8829759" imgH="4724417" progId="MSGraph.Chart.8">
              <p:embed followColorScheme="full"/>
            </p:oleObj>
          </a:graphicData>
        </a:graphic>
      </p:graphicFrame>
      <p:sp>
        <p:nvSpPr>
          <p:cNvPr id="7172" name="Rectangle 4"/>
          <p:cNvSpPr>
            <a:spLocks noChangeArrowheads="1"/>
          </p:cNvSpPr>
          <p:nvPr/>
        </p:nvSpPr>
        <p:spPr bwMode="auto">
          <a:xfrm>
            <a:off x="609600" y="6281738"/>
            <a:ext cx="3810000" cy="114300"/>
          </a:xfrm>
          <a:prstGeom prst="rect">
            <a:avLst/>
          </a:prstGeom>
          <a:noFill/>
          <a:ln w="9525">
            <a:noFill/>
            <a:miter lim="800000"/>
            <a:headEnd/>
            <a:tailEnd/>
          </a:ln>
        </p:spPr>
        <p:txBody>
          <a:bodyPr wrap="none" lIns="92075" tIns="46038" rIns="92075" bIns="46038"/>
          <a:lstStyle/>
          <a:p>
            <a:pPr eaLnBrk="0" hangingPunct="0"/>
            <a:r>
              <a:rPr lang="en-US" sz="1400" b="1"/>
              <a:t>Source: NAIC, Insurance Information Institute</a:t>
            </a:r>
          </a:p>
        </p:txBody>
      </p:sp>
      <p:sp>
        <p:nvSpPr>
          <p:cNvPr id="7173" name="Text Box 5"/>
          <p:cNvSpPr txBox="1">
            <a:spLocks noChangeArrowheads="1"/>
          </p:cNvSpPr>
          <p:nvPr/>
        </p:nvSpPr>
        <p:spPr bwMode="auto">
          <a:xfrm>
            <a:off x="609600" y="1447800"/>
            <a:ext cx="7848600" cy="366713"/>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b="1"/>
              <a:t>2002-2011</a:t>
            </a:r>
          </a:p>
        </p:txBody>
      </p:sp>
      <p:sp>
        <p:nvSpPr>
          <p:cNvPr id="6" name="AutoShape 6"/>
          <p:cNvSpPr>
            <a:spLocks noChangeArrowheads="1"/>
          </p:cNvSpPr>
          <p:nvPr/>
        </p:nvSpPr>
        <p:spPr bwMode="blackWhite">
          <a:xfrm>
            <a:off x="763588" y="2747963"/>
            <a:ext cx="2241550" cy="1431925"/>
          </a:xfrm>
          <a:prstGeom prst="wedgeRectCallout">
            <a:avLst>
              <a:gd name="adj1" fmla="val 82870"/>
              <a:gd name="adj2" fmla="val -13833"/>
            </a:avLst>
          </a:prstGeom>
          <a:solidFill>
            <a:srgbClr val="C0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Wisconsin PP Auto profitability is above the US and the regional average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1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a:noFill/>
        </p:spPr>
        <p:txBody>
          <a:bodyPr/>
          <a:lstStyle/>
          <a:p>
            <a:fld id="{44CBB857-BFEC-4D7A-8482-DD3E4498B4BD}" type="slidenum">
              <a:rPr lang="en-US" smtClean="0"/>
              <a:pPr/>
              <a:t>190</a:t>
            </a:fld>
            <a:endParaRPr lang="en-US" smtClean="0"/>
          </a:p>
        </p:txBody>
      </p:sp>
      <p:sp>
        <p:nvSpPr>
          <p:cNvPr id="3076"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dirty="0" smtClean="0"/>
              <a:t>Total Number of Questionable Claims by State, </a:t>
            </a:r>
            <a:br>
              <a:rPr lang="en-US" sz="2600" dirty="0" smtClean="0"/>
            </a:br>
            <a:r>
              <a:rPr lang="en-US" sz="2600" dirty="0" smtClean="0"/>
              <a:t>per 100K Persons, 2012: Highest 25 States</a:t>
            </a:r>
          </a:p>
        </p:txBody>
      </p:sp>
      <p:graphicFrame>
        <p:nvGraphicFramePr>
          <p:cNvPr id="3074" name="Object 3"/>
          <p:cNvGraphicFramePr>
            <a:graphicFrameLocks noChangeAspect="1"/>
          </p:cNvGraphicFramePr>
          <p:nvPr>
            <p:ph idx="4294967295"/>
          </p:nvPr>
        </p:nvGraphicFramePr>
        <p:xfrm>
          <a:off x="9525" y="1200150"/>
          <a:ext cx="9144000" cy="5410200"/>
        </p:xfrm>
        <a:graphic>
          <a:graphicData uri="http://schemas.openxmlformats.org/presentationml/2006/ole">
            <p:oleObj spid="_x0000_s23915522" name="Chart" r:id="rId4" imgW="8820048" imgH="4572135" progId="MSGraph.Chart.8">
              <p:embed followColorScheme="full"/>
            </p:oleObj>
          </a:graphicData>
        </a:graphic>
      </p:graphicFrame>
      <p:sp>
        <p:nvSpPr>
          <p:cNvPr id="3077"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Sources:  NICB; Insurance Information Institute.		</a:t>
            </a:r>
          </a:p>
        </p:txBody>
      </p:sp>
      <p:sp>
        <p:nvSpPr>
          <p:cNvPr id="6" name="AutoShape 6"/>
          <p:cNvSpPr>
            <a:spLocks noChangeArrowheads="1"/>
          </p:cNvSpPr>
          <p:nvPr/>
        </p:nvSpPr>
        <p:spPr bwMode="blackWhite">
          <a:xfrm>
            <a:off x="3126658" y="1592825"/>
            <a:ext cx="3421625" cy="1843549"/>
          </a:xfrm>
          <a:prstGeom prst="wedgeRectCallout">
            <a:avLst>
              <a:gd name="adj1" fmla="val -93500"/>
              <a:gd name="adj2" fmla="val -419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400" b="1" dirty="0" smtClean="0">
                <a:solidFill>
                  <a:schemeClr val="bg1"/>
                </a:solidFill>
              </a:rPr>
              <a:t>DC followed by Maryland California had the highest rate of Questionable Claims in 2012</a:t>
            </a:r>
            <a:endParaRPr lang="en-US" sz="2400" b="1" dirty="0">
              <a:solidFill>
                <a:schemeClr val="bg1"/>
              </a:solidFill>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a:noFill/>
        </p:spPr>
        <p:txBody>
          <a:bodyPr/>
          <a:lstStyle/>
          <a:p>
            <a:fld id="{1CD50451-0D7E-4E2C-AA0F-C33457EFC7C8}" type="slidenum">
              <a:rPr lang="en-US" smtClean="0"/>
              <a:pPr/>
              <a:t>191</a:t>
            </a:fld>
            <a:endParaRPr lang="en-US" smtClean="0"/>
          </a:p>
        </p:txBody>
      </p:sp>
      <p:sp>
        <p:nvSpPr>
          <p:cNvPr id="4100"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dirty="0" smtClean="0"/>
              <a:t>Total Number of Questionable Claims by State, </a:t>
            </a:r>
            <a:br>
              <a:rPr lang="en-US" sz="2600" dirty="0" smtClean="0"/>
            </a:br>
            <a:r>
              <a:rPr lang="en-US" sz="2600" dirty="0" smtClean="0"/>
              <a:t>per 100K Persons, 2012: Lowest 25 States</a:t>
            </a:r>
          </a:p>
        </p:txBody>
      </p:sp>
      <p:graphicFrame>
        <p:nvGraphicFramePr>
          <p:cNvPr id="4098" name="Object 3"/>
          <p:cNvGraphicFramePr>
            <a:graphicFrameLocks noChangeAspect="1"/>
          </p:cNvGraphicFramePr>
          <p:nvPr>
            <p:ph idx="4294967295"/>
          </p:nvPr>
        </p:nvGraphicFramePr>
        <p:xfrm>
          <a:off x="-49467" y="1185402"/>
          <a:ext cx="9144000" cy="5410200"/>
        </p:xfrm>
        <a:graphic>
          <a:graphicData uri="http://schemas.openxmlformats.org/presentationml/2006/ole">
            <p:oleObj spid="_x0000_s23916546" name="Chart" r:id="rId4" imgW="8820049" imgH="4572034" progId="MSGraph.Chart.8">
              <p:embed followColorScheme="full"/>
            </p:oleObj>
          </a:graphicData>
        </a:graphic>
      </p:graphicFrame>
      <p:sp>
        <p:nvSpPr>
          <p:cNvPr id="4101"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Sources:  NICB; Insurance Information Institute.		</a:t>
            </a:r>
          </a:p>
        </p:txBody>
      </p:sp>
      <p:sp>
        <p:nvSpPr>
          <p:cNvPr id="6" name="AutoShape 6"/>
          <p:cNvSpPr>
            <a:spLocks noChangeArrowheads="1"/>
          </p:cNvSpPr>
          <p:nvPr/>
        </p:nvSpPr>
        <p:spPr bwMode="blackWhite">
          <a:xfrm>
            <a:off x="5515897" y="1194618"/>
            <a:ext cx="3259392" cy="1843549"/>
          </a:xfrm>
          <a:prstGeom prst="wedgeRectCallout">
            <a:avLst>
              <a:gd name="adj1" fmla="val 42729"/>
              <a:gd name="adj2" fmla="val 1094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400" b="1" dirty="0" smtClean="0">
                <a:solidFill>
                  <a:schemeClr val="bg1"/>
                </a:solidFill>
              </a:rPr>
              <a:t>North and South Dakota had the lowest rate of Questionable Claims in 2012</a:t>
            </a:r>
            <a:endParaRPr lang="en-US" sz="2400" b="1" dirty="0">
              <a:solidFill>
                <a:schemeClr val="bg1"/>
              </a:solidFill>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192</a:t>
            </a:fld>
            <a:endParaRPr lang="en-US" smtClean="0"/>
          </a:p>
        </p:txBody>
      </p:sp>
      <p:sp>
        <p:nvSpPr>
          <p:cNvPr id="51207" name="Rectangle 4"/>
          <p:cNvSpPr>
            <a:spLocks noChangeArrowheads="1"/>
          </p:cNvSpPr>
          <p:nvPr/>
        </p:nvSpPr>
        <p:spPr bwMode="auto">
          <a:xfrm>
            <a:off x="-235968" y="6046497"/>
            <a:ext cx="9191625" cy="840999"/>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National Insurance Crime Bureau, </a:t>
            </a:r>
            <a:r>
              <a:rPr lang="en-US" sz="1100" i="1" dirty="0" err="1" smtClean="0"/>
              <a:t>ForeCAST</a:t>
            </a:r>
            <a:r>
              <a:rPr lang="en-US" sz="1100" i="1" dirty="0" smtClean="0"/>
              <a:t> Report</a:t>
            </a:r>
            <a:r>
              <a:rPr lang="en-US" sz="1100" dirty="0" smtClean="0"/>
              <a:t>, May 10, 2013; </a:t>
            </a:r>
            <a:r>
              <a:rPr lang="en-US" sz="1100" dirty="0"/>
              <a:t>Insurance Information Institute</a:t>
            </a:r>
          </a:p>
        </p:txBody>
      </p:sp>
      <p:graphicFrame>
        <p:nvGraphicFramePr>
          <p:cNvPr id="51202" name="Object 2"/>
          <p:cNvGraphicFramePr>
            <a:graphicFrameLocks/>
          </p:cNvGraphicFramePr>
          <p:nvPr/>
        </p:nvGraphicFramePr>
        <p:xfrm>
          <a:off x="219075" y="2033079"/>
          <a:ext cx="8758238" cy="4340225"/>
        </p:xfrm>
        <a:graphic>
          <a:graphicData uri="http://schemas.openxmlformats.org/presentationml/2006/ole">
            <p:oleObj spid="_x0000_s23917570" name="Chart" r:id="rId4" imgW="8753373" imgH="4333784" progId="MSGraph.Chart.8">
              <p:embed followColorScheme="full"/>
            </p:oleObj>
          </a:graphicData>
        </a:graphic>
      </p:graphicFrame>
      <p:sp>
        <p:nvSpPr>
          <p:cNvPr id="51209" name="Rectangle 7"/>
          <p:cNvSpPr>
            <a:spLocks noChangeArrowheads="1"/>
          </p:cNvSpPr>
          <p:nvPr/>
        </p:nvSpPr>
        <p:spPr bwMode="black">
          <a:xfrm>
            <a:off x="200179" y="1312607"/>
            <a:ext cx="2410285" cy="443198"/>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(Number of Questionable Claims)</a:t>
            </a:r>
            <a:endParaRPr lang="en-US" sz="1600" b="1" dirty="0">
              <a:solidFill>
                <a:srgbClr val="225A7A"/>
              </a:solidFill>
            </a:endParaRPr>
          </a:p>
        </p:txBody>
      </p:sp>
      <p:sp>
        <p:nvSpPr>
          <p:cNvPr id="10" name="AutoShape 6"/>
          <p:cNvSpPr>
            <a:spLocks noChangeArrowheads="1"/>
          </p:cNvSpPr>
          <p:nvPr/>
        </p:nvSpPr>
        <p:spPr bwMode="blackWhite">
          <a:xfrm>
            <a:off x="2831690" y="1135047"/>
            <a:ext cx="3790335" cy="1799882"/>
          </a:xfrm>
          <a:prstGeom prst="wedgeRectCallout">
            <a:avLst>
              <a:gd name="adj1" fmla="val -41345"/>
              <a:gd name="adj2" fmla="val 779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New York City had the largest number of Questionable Claims in 2012, but Miami and Baltimore led the way in growth, with the number of QCs nearly doubling from 2010 to 2012</a:t>
            </a:r>
            <a:endParaRPr lang="en-US" b="1" dirty="0">
              <a:solidFill>
                <a:schemeClr val="bg1"/>
              </a:solidFill>
              <a:cs typeface="+mn-cs"/>
            </a:endParaRPr>
          </a:p>
        </p:txBody>
      </p:sp>
      <p:sp>
        <p:nvSpPr>
          <p:cNvPr id="11" name="TextBox 10"/>
          <p:cNvSpPr txBox="1"/>
          <p:nvPr/>
        </p:nvSpPr>
        <p:spPr>
          <a:xfrm>
            <a:off x="1106129" y="2050023"/>
            <a:ext cx="796413" cy="276999"/>
          </a:xfrm>
          <a:prstGeom prst="rect">
            <a:avLst/>
          </a:prstGeom>
          <a:solidFill>
            <a:srgbClr val="FF0000"/>
          </a:solidFill>
        </p:spPr>
        <p:txBody>
          <a:bodyPr wrap="square" rtlCol="0">
            <a:spAutoFit/>
          </a:bodyPr>
          <a:lstStyle/>
          <a:p>
            <a:pPr algn="ctr"/>
            <a:r>
              <a:rPr lang="en-US" sz="1200" b="1" dirty="0" smtClean="0">
                <a:solidFill>
                  <a:schemeClr val="bg1"/>
                </a:solidFill>
              </a:rPr>
              <a:t>+28.5%</a:t>
            </a:r>
            <a:endParaRPr lang="en-US" sz="1200" b="1" dirty="0">
              <a:solidFill>
                <a:schemeClr val="bg1"/>
              </a:solidFill>
            </a:endParaRPr>
          </a:p>
        </p:txBody>
      </p:sp>
      <p:sp>
        <p:nvSpPr>
          <p:cNvPr id="12" name="TextBox 11"/>
          <p:cNvSpPr txBox="1"/>
          <p:nvPr/>
        </p:nvSpPr>
        <p:spPr>
          <a:xfrm>
            <a:off x="1981185" y="3067665"/>
            <a:ext cx="732518" cy="276999"/>
          </a:xfrm>
          <a:prstGeom prst="rect">
            <a:avLst/>
          </a:prstGeom>
          <a:solidFill>
            <a:srgbClr val="FF0000"/>
          </a:solidFill>
        </p:spPr>
        <p:txBody>
          <a:bodyPr wrap="square" rtlCol="0">
            <a:spAutoFit/>
          </a:bodyPr>
          <a:lstStyle/>
          <a:p>
            <a:pPr algn="ctr"/>
            <a:r>
              <a:rPr lang="en-US" sz="1200" b="1" dirty="0" smtClean="0">
                <a:solidFill>
                  <a:schemeClr val="bg1"/>
                </a:solidFill>
              </a:rPr>
              <a:t>+55.1%</a:t>
            </a:r>
            <a:endParaRPr lang="en-US" sz="1200" b="1" dirty="0">
              <a:solidFill>
                <a:schemeClr val="bg1"/>
              </a:solidFill>
            </a:endParaRPr>
          </a:p>
        </p:txBody>
      </p:sp>
      <p:sp>
        <p:nvSpPr>
          <p:cNvPr id="13" name="TextBox 12"/>
          <p:cNvSpPr txBox="1"/>
          <p:nvPr/>
        </p:nvSpPr>
        <p:spPr>
          <a:xfrm>
            <a:off x="2713702" y="3524865"/>
            <a:ext cx="752169" cy="286797"/>
          </a:xfrm>
          <a:prstGeom prst="rect">
            <a:avLst/>
          </a:prstGeom>
          <a:solidFill>
            <a:srgbClr val="FF0000"/>
          </a:solidFill>
        </p:spPr>
        <p:txBody>
          <a:bodyPr wrap="square" rtlCol="0">
            <a:spAutoFit/>
          </a:bodyPr>
          <a:lstStyle/>
          <a:p>
            <a:pPr algn="ctr"/>
            <a:r>
              <a:rPr lang="en-US" sz="1200" b="1" dirty="0" smtClean="0">
                <a:solidFill>
                  <a:schemeClr val="bg1"/>
                </a:solidFill>
              </a:rPr>
              <a:t>+93.2%</a:t>
            </a:r>
            <a:endParaRPr lang="en-US" sz="1200" b="1" dirty="0">
              <a:solidFill>
                <a:schemeClr val="bg1"/>
              </a:solidFill>
            </a:endParaRPr>
          </a:p>
        </p:txBody>
      </p:sp>
      <p:sp>
        <p:nvSpPr>
          <p:cNvPr id="14" name="TextBox 13"/>
          <p:cNvSpPr txBox="1"/>
          <p:nvPr/>
        </p:nvSpPr>
        <p:spPr>
          <a:xfrm>
            <a:off x="3392080" y="3893540"/>
            <a:ext cx="766965" cy="276999"/>
          </a:xfrm>
          <a:prstGeom prst="rect">
            <a:avLst/>
          </a:prstGeom>
          <a:solidFill>
            <a:srgbClr val="FF0000"/>
          </a:solidFill>
        </p:spPr>
        <p:txBody>
          <a:bodyPr wrap="square" rtlCol="0">
            <a:spAutoFit/>
          </a:bodyPr>
          <a:lstStyle/>
          <a:p>
            <a:pPr algn="ctr"/>
            <a:r>
              <a:rPr lang="en-US" sz="1200" b="1" dirty="0" smtClean="0">
                <a:solidFill>
                  <a:schemeClr val="bg1"/>
                </a:solidFill>
              </a:rPr>
              <a:t>+18.7%</a:t>
            </a:r>
            <a:endParaRPr lang="en-US" sz="1200" b="1" dirty="0">
              <a:solidFill>
                <a:schemeClr val="bg1"/>
              </a:solidFill>
            </a:endParaRPr>
          </a:p>
        </p:txBody>
      </p:sp>
      <p:sp>
        <p:nvSpPr>
          <p:cNvPr id="15" name="TextBox 14"/>
          <p:cNvSpPr txBox="1"/>
          <p:nvPr/>
        </p:nvSpPr>
        <p:spPr>
          <a:xfrm>
            <a:off x="4232789" y="3898455"/>
            <a:ext cx="752168" cy="276999"/>
          </a:xfrm>
          <a:prstGeom prst="rect">
            <a:avLst/>
          </a:prstGeom>
          <a:solidFill>
            <a:srgbClr val="FF0000"/>
          </a:solidFill>
        </p:spPr>
        <p:txBody>
          <a:bodyPr wrap="square" rtlCol="0">
            <a:spAutoFit/>
          </a:bodyPr>
          <a:lstStyle/>
          <a:p>
            <a:pPr algn="ctr"/>
            <a:r>
              <a:rPr lang="en-US" sz="1200" b="1" dirty="0" smtClean="0">
                <a:solidFill>
                  <a:schemeClr val="bg1"/>
                </a:solidFill>
              </a:rPr>
              <a:t>+99.0%</a:t>
            </a:r>
            <a:endParaRPr lang="en-US" sz="1200" b="1" dirty="0">
              <a:solidFill>
                <a:schemeClr val="bg1"/>
              </a:solidFill>
            </a:endParaRPr>
          </a:p>
        </p:txBody>
      </p:sp>
      <p:sp>
        <p:nvSpPr>
          <p:cNvPr id="16" name="TextBox 15"/>
          <p:cNvSpPr txBox="1"/>
          <p:nvPr/>
        </p:nvSpPr>
        <p:spPr>
          <a:xfrm>
            <a:off x="4984953" y="4159046"/>
            <a:ext cx="722673" cy="276999"/>
          </a:xfrm>
          <a:prstGeom prst="rect">
            <a:avLst/>
          </a:prstGeom>
          <a:solidFill>
            <a:srgbClr val="FF0000"/>
          </a:solidFill>
        </p:spPr>
        <p:txBody>
          <a:bodyPr wrap="square" rtlCol="0">
            <a:spAutoFit/>
          </a:bodyPr>
          <a:lstStyle/>
          <a:p>
            <a:pPr algn="ctr"/>
            <a:r>
              <a:rPr lang="en-US" sz="1200" b="1" dirty="0" smtClean="0">
                <a:solidFill>
                  <a:schemeClr val="bg1"/>
                </a:solidFill>
              </a:rPr>
              <a:t>+19.8%</a:t>
            </a:r>
            <a:endParaRPr lang="en-US" sz="1200" b="1" dirty="0">
              <a:solidFill>
                <a:schemeClr val="bg1"/>
              </a:solidFill>
            </a:endParaRPr>
          </a:p>
        </p:txBody>
      </p:sp>
      <p:sp>
        <p:nvSpPr>
          <p:cNvPr id="17" name="TextBox 16"/>
          <p:cNvSpPr txBox="1"/>
          <p:nvPr/>
        </p:nvSpPr>
        <p:spPr>
          <a:xfrm>
            <a:off x="5751777" y="4144263"/>
            <a:ext cx="708017" cy="276999"/>
          </a:xfrm>
          <a:prstGeom prst="rect">
            <a:avLst/>
          </a:prstGeom>
          <a:solidFill>
            <a:srgbClr val="FF0000"/>
          </a:solidFill>
        </p:spPr>
        <p:txBody>
          <a:bodyPr wrap="square" rtlCol="0">
            <a:spAutoFit/>
          </a:bodyPr>
          <a:lstStyle/>
          <a:p>
            <a:pPr algn="ctr"/>
            <a:r>
              <a:rPr lang="en-US" sz="1200" b="1" dirty="0" smtClean="0">
                <a:solidFill>
                  <a:schemeClr val="bg1"/>
                </a:solidFill>
              </a:rPr>
              <a:t>-27.7%</a:t>
            </a:r>
            <a:endParaRPr lang="en-US" sz="1200" b="1" dirty="0">
              <a:solidFill>
                <a:schemeClr val="bg1"/>
              </a:solidFill>
            </a:endParaRPr>
          </a:p>
        </p:txBody>
      </p:sp>
      <p:sp>
        <p:nvSpPr>
          <p:cNvPr id="18" name="TextBox 17"/>
          <p:cNvSpPr txBox="1"/>
          <p:nvPr/>
        </p:nvSpPr>
        <p:spPr>
          <a:xfrm>
            <a:off x="6508845" y="4252419"/>
            <a:ext cx="634181" cy="276999"/>
          </a:xfrm>
          <a:prstGeom prst="rect">
            <a:avLst/>
          </a:prstGeom>
          <a:solidFill>
            <a:srgbClr val="FF0000"/>
          </a:solidFill>
        </p:spPr>
        <p:txBody>
          <a:bodyPr wrap="square" rtlCol="0">
            <a:spAutoFit/>
          </a:bodyPr>
          <a:lstStyle/>
          <a:p>
            <a:pPr algn="ctr"/>
            <a:r>
              <a:rPr lang="en-US" sz="1200" b="1" dirty="0" smtClean="0">
                <a:solidFill>
                  <a:schemeClr val="bg1"/>
                </a:solidFill>
              </a:rPr>
              <a:t>+63.8</a:t>
            </a:r>
            <a:endParaRPr lang="en-US" sz="1200" b="1" dirty="0">
              <a:solidFill>
                <a:schemeClr val="bg1"/>
              </a:solidFill>
            </a:endParaRPr>
          </a:p>
        </p:txBody>
      </p:sp>
      <p:sp>
        <p:nvSpPr>
          <p:cNvPr id="19" name="TextBox 18"/>
          <p:cNvSpPr txBox="1"/>
          <p:nvPr/>
        </p:nvSpPr>
        <p:spPr>
          <a:xfrm>
            <a:off x="7354401" y="4375323"/>
            <a:ext cx="634181" cy="276999"/>
          </a:xfrm>
          <a:prstGeom prst="rect">
            <a:avLst/>
          </a:prstGeom>
          <a:solidFill>
            <a:srgbClr val="FF0000"/>
          </a:solidFill>
        </p:spPr>
        <p:txBody>
          <a:bodyPr wrap="square" rtlCol="0">
            <a:spAutoFit/>
          </a:bodyPr>
          <a:lstStyle/>
          <a:p>
            <a:pPr algn="ctr"/>
            <a:r>
              <a:rPr lang="en-US" sz="1200" b="1" dirty="0" smtClean="0">
                <a:solidFill>
                  <a:schemeClr val="bg1"/>
                </a:solidFill>
              </a:rPr>
              <a:t>+82.8</a:t>
            </a:r>
            <a:endParaRPr lang="en-US" sz="1200" b="1" dirty="0">
              <a:solidFill>
                <a:schemeClr val="bg1"/>
              </a:solidFill>
            </a:endParaRPr>
          </a:p>
        </p:txBody>
      </p:sp>
      <p:sp>
        <p:nvSpPr>
          <p:cNvPr id="20" name="TextBox 19"/>
          <p:cNvSpPr txBox="1"/>
          <p:nvPr/>
        </p:nvSpPr>
        <p:spPr>
          <a:xfrm>
            <a:off x="8126217" y="4394991"/>
            <a:ext cx="634181" cy="276999"/>
          </a:xfrm>
          <a:prstGeom prst="rect">
            <a:avLst/>
          </a:prstGeom>
          <a:solidFill>
            <a:srgbClr val="FF0000"/>
          </a:solidFill>
        </p:spPr>
        <p:txBody>
          <a:bodyPr wrap="square" rtlCol="0">
            <a:spAutoFit/>
          </a:bodyPr>
          <a:lstStyle/>
          <a:p>
            <a:pPr algn="ctr"/>
            <a:r>
              <a:rPr lang="en-US" sz="1200" b="1" dirty="0" smtClean="0">
                <a:solidFill>
                  <a:schemeClr val="bg1"/>
                </a:solidFill>
              </a:rPr>
              <a:t>+1.2</a:t>
            </a:r>
            <a:endParaRPr lang="en-US" sz="1200" b="1" dirty="0">
              <a:solidFill>
                <a:schemeClr val="bg1"/>
              </a:solidFill>
            </a:endParaRPr>
          </a:p>
        </p:txBody>
      </p:sp>
      <p:sp>
        <p:nvSpPr>
          <p:cNvPr id="22" name="Rectangle 2"/>
          <p:cNvSpPr txBox="1">
            <a:spLocks noChangeArrowheads="1"/>
          </p:cNvSpPr>
          <p:nvPr/>
        </p:nvSpPr>
        <p:spPr bwMode="black">
          <a:xfrm>
            <a:off x="117984" y="71219"/>
            <a:ext cx="7577189" cy="860425"/>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Questionable Claims, Top 10 Loss Cities, All Lines: 2010–2012</a:t>
            </a:r>
          </a:p>
        </p:txBody>
      </p:sp>
      <p:sp>
        <p:nvSpPr>
          <p:cNvPr id="21" name="AutoShape 7"/>
          <p:cNvSpPr>
            <a:spLocks noChangeArrowheads="1"/>
          </p:cNvSpPr>
          <p:nvPr/>
        </p:nvSpPr>
        <p:spPr bwMode="blackWhite">
          <a:xfrm>
            <a:off x="6109398" y="2974312"/>
            <a:ext cx="2783393" cy="940655"/>
          </a:xfrm>
          <a:prstGeom prst="wedgeRectCallout">
            <a:avLst>
              <a:gd name="adj1" fmla="val -22883"/>
              <a:gd name="adj2" fmla="val 7891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Philadelphia saw a 63.8% increase in questionable claims from 2010 to 2012, one of the fastest growing states</a:t>
            </a:r>
            <a:endParaRPr lang="en-US" sz="1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1" grpId="0" animBg="1"/>
    </p:bldLst>
  </p:timing>
</p:sld>
</file>

<file path=ppt/slides/slide1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193</a:t>
            </a:fld>
            <a:endParaRPr lang="en-US" smtClean="0"/>
          </a:p>
        </p:txBody>
      </p:sp>
      <p:sp>
        <p:nvSpPr>
          <p:cNvPr id="51207" name="Rectangle 4"/>
          <p:cNvSpPr>
            <a:spLocks noChangeArrowheads="1"/>
          </p:cNvSpPr>
          <p:nvPr/>
        </p:nvSpPr>
        <p:spPr bwMode="auto">
          <a:xfrm>
            <a:off x="-235968" y="6046497"/>
            <a:ext cx="9191625" cy="840999"/>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National Insurance Crime Bureau, </a:t>
            </a:r>
            <a:r>
              <a:rPr lang="en-US" sz="1100" i="1" dirty="0" err="1" smtClean="0"/>
              <a:t>ForeCAST</a:t>
            </a:r>
            <a:r>
              <a:rPr lang="en-US" sz="1100" i="1" dirty="0" smtClean="0"/>
              <a:t> Report</a:t>
            </a:r>
            <a:r>
              <a:rPr lang="en-US" sz="1100" dirty="0" smtClean="0"/>
              <a:t>, May 10, 2013; </a:t>
            </a:r>
            <a:r>
              <a:rPr lang="en-US" sz="1100" dirty="0"/>
              <a:t>Insurance Information Institute</a:t>
            </a:r>
          </a:p>
        </p:txBody>
      </p:sp>
      <p:graphicFrame>
        <p:nvGraphicFramePr>
          <p:cNvPr id="51202" name="Object 2"/>
          <p:cNvGraphicFramePr>
            <a:graphicFrameLocks/>
          </p:cNvGraphicFramePr>
          <p:nvPr/>
        </p:nvGraphicFramePr>
        <p:xfrm>
          <a:off x="219075" y="2033079"/>
          <a:ext cx="8758238" cy="4340225"/>
        </p:xfrm>
        <a:graphic>
          <a:graphicData uri="http://schemas.openxmlformats.org/presentationml/2006/ole">
            <p:oleObj spid="_x0000_s23918594" name="Chart" r:id="rId4" imgW="8753373" imgH="4333784" progId="MSGraph.Chart.8">
              <p:embed followColorScheme="full"/>
            </p:oleObj>
          </a:graphicData>
        </a:graphic>
      </p:graphicFrame>
      <p:sp>
        <p:nvSpPr>
          <p:cNvPr id="51209" name="Rectangle 7"/>
          <p:cNvSpPr>
            <a:spLocks noChangeArrowheads="1"/>
          </p:cNvSpPr>
          <p:nvPr/>
        </p:nvSpPr>
        <p:spPr bwMode="black">
          <a:xfrm>
            <a:off x="200179" y="1312607"/>
            <a:ext cx="2410285" cy="443198"/>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(Number of Questionable Claims)</a:t>
            </a:r>
            <a:endParaRPr lang="en-US" sz="1600" b="1" dirty="0">
              <a:solidFill>
                <a:srgbClr val="225A7A"/>
              </a:solidFill>
            </a:endParaRPr>
          </a:p>
        </p:txBody>
      </p:sp>
      <p:sp>
        <p:nvSpPr>
          <p:cNvPr id="10" name="AutoShape 6"/>
          <p:cNvSpPr>
            <a:spLocks noChangeArrowheads="1"/>
          </p:cNvSpPr>
          <p:nvPr/>
        </p:nvSpPr>
        <p:spPr bwMode="blackWhite">
          <a:xfrm>
            <a:off x="2831690" y="1135047"/>
            <a:ext cx="3524865" cy="1947366"/>
          </a:xfrm>
          <a:prstGeom prst="wedgeRectCallout">
            <a:avLst>
              <a:gd name="adj1" fmla="val -78583"/>
              <a:gd name="adj2" fmla="val 636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Private Passenger Auto had the largest number of Questionable Claims in 2012, but Personal Property (Other) led the way in growth, with the number of QCs more than tripling from 2010 to 2012</a:t>
            </a:r>
            <a:endParaRPr lang="en-US" b="1" dirty="0">
              <a:solidFill>
                <a:schemeClr val="bg1"/>
              </a:solidFill>
              <a:cs typeface="+mn-cs"/>
            </a:endParaRPr>
          </a:p>
        </p:txBody>
      </p:sp>
      <p:sp>
        <p:nvSpPr>
          <p:cNvPr id="11" name="TextBox 10"/>
          <p:cNvSpPr txBox="1"/>
          <p:nvPr/>
        </p:nvSpPr>
        <p:spPr>
          <a:xfrm>
            <a:off x="1120877" y="1946787"/>
            <a:ext cx="796413" cy="276999"/>
          </a:xfrm>
          <a:prstGeom prst="rect">
            <a:avLst/>
          </a:prstGeom>
          <a:solidFill>
            <a:srgbClr val="FF0000"/>
          </a:solidFill>
        </p:spPr>
        <p:txBody>
          <a:bodyPr wrap="square" rtlCol="0">
            <a:spAutoFit/>
          </a:bodyPr>
          <a:lstStyle/>
          <a:p>
            <a:pPr algn="ctr"/>
            <a:r>
              <a:rPr lang="en-US" sz="1200" b="1" dirty="0" smtClean="0">
                <a:solidFill>
                  <a:schemeClr val="bg1"/>
                </a:solidFill>
              </a:rPr>
              <a:t>+24.9%</a:t>
            </a:r>
            <a:endParaRPr lang="en-US" sz="1200" b="1" dirty="0">
              <a:solidFill>
                <a:schemeClr val="bg1"/>
              </a:solidFill>
            </a:endParaRPr>
          </a:p>
        </p:txBody>
      </p:sp>
      <p:sp>
        <p:nvSpPr>
          <p:cNvPr id="12" name="TextBox 11"/>
          <p:cNvSpPr txBox="1"/>
          <p:nvPr/>
        </p:nvSpPr>
        <p:spPr>
          <a:xfrm>
            <a:off x="1922192" y="3731342"/>
            <a:ext cx="732518" cy="276999"/>
          </a:xfrm>
          <a:prstGeom prst="rect">
            <a:avLst/>
          </a:prstGeom>
          <a:solidFill>
            <a:srgbClr val="FF0000"/>
          </a:solidFill>
        </p:spPr>
        <p:txBody>
          <a:bodyPr wrap="square" rtlCol="0">
            <a:spAutoFit/>
          </a:bodyPr>
          <a:lstStyle/>
          <a:p>
            <a:pPr algn="ctr"/>
            <a:r>
              <a:rPr lang="en-US" sz="1200" b="1" dirty="0" smtClean="0">
                <a:solidFill>
                  <a:schemeClr val="bg1"/>
                </a:solidFill>
              </a:rPr>
              <a:t>+47.1%</a:t>
            </a:r>
            <a:endParaRPr lang="en-US" sz="1200" b="1" dirty="0">
              <a:solidFill>
                <a:schemeClr val="bg1"/>
              </a:solidFill>
            </a:endParaRPr>
          </a:p>
        </p:txBody>
      </p:sp>
      <p:sp>
        <p:nvSpPr>
          <p:cNvPr id="13" name="TextBox 12"/>
          <p:cNvSpPr txBox="1"/>
          <p:nvPr/>
        </p:nvSpPr>
        <p:spPr>
          <a:xfrm>
            <a:off x="2669457" y="4262285"/>
            <a:ext cx="752169" cy="286797"/>
          </a:xfrm>
          <a:prstGeom prst="rect">
            <a:avLst/>
          </a:prstGeom>
          <a:solidFill>
            <a:srgbClr val="FF0000"/>
          </a:solidFill>
        </p:spPr>
        <p:txBody>
          <a:bodyPr wrap="square" rtlCol="0">
            <a:spAutoFit/>
          </a:bodyPr>
          <a:lstStyle/>
          <a:p>
            <a:pPr algn="ctr"/>
            <a:r>
              <a:rPr lang="en-US" sz="1200" b="1" dirty="0" smtClean="0">
                <a:solidFill>
                  <a:schemeClr val="bg1"/>
                </a:solidFill>
              </a:rPr>
              <a:t>+38.4%</a:t>
            </a:r>
            <a:endParaRPr lang="en-US" sz="1200" b="1" dirty="0">
              <a:solidFill>
                <a:schemeClr val="bg1"/>
              </a:solidFill>
            </a:endParaRPr>
          </a:p>
        </p:txBody>
      </p:sp>
      <p:sp>
        <p:nvSpPr>
          <p:cNvPr id="14" name="TextBox 13"/>
          <p:cNvSpPr txBox="1"/>
          <p:nvPr/>
        </p:nvSpPr>
        <p:spPr>
          <a:xfrm>
            <a:off x="3436324" y="4262240"/>
            <a:ext cx="766965" cy="276999"/>
          </a:xfrm>
          <a:prstGeom prst="rect">
            <a:avLst/>
          </a:prstGeom>
          <a:solidFill>
            <a:srgbClr val="FF0000"/>
          </a:solidFill>
        </p:spPr>
        <p:txBody>
          <a:bodyPr wrap="square" rtlCol="0">
            <a:spAutoFit/>
          </a:bodyPr>
          <a:lstStyle/>
          <a:p>
            <a:pPr algn="ctr"/>
            <a:r>
              <a:rPr lang="en-US" sz="1200" b="1" dirty="0" smtClean="0">
                <a:solidFill>
                  <a:schemeClr val="bg1"/>
                </a:solidFill>
              </a:rPr>
              <a:t>+2.4%</a:t>
            </a:r>
            <a:endParaRPr lang="en-US" sz="1200" b="1" dirty="0">
              <a:solidFill>
                <a:schemeClr val="bg1"/>
              </a:solidFill>
            </a:endParaRPr>
          </a:p>
        </p:txBody>
      </p:sp>
      <p:sp>
        <p:nvSpPr>
          <p:cNvPr id="15" name="TextBox 14"/>
          <p:cNvSpPr txBox="1"/>
          <p:nvPr/>
        </p:nvSpPr>
        <p:spPr>
          <a:xfrm>
            <a:off x="4218041" y="4267155"/>
            <a:ext cx="752168" cy="276999"/>
          </a:xfrm>
          <a:prstGeom prst="rect">
            <a:avLst/>
          </a:prstGeom>
          <a:solidFill>
            <a:srgbClr val="FF0000"/>
          </a:solidFill>
        </p:spPr>
        <p:txBody>
          <a:bodyPr wrap="square" rtlCol="0">
            <a:spAutoFit/>
          </a:bodyPr>
          <a:lstStyle/>
          <a:p>
            <a:pPr algn="ctr"/>
            <a:r>
              <a:rPr lang="en-US" sz="1200" b="1" dirty="0" smtClean="0">
                <a:solidFill>
                  <a:schemeClr val="bg1"/>
                </a:solidFill>
              </a:rPr>
              <a:t>+15.3%</a:t>
            </a:r>
            <a:endParaRPr lang="en-US" sz="1200" b="1" dirty="0">
              <a:solidFill>
                <a:schemeClr val="bg1"/>
              </a:solidFill>
            </a:endParaRPr>
          </a:p>
        </p:txBody>
      </p:sp>
      <p:sp>
        <p:nvSpPr>
          <p:cNvPr id="16" name="TextBox 15"/>
          <p:cNvSpPr txBox="1"/>
          <p:nvPr/>
        </p:nvSpPr>
        <p:spPr>
          <a:xfrm>
            <a:off x="4984953" y="4247534"/>
            <a:ext cx="796415" cy="276999"/>
          </a:xfrm>
          <a:prstGeom prst="rect">
            <a:avLst/>
          </a:prstGeom>
          <a:solidFill>
            <a:srgbClr val="FF0000"/>
          </a:solidFill>
        </p:spPr>
        <p:txBody>
          <a:bodyPr wrap="square" rtlCol="0">
            <a:spAutoFit/>
          </a:bodyPr>
          <a:lstStyle/>
          <a:p>
            <a:pPr algn="ctr"/>
            <a:r>
              <a:rPr lang="en-US" sz="1200" b="1" dirty="0" smtClean="0">
                <a:solidFill>
                  <a:schemeClr val="bg1"/>
                </a:solidFill>
              </a:rPr>
              <a:t>+205.1%</a:t>
            </a:r>
            <a:endParaRPr lang="en-US" sz="1200" b="1" dirty="0">
              <a:solidFill>
                <a:schemeClr val="bg1"/>
              </a:solidFill>
            </a:endParaRPr>
          </a:p>
        </p:txBody>
      </p:sp>
      <p:sp>
        <p:nvSpPr>
          <p:cNvPr id="17" name="TextBox 16"/>
          <p:cNvSpPr txBox="1"/>
          <p:nvPr/>
        </p:nvSpPr>
        <p:spPr>
          <a:xfrm>
            <a:off x="5751777" y="4571955"/>
            <a:ext cx="708017" cy="276999"/>
          </a:xfrm>
          <a:prstGeom prst="rect">
            <a:avLst/>
          </a:prstGeom>
          <a:solidFill>
            <a:srgbClr val="FF0000"/>
          </a:solidFill>
        </p:spPr>
        <p:txBody>
          <a:bodyPr wrap="square" rtlCol="0">
            <a:spAutoFit/>
          </a:bodyPr>
          <a:lstStyle/>
          <a:p>
            <a:pPr algn="ctr"/>
            <a:r>
              <a:rPr lang="en-US" sz="1200" b="1" dirty="0" smtClean="0">
                <a:solidFill>
                  <a:schemeClr val="bg1"/>
                </a:solidFill>
              </a:rPr>
              <a:t>+34.8%</a:t>
            </a:r>
            <a:endParaRPr lang="en-US" sz="1200" b="1" dirty="0">
              <a:solidFill>
                <a:schemeClr val="bg1"/>
              </a:solidFill>
            </a:endParaRPr>
          </a:p>
        </p:txBody>
      </p:sp>
      <p:sp>
        <p:nvSpPr>
          <p:cNvPr id="18" name="TextBox 17"/>
          <p:cNvSpPr txBox="1"/>
          <p:nvPr/>
        </p:nvSpPr>
        <p:spPr>
          <a:xfrm>
            <a:off x="6508844" y="4562127"/>
            <a:ext cx="717865" cy="276999"/>
          </a:xfrm>
          <a:prstGeom prst="rect">
            <a:avLst/>
          </a:prstGeom>
          <a:solidFill>
            <a:srgbClr val="FF0000"/>
          </a:solidFill>
        </p:spPr>
        <p:txBody>
          <a:bodyPr wrap="square" rtlCol="0">
            <a:spAutoFit/>
          </a:bodyPr>
          <a:lstStyle/>
          <a:p>
            <a:pPr algn="ctr"/>
            <a:r>
              <a:rPr lang="en-US" sz="1200" b="1" dirty="0" smtClean="0">
                <a:solidFill>
                  <a:schemeClr val="bg1"/>
                </a:solidFill>
              </a:rPr>
              <a:t>+30.0%</a:t>
            </a:r>
            <a:endParaRPr lang="en-US" sz="1200" b="1" dirty="0">
              <a:solidFill>
                <a:schemeClr val="bg1"/>
              </a:solidFill>
            </a:endParaRPr>
          </a:p>
        </p:txBody>
      </p:sp>
      <p:sp>
        <p:nvSpPr>
          <p:cNvPr id="19" name="TextBox 18"/>
          <p:cNvSpPr txBox="1"/>
          <p:nvPr/>
        </p:nvSpPr>
        <p:spPr>
          <a:xfrm>
            <a:off x="7329946" y="4552299"/>
            <a:ext cx="717629" cy="276999"/>
          </a:xfrm>
          <a:prstGeom prst="rect">
            <a:avLst/>
          </a:prstGeom>
          <a:solidFill>
            <a:srgbClr val="FF0000"/>
          </a:solidFill>
        </p:spPr>
        <p:txBody>
          <a:bodyPr wrap="square" rtlCol="0">
            <a:spAutoFit/>
          </a:bodyPr>
          <a:lstStyle/>
          <a:p>
            <a:pPr algn="ctr"/>
            <a:r>
              <a:rPr lang="en-US" sz="1200" b="1" dirty="0" smtClean="0">
                <a:solidFill>
                  <a:schemeClr val="bg1"/>
                </a:solidFill>
              </a:rPr>
              <a:t>-10.1%</a:t>
            </a:r>
            <a:endParaRPr lang="en-US" sz="1200" b="1" dirty="0">
              <a:solidFill>
                <a:schemeClr val="bg1"/>
              </a:solidFill>
            </a:endParaRPr>
          </a:p>
        </p:txBody>
      </p:sp>
      <p:sp>
        <p:nvSpPr>
          <p:cNvPr id="20" name="TextBox 19"/>
          <p:cNvSpPr txBox="1"/>
          <p:nvPr/>
        </p:nvSpPr>
        <p:spPr>
          <a:xfrm>
            <a:off x="8126217" y="4527723"/>
            <a:ext cx="634181" cy="276999"/>
          </a:xfrm>
          <a:prstGeom prst="rect">
            <a:avLst/>
          </a:prstGeom>
          <a:solidFill>
            <a:srgbClr val="FF0000"/>
          </a:solidFill>
        </p:spPr>
        <p:txBody>
          <a:bodyPr wrap="square" rtlCol="0">
            <a:spAutoFit/>
          </a:bodyPr>
          <a:lstStyle/>
          <a:p>
            <a:pPr algn="ctr"/>
            <a:r>
              <a:rPr lang="en-US" sz="1200" b="1" dirty="0" smtClean="0">
                <a:solidFill>
                  <a:schemeClr val="bg1"/>
                </a:solidFill>
              </a:rPr>
              <a:t>+6.0%</a:t>
            </a:r>
            <a:endParaRPr lang="en-US" sz="1200" b="1" dirty="0">
              <a:solidFill>
                <a:schemeClr val="bg1"/>
              </a:solidFill>
            </a:endParaRPr>
          </a:p>
        </p:txBody>
      </p:sp>
      <p:sp>
        <p:nvSpPr>
          <p:cNvPr id="22" name="Rectangle 2"/>
          <p:cNvSpPr txBox="1">
            <a:spLocks noChangeArrowheads="1"/>
          </p:cNvSpPr>
          <p:nvPr/>
        </p:nvSpPr>
        <p:spPr bwMode="black">
          <a:xfrm>
            <a:off x="117984" y="71219"/>
            <a:ext cx="7683914" cy="860425"/>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Questionable Claims, Top 10 Policy Types: 2010–2012</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44258"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000" smtClean="0">
                <a:solidFill>
                  <a:schemeClr val="bg1"/>
                </a:solidFill>
              </a:rPr>
              <a:t>Financial Strength &amp; Underwriting</a:t>
            </a:r>
          </a:p>
        </p:txBody>
      </p:sp>
      <p:sp>
        <p:nvSpPr>
          <p:cNvPr id="13107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107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5559A6B3-2962-496D-B940-099DE038E5CD}" type="slidenum">
              <a:rPr lang="en-US" sz="900">
                <a:solidFill>
                  <a:schemeClr val="bg1"/>
                </a:solidFill>
              </a:rPr>
              <a:pPr algn="r" eaLnBrk="0" hangingPunct="0">
                <a:lnSpc>
                  <a:spcPct val="85000"/>
                </a:lnSpc>
                <a:spcBef>
                  <a:spcPct val="20000"/>
                </a:spcBef>
              </a:pPr>
              <a:t>194</a:t>
            </a:fld>
            <a:endParaRPr lang="en-US" sz="900">
              <a:solidFill>
                <a:schemeClr val="bg1"/>
              </a:solidFill>
            </a:endParaRPr>
          </a:p>
        </p:txBody>
      </p:sp>
      <p:pic>
        <p:nvPicPr>
          <p:cNvPr id="13107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44262" name="Rectangle 6"/>
          <p:cNvSpPr>
            <a:spLocks noChangeArrowheads="1"/>
          </p:cNvSpPr>
          <p:nvPr/>
        </p:nvSpPr>
        <p:spPr bwMode="auto">
          <a:xfrm>
            <a:off x="363538" y="4324350"/>
            <a:ext cx="8416925" cy="1671638"/>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800" b="1">
                <a:solidFill>
                  <a:srgbClr val="225A7A"/>
                </a:solidFill>
              </a:rPr>
              <a:t>Cyclical Pattern is P-C Impairment History is Directly Tied to Underwriting, Reserving &amp; Pricing</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194</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4258"/>
                                        </p:tgtEl>
                                        <p:attrNameLst>
                                          <p:attrName>style.visibility</p:attrName>
                                        </p:attrNameLst>
                                      </p:cBhvr>
                                      <p:to>
                                        <p:strVal val="visible"/>
                                      </p:to>
                                    </p:set>
                                    <p:animEffect transition="in" filter="barn(outVertical)">
                                      <p:cBhvr>
                                        <p:cTn id="7" dur="1000"/>
                                        <p:tgtEl>
                                          <p:spTgt spid="214425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4262"/>
                                        </p:tgtEl>
                                        <p:attrNameLst>
                                          <p:attrName>style.visibility</p:attrName>
                                        </p:attrNameLst>
                                      </p:cBhvr>
                                      <p:to>
                                        <p:strVal val="visible"/>
                                      </p:to>
                                    </p:set>
                                    <p:animEffect transition="in" filter="barn(outVertical)">
                                      <p:cBhvr>
                                        <p:cTn id="10" dur="1000"/>
                                        <p:tgtEl>
                                          <p:spTgt spid="2144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4258" grpId="0" animBg="1"/>
      <p:bldP spid="2144262" grpId="0"/>
    </p:bldLst>
  </p:timing>
</p:sld>
</file>

<file path=ppt/slides/slide1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251152" y="90488"/>
            <a:ext cx="7400925" cy="860425"/>
          </a:xfrm>
        </p:spPr>
        <p:txBody>
          <a:bodyPr/>
          <a:lstStyle/>
          <a:p>
            <a:r>
              <a:rPr lang="en-US" dirty="0" smtClean="0"/>
              <a:t>P/C Insurer Impairments, 1969–2012</a:t>
            </a:r>
          </a:p>
        </p:txBody>
      </p:sp>
      <p:graphicFrame>
        <p:nvGraphicFramePr>
          <p:cNvPr id="41986" name="Object 3"/>
          <p:cNvGraphicFramePr>
            <a:graphicFrameLocks/>
          </p:cNvGraphicFramePr>
          <p:nvPr>
            <p:ph idx="4294967295"/>
          </p:nvPr>
        </p:nvGraphicFramePr>
        <p:xfrm>
          <a:off x="344488" y="1544543"/>
          <a:ext cx="8566150" cy="4087813"/>
        </p:xfrm>
        <a:graphic>
          <a:graphicData uri="http://schemas.openxmlformats.org/presentationml/2006/ole">
            <p:oleObj spid="_x0000_s11190274" name="Chart" r:id="rId4" imgW="8581960" imgH="4095702" progId="MSGraph.Chart.8">
              <p:embed followColorScheme="full"/>
            </p:oleObj>
          </a:graphicData>
        </a:graphic>
      </p:graphicFrame>
      <p:sp>
        <p:nvSpPr>
          <p:cNvPr id="41988" name="Rectangle 4"/>
          <p:cNvSpPr>
            <a:spLocks noChangeArrowheads="1"/>
          </p:cNvSpPr>
          <p:nvPr/>
        </p:nvSpPr>
        <p:spPr bwMode="auto">
          <a:xfrm>
            <a:off x="-1" y="6299500"/>
            <a:ext cx="8760543" cy="612475"/>
          </a:xfrm>
          <a:prstGeom prst="rect">
            <a:avLst/>
          </a:prstGeom>
          <a:noFill/>
          <a:ln w="9525">
            <a:noFill/>
            <a:miter lim="800000"/>
            <a:headEnd/>
            <a:tailEnd/>
          </a:ln>
        </p:spPr>
        <p:txBody>
          <a:bodyPr wrap="square"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a:r>
            <a:br>
              <a:rPr lang="en-US" sz="1100" dirty="0">
                <a:solidFill>
                  <a:srgbClr val="000000"/>
                </a:solidFill>
                <a:latin typeface="Arial" charset="0"/>
                <a:cs typeface="Arial" charset="0"/>
              </a:rPr>
            </a:br>
            <a:endParaRPr lang="en-US" sz="11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 A.M. Best Special Report “</a:t>
            </a:r>
            <a:r>
              <a:rPr lang="en-US" sz="1100" dirty="0" smtClean="0">
                <a:solidFill>
                  <a:srgbClr val="000000"/>
                </a:solidFill>
                <a:latin typeface="Arial" charset="0"/>
                <a:cs typeface="Arial" charset="0"/>
              </a:rPr>
              <a:t>1969-2011 </a:t>
            </a:r>
            <a:r>
              <a:rPr lang="en-US" sz="1100" dirty="0">
                <a:solidFill>
                  <a:srgbClr val="000000"/>
                </a:solidFill>
                <a:latin typeface="Arial" charset="0"/>
                <a:cs typeface="Arial" charset="0"/>
              </a:rPr>
              <a:t>Impairment Review,” </a:t>
            </a:r>
            <a:r>
              <a:rPr lang="en-US" sz="1100" dirty="0" smtClean="0">
                <a:solidFill>
                  <a:srgbClr val="000000"/>
                </a:solidFill>
                <a:latin typeface="Arial" charset="0"/>
                <a:cs typeface="Arial" charset="0"/>
              </a:rPr>
              <a:t>June 2012 and March 6, 2013 update; </a:t>
            </a:r>
            <a:r>
              <a:rPr lang="en-US" sz="1100" dirty="0">
                <a:solidFill>
                  <a:srgbClr val="000000"/>
                </a:solidFill>
                <a:latin typeface="Arial" charset="0"/>
                <a:cs typeface="Arial" charset="0"/>
              </a:rPr>
              <a:t>Insurance </a:t>
            </a:r>
            <a:r>
              <a:rPr lang="en-US" sz="1100" dirty="0" smtClean="0">
                <a:solidFill>
                  <a:srgbClr val="000000"/>
                </a:solidFill>
                <a:latin typeface="Arial" charset="0"/>
                <a:cs typeface="Arial" charset="0"/>
              </a:rPr>
              <a:t>Info. </a:t>
            </a:r>
            <a:r>
              <a:rPr lang="en-US" sz="1100" dirty="0">
                <a:solidFill>
                  <a:srgbClr val="000000"/>
                </a:solidFill>
                <a:latin typeface="Arial" charset="0"/>
                <a:cs typeface="Arial" charset="0"/>
              </a:rPr>
              <a:t>Institute.</a:t>
            </a:r>
          </a:p>
        </p:txBody>
      </p:sp>
      <p:sp>
        <p:nvSpPr>
          <p:cNvPr id="321541" name="Rectangle 5"/>
          <p:cNvSpPr>
            <a:spLocks noChangeArrowheads="1"/>
          </p:cNvSpPr>
          <p:nvPr/>
        </p:nvSpPr>
        <p:spPr bwMode="blackWhite">
          <a:xfrm>
            <a:off x="363538" y="5772150"/>
            <a:ext cx="8437562" cy="6096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The Number of Impairments Varies Significantly Over the P/C Insurance Cycle, With Peaks Occurring Well into Hard Markets</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103D1549-189B-430A-BC2E-B6FA9183E25C}" type="slidenum">
              <a:rPr lang="en-US" smtClean="0"/>
              <a:pPr>
                <a:defRPr/>
              </a:pPr>
              <a:t>195</a:t>
            </a:fld>
            <a:endParaRPr lang="en-US"/>
          </a:p>
        </p:txBody>
      </p:sp>
      <p:sp>
        <p:nvSpPr>
          <p:cNvPr id="10" name="AutoShape 8"/>
          <p:cNvSpPr>
            <a:spLocks noChangeArrowheads="1"/>
          </p:cNvSpPr>
          <p:nvPr/>
        </p:nvSpPr>
        <p:spPr bwMode="blackWhite">
          <a:xfrm>
            <a:off x="5530645" y="1254481"/>
            <a:ext cx="3436373" cy="820270"/>
          </a:xfrm>
          <a:prstGeom prst="wedgeRectCallout">
            <a:avLst>
              <a:gd name="adj1" fmla="val 46404"/>
              <a:gd name="adj2" fmla="val 2171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Impairments among P/C insurers remain infrequent</a:t>
            </a:r>
            <a:endParaRPr lang="en-US" b="1" i="1" dirty="0">
              <a:solidFill>
                <a:schemeClr val="bg1"/>
              </a:solidFill>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10" grpId="0" animBg="1"/>
    </p:bldLst>
  </p:timing>
</p:sld>
</file>

<file path=ppt/slides/slide1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5" name="Rectangle 105"/>
          <p:cNvSpPr>
            <a:spLocks noGrp="1" noChangeArrowheads="1"/>
          </p:cNvSpPr>
          <p:nvPr>
            <p:ph type="dt" sz="quarter" idx="10"/>
          </p:nvPr>
        </p:nvSpPr>
        <p:spPr/>
        <p:txBody>
          <a:bodyPr/>
          <a:lstStyle/>
          <a:p>
            <a:pPr>
              <a:defRPr/>
            </a:pPr>
            <a:r>
              <a:rPr lang="en-US" smtClean="0"/>
              <a:t>12/01/09 - 9pm</a:t>
            </a:r>
          </a:p>
        </p:txBody>
      </p:sp>
      <p:sp>
        <p:nvSpPr>
          <p:cNvPr id="38917" name="Rectangle 110"/>
          <p:cNvSpPr>
            <a:spLocks noGrp="1" noChangeArrowheads="1"/>
          </p:cNvSpPr>
          <p:nvPr>
            <p:ph type="sldNum" sz="quarter" idx="12"/>
          </p:nvPr>
        </p:nvSpPr>
        <p:spPr/>
        <p:txBody>
          <a:bodyPr/>
          <a:lstStyle/>
          <a:p>
            <a:pPr>
              <a:defRPr/>
            </a:pPr>
            <a:fld id="{34A4E70F-F896-4192-9E64-A60DCD6173D5}" type="slidenum">
              <a:rPr lang="en-US" smtClean="0"/>
              <a:pPr>
                <a:defRPr/>
              </a:pPr>
              <a:t>196</a:t>
            </a:fld>
            <a:endParaRPr lang="en-US" smtClean="0"/>
          </a:p>
        </p:txBody>
      </p:sp>
      <p:sp>
        <p:nvSpPr>
          <p:cNvPr id="43014" name="Rectangle 2"/>
          <p:cNvSpPr>
            <a:spLocks noGrp="1" noChangeArrowheads="1"/>
          </p:cNvSpPr>
          <p:nvPr>
            <p:ph type="title"/>
          </p:nvPr>
        </p:nvSpPr>
        <p:spPr/>
        <p:txBody>
          <a:bodyPr/>
          <a:lstStyle/>
          <a:p>
            <a:r>
              <a:rPr lang="en-US" dirty="0" smtClean="0"/>
              <a:t>P/C Insurer Impairment Frequency vs. Combined Ratio, 1969-2011</a:t>
            </a:r>
          </a:p>
        </p:txBody>
      </p:sp>
      <p:graphicFrame>
        <p:nvGraphicFramePr>
          <p:cNvPr id="1997827" name="Object 2"/>
          <p:cNvGraphicFramePr>
            <a:graphicFrameLocks/>
          </p:cNvGraphicFramePr>
          <p:nvPr>
            <p:ph idx="4294967295"/>
          </p:nvPr>
        </p:nvGraphicFramePr>
        <p:xfrm>
          <a:off x="190500" y="1162050"/>
          <a:ext cx="8826500" cy="4341813"/>
        </p:xfrm>
        <a:graphic>
          <a:graphicData uri="http://schemas.openxmlformats.org/presentationml/2006/ole">
            <p:oleObj spid="_x0000_s11186178" name="Chart" r:id="rId4" imgW="8829766" imgH="4343501" progId="MSGraph.Chart.8">
              <p:embed followColorScheme="full"/>
            </p:oleObj>
          </a:graphicData>
        </a:graphic>
      </p:graphicFrame>
      <p:sp>
        <p:nvSpPr>
          <p:cNvPr id="6793222" name="Line 6"/>
          <p:cNvSpPr>
            <a:spLocks noChangeShapeType="1"/>
          </p:cNvSpPr>
          <p:nvPr/>
        </p:nvSpPr>
        <p:spPr bwMode="ltGray">
          <a:xfrm flipH="1">
            <a:off x="1103313" y="3513978"/>
            <a:ext cx="6989762" cy="0"/>
          </a:xfrm>
          <a:prstGeom prst="line">
            <a:avLst/>
          </a:prstGeom>
          <a:noFill/>
          <a:ln w="38100">
            <a:solidFill>
              <a:schemeClr val="hlink"/>
            </a:solidFill>
            <a:round/>
            <a:headEnd type="none" w="sm" len="sm"/>
            <a:tailEnd type="none" w="sm" len="sm"/>
          </a:ln>
        </p:spPr>
        <p:txBody>
          <a:bodyPr lIns="92075" tIns="46038" rIns="92075" bIns="46038">
            <a:spAutoFit/>
          </a:bodyPr>
          <a:lstStyle/>
          <a:p>
            <a:endParaRPr lang="en-US"/>
          </a:p>
        </p:txBody>
      </p:sp>
      <p:sp>
        <p:nvSpPr>
          <p:cNvPr id="43016" name="Rectangle 6"/>
          <p:cNvSpPr>
            <a:spLocks noChangeArrowheads="1"/>
          </p:cNvSpPr>
          <p:nvPr/>
        </p:nvSpPr>
        <p:spPr bwMode="auto">
          <a:xfrm>
            <a:off x="-161925" y="6632575"/>
            <a:ext cx="824865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A.M. Best; Insurance Information Institute</a:t>
            </a:r>
          </a:p>
        </p:txBody>
      </p:sp>
      <p:sp>
        <p:nvSpPr>
          <p:cNvPr id="1997832" name="AutoShape 8"/>
          <p:cNvSpPr>
            <a:spLocks noChangeArrowheads="1"/>
          </p:cNvSpPr>
          <p:nvPr/>
        </p:nvSpPr>
        <p:spPr bwMode="blackWhite">
          <a:xfrm>
            <a:off x="2670175" y="4389438"/>
            <a:ext cx="4727575" cy="563562"/>
          </a:xfrm>
          <a:prstGeom prst="wedgeRectCallout">
            <a:avLst>
              <a:gd name="adj1" fmla="val 59518"/>
              <a:gd name="adj2" fmla="val -5112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2011 </a:t>
            </a:r>
            <a:r>
              <a:rPr lang="en-US" sz="1200" b="1" dirty="0">
                <a:solidFill>
                  <a:schemeClr val="bg1"/>
                </a:solidFill>
                <a:cs typeface="+mn-cs"/>
              </a:rPr>
              <a:t>impairment rate was </a:t>
            </a:r>
            <a:r>
              <a:rPr lang="en-US" sz="1200" b="1" dirty="0" smtClean="0">
                <a:solidFill>
                  <a:schemeClr val="bg1"/>
                </a:solidFill>
                <a:cs typeface="+mn-cs"/>
              </a:rPr>
              <a:t>0.91%, up </a:t>
            </a:r>
            <a:r>
              <a:rPr lang="en-US" sz="1200" b="1" dirty="0">
                <a:solidFill>
                  <a:schemeClr val="bg1"/>
                </a:solidFill>
                <a:cs typeface="+mn-cs"/>
              </a:rPr>
              <a:t>from </a:t>
            </a:r>
            <a:r>
              <a:rPr lang="en-US" sz="1200" b="1" dirty="0" smtClean="0">
                <a:solidFill>
                  <a:schemeClr val="bg1"/>
                </a:solidFill>
                <a:cs typeface="+mn-cs"/>
              </a:rPr>
              <a:t>0.67% </a:t>
            </a:r>
            <a:r>
              <a:rPr lang="en-US" sz="1200" b="1" dirty="0">
                <a:solidFill>
                  <a:schemeClr val="bg1"/>
                </a:solidFill>
                <a:cs typeface="+mn-cs"/>
              </a:rPr>
              <a:t>in </a:t>
            </a:r>
            <a:r>
              <a:rPr lang="en-US" sz="1200" b="1" dirty="0" smtClean="0">
                <a:solidFill>
                  <a:schemeClr val="bg1"/>
                </a:solidFill>
                <a:cs typeface="+mn-cs"/>
              </a:rPr>
              <a:t>2010; the rate </a:t>
            </a:r>
            <a:r>
              <a:rPr lang="en-US" sz="1200" b="1" dirty="0">
                <a:solidFill>
                  <a:schemeClr val="bg1"/>
                </a:solidFill>
                <a:cs typeface="+mn-cs"/>
              </a:rPr>
              <a:t>is </a:t>
            </a:r>
            <a:r>
              <a:rPr lang="en-US" sz="1200" b="1" dirty="0" smtClean="0">
                <a:solidFill>
                  <a:schemeClr val="bg1"/>
                </a:solidFill>
                <a:cs typeface="+mn-cs"/>
              </a:rPr>
              <a:t>slightly higher than the 0.82% </a:t>
            </a:r>
            <a:r>
              <a:rPr lang="en-US" sz="1200" b="1" dirty="0">
                <a:solidFill>
                  <a:schemeClr val="bg1"/>
                </a:solidFill>
                <a:cs typeface="+mn-cs"/>
              </a:rPr>
              <a:t>average since 1969</a:t>
            </a:r>
          </a:p>
        </p:txBody>
      </p:sp>
      <p:sp>
        <p:nvSpPr>
          <p:cNvPr id="1997833" name="Rectangle 9"/>
          <p:cNvSpPr>
            <a:spLocks noChangeArrowheads="1"/>
          </p:cNvSpPr>
          <p:nvPr/>
        </p:nvSpPr>
        <p:spPr bwMode="blackWhite">
          <a:xfrm>
            <a:off x="354013" y="5405718"/>
            <a:ext cx="8437562" cy="11430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Impairment Rates Are Highly Correlated With Underwriting Performance and Reached Record Lows in </a:t>
            </a:r>
            <a:r>
              <a:rPr lang="en-US" b="1" dirty="0" smtClean="0">
                <a:solidFill>
                  <a:srgbClr val="FFFFFF"/>
                </a:solidFill>
              </a:rPr>
              <a:t>2007; Recent Increase Was Associated Primarily With Mortgage and Financial Guaranty Insurers and Not Representative of the Industry Overall</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997827">
                                            <p:oleChartEl type="series" lvl="1"/>
                                          </p:spTgt>
                                        </p:tgtEl>
                                        <p:attrNameLst>
                                          <p:attrName>style.visibility</p:attrName>
                                        </p:attrNameLst>
                                      </p:cBhvr>
                                      <p:to>
                                        <p:strVal val="visible"/>
                                      </p:to>
                                    </p:set>
                                    <p:animEffect transition="in" filter="wipe(left)">
                                      <p:cBhvr>
                                        <p:cTn id="7" dur="1000"/>
                                        <p:tgtEl>
                                          <p:spTgt spid="1997827">
                                            <p:oleChartEl type="series" lvl="1"/>
                                          </p:spTgt>
                                        </p:tgtEl>
                                      </p:cBhvr>
                                    </p:animEffect>
                                  </p:childTnLst>
                                </p:cTn>
                              </p:par>
                            </p:childTnLst>
                          </p:cTn>
                        </p:par>
                        <p:par>
                          <p:cTn id="8" fill="hold">
                            <p:stCondLst>
                              <p:cond delay="1500"/>
                            </p:stCondLst>
                            <p:childTnLst>
                              <p:par>
                                <p:cTn id="9" presetID="22" presetClass="entr" presetSubtype="8" fill="hold" grpId="0" nodeType="afterEffect">
                                  <p:stCondLst>
                                    <p:cond delay="500"/>
                                  </p:stCondLst>
                                  <p:childTnLst>
                                    <p:set>
                                      <p:cBhvr>
                                        <p:cTn id="10" dur="1" fill="hold">
                                          <p:stCondLst>
                                            <p:cond delay="0"/>
                                          </p:stCondLst>
                                        </p:cTn>
                                        <p:tgtEl>
                                          <p:spTgt spid="1997827">
                                            <p:oleChartEl type="series" lvl="2"/>
                                          </p:spTgt>
                                        </p:tgtEl>
                                        <p:attrNameLst>
                                          <p:attrName>style.visibility</p:attrName>
                                        </p:attrNameLst>
                                      </p:cBhvr>
                                      <p:to>
                                        <p:strVal val="visible"/>
                                      </p:to>
                                    </p:set>
                                    <p:animEffect transition="in" filter="wipe(left)">
                                      <p:cBhvr>
                                        <p:cTn id="11" dur="1000"/>
                                        <p:tgtEl>
                                          <p:spTgt spid="1997827">
                                            <p:oleChartEl type="series" lvl="2"/>
                                          </p:spTgt>
                                        </p:tgtEl>
                                      </p:cBhvr>
                                    </p:animEffect>
                                  </p:childTnLst>
                                </p:cTn>
                              </p:par>
                            </p:childTnLst>
                          </p:cTn>
                        </p:par>
                        <p:par>
                          <p:cTn id="12" fill="hold">
                            <p:stCondLst>
                              <p:cond delay="3000"/>
                            </p:stCondLst>
                            <p:childTnLst>
                              <p:par>
                                <p:cTn id="13" presetID="10" presetClass="entr" presetSubtype="0" fill="hold" grpId="0" nodeType="afterEffect">
                                  <p:stCondLst>
                                    <p:cond delay="500"/>
                                  </p:stCondLst>
                                  <p:childTnLst>
                                    <p:set>
                                      <p:cBhvr>
                                        <p:cTn id="14" dur="1" fill="hold">
                                          <p:stCondLst>
                                            <p:cond delay="0"/>
                                          </p:stCondLst>
                                        </p:cTn>
                                        <p:tgtEl>
                                          <p:spTgt spid="6793222"/>
                                        </p:tgtEl>
                                        <p:attrNameLst>
                                          <p:attrName>style.visibility</p:attrName>
                                        </p:attrNameLst>
                                      </p:cBhvr>
                                      <p:to>
                                        <p:strVal val="visible"/>
                                      </p:to>
                                    </p:set>
                                    <p:animEffect transition="in" filter="fade">
                                      <p:cBhvr>
                                        <p:cTn id="15" dur="1000"/>
                                        <p:tgtEl>
                                          <p:spTgt spid="6793222"/>
                                        </p:tgtEl>
                                      </p:cBhvr>
                                    </p:animEffect>
                                  </p:childTnLst>
                                </p:cTn>
                              </p:par>
                            </p:childTnLst>
                          </p:cTn>
                        </p:par>
                        <p:par>
                          <p:cTn id="16" fill="hold">
                            <p:stCondLst>
                              <p:cond delay="4500"/>
                            </p:stCondLst>
                            <p:childTnLst>
                              <p:par>
                                <p:cTn id="17" presetID="22" presetClass="entr" presetSubtype="2" fill="hold" grpId="0" nodeType="afterEffect">
                                  <p:stCondLst>
                                    <p:cond delay="700"/>
                                  </p:stCondLst>
                                  <p:childTnLst>
                                    <p:set>
                                      <p:cBhvr>
                                        <p:cTn id="18" dur="1" fill="hold">
                                          <p:stCondLst>
                                            <p:cond delay="0"/>
                                          </p:stCondLst>
                                        </p:cTn>
                                        <p:tgtEl>
                                          <p:spTgt spid="1997832"/>
                                        </p:tgtEl>
                                        <p:attrNameLst>
                                          <p:attrName>style.visibility</p:attrName>
                                        </p:attrNameLst>
                                      </p:cBhvr>
                                      <p:to>
                                        <p:strVal val="visible"/>
                                      </p:to>
                                    </p:set>
                                    <p:animEffect transition="in" filter="wipe(right)">
                                      <p:cBhvr>
                                        <p:cTn id="19" dur="500"/>
                                        <p:tgtEl>
                                          <p:spTgt spid="1997832"/>
                                        </p:tgtEl>
                                      </p:cBhvr>
                                    </p:animEffect>
                                  </p:childTnLst>
                                </p:cTn>
                              </p:par>
                            </p:childTnLst>
                          </p:cTn>
                        </p:par>
                        <p:par>
                          <p:cTn id="20" fill="hold">
                            <p:stCondLst>
                              <p:cond delay="5700"/>
                            </p:stCondLst>
                            <p:childTnLst>
                              <p:par>
                                <p:cTn id="21" presetID="23" presetClass="entr" presetSubtype="16" fill="hold" grpId="0" nodeType="afterEffect">
                                  <p:stCondLst>
                                    <p:cond delay="700"/>
                                  </p:stCondLst>
                                  <p:childTnLst>
                                    <p:set>
                                      <p:cBhvr>
                                        <p:cTn id="22" dur="1" fill="hold">
                                          <p:stCondLst>
                                            <p:cond delay="0"/>
                                          </p:stCondLst>
                                        </p:cTn>
                                        <p:tgtEl>
                                          <p:spTgt spid="1997833"/>
                                        </p:tgtEl>
                                        <p:attrNameLst>
                                          <p:attrName>style.visibility</p:attrName>
                                        </p:attrNameLst>
                                      </p:cBhvr>
                                      <p:to>
                                        <p:strVal val="visible"/>
                                      </p:to>
                                    </p:set>
                                    <p:anim calcmode="lin" valueType="num">
                                      <p:cBhvr>
                                        <p:cTn id="23" dur="500" fill="hold"/>
                                        <p:tgtEl>
                                          <p:spTgt spid="1997833"/>
                                        </p:tgtEl>
                                        <p:attrNameLst>
                                          <p:attrName>ppt_w</p:attrName>
                                        </p:attrNameLst>
                                      </p:cBhvr>
                                      <p:tavLst>
                                        <p:tav tm="0">
                                          <p:val>
                                            <p:fltVal val="0"/>
                                          </p:val>
                                        </p:tav>
                                        <p:tav tm="100000">
                                          <p:val>
                                            <p:strVal val="#ppt_w"/>
                                          </p:val>
                                        </p:tav>
                                      </p:tavLst>
                                    </p:anim>
                                    <p:anim calcmode="lin" valueType="num">
                                      <p:cBhvr>
                                        <p:cTn id="24" dur="500" fill="hold"/>
                                        <p:tgtEl>
                                          <p:spTgt spid="199783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97827" grpId="0" bld="series"/>
      <p:bldP spid="6793222" grpId="0" animBg="1"/>
      <p:bldP spid="1997832" grpId="0" animBg="1"/>
      <p:bldP spid="1997833" grpId="0" animBg="1"/>
    </p:bldLst>
  </p:timing>
</p:sld>
</file>

<file path=ppt/slides/slide1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95CD1B67-4464-4390-A588-0882E88C4C86}" type="slidenum">
              <a:rPr lang="en-US" smtClean="0"/>
              <a:pPr>
                <a:defRPr/>
              </a:pPr>
              <a:t>197</a:t>
            </a:fld>
            <a:endParaRPr lang="en-US" smtClean="0"/>
          </a:p>
        </p:txBody>
      </p:sp>
      <p:sp>
        <p:nvSpPr>
          <p:cNvPr id="44038" name="Freeform 2"/>
          <p:cNvSpPr>
            <a:spLocks/>
          </p:cNvSpPr>
          <p:nvPr/>
        </p:nvSpPr>
        <p:spPr bwMode="gray">
          <a:xfrm>
            <a:off x="4343400" y="23431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44039" name="Rectangle 3"/>
          <p:cNvSpPr>
            <a:spLocks noGrp="1" noChangeArrowheads="1"/>
          </p:cNvSpPr>
          <p:nvPr>
            <p:ph type="title"/>
          </p:nvPr>
        </p:nvSpPr>
        <p:spPr/>
        <p:txBody>
          <a:bodyPr/>
          <a:lstStyle/>
          <a:p>
            <a:r>
              <a:rPr lang="en-US" smtClean="0"/>
              <a:t>Reasons for US P/C Insurer Impairments, 1969–2010</a:t>
            </a:r>
          </a:p>
        </p:txBody>
      </p:sp>
      <p:graphicFrame>
        <p:nvGraphicFramePr>
          <p:cNvPr id="6151176" name="Object 8"/>
          <p:cNvGraphicFramePr>
            <a:graphicFrameLocks noGrp="1"/>
          </p:cNvGraphicFramePr>
          <p:nvPr>
            <p:ph idx="4294967295"/>
          </p:nvPr>
        </p:nvGraphicFramePr>
        <p:xfrm>
          <a:off x="2171700" y="2486025"/>
          <a:ext cx="4486275" cy="3695700"/>
        </p:xfrm>
        <a:graphic>
          <a:graphicData uri="http://schemas.openxmlformats.org/presentationml/2006/ole">
            <p:oleObj spid="_x0000_s11187202" name="Chart" r:id="rId4" imgW="4486147" imgH="3695661" progId="MSGraph.Chart.8">
              <p:embed followColorScheme="full"/>
            </p:oleObj>
          </a:graphicData>
        </a:graphic>
      </p:graphicFrame>
      <p:sp>
        <p:nvSpPr>
          <p:cNvPr id="44040" name="Rectangle 5"/>
          <p:cNvSpPr>
            <a:spLocks noChangeArrowheads="1"/>
          </p:cNvSpPr>
          <p:nvPr/>
        </p:nvSpPr>
        <p:spPr bwMode="auto">
          <a:xfrm>
            <a:off x="0" y="6392863"/>
            <a:ext cx="8107363"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A.M. Best: </a:t>
            </a:r>
            <a:r>
              <a:rPr lang="en-US" sz="1100" i="1"/>
              <a:t>1969-2010 Impairment Review</a:t>
            </a:r>
            <a:r>
              <a:rPr lang="en-US" sz="1100"/>
              <a:t>, Special Report, April 2011.  </a:t>
            </a:r>
          </a:p>
        </p:txBody>
      </p:sp>
      <p:sp>
        <p:nvSpPr>
          <p:cNvPr id="2006022" name="Rectangle 6"/>
          <p:cNvSpPr>
            <a:spLocks noChangeArrowheads="1"/>
          </p:cNvSpPr>
          <p:nvPr/>
        </p:nvSpPr>
        <p:spPr bwMode="blackWhite">
          <a:xfrm>
            <a:off x="354013" y="1206500"/>
            <a:ext cx="8437562"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Historically, Deficient Loss Reserves and Inadequate Pricing Are</a:t>
            </a:r>
            <a:br>
              <a:rPr lang="en-US" b="1">
                <a:solidFill>
                  <a:srgbClr val="FFFFFF"/>
                </a:solidFill>
              </a:rPr>
            </a:br>
            <a:r>
              <a:rPr lang="en-US" b="1">
                <a:solidFill>
                  <a:srgbClr val="FFFFFF"/>
                </a:solidFill>
              </a:rPr>
              <a:t>By Far the Leading Cause of P-C Insurer Impairments. </a:t>
            </a:r>
            <a:br>
              <a:rPr lang="en-US" b="1">
                <a:solidFill>
                  <a:srgbClr val="FFFFFF"/>
                </a:solidFill>
              </a:rPr>
            </a:br>
            <a:r>
              <a:rPr lang="en-US" b="1">
                <a:solidFill>
                  <a:srgbClr val="FFFFFF"/>
                </a:solidFill>
              </a:rPr>
              <a:t>Investment and Catastrophe Losses Play a Much Smaller Role</a:t>
            </a:r>
          </a:p>
        </p:txBody>
      </p:sp>
      <p:sp>
        <p:nvSpPr>
          <p:cNvPr id="44042" name="Rectangle 7"/>
          <p:cNvSpPr>
            <a:spLocks noChangeArrowheads="1"/>
          </p:cNvSpPr>
          <p:nvPr/>
        </p:nvSpPr>
        <p:spPr bwMode="gray">
          <a:xfrm>
            <a:off x="6543675" y="3678238"/>
            <a:ext cx="1984375" cy="365125"/>
          </a:xfrm>
          <a:prstGeom prst="rect">
            <a:avLst/>
          </a:prstGeom>
          <a:noFill/>
          <a:ln w="9525">
            <a:noFill/>
            <a:miter lim="800000"/>
            <a:headEnd/>
            <a:tailEnd/>
          </a:ln>
        </p:spPr>
        <p:txBody>
          <a:bodyPr lIns="0" tIns="0" rIns="0" bIns="0" anchor="ctr">
            <a:spAutoFit/>
          </a:bodyPr>
          <a:lstStyle/>
          <a:p>
            <a:pPr>
              <a:lnSpc>
                <a:spcPct val="85000"/>
              </a:lnSpc>
            </a:pPr>
            <a:r>
              <a:rPr lang="en-US" sz="1400"/>
              <a:t>Deficient Loss Reserves/</a:t>
            </a:r>
            <a:br>
              <a:rPr lang="en-US" sz="1400"/>
            </a:br>
            <a:r>
              <a:rPr lang="en-US" sz="1400"/>
              <a:t>Inadequate Pricing</a:t>
            </a:r>
          </a:p>
        </p:txBody>
      </p:sp>
      <p:sp>
        <p:nvSpPr>
          <p:cNvPr id="44043" name="Rectangle 8"/>
          <p:cNvSpPr>
            <a:spLocks noChangeArrowheads="1"/>
          </p:cNvSpPr>
          <p:nvPr/>
        </p:nvSpPr>
        <p:spPr bwMode="gray">
          <a:xfrm>
            <a:off x="4581525" y="2265363"/>
            <a:ext cx="1593850" cy="180975"/>
          </a:xfrm>
          <a:prstGeom prst="rect">
            <a:avLst/>
          </a:prstGeom>
          <a:noFill/>
          <a:ln w="9525">
            <a:noFill/>
            <a:miter lim="800000"/>
            <a:headEnd/>
            <a:tailEnd/>
          </a:ln>
        </p:spPr>
        <p:txBody>
          <a:bodyPr lIns="0" tIns="0" rIns="0" bIns="0" anchor="ctr">
            <a:spAutoFit/>
          </a:bodyPr>
          <a:lstStyle/>
          <a:p>
            <a:pPr>
              <a:lnSpc>
                <a:spcPct val="85000"/>
              </a:lnSpc>
            </a:pPr>
            <a:r>
              <a:rPr lang="en-US" sz="1400"/>
              <a:t>Reinsurance Failure</a:t>
            </a:r>
          </a:p>
        </p:txBody>
      </p:sp>
      <p:sp>
        <p:nvSpPr>
          <p:cNvPr id="44044" name="Rectangle 9"/>
          <p:cNvSpPr>
            <a:spLocks noChangeArrowheads="1"/>
          </p:cNvSpPr>
          <p:nvPr/>
        </p:nvSpPr>
        <p:spPr bwMode="gray">
          <a:xfrm>
            <a:off x="5172075" y="6084888"/>
            <a:ext cx="1593850" cy="180975"/>
          </a:xfrm>
          <a:prstGeom prst="rect">
            <a:avLst/>
          </a:prstGeom>
          <a:noFill/>
          <a:ln w="9525">
            <a:noFill/>
            <a:miter lim="800000"/>
            <a:headEnd/>
            <a:tailEnd/>
          </a:ln>
        </p:spPr>
        <p:txBody>
          <a:bodyPr lIns="0" tIns="0" rIns="0" bIns="0" anchor="ctr">
            <a:spAutoFit/>
          </a:bodyPr>
          <a:lstStyle/>
          <a:p>
            <a:pPr>
              <a:lnSpc>
                <a:spcPct val="85000"/>
              </a:lnSpc>
            </a:pPr>
            <a:r>
              <a:rPr lang="en-US" sz="1400"/>
              <a:t>Rapid Growth</a:t>
            </a:r>
          </a:p>
        </p:txBody>
      </p:sp>
      <p:sp>
        <p:nvSpPr>
          <p:cNvPr id="44045" name="Rectangle 10"/>
          <p:cNvSpPr>
            <a:spLocks noChangeArrowheads="1"/>
          </p:cNvSpPr>
          <p:nvPr/>
        </p:nvSpPr>
        <p:spPr bwMode="gray">
          <a:xfrm>
            <a:off x="2238375" y="5980113"/>
            <a:ext cx="1593850" cy="180975"/>
          </a:xfrm>
          <a:prstGeom prst="rect">
            <a:avLst/>
          </a:prstGeom>
          <a:noFill/>
          <a:ln w="9525">
            <a:noFill/>
            <a:miter lim="800000"/>
            <a:headEnd/>
            <a:tailEnd/>
          </a:ln>
        </p:spPr>
        <p:txBody>
          <a:bodyPr lIns="0" tIns="0" rIns="0" bIns="0" anchor="ctr">
            <a:spAutoFit/>
          </a:bodyPr>
          <a:lstStyle/>
          <a:p>
            <a:pPr algn="r">
              <a:lnSpc>
                <a:spcPct val="85000"/>
              </a:lnSpc>
            </a:pPr>
            <a:r>
              <a:rPr lang="en-US" sz="1400"/>
              <a:t>Alleged Fraud</a:t>
            </a:r>
          </a:p>
        </p:txBody>
      </p:sp>
      <p:sp>
        <p:nvSpPr>
          <p:cNvPr id="44046" name="Rectangle 11"/>
          <p:cNvSpPr>
            <a:spLocks noChangeArrowheads="1"/>
          </p:cNvSpPr>
          <p:nvPr/>
        </p:nvSpPr>
        <p:spPr bwMode="gray">
          <a:xfrm>
            <a:off x="1238250" y="5418138"/>
            <a:ext cx="1831975" cy="180975"/>
          </a:xfrm>
          <a:prstGeom prst="rect">
            <a:avLst/>
          </a:prstGeom>
          <a:noFill/>
          <a:ln w="9525">
            <a:noFill/>
            <a:miter lim="800000"/>
            <a:headEnd/>
            <a:tailEnd/>
          </a:ln>
        </p:spPr>
        <p:txBody>
          <a:bodyPr lIns="0" tIns="0" rIns="0" bIns="0" anchor="ctr">
            <a:spAutoFit/>
          </a:bodyPr>
          <a:lstStyle/>
          <a:p>
            <a:pPr algn="r">
              <a:lnSpc>
                <a:spcPct val="85000"/>
              </a:lnSpc>
            </a:pPr>
            <a:r>
              <a:rPr lang="en-US" sz="1400"/>
              <a:t>Catastrophe Losses</a:t>
            </a:r>
          </a:p>
        </p:txBody>
      </p:sp>
      <p:sp>
        <p:nvSpPr>
          <p:cNvPr id="44047" name="Rectangle 12"/>
          <p:cNvSpPr>
            <a:spLocks noChangeArrowheads="1"/>
          </p:cNvSpPr>
          <p:nvPr/>
        </p:nvSpPr>
        <p:spPr bwMode="gray">
          <a:xfrm>
            <a:off x="1123950" y="4598988"/>
            <a:ext cx="1593850" cy="180975"/>
          </a:xfrm>
          <a:prstGeom prst="rect">
            <a:avLst/>
          </a:prstGeom>
          <a:noFill/>
          <a:ln w="9525">
            <a:noFill/>
            <a:miter lim="800000"/>
            <a:headEnd/>
            <a:tailEnd/>
          </a:ln>
        </p:spPr>
        <p:txBody>
          <a:bodyPr lIns="0" tIns="0" rIns="0" bIns="0" anchor="ctr">
            <a:spAutoFit/>
          </a:bodyPr>
          <a:lstStyle/>
          <a:p>
            <a:pPr algn="r">
              <a:lnSpc>
                <a:spcPct val="85000"/>
              </a:lnSpc>
            </a:pPr>
            <a:r>
              <a:rPr lang="en-US" sz="1400"/>
              <a:t>Affiliate Impairment</a:t>
            </a:r>
          </a:p>
        </p:txBody>
      </p:sp>
      <p:sp>
        <p:nvSpPr>
          <p:cNvPr id="44048" name="Rectangle 13"/>
          <p:cNvSpPr>
            <a:spLocks noChangeArrowheads="1"/>
          </p:cNvSpPr>
          <p:nvPr/>
        </p:nvSpPr>
        <p:spPr bwMode="gray">
          <a:xfrm>
            <a:off x="390525" y="3524250"/>
            <a:ext cx="2095500" cy="341313"/>
          </a:xfrm>
          <a:prstGeom prst="rect">
            <a:avLst/>
          </a:prstGeom>
          <a:noFill/>
          <a:ln w="9525">
            <a:noFill/>
            <a:miter lim="800000"/>
            <a:headEnd/>
            <a:tailEnd/>
          </a:ln>
        </p:spPr>
        <p:txBody>
          <a:bodyPr lIns="0" tIns="0" rIns="0" bIns="0" anchor="ctr">
            <a:spAutoFit/>
          </a:bodyPr>
          <a:lstStyle/>
          <a:p>
            <a:pPr algn="ctr">
              <a:lnSpc>
                <a:spcPct val="85000"/>
              </a:lnSpc>
            </a:pPr>
            <a:r>
              <a:rPr lang="en-US" sz="1400"/>
              <a:t>Investment Problems </a:t>
            </a:r>
            <a:r>
              <a:rPr lang="en-US" sz="1200" i="1"/>
              <a:t>(Overstatement of Assets)</a:t>
            </a:r>
            <a:endParaRPr lang="en-US" sz="1400" i="1"/>
          </a:p>
        </p:txBody>
      </p:sp>
      <p:sp>
        <p:nvSpPr>
          <p:cNvPr id="44049" name="Rectangle 14"/>
          <p:cNvSpPr>
            <a:spLocks noChangeArrowheads="1"/>
          </p:cNvSpPr>
          <p:nvPr/>
        </p:nvSpPr>
        <p:spPr bwMode="gray">
          <a:xfrm>
            <a:off x="2428875" y="2908300"/>
            <a:ext cx="784225" cy="180975"/>
          </a:xfrm>
          <a:prstGeom prst="rect">
            <a:avLst/>
          </a:prstGeom>
          <a:noFill/>
          <a:ln w="9525">
            <a:noFill/>
            <a:miter lim="800000"/>
            <a:headEnd/>
            <a:tailEnd/>
          </a:ln>
        </p:spPr>
        <p:txBody>
          <a:bodyPr lIns="0" tIns="0" rIns="0" bIns="0" anchor="ctr">
            <a:spAutoFit/>
          </a:bodyPr>
          <a:lstStyle/>
          <a:p>
            <a:pPr algn="r">
              <a:lnSpc>
                <a:spcPct val="85000"/>
              </a:lnSpc>
            </a:pPr>
            <a:r>
              <a:rPr lang="en-US" sz="1400"/>
              <a:t>Misc.</a:t>
            </a:r>
          </a:p>
        </p:txBody>
      </p:sp>
      <p:sp>
        <p:nvSpPr>
          <p:cNvPr id="44050" name="Rectangle 15"/>
          <p:cNvSpPr>
            <a:spLocks noChangeArrowheads="1"/>
          </p:cNvSpPr>
          <p:nvPr/>
        </p:nvSpPr>
        <p:spPr bwMode="gray">
          <a:xfrm>
            <a:off x="1685925" y="2465388"/>
            <a:ext cx="2098675" cy="180975"/>
          </a:xfrm>
          <a:prstGeom prst="rect">
            <a:avLst/>
          </a:prstGeom>
          <a:noFill/>
          <a:ln w="9525">
            <a:noFill/>
            <a:miter lim="800000"/>
            <a:headEnd/>
            <a:tailEnd/>
          </a:ln>
        </p:spPr>
        <p:txBody>
          <a:bodyPr lIns="0" tIns="0" rIns="0" bIns="0" anchor="ctr">
            <a:spAutoFit/>
          </a:bodyPr>
          <a:lstStyle/>
          <a:p>
            <a:pPr algn="r">
              <a:lnSpc>
                <a:spcPct val="85000"/>
              </a:lnSpc>
            </a:pPr>
            <a:r>
              <a:rPr lang="en-US" sz="1400"/>
              <a:t>Sig. Change in Business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2393E801-D6EF-44F0-98DF-DDAA14B6F4FA}" type="slidenum">
              <a:rPr lang="en-US" smtClean="0"/>
              <a:pPr>
                <a:defRPr/>
              </a:pPr>
              <a:t>198</a:t>
            </a:fld>
            <a:endParaRPr lang="en-US" smtClean="0"/>
          </a:p>
        </p:txBody>
      </p:sp>
      <p:sp>
        <p:nvSpPr>
          <p:cNvPr id="45062" name="Freeform 2"/>
          <p:cNvSpPr>
            <a:spLocks/>
          </p:cNvSpPr>
          <p:nvPr/>
        </p:nvSpPr>
        <p:spPr bwMode="gray">
          <a:xfrm>
            <a:off x="4424363" y="23304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45063" name="Rectangle 3"/>
          <p:cNvSpPr>
            <a:spLocks noGrp="1" noChangeArrowheads="1"/>
          </p:cNvSpPr>
          <p:nvPr>
            <p:ph type="title"/>
          </p:nvPr>
        </p:nvSpPr>
        <p:spPr/>
        <p:txBody>
          <a:bodyPr/>
          <a:lstStyle/>
          <a:p>
            <a:r>
              <a:rPr lang="en-US" smtClean="0"/>
              <a:t>Top 10 Lines of Business for US P/C Impaired Insurers, 2000–2010</a:t>
            </a:r>
          </a:p>
        </p:txBody>
      </p:sp>
      <p:graphicFrame>
        <p:nvGraphicFramePr>
          <p:cNvPr id="6151176" name="Object 8"/>
          <p:cNvGraphicFramePr>
            <a:graphicFrameLocks noGrp="1"/>
          </p:cNvGraphicFramePr>
          <p:nvPr>
            <p:ph idx="4294967295"/>
          </p:nvPr>
        </p:nvGraphicFramePr>
        <p:xfrm>
          <a:off x="2171700" y="2486025"/>
          <a:ext cx="4486275" cy="3695700"/>
        </p:xfrm>
        <a:graphic>
          <a:graphicData uri="http://schemas.openxmlformats.org/presentationml/2006/ole">
            <p:oleObj spid="_x0000_s11188226" name="Chart" r:id="rId4" imgW="4486147" imgH="3695661" progId="MSGraph.Chart.8">
              <p:embed followColorScheme="full"/>
            </p:oleObj>
          </a:graphicData>
        </a:graphic>
      </p:graphicFrame>
      <p:sp>
        <p:nvSpPr>
          <p:cNvPr id="45064" name="Rectangle 5"/>
          <p:cNvSpPr>
            <a:spLocks noChangeArrowheads="1"/>
          </p:cNvSpPr>
          <p:nvPr/>
        </p:nvSpPr>
        <p:spPr bwMode="auto">
          <a:xfrm>
            <a:off x="0" y="6392863"/>
            <a:ext cx="8107363"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A.M. Best: </a:t>
            </a:r>
            <a:r>
              <a:rPr lang="en-US" sz="1100" i="1"/>
              <a:t>1969-2010 Impairment Review</a:t>
            </a:r>
            <a:r>
              <a:rPr lang="en-US" sz="1100"/>
              <a:t>, Special Report, April 2011.  </a:t>
            </a:r>
          </a:p>
        </p:txBody>
      </p:sp>
      <p:sp>
        <p:nvSpPr>
          <p:cNvPr id="2006022" name="Rectangle 6"/>
          <p:cNvSpPr>
            <a:spLocks noChangeArrowheads="1"/>
          </p:cNvSpPr>
          <p:nvPr/>
        </p:nvSpPr>
        <p:spPr bwMode="blackWhite">
          <a:xfrm>
            <a:off x="354013" y="1206500"/>
            <a:ext cx="8437562" cy="6762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Workers Comp and Pvt. Passenger Auto Account for Nearly Half of the Premium Volume of Impaired Insurers Over the Past Decade</a:t>
            </a:r>
          </a:p>
        </p:txBody>
      </p:sp>
      <p:sp>
        <p:nvSpPr>
          <p:cNvPr id="45066" name="Rectangle 7"/>
          <p:cNvSpPr>
            <a:spLocks noChangeArrowheads="1"/>
          </p:cNvSpPr>
          <p:nvPr/>
        </p:nvSpPr>
        <p:spPr bwMode="gray">
          <a:xfrm>
            <a:off x="6221413" y="3136900"/>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Workers Comp</a:t>
            </a:r>
          </a:p>
        </p:txBody>
      </p:sp>
      <p:sp>
        <p:nvSpPr>
          <p:cNvPr id="45067" name="Rectangle 8"/>
          <p:cNvSpPr>
            <a:spLocks noChangeArrowheads="1"/>
          </p:cNvSpPr>
          <p:nvPr/>
        </p:nvSpPr>
        <p:spPr bwMode="gray">
          <a:xfrm>
            <a:off x="4635500" y="2263775"/>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a:t>Financial Guaranty</a:t>
            </a:r>
          </a:p>
        </p:txBody>
      </p:sp>
      <p:sp>
        <p:nvSpPr>
          <p:cNvPr id="45068" name="Rectangle 9"/>
          <p:cNvSpPr>
            <a:spLocks noChangeArrowheads="1"/>
          </p:cNvSpPr>
          <p:nvPr/>
        </p:nvSpPr>
        <p:spPr bwMode="gray">
          <a:xfrm>
            <a:off x="6408738" y="5075238"/>
            <a:ext cx="1793875" cy="182562"/>
          </a:xfrm>
          <a:prstGeom prst="rect">
            <a:avLst/>
          </a:prstGeom>
          <a:noFill/>
          <a:ln w="9525">
            <a:noFill/>
            <a:miter lim="800000"/>
            <a:headEnd/>
            <a:tailEnd/>
          </a:ln>
        </p:spPr>
        <p:txBody>
          <a:bodyPr lIns="0" tIns="0" rIns="0" bIns="0" anchor="ctr">
            <a:spAutoFit/>
          </a:bodyPr>
          <a:lstStyle/>
          <a:p>
            <a:pPr>
              <a:lnSpc>
                <a:spcPct val="85000"/>
              </a:lnSpc>
            </a:pPr>
            <a:r>
              <a:rPr lang="en-US" sz="1400"/>
              <a:t>Pvt. Passenger Auto</a:t>
            </a:r>
          </a:p>
        </p:txBody>
      </p:sp>
      <p:sp>
        <p:nvSpPr>
          <p:cNvPr id="45069" name="Rectangle 10"/>
          <p:cNvSpPr>
            <a:spLocks noChangeArrowheads="1"/>
          </p:cNvSpPr>
          <p:nvPr/>
        </p:nvSpPr>
        <p:spPr bwMode="gray">
          <a:xfrm>
            <a:off x="2506663" y="6153150"/>
            <a:ext cx="1593850" cy="184150"/>
          </a:xfrm>
          <a:prstGeom prst="rect">
            <a:avLst/>
          </a:prstGeom>
          <a:noFill/>
          <a:ln w="9525">
            <a:noFill/>
            <a:miter lim="800000"/>
            <a:headEnd/>
            <a:tailEnd/>
          </a:ln>
        </p:spPr>
        <p:txBody>
          <a:bodyPr lIns="0" tIns="0" rIns="0" bIns="0" anchor="ctr">
            <a:spAutoFit/>
          </a:bodyPr>
          <a:lstStyle/>
          <a:p>
            <a:pPr algn="r">
              <a:lnSpc>
                <a:spcPct val="85000"/>
              </a:lnSpc>
            </a:pPr>
            <a:r>
              <a:rPr lang="en-US" sz="1400"/>
              <a:t>Homeowners</a:t>
            </a:r>
          </a:p>
        </p:txBody>
      </p:sp>
      <p:sp>
        <p:nvSpPr>
          <p:cNvPr id="45070" name="Rectangle 11"/>
          <p:cNvSpPr>
            <a:spLocks noChangeArrowheads="1"/>
          </p:cNvSpPr>
          <p:nvPr/>
        </p:nvSpPr>
        <p:spPr bwMode="gray">
          <a:xfrm>
            <a:off x="1265238" y="5564188"/>
            <a:ext cx="1831975" cy="184150"/>
          </a:xfrm>
          <a:prstGeom prst="rect">
            <a:avLst/>
          </a:prstGeom>
          <a:noFill/>
          <a:ln w="9525">
            <a:noFill/>
            <a:miter lim="800000"/>
            <a:headEnd/>
            <a:tailEnd/>
          </a:ln>
        </p:spPr>
        <p:txBody>
          <a:bodyPr lIns="0" tIns="0" rIns="0" bIns="0" anchor="ctr">
            <a:spAutoFit/>
          </a:bodyPr>
          <a:lstStyle/>
          <a:p>
            <a:pPr algn="r">
              <a:lnSpc>
                <a:spcPct val="85000"/>
              </a:lnSpc>
            </a:pPr>
            <a:r>
              <a:rPr lang="en-US" sz="1400"/>
              <a:t>Commercial Multiperil</a:t>
            </a:r>
          </a:p>
        </p:txBody>
      </p:sp>
      <p:sp>
        <p:nvSpPr>
          <p:cNvPr id="45071" name="Rectangle 12"/>
          <p:cNvSpPr>
            <a:spLocks noChangeArrowheads="1"/>
          </p:cNvSpPr>
          <p:nvPr/>
        </p:nvSpPr>
        <p:spPr bwMode="gray">
          <a:xfrm>
            <a:off x="685800" y="4597400"/>
            <a:ext cx="2032000" cy="184150"/>
          </a:xfrm>
          <a:prstGeom prst="rect">
            <a:avLst/>
          </a:prstGeom>
          <a:noFill/>
          <a:ln w="9525">
            <a:noFill/>
            <a:miter lim="800000"/>
            <a:headEnd/>
            <a:tailEnd/>
          </a:ln>
        </p:spPr>
        <p:txBody>
          <a:bodyPr lIns="0" tIns="0" rIns="0" bIns="0" anchor="ctr">
            <a:spAutoFit/>
          </a:bodyPr>
          <a:lstStyle/>
          <a:p>
            <a:pPr algn="r">
              <a:lnSpc>
                <a:spcPct val="85000"/>
              </a:lnSpc>
            </a:pPr>
            <a:r>
              <a:rPr lang="en-US" sz="1400"/>
              <a:t>Commercial Auto Liability</a:t>
            </a:r>
          </a:p>
        </p:txBody>
      </p:sp>
      <p:sp>
        <p:nvSpPr>
          <p:cNvPr id="45072" name="Rectangle 13"/>
          <p:cNvSpPr>
            <a:spLocks noChangeArrowheads="1"/>
          </p:cNvSpPr>
          <p:nvPr/>
        </p:nvSpPr>
        <p:spPr bwMode="gray">
          <a:xfrm>
            <a:off x="390525" y="3603625"/>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a:t>Other Liability</a:t>
            </a:r>
            <a:endParaRPr lang="en-US" sz="1400" i="1"/>
          </a:p>
        </p:txBody>
      </p:sp>
      <p:sp>
        <p:nvSpPr>
          <p:cNvPr id="45073" name="Rectangle 14"/>
          <p:cNvSpPr>
            <a:spLocks noChangeArrowheads="1"/>
          </p:cNvSpPr>
          <p:nvPr/>
        </p:nvSpPr>
        <p:spPr bwMode="gray">
          <a:xfrm>
            <a:off x="2227263" y="2960688"/>
            <a:ext cx="784225" cy="184150"/>
          </a:xfrm>
          <a:prstGeom prst="rect">
            <a:avLst/>
          </a:prstGeom>
          <a:noFill/>
          <a:ln w="9525">
            <a:noFill/>
            <a:miter lim="800000"/>
            <a:headEnd/>
            <a:tailEnd/>
          </a:ln>
        </p:spPr>
        <p:txBody>
          <a:bodyPr lIns="0" tIns="0" rIns="0" bIns="0" anchor="ctr">
            <a:spAutoFit/>
          </a:bodyPr>
          <a:lstStyle/>
          <a:p>
            <a:pPr algn="r">
              <a:lnSpc>
                <a:spcPct val="85000"/>
              </a:lnSpc>
            </a:pPr>
            <a:r>
              <a:rPr lang="en-US" sz="1400"/>
              <a:t>Med Mal</a:t>
            </a:r>
          </a:p>
        </p:txBody>
      </p:sp>
      <p:sp>
        <p:nvSpPr>
          <p:cNvPr id="45074" name="Rectangle 15"/>
          <p:cNvSpPr>
            <a:spLocks noChangeArrowheads="1"/>
          </p:cNvSpPr>
          <p:nvPr/>
        </p:nvSpPr>
        <p:spPr bwMode="gray">
          <a:xfrm>
            <a:off x="2662238" y="2617788"/>
            <a:ext cx="933450" cy="182562"/>
          </a:xfrm>
          <a:prstGeom prst="rect">
            <a:avLst/>
          </a:prstGeom>
          <a:noFill/>
          <a:ln w="9525">
            <a:noFill/>
            <a:miter lim="800000"/>
            <a:headEnd/>
            <a:tailEnd/>
          </a:ln>
        </p:spPr>
        <p:txBody>
          <a:bodyPr lIns="0" tIns="0" rIns="0" bIns="0" anchor="ctr">
            <a:spAutoFit/>
          </a:bodyPr>
          <a:lstStyle/>
          <a:p>
            <a:pPr algn="r">
              <a:lnSpc>
                <a:spcPct val="85000"/>
              </a:lnSpc>
            </a:pPr>
            <a:r>
              <a:rPr lang="en-US" sz="1400"/>
              <a:t>Surety</a:t>
            </a:r>
          </a:p>
        </p:txBody>
      </p:sp>
      <p:sp>
        <p:nvSpPr>
          <p:cNvPr id="45075" name="Rectangle 15"/>
          <p:cNvSpPr>
            <a:spLocks noChangeArrowheads="1"/>
          </p:cNvSpPr>
          <p:nvPr/>
        </p:nvSpPr>
        <p:spPr bwMode="gray">
          <a:xfrm>
            <a:off x="3190875" y="2392363"/>
            <a:ext cx="935038" cy="184150"/>
          </a:xfrm>
          <a:prstGeom prst="rect">
            <a:avLst/>
          </a:prstGeom>
          <a:noFill/>
          <a:ln w="9525">
            <a:noFill/>
            <a:miter lim="800000"/>
            <a:headEnd/>
            <a:tailEnd/>
          </a:ln>
        </p:spPr>
        <p:txBody>
          <a:bodyPr lIns="0" tIns="0" rIns="0" bIns="0" anchor="ctr">
            <a:spAutoFit/>
          </a:bodyPr>
          <a:lstStyle/>
          <a:p>
            <a:pPr algn="r">
              <a:lnSpc>
                <a:spcPct val="85000"/>
              </a:lnSpc>
            </a:pPr>
            <a:r>
              <a:rPr lang="en-US" sz="1400"/>
              <a:t>Title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5411" name="Rectangle 3"/>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7109066-2C1F-4559-A4C4-555C33A2673B}" type="slidenum">
              <a:rPr lang="en-US" sz="900">
                <a:solidFill>
                  <a:schemeClr val="bg1"/>
                </a:solidFill>
              </a:rPr>
              <a:pPr algn="r" eaLnBrk="0" hangingPunct="0">
                <a:lnSpc>
                  <a:spcPct val="85000"/>
                </a:lnSpc>
                <a:spcBef>
                  <a:spcPct val="20000"/>
                </a:spcBef>
              </a:pPr>
              <a:t>199</a:t>
            </a:fld>
            <a:endParaRPr lang="en-US" sz="900">
              <a:solidFill>
                <a:schemeClr val="bg1"/>
              </a:solidFill>
            </a:endParaRPr>
          </a:p>
        </p:txBody>
      </p:sp>
      <p:pic>
        <p:nvPicPr>
          <p:cNvPr id="145412" name="Picture 4"/>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18661" name="Rectangle 5"/>
          <p:cNvSpPr>
            <a:spLocks noChangeArrowheads="1"/>
          </p:cNvSpPr>
          <p:nvPr/>
        </p:nvSpPr>
        <p:spPr bwMode="blackWhite">
          <a:xfrm>
            <a:off x="685800" y="2936875"/>
            <a:ext cx="7772400" cy="20669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100000"/>
              </a:spcBef>
            </a:pPr>
            <a:r>
              <a:rPr lang="en-US" sz="4000" b="1" dirty="0">
                <a:solidFill>
                  <a:srgbClr val="FFFFFF"/>
                </a:solidFill>
              </a:rPr>
              <a:t>Performance by </a:t>
            </a:r>
            <a:r>
              <a:rPr lang="en-US" sz="4000" b="1" dirty="0" smtClean="0">
                <a:solidFill>
                  <a:srgbClr val="FFFFFF"/>
                </a:solidFill>
              </a:rPr>
              <a:t>Segment</a:t>
            </a:r>
            <a:endParaRPr lang="en-US" sz="4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79649112-2361-4913-9798-B6AEBB59A8D4}" type="slidenum">
              <a:rPr lang="en-US" smtClean="0"/>
              <a:pPr>
                <a:defRPr/>
              </a:pPr>
              <a:t>199</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118661"/>
                                        </p:tgtEl>
                                        <p:attrNameLst>
                                          <p:attrName>style.visibility</p:attrName>
                                        </p:attrNameLst>
                                      </p:cBhvr>
                                      <p:to>
                                        <p:strVal val="visible"/>
                                      </p:to>
                                    </p:set>
                                    <p:anim calcmode="lin" valueType="num">
                                      <p:cBhvr>
                                        <p:cTn id="7" dur="500" fill="hold"/>
                                        <p:tgtEl>
                                          <p:spTgt spid="2118661"/>
                                        </p:tgtEl>
                                        <p:attrNameLst>
                                          <p:attrName>ppt_w</p:attrName>
                                        </p:attrNameLst>
                                      </p:cBhvr>
                                      <p:tavLst>
                                        <p:tav tm="0">
                                          <p:val>
                                            <p:fltVal val="0"/>
                                          </p:val>
                                        </p:tav>
                                        <p:tav tm="100000">
                                          <p:val>
                                            <p:strVal val="#ppt_w"/>
                                          </p:val>
                                        </p:tav>
                                      </p:tavLst>
                                    </p:anim>
                                    <p:anim calcmode="lin" valueType="num">
                                      <p:cBhvr>
                                        <p:cTn id="8" dur="500" fill="hold"/>
                                        <p:tgtEl>
                                          <p:spTgt spid="2118661"/>
                                        </p:tgtEl>
                                        <p:attrNameLst>
                                          <p:attrName>ppt_h</p:attrName>
                                        </p:attrNameLst>
                                      </p:cBhvr>
                                      <p:tavLst>
                                        <p:tav tm="0">
                                          <p:val>
                                            <p:fltVal val="0"/>
                                          </p:val>
                                        </p:tav>
                                        <p:tav tm="100000">
                                          <p:val>
                                            <p:strVal val="#ppt_h"/>
                                          </p:val>
                                        </p:tav>
                                      </p:tavLst>
                                    </p:anim>
                                    <p:animEffect transition="in" filter="fade">
                                      <p:cBhvr>
                                        <p:cTn id="9" dur="500"/>
                                        <p:tgtEl>
                                          <p:spTgt spid="2118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8661"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2</a:t>
            </a:fld>
            <a:endParaRPr lang="en-US" smtClean="0"/>
          </a:p>
        </p:txBody>
      </p:sp>
      <p:sp>
        <p:nvSpPr>
          <p:cNvPr id="82949" name="Rectangle 2"/>
          <p:cNvSpPr>
            <a:spLocks noGrp="1" noChangeArrowheads="1"/>
          </p:cNvSpPr>
          <p:nvPr>
            <p:ph type="title"/>
          </p:nvPr>
        </p:nvSpPr>
        <p:spPr/>
        <p:txBody>
          <a:bodyPr/>
          <a:lstStyle/>
          <a:p>
            <a:r>
              <a:rPr lang="en-US" dirty="0" smtClean="0"/>
              <a:t>Presentation Outline:</a:t>
            </a:r>
            <a:br>
              <a:rPr lang="en-US" dirty="0" smtClean="0"/>
            </a:br>
            <a:r>
              <a:rPr lang="en-US" i="1" dirty="0" smtClean="0"/>
              <a:t>Positioned for Growth</a:t>
            </a:r>
          </a:p>
        </p:txBody>
      </p:sp>
      <p:sp>
        <p:nvSpPr>
          <p:cNvPr id="1922051" name="Rectangle 3"/>
          <p:cNvSpPr>
            <a:spLocks noGrp="1" noChangeArrowheads="1"/>
          </p:cNvSpPr>
          <p:nvPr>
            <p:ph type="body" idx="1"/>
          </p:nvPr>
        </p:nvSpPr>
        <p:spPr>
          <a:xfrm>
            <a:off x="326571" y="1145059"/>
            <a:ext cx="8640448" cy="5448301"/>
          </a:xfrm>
        </p:spPr>
        <p:txBody>
          <a:bodyPr/>
          <a:lstStyle/>
          <a:p>
            <a:pPr>
              <a:lnSpc>
                <a:spcPts val="1400"/>
              </a:lnSpc>
            </a:pPr>
            <a:r>
              <a:rPr lang="en-US" b="1" dirty="0" smtClean="0"/>
              <a:t>P/C Insurance Industry Financial Overview</a:t>
            </a:r>
          </a:p>
          <a:p>
            <a:pPr lvl="1">
              <a:lnSpc>
                <a:spcPts val="1400"/>
              </a:lnSpc>
            </a:pPr>
            <a:r>
              <a:rPr lang="en-US" sz="2000" b="1" dirty="0" smtClean="0"/>
              <a:t>ROE Growth is Critical</a:t>
            </a:r>
            <a:endParaRPr lang="en-US" b="1" dirty="0" smtClean="0"/>
          </a:p>
          <a:p>
            <a:pPr>
              <a:lnSpc>
                <a:spcPts val="1400"/>
              </a:lnSpc>
            </a:pPr>
            <a:r>
              <a:rPr lang="en-US" b="1" dirty="0" smtClean="0"/>
              <a:t>Economic Factors Impacting Growth</a:t>
            </a:r>
          </a:p>
          <a:p>
            <a:pPr lvl="1">
              <a:lnSpc>
                <a:spcPts val="1400"/>
              </a:lnSpc>
            </a:pPr>
            <a:r>
              <a:rPr lang="en-US" sz="2000" b="1" dirty="0" smtClean="0"/>
              <a:t>Regional Analysis</a:t>
            </a:r>
          </a:p>
          <a:p>
            <a:pPr lvl="1">
              <a:lnSpc>
                <a:spcPts val="1400"/>
              </a:lnSpc>
            </a:pPr>
            <a:r>
              <a:rPr lang="en-US" sz="2000" b="1" dirty="0" smtClean="0"/>
              <a:t>By Line Impacts</a:t>
            </a:r>
          </a:p>
          <a:p>
            <a:pPr>
              <a:lnSpc>
                <a:spcPts val="1400"/>
              </a:lnSpc>
            </a:pPr>
            <a:r>
              <a:rPr lang="en-US" b="1" dirty="0" smtClean="0"/>
              <a:t>Catastrophe Loss Trends</a:t>
            </a:r>
          </a:p>
          <a:p>
            <a:pPr>
              <a:lnSpc>
                <a:spcPts val="1400"/>
              </a:lnSpc>
            </a:pPr>
            <a:r>
              <a:rPr lang="en-US" b="1" dirty="0" smtClean="0"/>
              <a:t>P/C Growth Analysis: $25B+ Annual Increase in DPW</a:t>
            </a:r>
          </a:p>
          <a:p>
            <a:pPr lvl="1">
              <a:lnSpc>
                <a:spcPts val="1400"/>
              </a:lnSpc>
            </a:pPr>
            <a:r>
              <a:rPr lang="en-US" sz="2000" b="1" dirty="0" smtClean="0"/>
              <a:t>Key Line/Region Growth Trends</a:t>
            </a:r>
          </a:p>
          <a:p>
            <a:pPr>
              <a:lnSpc>
                <a:spcPts val="1400"/>
              </a:lnSpc>
            </a:pPr>
            <a:r>
              <a:rPr lang="en-US" b="1" dirty="0" smtClean="0"/>
              <a:t>Reinsurance and the Growth of Alternative Capital</a:t>
            </a:r>
          </a:p>
          <a:p>
            <a:pPr>
              <a:lnSpc>
                <a:spcPts val="1400"/>
              </a:lnSpc>
            </a:pPr>
            <a:r>
              <a:rPr lang="en-US" b="1" dirty="0" smtClean="0"/>
              <a:t>The New Investment Reality</a:t>
            </a:r>
          </a:p>
          <a:p>
            <a:pPr lvl="1">
              <a:lnSpc>
                <a:spcPts val="1400"/>
              </a:lnSpc>
            </a:pPr>
            <a:r>
              <a:rPr lang="en-US" b="1" dirty="0" smtClean="0"/>
              <a:t>The Challenge of Persistently Low Interest Rates</a:t>
            </a:r>
          </a:p>
          <a:p>
            <a:pPr>
              <a:lnSpc>
                <a:spcPts val="1400"/>
              </a:lnSpc>
            </a:pPr>
            <a:r>
              <a:rPr lang="en-US" b="1" dirty="0" smtClean="0"/>
              <a:t>P/C Performance Analysis</a:t>
            </a:r>
          </a:p>
          <a:p>
            <a:pPr lvl="1">
              <a:lnSpc>
                <a:spcPts val="1400"/>
              </a:lnSpc>
            </a:pPr>
            <a:r>
              <a:rPr lang="en-US" b="1" dirty="0" smtClean="0"/>
              <a:t>Combined Ratio Trends and Forecasts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922051">
                                            <p:txEl>
                                              <p:pRg st="5" end="5"/>
                                            </p:txEl>
                                          </p:spTgt>
                                        </p:tgtEl>
                                        <p:attrNameLst>
                                          <p:attrName>style.visibility</p:attrName>
                                        </p:attrNameLst>
                                      </p:cBhvr>
                                      <p:to>
                                        <p:strVal val="visible"/>
                                      </p:to>
                                    </p:set>
                                    <p:animEffect transition="in" filter="wipe(left)">
                                      <p:cBhvr>
                                        <p:cTn id="26" dur="500"/>
                                        <p:tgtEl>
                                          <p:spTgt spid="1922051">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922051">
                                            <p:txEl>
                                              <p:pRg st="8" end="8"/>
                                            </p:txEl>
                                          </p:spTgt>
                                        </p:tgtEl>
                                        <p:attrNameLst>
                                          <p:attrName>style.visibility</p:attrName>
                                        </p:attrNameLst>
                                      </p:cBhvr>
                                      <p:to>
                                        <p:strVal val="visible"/>
                                      </p:to>
                                    </p:set>
                                    <p:animEffect transition="in" filter="wipe(left)">
                                      <p:cBhvr>
                                        <p:cTn id="39" dur="500"/>
                                        <p:tgtEl>
                                          <p:spTgt spid="1922051">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922051">
                                            <p:txEl>
                                              <p:pRg st="9" end="9"/>
                                            </p:txEl>
                                          </p:spTgt>
                                        </p:tgtEl>
                                        <p:attrNameLst>
                                          <p:attrName>style.visibility</p:attrName>
                                        </p:attrNameLst>
                                      </p:cBhvr>
                                      <p:to>
                                        <p:strVal val="visible"/>
                                      </p:to>
                                    </p:set>
                                    <p:animEffect transition="in" filter="wipe(left)">
                                      <p:cBhvr>
                                        <p:cTn id="44" dur="500"/>
                                        <p:tgtEl>
                                          <p:spTgt spid="1922051">
                                            <p:txEl>
                                              <p:pRg st="9" end="9"/>
                                            </p:txEl>
                                          </p:spTgt>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922051">
                                            <p:txEl>
                                              <p:pRg st="10" end="10"/>
                                            </p:txEl>
                                          </p:spTgt>
                                        </p:tgtEl>
                                        <p:attrNameLst>
                                          <p:attrName>style.visibility</p:attrName>
                                        </p:attrNameLst>
                                      </p:cBhvr>
                                      <p:to>
                                        <p:strVal val="visible"/>
                                      </p:to>
                                    </p:set>
                                    <p:animEffect transition="in" filter="wipe(left)">
                                      <p:cBhvr>
                                        <p:cTn id="47" dur="500"/>
                                        <p:tgtEl>
                                          <p:spTgt spid="1922051">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922051">
                                            <p:txEl>
                                              <p:pRg st="11" end="11"/>
                                            </p:txEl>
                                          </p:spTgt>
                                        </p:tgtEl>
                                        <p:attrNameLst>
                                          <p:attrName>style.visibility</p:attrName>
                                        </p:attrNameLst>
                                      </p:cBhvr>
                                      <p:to>
                                        <p:strVal val="visible"/>
                                      </p:to>
                                    </p:set>
                                    <p:animEffect transition="in" filter="wipe(left)">
                                      <p:cBhvr>
                                        <p:cTn id="52" dur="500"/>
                                        <p:tgtEl>
                                          <p:spTgt spid="1922051">
                                            <p:txEl>
                                              <p:pRg st="11" end="11"/>
                                            </p:txEl>
                                          </p:spTgt>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922051">
                                            <p:txEl>
                                              <p:pRg st="12" end="12"/>
                                            </p:txEl>
                                          </p:spTgt>
                                        </p:tgtEl>
                                        <p:attrNameLst>
                                          <p:attrName>style.visibility</p:attrName>
                                        </p:attrNameLst>
                                      </p:cBhvr>
                                      <p:to>
                                        <p:strVal val="visible"/>
                                      </p:to>
                                    </p:set>
                                    <p:animEffect transition="in" filter="wipe(left)">
                                      <p:cBhvr>
                                        <p:cTn id="55" dur="500"/>
                                        <p:tgtEl>
                                          <p:spTgt spid="192205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110"/>
          <p:cNvSpPr>
            <a:spLocks noGrp="1" noChangeArrowheads="1"/>
          </p:cNvSpPr>
          <p:nvPr>
            <p:ph type="sldNum" sz="quarter" idx="12"/>
          </p:nvPr>
        </p:nvSpPr>
        <p:spPr/>
        <p:txBody>
          <a:bodyPr/>
          <a:lstStyle/>
          <a:p>
            <a:pPr>
              <a:defRPr/>
            </a:pPr>
            <a:fld id="{6D3DE93D-053A-41C2-ADBC-5FDA2E67713D}" type="slidenum">
              <a:rPr lang="en-US" smtClean="0">
                <a:solidFill>
                  <a:srgbClr val="000000"/>
                </a:solidFill>
              </a:rPr>
              <a:pPr>
                <a:defRPr/>
              </a:pPr>
              <a:t>20</a:t>
            </a:fld>
            <a:endParaRPr lang="en-US" smtClean="0">
              <a:solidFill>
                <a:srgbClr val="000000"/>
              </a:solidFill>
            </a:endParaRPr>
          </a:p>
        </p:txBody>
      </p:sp>
      <p:sp>
        <p:nvSpPr>
          <p:cNvPr id="19459" name="Rectangle 191"/>
          <p:cNvSpPr>
            <a:spLocks noGrp="1" noChangeArrowheads="1"/>
          </p:cNvSpPr>
          <p:nvPr>
            <p:ph type="title"/>
          </p:nvPr>
        </p:nvSpPr>
        <p:spPr/>
        <p:txBody>
          <a:bodyPr/>
          <a:lstStyle/>
          <a:p>
            <a:r>
              <a:rPr lang="en-US" sz="2400" smtClean="0"/>
              <a:t>Top Ten Most Expensive And Least Expensive States For Automobile Insurance, 2010 (1)</a:t>
            </a:r>
          </a:p>
        </p:txBody>
      </p:sp>
      <p:graphicFrame>
        <p:nvGraphicFramePr>
          <p:cNvPr id="2098375" name="Group 199"/>
          <p:cNvGraphicFramePr>
            <a:graphicFrameLocks noGrp="1"/>
          </p:cNvGraphicFramePr>
          <p:nvPr/>
        </p:nvGraphicFramePr>
        <p:xfrm>
          <a:off x="609600" y="1524000"/>
          <a:ext cx="7519987" cy="2942912"/>
        </p:xfrm>
        <a:graphic>
          <a:graphicData uri="http://schemas.openxmlformats.org/drawingml/2006/table">
            <a:tbl>
              <a:tblPr/>
              <a:tblGrid>
                <a:gridCol w="639027"/>
                <a:gridCol w="1691812"/>
                <a:gridCol w="1324027"/>
                <a:gridCol w="956242"/>
                <a:gridCol w="1618255"/>
                <a:gridCol w="1290624"/>
              </a:tblGrid>
              <a:tr h="249238">
                <a:tc>
                  <a:txBody>
                    <a:bodyPr/>
                    <a:lstStyle/>
                    <a:p>
                      <a:pPr marL="0" marR="0" algn="ctr">
                        <a:spcBef>
                          <a:spcPts val="0"/>
                        </a:spcBef>
                        <a:spcAft>
                          <a:spcPts val="0"/>
                        </a:spcAft>
                      </a:pPr>
                      <a:r>
                        <a:rPr lang="en-US" sz="1400" b="1" dirty="0">
                          <a:solidFill>
                            <a:srgbClr val="FFFFFF"/>
                          </a:solidFill>
                          <a:latin typeface="Arial"/>
                          <a:ea typeface="Calibri"/>
                          <a:cs typeface="Times New Roman"/>
                        </a:rPr>
                        <a:t>Rank</a:t>
                      </a:r>
                      <a:endParaRPr lang="en-US" sz="1400" dirty="0">
                        <a:latin typeface="Calibri"/>
                        <a:ea typeface="Calibri"/>
                        <a:cs typeface="Times New Roman"/>
                      </a:endParaRPr>
                    </a:p>
                  </a:txBody>
                  <a:tcPr marL="9525" marR="9525" marT="9525" marB="9525" anchor="b">
                    <a:lnL cap="flat">
                      <a:noFill/>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Most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a:t>
                      </a:r>
                      <a:r>
                        <a:rPr lang="en-US" sz="1400" b="1" dirty="0">
                          <a:solidFill>
                            <a:srgbClr val="FFFFFF"/>
                          </a:solidFill>
                          <a:latin typeface="Arial"/>
                          <a:ea typeface="Calibri"/>
                          <a:cs typeface="Times New Roman"/>
                        </a:rPr>
                        <a:t>states</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Average expenditure</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Rank</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Least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states</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Average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expenditure</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cap="flat">
                      <a:noFill/>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r>
              <a:tr h="249238">
                <a:tc>
                  <a:txBody>
                    <a:bodyPr/>
                    <a:lstStyle/>
                    <a:p>
                      <a:pPr algn="ctr" fontAlgn="b"/>
                      <a:r>
                        <a:rPr lang="en-US" sz="1200" b="0" i="0" u="none" strike="noStrike" dirty="0">
                          <a:solidFill>
                            <a:schemeClr val="tx1"/>
                          </a:solidFill>
                          <a:latin typeface="Arial"/>
                        </a:rPr>
                        <a:t>1</a:t>
                      </a:r>
                    </a:p>
                  </a:txBody>
                  <a:tcPr marL="9525" marR="9525" marT="9525" marB="0" anchor="b">
                    <a:lnL cap="flat">
                      <a:noFill/>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chemeClr val="tx1"/>
                          </a:solidFill>
                          <a:latin typeface="Arial"/>
                        </a:rPr>
                        <a:t>New Jersey</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chemeClr val="tx1"/>
                          </a:solidFill>
                          <a:latin typeface="Arial"/>
                        </a:rPr>
                        <a:t>$1,157.30</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chemeClr val="tx1"/>
                          </a:solidFill>
                          <a:latin typeface="Arial"/>
                        </a:rPr>
                        <a:t>1</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chemeClr val="tx1"/>
                          </a:solidFill>
                          <a:latin typeface="Arial"/>
                        </a:rPr>
                        <a:t>South Dakota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chemeClr val="tx1"/>
                          </a:solidFill>
                          <a:latin typeface="Arial"/>
                        </a:rPr>
                        <a:t>$525.16</a:t>
                      </a:r>
                    </a:p>
                  </a:txBody>
                  <a:tcPr marL="9525" marR="9525" marT="9525" marB="0" anchor="b">
                    <a:lnL w="12700" cap="flat" cmpd="sng" algn="ctr">
                      <a:solidFill>
                        <a:schemeClr val="accent1"/>
                      </a:solidFill>
                      <a:prstDash val="solid"/>
                      <a:round/>
                      <a:headEnd type="none" w="med" len="med"/>
                      <a:tailEnd type="none" w="med" len="med"/>
                    </a:lnL>
                    <a:lnR cap="flat">
                      <a:noFill/>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54000">
                <a:tc>
                  <a:txBody>
                    <a:bodyPr/>
                    <a:lstStyle/>
                    <a:p>
                      <a:pPr algn="ctr" fontAlgn="b"/>
                      <a:r>
                        <a:rPr lang="en-US" sz="1200" b="0" i="0" u="none" strike="noStrike" dirty="0">
                          <a:solidFill>
                            <a:schemeClr val="tx1"/>
                          </a:solidFill>
                          <a:latin typeface="Arial"/>
                        </a:rPr>
                        <a:t>2</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chemeClr val="tx1"/>
                          </a:solidFill>
                          <a:latin typeface="Arial"/>
                        </a:rPr>
                        <a:t>District of Columbia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chemeClr val="tx1"/>
                          </a:solidFill>
                          <a:latin typeface="Arial"/>
                        </a:rPr>
                        <a:t>1,133.87</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chemeClr val="tx1"/>
                          </a:solidFill>
                          <a:latin typeface="Arial"/>
                        </a:rPr>
                        <a:t>2</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chemeClr val="tx1"/>
                          </a:solidFill>
                          <a:latin typeface="Arial"/>
                        </a:rPr>
                        <a:t>North Dakota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chemeClr val="tx1"/>
                          </a:solidFill>
                          <a:latin typeface="Arial"/>
                        </a:rPr>
                        <a:t>528.81</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chemeClr val="tx1"/>
                          </a:solidFill>
                          <a:latin typeface="Arial"/>
                        </a:rPr>
                        <a:t>3</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chemeClr val="tx1"/>
                          </a:solidFill>
                          <a:latin typeface="Arial"/>
                        </a:rPr>
                        <a:t>Louisiana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chemeClr val="tx1"/>
                          </a:solidFill>
                          <a:latin typeface="Arial"/>
                        </a:rPr>
                        <a:t>1,121.46</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chemeClr val="tx1"/>
                          </a:solidFill>
                          <a:latin typeface="Arial"/>
                        </a:rPr>
                        <a:t>3</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chemeClr val="tx1"/>
                          </a:solidFill>
                          <a:latin typeface="Arial"/>
                        </a:rPr>
                        <a:t>Iowa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chemeClr val="tx1"/>
                          </a:solidFill>
                          <a:latin typeface="Arial"/>
                        </a:rPr>
                        <a:t>546.59</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chemeClr val="tx1"/>
                          </a:solidFill>
                          <a:latin typeface="Arial"/>
                        </a:rPr>
                        <a:t>4</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chemeClr val="tx1"/>
                          </a:solidFill>
                          <a:latin typeface="Arial"/>
                        </a:rPr>
                        <a:t>New York</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chemeClr val="tx1"/>
                          </a:solidFill>
                          <a:latin typeface="Arial"/>
                        </a:rPr>
                        <a:t>1,078.88</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chemeClr val="tx1"/>
                          </a:solidFill>
                          <a:latin typeface="Arial"/>
                        </a:rPr>
                        <a:t>4</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chemeClr val="tx1"/>
                          </a:solidFill>
                          <a:latin typeface="Arial"/>
                        </a:rPr>
                        <a:t>Idaho</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chemeClr val="tx1"/>
                          </a:solidFill>
                          <a:latin typeface="Arial"/>
                        </a:rPr>
                        <a:t>547.78</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chemeClr val="tx1"/>
                          </a:solidFill>
                          <a:latin typeface="Arial"/>
                        </a:rPr>
                        <a:t>5</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chemeClr val="tx1"/>
                          </a:solidFill>
                          <a:latin typeface="Arial"/>
                        </a:rPr>
                        <a:t>Florida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chemeClr val="tx1"/>
                          </a:solidFill>
                          <a:latin typeface="Arial"/>
                        </a:rPr>
                        <a:t>1,036.76</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chemeClr val="tx1"/>
                          </a:solidFill>
                          <a:latin typeface="Arial"/>
                        </a:rPr>
                        <a:t>5</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chemeClr val="tx1"/>
                          </a:solidFill>
                          <a:latin typeface="Arial"/>
                        </a:rPr>
                        <a:t>Maine</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chemeClr val="tx1"/>
                          </a:solidFill>
                          <a:latin typeface="Arial"/>
                        </a:rPr>
                        <a:t>582.29</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chemeClr val="tx1"/>
                          </a:solidFill>
                          <a:latin typeface="Arial"/>
                        </a:rPr>
                        <a:t>6</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chemeClr val="tx1"/>
                          </a:solidFill>
                          <a:latin typeface="Arial"/>
                        </a:rPr>
                        <a:t>Delaware</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chemeClr val="tx1"/>
                          </a:solidFill>
                          <a:latin typeface="Arial"/>
                        </a:rPr>
                        <a:t>1,030.98</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chemeClr val="tx1"/>
                          </a:solidFill>
                          <a:latin typeface="Arial"/>
                        </a:rPr>
                        <a:t>6</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chemeClr val="tx1"/>
                          </a:solidFill>
                          <a:latin typeface="Arial"/>
                        </a:rPr>
                        <a:t>Nebraska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chemeClr val="tx1"/>
                          </a:solidFill>
                          <a:latin typeface="Arial"/>
                        </a:rPr>
                        <a:t>592.69</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chemeClr val="tx1"/>
                          </a:solidFill>
                          <a:latin typeface="Arial"/>
                        </a:rPr>
                        <a:t>7</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chemeClr val="tx1"/>
                          </a:solidFill>
                          <a:latin typeface="Arial"/>
                        </a:rPr>
                        <a:t>Rhode Island</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chemeClr val="tx1"/>
                          </a:solidFill>
                          <a:latin typeface="Arial"/>
                        </a:rPr>
                        <a:t>984.95</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chemeClr val="tx1"/>
                          </a:solidFill>
                          <a:latin typeface="Arial"/>
                        </a:rPr>
                        <a:t>7</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chemeClr val="tx1"/>
                          </a:solidFill>
                          <a:latin typeface="Arial"/>
                        </a:rPr>
                        <a:t>North Carolina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chemeClr val="tx1"/>
                          </a:solidFill>
                          <a:latin typeface="Arial"/>
                        </a:rPr>
                        <a:t>599.90</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chemeClr val="tx1"/>
                          </a:solidFill>
                          <a:latin typeface="Arial"/>
                        </a:rPr>
                        <a:t>8</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chemeClr val="tx1"/>
                          </a:solidFill>
                          <a:latin typeface="Arial"/>
                        </a:rPr>
                        <a:t>Connecticut</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chemeClr val="tx1"/>
                          </a:solidFill>
                          <a:latin typeface="Arial"/>
                        </a:rPr>
                        <a:t>965.22</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chemeClr val="tx1"/>
                          </a:solidFill>
                          <a:latin typeface="Arial"/>
                        </a:rPr>
                        <a:t>8</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1" i="1" u="none" strike="noStrike" dirty="0">
                          <a:solidFill>
                            <a:schemeClr val="accent2"/>
                          </a:solidFill>
                          <a:latin typeface="Arial"/>
                        </a:rPr>
                        <a:t>Wisconsin</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1" i="1" u="none" strike="noStrike" dirty="0">
                          <a:solidFill>
                            <a:schemeClr val="tx1"/>
                          </a:solidFill>
                          <a:latin typeface="Arial"/>
                        </a:rPr>
                        <a:t>613.37</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chemeClr val="tx1"/>
                          </a:solidFill>
                          <a:latin typeface="Arial"/>
                        </a:rPr>
                        <a:t>9</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chemeClr val="tx1"/>
                          </a:solidFill>
                          <a:latin typeface="Arial"/>
                        </a:rPr>
                        <a:t>Maryland</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chemeClr val="tx1"/>
                          </a:solidFill>
                          <a:latin typeface="Arial"/>
                        </a:rPr>
                        <a:t>947.70</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chemeClr val="tx1"/>
                          </a:solidFill>
                          <a:latin typeface="Arial"/>
                        </a:rPr>
                        <a:t>9</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chemeClr val="tx1"/>
                          </a:solidFill>
                          <a:latin typeface="Arial"/>
                        </a:rPr>
                        <a:t>Ohio</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chemeClr val="tx1"/>
                          </a:solidFill>
                          <a:latin typeface="Arial"/>
                        </a:rPr>
                        <a:t>619.46</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chemeClr val="tx1"/>
                          </a:solidFill>
                          <a:latin typeface="Arial"/>
                        </a:rPr>
                        <a:t>10</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chemeClr val="tx1"/>
                          </a:solidFill>
                          <a:latin typeface="Arial"/>
                        </a:rPr>
                        <a:t>Michigan</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chemeClr val="tx1"/>
                          </a:solidFill>
                          <a:latin typeface="Arial"/>
                        </a:rPr>
                        <a:t>934.60</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chemeClr val="tx1"/>
                          </a:solidFill>
                          <a:latin typeface="Arial"/>
                        </a:rPr>
                        <a:t>10</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chemeClr val="tx1"/>
                          </a:solidFill>
                          <a:latin typeface="Arial"/>
                        </a:rPr>
                        <a:t>Wyoming</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chemeClr val="tx1"/>
                          </a:solidFill>
                          <a:latin typeface="Arial"/>
                        </a:rPr>
                        <a:t>621.08</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sp>
        <p:nvSpPr>
          <p:cNvPr id="2098368" name="Text Box 537"/>
          <p:cNvSpPr txBox="1">
            <a:spLocks noChangeArrowheads="1"/>
          </p:cNvSpPr>
          <p:nvPr/>
        </p:nvSpPr>
        <p:spPr bwMode="auto">
          <a:xfrm>
            <a:off x="0" y="6216650"/>
            <a:ext cx="7612063" cy="646113"/>
          </a:xfrm>
          <a:prstGeom prst="rect">
            <a:avLst/>
          </a:prstGeom>
          <a:noFill/>
          <a:ln w="9525" algn="ctr">
            <a:noFill/>
            <a:miter lim="800000"/>
            <a:headEnd/>
            <a:tailEnd/>
          </a:ln>
          <a:effectLst/>
        </p:spPr>
        <p:txBody>
          <a:bodyPr lIns="365760" tIns="0" rIns="0" bIns="137160" anchor="b">
            <a:spAutoFit/>
          </a:bodyPr>
          <a:lstStyle/>
          <a:p>
            <a:pPr marL="228600" indent="-228600">
              <a:buFontTx/>
              <a:buAutoNum type="arabicParenBoth"/>
              <a:defRPr/>
            </a:pPr>
            <a:r>
              <a:rPr lang="en-US" sz="1100" dirty="0">
                <a:latin typeface="Arial" pitchFamily="34" charset="0"/>
                <a:cs typeface="Arial" pitchFamily="34" charset="0"/>
              </a:rPr>
              <a:t>Based on average automobile insurance expenditures.</a:t>
            </a:r>
          </a:p>
          <a:p>
            <a:pPr marL="228600" indent="-228600">
              <a:buFontTx/>
              <a:buAutoNum type="arabicParenBoth"/>
              <a:defRPr/>
            </a:pPr>
            <a:endParaRPr lang="en-US" sz="1100" dirty="0">
              <a:latin typeface="Arial" pitchFamily="34" charset="0"/>
              <a:cs typeface="Arial" pitchFamily="34" charset="0"/>
            </a:endParaRPr>
          </a:p>
          <a:p>
            <a:pPr>
              <a:defRPr/>
            </a:pPr>
            <a:r>
              <a:rPr lang="en-US" sz="1100" dirty="0">
                <a:latin typeface="Arial" pitchFamily="34" charset="0"/>
                <a:cs typeface="Arial" pitchFamily="34" charset="0"/>
              </a:rPr>
              <a:t>Source: © 2012 National Association of Insurance Commissioners.</a:t>
            </a:r>
          </a:p>
        </p:txBody>
      </p:sp>
      <p:sp>
        <p:nvSpPr>
          <p:cNvPr id="19548" name="Rectangle 5"/>
          <p:cNvSpPr>
            <a:spLocks noChangeArrowheads="1"/>
          </p:cNvSpPr>
          <p:nvPr/>
        </p:nvSpPr>
        <p:spPr bwMode="blackWhite">
          <a:xfrm>
            <a:off x="1031875" y="4946650"/>
            <a:ext cx="7146925"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pt-BR" b="1">
                <a:solidFill>
                  <a:schemeClr val="bg1"/>
                </a:solidFill>
              </a:rPr>
              <a:t>Wisconsin </a:t>
            </a:r>
            <a:r>
              <a:rPr lang="pt-BR" b="1">
                <a:solidFill>
                  <a:srgbClr val="FFFFFF"/>
                </a:solidFill>
              </a:rPr>
              <a:t>ranked 8th least expensive state in 2010, with an average expenditure for auto insurance of $613.37.</a:t>
            </a:r>
          </a:p>
        </p:txBody>
      </p:sp>
    </p:spTree>
  </p:cSld>
  <p:clrMapOvr>
    <a:masterClrMapping/>
  </p:clrMapOvr>
  <p:transition>
    <p:wipe dir="r"/>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r>
              <a:rPr lang="en-US" dirty="0" smtClean="0">
                <a:latin typeface="Arial" pitchFamily="34" charset="0"/>
              </a:rPr>
              <a:t>Private Passenger Auto Combined Ratio: 1993–2015F</a:t>
            </a:r>
            <a:endParaRPr lang="en-US" baseline="30000" dirty="0" smtClean="0">
              <a:latin typeface="Arial" pitchFamily="34" charset="0"/>
            </a:endParaRPr>
          </a:p>
        </p:txBody>
      </p:sp>
      <p:graphicFrame>
        <p:nvGraphicFramePr>
          <p:cNvPr id="26626" name="Object 3"/>
          <p:cNvGraphicFramePr>
            <a:graphicFrameLocks/>
          </p:cNvGraphicFramePr>
          <p:nvPr/>
        </p:nvGraphicFramePr>
        <p:xfrm>
          <a:off x="293688" y="1587500"/>
          <a:ext cx="8451850" cy="3663950"/>
        </p:xfrm>
        <a:graphic>
          <a:graphicData uri="http://schemas.openxmlformats.org/presentationml/2006/ole">
            <p:oleObj spid="_x0000_s9014274" name="Chart" r:id="rId4" imgW="8429714" imgH="3638435" progId="MSGraph.Chart.8">
              <p:embed followColorScheme="full"/>
            </p:oleObj>
          </a:graphicData>
        </a:graphic>
      </p:graphicFrame>
      <p:sp>
        <p:nvSpPr>
          <p:cNvPr id="242692" name="Rectangle 4"/>
          <p:cNvSpPr>
            <a:spLocks noChangeArrowheads="1"/>
          </p:cNvSpPr>
          <p:nvPr/>
        </p:nvSpPr>
        <p:spPr bwMode="blackWhite">
          <a:xfrm>
            <a:off x="914400" y="5257800"/>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Private Passenger Auto Accounts for 34% of Industry Premiums and Remains the Profit Juggernaut of the P/C Insurance Industry</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200</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1990-2012);Conning (2013F-15F); Insurance Information Institute.</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dirty="0" smtClean="0"/>
              <a:t>Homeowners Insurance Combined Ratio: 1990–2015F</a:t>
            </a:r>
            <a:endParaRPr lang="en-US" baseline="30000" dirty="0" smtClean="0"/>
          </a:p>
        </p:txBody>
      </p:sp>
      <p:graphicFrame>
        <p:nvGraphicFramePr>
          <p:cNvPr id="54274" name="Object 3"/>
          <p:cNvGraphicFramePr>
            <a:graphicFrameLocks/>
          </p:cNvGraphicFramePr>
          <p:nvPr/>
        </p:nvGraphicFramePr>
        <p:xfrm>
          <a:off x="250723" y="1587500"/>
          <a:ext cx="8686799" cy="3663950"/>
        </p:xfrm>
        <a:graphic>
          <a:graphicData uri="http://schemas.openxmlformats.org/presentationml/2006/ole">
            <p:oleObj spid="_x0000_s17725442" name="Chart" r:id="rId4" imgW="8439161" imgH="3648152" progId="MSGraph.Chart.8">
              <p:embed followColorScheme="full"/>
            </p:oleObj>
          </a:graphicData>
        </a:graphic>
      </p:graphicFrame>
      <p:sp>
        <p:nvSpPr>
          <p:cNvPr id="242692" name="Rectangle 4"/>
          <p:cNvSpPr>
            <a:spLocks noChangeArrowheads="1"/>
          </p:cNvSpPr>
          <p:nvPr/>
        </p:nvSpPr>
        <p:spPr bwMode="blackWhite">
          <a:xfrm>
            <a:off x="1196975" y="5338763"/>
            <a:ext cx="6951663" cy="103254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Homeowners </a:t>
            </a:r>
            <a:r>
              <a:rPr lang="en-US" b="1" dirty="0" smtClean="0">
                <a:solidFill>
                  <a:srgbClr val="FFFFFF"/>
                </a:solidFill>
              </a:rPr>
              <a:t>Performance in 2011/12 Impacted by Large Cat </a:t>
            </a:r>
            <a:r>
              <a:rPr lang="en-US" b="1" dirty="0">
                <a:solidFill>
                  <a:srgbClr val="FFFFFF"/>
                </a:solidFill>
              </a:rPr>
              <a:t>Losses.  Extreme Regional Variation Can Be Expected Due to Local Catastrophe Loss Activity</a:t>
            </a:r>
          </a:p>
        </p:txBody>
      </p:sp>
      <p:sp>
        <p:nvSpPr>
          <p:cNvPr id="54277"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1990-2012);Conning (2013E-2015F); Insurance Information 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201</a:t>
            </a:fld>
            <a:endParaRPr lang="en-US"/>
          </a:p>
        </p:txBody>
      </p:sp>
      <p:sp>
        <p:nvSpPr>
          <p:cNvPr id="8" name="AutoShape 13"/>
          <p:cNvSpPr>
            <a:spLocks noChangeArrowheads="1"/>
          </p:cNvSpPr>
          <p:nvPr/>
        </p:nvSpPr>
        <p:spPr bwMode="blackWhite">
          <a:xfrm>
            <a:off x="4955460" y="2492477"/>
            <a:ext cx="1165122" cy="636784"/>
          </a:xfrm>
          <a:prstGeom prst="wedgeRectCallout">
            <a:avLst>
              <a:gd name="adj1" fmla="val 77951"/>
              <a:gd name="adj2" fmla="val 486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Ike</a:t>
            </a:r>
            <a:endParaRPr lang="en-US" sz="1600" b="1" dirty="0">
              <a:solidFill>
                <a:schemeClr val="bg1"/>
              </a:solidFill>
            </a:endParaRPr>
          </a:p>
        </p:txBody>
      </p:sp>
      <p:sp>
        <p:nvSpPr>
          <p:cNvPr id="9" name="AutoShape 13"/>
          <p:cNvSpPr>
            <a:spLocks noChangeArrowheads="1"/>
          </p:cNvSpPr>
          <p:nvPr/>
        </p:nvSpPr>
        <p:spPr bwMode="blackWhite">
          <a:xfrm>
            <a:off x="7772403" y="2025446"/>
            <a:ext cx="1253613" cy="813764"/>
          </a:xfrm>
          <a:prstGeom prst="wedgeRectCallout">
            <a:avLst>
              <a:gd name="adj1" fmla="val -46353"/>
              <a:gd name="adj2" fmla="val 11502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Sandy</a:t>
            </a:r>
            <a:endParaRPr lang="en-US" sz="1600" b="1" dirty="0">
              <a:solidFill>
                <a:schemeClr val="bg1"/>
              </a:solidFill>
            </a:endParaRPr>
          </a:p>
        </p:txBody>
      </p:sp>
      <p:sp>
        <p:nvSpPr>
          <p:cNvPr id="10" name="AutoShape 13"/>
          <p:cNvSpPr>
            <a:spLocks noChangeArrowheads="1"/>
          </p:cNvSpPr>
          <p:nvPr/>
        </p:nvSpPr>
        <p:spPr bwMode="blackWhite">
          <a:xfrm>
            <a:off x="6140246" y="1612491"/>
            <a:ext cx="1366683" cy="813764"/>
          </a:xfrm>
          <a:prstGeom prst="wedgeRectCallout">
            <a:avLst>
              <a:gd name="adj1" fmla="val 49834"/>
              <a:gd name="adj2" fmla="val 10414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Record tornado activity</a:t>
            </a:r>
            <a:endParaRPr lang="en-US" sz="1600" b="1" dirty="0">
              <a:solidFill>
                <a:schemeClr val="bg1"/>
              </a:solidFill>
            </a:endParaRPr>
          </a:p>
        </p:txBody>
      </p:sp>
      <p:sp>
        <p:nvSpPr>
          <p:cNvPr id="11" name="AutoShape 13"/>
          <p:cNvSpPr>
            <a:spLocks noChangeArrowheads="1"/>
          </p:cNvSpPr>
          <p:nvPr/>
        </p:nvSpPr>
        <p:spPr bwMode="blackWhite">
          <a:xfrm>
            <a:off x="2099188" y="1391265"/>
            <a:ext cx="1165122" cy="636784"/>
          </a:xfrm>
          <a:prstGeom prst="wedgeRectCallout">
            <a:avLst>
              <a:gd name="adj1" fmla="val -77745"/>
              <a:gd name="adj2" fmla="val 1158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Andrew</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par>
                          <p:cTn id="13" fill="hold">
                            <p:stCondLst>
                              <p:cond delay="2500"/>
                            </p:stCondLst>
                            <p:childTnLst>
                              <p:par>
                                <p:cTn id="14" presetID="22" presetClass="entr" presetSubtype="2"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500"/>
                            </p:stCondLst>
                            <p:childTnLst>
                              <p:par>
                                <p:cTn id="18" presetID="22" presetClass="entr" presetSubtype="2"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par>
                          <p:cTn id="21" fill="hold">
                            <p:stCondLst>
                              <p:cond delay="4500"/>
                            </p:stCondLst>
                            <p:childTnLst>
                              <p:par>
                                <p:cTn id="22" presetID="22" presetClass="entr" presetSubtype="2" fill="hold" grpId="0" nodeType="after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P spid="9" grpId="0" animBg="1"/>
      <p:bldP spid="10" grpId="0" animBg="1"/>
      <p:bldP spid="11" grpId="0" animBg="1"/>
    </p:bldLst>
  </p:timing>
</p:sld>
</file>

<file path=ppt/slides/slide2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20B89FB5-AD98-44FE-AF19-71096C30F6D3}" type="slidenum">
              <a:rPr lang="en-US" smtClean="0"/>
              <a:pPr/>
              <a:t>202</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dirty="0" smtClean="0"/>
              <a:t>Homeowners Multi-Peril Loss &amp; LAE Ratio, 2011:</a:t>
            </a:r>
            <a:br>
              <a:rPr lang="en-US" sz="2600" dirty="0" smtClean="0"/>
            </a:br>
            <a:r>
              <a:rPr lang="en-US" sz="2600" dirty="0" smtClean="0"/>
              <a:t>Highest 25 States</a:t>
            </a:r>
          </a:p>
        </p:txBody>
      </p:sp>
      <p:graphicFrame>
        <p:nvGraphicFramePr>
          <p:cNvPr id="1026" name="Object 3"/>
          <p:cNvGraphicFramePr>
            <a:graphicFrameLocks noChangeAspect="1"/>
          </p:cNvGraphicFramePr>
          <p:nvPr>
            <p:ph idx="4294967295"/>
          </p:nvPr>
        </p:nvGraphicFramePr>
        <p:xfrm>
          <a:off x="0" y="1703848"/>
          <a:ext cx="9144000" cy="4754563"/>
        </p:xfrm>
        <a:graphic>
          <a:graphicData uri="http://schemas.openxmlformats.org/presentationml/2006/ole">
            <p:oleObj spid="_x0000_s9017346" name="Chart" r:id="rId4" imgW="8810600" imgH="4581583" progId="MSGraph.Chart.8">
              <p:embed followColorScheme="full"/>
            </p:oleObj>
          </a:graphicData>
        </a:graphic>
      </p:graphicFrame>
      <p:sp>
        <p:nvSpPr>
          <p:cNvPr id="1029"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Sources:  SNL Financial; Insurance Information Institute.		</a:t>
            </a:r>
          </a:p>
        </p:txBody>
      </p:sp>
      <p:sp>
        <p:nvSpPr>
          <p:cNvPr id="6" name="AutoShape 13"/>
          <p:cNvSpPr>
            <a:spLocks noChangeArrowheads="1"/>
          </p:cNvSpPr>
          <p:nvPr/>
        </p:nvSpPr>
        <p:spPr bwMode="blackWhite">
          <a:xfrm>
            <a:off x="2814484" y="1242624"/>
            <a:ext cx="2986548" cy="1129553"/>
          </a:xfrm>
          <a:prstGeom prst="wedgeRectCallout">
            <a:avLst>
              <a:gd name="adj1" fmla="val -83492"/>
              <a:gd name="adj2" fmla="val 133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TN and AL had the worst underwriting performance of all states in 2011 due to high tornado and storm losses</a:t>
            </a:r>
            <a:endParaRPr lang="en-US" sz="16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975B5FC5-61BE-43F8-A59A-192BACFBE669}" type="slidenum">
              <a:rPr lang="en-US" smtClean="0"/>
              <a:pPr/>
              <a:t>203</a:t>
            </a:fld>
            <a:endParaRPr lang="en-US" smtClean="0"/>
          </a:p>
        </p:txBody>
      </p:sp>
      <p:sp>
        <p:nvSpPr>
          <p:cNvPr id="2052"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dirty="0" smtClean="0"/>
              <a:t>Homeowners Multi-Peril Loss &amp; LAE Ratio, 2011:</a:t>
            </a:r>
            <a:br>
              <a:rPr lang="en-US" sz="2600" dirty="0" smtClean="0"/>
            </a:br>
            <a:r>
              <a:rPr lang="en-US" sz="2600" dirty="0" smtClean="0"/>
              <a:t>Lowest 25 States</a:t>
            </a:r>
          </a:p>
        </p:txBody>
      </p:sp>
      <p:graphicFrame>
        <p:nvGraphicFramePr>
          <p:cNvPr id="2050" name="Object 3"/>
          <p:cNvGraphicFramePr>
            <a:graphicFrameLocks noChangeAspect="1"/>
          </p:cNvGraphicFramePr>
          <p:nvPr>
            <p:ph idx="4294967295"/>
          </p:nvPr>
        </p:nvGraphicFramePr>
        <p:xfrm>
          <a:off x="0" y="1362075"/>
          <a:ext cx="9144000" cy="5410200"/>
        </p:xfrm>
        <a:graphic>
          <a:graphicData uri="http://schemas.openxmlformats.org/presentationml/2006/ole">
            <p:oleObj spid="_x0000_s9018370" name="Chart" r:id="rId4" imgW="8820048" imgH="4572135" progId="MSGraph.Chart.8">
              <p:embed followColorScheme="full"/>
            </p:oleObj>
          </a:graphicData>
        </a:graphic>
      </p:graphicFrame>
      <p:sp>
        <p:nvSpPr>
          <p:cNvPr id="2053"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Sources:  SNL Financial; Insurance Information Institute.		</a:t>
            </a:r>
          </a:p>
        </p:txBody>
      </p:sp>
      <p:sp>
        <p:nvSpPr>
          <p:cNvPr id="6" name="AutoShape 13"/>
          <p:cNvSpPr>
            <a:spLocks noChangeArrowheads="1"/>
          </p:cNvSpPr>
          <p:nvPr/>
        </p:nvSpPr>
        <p:spPr bwMode="blackWhite">
          <a:xfrm>
            <a:off x="4739149" y="1173798"/>
            <a:ext cx="3746090" cy="1129553"/>
          </a:xfrm>
          <a:prstGeom prst="wedgeRectCallout">
            <a:avLst>
              <a:gd name="adj1" fmla="val 46963"/>
              <a:gd name="adj2" fmla="val 15701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HI and FL had the best performance in 2011 due to the absence of hurricanes/tropical storms impacts in either state last year</a:t>
            </a:r>
            <a:endParaRPr lang="en-US" sz="16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08962" name="Object 2"/>
          <p:cNvGraphicFramePr>
            <a:graphicFrameLocks noChangeAspect="1"/>
          </p:cNvGraphicFramePr>
          <p:nvPr>
            <p:ph type="chart" idx="1"/>
          </p:nvPr>
        </p:nvGraphicFramePr>
        <p:xfrm>
          <a:off x="193675" y="1619250"/>
          <a:ext cx="8791575" cy="4892675"/>
        </p:xfrm>
        <a:graphic>
          <a:graphicData uri="http://schemas.openxmlformats.org/presentationml/2006/ole">
            <p:oleObj spid="_x0000_s2070530" name="Chart" r:id="rId3" imgW="8353320" imgH="4648256" progId="MSGraph.Chart.8">
              <p:embed followColorScheme="full"/>
            </p:oleObj>
          </a:graphicData>
        </a:graphic>
      </p:graphicFrame>
      <p:sp>
        <p:nvSpPr>
          <p:cNvPr id="7208963" name="Text Box 3"/>
          <p:cNvSpPr txBox="1">
            <a:spLocks noChangeArrowheads="1"/>
          </p:cNvSpPr>
          <p:nvPr/>
        </p:nvSpPr>
        <p:spPr bwMode="auto">
          <a:xfrm>
            <a:off x="71438" y="6319539"/>
            <a:ext cx="8913812" cy="461665"/>
          </a:xfrm>
          <a:prstGeom prst="rect">
            <a:avLst/>
          </a:prstGeom>
          <a:noFill/>
          <a:ln w="9525">
            <a:noFill/>
            <a:miter lim="800000"/>
            <a:headEnd/>
            <a:tailEnd/>
          </a:ln>
          <a:effectLst/>
        </p:spPr>
        <p:txBody>
          <a:bodyPr>
            <a:spAutoFit/>
          </a:bodyPr>
          <a:lstStyle/>
          <a:p>
            <a:pPr eaLnBrk="1" hangingPunct="1">
              <a:buClrTx/>
              <a:buFontTx/>
              <a:buNone/>
            </a:pPr>
            <a:r>
              <a:rPr lang="en-US" sz="1200" dirty="0" smtClean="0"/>
              <a:t>*2007-2012 figures exclude mortgage and financial guaranty segments.</a:t>
            </a:r>
          </a:p>
          <a:p>
            <a:pPr eaLnBrk="1" hangingPunct="1">
              <a:buClrTx/>
              <a:buFontTx/>
              <a:buNone/>
            </a:pPr>
            <a:r>
              <a:rPr lang="en-US" sz="1200" dirty="0" smtClean="0"/>
              <a:t>Source</a:t>
            </a:r>
            <a:r>
              <a:rPr lang="en-US" sz="1200" dirty="0"/>
              <a:t>: </a:t>
            </a:r>
            <a:r>
              <a:rPr lang="en-US" sz="1200" dirty="0" smtClean="0"/>
              <a:t>A.M</a:t>
            </a:r>
            <a:r>
              <a:rPr lang="en-US" sz="1200" dirty="0"/>
              <a:t>. </a:t>
            </a:r>
            <a:r>
              <a:rPr lang="en-US" sz="1200" dirty="0" smtClean="0"/>
              <a:t>Best (1990-2012); Conning (2013F-2015F) </a:t>
            </a:r>
            <a:r>
              <a:rPr lang="en-US" sz="1200" dirty="0"/>
              <a:t>Insurance Information Institute</a:t>
            </a:r>
          </a:p>
        </p:txBody>
      </p:sp>
      <p:sp>
        <p:nvSpPr>
          <p:cNvPr id="7208964" name="Rectangle 4"/>
          <p:cNvSpPr>
            <a:spLocks noGrp="1" noChangeArrowheads="1"/>
          </p:cNvSpPr>
          <p:nvPr>
            <p:ph type="title"/>
          </p:nvPr>
        </p:nvSpPr>
        <p:spPr/>
        <p:txBody>
          <a:bodyPr/>
          <a:lstStyle/>
          <a:p>
            <a:r>
              <a:rPr lang="en-US" dirty="0" smtClean="0"/>
              <a:t>Commercial </a:t>
            </a:r>
            <a:r>
              <a:rPr lang="en-US" dirty="0"/>
              <a:t>Lines Combined </a:t>
            </a:r>
            <a:r>
              <a:rPr lang="en-US" dirty="0" smtClean="0"/>
              <a:t>Ratio, 1990-2015F*</a:t>
            </a:r>
            <a:endParaRPr lang="en-US" dirty="0"/>
          </a:p>
        </p:txBody>
      </p:sp>
      <p:sp>
        <p:nvSpPr>
          <p:cNvPr id="5" name="AutoShape 13"/>
          <p:cNvSpPr>
            <a:spLocks noChangeArrowheads="1"/>
          </p:cNvSpPr>
          <p:nvPr/>
        </p:nvSpPr>
        <p:spPr bwMode="blackWhite">
          <a:xfrm>
            <a:off x="5715001" y="1312607"/>
            <a:ext cx="2635623" cy="1624925"/>
          </a:xfrm>
          <a:prstGeom prst="wedgeRectCallout">
            <a:avLst>
              <a:gd name="adj1" fmla="val 37004"/>
              <a:gd name="adj2" fmla="val 1146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Commercial lines underwriting performance is expected to improve as improvement in pricing environment persists</a:t>
            </a:r>
            <a:endParaRPr lang="en-US" sz="1600" b="1" dirty="0">
              <a:solidFill>
                <a:schemeClr val="bg1"/>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213DCD5A-272D-460F-810D-8B44844B5B0F}" type="slidenum">
              <a:rPr lang="en-US" smtClean="0"/>
              <a:pPr>
                <a:defRPr/>
              </a:pPr>
              <a:t>204</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Commercial Auto Combined Ratio: 1993–2015F</a:t>
            </a:r>
            <a:endParaRPr lang="en-US" baseline="30000" dirty="0" smtClean="0"/>
          </a:p>
        </p:txBody>
      </p:sp>
      <p:graphicFrame>
        <p:nvGraphicFramePr>
          <p:cNvPr id="53250" name="Object 3"/>
          <p:cNvGraphicFramePr>
            <a:graphicFrameLocks/>
          </p:cNvGraphicFramePr>
          <p:nvPr/>
        </p:nvGraphicFramePr>
        <p:xfrm>
          <a:off x="293688" y="1587500"/>
          <a:ext cx="8451850" cy="3663950"/>
        </p:xfrm>
        <a:graphic>
          <a:graphicData uri="http://schemas.openxmlformats.org/presentationml/2006/ole">
            <p:oleObj spid="_x0000_s4458498" name="Chart" r:id="rId4" imgW="8419996" imgH="3657600" progId="MSGraph.Chart.8">
              <p:embed followColorScheme="full"/>
            </p:oleObj>
          </a:graphicData>
        </a:graphic>
      </p:graphicFrame>
      <p:sp>
        <p:nvSpPr>
          <p:cNvPr id="242692" name="Rectangle 4"/>
          <p:cNvSpPr>
            <a:spLocks noChangeArrowheads="1"/>
          </p:cNvSpPr>
          <p:nvPr/>
        </p:nvSpPr>
        <p:spPr bwMode="blackWhite">
          <a:xfrm>
            <a:off x="899652" y="5390535"/>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Auto is Expected to </a:t>
            </a:r>
            <a:r>
              <a:rPr lang="en-US" sz="2000" b="1" dirty="0" smtClean="0">
                <a:solidFill>
                  <a:srgbClr val="FFFFFF"/>
                </a:solidFill>
              </a:rPr>
              <a:t>Improve as Rate Gains Outpace Any Adverse Frequency and Severity Trends</a:t>
            </a:r>
            <a:endParaRPr lang="en-US" sz="2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205</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1990-2012);Conning (2013F-2015F); Insurance Information Institute.</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2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Commercial Multi-Peril Combined Ratio: 1995–2015F</a:t>
            </a:r>
            <a:endParaRPr lang="en-US" baseline="30000" dirty="0" smtClean="0"/>
          </a:p>
        </p:txBody>
      </p:sp>
      <p:graphicFrame>
        <p:nvGraphicFramePr>
          <p:cNvPr id="50178" name="Object 3"/>
          <p:cNvGraphicFramePr>
            <a:graphicFrameLocks/>
          </p:cNvGraphicFramePr>
          <p:nvPr/>
        </p:nvGraphicFramePr>
        <p:xfrm>
          <a:off x="293688" y="1331259"/>
          <a:ext cx="8451850" cy="3920191"/>
        </p:xfrm>
        <a:graphic>
          <a:graphicData uri="http://schemas.openxmlformats.org/presentationml/2006/ole">
            <p:oleObj spid="_x0000_s4444162" name="Chart" r:id="rId4" imgW="8419996" imgH="3657600" progId="MSGraph.Chart.8">
              <p:embed followColorScheme="full"/>
            </p:oleObj>
          </a:graphicData>
        </a:graphic>
      </p:graphicFrame>
      <p:sp>
        <p:nvSpPr>
          <p:cNvPr id="242692" name="Rectangle 4"/>
          <p:cNvSpPr>
            <a:spLocks noChangeArrowheads="1"/>
          </p:cNvSpPr>
          <p:nvPr/>
        </p:nvSpPr>
        <p:spPr bwMode="blackWhite">
          <a:xfrm>
            <a:off x="442448" y="5302043"/>
            <a:ext cx="8170606" cy="8480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Multi-Peril Underwriting Performance is </a:t>
            </a:r>
            <a:r>
              <a:rPr lang="en-US" sz="2000" b="1" dirty="0" smtClean="0">
                <a:solidFill>
                  <a:srgbClr val="FFFFFF"/>
                </a:solidFill>
              </a:rPr>
              <a:t>Expected </a:t>
            </a:r>
            <a:r>
              <a:rPr lang="en-US" sz="2000" b="1" dirty="0">
                <a:solidFill>
                  <a:srgbClr val="FFFFFF"/>
                </a:solidFill>
              </a:rPr>
              <a:t>to </a:t>
            </a:r>
            <a:r>
              <a:rPr lang="en-US" sz="2000" b="1" dirty="0" smtClean="0">
                <a:solidFill>
                  <a:srgbClr val="FFFFFF"/>
                </a:solidFill>
              </a:rPr>
              <a:t>Improve in 2013 Assuming Normal Catastrophe Loss Activity</a:t>
            </a:r>
            <a:endParaRPr lang="en-US" sz="2000" b="1" dirty="0">
              <a:solidFill>
                <a:srgbClr val="FFFFFF"/>
              </a:solidFill>
            </a:endParaRPr>
          </a:p>
        </p:txBody>
      </p:sp>
      <p:sp>
        <p:nvSpPr>
          <p:cNvPr id="50181" name="Rectangle 5"/>
          <p:cNvSpPr>
            <a:spLocks noChangeArrowheads="1"/>
          </p:cNvSpPr>
          <p:nvPr/>
        </p:nvSpPr>
        <p:spPr bwMode="auto">
          <a:xfrm>
            <a:off x="-1" y="6262452"/>
            <a:ext cx="8554065"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*2013F-2012F figures are Conning figures for the combined liability and non-liability components..</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a:t>
            </a:r>
            <a:r>
              <a:rPr lang="en-US" sz="1100" dirty="0" smtClean="0"/>
              <a:t>; Conning; </a:t>
            </a:r>
            <a:r>
              <a:rPr lang="en-US" sz="1100" dirty="0"/>
              <a:t>Insurance Information Institute.</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206</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2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General Liability Combined Ratio: </a:t>
            </a:r>
            <a:br>
              <a:rPr lang="en-US" dirty="0" smtClean="0"/>
            </a:br>
            <a:r>
              <a:rPr lang="en-US" dirty="0" smtClean="0"/>
              <a:t>2005–2015F</a:t>
            </a:r>
            <a:endParaRPr lang="en-US" baseline="30000" dirty="0" smtClean="0"/>
          </a:p>
        </p:txBody>
      </p:sp>
      <p:graphicFrame>
        <p:nvGraphicFramePr>
          <p:cNvPr id="50178" name="Object 3"/>
          <p:cNvGraphicFramePr>
            <a:graphicFrameLocks/>
          </p:cNvGraphicFramePr>
          <p:nvPr/>
        </p:nvGraphicFramePr>
        <p:xfrm>
          <a:off x="293688" y="1331259"/>
          <a:ext cx="8451850" cy="3920191"/>
        </p:xfrm>
        <a:graphic>
          <a:graphicData uri="http://schemas.openxmlformats.org/presentationml/2006/ole">
            <p:oleObj spid="_x0000_s9019394" name="Chart" r:id="rId4" imgW="8419996" imgH="3657600" progId="MSGraph.Chart.8">
              <p:embed followColorScheme="full"/>
            </p:oleObj>
          </a:graphicData>
        </a:graphic>
      </p:graphicFrame>
      <p:sp>
        <p:nvSpPr>
          <p:cNvPr id="242692" name="Rectangle 4"/>
          <p:cNvSpPr>
            <a:spLocks noChangeArrowheads="1"/>
          </p:cNvSpPr>
          <p:nvPr/>
        </p:nvSpPr>
        <p:spPr bwMode="blackWhite">
          <a:xfrm>
            <a:off x="1495425" y="5257799"/>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t>
            </a:r>
            <a:r>
              <a:rPr lang="en-US" sz="2000" b="1" dirty="0" smtClean="0">
                <a:solidFill>
                  <a:srgbClr val="FFFFFF"/>
                </a:solidFill>
              </a:rPr>
              <a:t>General Liability Underwriting Performance Has Been Volatile in Recent Years</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Conning Research and Consulting.</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207</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2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p:txBody>
          <a:bodyPr/>
          <a:lstStyle/>
          <a:p>
            <a:r>
              <a:rPr lang="en-US" dirty="0" smtClean="0"/>
              <a:t>Inland Marine Combined Ratio:       1999–2015F</a:t>
            </a:r>
            <a:endParaRPr lang="en-US" baseline="30000" dirty="0" smtClean="0"/>
          </a:p>
        </p:txBody>
      </p:sp>
      <p:graphicFrame>
        <p:nvGraphicFramePr>
          <p:cNvPr id="52226" name="Object 3"/>
          <p:cNvGraphicFramePr>
            <a:graphicFrameLocks/>
          </p:cNvGraphicFramePr>
          <p:nvPr/>
        </p:nvGraphicFramePr>
        <p:xfrm>
          <a:off x="293688" y="1587500"/>
          <a:ext cx="8451850" cy="3663950"/>
        </p:xfrm>
        <a:graphic>
          <a:graphicData uri="http://schemas.openxmlformats.org/presentationml/2006/ole">
            <p:oleObj spid="_x0000_s4445186" name="Chart" r:id="rId4" imgW="8429714" imgH="3638435" progId="MSGraph.Chart.8">
              <p:embed followColorScheme="full"/>
            </p:oleObj>
          </a:graphicData>
        </a:graphic>
      </p:graphicFrame>
      <p:sp>
        <p:nvSpPr>
          <p:cNvPr id="242692" name="Rectangle 4"/>
          <p:cNvSpPr>
            <a:spLocks noChangeArrowheads="1"/>
          </p:cNvSpPr>
          <p:nvPr/>
        </p:nvSpPr>
        <p:spPr bwMode="blackWhite">
          <a:xfrm>
            <a:off x="927847" y="5392271"/>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Inland Marine is Expected to Remain Among the Most Profitable of All Lines</a:t>
            </a:r>
          </a:p>
        </p:txBody>
      </p:sp>
      <p:sp>
        <p:nvSpPr>
          <p:cNvPr id="52229"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(1999-2011); Conning (2012-2015F)</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208</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2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Other &amp; Products Liability Combined Ratio: 1991–2013F</a:t>
            </a:r>
            <a:endParaRPr lang="en-US" baseline="30000" dirty="0" smtClean="0"/>
          </a:p>
        </p:txBody>
      </p:sp>
      <p:graphicFrame>
        <p:nvGraphicFramePr>
          <p:cNvPr id="53250" name="Object 3"/>
          <p:cNvGraphicFramePr>
            <a:graphicFrameLocks/>
          </p:cNvGraphicFramePr>
          <p:nvPr/>
        </p:nvGraphicFramePr>
        <p:xfrm>
          <a:off x="293688" y="1587500"/>
          <a:ext cx="8451850" cy="3663950"/>
        </p:xfrm>
        <a:graphic>
          <a:graphicData uri="http://schemas.openxmlformats.org/presentationml/2006/ole">
            <p:oleObj spid="_x0000_s646146" name="Chart" r:id="rId4" imgW="8419996" imgH="3657600" progId="MSGraph.Chart.8">
              <p:embed followColorScheme="full"/>
            </p:oleObj>
          </a:graphicData>
        </a:graphic>
      </p:graphicFrame>
      <p:sp>
        <p:nvSpPr>
          <p:cNvPr id="242692" name="Rectangle 4"/>
          <p:cNvSpPr>
            <a:spLocks noChangeArrowheads="1"/>
          </p:cNvSpPr>
          <p:nvPr/>
        </p:nvSpPr>
        <p:spPr bwMode="blackWhite">
          <a:xfrm>
            <a:off x="1385046" y="5299262"/>
            <a:ext cx="6808134"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Liability Lines Have Performed Better in the Post-Tort Reform Era (~2005), but There Has Been Some Deterioration in Recent Years</a:t>
            </a:r>
            <a:endParaRPr lang="en-US" sz="2400" b="1" dirty="0">
              <a:solidFill>
                <a:srgbClr val="FFFFFF"/>
              </a:solidFill>
            </a:endParaRPr>
          </a:p>
        </p:txBody>
      </p:sp>
      <p:sp>
        <p:nvSpPr>
          <p:cNvPr id="53253"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 </a:t>
            </a:r>
            <a:r>
              <a:rPr lang="en-US" sz="1100" dirty="0"/>
              <a:t>Insurance Information </a:t>
            </a:r>
            <a:r>
              <a:rPr lang="en-US" sz="1100" dirty="0" smtClean="0"/>
              <a:t>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209</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smtClean="0"/>
              <a:t>Comm. Auto: 10-Year Average RNW WI &amp; Nearby States</a:t>
            </a:r>
          </a:p>
        </p:txBody>
      </p:sp>
      <p:graphicFrame>
        <p:nvGraphicFramePr>
          <p:cNvPr id="8194" name="Object 3"/>
          <p:cNvGraphicFramePr>
            <a:graphicFrameLocks noChangeAspect="1"/>
          </p:cNvGraphicFramePr>
          <p:nvPr>
            <p:ph type="chart" idx="1"/>
          </p:nvPr>
        </p:nvGraphicFramePr>
        <p:xfrm>
          <a:off x="322263" y="1671638"/>
          <a:ext cx="8818562" cy="4718050"/>
        </p:xfrm>
        <a:graphic>
          <a:graphicData uri="http://schemas.openxmlformats.org/presentationml/2006/ole">
            <p:oleObj spid="_x0000_s25761794" name="Chart" r:id="rId4" imgW="8829759" imgH="4724417" progId="MSGraph.Chart.8">
              <p:embed followColorScheme="full"/>
            </p:oleObj>
          </a:graphicData>
        </a:graphic>
      </p:graphicFrame>
      <p:sp>
        <p:nvSpPr>
          <p:cNvPr id="8196" name="Rectangle 4"/>
          <p:cNvSpPr>
            <a:spLocks noChangeArrowheads="1"/>
          </p:cNvSpPr>
          <p:nvPr/>
        </p:nvSpPr>
        <p:spPr bwMode="auto">
          <a:xfrm>
            <a:off x="609600" y="6281738"/>
            <a:ext cx="3810000" cy="114300"/>
          </a:xfrm>
          <a:prstGeom prst="rect">
            <a:avLst/>
          </a:prstGeom>
          <a:noFill/>
          <a:ln w="9525">
            <a:noFill/>
            <a:miter lim="800000"/>
            <a:headEnd/>
            <a:tailEnd/>
          </a:ln>
        </p:spPr>
        <p:txBody>
          <a:bodyPr wrap="none" lIns="92075" tIns="46038" rIns="92075" bIns="46038"/>
          <a:lstStyle/>
          <a:p>
            <a:pPr eaLnBrk="0" hangingPunct="0"/>
            <a:r>
              <a:rPr lang="en-US" sz="1400" b="1"/>
              <a:t>Source: NAIC, Insurance Information Institute</a:t>
            </a:r>
          </a:p>
        </p:txBody>
      </p:sp>
      <p:sp>
        <p:nvSpPr>
          <p:cNvPr id="8197" name="Text Box 5"/>
          <p:cNvSpPr txBox="1">
            <a:spLocks noChangeArrowheads="1"/>
          </p:cNvSpPr>
          <p:nvPr/>
        </p:nvSpPr>
        <p:spPr bwMode="auto">
          <a:xfrm>
            <a:off x="609600" y="1447800"/>
            <a:ext cx="7848600" cy="366713"/>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b="1"/>
              <a:t>2002-2011</a:t>
            </a:r>
          </a:p>
        </p:txBody>
      </p:sp>
      <p:sp>
        <p:nvSpPr>
          <p:cNvPr id="6" name="AutoShape 6"/>
          <p:cNvSpPr>
            <a:spLocks noChangeArrowheads="1"/>
          </p:cNvSpPr>
          <p:nvPr/>
        </p:nvSpPr>
        <p:spPr bwMode="blackWhite">
          <a:xfrm>
            <a:off x="5022850" y="3635375"/>
            <a:ext cx="2036763" cy="1598613"/>
          </a:xfrm>
          <a:prstGeom prst="wedgeRectCallout">
            <a:avLst>
              <a:gd name="adj1" fmla="val -39727"/>
              <a:gd name="adj2" fmla="val -72736"/>
            </a:avLst>
          </a:prstGeom>
          <a:solidFill>
            <a:srgbClr val="C0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Wisconsin Commercial Auto profitability is above the US and the regional average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21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nvGraphicFramePr>
        <p:xfrm>
          <a:off x="211137" y="1406525"/>
          <a:ext cx="8932863" cy="5451475"/>
        </p:xfrm>
        <a:graphic>
          <a:graphicData uri="http://schemas.openxmlformats.org/presentationml/2006/ole">
            <p:oleObj spid="_x0000_s4459522" name="Chart" r:id="rId3" imgW="8191626" imgH="5391113" progId="MSGraph.Chart.8">
              <p:embed followColorScheme="full"/>
            </p:oleObj>
          </a:graphicData>
        </a:graphic>
      </p:graphicFrame>
      <p:sp>
        <p:nvSpPr>
          <p:cNvPr id="7292931" name="Rectangle 3"/>
          <p:cNvSpPr>
            <a:spLocks noGrp="1" noChangeArrowheads="1"/>
          </p:cNvSpPr>
          <p:nvPr>
            <p:ph type="title"/>
          </p:nvPr>
        </p:nvSpPr>
        <p:spPr>
          <a:xfrm>
            <a:off x="239712" y="87967"/>
            <a:ext cx="7425111" cy="838200"/>
          </a:xfrm>
        </p:spPr>
        <p:txBody>
          <a:bodyPr/>
          <a:lstStyle/>
          <a:p>
            <a:r>
              <a:rPr lang="en-US" dirty="0" smtClean="0"/>
              <a:t>Medical Malpractice Combined Ratio vs. All Lines Combined Ratio, 1991-2015F</a:t>
            </a:r>
          </a:p>
        </p:txBody>
      </p:sp>
      <p:sp>
        <p:nvSpPr>
          <p:cNvPr id="55300" name="Text Box 4"/>
          <p:cNvSpPr txBox="1">
            <a:spLocks noChangeArrowheads="1"/>
          </p:cNvSpPr>
          <p:nvPr/>
        </p:nvSpPr>
        <p:spPr bwMode="auto">
          <a:xfrm>
            <a:off x="76199" y="6553200"/>
            <a:ext cx="7666703" cy="277641"/>
          </a:xfrm>
          <a:prstGeom prst="rect">
            <a:avLst/>
          </a:prstGeom>
          <a:noFill/>
          <a:ln w="9525">
            <a:noFill/>
            <a:miter lim="800000"/>
            <a:headEnd/>
            <a:tailEnd/>
          </a:ln>
        </p:spPr>
        <p:txBody>
          <a:bodyPr wrap="square" lIns="92075" tIns="46038" rIns="92075" bIns="46038">
            <a:spAutoFit/>
          </a:bodyPr>
          <a:lstStyle/>
          <a:p>
            <a:r>
              <a:rPr lang="en-US" sz="1200" dirty="0"/>
              <a:t>Source: AM </a:t>
            </a:r>
            <a:r>
              <a:rPr lang="en-US" sz="1200" dirty="0" smtClean="0"/>
              <a:t>Best (1991-2011); Conning (2012E-2015F) </a:t>
            </a:r>
            <a:r>
              <a:rPr lang="en-US" sz="1200" dirty="0"/>
              <a:t>Insurance Information Institute</a:t>
            </a:r>
          </a:p>
        </p:txBody>
      </p:sp>
      <p:sp>
        <p:nvSpPr>
          <p:cNvPr id="8" name="AutoShape 7"/>
          <p:cNvSpPr>
            <a:spLocks noChangeArrowheads="1"/>
          </p:cNvSpPr>
          <p:nvPr/>
        </p:nvSpPr>
        <p:spPr bwMode="blackWhite">
          <a:xfrm>
            <a:off x="1003300" y="1371600"/>
            <a:ext cx="3380441" cy="1200150"/>
          </a:xfrm>
          <a:prstGeom prst="wedgeRectCallout">
            <a:avLst>
              <a:gd name="adj1" fmla="val -21794"/>
              <a:gd name="adj2" fmla="val 1686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Med Mal Insurers in </a:t>
            </a:r>
            <a:r>
              <a:rPr lang="en-US" b="1" dirty="0" smtClean="0">
                <a:solidFill>
                  <a:schemeClr val="bg1"/>
                </a:solidFill>
              </a:rPr>
              <a:t>2012 </a:t>
            </a:r>
            <a:r>
              <a:rPr lang="en-US" b="1" dirty="0">
                <a:solidFill>
                  <a:schemeClr val="bg1"/>
                </a:solidFill>
              </a:rPr>
              <a:t>paid </a:t>
            </a:r>
            <a:r>
              <a:rPr lang="en-US" b="1" dirty="0" smtClean="0">
                <a:solidFill>
                  <a:schemeClr val="bg1"/>
                </a:solidFill>
              </a:rPr>
              <a:t>out </a:t>
            </a:r>
            <a:r>
              <a:rPr lang="en-US" b="1" dirty="0">
                <a:solidFill>
                  <a:schemeClr val="bg1"/>
                </a:solidFill>
              </a:rPr>
              <a:t>$</a:t>
            </a:r>
            <a:r>
              <a:rPr lang="en-US" b="1" dirty="0" smtClean="0">
                <a:solidFill>
                  <a:schemeClr val="bg1"/>
                </a:solidFill>
              </a:rPr>
              <a:t>0.91 </a:t>
            </a:r>
            <a:r>
              <a:rPr lang="en-US" b="1" dirty="0">
                <a:solidFill>
                  <a:schemeClr val="bg1"/>
                </a:solidFill>
              </a:rPr>
              <a:t>in loss and expense for every $1 they earned in premiums</a:t>
            </a:r>
            <a:endParaRPr lang="en-US" b="1" dirty="0">
              <a:solidFill>
                <a:schemeClr val="bg1"/>
              </a:solidFill>
              <a:latin typeface="Arial" pitchFamily="34" charset="0"/>
            </a:endParaRPr>
          </a:p>
        </p:txBody>
      </p:sp>
      <p:sp>
        <p:nvSpPr>
          <p:cNvPr id="9" name="AutoShape 29"/>
          <p:cNvSpPr>
            <a:spLocks noChangeArrowheads="1"/>
          </p:cNvSpPr>
          <p:nvPr/>
        </p:nvSpPr>
        <p:spPr bwMode="blackWhite">
          <a:xfrm>
            <a:off x="2444497" y="4757219"/>
            <a:ext cx="2144712" cy="1009650"/>
          </a:xfrm>
          <a:prstGeom prst="wedgeRectCallout">
            <a:avLst>
              <a:gd name="adj1" fmla="val 49255"/>
              <a:gd name="adj2" fmla="val -8398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latin typeface="Arial" pitchFamily="34" charset="0"/>
              </a:rPr>
              <a:t>In 2001, med mal insurers paid out $1.55 for every dollar earned</a:t>
            </a:r>
          </a:p>
        </p:txBody>
      </p:sp>
      <p:sp>
        <p:nvSpPr>
          <p:cNvPr id="11" name="AutoShape 29"/>
          <p:cNvSpPr>
            <a:spLocks noChangeArrowheads="1"/>
          </p:cNvSpPr>
          <p:nvPr/>
        </p:nvSpPr>
        <p:spPr bwMode="blackWhite">
          <a:xfrm>
            <a:off x="5368413" y="1463219"/>
            <a:ext cx="3503322" cy="1230964"/>
          </a:xfrm>
          <a:prstGeom prst="wedgeRectCallout">
            <a:avLst>
              <a:gd name="adj1" fmla="val 36718"/>
              <a:gd name="adj2" fmla="val 1741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latin typeface="Arial" pitchFamily="34" charset="0"/>
              </a:rPr>
              <a:t>The dramatic improvement </a:t>
            </a:r>
            <a:r>
              <a:rPr lang="en-US" sz="1600" b="1" dirty="0" smtClean="0">
                <a:latin typeface="Arial" pitchFamily="34" charset="0"/>
              </a:rPr>
              <a:t>over the past decade </a:t>
            </a:r>
            <a:r>
              <a:rPr lang="en-US" sz="1600" b="1" dirty="0">
                <a:latin typeface="Arial" pitchFamily="34" charset="0"/>
              </a:rPr>
              <a:t>has restored med </a:t>
            </a:r>
            <a:r>
              <a:rPr lang="en-US" sz="1600" b="1" dirty="0" err="1">
                <a:latin typeface="Arial" pitchFamily="34" charset="0"/>
              </a:rPr>
              <a:t>mal’s</a:t>
            </a:r>
            <a:r>
              <a:rPr lang="en-US" sz="1600" b="1" dirty="0">
                <a:latin typeface="Arial" pitchFamily="34" charset="0"/>
              </a:rPr>
              <a:t> </a:t>
            </a:r>
            <a:r>
              <a:rPr lang="en-US" sz="1600" b="1" dirty="0" smtClean="0">
                <a:latin typeface="Arial" pitchFamily="34" charset="0"/>
              </a:rPr>
              <a:t>viability, though some deterioration is anticipated</a:t>
            </a:r>
            <a:endParaRPr lang="en-US" sz="1600" b="1" dirty="0">
              <a:latin typeface="Arial" pitchFamily="34" charset="0"/>
            </a:endParaRP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12" name="Slide Number Placeholder 11"/>
          <p:cNvSpPr>
            <a:spLocks noGrp="1"/>
          </p:cNvSpPr>
          <p:nvPr>
            <p:ph type="sldNum" sz="quarter" idx="12"/>
          </p:nvPr>
        </p:nvSpPr>
        <p:spPr/>
        <p:txBody>
          <a:bodyPr/>
          <a:lstStyle/>
          <a:p>
            <a:pPr>
              <a:defRPr/>
            </a:pPr>
            <a:fld id="{103D1549-189B-430A-BC2E-B6FA9183E25C}" type="slidenum">
              <a:rPr lang="en-US" smtClean="0"/>
              <a:pPr>
                <a:defRPr/>
              </a:pPr>
              <a:t>210</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292930">
                                            <p:oleChartEl type="series" lvl="1"/>
                                          </p:spTgt>
                                        </p:tgtEl>
                                        <p:attrNameLst>
                                          <p:attrName>style.visibility</p:attrName>
                                        </p:attrNameLst>
                                      </p:cBhvr>
                                      <p:to>
                                        <p:strVal val="visible"/>
                                      </p:to>
                                    </p:set>
                                    <p:animEffect transition="in" filter="wipe(left)">
                                      <p:cBhvr>
                                        <p:cTn id="12" dur="500"/>
                                        <p:tgtEl>
                                          <p:spTgt spid="7292930">
                                            <p:oleChartEl type="series" lvl="1"/>
                                          </p:spTgt>
                                        </p:tgtEl>
                                      </p:cBhvr>
                                    </p:animEffect>
                                  </p:childTnLst>
                                </p:cTn>
                              </p:par>
                            </p:childTnLst>
                          </p:cTn>
                        </p:par>
                        <p:par>
                          <p:cTn id="13" fill="hold">
                            <p:stCondLst>
                              <p:cond delay="1000"/>
                            </p:stCondLst>
                            <p:childTnLst>
                              <p:par>
                                <p:cTn id="14" presetID="22" presetClass="entr" presetSubtype="2" fill="hold" grpId="0" nodeType="afterEffect">
                                  <p:stCondLst>
                                    <p:cond delay="700"/>
                                  </p:stCondLst>
                                  <p:childTnLst>
                                    <p:set>
                                      <p:cBhvr>
                                        <p:cTn id="15" dur="1" fill="hold">
                                          <p:stCondLst>
                                            <p:cond delay="0"/>
                                          </p:stCondLst>
                                        </p:cTn>
                                        <p:tgtEl>
                                          <p:spTgt spid="8"/>
                                        </p:tgtEl>
                                        <p:attrNameLst>
                                          <p:attrName>style.visibility</p:attrName>
                                        </p:attrNameLst>
                                      </p:cBhvr>
                                      <p:to>
                                        <p:strVal val="visible"/>
                                      </p:to>
                                    </p:set>
                                    <p:animEffect transition="in" filter="wipe(right)">
                                      <p:cBhvr>
                                        <p:cTn id="16" dur="500"/>
                                        <p:tgtEl>
                                          <p:spTgt spid="8"/>
                                        </p:tgtEl>
                                      </p:cBhvr>
                                    </p:animEffect>
                                  </p:childTnLst>
                                </p:cTn>
                              </p:par>
                            </p:childTnLst>
                          </p:cTn>
                        </p:par>
                        <p:par>
                          <p:cTn id="17" fill="hold">
                            <p:stCondLst>
                              <p:cond delay="2200"/>
                            </p:stCondLst>
                            <p:childTnLst>
                              <p:par>
                                <p:cTn id="18" presetID="22" presetClass="entr" presetSubtype="1"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500"/>
                                        <p:tgtEl>
                                          <p:spTgt spid="9"/>
                                        </p:tgtEl>
                                      </p:cBhvr>
                                    </p:animEffect>
                                  </p:childTnLst>
                                </p:cTn>
                              </p:par>
                            </p:childTnLst>
                          </p:cTn>
                        </p:par>
                        <p:par>
                          <p:cTn id="21" fill="hold">
                            <p:stCondLst>
                              <p:cond delay="27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animBg="0"/>
      <p:bldP spid="7292931" grpId="0" autoUpdateAnimBg="0"/>
      <p:bldP spid="8" grpId="0" animBg="1"/>
      <p:bldP spid="9" grpId="0" animBg="1"/>
      <p:bldP spid="11" grpId="0" animBg="1"/>
    </p:bldLst>
  </p:timing>
</p:sld>
</file>

<file path=ppt/slides/slide21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46306"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smtClean="0">
                <a:solidFill>
                  <a:schemeClr val="bg1"/>
                </a:solidFill>
              </a:rPr>
              <a:t>Workers Compensation   Operating Environment</a:t>
            </a:r>
          </a:p>
        </p:txBody>
      </p:sp>
      <p:sp>
        <p:nvSpPr>
          <p:cNvPr id="11571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1571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60523EE7-C669-4F06-8A4D-A73393AECA03}" type="slidenum">
              <a:rPr lang="en-US" sz="900">
                <a:solidFill>
                  <a:schemeClr val="bg1"/>
                </a:solidFill>
              </a:rPr>
              <a:pPr algn="r" eaLnBrk="0" hangingPunct="0">
                <a:lnSpc>
                  <a:spcPct val="85000"/>
                </a:lnSpc>
                <a:spcBef>
                  <a:spcPct val="20000"/>
                </a:spcBef>
              </a:pPr>
              <a:t>211</a:t>
            </a:fld>
            <a:endParaRPr lang="en-US" sz="900">
              <a:solidFill>
                <a:schemeClr val="bg1"/>
              </a:solidFill>
            </a:endParaRPr>
          </a:p>
        </p:txBody>
      </p:sp>
      <p:pic>
        <p:nvPicPr>
          <p:cNvPr id="11571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46310" name="Rectangle 6"/>
          <p:cNvSpPr>
            <a:spLocks noChangeArrowheads="1"/>
          </p:cNvSpPr>
          <p:nvPr/>
        </p:nvSpPr>
        <p:spPr bwMode="auto">
          <a:xfrm>
            <a:off x="363538" y="4324350"/>
            <a:ext cx="8416925" cy="1422400"/>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200" b="1">
                <a:solidFill>
                  <a:srgbClr val="225A7A"/>
                </a:solidFill>
              </a:rPr>
              <a:t>The Weak Economy and Soft Market Have Made the Workers Comp Operating Increasingly Challenging</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211</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6306"/>
                                        </p:tgtEl>
                                        <p:attrNameLst>
                                          <p:attrName>style.visibility</p:attrName>
                                        </p:attrNameLst>
                                      </p:cBhvr>
                                      <p:to>
                                        <p:strVal val="visible"/>
                                      </p:to>
                                    </p:set>
                                    <p:animEffect transition="in" filter="barn(outVertical)">
                                      <p:cBhvr>
                                        <p:cTn id="7" dur="1000"/>
                                        <p:tgtEl>
                                          <p:spTgt spid="214630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6310"/>
                                        </p:tgtEl>
                                        <p:attrNameLst>
                                          <p:attrName>style.visibility</p:attrName>
                                        </p:attrNameLst>
                                      </p:cBhvr>
                                      <p:to>
                                        <p:strVal val="visible"/>
                                      </p:to>
                                    </p:set>
                                    <p:animEffect transition="in" filter="barn(outVertical)">
                                      <p:cBhvr>
                                        <p:cTn id="10" dur="1000"/>
                                        <p:tgtEl>
                                          <p:spTgt spid="2146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6306" grpId="0" animBg="1"/>
      <p:bldP spid="2146310" grpId="0"/>
    </p:bld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Workers Compensation Combined Ratio: 1994–2012P</a:t>
            </a:r>
            <a:endParaRPr lang="en-US" baseline="30000" dirty="0" smtClean="0"/>
          </a:p>
        </p:txBody>
      </p:sp>
      <p:graphicFrame>
        <p:nvGraphicFramePr>
          <p:cNvPr id="53250" name="Object 3"/>
          <p:cNvGraphicFramePr>
            <a:graphicFrameLocks/>
          </p:cNvGraphicFramePr>
          <p:nvPr/>
        </p:nvGraphicFramePr>
        <p:xfrm>
          <a:off x="337933" y="1371600"/>
          <a:ext cx="8451850" cy="3879850"/>
        </p:xfrm>
        <a:graphic>
          <a:graphicData uri="http://schemas.openxmlformats.org/presentationml/2006/ole">
            <p:oleObj spid="_x0000_s5267458" name="Chart" r:id="rId4" imgW="8420033" imgH="3657735" progId="MSGraph.Chart.8">
              <p:embed followColorScheme="full"/>
            </p:oleObj>
          </a:graphicData>
        </a:graphic>
      </p:graphicFrame>
      <p:sp>
        <p:nvSpPr>
          <p:cNvPr id="242692" name="Rectangle 4"/>
          <p:cNvSpPr>
            <a:spLocks noChangeArrowheads="1"/>
          </p:cNvSpPr>
          <p:nvPr/>
        </p:nvSpPr>
        <p:spPr bwMode="blackWhite">
          <a:xfrm>
            <a:off x="309716" y="5353050"/>
            <a:ext cx="8465573"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Workers Comp Results Began to Improve in 2012. </a:t>
            </a:r>
            <a:r>
              <a:rPr lang="en-US" sz="2400" b="1" dirty="0">
                <a:solidFill>
                  <a:srgbClr val="FFFFFF"/>
                </a:solidFill>
              </a:rPr>
              <a:t>Underwriting Results </a:t>
            </a:r>
            <a:r>
              <a:rPr lang="en-US" sz="2400" b="1" dirty="0" smtClean="0">
                <a:solidFill>
                  <a:srgbClr val="FFFFFF"/>
                </a:solidFill>
              </a:rPr>
              <a:t> Deteriorated </a:t>
            </a:r>
            <a:r>
              <a:rPr lang="en-US" sz="2400" b="1" dirty="0">
                <a:solidFill>
                  <a:srgbClr val="FFFFFF"/>
                </a:solidFill>
              </a:rPr>
              <a:t>Markedly </a:t>
            </a:r>
            <a:r>
              <a:rPr lang="en-US" sz="2400" b="1" dirty="0" smtClean="0">
                <a:solidFill>
                  <a:srgbClr val="FFFFFF"/>
                </a:solidFill>
              </a:rPr>
              <a:t>from 2007-2010/11 and Were the </a:t>
            </a:r>
            <a:r>
              <a:rPr lang="en-US" sz="2400" b="1" dirty="0">
                <a:solidFill>
                  <a:srgbClr val="FFFFFF"/>
                </a:solidFill>
              </a:rPr>
              <a:t>Worst </a:t>
            </a:r>
            <a:r>
              <a:rPr lang="en-US" sz="2400" b="1" dirty="0" smtClean="0">
                <a:solidFill>
                  <a:srgbClr val="FFFFFF"/>
                </a:solidFill>
              </a:rPr>
              <a:t>They Had </a:t>
            </a:r>
            <a:r>
              <a:rPr lang="en-US" sz="2400" b="1" dirty="0">
                <a:solidFill>
                  <a:srgbClr val="FFFFFF"/>
                </a:solidFill>
              </a:rPr>
              <a:t>Been in a </a:t>
            </a:r>
            <a:r>
              <a:rPr lang="en-US" sz="2400" b="1" dirty="0" smtClean="0">
                <a:solidFill>
                  <a:srgbClr val="FFFFFF"/>
                </a:solidFill>
              </a:rPr>
              <a:t>Decade. </a:t>
            </a:r>
            <a:endParaRPr lang="en-US" sz="2400" b="1" dirty="0">
              <a:solidFill>
                <a:srgbClr val="FFFFFF"/>
              </a:solidFill>
            </a:endParaRPr>
          </a:p>
        </p:txBody>
      </p:sp>
      <p:sp>
        <p:nvSpPr>
          <p:cNvPr id="53253" name="Rectangle 5"/>
          <p:cNvSpPr>
            <a:spLocks noChangeArrowheads="1"/>
          </p:cNvSpPr>
          <p:nvPr/>
        </p:nvSpPr>
        <p:spPr bwMode="auto">
          <a:xfrm>
            <a:off x="-58993" y="6414802"/>
            <a:ext cx="8603227"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(1994-2009); NCCI (2010-2012P) and are for private carriers only; Insurance </a:t>
            </a:r>
            <a:r>
              <a:rPr lang="en-US" sz="1100" dirty="0"/>
              <a:t>Information </a:t>
            </a:r>
            <a:r>
              <a:rPr lang="en-US" sz="1100" dirty="0" smtClean="0"/>
              <a:t>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212</a:t>
            </a:fld>
            <a:endParaRPr lang="en-US"/>
          </a:p>
        </p:txBody>
      </p:sp>
      <p:sp>
        <p:nvSpPr>
          <p:cNvPr id="8" name="AutoShape 13"/>
          <p:cNvSpPr>
            <a:spLocks noChangeArrowheads="1"/>
          </p:cNvSpPr>
          <p:nvPr/>
        </p:nvSpPr>
        <p:spPr bwMode="blackWhite">
          <a:xfrm>
            <a:off x="4676913" y="1189704"/>
            <a:ext cx="2539963" cy="985820"/>
          </a:xfrm>
          <a:prstGeom prst="wedgeRectCallout">
            <a:avLst>
              <a:gd name="adj1" fmla="val 89980"/>
              <a:gd name="adj2" fmla="val 13310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showed a better-than-expected improvement for private carriers in 2012</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2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37089" name="Title 3"/>
          <p:cNvSpPr>
            <a:spLocks noGrp="1"/>
          </p:cNvSpPr>
          <p:nvPr>
            <p:ph type="title"/>
          </p:nvPr>
        </p:nvSpPr>
        <p:spPr>
          <a:xfrm>
            <a:off x="74613" y="73025"/>
            <a:ext cx="9144000" cy="806450"/>
          </a:xfrm>
        </p:spPr>
        <p:txBody>
          <a:bodyPr/>
          <a:lstStyle/>
          <a:p>
            <a:pPr>
              <a:tabLst>
                <a:tab pos="6673850" algn="l"/>
              </a:tabLst>
            </a:pPr>
            <a:r>
              <a:rPr lang="en-US" dirty="0" smtClean="0"/>
              <a:t>Workers Compensation Medical Severity</a:t>
            </a:r>
            <a:br>
              <a:rPr lang="en-US" dirty="0" smtClean="0"/>
            </a:br>
            <a:r>
              <a:rPr lang="en-US" dirty="0" smtClean="0"/>
              <a:t>Moderate Increase in 2012</a:t>
            </a:r>
            <a:endParaRPr lang="en-US" sz="1600" dirty="0" smtClean="0">
              <a:solidFill>
                <a:schemeClr val="tx1"/>
              </a:solidFill>
            </a:endParaRPr>
          </a:p>
        </p:txBody>
      </p:sp>
      <p:sp>
        <p:nvSpPr>
          <p:cNvPr id="3" name="Slide Number Placeholder 2"/>
          <p:cNvSpPr>
            <a:spLocks noGrp="1"/>
          </p:cNvSpPr>
          <p:nvPr>
            <p:ph type="sldNum" sz="quarter" idx="12"/>
          </p:nvPr>
        </p:nvSpPr>
        <p:spPr>
          <a:xfrm>
            <a:off x="4381500" y="6607175"/>
            <a:ext cx="457200" cy="119063"/>
          </a:xfrm>
        </p:spPr>
        <p:txBody>
          <a:bodyPr/>
          <a:lstStyle/>
          <a:p>
            <a:pPr algn="l">
              <a:defRPr/>
            </a:pPr>
            <a:fld id="{4252D41D-0AC1-48AB-9F77-182A8D0EF7F4}" type="slidenum">
              <a:rPr lang="en-US" smtClean="0">
                <a:solidFill>
                  <a:schemeClr val="bg1"/>
                </a:solidFill>
              </a:rPr>
              <a:pPr algn="l">
                <a:defRPr/>
              </a:pPr>
              <a:t>213</a:t>
            </a:fld>
            <a:endParaRPr lang="en-US" dirty="0">
              <a:solidFill>
                <a:schemeClr val="bg1"/>
              </a:solidFill>
            </a:endParaRPr>
          </a:p>
        </p:txBody>
      </p:sp>
      <p:sp>
        <p:nvSpPr>
          <p:cNvPr id="2137091" name="Text Box 4"/>
          <p:cNvSpPr txBox="1">
            <a:spLocks noChangeArrowheads="1"/>
          </p:cNvSpPr>
          <p:nvPr/>
        </p:nvSpPr>
        <p:spPr bwMode="auto">
          <a:xfrm>
            <a:off x="3808413" y="5819775"/>
            <a:ext cx="1536700"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t>Accident Year</a:t>
            </a:r>
          </a:p>
        </p:txBody>
      </p:sp>
      <p:sp>
        <p:nvSpPr>
          <p:cNvPr id="2137092" name="Text Box 4"/>
          <p:cNvSpPr txBox="1">
            <a:spLocks noChangeArrowheads="1"/>
          </p:cNvSpPr>
          <p:nvPr/>
        </p:nvSpPr>
        <p:spPr bwMode="auto">
          <a:xfrm>
            <a:off x="787400" y="2162175"/>
            <a:ext cx="4070350" cy="738188"/>
          </a:xfrm>
          <a:prstGeom prst="rect">
            <a:avLst/>
          </a:prstGeom>
          <a:noFill/>
          <a:ln w="0">
            <a:noFill/>
            <a:miter lim="800000"/>
            <a:headEnd/>
            <a:tailEnd/>
          </a:ln>
        </p:spPr>
        <p:txBody>
          <a:bodyPr lIns="91397" tIns="45698" rIns="91397" bIns="45698">
            <a:spAutoFit/>
          </a:bodyPr>
          <a:lstStyle/>
          <a:p>
            <a:pPr eaLnBrk="0" hangingPunct="0">
              <a:tabLst>
                <a:tab pos="2459038" algn="l"/>
              </a:tabLst>
            </a:pPr>
            <a:r>
              <a:rPr lang="en-US" sz="1400"/>
              <a:t>Annual Change 1991–1993:	</a:t>
            </a:r>
            <a:r>
              <a:rPr lang="en-US" sz="1400" b="1"/>
              <a:t>+1.9%</a:t>
            </a:r>
          </a:p>
          <a:p>
            <a:pPr eaLnBrk="0" hangingPunct="0">
              <a:tabLst>
                <a:tab pos="2459038" algn="l"/>
              </a:tabLst>
            </a:pPr>
            <a:r>
              <a:rPr lang="en-US" sz="1400"/>
              <a:t>Annual Change 1994–2001:	</a:t>
            </a:r>
            <a:r>
              <a:rPr lang="en-US" sz="1400" b="1"/>
              <a:t>+8.9%</a:t>
            </a:r>
          </a:p>
          <a:p>
            <a:pPr eaLnBrk="0" hangingPunct="0">
              <a:tabLst>
                <a:tab pos="2459038" algn="l"/>
              </a:tabLst>
            </a:pPr>
            <a:r>
              <a:rPr lang="en-US" sz="1400"/>
              <a:t>Annual Change 2002–2010:	</a:t>
            </a:r>
            <a:r>
              <a:rPr lang="en-US" sz="1400" b="1"/>
              <a:t>+6.0%</a:t>
            </a:r>
          </a:p>
        </p:txBody>
      </p:sp>
      <p:sp>
        <p:nvSpPr>
          <p:cNvPr id="2137093" name="Text Box 5"/>
          <p:cNvSpPr txBox="1">
            <a:spLocks noChangeArrowheads="1"/>
          </p:cNvSpPr>
          <p:nvPr/>
        </p:nvSpPr>
        <p:spPr bwMode="auto">
          <a:xfrm>
            <a:off x="2366963" y="1146175"/>
            <a:ext cx="4841875" cy="369888"/>
          </a:xfrm>
          <a:prstGeom prst="rect">
            <a:avLst/>
          </a:prstGeom>
          <a:noFill/>
          <a:ln w="9525">
            <a:noFill/>
            <a:miter lim="800000"/>
            <a:headEnd/>
            <a:tailEnd/>
          </a:ln>
        </p:spPr>
        <p:txBody>
          <a:bodyPr>
            <a:spAutoFit/>
          </a:bodyPr>
          <a:lstStyle/>
          <a:p>
            <a:pPr algn="ctr"/>
            <a:r>
              <a:rPr lang="en-US" b="1"/>
              <a:t>Average Medical Cost per Lost-Time Claim</a:t>
            </a:r>
          </a:p>
        </p:txBody>
      </p:sp>
      <p:sp>
        <p:nvSpPr>
          <p:cNvPr id="2137094" name="Text Box 5"/>
          <p:cNvSpPr txBox="1">
            <a:spLocks noChangeArrowheads="1"/>
          </p:cNvSpPr>
          <p:nvPr/>
        </p:nvSpPr>
        <p:spPr bwMode="auto">
          <a:xfrm>
            <a:off x="190500" y="1087591"/>
            <a:ext cx="1785938" cy="523875"/>
          </a:xfrm>
          <a:prstGeom prst="rect">
            <a:avLst/>
          </a:prstGeom>
          <a:noFill/>
          <a:ln w="9525">
            <a:noFill/>
            <a:miter lim="800000"/>
            <a:headEnd/>
            <a:tailEnd/>
          </a:ln>
        </p:spPr>
        <p:txBody>
          <a:bodyPr wrap="none">
            <a:spAutoFit/>
          </a:bodyPr>
          <a:lstStyle/>
          <a:p>
            <a:pPr algn="ctr"/>
            <a:r>
              <a:rPr lang="en-US" sz="1400" b="1" dirty="0">
                <a:solidFill>
                  <a:schemeClr val="accent1"/>
                </a:solidFill>
              </a:rPr>
              <a:t>Medical</a:t>
            </a:r>
          </a:p>
          <a:p>
            <a:pPr algn="ctr"/>
            <a:r>
              <a:rPr lang="en-US" sz="1400" b="1" dirty="0">
                <a:solidFill>
                  <a:schemeClr val="accent1"/>
                </a:solidFill>
              </a:rPr>
              <a:t>Claim Cost ($000s)</a:t>
            </a:r>
          </a:p>
        </p:txBody>
      </p:sp>
      <p:graphicFrame>
        <p:nvGraphicFramePr>
          <p:cNvPr id="2137095" name="Content Placeholder 4"/>
          <p:cNvGraphicFramePr>
            <a:graphicFrameLocks/>
          </p:cNvGraphicFramePr>
          <p:nvPr/>
        </p:nvGraphicFramePr>
        <p:xfrm>
          <a:off x="0" y="1552780"/>
          <a:ext cx="8898194" cy="4651375"/>
        </p:xfrm>
        <a:graphic>
          <a:graphicData uri="http://schemas.openxmlformats.org/presentationml/2006/ole">
            <p:oleObj spid="_x0000_s18004994" name="Worksheet" r:id="rId4" imgW="8763135" imgH="4829248" progId="Excel.Sheet.8">
              <p:embed/>
            </p:oleObj>
          </a:graphicData>
        </a:graphic>
      </p:graphicFrame>
      <p:sp>
        <p:nvSpPr>
          <p:cNvPr id="2137096" name="Text Box 6"/>
          <p:cNvSpPr txBox="1">
            <a:spLocks noChangeArrowheads="1"/>
          </p:cNvSpPr>
          <p:nvPr/>
        </p:nvSpPr>
        <p:spPr bwMode="auto">
          <a:xfrm>
            <a:off x="90487" y="6219825"/>
            <a:ext cx="8384919" cy="553998"/>
          </a:xfrm>
          <a:prstGeom prst="rect">
            <a:avLst/>
          </a:prstGeom>
          <a:noFill/>
          <a:ln w="0">
            <a:noFill/>
            <a:miter lim="800000"/>
            <a:headEnd/>
            <a:tailEnd/>
          </a:ln>
        </p:spPr>
        <p:txBody>
          <a:bodyPr wrap="square">
            <a:spAutoFit/>
          </a:bodyPr>
          <a:lstStyle/>
          <a:p>
            <a:r>
              <a:rPr lang="en-US" sz="1000" dirty="0" smtClean="0"/>
              <a:t>2012p</a:t>
            </a:r>
            <a:r>
              <a:rPr lang="en-US" sz="1000" dirty="0"/>
              <a:t>: Preliminary based on data valued as of </a:t>
            </a:r>
            <a:r>
              <a:rPr lang="en-US" sz="1000" dirty="0" smtClean="0"/>
              <a:t>12/31/2012.</a:t>
            </a:r>
            <a:endParaRPr lang="en-US" sz="1000" dirty="0"/>
          </a:p>
          <a:p>
            <a:r>
              <a:rPr lang="en-US" sz="1000" dirty="0" smtClean="0"/>
              <a:t>1991-2011: </a:t>
            </a:r>
            <a:r>
              <a:rPr lang="en-US" sz="1000" dirty="0"/>
              <a:t>Based on data through </a:t>
            </a:r>
            <a:r>
              <a:rPr lang="en-US" sz="1000" dirty="0" smtClean="0"/>
              <a:t>12/31/2011,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endParaRPr lang="en-US" sz="1000" dirty="0"/>
          </a:p>
        </p:txBody>
      </p:sp>
      <p:sp>
        <p:nvSpPr>
          <p:cNvPr id="2137097" name="Text Box 8"/>
          <p:cNvSpPr txBox="1">
            <a:spLocks noChangeArrowheads="1"/>
          </p:cNvSpPr>
          <p:nvPr/>
        </p:nvSpPr>
        <p:spPr bwMode="auto">
          <a:xfrm>
            <a:off x="616155" y="3174847"/>
            <a:ext cx="3624263" cy="701675"/>
          </a:xfrm>
          <a:prstGeom prst="rect">
            <a:avLst/>
          </a:prstGeom>
          <a:solidFill>
            <a:schemeClr val="bg1"/>
          </a:solidFill>
          <a:ln w="0">
            <a:solidFill>
              <a:srgbClr val="FF3300"/>
            </a:solidFill>
            <a:miter lim="800000"/>
            <a:headEnd/>
            <a:tailEnd/>
          </a:ln>
        </p:spPr>
        <p:txBody>
          <a:bodyPr>
            <a:spAutoFit/>
          </a:bodyPr>
          <a:lstStyle/>
          <a:p>
            <a:pPr algn="ctr"/>
            <a:r>
              <a:rPr lang="en-US" sz="2000" b="1" dirty="0">
                <a:solidFill>
                  <a:srgbClr val="3333FF"/>
                </a:solidFill>
              </a:rPr>
              <a:t>Cumulative Change = </a:t>
            </a:r>
            <a:r>
              <a:rPr lang="en-US" sz="2000" b="1" dirty="0" smtClean="0">
                <a:solidFill>
                  <a:srgbClr val="3333FF"/>
                </a:solidFill>
              </a:rPr>
              <a:t>252%</a:t>
            </a:r>
            <a:endParaRPr lang="en-US" sz="2000" b="1" dirty="0">
              <a:solidFill>
                <a:srgbClr val="3333FF"/>
              </a:solidFill>
            </a:endParaRPr>
          </a:p>
          <a:p>
            <a:pPr algn="ctr"/>
            <a:r>
              <a:rPr lang="en-US" sz="2000" b="1" dirty="0">
                <a:solidFill>
                  <a:srgbClr val="3333FF"/>
                </a:solidFill>
              </a:rPr>
              <a:t>(</a:t>
            </a:r>
            <a:r>
              <a:rPr lang="en-US" sz="2000" b="1" dirty="0" smtClean="0">
                <a:solidFill>
                  <a:srgbClr val="3333FF"/>
                </a:solidFill>
              </a:rPr>
              <a:t>1991-2012p</a:t>
            </a:r>
            <a:r>
              <a:rPr lang="en-US" sz="2000" b="1" dirty="0">
                <a:solidFill>
                  <a:srgbClr val="3333FF"/>
                </a:solidFill>
              </a:rPr>
              <a:t>)</a:t>
            </a:r>
          </a:p>
        </p:txBody>
      </p:sp>
      <p:sp>
        <p:nvSpPr>
          <p:cNvPr id="11" name="Text Box 4"/>
          <p:cNvSpPr txBox="1">
            <a:spLocks noChangeArrowheads="1"/>
          </p:cNvSpPr>
          <p:nvPr/>
        </p:nvSpPr>
        <p:spPr bwMode="auto">
          <a:xfrm>
            <a:off x="684162" y="2206420"/>
            <a:ext cx="4070350" cy="738188"/>
          </a:xfrm>
          <a:prstGeom prst="rect">
            <a:avLst/>
          </a:prstGeom>
          <a:noFill/>
          <a:ln w="0">
            <a:noFill/>
            <a:miter lim="800000"/>
            <a:headEnd/>
            <a:tailEnd/>
          </a:ln>
        </p:spPr>
        <p:txBody>
          <a:bodyPr lIns="91397" tIns="45698" rIns="91397" bIns="45698">
            <a:spAutoFit/>
          </a:bodyPr>
          <a:lstStyle/>
          <a:p>
            <a:pPr eaLnBrk="0" hangingPunct="0">
              <a:tabLst>
                <a:tab pos="2459038" algn="l"/>
              </a:tabLst>
            </a:pPr>
            <a:r>
              <a:rPr lang="en-US" sz="1400" dirty="0"/>
              <a:t>Annual Change 1991–1993:	</a:t>
            </a:r>
            <a:r>
              <a:rPr lang="en-US" sz="1400" b="1" dirty="0"/>
              <a:t>+1.9%</a:t>
            </a:r>
          </a:p>
          <a:p>
            <a:pPr eaLnBrk="0" hangingPunct="0">
              <a:tabLst>
                <a:tab pos="2459038" algn="l"/>
              </a:tabLst>
            </a:pPr>
            <a:r>
              <a:rPr lang="en-US" sz="1400" dirty="0"/>
              <a:t>Annual Change 1994–2001:	</a:t>
            </a:r>
            <a:r>
              <a:rPr lang="en-US" sz="1400" b="1" dirty="0"/>
              <a:t>+8.9%</a:t>
            </a:r>
          </a:p>
          <a:p>
            <a:pPr eaLnBrk="0" hangingPunct="0">
              <a:tabLst>
                <a:tab pos="2459038" algn="l"/>
              </a:tabLst>
            </a:pPr>
            <a:r>
              <a:rPr lang="en-US" sz="1400" dirty="0"/>
              <a:t>Annual Change </a:t>
            </a:r>
            <a:r>
              <a:rPr lang="en-US" sz="1400" dirty="0" smtClean="0"/>
              <a:t>2002–2011:</a:t>
            </a:r>
            <a:r>
              <a:rPr lang="en-US" sz="1400" dirty="0"/>
              <a:t>	</a:t>
            </a:r>
            <a:r>
              <a:rPr lang="en-US" sz="1400" b="1" dirty="0" smtClean="0"/>
              <a:t>+5.7%</a:t>
            </a:r>
            <a:endParaRPr lang="en-US" sz="1400" b="1" dirty="0"/>
          </a:p>
        </p:txBody>
      </p:sp>
      <p:sp>
        <p:nvSpPr>
          <p:cNvPr id="12" name="Text Box 7"/>
          <p:cNvSpPr txBox="1">
            <a:spLocks noChangeArrowheads="1"/>
          </p:cNvSpPr>
          <p:nvPr/>
        </p:nvSpPr>
        <p:spPr bwMode="auto">
          <a:xfrm>
            <a:off x="3749420" y="6129491"/>
            <a:ext cx="1538287" cy="276225"/>
          </a:xfrm>
          <a:prstGeom prst="rect">
            <a:avLst/>
          </a:prstGeom>
          <a:noFill/>
          <a:ln w="9525">
            <a:noFill/>
            <a:miter lim="800000"/>
            <a:headEnd/>
            <a:tailEnd/>
          </a:ln>
        </p:spPr>
        <p:txBody>
          <a:bodyPr wrap="none">
            <a:spAutoFit/>
          </a:bodyPr>
          <a:lstStyle/>
          <a:p>
            <a:pPr>
              <a:lnSpc>
                <a:spcPct val="75000"/>
              </a:lnSpc>
              <a:spcBef>
                <a:spcPct val="25000"/>
              </a:spcBef>
            </a:pPr>
            <a:r>
              <a:rPr lang="en-US" sz="1600" b="1" dirty="0"/>
              <a:t>Accident Year</a:t>
            </a:r>
          </a:p>
        </p:txBody>
      </p:sp>
    </p:spTree>
  </p:cSld>
  <p:clrMapOvr>
    <a:masterClrMapping/>
  </p:clrMapOvr>
  <p:transition/>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214</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Change in Price Paid for Medical Professional Services in WC, 2002-2012*</a:t>
            </a:r>
          </a:p>
        </p:txBody>
      </p:sp>
      <p:graphicFrame>
        <p:nvGraphicFramePr>
          <p:cNvPr id="83970" name="Object 3"/>
          <p:cNvGraphicFramePr>
            <a:graphicFrameLocks noChangeAspect="1"/>
          </p:cNvGraphicFramePr>
          <p:nvPr>
            <p:ph idx="4294967295"/>
          </p:nvPr>
        </p:nvGraphicFramePr>
        <p:xfrm>
          <a:off x="4763" y="1807545"/>
          <a:ext cx="9132887" cy="4719637"/>
        </p:xfrm>
        <a:graphic>
          <a:graphicData uri="http://schemas.openxmlformats.org/presentationml/2006/ole">
            <p:oleObj spid="_x0000_s20045826" name="Chart" r:id="rId4" imgW="8810600" imgH="4552970" progId="MSGraph.Chart.8">
              <p:embed followColorScheme="full"/>
            </p:oleObj>
          </a:graphicData>
        </a:graphic>
      </p:graphicFrame>
      <p:sp>
        <p:nvSpPr>
          <p:cNvPr id="83973" name="Text Box 4"/>
          <p:cNvSpPr txBox="1">
            <a:spLocks noChangeArrowheads="1"/>
          </p:cNvSpPr>
          <p:nvPr/>
        </p:nvSpPr>
        <p:spPr bwMode="auto">
          <a:xfrm>
            <a:off x="127000" y="6367157"/>
            <a:ext cx="9017000" cy="535597"/>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*Data are preliminary as of 6/30/12.</a:t>
            </a:r>
          </a:p>
          <a:p>
            <a:pPr eaLnBrk="0" hangingPunct="0">
              <a:lnSpc>
                <a:spcPct val="70000"/>
              </a:lnSpc>
              <a:spcBef>
                <a:spcPct val="50000"/>
              </a:spcBef>
              <a:buClr>
                <a:srgbClr val="FF3300"/>
              </a:buClr>
              <a:buFont typeface="Wingdings" pitchFamily="2" charset="2"/>
              <a:buNone/>
            </a:pPr>
            <a:r>
              <a:rPr lang="en-US" sz="1100" dirty="0" smtClean="0">
                <a:solidFill>
                  <a:srgbClr val="000000"/>
                </a:solidFill>
              </a:rPr>
              <a:t> Sources</a:t>
            </a:r>
            <a:r>
              <a:rPr lang="en-US" sz="1100" dirty="0">
                <a:solidFill>
                  <a:srgbClr val="000000"/>
                </a:solidFill>
              </a:rPr>
              <a:t>:  </a:t>
            </a:r>
            <a:r>
              <a:rPr lang="en-US" sz="1100" dirty="0" smtClean="0">
                <a:solidFill>
                  <a:srgbClr val="000000"/>
                </a:solidFill>
              </a:rPr>
              <a:t>Workers Compensation Research Institute, </a:t>
            </a:r>
            <a:r>
              <a:rPr lang="en-US" sz="1100" i="1" dirty="0" smtClean="0">
                <a:solidFill>
                  <a:srgbClr val="000000"/>
                </a:solidFill>
              </a:rPr>
              <a:t>WCRI Medical Price Index for Workers Compensation, 5</a:t>
            </a:r>
            <a:r>
              <a:rPr lang="en-US" sz="1100" i="1" baseline="30000" dirty="0" smtClean="0">
                <a:solidFill>
                  <a:srgbClr val="000000"/>
                </a:solidFill>
              </a:rPr>
              <a:t>th</a:t>
            </a:r>
            <a:r>
              <a:rPr lang="en-US" sz="1100" i="1" dirty="0" smtClean="0">
                <a:solidFill>
                  <a:srgbClr val="000000"/>
                </a:solidFill>
              </a:rPr>
              <a:t> Edition</a:t>
            </a:r>
            <a:r>
              <a:rPr lang="en-US" sz="1100" dirty="0" smtClean="0">
                <a:solidFill>
                  <a:srgbClr val="000000"/>
                </a:solidFill>
              </a:rPr>
              <a:t>; Ins. Info. </a:t>
            </a:r>
            <a:r>
              <a:rPr lang="en-US" sz="1100" dirty="0">
                <a:solidFill>
                  <a:srgbClr val="000000"/>
                </a:solidFill>
              </a:rPr>
              <a:t>Institute.		</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7"/>
          <p:cNvSpPr>
            <a:spLocks noChangeArrowheads="1"/>
          </p:cNvSpPr>
          <p:nvPr/>
        </p:nvSpPr>
        <p:spPr bwMode="blackWhite">
          <a:xfrm>
            <a:off x="4542505" y="1460090"/>
            <a:ext cx="3446064" cy="1518650"/>
          </a:xfrm>
          <a:prstGeom prst="wedgeRectCallout">
            <a:avLst>
              <a:gd name="adj1" fmla="val 56684"/>
              <a:gd name="adj2" fmla="val 9309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States in GOLD had no fee schedule in 2012.  These generally saw larger increases in WC medical costs over the past decade.</a:t>
            </a:r>
            <a:endParaRPr lang="en-US" b="1" dirty="0">
              <a:solidFill>
                <a:schemeClr val="bg1"/>
              </a:solidFill>
              <a:latin typeface="Arial" pitchFamily="34" charset="0"/>
              <a:cs typeface="+mn-cs"/>
            </a:endParaRPr>
          </a:p>
        </p:txBody>
      </p:sp>
      <p:sp>
        <p:nvSpPr>
          <p:cNvPr id="10" name="Text Box 17"/>
          <p:cNvSpPr txBox="1">
            <a:spLocks noChangeArrowheads="1"/>
          </p:cNvSpPr>
          <p:nvPr/>
        </p:nvSpPr>
        <p:spPr bwMode="auto">
          <a:xfrm>
            <a:off x="1273272" y="1568013"/>
            <a:ext cx="3018509" cy="1754326"/>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Increases in WC med costs varied enormously over the past decade from a high of 56% in Wisconsin to a low of 2% in North Carolina</a:t>
            </a:r>
            <a:endParaRPr lang="en-US" b="1" dirty="0">
              <a:solidFill>
                <a:schemeClr val="bg1"/>
              </a:solidFill>
              <a:latin typeface="Arial" pitchFamily="34" charset="0"/>
              <a:cs typeface="Arial" pitchFamily="34" charset="0"/>
            </a:endParaRPr>
          </a:p>
        </p:txBody>
      </p:sp>
      <p:sp>
        <p:nvSpPr>
          <p:cNvPr id="11" name="Text Box 3"/>
          <p:cNvSpPr txBox="1">
            <a:spLocks noChangeArrowheads="1"/>
          </p:cNvSpPr>
          <p:nvPr/>
        </p:nvSpPr>
        <p:spPr bwMode="auto">
          <a:xfrm>
            <a:off x="526510" y="1572445"/>
            <a:ext cx="412292" cy="400110"/>
          </a:xfrm>
          <a:prstGeom prst="rect">
            <a:avLst/>
          </a:prstGeom>
          <a:noFill/>
          <a:ln w="9525">
            <a:noFill/>
            <a:miter lim="800000"/>
            <a:headEnd/>
            <a:tailEnd/>
          </a:ln>
        </p:spPr>
        <p:txBody>
          <a:bodyPr wrap="none">
            <a:spAutoFit/>
          </a:bodyPr>
          <a:lstStyle/>
          <a:p>
            <a:pPr algn="ctr"/>
            <a:r>
              <a:rPr lang="en-US" sz="2000" b="1" dirty="0" smtClean="0">
                <a:solidFill>
                  <a:schemeClr val="accent1"/>
                </a:solidFill>
              </a:rPr>
              <a:t>%</a:t>
            </a:r>
            <a:endParaRPr lang="en-US" sz="2000" b="1" dirty="0">
              <a:solidFill>
                <a:schemeClr val="accent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nvGraphicFramePr>
        <p:xfrm>
          <a:off x="0" y="1162050"/>
          <a:ext cx="8977313" cy="5695950"/>
        </p:xfrm>
        <a:graphic>
          <a:graphicData uri="http://schemas.openxmlformats.org/presentationml/2006/ole">
            <p:oleObj spid="_x0000_s20046850" name="Chart" r:id="rId3" imgW="8658353" imgH="5505565" progId="MSGraph.Chart.8">
              <p:embed followColorScheme="full"/>
            </p:oleObj>
          </a:graphicData>
        </a:graphic>
      </p:graphicFrame>
      <p:sp>
        <p:nvSpPr>
          <p:cNvPr id="53251" name="Rectangle 3"/>
          <p:cNvSpPr>
            <a:spLocks noGrp="1" noChangeArrowheads="1"/>
          </p:cNvSpPr>
          <p:nvPr>
            <p:ph type="title" idx="4294967295"/>
          </p:nvPr>
        </p:nvSpPr>
        <p:spPr>
          <a:xfrm>
            <a:off x="109950" y="0"/>
            <a:ext cx="7608887" cy="965200"/>
          </a:xfrm>
        </p:spPr>
        <p:txBody>
          <a:bodyPr lIns="92075" tIns="46038" rIns="92075" bIns="46038" anchor="b"/>
          <a:lstStyle/>
          <a:p>
            <a:pPr>
              <a:lnSpc>
                <a:spcPct val="85000"/>
              </a:lnSpc>
            </a:pPr>
            <a:r>
              <a:rPr lang="en-US" dirty="0" smtClean="0"/>
              <a:t>WC Medical Severity Generally Outpaces the Medical CPI Rate</a:t>
            </a:r>
            <a:endParaRPr lang="en-US" sz="2100" dirty="0" smtClean="0"/>
          </a:p>
        </p:txBody>
      </p:sp>
      <p:sp>
        <p:nvSpPr>
          <p:cNvPr id="53252" name="Rectangle 4"/>
          <p:cNvSpPr>
            <a:spLocks noChangeArrowheads="1"/>
          </p:cNvSpPr>
          <p:nvPr/>
        </p:nvSpPr>
        <p:spPr bwMode="auto">
          <a:xfrm>
            <a:off x="0" y="6553200"/>
            <a:ext cx="6881813" cy="261938"/>
          </a:xfrm>
          <a:prstGeom prst="rect">
            <a:avLst/>
          </a:prstGeom>
          <a:noFill/>
          <a:ln w="9525">
            <a:noFill/>
            <a:miter lim="800000"/>
            <a:headEnd/>
            <a:tailEnd/>
          </a:ln>
        </p:spPr>
        <p:txBody>
          <a:bodyPr wrap="none" lIns="92075" tIns="46038" rIns="92075" bIns="46038">
            <a:spAutoFit/>
          </a:bodyPr>
          <a:lstStyle/>
          <a:p>
            <a:pPr eaLnBrk="0" hangingPunct="0"/>
            <a:r>
              <a:rPr lang="en-US" sz="1100"/>
              <a:t>Sources:  Med CPI from US Bureau of Labor Statistics, WC med severity from NCCI based on NCCI states.</a:t>
            </a:r>
          </a:p>
        </p:txBody>
      </p:sp>
      <p:sp>
        <p:nvSpPr>
          <p:cNvPr id="6487045" name="Text Box 5"/>
          <p:cNvSpPr txBox="1">
            <a:spLocks noChangeArrowheads="1"/>
          </p:cNvSpPr>
          <p:nvPr/>
        </p:nvSpPr>
        <p:spPr bwMode="auto">
          <a:xfrm rot="10800000">
            <a:off x="8353425" y="1905000"/>
            <a:ext cx="428625" cy="1066800"/>
          </a:xfrm>
          <a:prstGeom prst="rect">
            <a:avLst/>
          </a:prstGeom>
          <a:noFill/>
          <a:ln w="9525">
            <a:noFill/>
            <a:miter lim="800000"/>
            <a:headEnd/>
            <a:tailEnd/>
          </a:ln>
        </p:spPr>
        <p:txBody>
          <a:bodyPr rot="10800000" vert="eaVert" lIns="92075" tIns="46038" rIns="92075" bIns="46038">
            <a:spAutoFit/>
          </a:bodyPr>
          <a:lstStyle/>
          <a:p>
            <a:pPr algn="ctr" eaLnBrk="0" hangingPunct="0">
              <a:spcBef>
                <a:spcPct val="50000"/>
              </a:spcBef>
              <a:buClr>
                <a:srgbClr val="FF3300"/>
              </a:buClr>
              <a:buFont typeface="Wingdings" pitchFamily="2" charset="2"/>
              <a:buNone/>
            </a:pPr>
            <a:endParaRPr lang="en-US" sz="1600" b="1">
              <a:latin typeface="Times New Roman" pitchFamily="18" charset="0"/>
            </a:endParaRPr>
          </a:p>
        </p:txBody>
      </p:sp>
      <p:sp>
        <p:nvSpPr>
          <p:cNvPr id="7" name="AutoShape 7"/>
          <p:cNvSpPr>
            <a:spLocks noChangeArrowheads="1"/>
          </p:cNvSpPr>
          <p:nvPr/>
        </p:nvSpPr>
        <p:spPr bwMode="blackWhite">
          <a:xfrm>
            <a:off x="4454013" y="1669948"/>
            <a:ext cx="4301204" cy="1235484"/>
          </a:xfrm>
          <a:prstGeom prst="wedgeRectCallout">
            <a:avLst>
              <a:gd name="adj1" fmla="val 42756"/>
              <a:gd name="adj2" fmla="val 1712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Average annual increase in WC medical severity form 1995 through </a:t>
            </a:r>
            <a:r>
              <a:rPr lang="en-US" sz="1600" b="1" dirty="0" smtClean="0">
                <a:solidFill>
                  <a:schemeClr val="bg1"/>
                </a:solidFill>
              </a:rPr>
              <a:t>2011 </a:t>
            </a:r>
            <a:r>
              <a:rPr lang="en-US" sz="1600" b="1" dirty="0">
                <a:solidFill>
                  <a:schemeClr val="bg1"/>
                </a:solidFill>
              </a:rPr>
              <a:t>was </a:t>
            </a:r>
            <a:r>
              <a:rPr lang="en-US" sz="1600" b="1" dirty="0" smtClean="0">
                <a:solidFill>
                  <a:schemeClr val="bg1"/>
                </a:solidFill>
              </a:rPr>
              <a:t>well above </a:t>
            </a:r>
            <a:r>
              <a:rPr lang="en-US" sz="1600" b="1" dirty="0">
                <a:solidFill>
                  <a:schemeClr val="bg1"/>
                </a:solidFill>
              </a:rPr>
              <a:t>the medical CPI </a:t>
            </a:r>
            <a:r>
              <a:rPr lang="en-US" sz="1600" b="1" dirty="0" smtClean="0">
                <a:solidFill>
                  <a:schemeClr val="bg1"/>
                </a:solidFill>
              </a:rPr>
              <a:t>(6.8% </a:t>
            </a:r>
            <a:r>
              <a:rPr lang="en-US" sz="1600" b="1" dirty="0">
                <a:solidFill>
                  <a:schemeClr val="bg1"/>
                </a:solidFill>
              </a:rPr>
              <a:t>vs. </a:t>
            </a:r>
            <a:r>
              <a:rPr lang="en-US" sz="1600" b="1" dirty="0" smtClean="0">
                <a:solidFill>
                  <a:schemeClr val="bg1"/>
                </a:solidFill>
              </a:rPr>
              <a:t>3.8%), but the gap is narrowing. </a:t>
            </a:r>
            <a:endParaRPr lang="en-US" sz="1600" b="1" dirty="0">
              <a:solidFill>
                <a:schemeClr val="bg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487045"/>
                                        </p:tgtEl>
                                        <p:attrNameLst>
                                          <p:attrName>style.visibility</p:attrName>
                                        </p:attrNameLst>
                                      </p:cBhvr>
                                      <p:to>
                                        <p:strVal val="visible"/>
                                      </p:to>
                                    </p:set>
                                    <p:anim calcmode="lin" valueType="num">
                                      <p:cBhvr additive="base">
                                        <p:cTn id="7" dur="500" fill="hold"/>
                                        <p:tgtEl>
                                          <p:spTgt spid="6487045"/>
                                        </p:tgtEl>
                                        <p:attrNameLst>
                                          <p:attrName>ppt_x</p:attrName>
                                        </p:attrNameLst>
                                      </p:cBhvr>
                                      <p:tavLst>
                                        <p:tav tm="0">
                                          <p:val>
                                            <p:strVal val="0-#ppt_w/2"/>
                                          </p:val>
                                        </p:tav>
                                        <p:tav tm="100000">
                                          <p:val>
                                            <p:strVal val="#ppt_x"/>
                                          </p:val>
                                        </p:tav>
                                      </p:tavLst>
                                    </p:anim>
                                    <p:anim calcmode="lin" valueType="num">
                                      <p:cBhvr additive="base">
                                        <p:cTn id="8" dur="500" fill="hold"/>
                                        <p:tgtEl>
                                          <p:spTgt spid="64870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7045" grpId="0" autoUpdateAnimBg="0"/>
      <p:bldP spid="7" grpId="0" animBg="1"/>
    </p:bldLst>
  </p:timing>
</p:sld>
</file>

<file path=ppt/slides/slide2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946626" name="Object 2"/>
          <p:cNvGraphicFramePr>
            <a:graphicFrameLocks noChangeAspect="1"/>
          </p:cNvGraphicFramePr>
          <p:nvPr/>
        </p:nvGraphicFramePr>
        <p:xfrm>
          <a:off x="179388" y="1946275"/>
          <a:ext cx="8832850" cy="4151313"/>
        </p:xfrm>
        <a:graphic>
          <a:graphicData uri="http://schemas.openxmlformats.org/presentationml/2006/ole">
            <p:oleObj spid="_x0000_s11378690" name="Chart" r:id="rId4" imgW="8439184" imgH="4076789" progId="MSGraph.Chart.8">
              <p:embed followColorScheme="full"/>
            </p:oleObj>
          </a:graphicData>
        </a:graphic>
      </p:graphicFrame>
      <p:sp>
        <p:nvSpPr>
          <p:cNvPr id="1946627" name="Text Box 3"/>
          <p:cNvSpPr txBox="1">
            <a:spLocks noChangeArrowheads="1"/>
          </p:cNvSpPr>
          <p:nvPr/>
        </p:nvSpPr>
        <p:spPr bwMode="auto">
          <a:xfrm>
            <a:off x="-7938" y="1292225"/>
            <a:ext cx="1835151" cy="523875"/>
          </a:xfrm>
          <a:prstGeom prst="rect">
            <a:avLst/>
          </a:prstGeom>
          <a:noFill/>
          <a:ln w="9525">
            <a:noFill/>
            <a:miter lim="800000"/>
            <a:headEnd/>
            <a:tailEnd/>
          </a:ln>
        </p:spPr>
        <p:txBody>
          <a:bodyPr wrap="none">
            <a:spAutoFit/>
          </a:bodyPr>
          <a:lstStyle/>
          <a:p>
            <a:pPr algn="ctr"/>
            <a:r>
              <a:rPr lang="en-US" sz="1400" b="1">
                <a:solidFill>
                  <a:schemeClr val="accent1"/>
                </a:solidFill>
              </a:rPr>
              <a:t>Indemnity</a:t>
            </a:r>
          </a:p>
          <a:p>
            <a:pPr algn="ctr"/>
            <a:r>
              <a:rPr lang="en-US" sz="1400" b="1">
                <a:solidFill>
                  <a:schemeClr val="accent1"/>
                </a:solidFill>
              </a:rPr>
              <a:t>Claim Cost ($ 000s)</a:t>
            </a:r>
          </a:p>
        </p:txBody>
      </p:sp>
      <p:sp>
        <p:nvSpPr>
          <p:cNvPr id="1946628" name="Text Box 4"/>
          <p:cNvSpPr txBox="1">
            <a:spLocks noChangeArrowheads="1"/>
          </p:cNvSpPr>
          <p:nvPr/>
        </p:nvSpPr>
        <p:spPr bwMode="auto">
          <a:xfrm>
            <a:off x="860425" y="2820988"/>
            <a:ext cx="3106738" cy="738187"/>
          </a:xfrm>
          <a:prstGeom prst="rect">
            <a:avLst/>
          </a:prstGeom>
          <a:noFill/>
          <a:ln w="0">
            <a:noFill/>
            <a:miter lim="800000"/>
            <a:headEnd/>
            <a:tailEnd/>
          </a:ln>
        </p:spPr>
        <p:txBody>
          <a:bodyPr>
            <a:spAutoFit/>
          </a:bodyPr>
          <a:lstStyle/>
          <a:p>
            <a:pPr>
              <a:tabLst>
                <a:tab pos="2628900" algn="dec"/>
              </a:tabLst>
            </a:pPr>
            <a:r>
              <a:rPr lang="en-US" sz="1400" dirty="0"/>
              <a:t>Annual Change 1991–1993:	</a:t>
            </a:r>
            <a:r>
              <a:rPr lang="en-US" sz="1400" b="1" dirty="0"/>
              <a:t>-1.7%</a:t>
            </a:r>
          </a:p>
          <a:p>
            <a:pPr>
              <a:tabLst>
                <a:tab pos="2628900" algn="dec"/>
              </a:tabLst>
            </a:pPr>
            <a:r>
              <a:rPr lang="en-US" sz="1400" dirty="0"/>
              <a:t>Annual Change 1994–2001:	</a:t>
            </a:r>
            <a:r>
              <a:rPr lang="en-US" sz="1400" b="1" dirty="0"/>
              <a:t>+7.3%</a:t>
            </a:r>
          </a:p>
          <a:p>
            <a:pPr>
              <a:tabLst>
                <a:tab pos="2628900" algn="dec"/>
              </a:tabLst>
            </a:pPr>
            <a:r>
              <a:rPr lang="en-US" sz="1400" dirty="0"/>
              <a:t>Annual Change </a:t>
            </a:r>
            <a:r>
              <a:rPr lang="en-US" sz="1400" dirty="0" smtClean="0"/>
              <a:t>2002–2011:</a:t>
            </a:r>
            <a:r>
              <a:rPr lang="en-US" sz="1400" dirty="0"/>
              <a:t>	</a:t>
            </a:r>
            <a:r>
              <a:rPr lang="en-US" sz="1400" b="1" dirty="0"/>
              <a:t>+</a:t>
            </a:r>
            <a:r>
              <a:rPr lang="en-US" sz="1400" b="1" dirty="0" smtClean="0"/>
              <a:t>3.2%</a:t>
            </a:r>
            <a:endParaRPr lang="en-US" sz="1400" b="1" dirty="0"/>
          </a:p>
        </p:txBody>
      </p:sp>
      <p:sp>
        <p:nvSpPr>
          <p:cNvPr id="1946630" name="Text Box 7"/>
          <p:cNvSpPr txBox="1">
            <a:spLocks noChangeArrowheads="1"/>
          </p:cNvSpPr>
          <p:nvPr/>
        </p:nvSpPr>
        <p:spPr bwMode="auto">
          <a:xfrm>
            <a:off x="3808413" y="5972175"/>
            <a:ext cx="1538287" cy="276225"/>
          </a:xfrm>
          <a:prstGeom prst="rect">
            <a:avLst/>
          </a:prstGeom>
          <a:noFill/>
          <a:ln w="9525">
            <a:noFill/>
            <a:miter lim="800000"/>
            <a:headEnd/>
            <a:tailEnd/>
          </a:ln>
        </p:spPr>
        <p:txBody>
          <a:bodyPr wrap="none">
            <a:spAutoFit/>
          </a:bodyPr>
          <a:lstStyle/>
          <a:p>
            <a:pPr>
              <a:lnSpc>
                <a:spcPct val="75000"/>
              </a:lnSpc>
              <a:spcBef>
                <a:spcPct val="25000"/>
              </a:spcBef>
            </a:pPr>
            <a:r>
              <a:rPr lang="en-US" sz="1600" b="1" dirty="0"/>
              <a:t>Accident Year</a:t>
            </a:r>
          </a:p>
        </p:txBody>
      </p:sp>
      <p:sp>
        <p:nvSpPr>
          <p:cNvPr id="9" name="Rectangle 2"/>
          <p:cNvSpPr txBox="1">
            <a:spLocks noChangeArrowheads="1"/>
          </p:cNvSpPr>
          <p:nvPr/>
        </p:nvSpPr>
        <p:spPr>
          <a:xfrm>
            <a:off x="298450" y="90488"/>
            <a:ext cx="7400925" cy="860425"/>
          </a:xfrm>
          <a:prstGeom prst="rect">
            <a:avLst/>
          </a:prstGeom>
        </p:spPr>
        <p:txBody>
          <a:bodyPr/>
          <a:lstStyle/>
          <a:p>
            <a:pPr defTabSz="114300" eaLnBrk="0" hangingPunct="0">
              <a:lnSpc>
                <a:spcPct val="90000"/>
              </a:lnSpc>
              <a:defRPr/>
            </a:pPr>
            <a:r>
              <a:rPr lang="en-US" sz="3000" b="1" kern="0" dirty="0">
                <a:solidFill>
                  <a:srgbClr val="225A7A"/>
                </a:solidFill>
                <a:ea typeface="+mj-ea"/>
                <a:cs typeface="+mj-cs"/>
              </a:rPr>
              <a:t>Workers Comp Indemnity Claim Costs: </a:t>
            </a:r>
            <a:r>
              <a:rPr lang="en-US" sz="3000" b="1" kern="0" dirty="0" smtClean="0">
                <a:solidFill>
                  <a:srgbClr val="225A7A"/>
                </a:solidFill>
                <a:ea typeface="+mj-ea"/>
                <a:cs typeface="+mj-cs"/>
              </a:rPr>
              <a:t>Small </a:t>
            </a:r>
            <a:r>
              <a:rPr lang="en-US" sz="3000" b="1" kern="0" dirty="0">
                <a:solidFill>
                  <a:srgbClr val="225A7A"/>
                </a:solidFill>
                <a:ea typeface="+mj-ea"/>
                <a:cs typeface="+mj-cs"/>
              </a:rPr>
              <a:t>Increase in </a:t>
            </a:r>
            <a:r>
              <a:rPr lang="en-US" sz="3000" b="1" kern="0" dirty="0" smtClean="0">
                <a:solidFill>
                  <a:srgbClr val="225A7A"/>
                </a:solidFill>
                <a:ea typeface="+mj-ea"/>
                <a:cs typeface="+mj-cs"/>
              </a:rPr>
              <a:t>2012</a:t>
            </a:r>
            <a:endParaRPr lang="en-US" sz="3000" b="1" kern="0" baseline="30000" dirty="0">
              <a:solidFill>
                <a:srgbClr val="225A7A"/>
              </a:solidFill>
              <a:ea typeface="+mj-ea"/>
              <a:cs typeface="+mj-cs"/>
            </a:endParaRPr>
          </a:p>
        </p:txBody>
      </p:sp>
      <p:sp>
        <p:nvSpPr>
          <p:cNvPr id="11" name="AutoShape 6"/>
          <p:cNvSpPr>
            <a:spLocks noChangeArrowheads="1"/>
          </p:cNvSpPr>
          <p:nvPr/>
        </p:nvSpPr>
        <p:spPr bwMode="blackWhite">
          <a:xfrm>
            <a:off x="2714625" y="1568450"/>
            <a:ext cx="3386138" cy="1069975"/>
          </a:xfrm>
          <a:prstGeom prst="wedgeRectCallout">
            <a:avLst>
              <a:gd name="adj1" fmla="val 118441"/>
              <a:gd name="adj2" fmla="val 1259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rPr>
              <a:t>Average indemnity costs per claim </a:t>
            </a:r>
            <a:r>
              <a:rPr lang="en-US" sz="2000" b="1" dirty="0" smtClean="0">
                <a:solidFill>
                  <a:schemeClr val="bg1"/>
                </a:solidFill>
              </a:rPr>
              <a:t>were up 1% in 2012 to $22,400</a:t>
            </a:r>
            <a:endParaRPr lang="en-US" sz="2000" b="1" dirty="0">
              <a:solidFill>
                <a:schemeClr val="bg1"/>
              </a:solidFill>
            </a:endParaRPr>
          </a:p>
        </p:txBody>
      </p:sp>
      <p:sp>
        <p:nvSpPr>
          <p:cNvPr id="1946633" name="Text Box 5"/>
          <p:cNvSpPr txBox="1">
            <a:spLocks noChangeArrowheads="1"/>
          </p:cNvSpPr>
          <p:nvPr/>
        </p:nvSpPr>
        <p:spPr bwMode="auto">
          <a:xfrm>
            <a:off x="2151063" y="1050925"/>
            <a:ext cx="5284787" cy="369888"/>
          </a:xfrm>
          <a:prstGeom prst="rect">
            <a:avLst/>
          </a:prstGeom>
          <a:noFill/>
          <a:ln w="9525">
            <a:noFill/>
            <a:miter lim="800000"/>
            <a:headEnd/>
            <a:tailEnd/>
          </a:ln>
        </p:spPr>
        <p:txBody>
          <a:bodyPr>
            <a:spAutoFit/>
          </a:bodyPr>
          <a:lstStyle/>
          <a:p>
            <a:pPr algn="ctr"/>
            <a:r>
              <a:rPr lang="en-US" b="1"/>
              <a:t>Average Indemnity Cost per Lost-Time Claim</a:t>
            </a:r>
          </a:p>
        </p:txBody>
      </p:sp>
      <p:sp>
        <p:nvSpPr>
          <p:cNvPr id="12" name="Text Box 6"/>
          <p:cNvSpPr txBox="1">
            <a:spLocks noChangeArrowheads="1"/>
          </p:cNvSpPr>
          <p:nvPr/>
        </p:nvSpPr>
        <p:spPr bwMode="auto">
          <a:xfrm>
            <a:off x="90487" y="6219825"/>
            <a:ext cx="8384919" cy="553998"/>
          </a:xfrm>
          <a:prstGeom prst="rect">
            <a:avLst/>
          </a:prstGeom>
          <a:noFill/>
          <a:ln w="0">
            <a:noFill/>
            <a:miter lim="800000"/>
            <a:headEnd/>
            <a:tailEnd/>
          </a:ln>
        </p:spPr>
        <p:txBody>
          <a:bodyPr wrap="square">
            <a:spAutoFit/>
          </a:bodyPr>
          <a:lstStyle/>
          <a:p>
            <a:r>
              <a:rPr lang="en-US" sz="1000" dirty="0" smtClean="0"/>
              <a:t>2012p</a:t>
            </a:r>
            <a:r>
              <a:rPr lang="en-US" sz="1000" dirty="0"/>
              <a:t>: Preliminary based on data valued as of </a:t>
            </a:r>
            <a:r>
              <a:rPr lang="en-US" sz="1000" dirty="0" smtClean="0"/>
              <a:t>12/31/2012.</a:t>
            </a:r>
            <a:endParaRPr lang="en-US" sz="1000" dirty="0"/>
          </a:p>
          <a:p>
            <a:r>
              <a:rPr lang="en-US" sz="1000" dirty="0" smtClean="0"/>
              <a:t>1991-2011: </a:t>
            </a:r>
            <a:r>
              <a:rPr lang="en-US" sz="1000" dirty="0"/>
              <a:t>Based on data through </a:t>
            </a:r>
            <a:r>
              <a:rPr lang="en-US" sz="1000" dirty="0" smtClean="0"/>
              <a:t>12/31/2011,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endParaRPr lang="en-US" sz="1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dirty="0" smtClean="0"/>
              <a:t>Workers Compensation Lost-Time </a:t>
            </a:r>
            <a:br>
              <a:rPr lang="en-US" dirty="0" smtClean="0"/>
            </a:br>
            <a:r>
              <a:rPr lang="en-US" dirty="0" smtClean="0"/>
              <a:t>Claim Frequency Declined in 2012</a:t>
            </a:r>
            <a:r>
              <a:rPr lang="en-US" sz="800" dirty="0"/>
              <a:t/>
            </a:r>
            <a:br>
              <a:rPr lang="en-US" sz="800" dirty="0"/>
            </a:br>
            <a:r>
              <a:rPr lang="en-US" sz="800" dirty="0"/>
              <a:t/>
            </a:r>
            <a:br>
              <a:rPr lang="en-US" sz="800" dirty="0"/>
            </a:br>
            <a:r>
              <a:rPr lang="en-US" sz="1600" dirty="0">
                <a:solidFill>
                  <a:schemeClr val="tx1"/>
                </a:solidFill>
                <a:latin typeface="Arial" pitchFamily="34" charset="0"/>
              </a:rPr>
              <a:t>Lost-Time Claims</a:t>
            </a:r>
          </a:p>
        </p:txBody>
      </p:sp>
      <p:sp>
        <p:nvSpPr>
          <p:cNvPr id="4" name="Slide Number Placeholder 3"/>
          <p:cNvSpPr>
            <a:spLocks noGrp="1"/>
          </p:cNvSpPr>
          <p:nvPr>
            <p:ph type="sldNum" sz="quarter" idx="4294967295"/>
          </p:nvPr>
        </p:nvSpPr>
        <p:spPr>
          <a:xfrm>
            <a:off x="8500523" y="6411240"/>
            <a:ext cx="457200" cy="274320"/>
          </a:xfrm>
          <a:prstGeom prst="rect">
            <a:avLst/>
          </a:prstGeom>
        </p:spPr>
        <p:txBody>
          <a:bodyPr/>
          <a:lstStyle/>
          <a:p>
            <a:fld id="{92DC2852-4524-4D94-B636-4315D37E8450}" type="slidenum">
              <a:rPr lang="en-US" smtClean="0"/>
              <a:pPr/>
              <a:t>217</a:t>
            </a:fld>
            <a:endParaRPr lang="en-US" dirty="0"/>
          </a:p>
        </p:txBody>
      </p:sp>
      <p:graphicFrame>
        <p:nvGraphicFramePr>
          <p:cNvPr id="5" name="Content Placeholder 4"/>
          <p:cNvGraphicFramePr>
            <a:graphicFrameLocks noGrp="1"/>
          </p:cNvGraphicFramePr>
          <p:nvPr>
            <p:ph idx="4294967295"/>
            <p:extLst>
              <p:ext uri="{D42A27DB-BD31-4B8C-83A1-F6EECF244321}">
                <p14:modId xmlns="" xmlns:p14="http://schemas.microsoft.com/office/powerpoint/2010/main" val="3925205494"/>
              </p:ext>
            </p:extLst>
          </p:nvPr>
        </p:nvGraphicFramePr>
        <p:xfrm>
          <a:off x="-26158" y="1553941"/>
          <a:ext cx="8915977" cy="419240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8"/>
          <p:cNvSpPr txBox="1">
            <a:spLocks noChangeArrowheads="1"/>
          </p:cNvSpPr>
          <p:nvPr/>
        </p:nvSpPr>
        <p:spPr bwMode="auto">
          <a:xfrm>
            <a:off x="-4549" y="1287808"/>
            <a:ext cx="1485900" cy="308028"/>
          </a:xfrm>
          <a:prstGeom prst="rect">
            <a:avLst/>
          </a:prstGeom>
          <a:noFill/>
          <a:ln w="9525">
            <a:noFill/>
            <a:miter lim="800000"/>
            <a:headEnd/>
            <a:tailEnd/>
          </a:ln>
          <a:effectLst/>
        </p:spPr>
        <p:txBody>
          <a:bodyPr lIns="91397" tIns="45698" rIns="91397" bIns="45698">
            <a:spAutoFit/>
          </a:bodyPr>
          <a:lstStyle/>
          <a:p>
            <a:pPr eaLnBrk="0" hangingPunct="0">
              <a:spcBef>
                <a:spcPct val="50000"/>
              </a:spcBef>
            </a:pPr>
            <a:r>
              <a:rPr lang="en-US" sz="1400" b="1" dirty="0">
                <a:latin typeface="Arial" charset="0"/>
              </a:rPr>
              <a:t>Percent</a:t>
            </a:r>
          </a:p>
        </p:txBody>
      </p:sp>
      <p:sp>
        <p:nvSpPr>
          <p:cNvPr id="8" name="Text Box 4"/>
          <p:cNvSpPr txBox="1">
            <a:spLocks noChangeArrowheads="1"/>
          </p:cNvSpPr>
          <p:nvPr/>
        </p:nvSpPr>
        <p:spPr bwMode="auto">
          <a:xfrm>
            <a:off x="3808416" y="5819776"/>
            <a:ext cx="1570578" cy="274616"/>
          </a:xfrm>
          <a:prstGeom prst="rect">
            <a:avLst/>
          </a:prstGeom>
          <a:noFill/>
          <a:ln w="9525">
            <a:noFill/>
            <a:miter lim="800000"/>
            <a:headEnd/>
            <a:tailEnd/>
          </a:ln>
          <a:effectLst/>
        </p:spPr>
        <p:txBody>
          <a:bodyPr wrap="none" lIns="91397" tIns="45698" rIns="91397" bIns="45698">
            <a:spAutoFit/>
          </a:bodyPr>
          <a:lstStyle/>
          <a:p>
            <a:pPr eaLnBrk="0" hangingPunct="0">
              <a:lnSpc>
                <a:spcPct val="75000"/>
              </a:lnSpc>
              <a:spcBef>
                <a:spcPct val="25000"/>
              </a:spcBef>
            </a:pPr>
            <a:r>
              <a:rPr lang="en-US" sz="1600" b="1" dirty="0">
                <a:latin typeface="Arial" charset="0"/>
              </a:rPr>
              <a:t>Accident Year</a:t>
            </a:r>
          </a:p>
        </p:txBody>
      </p:sp>
      <p:sp>
        <p:nvSpPr>
          <p:cNvPr id="9" name="Text Box 5"/>
          <p:cNvSpPr txBox="1">
            <a:spLocks noChangeArrowheads="1"/>
          </p:cNvSpPr>
          <p:nvPr/>
        </p:nvSpPr>
        <p:spPr bwMode="auto">
          <a:xfrm>
            <a:off x="78656" y="5840504"/>
            <a:ext cx="8213725" cy="1169507"/>
          </a:xfrm>
          <a:prstGeom prst="rect">
            <a:avLst/>
          </a:prstGeom>
          <a:noFill/>
          <a:ln w="0">
            <a:noFill/>
            <a:miter lim="800000"/>
            <a:headEnd/>
            <a:tailEnd/>
          </a:ln>
          <a:effectLst/>
        </p:spPr>
        <p:txBody>
          <a:bodyPr wrap="square" lIns="91397" tIns="45698" rIns="91397" bIns="45698">
            <a:spAutoFit/>
          </a:bodyPr>
          <a:lstStyle/>
          <a:p>
            <a:pPr>
              <a:tabLst>
                <a:tab pos="515695" algn="l"/>
              </a:tabLst>
            </a:pPr>
            <a:endParaRPr lang="en-US" sz="1000" dirty="0">
              <a:latin typeface="Arial" charset="0"/>
              <a:cs typeface="Arial" charset="0"/>
            </a:endParaRPr>
          </a:p>
          <a:p>
            <a:pPr>
              <a:tabLst>
                <a:tab pos="515695" algn="l"/>
              </a:tabLst>
            </a:pPr>
            <a:r>
              <a:rPr lang="en-US" sz="1000" dirty="0" smtClean="0">
                <a:latin typeface="Arial" charset="0"/>
                <a:cs typeface="Arial" charset="0"/>
              </a:rPr>
              <a:t>*Adjustments primarily due to significant audit activity.</a:t>
            </a:r>
          </a:p>
          <a:p>
            <a:pPr>
              <a:tabLst>
                <a:tab pos="515695" algn="l"/>
              </a:tabLst>
            </a:pPr>
            <a:r>
              <a:rPr lang="en-US" sz="1000" dirty="0" smtClean="0">
                <a:latin typeface="Arial" charset="0"/>
                <a:cs typeface="Arial" charset="0"/>
              </a:rPr>
              <a:t>2012p</a:t>
            </a:r>
            <a:r>
              <a:rPr lang="en-US" sz="1000" dirty="0">
                <a:latin typeface="Arial" charset="0"/>
                <a:cs typeface="Arial" charset="0"/>
              </a:rPr>
              <a:t>: Preliminary based on data valued as of </a:t>
            </a:r>
            <a:r>
              <a:rPr lang="en-US" sz="1000" dirty="0" smtClean="0">
                <a:latin typeface="Arial" charset="0"/>
                <a:cs typeface="Arial" charset="0"/>
              </a:rPr>
              <a:t>12/31/2012</a:t>
            </a:r>
            <a:endParaRPr lang="en-US" sz="1000" dirty="0">
              <a:latin typeface="Arial" charset="0"/>
              <a:cs typeface="Arial" charset="0"/>
            </a:endParaRPr>
          </a:p>
          <a:p>
            <a:pPr>
              <a:tabLst>
                <a:tab pos="515695" algn="l"/>
              </a:tabLst>
            </a:pPr>
            <a:r>
              <a:rPr lang="en-US" sz="1000" dirty="0" smtClean="0">
                <a:latin typeface="Arial" charset="0"/>
                <a:cs typeface="Arial" charset="0"/>
              </a:rPr>
              <a:t>1991–2011: </a:t>
            </a:r>
            <a:r>
              <a:rPr lang="en-US" sz="1000" dirty="0">
                <a:latin typeface="Arial" charset="0"/>
                <a:cs typeface="Arial" charset="0"/>
              </a:rPr>
              <a:t>Based on data through </a:t>
            </a:r>
            <a:r>
              <a:rPr lang="en-US" sz="1000" dirty="0" smtClean="0">
                <a:latin typeface="Arial" charset="0"/>
                <a:cs typeface="Arial" charset="0"/>
              </a:rPr>
              <a:t>12/31/2011, </a:t>
            </a:r>
            <a:r>
              <a:rPr lang="en-US" sz="1000" dirty="0">
                <a:latin typeface="Arial" charset="0"/>
                <a:cs typeface="Arial" charset="0"/>
              </a:rPr>
              <a:t>developed to ultimate</a:t>
            </a:r>
          </a:p>
          <a:p>
            <a:pPr>
              <a:tabLst>
                <a:tab pos="515695" algn="l"/>
              </a:tabLst>
            </a:pPr>
            <a:r>
              <a:rPr lang="en-US" sz="1000" dirty="0">
                <a:latin typeface="Arial" charset="0"/>
                <a:cs typeface="Arial" charset="0"/>
              </a:rPr>
              <a:t>Based on the states where NCCI provides ratemaking services, including state funds; excludes high deductible </a:t>
            </a:r>
            <a:r>
              <a:rPr lang="en-US" sz="1000" dirty="0" smtClean="0">
                <a:latin typeface="Arial" charset="0"/>
                <a:cs typeface="Arial" charset="0"/>
              </a:rPr>
              <a:t>policies</a:t>
            </a:r>
            <a:endParaRPr lang="en-US" sz="1000" dirty="0">
              <a:latin typeface="Arial" charset="0"/>
              <a:cs typeface="Arial" charset="0"/>
            </a:endParaRPr>
          </a:p>
          <a:p>
            <a:pPr>
              <a:tabLst>
                <a:tab pos="515695" algn="l"/>
              </a:tabLst>
            </a:pPr>
            <a:r>
              <a:rPr lang="en-US" sz="1000" dirty="0">
                <a:latin typeface="Arial" charset="0"/>
                <a:cs typeface="Arial" charset="0"/>
              </a:rPr>
              <a:t>Frequency is the number of lost-time claims per $1M pure premium at current wage and voluntary loss cost </a:t>
            </a:r>
            <a:r>
              <a:rPr lang="en-US" sz="1000" dirty="0" smtClean="0">
                <a:latin typeface="Arial" charset="0"/>
                <a:cs typeface="Arial" charset="0"/>
              </a:rPr>
              <a:t>level</a:t>
            </a:r>
          </a:p>
          <a:p>
            <a:pPr>
              <a:tabLst>
                <a:tab pos="515695" algn="l"/>
              </a:tabLst>
            </a:pPr>
            <a:r>
              <a:rPr lang="en-US" sz="1000" dirty="0" smtClean="0"/>
              <a:t>Source: NCCI.</a:t>
            </a:r>
            <a:endParaRPr lang="en-US" sz="1000" dirty="0">
              <a:latin typeface="Arial" charset="0"/>
              <a:cs typeface="Arial" charset="0"/>
            </a:endParaRPr>
          </a:p>
        </p:txBody>
      </p:sp>
      <p:sp>
        <p:nvSpPr>
          <p:cNvPr id="10" name="Text Box 3"/>
          <p:cNvSpPr txBox="1">
            <a:spLocks noChangeArrowheads="1"/>
          </p:cNvSpPr>
          <p:nvPr/>
        </p:nvSpPr>
        <p:spPr bwMode="auto">
          <a:xfrm>
            <a:off x="4403655" y="1683366"/>
            <a:ext cx="3243262" cy="525250"/>
          </a:xfrm>
          <a:prstGeom prst="rect">
            <a:avLst/>
          </a:prstGeom>
          <a:noFill/>
          <a:ln w="0">
            <a:noFill/>
            <a:miter lim="800000"/>
            <a:headEnd/>
            <a:tailEnd/>
          </a:ln>
          <a:effectLst/>
        </p:spPr>
        <p:txBody>
          <a:bodyPr lIns="91397" tIns="45698" rIns="91397" bIns="45698">
            <a:spAutoFit/>
          </a:bodyPr>
          <a:lstStyle/>
          <a:p>
            <a:pPr algn="ctr" eaLnBrk="0" hangingPunct="0"/>
            <a:r>
              <a:rPr lang="en-US" sz="1400" b="1" dirty="0">
                <a:latin typeface="Arial" charset="0"/>
              </a:rPr>
              <a:t>Cumulative Change of –</a:t>
            </a:r>
            <a:r>
              <a:rPr lang="en-US" sz="1400" b="1" dirty="0" smtClean="0">
                <a:latin typeface="Arial" charset="0"/>
              </a:rPr>
              <a:t>55.4%</a:t>
            </a:r>
            <a:endParaRPr lang="en-US" sz="1400" b="1" dirty="0">
              <a:latin typeface="Arial" charset="0"/>
            </a:endParaRPr>
          </a:p>
          <a:p>
            <a:pPr algn="ctr" eaLnBrk="0" hangingPunct="0"/>
            <a:r>
              <a:rPr lang="en-US" sz="1400" b="1" dirty="0">
                <a:latin typeface="Arial" charset="0"/>
              </a:rPr>
              <a:t>(</a:t>
            </a:r>
            <a:r>
              <a:rPr lang="en-US" sz="1400" b="1" dirty="0" smtClean="0">
                <a:latin typeface="Arial" charset="0"/>
              </a:rPr>
              <a:t>1991–2011 </a:t>
            </a:r>
            <a:r>
              <a:rPr lang="en-US" sz="1400" b="1" dirty="0">
                <a:latin typeface="Arial" charset="0"/>
              </a:rPr>
              <a:t>adj.)</a:t>
            </a:r>
            <a:endParaRPr lang="en-US" sz="1400" b="1" dirty="0">
              <a:solidFill>
                <a:schemeClr val="bg2"/>
              </a:solidFill>
              <a:latin typeface="Arial" charset="0"/>
            </a:endParaRPr>
          </a:p>
        </p:txBody>
      </p:sp>
    </p:spTree>
    <p:extLst>
      <p:ext uri="{BB962C8B-B14F-4D97-AF65-F5344CB8AC3E}">
        <p14:creationId xmlns="" xmlns:p14="http://schemas.microsoft.com/office/powerpoint/2010/main" val="4169798794"/>
      </p:ext>
    </p:extLst>
  </p:cSld>
  <p:clrMapOvr>
    <a:masterClrMapping/>
  </p:clrMapOvr>
  <p:transition/>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1442" name="Object 2"/>
          <p:cNvGraphicFramePr>
            <a:graphicFrameLocks noChangeAspect="1"/>
          </p:cNvGraphicFramePr>
          <p:nvPr/>
        </p:nvGraphicFramePr>
        <p:xfrm>
          <a:off x="0" y="1066800"/>
          <a:ext cx="8915400" cy="5657850"/>
        </p:xfrm>
        <a:graphic>
          <a:graphicData uri="http://schemas.openxmlformats.org/presentationml/2006/ole">
            <p:oleObj spid="_x0000_s20047874" name="Chart" r:id="rId3" imgW="8658353" imgH="5505565" progId="MSGraph.Chart.8">
              <p:embed followColorScheme="full"/>
            </p:oleObj>
          </a:graphicData>
        </a:graphic>
      </p:graphicFrame>
      <p:sp>
        <p:nvSpPr>
          <p:cNvPr id="61443" name="Rectangle 3"/>
          <p:cNvSpPr>
            <a:spLocks noGrp="1" noChangeArrowheads="1"/>
          </p:cNvSpPr>
          <p:nvPr>
            <p:ph type="title"/>
          </p:nvPr>
        </p:nvSpPr>
        <p:spPr>
          <a:xfrm>
            <a:off x="57150" y="0"/>
            <a:ext cx="8050213" cy="1143000"/>
          </a:xfrm>
        </p:spPr>
        <p:txBody>
          <a:bodyPr/>
          <a:lstStyle/>
          <a:p>
            <a:r>
              <a:rPr lang="en-US" dirty="0" smtClean="0"/>
              <a:t>WC Indemnity Severity vs. Wage Inflation, 1995 -2012p</a:t>
            </a:r>
            <a:endParaRPr lang="en-US" sz="3600" dirty="0" smtClean="0"/>
          </a:p>
        </p:txBody>
      </p:sp>
      <p:sp>
        <p:nvSpPr>
          <p:cNvPr id="61444" name="Text Box 4"/>
          <p:cNvSpPr txBox="1">
            <a:spLocks noChangeArrowheads="1"/>
          </p:cNvSpPr>
          <p:nvPr/>
        </p:nvSpPr>
        <p:spPr bwMode="auto">
          <a:xfrm>
            <a:off x="76200" y="6284913"/>
            <a:ext cx="8901113" cy="549275"/>
          </a:xfrm>
          <a:prstGeom prst="rect">
            <a:avLst/>
          </a:prstGeom>
          <a:noFill/>
          <a:ln w="0">
            <a:noFill/>
            <a:miter lim="800000"/>
            <a:headEnd/>
            <a:tailEnd/>
          </a:ln>
        </p:spPr>
        <p:txBody>
          <a:bodyPr>
            <a:spAutoFit/>
          </a:bodyPr>
          <a:lstStyle/>
          <a:p>
            <a:r>
              <a:rPr lang="en-US" sz="1000" dirty="0" smtClean="0"/>
              <a:t>2011p</a:t>
            </a:r>
            <a:r>
              <a:rPr lang="en-US" sz="1000" dirty="0"/>
              <a:t>: Preliminary based on data valued as of </a:t>
            </a:r>
            <a:r>
              <a:rPr lang="en-US" sz="1000" dirty="0" smtClean="0"/>
              <a:t>12/31/2011; 1991-2010: </a:t>
            </a:r>
            <a:r>
              <a:rPr lang="en-US" sz="1000" dirty="0"/>
              <a:t>Based on data through </a:t>
            </a:r>
            <a:r>
              <a:rPr lang="en-US" sz="1000" dirty="0" smtClean="0"/>
              <a:t>12/31/2010, </a:t>
            </a:r>
            <a:r>
              <a:rPr lang="en-US" sz="1000" dirty="0"/>
              <a:t>developed to ultimate. Based on the states where NCCI provides ratemaking services. Excludes the effects of deductible policies.  CPS = Current Population Survey.</a:t>
            </a:r>
          </a:p>
          <a:p>
            <a:r>
              <a:rPr lang="en-US" sz="1000" dirty="0"/>
              <a:t>Source: NCCI</a:t>
            </a:r>
          </a:p>
        </p:txBody>
      </p:sp>
      <p:sp>
        <p:nvSpPr>
          <p:cNvPr id="6" name="AutoShape 6"/>
          <p:cNvSpPr>
            <a:spLocks noChangeArrowheads="1"/>
          </p:cNvSpPr>
          <p:nvPr/>
        </p:nvSpPr>
        <p:spPr bwMode="blackWhite">
          <a:xfrm>
            <a:off x="4591665" y="4840288"/>
            <a:ext cx="2281083" cy="928687"/>
          </a:xfrm>
          <a:prstGeom prst="wedgeRectCallout">
            <a:avLst>
              <a:gd name="adj1" fmla="val 110607"/>
              <a:gd name="adj2" fmla="val -7824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WC indemnity severity </a:t>
            </a:r>
            <a:r>
              <a:rPr lang="en-US" sz="1600" b="1" dirty="0" smtClean="0">
                <a:solidFill>
                  <a:schemeClr val="bg1"/>
                </a:solidFill>
              </a:rPr>
              <a:t>turned positive again in 2011</a:t>
            </a:r>
            <a:endParaRPr lang="en-US" sz="1600" b="1" dirty="0">
              <a:solidFill>
                <a:schemeClr val="bg1"/>
              </a:solidFill>
            </a:endParaRPr>
          </a:p>
        </p:txBody>
      </p:sp>
      <p:sp>
        <p:nvSpPr>
          <p:cNvPr id="61446" name="Text Box 4"/>
          <p:cNvSpPr txBox="1">
            <a:spLocks noChangeArrowheads="1"/>
          </p:cNvSpPr>
          <p:nvPr/>
        </p:nvSpPr>
        <p:spPr bwMode="auto">
          <a:xfrm>
            <a:off x="833438" y="4775200"/>
            <a:ext cx="3106737" cy="738188"/>
          </a:xfrm>
          <a:prstGeom prst="rect">
            <a:avLst/>
          </a:prstGeom>
          <a:solidFill>
            <a:schemeClr val="bg1"/>
          </a:solidFill>
          <a:ln w="0">
            <a:noFill/>
            <a:miter lim="800000"/>
            <a:headEnd/>
            <a:tailEnd/>
          </a:ln>
        </p:spPr>
        <p:txBody>
          <a:bodyPr>
            <a:spAutoFit/>
          </a:bodyPr>
          <a:lstStyle/>
          <a:p>
            <a:pPr>
              <a:tabLst>
                <a:tab pos="2628900" algn="dec"/>
              </a:tabLst>
            </a:pPr>
            <a:r>
              <a:rPr lang="en-US" sz="1400" dirty="0"/>
              <a:t>Annual Change 1991–1993:	</a:t>
            </a:r>
            <a:r>
              <a:rPr lang="en-US" sz="1400" dirty="0" smtClean="0"/>
              <a:t>-1.7%</a:t>
            </a:r>
            <a:endParaRPr lang="en-US" sz="1400" dirty="0"/>
          </a:p>
          <a:p>
            <a:pPr>
              <a:tabLst>
                <a:tab pos="2628900" algn="dec"/>
              </a:tabLst>
            </a:pPr>
            <a:r>
              <a:rPr lang="en-US" sz="1400" dirty="0"/>
              <a:t>Annual Change 1994–2001:	</a:t>
            </a:r>
            <a:r>
              <a:rPr lang="en-US" sz="1400" dirty="0" smtClean="0"/>
              <a:t>+7.3%</a:t>
            </a:r>
            <a:endParaRPr lang="en-US" sz="1400" dirty="0"/>
          </a:p>
          <a:p>
            <a:pPr>
              <a:tabLst>
                <a:tab pos="2628900" algn="dec"/>
              </a:tabLst>
            </a:pPr>
            <a:r>
              <a:rPr lang="en-US" sz="1400" dirty="0"/>
              <a:t>Annual Change </a:t>
            </a:r>
            <a:r>
              <a:rPr lang="en-US" sz="1400" dirty="0" smtClean="0"/>
              <a:t>2002–2011:</a:t>
            </a:r>
            <a:r>
              <a:rPr lang="en-US" sz="1400" dirty="0"/>
              <a:t>	</a:t>
            </a:r>
            <a:r>
              <a:rPr lang="en-US" sz="1400" dirty="0" smtClean="0"/>
              <a:t>+3.2%</a:t>
            </a:r>
            <a:endParaRPr lang="en-US" sz="1400" dirty="0"/>
          </a:p>
        </p:txBody>
      </p:sp>
      <p:sp>
        <p:nvSpPr>
          <p:cNvPr id="7" name="AutoShape 6"/>
          <p:cNvSpPr>
            <a:spLocks noChangeArrowheads="1"/>
          </p:cNvSpPr>
          <p:nvPr/>
        </p:nvSpPr>
        <p:spPr bwMode="blackWhite">
          <a:xfrm>
            <a:off x="4365523" y="1691148"/>
            <a:ext cx="2015614" cy="948812"/>
          </a:xfrm>
          <a:prstGeom prst="wedgeRectCallout">
            <a:avLst>
              <a:gd name="adj1" fmla="val -16772"/>
              <a:gd name="adj2" fmla="val 493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Indemnity severities usually outpace wage gains</a:t>
            </a:r>
            <a:endParaRPr lang="en-US" sz="1600" b="1" dirty="0">
              <a:solidFill>
                <a:schemeClr val="bg1"/>
              </a:solidFill>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6738" name="Title 1"/>
          <p:cNvSpPr>
            <a:spLocks noGrp="1"/>
          </p:cNvSpPr>
          <p:nvPr>
            <p:ph type="title"/>
          </p:nvPr>
        </p:nvSpPr>
        <p:spPr>
          <a:xfrm>
            <a:off x="457200" y="379413"/>
            <a:ext cx="8229600" cy="687387"/>
          </a:xfrm>
        </p:spPr>
        <p:txBody>
          <a:bodyPr/>
          <a:lstStyle/>
          <a:p>
            <a:r>
              <a:rPr lang="en-US" dirty="0" smtClean="0">
                <a:cs typeface="Arial" charset="0"/>
              </a:rPr>
              <a:t>Workers Compensation Premium: </a:t>
            </a:r>
            <a:br>
              <a:rPr lang="en-US" dirty="0" smtClean="0">
                <a:cs typeface="Arial" charset="0"/>
              </a:rPr>
            </a:br>
            <a:r>
              <a:rPr lang="en-US" dirty="0" smtClean="0">
                <a:cs typeface="Arial" charset="0"/>
              </a:rPr>
              <a:t>Second Consecutive Year of Increase</a:t>
            </a:r>
            <a:br>
              <a:rPr lang="en-US" dirty="0" smtClean="0">
                <a:cs typeface="Arial" charset="0"/>
              </a:rPr>
            </a:br>
            <a:r>
              <a:rPr lang="en-US" sz="800" dirty="0" smtClean="0">
                <a:cs typeface="Arial" charset="0"/>
              </a:rPr>
              <a:t/>
            </a:r>
            <a:br>
              <a:rPr lang="en-US" sz="800" dirty="0" smtClean="0">
                <a:cs typeface="Arial" charset="0"/>
              </a:rPr>
            </a:br>
            <a:r>
              <a:rPr lang="en-US" sz="1600" dirty="0" smtClean="0">
                <a:solidFill>
                  <a:schemeClr val="tx1"/>
                </a:solidFill>
                <a:cs typeface="Arial" charset="0"/>
              </a:rPr>
              <a:t>Net Written Premium</a:t>
            </a:r>
          </a:p>
        </p:txBody>
      </p:sp>
      <p:graphicFrame>
        <p:nvGraphicFramePr>
          <p:cNvPr id="5" name="Content Placeholder 4"/>
          <p:cNvGraphicFramePr>
            <a:graphicFrameLocks noGrp="1"/>
          </p:cNvGraphicFramePr>
          <p:nvPr>
            <p:ph idx="1"/>
          </p:nvPr>
        </p:nvGraphicFramePr>
        <p:xfrm>
          <a:off x="0" y="1542590"/>
          <a:ext cx="8955088" cy="4310062"/>
        </p:xfrm>
        <a:graphic>
          <a:graphicData uri="http://schemas.openxmlformats.org/drawingml/2006/chart">
            <c:chart xmlns:c="http://schemas.openxmlformats.org/drawingml/2006/chart" xmlns:r="http://schemas.openxmlformats.org/officeDocument/2006/relationships" r:id="rId2"/>
          </a:graphicData>
        </a:graphic>
      </p:graphicFrame>
      <p:sp>
        <p:nvSpPr>
          <p:cNvPr id="18436" name="Slide Number Placeholder 3"/>
          <p:cNvSpPr>
            <a:spLocks noGrp="1"/>
          </p:cNvSpPr>
          <p:nvPr>
            <p:ph type="sldNum" sz="quarter" idx="12"/>
          </p:nvPr>
        </p:nvSpPr>
        <p:spPr>
          <a:xfrm>
            <a:off x="85725" y="6961188"/>
            <a:ext cx="1352550" cy="117475"/>
          </a:xfrm>
        </p:spPr>
        <p:txBody>
          <a:bodyPr/>
          <a:lstStyle/>
          <a:p>
            <a:pPr algn="l" defTabSz="913183">
              <a:spcBef>
                <a:spcPct val="0"/>
              </a:spcBef>
              <a:defRPr/>
            </a:pPr>
            <a:fld id="{46F27BA8-D9E3-4927-B5D7-FC488693ABDC}" type="slidenum">
              <a:rPr lang="en-US">
                <a:solidFill>
                  <a:srgbClr val="FFFFFF"/>
                </a:solidFill>
                <a:latin typeface="+mn-lt"/>
              </a:rPr>
              <a:pPr algn="l" defTabSz="913183">
                <a:spcBef>
                  <a:spcPct val="0"/>
                </a:spcBef>
                <a:defRPr/>
              </a:pPr>
              <a:t>219</a:t>
            </a:fld>
            <a:endParaRPr lang="en-US" dirty="0">
              <a:solidFill>
                <a:srgbClr val="FFFFFF"/>
              </a:solidFill>
              <a:latin typeface="+mn-lt"/>
            </a:endParaRPr>
          </a:p>
        </p:txBody>
      </p:sp>
      <p:sp>
        <p:nvSpPr>
          <p:cNvPr id="116741" name="Text Box 8"/>
          <p:cNvSpPr txBox="1">
            <a:spLocks noChangeArrowheads="1"/>
          </p:cNvSpPr>
          <p:nvPr/>
        </p:nvSpPr>
        <p:spPr bwMode="auto">
          <a:xfrm>
            <a:off x="0" y="1344613"/>
            <a:ext cx="1485900" cy="307975"/>
          </a:xfrm>
          <a:prstGeom prst="rect">
            <a:avLst/>
          </a:prstGeom>
          <a:noFill/>
          <a:ln w="9525">
            <a:noFill/>
            <a:miter lim="800000"/>
            <a:headEnd/>
            <a:tailEnd/>
          </a:ln>
        </p:spPr>
        <p:txBody>
          <a:bodyPr lIns="91397" tIns="45698" rIns="91397" bIns="45698">
            <a:spAutoFit/>
          </a:bodyPr>
          <a:lstStyle/>
          <a:p>
            <a:pPr eaLnBrk="0" hangingPunct="0">
              <a:spcBef>
                <a:spcPts val="438"/>
              </a:spcBef>
            </a:pPr>
            <a:r>
              <a:rPr lang="en-US" sz="1400" b="1"/>
              <a:t>$ Billions</a:t>
            </a:r>
          </a:p>
        </p:txBody>
      </p:sp>
      <p:sp>
        <p:nvSpPr>
          <p:cNvPr id="116742" name="Text Box 4"/>
          <p:cNvSpPr txBox="1">
            <a:spLocks noChangeArrowheads="1"/>
          </p:cNvSpPr>
          <p:nvPr/>
        </p:nvSpPr>
        <p:spPr bwMode="auto">
          <a:xfrm>
            <a:off x="3808413" y="5819775"/>
            <a:ext cx="1547812"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solidFill>
                  <a:schemeClr val="bg1"/>
                </a:solidFill>
              </a:rPr>
              <a:t>Calendar Year</a:t>
            </a:r>
          </a:p>
        </p:txBody>
      </p:sp>
      <p:sp>
        <p:nvSpPr>
          <p:cNvPr id="116743" name="Text Box 5"/>
          <p:cNvSpPr txBox="1">
            <a:spLocks noChangeArrowheads="1"/>
          </p:cNvSpPr>
          <p:nvPr/>
        </p:nvSpPr>
        <p:spPr bwMode="auto">
          <a:xfrm>
            <a:off x="274638" y="5808663"/>
            <a:ext cx="8212137" cy="877887"/>
          </a:xfrm>
          <a:prstGeom prst="rect">
            <a:avLst/>
          </a:prstGeom>
          <a:noFill/>
          <a:ln w="0">
            <a:noFill/>
            <a:miter lim="800000"/>
            <a:headEnd/>
            <a:tailEnd/>
          </a:ln>
        </p:spPr>
        <p:txBody>
          <a:bodyPr lIns="91397" tIns="45698" rIns="91397" bIns="45698">
            <a:spAutoFit/>
          </a:bodyPr>
          <a:lstStyle/>
          <a:p>
            <a:pPr eaLnBrk="0" hangingPunct="0">
              <a:tabLst>
                <a:tab pos="512763" algn="l"/>
              </a:tabLst>
            </a:pPr>
            <a:r>
              <a:rPr lang="en-US" sz="1000" dirty="0"/>
              <a:t>p Preliminary</a:t>
            </a:r>
          </a:p>
          <a:p>
            <a:pPr eaLnBrk="0" hangingPunct="0">
              <a:tabLst>
                <a:tab pos="512763" algn="l"/>
              </a:tabLst>
            </a:pPr>
            <a:endParaRPr lang="en-US" sz="1000" dirty="0"/>
          </a:p>
          <a:p>
            <a:pPr eaLnBrk="0" hangingPunct="0">
              <a:tabLst>
                <a:tab pos="512763" algn="l"/>
              </a:tabLst>
            </a:pPr>
            <a:r>
              <a:rPr lang="en-US" sz="1000" dirty="0"/>
              <a:t>Source:	</a:t>
            </a:r>
            <a:r>
              <a:rPr lang="en-US" sz="1000" dirty="0" smtClean="0"/>
              <a:t>1990–20102p Private </a:t>
            </a:r>
            <a:r>
              <a:rPr lang="en-US" sz="1000" dirty="0"/>
              <a:t>Carriers, </a:t>
            </a:r>
            <a:r>
              <a:rPr lang="en-US" sz="1000" dirty="0" smtClean="0"/>
              <a:t>Annual Statement Data, NCCI.</a:t>
            </a:r>
            <a:endParaRPr lang="en-US" sz="1000" dirty="0"/>
          </a:p>
          <a:p>
            <a:pPr eaLnBrk="0" hangingPunct="0">
              <a:tabLst>
                <a:tab pos="512763" algn="l"/>
              </a:tabLst>
            </a:pPr>
            <a:r>
              <a:rPr lang="en-US" sz="1000" dirty="0"/>
              <a:t>	</a:t>
            </a:r>
            <a:r>
              <a:rPr lang="en-US" sz="1000" dirty="0" smtClean="0"/>
              <a:t>1996–2012p </a:t>
            </a:r>
            <a:r>
              <a:rPr lang="en-US" sz="1000" dirty="0"/>
              <a:t>State Funds: AZ, CA, CO, HI, ID, KY, LA, MD, MO, MT, NM, OK, OR, RI, TX, UT Annual Statements</a:t>
            </a:r>
          </a:p>
          <a:p>
            <a:pPr eaLnBrk="0" hangingPunct="0">
              <a:tabLst>
                <a:tab pos="512763" algn="l"/>
              </a:tabLst>
            </a:pPr>
            <a:r>
              <a:rPr lang="en-US" sz="1000" dirty="0"/>
              <a:t>State Funds available for 1996 and subsequent</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7" dur="1000"/>
                                        <p:tgtEl>
                                          <p:spTgt spid="5">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12" dur="500"/>
                                        <p:tgtEl>
                                          <p:spTgt spid="5">
                                            <p:graphicEl>
                                              <a:chart seriesIdx="1" categoryIdx="-4" bldStep="series"/>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left)">
                                      <p:cBhvr>
                                        <p:cTn id="15" dur="500"/>
                                        <p:tgtEl>
                                          <p:spTgt spid="5">
                                            <p:graphicEl>
                                              <a:chart seriesIdx="2" categoryIdx="-4" bldStep="series"/>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wipe(left)">
                                      <p:cBhvr>
                                        <p:cTn id="18" dur="1000"/>
                                        <p:tgtEl>
                                          <p:spTgt spid="5">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animBg="0"/>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smtClean="0"/>
              <a:t>Comm. M-P: 10-Year Average RNW WI &amp; Nearby States</a:t>
            </a:r>
          </a:p>
        </p:txBody>
      </p:sp>
      <p:graphicFrame>
        <p:nvGraphicFramePr>
          <p:cNvPr id="9218" name="Object 3"/>
          <p:cNvGraphicFramePr>
            <a:graphicFrameLocks noChangeAspect="1"/>
          </p:cNvGraphicFramePr>
          <p:nvPr>
            <p:ph type="chart" idx="1"/>
          </p:nvPr>
        </p:nvGraphicFramePr>
        <p:xfrm>
          <a:off x="322263" y="1671638"/>
          <a:ext cx="8818562" cy="4718050"/>
        </p:xfrm>
        <a:graphic>
          <a:graphicData uri="http://schemas.openxmlformats.org/presentationml/2006/ole">
            <p:oleObj spid="_x0000_s25762818" name="Chart" r:id="rId4" imgW="8829759" imgH="4724417" progId="MSGraph.Chart.8">
              <p:embed followColorScheme="full"/>
            </p:oleObj>
          </a:graphicData>
        </a:graphic>
      </p:graphicFrame>
      <p:sp>
        <p:nvSpPr>
          <p:cNvPr id="9220" name="Rectangle 4"/>
          <p:cNvSpPr>
            <a:spLocks noChangeArrowheads="1"/>
          </p:cNvSpPr>
          <p:nvPr/>
        </p:nvSpPr>
        <p:spPr bwMode="auto">
          <a:xfrm>
            <a:off x="609600" y="6281738"/>
            <a:ext cx="3810000" cy="114300"/>
          </a:xfrm>
          <a:prstGeom prst="rect">
            <a:avLst/>
          </a:prstGeom>
          <a:noFill/>
          <a:ln w="9525">
            <a:noFill/>
            <a:miter lim="800000"/>
            <a:headEnd/>
            <a:tailEnd/>
          </a:ln>
        </p:spPr>
        <p:txBody>
          <a:bodyPr wrap="none" lIns="92075" tIns="46038" rIns="92075" bIns="46038"/>
          <a:lstStyle/>
          <a:p>
            <a:pPr eaLnBrk="0" hangingPunct="0"/>
            <a:r>
              <a:rPr lang="en-US" sz="1400" b="1"/>
              <a:t>Source: NAIC, Insurance Information Institute</a:t>
            </a:r>
          </a:p>
        </p:txBody>
      </p:sp>
      <p:sp>
        <p:nvSpPr>
          <p:cNvPr id="9221" name="Text Box 5"/>
          <p:cNvSpPr txBox="1">
            <a:spLocks noChangeArrowheads="1"/>
          </p:cNvSpPr>
          <p:nvPr/>
        </p:nvSpPr>
        <p:spPr bwMode="auto">
          <a:xfrm>
            <a:off x="609600" y="1447800"/>
            <a:ext cx="7848600" cy="366713"/>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b="1"/>
              <a:t>2002-2011</a:t>
            </a:r>
          </a:p>
        </p:txBody>
      </p:sp>
      <p:sp>
        <p:nvSpPr>
          <p:cNvPr id="6" name="AutoShape 6"/>
          <p:cNvSpPr>
            <a:spLocks noChangeArrowheads="1"/>
          </p:cNvSpPr>
          <p:nvPr/>
        </p:nvSpPr>
        <p:spPr bwMode="blackWhite">
          <a:xfrm>
            <a:off x="4919663" y="3811588"/>
            <a:ext cx="2173287" cy="1490662"/>
          </a:xfrm>
          <a:prstGeom prst="wedgeRectCallout">
            <a:avLst>
              <a:gd name="adj1" fmla="val -39597"/>
              <a:gd name="adj2" fmla="val -94810"/>
            </a:avLst>
          </a:prstGeom>
          <a:solidFill>
            <a:srgbClr val="C0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Wisconsin Commercial Multi-Peril profitability is above the US average and the regional average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2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220</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2012 Workers Compensation Direct Written Premium Growth, by State*</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1600" b="1" dirty="0" smtClean="0">
                <a:solidFill>
                  <a:srgbClr val="225A7A"/>
                </a:solidFill>
              </a:rPr>
              <a:t>PRIVATE CARRIERS: Overall 2012 Growth = +9%</a:t>
            </a:r>
            <a:endParaRPr lang="en-US" sz="1600" b="1" dirty="0">
              <a:solidFill>
                <a:srgbClr val="225A7A"/>
              </a:solidFill>
            </a:endParaRPr>
          </a:p>
        </p:txBody>
      </p:sp>
      <p:pic>
        <p:nvPicPr>
          <p:cNvPr id="19524610" name="Picture 2"/>
          <p:cNvPicPr>
            <a:picLocks noChangeAspect="1" noChangeArrowheads="1"/>
          </p:cNvPicPr>
          <p:nvPr/>
        </p:nvPicPr>
        <p:blipFill>
          <a:blip r:embed="rId3" cstate="email"/>
          <a:srcRect/>
          <a:stretch>
            <a:fillRect/>
          </a:stretch>
        </p:blipFill>
        <p:spPr bwMode="auto">
          <a:xfrm>
            <a:off x="233368" y="1858183"/>
            <a:ext cx="8832591" cy="4665671"/>
          </a:xfrm>
          <a:prstGeom prst="rect">
            <a:avLst/>
          </a:prstGeom>
          <a:noFill/>
          <a:ln w="9525">
            <a:noFill/>
            <a:miter lim="800000"/>
            <a:headEnd/>
            <a:tailEnd/>
          </a:ln>
        </p:spPr>
      </p:pic>
      <p:sp>
        <p:nvSpPr>
          <p:cNvPr id="13" name="Rectangle 4"/>
          <p:cNvSpPr>
            <a:spLocks noChangeArrowheads="1"/>
          </p:cNvSpPr>
          <p:nvPr/>
        </p:nvSpPr>
        <p:spPr bwMode="auto">
          <a:xfrm>
            <a:off x="-188913" y="6230193"/>
            <a:ext cx="7569201"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*Excludes monopolistic fund states (in white): OH, ND, WA and WY.</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a:t>
            </a:r>
            <a:endParaRPr lang="en-US" sz="1100" dirty="0"/>
          </a:p>
        </p:txBody>
      </p:sp>
      <p:sp>
        <p:nvSpPr>
          <p:cNvPr id="15" name="Text Box 17"/>
          <p:cNvSpPr txBox="1">
            <a:spLocks noChangeArrowheads="1"/>
          </p:cNvSpPr>
          <p:nvPr/>
        </p:nvSpPr>
        <p:spPr bwMode="auto">
          <a:xfrm>
            <a:off x="3131565" y="1376285"/>
            <a:ext cx="5510986" cy="646331"/>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While growth rates varied widely, all states experienced growth in excess of 5% in 2012</a:t>
            </a:r>
            <a:endParaRPr lang="en-US" b="1" dirty="0">
              <a:solidFill>
                <a:schemeClr val="bg1"/>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331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331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CFF73BF-3C85-4B75-B632-436947623127}" type="slidenum">
              <a:rPr lang="en-US" sz="900"/>
              <a:pPr algn="r" eaLnBrk="0" hangingPunct="0">
                <a:lnSpc>
                  <a:spcPct val="85000"/>
                </a:lnSpc>
                <a:spcBef>
                  <a:spcPct val="20000"/>
                </a:spcBef>
              </a:pPr>
              <a:t>221</a:t>
            </a:fld>
            <a:endParaRPr lang="en-US" sz="900"/>
          </a:p>
        </p:txBody>
      </p:sp>
      <p:sp>
        <p:nvSpPr>
          <p:cNvPr id="13318" name="Rectangle 7"/>
          <p:cNvSpPr>
            <a:spLocks noGrp="1" noChangeArrowheads="1"/>
          </p:cNvSpPr>
          <p:nvPr>
            <p:ph type="title" idx="4294967295"/>
          </p:nvPr>
        </p:nvSpPr>
        <p:spPr>
          <a:xfrm>
            <a:off x="241300" y="128588"/>
            <a:ext cx="6711950" cy="860425"/>
          </a:xfrm>
        </p:spPr>
        <p:txBody>
          <a:bodyPr/>
          <a:lstStyle/>
          <a:p>
            <a:r>
              <a:rPr lang="en-US" sz="2800" dirty="0" smtClean="0"/>
              <a:t>Nonfarm Payroll (Wages and Salaries):</a:t>
            </a:r>
            <a:br>
              <a:rPr lang="en-US" sz="2800" dirty="0" smtClean="0"/>
            </a:br>
            <a:r>
              <a:rPr lang="en-US" sz="2800" dirty="0" smtClean="0"/>
              <a:t>Quarterly, 2005–2011:Q4</a:t>
            </a:r>
          </a:p>
        </p:txBody>
      </p:sp>
      <p:sp>
        <p:nvSpPr>
          <p:cNvPr id="13319" name="Text Box 5"/>
          <p:cNvSpPr txBox="1">
            <a:spLocks noChangeArrowheads="1"/>
          </p:cNvSpPr>
          <p:nvPr/>
        </p:nvSpPr>
        <p:spPr bwMode="auto">
          <a:xfrm>
            <a:off x="0" y="6245225"/>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Note: Recession indicated by gray shaded column. Data are seasonally adjusted annual </a:t>
            </a:r>
            <a:r>
              <a:rPr lang="en-US" sz="1100" dirty="0" smtClean="0"/>
              <a:t>rates.</a:t>
            </a:r>
            <a:endParaRPr lang="en-US" sz="1100" dirty="0"/>
          </a:p>
          <a:p>
            <a:pPr eaLnBrk="0" hangingPunct="0">
              <a:lnSpc>
                <a:spcPct val="85000"/>
              </a:lnSpc>
              <a:spcBef>
                <a:spcPct val="25000"/>
              </a:spcBef>
              <a:buClr>
                <a:schemeClr val="accent2"/>
              </a:buClr>
              <a:buFont typeface="Wingdings" pitchFamily="2" charset="2"/>
              <a:buNone/>
            </a:pPr>
            <a:r>
              <a:rPr lang="en-US" sz="1100" dirty="0" smtClean="0"/>
              <a:t>Sources: </a:t>
            </a:r>
            <a:r>
              <a:rPr lang="en-US" sz="1100" dirty="0" smtClean="0">
                <a:hlinkClick r:id="rId4"/>
              </a:rPr>
              <a:t>http</a:t>
            </a:r>
            <a:r>
              <a:rPr lang="en-US" sz="1100" dirty="0">
                <a:hlinkClick r:id="rId4"/>
              </a:rPr>
              <a:t>://research.stlouisfed.org/fred2/series/WASCUR</a:t>
            </a:r>
            <a:r>
              <a:rPr lang="en-US" sz="1100" dirty="0" smtClean="0"/>
              <a:t>; </a:t>
            </a:r>
            <a:r>
              <a:rPr lang="en-US" sz="1100" dirty="0"/>
              <a:t>National Bureau of Economic Research (recession dates); Insurance Information </a:t>
            </a:r>
            <a:r>
              <a:rPr lang="en-US" sz="1100" dirty="0" smtClean="0"/>
              <a:t>Institute.</a:t>
            </a:r>
            <a:endParaRPr lang="en-US" sz="1100" dirty="0"/>
          </a:p>
        </p:txBody>
      </p:sp>
      <p:sp>
        <p:nvSpPr>
          <p:cNvPr id="13320" name="Rectangle 6"/>
          <p:cNvSpPr>
            <a:spLocks noChangeArrowheads="1"/>
          </p:cNvSpPr>
          <p:nvPr/>
        </p:nvSpPr>
        <p:spPr bwMode="black">
          <a:xfrm>
            <a:off x="193675" y="1047750"/>
            <a:ext cx="2438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Billions</a:t>
            </a:r>
          </a:p>
        </p:txBody>
      </p:sp>
      <p:graphicFrame>
        <p:nvGraphicFramePr>
          <p:cNvPr id="13314" name="Object 8"/>
          <p:cNvGraphicFramePr>
            <a:graphicFrameLocks noChangeAspect="1"/>
          </p:cNvGraphicFramePr>
          <p:nvPr/>
        </p:nvGraphicFramePr>
        <p:xfrm>
          <a:off x="352424" y="1157288"/>
          <a:ext cx="8536081" cy="4838700"/>
        </p:xfrm>
        <a:graphic>
          <a:graphicData uri="http://schemas.openxmlformats.org/presentationml/2006/ole">
            <p:oleObj spid="_x0000_s6288386" name="Chart" r:id="rId5" imgW="8343872" imgH="4381562" progId="MSGraph.Chart.8">
              <p:embed followColorScheme="full"/>
            </p:oleObj>
          </a:graphicData>
        </a:graphic>
      </p:graphicFrame>
      <p:sp>
        <p:nvSpPr>
          <p:cNvPr id="10" name="AutoShape 14"/>
          <p:cNvSpPr>
            <a:spLocks noChangeArrowheads="1"/>
          </p:cNvSpPr>
          <p:nvPr/>
        </p:nvSpPr>
        <p:spPr bwMode="blackWhite">
          <a:xfrm>
            <a:off x="1990725" y="1158875"/>
            <a:ext cx="1828800" cy="611188"/>
          </a:xfrm>
          <a:prstGeom prst="wedgeRectCallout">
            <a:avLst>
              <a:gd name="adj1" fmla="val 80657"/>
              <a:gd name="adj2" fmla="val 4424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Peak was 2008:Q1 at $6.60 </a:t>
            </a:r>
            <a:r>
              <a:rPr lang="en-US" sz="1400" b="1" dirty="0" smtClean="0">
                <a:solidFill>
                  <a:schemeClr val="bg1"/>
                </a:solidFill>
              </a:rPr>
              <a:t>trillion</a:t>
            </a:r>
            <a:endParaRPr lang="en-US" sz="1400" b="1" dirty="0">
              <a:solidFill>
                <a:schemeClr val="bg1"/>
              </a:solidFill>
            </a:endParaRPr>
          </a:p>
        </p:txBody>
      </p:sp>
      <p:sp>
        <p:nvSpPr>
          <p:cNvPr id="11" name="AutoShape 14"/>
          <p:cNvSpPr>
            <a:spLocks noChangeArrowheads="1"/>
          </p:cNvSpPr>
          <p:nvPr/>
        </p:nvSpPr>
        <p:spPr bwMode="blackWhite">
          <a:xfrm>
            <a:off x="5982821" y="1135716"/>
            <a:ext cx="1714500" cy="733425"/>
          </a:xfrm>
          <a:prstGeom prst="wedgeRectCallout">
            <a:avLst>
              <a:gd name="adj1" fmla="val 103639"/>
              <a:gd name="adj2" fmla="val 1252"/>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Latest (</a:t>
            </a:r>
            <a:r>
              <a:rPr lang="en-US" sz="1400" b="1" dirty="0" smtClean="0">
                <a:solidFill>
                  <a:schemeClr val="bg1"/>
                </a:solidFill>
              </a:rPr>
              <a:t>2011:Q4) </a:t>
            </a:r>
            <a:r>
              <a:rPr lang="en-US" sz="1400" b="1" dirty="0">
                <a:solidFill>
                  <a:schemeClr val="bg1"/>
                </a:solidFill>
              </a:rPr>
              <a:t>was $</a:t>
            </a:r>
            <a:r>
              <a:rPr lang="en-US" sz="1400" b="1" dirty="0" smtClean="0">
                <a:solidFill>
                  <a:schemeClr val="bg1"/>
                </a:solidFill>
              </a:rPr>
              <a:t>6.71 trillion</a:t>
            </a:r>
            <a:r>
              <a:rPr lang="en-US" sz="1400" b="1" dirty="0">
                <a:solidFill>
                  <a:schemeClr val="bg1"/>
                </a:solidFill>
              </a:rPr>
              <a:t>, a new peak</a:t>
            </a:r>
          </a:p>
        </p:txBody>
      </p:sp>
      <p:sp>
        <p:nvSpPr>
          <p:cNvPr id="12" name="AutoShape 14"/>
          <p:cNvSpPr>
            <a:spLocks noChangeArrowheads="1"/>
          </p:cNvSpPr>
          <p:nvPr/>
        </p:nvSpPr>
        <p:spPr bwMode="blackWhite">
          <a:xfrm>
            <a:off x="2971800" y="3933826"/>
            <a:ext cx="2419350" cy="876300"/>
          </a:xfrm>
          <a:prstGeom prst="wedgeRectCallout">
            <a:avLst>
              <a:gd name="adj1" fmla="val 82023"/>
              <a:gd name="adj2" fmla="val -15557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Recent trough (2009:Q3) was $6.25 trillion, down </a:t>
            </a:r>
            <a:r>
              <a:rPr lang="en-US" sz="1400" b="1" dirty="0" smtClean="0">
                <a:solidFill>
                  <a:schemeClr val="bg1"/>
                </a:solidFill>
              </a:rPr>
              <a:t>5.3% </a:t>
            </a:r>
            <a:r>
              <a:rPr lang="en-US" sz="1400" b="1" dirty="0">
                <a:solidFill>
                  <a:schemeClr val="bg1"/>
                </a:solidFill>
              </a:rPr>
              <a:t>from prior </a:t>
            </a:r>
            <a:r>
              <a:rPr lang="en-US" sz="1400" b="1" dirty="0" smtClean="0">
                <a:solidFill>
                  <a:schemeClr val="bg1"/>
                </a:solidFill>
              </a:rPr>
              <a:t>peak</a:t>
            </a:r>
            <a:endParaRPr lang="en-US" sz="1400" b="1" dirty="0">
              <a:solidFill>
                <a:schemeClr val="bg1"/>
              </a:solidFill>
            </a:endParaRPr>
          </a:p>
        </p:txBody>
      </p:sp>
      <p:sp>
        <p:nvSpPr>
          <p:cNvPr id="14" name="AutoShape 14"/>
          <p:cNvSpPr>
            <a:spLocks noChangeArrowheads="1"/>
          </p:cNvSpPr>
          <p:nvPr/>
        </p:nvSpPr>
        <p:spPr bwMode="blackWhite">
          <a:xfrm>
            <a:off x="6705040" y="3906277"/>
            <a:ext cx="1990725" cy="884237"/>
          </a:xfrm>
          <a:prstGeom prst="wedgeRectCallout">
            <a:avLst>
              <a:gd name="adj1" fmla="val -47954"/>
              <a:gd name="adj2" fmla="val 2903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u="sng" dirty="0">
                <a:solidFill>
                  <a:schemeClr val="bg1"/>
                </a:solidFill>
              </a:rPr>
              <a:t>Growth rates in 2011</a:t>
            </a:r>
            <a:br>
              <a:rPr lang="en-US" sz="1400" b="1" u="sng" dirty="0">
                <a:solidFill>
                  <a:schemeClr val="bg1"/>
                </a:solidFill>
              </a:rPr>
            </a:br>
            <a:r>
              <a:rPr lang="en-US" sz="1400" b="1" dirty="0">
                <a:solidFill>
                  <a:schemeClr val="bg1"/>
                </a:solidFill>
              </a:rPr>
              <a:t>Q2 over Q1: 0.6%</a:t>
            </a:r>
            <a:br>
              <a:rPr lang="en-US" sz="1400" b="1" dirty="0">
                <a:solidFill>
                  <a:schemeClr val="bg1"/>
                </a:solidFill>
              </a:rPr>
            </a:br>
            <a:r>
              <a:rPr lang="en-US" sz="1400" b="1" dirty="0">
                <a:solidFill>
                  <a:schemeClr val="bg1"/>
                </a:solidFill>
              </a:rPr>
              <a:t>Q3 over Q2: 0.4</a:t>
            </a:r>
            <a:r>
              <a:rPr lang="en-US" sz="1400" b="1" dirty="0" smtClean="0">
                <a:solidFill>
                  <a:schemeClr val="bg1"/>
                </a:solidFill>
              </a:rPr>
              <a:t>%</a:t>
            </a:r>
            <a:r>
              <a:rPr lang="en-US" sz="1400" b="1" dirty="0">
                <a:solidFill>
                  <a:schemeClr val="bg1"/>
                </a:solidFill>
              </a:rPr>
              <a:t> </a:t>
            </a:r>
            <a:r>
              <a:rPr lang="en-US" sz="1400" b="1" dirty="0" smtClean="0">
                <a:solidFill>
                  <a:schemeClr val="bg1"/>
                </a:solidFill>
              </a:rPr>
              <a:t>  </a:t>
            </a:r>
            <a:r>
              <a:rPr lang="en-US" sz="1400" b="1" i="1" dirty="0" smtClean="0">
                <a:solidFill>
                  <a:srgbClr val="FF0000"/>
                </a:solidFill>
              </a:rPr>
              <a:t>Q4 over Q3: 1.0%</a:t>
            </a:r>
          </a:p>
        </p:txBody>
      </p:sp>
      <p:sp>
        <p:nvSpPr>
          <p:cNvPr id="13" name="AutoShape 14"/>
          <p:cNvSpPr>
            <a:spLocks noChangeArrowheads="1"/>
          </p:cNvSpPr>
          <p:nvPr/>
        </p:nvSpPr>
        <p:spPr bwMode="blackWhite">
          <a:xfrm>
            <a:off x="6926357" y="2849097"/>
            <a:ext cx="1827679" cy="876300"/>
          </a:xfrm>
          <a:prstGeom prst="wedgeRectCallout">
            <a:avLst>
              <a:gd name="adj1" fmla="val -11237"/>
              <a:gd name="adj2" fmla="val 6693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Pace of payroll growth is accelerating</a:t>
            </a:r>
            <a:endParaRPr lang="en-US" sz="1400" b="1" dirty="0">
              <a:solidFill>
                <a:schemeClr val="bg1"/>
              </a:solidFill>
            </a:endParaRPr>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221</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par>
                          <p:cTn id="16" fill="hold" nodeType="afterGroup">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4"/>
                                        </p:tgtEl>
                                        <p:attrNameLst>
                                          <p:attrName>style.visibility</p:attrName>
                                        </p:attrNameLst>
                                      </p:cBhvr>
                                      <p:to>
                                        <p:strVal val="visible"/>
                                      </p:to>
                                    </p:set>
                                    <p:animEffect transition="in" filter="wipe(right)">
                                      <p:cBhvr>
                                        <p:cTn id="19" dur="500"/>
                                        <p:tgtEl>
                                          <p:spTgt spid="14"/>
                                        </p:tgtEl>
                                      </p:cBhvr>
                                    </p:animEffect>
                                  </p:childTnLst>
                                </p:cTn>
                              </p:par>
                            </p:childTnLst>
                          </p:cTn>
                        </p:par>
                        <p:par>
                          <p:cTn id="20" fill="hold">
                            <p:stCondLst>
                              <p:cond delay="6000"/>
                            </p:stCondLst>
                            <p:childTnLst>
                              <p:par>
                                <p:cTn id="21" presetID="22" presetClass="entr" presetSubtype="2" fill="hold" grpId="0" nodeType="afterEffect">
                                  <p:stCondLst>
                                    <p:cond delay="1000"/>
                                  </p:stCondLst>
                                  <p:childTnLst>
                                    <p:set>
                                      <p:cBhvr>
                                        <p:cTn id="22" dur="1" fill="hold">
                                          <p:stCondLst>
                                            <p:cond delay="0"/>
                                          </p:stCondLst>
                                        </p:cTn>
                                        <p:tgtEl>
                                          <p:spTgt spid="13"/>
                                        </p:tgtEl>
                                        <p:attrNameLst>
                                          <p:attrName>style.visibility</p:attrName>
                                        </p:attrNameLst>
                                      </p:cBhvr>
                                      <p:to>
                                        <p:strVal val="visible"/>
                                      </p:to>
                                    </p:set>
                                    <p:animEffect transition="in" filter="wipe(right)">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4" grpId="0" animBg="1"/>
      <p:bldP spid="13" grpId="0" animBg="1"/>
    </p:bldLst>
  </p:timing>
</p:sld>
</file>

<file path=ppt/slides/slide2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911817" name="Object 9"/>
          <p:cNvGraphicFramePr>
            <a:graphicFrameLocks noChangeAspect="1"/>
          </p:cNvGraphicFramePr>
          <p:nvPr/>
        </p:nvGraphicFramePr>
        <p:xfrm>
          <a:off x="444500" y="1247775"/>
          <a:ext cx="8401050" cy="4191000"/>
        </p:xfrm>
        <a:graphic>
          <a:graphicData uri="http://schemas.openxmlformats.org/presentationml/2006/ole">
            <p:oleObj spid="_x0000_s4468738" name="Chart" r:id="rId4" imgW="8401100" imgH="3581479" progId="MSGraph.Chart.8">
              <p:embed followColorScheme="full"/>
            </p:oleObj>
          </a:graphicData>
        </a:graphic>
      </p:graphicFrame>
      <p:sp>
        <p:nvSpPr>
          <p:cNvPr id="12291"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a:noFill/>
        </p:spPr>
        <p:txBody>
          <a:bodyPr/>
          <a:lstStyle/>
          <a:p>
            <a:fld id="{602DEC48-124F-471B-8295-5E8460B7D313}" type="slidenum">
              <a:rPr lang="en-US" smtClean="0">
                <a:cs typeface="Arial" charset="0"/>
              </a:rPr>
              <a:pPr/>
              <a:t>222</a:t>
            </a:fld>
            <a:endParaRPr lang="en-US" smtClean="0">
              <a:cs typeface="Arial" charset="0"/>
            </a:endParaRPr>
          </a:p>
        </p:txBody>
      </p:sp>
      <p:sp>
        <p:nvSpPr>
          <p:cNvPr id="14342" name="Rectangle 15"/>
          <p:cNvSpPr>
            <a:spLocks noChangeArrowheads="1"/>
          </p:cNvSpPr>
          <p:nvPr/>
        </p:nvSpPr>
        <p:spPr bwMode="black">
          <a:xfrm>
            <a:off x="233363" y="1047750"/>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Payroll Base*                                                                                                                   WC NWP</a:t>
            </a:r>
          </a:p>
        </p:txBody>
      </p:sp>
      <p:sp>
        <p:nvSpPr>
          <p:cNvPr id="14343" name="Rectangle 14"/>
          <p:cNvSpPr>
            <a:spLocks noGrp="1" noChangeArrowheads="1"/>
          </p:cNvSpPr>
          <p:nvPr>
            <p:ph type="title"/>
          </p:nvPr>
        </p:nvSpPr>
        <p:spPr>
          <a:xfrm>
            <a:off x="147638" y="107950"/>
            <a:ext cx="7483475" cy="923925"/>
          </a:xfrm>
        </p:spPr>
        <p:txBody>
          <a:bodyPr/>
          <a:lstStyle/>
          <a:p>
            <a:r>
              <a:rPr lang="en-US" smtClean="0"/>
              <a:t>Payroll vs. Workers Comp Net Written Premiums, 1990-2011</a:t>
            </a:r>
          </a:p>
        </p:txBody>
      </p:sp>
      <p:sp>
        <p:nvSpPr>
          <p:cNvPr id="14344" name="Rectangle 3"/>
          <p:cNvSpPr>
            <a:spLocks noChangeArrowheads="1"/>
          </p:cNvSpPr>
          <p:nvPr/>
        </p:nvSpPr>
        <p:spPr bwMode="auto">
          <a:xfrm>
            <a:off x="0" y="6389688"/>
            <a:ext cx="8772525"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*Private employment;  Shaded areas indicate recessions. Payroll and WC premiums for 2011 is I.I.I. estimate</a:t>
            </a:r>
          </a:p>
          <a:p>
            <a:pPr eaLnBrk="0" hangingPunct="0">
              <a:lnSpc>
                <a:spcPct val="85000"/>
              </a:lnSpc>
              <a:spcBef>
                <a:spcPct val="25000"/>
              </a:spcBef>
              <a:buClr>
                <a:schemeClr val="accent2"/>
              </a:buClr>
              <a:buFont typeface="Wingdings" pitchFamily="2" charset="2"/>
              <a:buNone/>
            </a:pPr>
            <a:r>
              <a:rPr lang="en-US" sz="1100"/>
              <a:t>Sources: NBER (recessions); Federal Reserve Bank of St. Louis at </a:t>
            </a:r>
            <a:r>
              <a:rPr lang="en-US" sz="1100">
                <a:hlinkClick r:id="rId5"/>
              </a:rPr>
              <a:t>http://research.stlouisfed.org/fred2/series/WASCUR</a:t>
            </a:r>
            <a:r>
              <a:rPr lang="en-US" sz="1100"/>
              <a:t> ; NCCI; I.I.I.</a:t>
            </a:r>
          </a:p>
        </p:txBody>
      </p:sp>
      <p:sp>
        <p:nvSpPr>
          <p:cNvPr id="1911821" name="Rectangle 13"/>
          <p:cNvSpPr>
            <a:spLocks noChangeArrowheads="1"/>
          </p:cNvSpPr>
          <p:nvPr/>
        </p:nvSpPr>
        <p:spPr bwMode="blackWhite">
          <a:xfrm>
            <a:off x="303213" y="5621338"/>
            <a:ext cx="8405812" cy="557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Resumption of payroll growth and rate increases suggests WC NWP will grow again in 2012</a:t>
            </a:r>
          </a:p>
        </p:txBody>
      </p:sp>
      <p:sp>
        <p:nvSpPr>
          <p:cNvPr id="14346" name="Text Box 7"/>
          <p:cNvSpPr txBox="1">
            <a:spLocks noChangeArrowheads="1"/>
          </p:cNvSpPr>
          <p:nvPr/>
        </p:nvSpPr>
        <p:spPr bwMode="auto">
          <a:xfrm>
            <a:off x="1298575" y="1952625"/>
            <a:ext cx="641350"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a:t>7/90-3/91</a:t>
            </a:r>
          </a:p>
        </p:txBody>
      </p:sp>
      <p:sp>
        <p:nvSpPr>
          <p:cNvPr id="14347" name="Text Box 10"/>
          <p:cNvSpPr txBox="1">
            <a:spLocks noChangeArrowheads="1"/>
          </p:cNvSpPr>
          <p:nvPr/>
        </p:nvSpPr>
        <p:spPr bwMode="auto">
          <a:xfrm>
            <a:off x="4848225" y="1952625"/>
            <a:ext cx="725488"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a:t>3/01-11/01</a:t>
            </a:r>
          </a:p>
        </p:txBody>
      </p:sp>
      <p:sp>
        <p:nvSpPr>
          <p:cNvPr id="14348" name="Rectangle 16"/>
          <p:cNvSpPr>
            <a:spLocks noChangeArrowheads="1"/>
          </p:cNvSpPr>
          <p:nvPr/>
        </p:nvSpPr>
        <p:spPr bwMode="auto">
          <a:xfrm>
            <a:off x="1389063" y="2084388"/>
            <a:ext cx="255587" cy="2703512"/>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49" name="Rectangle 17"/>
          <p:cNvSpPr>
            <a:spLocks noChangeArrowheads="1"/>
          </p:cNvSpPr>
          <p:nvPr/>
        </p:nvSpPr>
        <p:spPr bwMode="auto">
          <a:xfrm>
            <a:off x="5018088" y="2093913"/>
            <a:ext cx="150812" cy="2703512"/>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0" name="Rectangle 18"/>
          <p:cNvSpPr>
            <a:spLocks noChangeArrowheads="1"/>
          </p:cNvSpPr>
          <p:nvPr/>
        </p:nvSpPr>
        <p:spPr bwMode="auto">
          <a:xfrm>
            <a:off x="7261225" y="2132013"/>
            <a:ext cx="503238" cy="2703512"/>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1" name="Text Box 10"/>
          <p:cNvSpPr txBox="1">
            <a:spLocks noChangeArrowheads="1"/>
          </p:cNvSpPr>
          <p:nvPr/>
        </p:nvSpPr>
        <p:spPr bwMode="auto">
          <a:xfrm>
            <a:off x="7118350" y="1758950"/>
            <a:ext cx="733425" cy="185738"/>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a:t>12/07-6/09</a:t>
            </a:r>
          </a:p>
        </p:txBody>
      </p:sp>
      <p:sp>
        <p:nvSpPr>
          <p:cNvPr id="14352" name="Rectangle 15"/>
          <p:cNvSpPr>
            <a:spLocks noChangeArrowheads="1"/>
          </p:cNvSpPr>
          <p:nvPr/>
        </p:nvSpPr>
        <p:spPr bwMode="black">
          <a:xfrm>
            <a:off x="185738" y="1247775"/>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$Billions                                                                                                                            $Billions</a:t>
            </a:r>
          </a:p>
        </p:txBody>
      </p:sp>
      <p:sp>
        <p:nvSpPr>
          <p:cNvPr id="17" name="AutoShape 14"/>
          <p:cNvSpPr>
            <a:spLocks noChangeArrowheads="1"/>
          </p:cNvSpPr>
          <p:nvPr/>
        </p:nvSpPr>
        <p:spPr bwMode="blackWhite">
          <a:xfrm>
            <a:off x="2232025" y="2281238"/>
            <a:ext cx="1895475" cy="946150"/>
          </a:xfrm>
          <a:prstGeom prst="wedgeRectCallout">
            <a:avLst>
              <a:gd name="adj1" fmla="val 181699"/>
              <a:gd name="adj2" fmla="val -66255"/>
            </a:avLst>
          </a:prstGeom>
          <a:solidFill>
            <a:schemeClr val="accent2"/>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WC premium volume dropped two years before the recession began</a:t>
            </a:r>
          </a:p>
        </p:txBody>
      </p:sp>
      <p:sp>
        <p:nvSpPr>
          <p:cNvPr id="18" name="AutoShape 38"/>
          <p:cNvSpPr>
            <a:spLocks noChangeArrowheads="1"/>
          </p:cNvSpPr>
          <p:nvPr/>
        </p:nvSpPr>
        <p:spPr bwMode="blackWhite">
          <a:xfrm>
            <a:off x="5354638" y="3341688"/>
            <a:ext cx="1882775" cy="1366837"/>
          </a:xfrm>
          <a:prstGeom prst="wedgeRectCallout">
            <a:avLst>
              <a:gd name="adj1" fmla="val 73921"/>
              <a:gd name="adj2" fmla="val -1611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WC net premiums written were down $14B or 29.3% to $33.8B in 2010 after peaking at $47.8B in 2005</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911817">
                                            <p:oleChartEl type="series" lvl="1"/>
                                          </p:spTgt>
                                        </p:tgtEl>
                                        <p:attrNameLst>
                                          <p:attrName>style.visibility</p:attrName>
                                        </p:attrNameLst>
                                      </p:cBhvr>
                                      <p:to>
                                        <p:strVal val="visible"/>
                                      </p:to>
                                    </p:set>
                                    <p:animEffect transition="in" filter="wipe(left)">
                                      <p:cBhvr>
                                        <p:cTn id="7" dur="1000"/>
                                        <p:tgtEl>
                                          <p:spTgt spid="1911817">
                                            <p:oleChartEl type="series" lvl="1"/>
                                          </p:spTgt>
                                        </p:tgtEl>
                                      </p:cBhvr>
                                    </p:animEffect>
                                  </p:childTnLst>
                                </p:cTn>
                              </p:par>
                            </p:childTnLst>
                          </p:cTn>
                        </p:par>
                        <p:par>
                          <p:cTn id="8" fill="hold">
                            <p:stCondLst>
                              <p:cond delay="1500"/>
                            </p:stCondLst>
                            <p:childTnLst>
                              <p:par>
                                <p:cTn id="9" presetID="22" presetClass="entr" presetSubtype="8" fill="hold" grpId="0" nodeType="afterEffect">
                                  <p:stCondLst>
                                    <p:cond delay="500"/>
                                  </p:stCondLst>
                                  <p:childTnLst>
                                    <p:set>
                                      <p:cBhvr>
                                        <p:cTn id="10" dur="1" fill="hold">
                                          <p:stCondLst>
                                            <p:cond delay="0"/>
                                          </p:stCondLst>
                                        </p:cTn>
                                        <p:tgtEl>
                                          <p:spTgt spid="1911817">
                                            <p:oleChartEl type="series" lvl="2"/>
                                          </p:spTgt>
                                        </p:tgtEl>
                                        <p:attrNameLst>
                                          <p:attrName>style.visibility</p:attrName>
                                        </p:attrNameLst>
                                      </p:cBhvr>
                                      <p:to>
                                        <p:strVal val="visible"/>
                                      </p:to>
                                    </p:set>
                                    <p:animEffect transition="in" filter="wipe(left)">
                                      <p:cBhvr>
                                        <p:cTn id="11" dur="1000"/>
                                        <p:tgtEl>
                                          <p:spTgt spid="1911817">
                                            <p:oleChartEl type="series" lvl="2"/>
                                          </p:spTgt>
                                        </p:tgtEl>
                                      </p:cBhvr>
                                    </p:animEffect>
                                  </p:childTnLst>
                                </p:cTn>
                              </p:par>
                            </p:childTnLst>
                          </p:cTn>
                        </p:par>
                        <p:par>
                          <p:cTn id="12" fill="hold">
                            <p:stCondLst>
                              <p:cond delay="3000"/>
                            </p:stCondLst>
                            <p:childTnLst>
                              <p:par>
                                <p:cTn id="13" presetID="23" presetClass="entr" presetSubtype="16" fill="hold" grpId="0" nodeType="afterEffect">
                                  <p:stCondLst>
                                    <p:cond delay="500"/>
                                  </p:stCondLst>
                                  <p:childTnLst>
                                    <p:set>
                                      <p:cBhvr>
                                        <p:cTn id="14" dur="1" fill="hold">
                                          <p:stCondLst>
                                            <p:cond delay="0"/>
                                          </p:stCondLst>
                                        </p:cTn>
                                        <p:tgtEl>
                                          <p:spTgt spid="1911821"/>
                                        </p:tgtEl>
                                        <p:attrNameLst>
                                          <p:attrName>style.visibility</p:attrName>
                                        </p:attrNameLst>
                                      </p:cBhvr>
                                      <p:to>
                                        <p:strVal val="visible"/>
                                      </p:to>
                                    </p:set>
                                    <p:anim calcmode="lin" valueType="num">
                                      <p:cBhvr>
                                        <p:cTn id="15" dur="500" fill="hold"/>
                                        <p:tgtEl>
                                          <p:spTgt spid="1911821"/>
                                        </p:tgtEl>
                                        <p:attrNameLst>
                                          <p:attrName>ppt_w</p:attrName>
                                        </p:attrNameLst>
                                      </p:cBhvr>
                                      <p:tavLst>
                                        <p:tav tm="0">
                                          <p:val>
                                            <p:fltVal val="0"/>
                                          </p:val>
                                        </p:tav>
                                        <p:tav tm="100000">
                                          <p:val>
                                            <p:strVal val="#ppt_w"/>
                                          </p:val>
                                        </p:tav>
                                      </p:tavLst>
                                    </p:anim>
                                    <p:anim calcmode="lin" valueType="num">
                                      <p:cBhvr>
                                        <p:cTn id="16" dur="500" fill="hold"/>
                                        <p:tgtEl>
                                          <p:spTgt spid="1911821"/>
                                        </p:tgtEl>
                                        <p:attrNameLst>
                                          <p:attrName>ppt_h</p:attrName>
                                        </p:attrNameLst>
                                      </p:cBhvr>
                                      <p:tavLst>
                                        <p:tav tm="0">
                                          <p:val>
                                            <p:fltVal val="0"/>
                                          </p:val>
                                        </p:tav>
                                        <p:tav tm="100000">
                                          <p:val>
                                            <p:strVal val="#ppt_h"/>
                                          </p:val>
                                        </p:tav>
                                      </p:tavLst>
                                    </p:anim>
                                  </p:childTnLst>
                                </p:cTn>
                              </p:par>
                            </p:childTnLst>
                          </p:cTn>
                        </p:par>
                        <p:par>
                          <p:cTn id="17" fill="hold">
                            <p:stCondLst>
                              <p:cond delay="4000"/>
                            </p:stCondLst>
                            <p:childTnLst>
                              <p:par>
                                <p:cTn id="18" presetID="22" presetClass="entr" presetSubtype="2" fill="hold" grpId="0" nodeType="afterEffect">
                                  <p:stCondLst>
                                    <p:cond delay="1000"/>
                                  </p:stCondLst>
                                  <p:childTnLst>
                                    <p:set>
                                      <p:cBhvr>
                                        <p:cTn id="19" dur="1" fill="hold">
                                          <p:stCondLst>
                                            <p:cond delay="0"/>
                                          </p:stCondLst>
                                        </p:cTn>
                                        <p:tgtEl>
                                          <p:spTgt spid="17"/>
                                        </p:tgtEl>
                                        <p:attrNameLst>
                                          <p:attrName>style.visibility</p:attrName>
                                        </p:attrNameLst>
                                      </p:cBhvr>
                                      <p:to>
                                        <p:strVal val="visible"/>
                                      </p:to>
                                    </p:set>
                                    <p:animEffect transition="in" filter="wipe(right)">
                                      <p:cBhvr>
                                        <p:cTn id="20" dur="500"/>
                                        <p:tgtEl>
                                          <p:spTgt spid="17"/>
                                        </p:tgtEl>
                                      </p:cBhvr>
                                    </p:animEffect>
                                  </p:childTnLst>
                                </p:cTn>
                              </p:par>
                            </p:childTnLst>
                          </p:cTn>
                        </p:par>
                        <p:par>
                          <p:cTn id="21" fill="hold">
                            <p:stCondLst>
                              <p:cond delay="5500"/>
                            </p:stCondLst>
                            <p:childTnLst>
                              <p:par>
                                <p:cTn id="22" presetID="22" presetClass="entr" presetSubtype="8" fill="hold" grpId="0"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11817" grpId="0" bld="series" animBg="0"/>
      <p:bldP spid="1911821" grpId="0" animBg="1"/>
      <p:bldP spid="17" grpId="0" animBg="1"/>
      <p:bldP spid="18" grpId="0" animBg="1"/>
    </p:bldLst>
  </p:timing>
</p:sld>
</file>

<file path=ppt/slides/slide2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3" name="Title 1"/>
          <p:cNvSpPr>
            <a:spLocks noGrp="1"/>
          </p:cNvSpPr>
          <p:nvPr>
            <p:ph type="title"/>
          </p:nvPr>
        </p:nvSpPr>
        <p:spPr>
          <a:xfrm>
            <a:off x="457200" y="161925"/>
            <a:ext cx="8229600" cy="687388"/>
          </a:xfrm>
        </p:spPr>
        <p:txBody>
          <a:bodyPr/>
          <a:lstStyle/>
          <a:p>
            <a:r>
              <a:rPr lang="en-US" smtClean="0">
                <a:cs typeface="Arial" charset="0"/>
              </a:rPr>
              <a:t>Average Approved Bureau</a:t>
            </a:r>
            <a:br>
              <a:rPr lang="en-US" smtClean="0">
                <a:cs typeface="Arial" charset="0"/>
              </a:rPr>
            </a:br>
            <a:r>
              <a:rPr lang="en-US" smtClean="0">
                <a:cs typeface="Arial" charset="0"/>
              </a:rPr>
              <a:t>Rates/Loss Costs</a:t>
            </a:r>
            <a:endParaRPr lang="en-US" sz="1600" smtClean="0">
              <a:solidFill>
                <a:schemeClr val="tx1"/>
              </a:solidFill>
              <a:cs typeface="Arial" charset="0"/>
            </a:endParaRPr>
          </a:p>
        </p:txBody>
      </p:sp>
      <p:graphicFrame>
        <p:nvGraphicFramePr>
          <p:cNvPr id="40962" name="Content Placeholder 4"/>
          <p:cNvGraphicFramePr>
            <a:graphicFrameLocks noGrp="1"/>
          </p:cNvGraphicFramePr>
          <p:nvPr>
            <p:ph idx="1"/>
          </p:nvPr>
        </p:nvGraphicFramePr>
        <p:xfrm>
          <a:off x="46038" y="1587500"/>
          <a:ext cx="8807450" cy="4691063"/>
        </p:xfrm>
        <a:graphic>
          <a:graphicData uri="http://schemas.openxmlformats.org/presentationml/2006/ole">
            <p:oleObj spid="_x0000_s12872706" name="Worksheet" r:id="rId3" imgW="8763135" imgH="4667138" progId="Excel.Sheet.8">
              <p:embed/>
            </p:oleObj>
          </a:graphicData>
        </a:graphic>
      </p:graphicFrame>
      <p:sp>
        <p:nvSpPr>
          <p:cNvPr id="40964" name="Slide Number Placeholder 3"/>
          <p:cNvSpPr>
            <a:spLocks noGrp="1"/>
          </p:cNvSpPr>
          <p:nvPr>
            <p:ph type="sldNum" sz="quarter" idx="12"/>
          </p:nvPr>
        </p:nvSpPr>
        <p:spPr>
          <a:xfrm>
            <a:off x="85725" y="6961188"/>
            <a:ext cx="1352550" cy="117475"/>
          </a:xfrm>
          <a:noFill/>
        </p:spPr>
        <p:txBody>
          <a:bodyPr/>
          <a:lstStyle/>
          <a:p>
            <a:pPr algn="l" defTabSz="912813">
              <a:spcBef>
                <a:spcPct val="0"/>
              </a:spcBef>
            </a:pPr>
            <a:fld id="{4C828E3B-5979-48FB-80D5-3012EEFB3162}" type="slidenum">
              <a:rPr lang="en-US" smtClean="0">
                <a:solidFill>
                  <a:schemeClr val="bg1"/>
                </a:solidFill>
                <a:cs typeface="Arial" charset="0"/>
              </a:rPr>
              <a:pPr algn="l" defTabSz="912813">
                <a:spcBef>
                  <a:spcPct val="0"/>
                </a:spcBef>
              </a:pPr>
              <a:t>223</a:t>
            </a:fld>
            <a:endParaRPr lang="en-US" smtClean="0">
              <a:solidFill>
                <a:schemeClr val="bg1"/>
              </a:solidFill>
              <a:cs typeface="Arial" charset="0"/>
            </a:endParaRPr>
          </a:p>
        </p:txBody>
      </p:sp>
      <p:sp>
        <p:nvSpPr>
          <p:cNvPr id="40965" name="Text Box 8"/>
          <p:cNvSpPr txBox="1">
            <a:spLocks noChangeArrowheads="1"/>
          </p:cNvSpPr>
          <p:nvPr/>
        </p:nvSpPr>
        <p:spPr bwMode="auto">
          <a:xfrm>
            <a:off x="0" y="1327150"/>
            <a:ext cx="1485900" cy="307975"/>
          </a:xfrm>
          <a:prstGeom prst="rect">
            <a:avLst/>
          </a:prstGeom>
          <a:noFill/>
          <a:ln w="9525">
            <a:noFill/>
            <a:miter lim="800000"/>
            <a:headEnd/>
            <a:tailEnd/>
          </a:ln>
        </p:spPr>
        <p:txBody>
          <a:bodyPr lIns="91397" tIns="45698" rIns="91397" bIns="45698">
            <a:spAutoFit/>
          </a:bodyPr>
          <a:lstStyle/>
          <a:p>
            <a:pPr eaLnBrk="0" hangingPunct="0">
              <a:spcBef>
                <a:spcPct val="50000"/>
              </a:spcBef>
            </a:pPr>
            <a:r>
              <a:rPr lang="en-US" sz="1400" b="1"/>
              <a:t>Percent</a:t>
            </a:r>
          </a:p>
        </p:txBody>
      </p:sp>
      <p:sp>
        <p:nvSpPr>
          <p:cNvPr id="40966" name="Text Box 4"/>
          <p:cNvSpPr txBox="1">
            <a:spLocks noChangeArrowheads="1"/>
          </p:cNvSpPr>
          <p:nvPr/>
        </p:nvSpPr>
        <p:spPr bwMode="auto">
          <a:xfrm>
            <a:off x="3887073" y="5632958"/>
            <a:ext cx="1547812"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dirty="0"/>
              <a:t>Calendar Year</a:t>
            </a:r>
          </a:p>
        </p:txBody>
      </p:sp>
      <p:sp>
        <p:nvSpPr>
          <p:cNvPr id="40968" name="Text Box 17"/>
          <p:cNvSpPr txBox="1">
            <a:spLocks noChangeArrowheads="1"/>
          </p:cNvSpPr>
          <p:nvPr/>
        </p:nvSpPr>
        <p:spPr bwMode="auto">
          <a:xfrm>
            <a:off x="234950" y="4595813"/>
            <a:ext cx="2192338" cy="760412"/>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20000"/>
              </a:spcBef>
            </a:pPr>
            <a:r>
              <a:rPr lang="en-US" sz="1400" b="1"/>
              <a:t>Cumulative</a:t>
            </a:r>
          </a:p>
          <a:p>
            <a:pPr algn="ctr" eaLnBrk="0" hangingPunct="0">
              <a:lnSpc>
                <a:spcPct val="80000"/>
              </a:lnSpc>
              <a:spcBef>
                <a:spcPct val="20000"/>
              </a:spcBef>
            </a:pPr>
            <a:r>
              <a:rPr lang="en-US" sz="1400" b="1"/>
              <a:t>1990–1993</a:t>
            </a:r>
          </a:p>
          <a:p>
            <a:pPr algn="ctr" eaLnBrk="0" hangingPunct="0">
              <a:lnSpc>
                <a:spcPct val="80000"/>
              </a:lnSpc>
              <a:spcBef>
                <a:spcPct val="50000"/>
              </a:spcBef>
            </a:pPr>
            <a:r>
              <a:rPr lang="en-US" sz="1400" b="1"/>
              <a:t>+36.3%</a:t>
            </a:r>
          </a:p>
        </p:txBody>
      </p:sp>
      <p:sp>
        <p:nvSpPr>
          <p:cNvPr id="40969" name="AutoShape 20"/>
          <p:cNvSpPr>
            <a:spLocks/>
          </p:cNvSpPr>
          <p:nvPr/>
        </p:nvSpPr>
        <p:spPr bwMode="auto">
          <a:xfrm rot="16200000" flipV="1">
            <a:off x="1142436" y="3716235"/>
            <a:ext cx="338137" cy="1309892"/>
          </a:xfrm>
          <a:prstGeom prst="leftBrace">
            <a:avLst>
              <a:gd name="adj1" fmla="val 39992"/>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0" name="Text Box 22"/>
          <p:cNvSpPr txBox="1">
            <a:spLocks noChangeArrowheads="1"/>
          </p:cNvSpPr>
          <p:nvPr/>
        </p:nvSpPr>
        <p:spPr bwMode="auto">
          <a:xfrm>
            <a:off x="3427728" y="1855788"/>
            <a:ext cx="2868612" cy="544512"/>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2000–2003</a:t>
            </a:r>
          </a:p>
          <a:p>
            <a:pPr algn="ctr" eaLnBrk="0" hangingPunct="0">
              <a:lnSpc>
                <a:spcPct val="80000"/>
              </a:lnSpc>
              <a:spcBef>
                <a:spcPct val="50000"/>
              </a:spcBef>
            </a:pPr>
            <a:r>
              <a:rPr lang="en-US" sz="1400" b="1" dirty="0"/>
              <a:t>+17.1%</a:t>
            </a:r>
          </a:p>
        </p:txBody>
      </p:sp>
      <p:sp>
        <p:nvSpPr>
          <p:cNvPr id="40971" name="AutoShape 23"/>
          <p:cNvSpPr>
            <a:spLocks/>
          </p:cNvSpPr>
          <p:nvPr/>
        </p:nvSpPr>
        <p:spPr bwMode="auto">
          <a:xfrm rot="5400000">
            <a:off x="4659703" y="1891506"/>
            <a:ext cx="363538" cy="1393825"/>
          </a:xfrm>
          <a:prstGeom prst="leftBrace">
            <a:avLst>
              <a:gd name="adj1" fmla="val 40364"/>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2" name="AutoShape 24"/>
          <p:cNvSpPr>
            <a:spLocks/>
          </p:cNvSpPr>
          <p:nvPr/>
        </p:nvSpPr>
        <p:spPr bwMode="auto">
          <a:xfrm rot="5400000">
            <a:off x="6828205" y="2295525"/>
            <a:ext cx="273050" cy="2755900"/>
          </a:xfrm>
          <a:prstGeom prst="leftBrace">
            <a:avLst>
              <a:gd name="adj1" fmla="val 52568"/>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3" name="Text Box 25"/>
          <p:cNvSpPr txBox="1">
            <a:spLocks noChangeArrowheads="1"/>
          </p:cNvSpPr>
          <p:nvPr/>
        </p:nvSpPr>
        <p:spPr bwMode="auto">
          <a:xfrm>
            <a:off x="5823677" y="2935288"/>
            <a:ext cx="2187575" cy="546100"/>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2004–2011</a:t>
            </a:r>
          </a:p>
          <a:p>
            <a:pPr algn="ctr" eaLnBrk="0" hangingPunct="0">
              <a:lnSpc>
                <a:spcPct val="80000"/>
              </a:lnSpc>
              <a:spcBef>
                <a:spcPct val="50000"/>
              </a:spcBef>
            </a:pPr>
            <a:r>
              <a:rPr lang="en-US" sz="1400" b="1" dirty="0"/>
              <a:t>-</a:t>
            </a:r>
            <a:r>
              <a:rPr lang="en-US" sz="1400" b="1" dirty="0" smtClean="0"/>
              <a:t>25.6%</a:t>
            </a:r>
            <a:endParaRPr lang="en-US" sz="1400" b="1" dirty="0"/>
          </a:p>
        </p:txBody>
      </p:sp>
      <p:sp>
        <p:nvSpPr>
          <p:cNvPr id="40974" name="AutoShape 24"/>
          <p:cNvSpPr>
            <a:spLocks/>
          </p:cNvSpPr>
          <p:nvPr/>
        </p:nvSpPr>
        <p:spPr bwMode="auto">
          <a:xfrm rot="5400000">
            <a:off x="2932780" y="2691890"/>
            <a:ext cx="273050" cy="1963169"/>
          </a:xfrm>
          <a:prstGeom prst="leftBrace">
            <a:avLst>
              <a:gd name="adj1" fmla="val 52718"/>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5" name="Text Box 25"/>
          <p:cNvSpPr txBox="1">
            <a:spLocks noChangeArrowheads="1"/>
          </p:cNvSpPr>
          <p:nvPr/>
        </p:nvSpPr>
        <p:spPr bwMode="auto">
          <a:xfrm>
            <a:off x="2021405" y="2908300"/>
            <a:ext cx="2157412" cy="546100"/>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1994–1999</a:t>
            </a:r>
          </a:p>
          <a:p>
            <a:pPr algn="ctr" eaLnBrk="0" hangingPunct="0">
              <a:lnSpc>
                <a:spcPct val="80000"/>
              </a:lnSpc>
              <a:spcBef>
                <a:spcPct val="50000"/>
              </a:spcBef>
            </a:pPr>
            <a:r>
              <a:rPr lang="en-US" sz="1400" b="1" dirty="0"/>
              <a:t>-27.8%</a:t>
            </a:r>
          </a:p>
        </p:txBody>
      </p:sp>
      <p:sp>
        <p:nvSpPr>
          <p:cNvPr id="40976" name="Text Box 10"/>
          <p:cNvSpPr txBox="1">
            <a:spLocks noChangeArrowheads="1"/>
          </p:cNvSpPr>
          <p:nvPr/>
        </p:nvSpPr>
        <p:spPr bwMode="auto">
          <a:xfrm>
            <a:off x="84138" y="6213987"/>
            <a:ext cx="8678862" cy="553998"/>
          </a:xfrm>
          <a:prstGeom prst="rect">
            <a:avLst/>
          </a:prstGeom>
          <a:noFill/>
          <a:ln w="0">
            <a:noFill/>
            <a:miter lim="800000"/>
            <a:headEnd/>
            <a:tailEnd/>
          </a:ln>
        </p:spPr>
        <p:txBody>
          <a:bodyPr wrap="square">
            <a:spAutoFit/>
          </a:bodyPr>
          <a:lstStyle/>
          <a:p>
            <a:r>
              <a:rPr lang="en-US" sz="1000" dirty="0"/>
              <a:t>*States approved through </a:t>
            </a:r>
            <a:r>
              <a:rPr lang="en-US" sz="1000" dirty="0" smtClean="0"/>
              <a:t>7/31/12.</a:t>
            </a:r>
            <a:endParaRPr lang="en-US" sz="1000" dirty="0"/>
          </a:p>
          <a:p>
            <a:r>
              <a:rPr lang="en-US" sz="1000" dirty="0"/>
              <a:t>Note: Countrywide approved changes in advisory rates, loss costs and assigned risk rates as filed by applicable rating organization.</a:t>
            </a:r>
          </a:p>
          <a:p>
            <a:r>
              <a:rPr lang="en-US" sz="1000" dirty="0"/>
              <a:t>Source: NCCI.</a:t>
            </a:r>
          </a:p>
        </p:txBody>
      </p:sp>
      <p:sp>
        <p:nvSpPr>
          <p:cNvPr id="40977" name="Text Box 8"/>
          <p:cNvSpPr txBox="1">
            <a:spLocks noChangeArrowheads="1"/>
          </p:cNvSpPr>
          <p:nvPr/>
        </p:nvSpPr>
        <p:spPr bwMode="auto">
          <a:xfrm>
            <a:off x="1654175" y="1196975"/>
            <a:ext cx="6226175" cy="307975"/>
          </a:xfrm>
          <a:prstGeom prst="rect">
            <a:avLst/>
          </a:prstGeom>
          <a:noFill/>
          <a:ln w="9525">
            <a:noFill/>
            <a:miter lim="800000"/>
            <a:headEnd/>
            <a:tailEnd/>
          </a:ln>
        </p:spPr>
        <p:txBody>
          <a:bodyPr lIns="91397" tIns="45698" rIns="91397" bIns="45698">
            <a:spAutoFit/>
          </a:bodyPr>
          <a:lstStyle/>
          <a:p>
            <a:pPr algn="ctr" eaLnBrk="0" hangingPunct="0">
              <a:spcBef>
                <a:spcPct val="50000"/>
              </a:spcBef>
            </a:pPr>
            <a:r>
              <a:rPr lang="en-US" sz="1400" b="1"/>
              <a:t>History of Average WC Bureau Rate/Loss Cost Level Changes</a:t>
            </a:r>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AutoShape 8"/>
          <p:cNvSpPr>
            <a:spLocks noChangeArrowheads="1"/>
          </p:cNvSpPr>
          <p:nvPr/>
        </p:nvSpPr>
        <p:spPr bwMode="blackWhite">
          <a:xfrm>
            <a:off x="5899663" y="1720645"/>
            <a:ext cx="2408596" cy="1032386"/>
          </a:xfrm>
          <a:prstGeom prst="wedgeRectCallout">
            <a:avLst>
              <a:gd name="adj1" fmla="val 60180"/>
              <a:gd name="adj2" fmla="val 4843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Approve rates/loss costs are seeing their first significant increase since 2003</a:t>
            </a:r>
            <a:endParaRPr lang="en-US" sz="16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98450" y="257632"/>
            <a:ext cx="7400925" cy="860425"/>
          </a:xfrm>
        </p:spPr>
        <p:txBody>
          <a:bodyPr/>
          <a:lstStyle/>
          <a:p>
            <a:r>
              <a:rPr lang="en-US" dirty="0" smtClean="0"/>
              <a:t>Current NCCI Voluntary Market</a:t>
            </a:r>
            <a:br>
              <a:rPr lang="en-US" dirty="0" smtClean="0"/>
            </a:br>
            <a:r>
              <a:rPr lang="en-US" dirty="0" smtClean="0"/>
              <a:t>Filed Rate/Loss Cost Changes</a:t>
            </a:r>
            <a:br>
              <a:rPr lang="en-US" dirty="0" smtClean="0"/>
            </a:br>
            <a:r>
              <a:rPr lang="en-US" sz="800" dirty="0"/>
              <a:t/>
            </a:r>
            <a:br>
              <a:rPr lang="en-US" sz="800" dirty="0"/>
            </a:br>
            <a:r>
              <a:rPr lang="en-US" sz="800" dirty="0"/>
              <a:t/>
            </a:r>
            <a:br>
              <a:rPr lang="en-US" sz="800" dirty="0"/>
            </a:br>
            <a:r>
              <a:rPr lang="en-US" sz="1600" dirty="0" smtClean="0">
                <a:solidFill>
                  <a:schemeClr val="tx1"/>
                </a:solidFill>
                <a:latin typeface="Arial" pitchFamily="34" charset="0"/>
              </a:rPr>
              <a:t>(Excludes </a:t>
            </a:r>
            <a:r>
              <a:rPr lang="en-US" sz="1600" dirty="0">
                <a:solidFill>
                  <a:schemeClr val="tx1"/>
                </a:solidFill>
                <a:latin typeface="Arial" pitchFamily="34" charset="0"/>
              </a:rPr>
              <a:t>Law-Only </a:t>
            </a:r>
            <a:r>
              <a:rPr lang="en-US" sz="1600" dirty="0" smtClean="0">
                <a:solidFill>
                  <a:schemeClr val="tx1"/>
                </a:solidFill>
                <a:latin typeface="Arial" pitchFamily="34" charset="0"/>
              </a:rPr>
              <a:t>Filings)</a:t>
            </a:r>
            <a:endParaRPr lang="en-US" dirty="0">
              <a:latin typeface="Arial" pitchFamily="34" charset="0"/>
            </a:endParaRPr>
          </a:p>
        </p:txBody>
      </p:sp>
      <p:sp>
        <p:nvSpPr>
          <p:cNvPr id="4" name="Slide Number Placeholder 3"/>
          <p:cNvSpPr>
            <a:spLocks noGrp="1"/>
          </p:cNvSpPr>
          <p:nvPr>
            <p:ph type="sldNum" sz="quarter" idx="4294967295"/>
          </p:nvPr>
        </p:nvSpPr>
        <p:spPr>
          <a:xfrm>
            <a:off x="8530020" y="6440737"/>
            <a:ext cx="457200" cy="274320"/>
          </a:xfrm>
          <a:prstGeom prst="rect">
            <a:avLst/>
          </a:prstGeom>
        </p:spPr>
        <p:txBody>
          <a:bodyPr/>
          <a:lstStyle/>
          <a:p>
            <a:fld id="{92DC2852-4524-4D94-B636-4315D37E8450}" type="slidenum">
              <a:rPr lang="en-US" smtClean="0"/>
              <a:pPr/>
              <a:t>224</a:t>
            </a:fld>
            <a:endParaRPr lang="en-US" dirty="0"/>
          </a:p>
        </p:txBody>
      </p:sp>
      <p:graphicFrame>
        <p:nvGraphicFramePr>
          <p:cNvPr id="5" name="Content Placeholder 4"/>
          <p:cNvGraphicFramePr>
            <a:graphicFrameLocks noGrp="1"/>
          </p:cNvGraphicFramePr>
          <p:nvPr>
            <p:ph idx="4294967295"/>
            <p:extLst>
              <p:ext uri="{D42A27DB-BD31-4B8C-83A1-F6EECF244321}">
                <p14:modId xmlns="" xmlns:p14="http://schemas.microsoft.com/office/powerpoint/2010/main" val="811221803"/>
              </p:ext>
            </p:extLst>
          </p:nvPr>
        </p:nvGraphicFramePr>
        <p:xfrm>
          <a:off x="0" y="1408471"/>
          <a:ext cx="9144000" cy="472468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8"/>
          <p:cNvSpPr txBox="1">
            <a:spLocks noChangeArrowheads="1"/>
          </p:cNvSpPr>
          <p:nvPr/>
        </p:nvSpPr>
        <p:spPr bwMode="auto">
          <a:xfrm>
            <a:off x="78656" y="1369143"/>
            <a:ext cx="1485900" cy="308028"/>
          </a:xfrm>
          <a:prstGeom prst="rect">
            <a:avLst/>
          </a:prstGeom>
          <a:noFill/>
          <a:ln w="9525">
            <a:noFill/>
            <a:miter lim="800000"/>
            <a:headEnd/>
            <a:tailEnd/>
          </a:ln>
          <a:effectLst/>
        </p:spPr>
        <p:txBody>
          <a:bodyPr lIns="91397" tIns="45698" rIns="91397" bIns="45698">
            <a:spAutoFit/>
          </a:bodyPr>
          <a:lstStyle/>
          <a:p>
            <a:pPr eaLnBrk="0" hangingPunct="0">
              <a:spcBef>
                <a:spcPct val="50000"/>
              </a:spcBef>
            </a:pPr>
            <a:r>
              <a:rPr lang="en-US" sz="1400" b="1" dirty="0">
                <a:solidFill>
                  <a:srgbClr val="225A7A"/>
                </a:solidFill>
                <a:latin typeface="Arial" charset="0"/>
              </a:rPr>
              <a:t>Ratio</a:t>
            </a:r>
          </a:p>
        </p:txBody>
      </p:sp>
      <p:sp>
        <p:nvSpPr>
          <p:cNvPr id="7" name="Text Box 5"/>
          <p:cNvSpPr txBox="1">
            <a:spLocks noChangeArrowheads="1"/>
          </p:cNvSpPr>
          <p:nvPr/>
        </p:nvSpPr>
        <p:spPr bwMode="auto">
          <a:xfrm>
            <a:off x="215326" y="6005775"/>
            <a:ext cx="8213725" cy="861730"/>
          </a:xfrm>
          <a:prstGeom prst="rect">
            <a:avLst/>
          </a:prstGeom>
          <a:noFill/>
          <a:ln w="0">
            <a:noFill/>
            <a:miter lim="800000"/>
            <a:headEnd/>
            <a:tailEnd/>
          </a:ln>
          <a:effectLst/>
        </p:spPr>
        <p:txBody>
          <a:bodyPr lIns="91397" tIns="45698" rIns="91397" bIns="45698">
            <a:spAutoFit/>
          </a:bodyPr>
          <a:lstStyle/>
          <a:p>
            <a:pPr>
              <a:tabLst>
                <a:tab pos="515695" algn="l"/>
              </a:tabLst>
            </a:pPr>
            <a:endParaRPr lang="en-US" sz="1000" dirty="0">
              <a:latin typeface="Arial" charset="0"/>
              <a:cs typeface="Arial" charset="0"/>
            </a:endParaRPr>
          </a:p>
          <a:p>
            <a:pPr>
              <a:tabLst>
                <a:tab pos="515695" algn="l"/>
              </a:tabLst>
            </a:pPr>
            <a:endParaRPr lang="en-US" sz="1000" dirty="0">
              <a:latin typeface="Arial" charset="0"/>
            </a:endParaRPr>
          </a:p>
          <a:p>
            <a:pPr>
              <a:buFont typeface="Arial" pitchFamily="34" charset="0"/>
              <a:buChar char="•"/>
              <a:tabLst>
                <a:tab pos="515695" algn="l"/>
              </a:tabLst>
            </a:pPr>
            <a:r>
              <a:rPr lang="en-US" sz="1000" dirty="0" smtClean="0">
                <a:latin typeface="Arial" charset="0"/>
              </a:rPr>
              <a:t>IN </a:t>
            </a:r>
            <a:r>
              <a:rPr lang="en-US" sz="1000" dirty="0">
                <a:latin typeface="Arial" charset="0"/>
              </a:rPr>
              <a:t>and NC filed in cooperation with state rating </a:t>
            </a:r>
            <a:r>
              <a:rPr lang="en-US" sz="1000" dirty="0" smtClean="0">
                <a:latin typeface="Arial" charset="0"/>
              </a:rPr>
              <a:t>bureau</a:t>
            </a:r>
          </a:p>
          <a:p>
            <a:pPr>
              <a:tabLst>
                <a:tab pos="515695" algn="l"/>
              </a:tabLst>
            </a:pPr>
            <a:r>
              <a:rPr lang="en-US" sz="1000" dirty="0" smtClean="0"/>
              <a:t>Source: NCCI</a:t>
            </a:r>
            <a:r>
              <a:rPr lang="en-US" sz="1000" dirty="0">
                <a:latin typeface="Arial" charset="0"/>
              </a:rPr>
              <a:t>	</a:t>
            </a:r>
          </a:p>
          <a:p>
            <a:pPr>
              <a:tabLst>
                <a:tab pos="515695" algn="l"/>
              </a:tabLst>
            </a:pPr>
            <a:endParaRPr lang="en-US" sz="1000" dirty="0">
              <a:latin typeface="Arial" charset="0"/>
            </a:endParaRPr>
          </a:p>
        </p:txBody>
      </p:sp>
    </p:spTree>
    <p:extLst>
      <p:ext uri="{BB962C8B-B14F-4D97-AF65-F5344CB8AC3E}">
        <p14:creationId xmlns="" xmlns:p14="http://schemas.microsoft.com/office/powerpoint/2010/main" val="1025809605"/>
      </p:ext>
    </p:extLst>
  </p:cSld>
  <p:clrMapOvr>
    <a:masterClrMapping/>
  </p:clrMapOvr>
  <p:transition/>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90298" y="247800"/>
            <a:ext cx="7400925" cy="860425"/>
          </a:xfrm>
        </p:spPr>
        <p:txBody>
          <a:bodyPr/>
          <a:lstStyle/>
          <a:p>
            <a:r>
              <a:rPr lang="en-US" dirty="0" smtClean="0"/>
              <a:t>Impact of Discounting on Workers Compensation Premium</a:t>
            </a:r>
            <a:r>
              <a:rPr lang="en-US" sz="800" dirty="0"/>
              <a:t/>
            </a:r>
            <a:br>
              <a:rPr lang="en-US" sz="800" dirty="0"/>
            </a:br>
            <a:r>
              <a:rPr lang="en-US" sz="800" dirty="0"/>
              <a:t/>
            </a:r>
            <a:br>
              <a:rPr lang="en-US" sz="800" dirty="0"/>
            </a:br>
            <a:r>
              <a:rPr lang="en-US" sz="1600" dirty="0">
                <a:solidFill>
                  <a:schemeClr val="tx1"/>
                </a:solidFill>
                <a:latin typeface="Arial" pitchFamily="34" charset="0"/>
              </a:rPr>
              <a:t>NCCI States—Private Carriers</a:t>
            </a:r>
          </a:p>
        </p:txBody>
      </p:sp>
      <p:sp>
        <p:nvSpPr>
          <p:cNvPr id="4" name="Slide Number Placeholder 3"/>
          <p:cNvSpPr>
            <a:spLocks noGrp="1"/>
          </p:cNvSpPr>
          <p:nvPr>
            <p:ph type="sldNum" sz="quarter" idx="4294967295"/>
          </p:nvPr>
        </p:nvSpPr>
        <p:spPr>
          <a:xfrm>
            <a:off x="8490691" y="6421072"/>
            <a:ext cx="457200" cy="274320"/>
          </a:xfrm>
          <a:prstGeom prst="rect">
            <a:avLst/>
          </a:prstGeom>
        </p:spPr>
        <p:txBody>
          <a:bodyPr/>
          <a:lstStyle/>
          <a:p>
            <a:fld id="{92DC2852-4524-4D94-B636-4315D37E8450}" type="slidenum">
              <a:rPr lang="en-US" smtClean="0"/>
              <a:pPr/>
              <a:t>225</a:t>
            </a:fld>
            <a:endParaRPr lang="en-US" dirty="0"/>
          </a:p>
        </p:txBody>
      </p:sp>
      <p:graphicFrame>
        <p:nvGraphicFramePr>
          <p:cNvPr id="5" name="Content Placeholder 4"/>
          <p:cNvGraphicFramePr>
            <a:graphicFrameLocks noGrp="1"/>
          </p:cNvGraphicFramePr>
          <p:nvPr>
            <p:ph idx="4294967295"/>
            <p:extLst>
              <p:ext uri="{D42A27DB-BD31-4B8C-83A1-F6EECF244321}">
                <p14:modId xmlns="" xmlns:p14="http://schemas.microsoft.com/office/powerpoint/2010/main" val="3306125831"/>
              </p:ext>
            </p:extLst>
          </p:nvPr>
        </p:nvGraphicFramePr>
        <p:xfrm>
          <a:off x="0" y="1494409"/>
          <a:ext cx="8915977"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4"/>
          <p:cNvSpPr txBox="1">
            <a:spLocks noChangeArrowheads="1"/>
          </p:cNvSpPr>
          <p:nvPr/>
        </p:nvSpPr>
        <p:spPr bwMode="auto">
          <a:xfrm>
            <a:off x="3808414" y="5819778"/>
            <a:ext cx="1275583" cy="276954"/>
          </a:xfrm>
          <a:prstGeom prst="rect">
            <a:avLst/>
          </a:prstGeom>
          <a:noFill/>
          <a:ln w="9525">
            <a:noFill/>
            <a:miter lim="800000"/>
            <a:headEnd/>
            <a:tailEnd/>
          </a:ln>
          <a:effectLst/>
        </p:spPr>
        <p:txBody>
          <a:bodyPr wrap="none" lIns="91397" tIns="45698" rIns="91397" bIns="45698">
            <a:spAutoFit/>
          </a:bodyPr>
          <a:lstStyle/>
          <a:p>
            <a:pPr eaLnBrk="0" hangingPunct="0">
              <a:lnSpc>
                <a:spcPct val="75000"/>
              </a:lnSpc>
              <a:spcBef>
                <a:spcPct val="25000"/>
              </a:spcBef>
            </a:pPr>
            <a:r>
              <a:rPr lang="en-US" sz="1600" b="1" dirty="0">
                <a:latin typeface="Arial" charset="0"/>
              </a:rPr>
              <a:t>Policy Year</a:t>
            </a:r>
          </a:p>
        </p:txBody>
      </p:sp>
      <p:sp>
        <p:nvSpPr>
          <p:cNvPr id="9" name="Text Box 5"/>
          <p:cNvSpPr txBox="1">
            <a:spLocks noChangeArrowheads="1"/>
          </p:cNvSpPr>
          <p:nvPr/>
        </p:nvSpPr>
        <p:spPr bwMode="auto">
          <a:xfrm>
            <a:off x="284152" y="5746237"/>
            <a:ext cx="8213725" cy="1015618"/>
          </a:xfrm>
          <a:prstGeom prst="rect">
            <a:avLst/>
          </a:prstGeom>
          <a:noFill/>
          <a:ln w="0">
            <a:noFill/>
            <a:miter lim="800000"/>
            <a:headEnd/>
            <a:tailEnd/>
          </a:ln>
          <a:effectLst/>
        </p:spPr>
        <p:txBody>
          <a:bodyPr lIns="91397" tIns="45698" rIns="91397" bIns="45698">
            <a:spAutoFit/>
          </a:bodyPr>
          <a:lstStyle/>
          <a:p>
            <a:pPr>
              <a:tabLst>
                <a:tab pos="515695" algn="l"/>
              </a:tabLst>
            </a:pPr>
            <a:r>
              <a:rPr lang="en-US" sz="1000" dirty="0">
                <a:latin typeface="Arial" charset="0"/>
              </a:rPr>
              <a:t>p Preliminary</a:t>
            </a:r>
            <a:br>
              <a:rPr lang="en-US" sz="1000" dirty="0">
                <a:latin typeface="Arial" charset="0"/>
              </a:rPr>
            </a:br>
            <a:endParaRPr lang="en-US" sz="1000" dirty="0">
              <a:latin typeface="Arial" charset="0"/>
            </a:endParaRPr>
          </a:p>
          <a:p>
            <a:pPr>
              <a:tabLst>
                <a:tab pos="515695" algn="l"/>
              </a:tabLst>
            </a:pPr>
            <a:r>
              <a:rPr lang="en-US" sz="1000" dirty="0">
                <a:latin typeface="Arial" charset="0"/>
              </a:rPr>
              <a:t>Dividend ratios are based on calendar year statistics</a:t>
            </a:r>
          </a:p>
          <a:p>
            <a:pPr>
              <a:tabLst>
                <a:tab pos="515695" algn="l"/>
              </a:tabLst>
            </a:pPr>
            <a:r>
              <a:rPr lang="en-US" sz="1000" dirty="0">
                <a:latin typeface="Arial" charset="0"/>
              </a:rPr>
              <a:t>NCCI benchmark level does not include an underwriting contingency provision</a:t>
            </a:r>
          </a:p>
          <a:p>
            <a:pPr>
              <a:tabLst>
                <a:tab pos="515695" algn="l"/>
              </a:tabLst>
            </a:pPr>
            <a:r>
              <a:rPr lang="en-US" sz="1000" dirty="0">
                <a:latin typeface="Arial" charset="0"/>
              </a:rPr>
              <a:t>Based on data through 12/31/2011 for the states where NCCI provides ratemaking services</a:t>
            </a:r>
          </a:p>
          <a:p>
            <a:pPr>
              <a:tabLst>
                <a:tab pos="515695" algn="l"/>
              </a:tabLst>
            </a:pPr>
            <a:r>
              <a:rPr lang="en-US" sz="1000" dirty="0" smtClean="0">
                <a:latin typeface="Arial" charset="0"/>
              </a:rPr>
              <a:t>Source: NCCI.</a:t>
            </a:r>
            <a:endParaRPr lang="en-US" sz="1000" dirty="0">
              <a:latin typeface="Arial" charset="0"/>
            </a:endParaRPr>
          </a:p>
        </p:txBody>
      </p:sp>
      <p:sp>
        <p:nvSpPr>
          <p:cNvPr id="10" name="Text Box 8"/>
          <p:cNvSpPr txBox="1">
            <a:spLocks noChangeArrowheads="1"/>
          </p:cNvSpPr>
          <p:nvPr/>
        </p:nvSpPr>
        <p:spPr bwMode="auto">
          <a:xfrm>
            <a:off x="0" y="1240281"/>
            <a:ext cx="1485900" cy="307777"/>
          </a:xfrm>
          <a:prstGeom prst="rect">
            <a:avLst/>
          </a:prstGeom>
          <a:noFill/>
          <a:ln w="9525">
            <a:noFill/>
            <a:miter lim="800000"/>
            <a:headEnd/>
            <a:tailEnd/>
          </a:ln>
          <a:effectLst/>
        </p:spPr>
        <p:txBody>
          <a:bodyPr lIns="91397" tIns="45698" rIns="91397" bIns="45698">
            <a:spAutoFit/>
          </a:bodyPr>
          <a:lstStyle/>
          <a:p>
            <a:pPr>
              <a:spcBef>
                <a:spcPts val="440"/>
              </a:spcBef>
            </a:pPr>
            <a:r>
              <a:rPr lang="en-US" sz="1400" b="1" dirty="0">
                <a:solidFill>
                  <a:srgbClr val="225A7A"/>
                </a:solidFill>
                <a:latin typeface="Arial" charset="0"/>
              </a:rPr>
              <a:t>Percent</a:t>
            </a:r>
          </a:p>
        </p:txBody>
      </p:sp>
    </p:spTree>
    <p:extLst>
      <p:ext uri="{BB962C8B-B14F-4D97-AF65-F5344CB8AC3E}">
        <p14:creationId xmlns="" xmlns:p14="http://schemas.microsoft.com/office/powerpoint/2010/main" val="3780564821"/>
      </p:ext>
    </p:extLst>
  </p:cSld>
  <p:clrMapOvr>
    <a:masterClrMapping/>
  </p:clrMapOvr>
  <p:transition/>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03" name="Rectangle 2"/>
          <p:cNvSpPr>
            <a:spLocks noGrp="1" noChangeArrowheads="1"/>
          </p:cNvSpPr>
          <p:nvPr>
            <p:ph type="title" idx="4294967295"/>
          </p:nvPr>
        </p:nvSpPr>
        <p:spPr>
          <a:xfrm>
            <a:off x="294160" y="120856"/>
            <a:ext cx="7826375" cy="860425"/>
          </a:xfrm>
        </p:spPr>
        <p:txBody>
          <a:bodyPr/>
          <a:lstStyle/>
          <a:p>
            <a:r>
              <a:rPr lang="en-US" dirty="0" smtClean="0"/>
              <a:t>Workers Comp Rate Changes,</a:t>
            </a:r>
            <a:br>
              <a:rPr lang="en-US" dirty="0" smtClean="0"/>
            </a:br>
            <a:r>
              <a:rPr lang="en-US" dirty="0" smtClean="0"/>
              <a:t>2008:Q4 – 2013:Q2</a:t>
            </a:r>
          </a:p>
        </p:txBody>
      </p:sp>
      <p:sp>
        <p:nvSpPr>
          <p:cNvPr id="102404" name="Rectangle 3"/>
          <p:cNvSpPr>
            <a:spLocks noChangeArrowheads="1"/>
          </p:cNvSpPr>
          <p:nvPr/>
        </p:nvSpPr>
        <p:spPr bwMode="auto">
          <a:xfrm>
            <a:off x="-165100" y="6626225"/>
            <a:ext cx="84201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Council of Insurance Agents and Brokers; Information Institute.</a:t>
            </a:r>
          </a:p>
        </p:txBody>
      </p:sp>
      <p:graphicFrame>
        <p:nvGraphicFramePr>
          <p:cNvPr id="102402" name="Object 2"/>
          <p:cNvGraphicFramePr>
            <a:graphicFrameLocks noChangeAspect="1"/>
          </p:cNvGraphicFramePr>
          <p:nvPr/>
        </p:nvGraphicFramePr>
        <p:xfrm>
          <a:off x="206477" y="2052638"/>
          <a:ext cx="8624786" cy="4167187"/>
        </p:xfrm>
        <a:graphic>
          <a:graphicData uri="http://schemas.openxmlformats.org/presentationml/2006/ole">
            <p:oleObj spid="_x0000_s20044802" name="Chart" r:id="rId4" imgW="8582143" imgH="4219445" progId="MSGraph.Chart.8">
              <p:embed followColorScheme="full"/>
            </p:oleObj>
          </a:graphicData>
        </a:graphic>
      </p:graphicFrame>
      <p:sp>
        <p:nvSpPr>
          <p:cNvPr id="225286" name="AutoShape 6"/>
          <p:cNvSpPr>
            <a:spLocks noChangeArrowheads="1"/>
          </p:cNvSpPr>
          <p:nvPr/>
        </p:nvSpPr>
        <p:spPr bwMode="blackWhite">
          <a:xfrm>
            <a:off x="4245423" y="1114940"/>
            <a:ext cx="2820987" cy="1402121"/>
          </a:xfrm>
          <a:prstGeom prst="wedgeRectCallout">
            <a:avLst>
              <a:gd name="adj1" fmla="val 89075"/>
              <a:gd name="adj2" fmla="val 357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a:t>
            </a:r>
            <a:r>
              <a:rPr lang="en-US" sz="1600" b="1" dirty="0">
                <a:solidFill>
                  <a:schemeClr val="bg1"/>
                </a:solidFill>
              </a:rPr>
              <a:t>rate </a:t>
            </a:r>
            <a:r>
              <a:rPr lang="en-US" sz="1600" b="1" dirty="0" smtClean="0">
                <a:solidFill>
                  <a:schemeClr val="bg1"/>
                </a:solidFill>
              </a:rPr>
              <a:t>changes have been positive for 9 consecutive quarters, longer than any other commercial line</a:t>
            </a:r>
            <a:endParaRPr lang="en-US" sz="1600" b="1" dirty="0">
              <a:solidFill>
                <a:schemeClr val="bg1"/>
              </a:solidFill>
            </a:endParaRPr>
          </a:p>
        </p:txBody>
      </p:sp>
      <p:sp>
        <p:nvSpPr>
          <p:cNvPr id="102406" name="Rectangle 8"/>
          <p:cNvSpPr>
            <a:spLocks noChangeArrowheads="1"/>
          </p:cNvSpPr>
          <p:nvPr/>
        </p:nvSpPr>
        <p:spPr bwMode="black">
          <a:xfrm>
            <a:off x="200025" y="1560513"/>
            <a:ext cx="1087438" cy="44291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 Change)</a:t>
            </a:r>
          </a:p>
        </p:txBody>
      </p:sp>
      <p:sp>
        <p:nvSpPr>
          <p:cNvPr id="7" name="Rectangle 4"/>
          <p:cNvSpPr>
            <a:spLocks noChangeArrowheads="1"/>
          </p:cNvSpPr>
          <p:nvPr/>
        </p:nvSpPr>
        <p:spPr bwMode="auto">
          <a:xfrm>
            <a:off x="-162231" y="6434415"/>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25286"/>
                                        </p:tgtEl>
                                        <p:attrNameLst>
                                          <p:attrName>style.visibility</p:attrName>
                                        </p:attrNameLst>
                                      </p:cBhvr>
                                      <p:to>
                                        <p:strVal val="visible"/>
                                      </p:to>
                                    </p:set>
                                    <p:animEffect transition="in" filter="wipe(right)">
                                      <p:cBhvr>
                                        <p:cTn id="7" dur="500"/>
                                        <p:tgtEl>
                                          <p:spTgt spid="225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6" grpId="0" animBg="1"/>
    </p:bldLst>
  </p:timing>
</p:sld>
</file>

<file path=ppt/slides/slide2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81025" y="2260600"/>
            <a:ext cx="7981950" cy="1485900"/>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smtClean="0">
                <a:solidFill>
                  <a:schemeClr val="bg1"/>
                </a:solidFill>
              </a:rPr>
              <a:t>2. SURPLUS/CAPITAL/CAPACITY</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210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B2701F8-62E7-47D2-B0A1-8E4DCCE89FD3}" type="slidenum">
              <a:rPr lang="en-US" sz="900">
                <a:solidFill>
                  <a:schemeClr val="bg1"/>
                </a:solidFill>
              </a:rPr>
              <a:pPr algn="r" eaLnBrk="0" hangingPunct="0">
                <a:lnSpc>
                  <a:spcPct val="85000"/>
                </a:lnSpc>
                <a:spcBef>
                  <a:spcPct val="20000"/>
                </a:spcBef>
              </a:pPr>
              <a:t>227</a:t>
            </a:fld>
            <a:endParaRPr lang="en-US" sz="900">
              <a:solidFill>
                <a:schemeClr val="bg1"/>
              </a:solidFill>
            </a:endParaRPr>
          </a:p>
        </p:txBody>
      </p:sp>
      <p:pic>
        <p:nvPicPr>
          <p:cNvPr id="132101"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8598" name="Rectangle 6"/>
          <p:cNvSpPr>
            <a:spLocks noChangeArrowheads="1"/>
          </p:cNvSpPr>
          <p:nvPr/>
        </p:nvSpPr>
        <p:spPr bwMode="auto">
          <a:xfrm>
            <a:off x="496888" y="4216400"/>
            <a:ext cx="8001000" cy="108952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How Will Large Catastrophe Losses Impact Capacity?</a:t>
            </a:r>
            <a:endParaRPr lang="en-US" sz="36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227</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471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471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61E0CFD-BE9A-4019-957A-DD05277E56E1}"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228</a:t>
            </a:fld>
            <a:endParaRPr lang="en-US" sz="900">
              <a:solidFill>
                <a:srgbClr val="000000"/>
              </a:solidFill>
              <a:latin typeface="Arial" charset="0"/>
              <a:cs typeface="Arial" charset="0"/>
            </a:endParaRPr>
          </a:p>
        </p:txBody>
      </p:sp>
      <p:sp>
        <p:nvSpPr>
          <p:cNvPr id="47110" name="Rectangle 2"/>
          <p:cNvSpPr>
            <a:spLocks noGrp="1" noChangeArrowheads="1"/>
          </p:cNvSpPr>
          <p:nvPr>
            <p:ph type="title" idx="4294967295"/>
          </p:nvPr>
        </p:nvSpPr>
        <p:spPr>
          <a:xfrm>
            <a:off x="219620" y="90488"/>
            <a:ext cx="7400925" cy="860425"/>
          </a:xfrm>
        </p:spPr>
        <p:txBody>
          <a:bodyPr/>
          <a:lstStyle/>
          <a:p>
            <a:r>
              <a:rPr lang="en-US" dirty="0" smtClean="0"/>
              <a:t>Policyholder Surplus, </a:t>
            </a:r>
            <a:br>
              <a:rPr lang="en-US" dirty="0" smtClean="0"/>
            </a:br>
            <a:r>
              <a:rPr lang="en-US" dirty="0" smtClean="0"/>
              <a:t>2006:Q4–2013:Q2</a:t>
            </a:r>
          </a:p>
        </p:txBody>
      </p:sp>
      <p:sp>
        <p:nvSpPr>
          <p:cNvPr id="47111" name="Rectangle 4"/>
          <p:cNvSpPr>
            <a:spLocks noChangeArrowheads="1"/>
          </p:cNvSpPr>
          <p:nvPr/>
        </p:nvSpPr>
        <p:spPr bwMode="auto">
          <a:xfrm>
            <a:off x="-171450" y="6584950"/>
            <a:ext cx="2057400" cy="2825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a:solidFill>
                  <a:srgbClr val="000000"/>
                </a:solidFill>
                <a:latin typeface="Arial" charset="0"/>
                <a:cs typeface="Arial" charset="0"/>
              </a:rPr>
              <a:t>Sources: ISO, A.M .Best.</a:t>
            </a:r>
          </a:p>
        </p:txBody>
      </p:sp>
      <p:sp>
        <p:nvSpPr>
          <p:cNvPr id="47112" name="Rectangle 4"/>
          <p:cNvSpPr>
            <a:spLocks noChangeArrowheads="1"/>
          </p:cNvSpPr>
          <p:nvPr/>
        </p:nvSpPr>
        <p:spPr bwMode="black">
          <a:xfrm>
            <a:off x="40341" y="1292225"/>
            <a:ext cx="8221663"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 Billions)</a:t>
            </a:r>
          </a:p>
        </p:txBody>
      </p:sp>
      <p:graphicFrame>
        <p:nvGraphicFramePr>
          <p:cNvPr id="47106" name="Object 3"/>
          <p:cNvGraphicFramePr>
            <a:graphicFrameLocks/>
          </p:cNvGraphicFramePr>
          <p:nvPr/>
        </p:nvGraphicFramePr>
        <p:xfrm>
          <a:off x="120650" y="1667529"/>
          <a:ext cx="8915400" cy="3362325"/>
        </p:xfrm>
        <a:graphic>
          <a:graphicData uri="http://schemas.openxmlformats.org/presentationml/2006/ole">
            <p:oleObj spid="_x0000_s14558210" name="Chart" r:id="rId4" imgW="8772576" imgH="3305147" progId="MSGraph.Chart.8">
              <p:embed followColorScheme="full"/>
            </p:oleObj>
          </a:graphicData>
        </a:graphic>
      </p:graphicFrame>
      <p:sp>
        <p:nvSpPr>
          <p:cNvPr id="7200776" name="AutoShape 8"/>
          <p:cNvSpPr>
            <a:spLocks noChangeArrowheads="1"/>
          </p:cNvSpPr>
          <p:nvPr/>
        </p:nvSpPr>
        <p:spPr bwMode="blackWhite">
          <a:xfrm>
            <a:off x="1890502" y="1317936"/>
            <a:ext cx="2563812" cy="568325"/>
          </a:xfrm>
          <a:prstGeom prst="wedgeRectCallout">
            <a:avLst>
              <a:gd name="adj1" fmla="val -45206"/>
              <a:gd name="adj2" fmla="val 23302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2007:Q3</a:t>
            </a:r>
            <a:r>
              <a:rPr lang="en-US" sz="1600" b="1" dirty="0">
                <a:solidFill>
                  <a:srgbClr val="FFFFFF"/>
                </a:solidFill>
                <a:latin typeface="Arial" charset="0"/>
                <a:cs typeface="Arial" charset="0"/>
              </a:rPr>
              <a:t/>
            </a:r>
            <a:br>
              <a:rPr lang="en-US" sz="1600" b="1" dirty="0">
                <a:solidFill>
                  <a:srgbClr val="FFFFFF"/>
                </a:solidFill>
                <a:latin typeface="Arial" charset="0"/>
                <a:cs typeface="Arial" charset="0"/>
              </a:rPr>
            </a:br>
            <a:r>
              <a:rPr lang="en-US" sz="1600" b="1" dirty="0" smtClean="0">
                <a:solidFill>
                  <a:srgbClr val="FFFFFF"/>
                </a:solidFill>
                <a:latin typeface="Arial" charset="0"/>
                <a:cs typeface="Arial" charset="0"/>
              </a:rPr>
              <a:t>Pre-Crisis Peak</a:t>
            </a:r>
            <a:endParaRPr lang="en-US" sz="1600" b="1" dirty="0">
              <a:solidFill>
                <a:srgbClr val="FFFFFF"/>
              </a:solidFill>
              <a:latin typeface="Arial" charset="0"/>
              <a:cs typeface="Arial" charset="0"/>
            </a:endParaRPr>
          </a:p>
        </p:txBody>
      </p:sp>
      <p:sp>
        <p:nvSpPr>
          <p:cNvPr id="47122" name="Text Box 5"/>
          <p:cNvSpPr txBox="1">
            <a:spLocks noChangeArrowheads="1"/>
          </p:cNvSpPr>
          <p:nvPr/>
        </p:nvSpPr>
        <p:spPr bwMode="auto">
          <a:xfrm>
            <a:off x="5799089" y="5440557"/>
            <a:ext cx="2660648" cy="844043"/>
          </a:xfrm>
          <a:prstGeom prst="rect">
            <a:avLst/>
          </a:prstGeom>
          <a:noFill/>
          <a:ln w="12700" algn="ctr">
            <a:noFill/>
            <a:miter lim="800000"/>
            <a:headEnd type="none" w="sm" len="sm"/>
            <a:tailEnd type="none" w="sm" len="sm"/>
          </a:ln>
        </p:spPr>
        <p:txBody>
          <a:bodyPr>
            <a:spAutoFit/>
          </a:bodyPr>
          <a:lstStyle/>
          <a:p>
            <a:pPr eaLnBrk="0" fontAlgn="base" hangingPunct="0">
              <a:lnSpc>
                <a:spcPct val="85000"/>
              </a:lnSpc>
              <a:spcBef>
                <a:spcPct val="25000"/>
              </a:spcBef>
              <a:spcAft>
                <a:spcPct val="0"/>
              </a:spcAft>
            </a:pPr>
            <a:endParaRPr lang="en-US" sz="1600" b="1" i="1" dirty="0">
              <a:solidFill>
                <a:srgbClr val="FF0000"/>
              </a:solidFill>
              <a:latin typeface="Arial" charset="0"/>
              <a:cs typeface="Arial" charset="0"/>
            </a:endParaRPr>
          </a:p>
          <a:p>
            <a:pPr eaLnBrk="0" fontAlgn="base" hangingPunct="0">
              <a:lnSpc>
                <a:spcPct val="85000"/>
              </a:lnSpc>
              <a:spcBef>
                <a:spcPct val="25000"/>
              </a:spcBef>
              <a:spcAft>
                <a:spcPct val="0"/>
              </a:spcAft>
            </a:pPr>
            <a:endParaRPr lang="en-US" sz="1600" b="1" dirty="0">
              <a:solidFill>
                <a:srgbClr val="000000"/>
              </a:solidFill>
              <a:latin typeface="Arial" charset="0"/>
              <a:cs typeface="Arial" charset="0"/>
            </a:endParaRPr>
          </a:p>
          <a:p>
            <a:pPr eaLnBrk="0" fontAlgn="base" hangingPunct="0">
              <a:lnSpc>
                <a:spcPct val="85000"/>
              </a:lnSpc>
              <a:spcBef>
                <a:spcPct val="25000"/>
              </a:spcBef>
              <a:spcAft>
                <a:spcPct val="0"/>
              </a:spcAft>
            </a:pPr>
            <a:endParaRPr lang="en-US" sz="1600" b="1" i="1" dirty="0">
              <a:solidFill>
                <a:srgbClr val="339966"/>
              </a:solidFill>
              <a:latin typeface="Arial" charset="0"/>
              <a:cs typeface="Arial" charset="0"/>
            </a:endParaRPr>
          </a:p>
        </p:txBody>
      </p:sp>
      <p:sp>
        <p:nvSpPr>
          <p:cNvPr id="16" name="AutoShape 8"/>
          <p:cNvSpPr>
            <a:spLocks noChangeArrowheads="1"/>
          </p:cNvSpPr>
          <p:nvPr/>
        </p:nvSpPr>
        <p:spPr bwMode="blackWhite">
          <a:xfrm>
            <a:off x="5782236" y="3657600"/>
            <a:ext cx="2568389" cy="813763"/>
          </a:xfrm>
          <a:prstGeom prst="wedgeRectCallout">
            <a:avLst>
              <a:gd name="adj1" fmla="val 64708"/>
              <a:gd name="adj2" fmla="val -104673"/>
            </a:avLst>
          </a:prstGeom>
          <a:solidFill>
            <a:srgbClr val="FFCC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000000"/>
                </a:solidFill>
                <a:latin typeface="Arial" charset="0"/>
                <a:cs typeface="Arial" charset="0"/>
              </a:rPr>
              <a:t>Surplus </a:t>
            </a:r>
            <a:r>
              <a:rPr lang="en-US" sz="1400" b="1" dirty="0" smtClean="0">
                <a:solidFill>
                  <a:srgbClr val="000000"/>
                </a:solidFill>
                <a:latin typeface="Arial" charset="0"/>
                <a:cs typeface="Arial" charset="0"/>
              </a:rPr>
              <a:t>as of 6/30/13 stood at a record high $614.0B</a:t>
            </a:r>
            <a:endParaRPr lang="en-US" sz="1400" b="1" dirty="0">
              <a:solidFill>
                <a:srgbClr val="000000"/>
              </a:solidFill>
              <a:latin typeface="Arial" charset="0"/>
              <a:cs typeface="Arial" charset="0"/>
            </a:endParaRPr>
          </a:p>
        </p:txBody>
      </p:sp>
      <p:sp>
        <p:nvSpPr>
          <p:cNvPr id="47116" name="Text Box 18"/>
          <p:cNvSpPr txBox="1">
            <a:spLocks noChangeArrowheads="1"/>
          </p:cNvSpPr>
          <p:nvPr/>
        </p:nvSpPr>
        <p:spPr bwMode="auto">
          <a:xfrm>
            <a:off x="171245" y="5369642"/>
            <a:ext cx="3112729" cy="954107"/>
          </a:xfrm>
          <a:prstGeom prst="rect">
            <a:avLst/>
          </a:prstGeom>
          <a:noFill/>
          <a:ln w="9525">
            <a:noFill/>
            <a:miter lim="800000"/>
            <a:headEnd/>
            <a:tailEnd/>
          </a:ln>
        </p:spPr>
        <p:txBody>
          <a:bodyPr wrap="square">
            <a:spAutoFit/>
          </a:bodyPr>
          <a:lstStyle/>
          <a:p>
            <a:pPr fontAlgn="base">
              <a:spcBef>
                <a:spcPct val="50000"/>
              </a:spcBef>
              <a:spcAft>
                <a:spcPct val="0"/>
              </a:spcAft>
            </a:pPr>
            <a:r>
              <a:rPr lang="en-US" sz="1400" dirty="0">
                <a:solidFill>
                  <a:srgbClr val="000000"/>
                </a:solidFill>
                <a:latin typeface="Arial" charset="0"/>
                <a:cs typeface="Arial" charset="0"/>
              </a:rPr>
              <a:t>*Includes $22.5B of paid-in capital from a holding company parent for one insurer’s investment in a non-insurance business in early 2010.</a:t>
            </a:r>
          </a:p>
        </p:txBody>
      </p:sp>
      <p:sp>
        <p:nvSpPr>
          <p:cNvPr id="18" name="AutoShape 7"/>
          <p:cNvSpPr>
            <a:spLocks noChangeArrowheads="1"/>
          </p:cNvSpPr>
          <p:nvPr/>
        </p:nvSpPr>
        <p:spPr bwMode="blackWhite">
          <a:xfrm>
            <a:off x="859021" y="3687097"/>
            <a:ext cx="2208644" cy="97339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300" b="1" dirty="0">
                <a:solidFill>
                  <a:srgbClr val="FFFFFF"/>
                </a:solidFill>
                <a:latin typeface="Arial" charset="0"/>
                <a:cs typeface="Arial" charset="0"/>
              </a:rPr>
              <a:t>The Industry now has $1 of surplus for every $</a:t>
            </a:r>
            <a:r>
              <a:rPr lang="en-US" sz="1300" b="1" dirty="0" smtClean="0">
                <a:solidFill>
                  <a:srgbClr val="FFFFFF"/>
                </a:solidFill>
                <a:latin typeface="Arial" charset="0"/>
                <a:cs typeface="Arial" charset="0"/>
              </a:rPr>
              <a:t>0.77 </a:t>
            </a:r>
            <a:r>
              <a:rPr lang="en-US" sz="1300" b="1" dirty="0">
                <a:solidFill>
                  <a:srgbClr val="FFFFFF"/>
                </a:solidFill>
                <a:latin typeface="Arial" charset="0"/>
                <a:cs typeface="Arial" charset="0"/>
              </a:rPr>
              <a:t>of </a:t>
            </a:r>
            <a:r>
              <a:rPr lang="en-US" sz="1300" b="1" dirty="0" smtClean="0">
                <a:solidFill>
                  <a:srgbClr val="FFFFFF"/>
                </a:solidFill>
                <a:latin typeface="Arial" charset="0"/>
                <a:cs typeface="Arial" charset="0"/>
              </a:rPr>
              <a:t>NPW, close to the </a:t>
            </a:r>
            <a:r>
              <a:rPr lang="en-US" sz="1300" b="1" dirty="0">
                <a:solidFill>
                  <a:srgbClr val="FFFFFF"/>
                </a:solidFill>
                <a:latin typeface="Arial" charset="0"/>
                <a:cs typeface="Arial" charset="0"/>
              </a:rPr>
              <a:t>strongest claims-paying status in its history.</a:t>
            </a:r>
          </a:p>
        </p:txBody>
      </p:sp>
      <p:sp>
        <p:nvSpPr>
          <p:cNvPr id="19" name="AutoShape 8"/>
          <p:cNvSpPr>
            <a:spLocks noChangeArrowheads="1"/>
          </p:cNvSpPr>
          <p:nvPr/>
        </p:nvSpPr>
        <p:spPr bwMode="blackWhite">
          <a:xfrm>
            <a:off x="5120409" y="1263859"/>
            <a:ext cx="2563812" cy="568325"/>
          </a:xfrm>
          <a:prstGeom prst="wedgeRectCallout">
            <a:avLst>
              <a:gd name="adj1" fmla="val 13087"/>
              <a:gd name="adj2" fmla="val 14998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Drop due to near-record 2011 CAT losses</a:t>
            </a:r>
            <a:endParaRPr lang="en-US" sz="1600" b="1" dirty="0">
              <a:solidFill>
                <a:srgbClr val="FFFFFF"/>
              </a:solidFill>
              <a:latin typeface="Arial" charset="0"/>
              <a:cs typeface="Arial" charset="0"/>
            </a:endParaRPr>
          </a:p>
        </p:txBody>
      </p:sp>
      <p:sp>
        <p:nvSpPr>
          <p:cNvPr id="15" name="Rectangle 5"/>
          <p:cNvSpPr>
            <a:spLocks noChangeArrowheads="1"/>
          </p:cNvSpPr>
          <p:nvPr/>
        </p:nvSpPr>
        <p:spPr bwMode="blackWhite">
          <a:xfrm>
            <a:off x="3382297" y="5270087"/>
            <a:ext cx="5449819" cy="125627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The P/C Insurance Industry Both Entered and Emerged from the 2013 Hurricane Season Very Strong Financially.  </a:t>
            </a:r>
            <a:endParaRPr lang="en-US" sz="2000" b="1"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00776"/>
                                        </p:tgtEl>
                                        <p:attrNameLst>
                                          <p:attrName>style.visibility</p:attrName>
                                        </p:attrNameLst>
                                      </p:cBhvr>
                                      <p:to>
                                        <p:strVal val="visible"/>
                                      </p:to>
                                    </p:set>
                                    <p:animEffect transition="in" filter="wipe(left)">
                                      <p:cBhvr>
                                        <p:cTn id="7" dur="500"/>
                                        <p:tgtEl>
                                          <p:spTgt spid="72007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childTnLst>
                          </p:cTn>
                        </p:par>
                        <p:par>
                          <p:cTn id="16" fill="hold">
                            <p:stCondLst>
                              <p:cond delay="22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700"/>
                            </p:stCondLst>
                            <p:childTnLst>
                              <p:par>
                                <p:cTn id="21" presetID="23" presetClass="entr" presetSubtype="16" fill="hold" grpId="0" nodeType="afterEffect">
                                  <p:stCondLst>
                                    <p:cond delay="10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6" grpId="0" animBg="1"/>
      <p:bldP spid="16" grpId="0" animBg="1"/>
      <p:bldP spid="18" grpId="0" animBg="1"/>
      <p:bldP spid="19" grpId="0" animBg="1"/>
      <p:bldP spid="15" grpId="0" animBg="1"/>
    </p:bldLst>
  </p:timing>
</p:sld>
</file>

<file path=ppt/slides/slide22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nvGraphicFramePr>
        <p:xfrm>
          <a:off x="138113" y="1498600"/>
          <a:ext cx="8655050" cy="4200525"/>
        </p:xfrm>
        <a:graphic>
          <a:graphicData uri="http://schemas.openxmlformats.org/presentationml/2006/ole">
            <p:oleObj spid="_x0000_s20032514" name="Chart" r:id="rId4" imgW="8610735" imgH="4181349" progId="MSGraph.Chart.8">
              <p:embed followColorScheme="full"/>
            </p:oleObj>
          </a:graphicData>
        </a:graphic>
      </p:graphicFrame>
      <p:sp>
        <p:nvSpPr>
          <p:cNvPr id="46083" name="Rectangle 3"/>
          <p:cNvSpPr>
            <a:spLocks noGrp="1" noChangeArrowheads="1"/>
          </p:cNvSpPr>
          <p:nvPr>
            <p:ph type="title" idx="4294967295"/>
          </p:nvPr>
        </p:nvSpPr>
        <p:spPr/>
        <p:txBody>
          <a:bodyPr/>
          <a:lstStyle/>
          <a:p>
            <a:r>
              <a:rPr lang="en-US" dirty="0" smtClean="0"/>
              <a:t>US Policyholder Surplus:</a:t>
            </a:r>
            <a:br>
              <a:rPr lang="en-US" dirty="0" smtClean="0"/>
            </a:br>
            <a:r>
              <a:rPr lang="en-US" dirty="0" smtClean="0"/>
              <a:t>1975–2013*</a:t>
            </a:r>
          </a:p>
        </p:txBody>
      </p:sp>
      <p:sp>
        <p:nvSpPr>
          <p:cNvPr id="46084" name="Rectangle 4"/>
          <p:cNvSpPr>
            <a:spLocks noChangeArrowheads="1"/>
          </p:cNvSpPr>
          <p:nvPr/>
        </p:nvSpPr>
        <p:spPr bwMode="auto">
          <a:xfrm>
            <a:off x="-12700" y="6396038"/>
            <a:ext cx="6651625" cy="46513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As of </a:t>
            </a:r>
            <a:r>
              <a:rPr lang="en-US" sz="1100" dirty="0" smtClean="0"/>
              <a:t>6/30/13.</a:t>
            </a:r>
            <a:endParaRPr lang="en-US" sz="1100" dirty="0"/>
          </a:p>
          <a:p>
            <a:pPr eaLnBrk="0" hangingPunct="0">
              <a:lnSpc>
                <a:spcPct val="85000"/>
              </a:lnSpc>
              <a:spcBef>
                <a:spcPct val="25000"/>
              </a:spcBef>
              <a:buClr>
                <a:schemeClr val="accent2"/>
              </a:buClr>
              <a:buFont typeface="Wingdings" pitchFamily="2" charset="2"/>
              <a:buNone/>
            </a:pPr>
            <a:r>
              <a:rPr lang="en-US" sz="1100" dirty="0"/>
              <a:t>Source: A.M. Best, ISO, Insurance Information Institute.</a:t>
            </a:r>
          </a:p>
        </p:txBody>
      </p:sp>
      <p:sp>
        <p:nvSpPr>
          <p:cNvPr id="230405" name="Text Box 6"/>
          <p:cNvSpPr txBox="1">
            <a:spLocks noChangeArrowheads="1"/>
          </p:cNvSpPr>
          <p:nvPr/>
        </p:nvSpPr>
        <p:spPr bwMode="blackWhite">
          <a:xfrm>
            <a:off x="5722373" y="3775586"/>
            <a:ext cx="3151905" cy="1249822"/>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dirty="0">
                <a:solidFill>
                  <a:schemeClr val="bg1"/>
                </a:solidFill>
                <a:cs typeface="+mn-cs"/>
              </a:rPr>
              <a:t>“Surplus” is a measure of underwriting capacity.  It is analogous to “Owners Equity” or “Net Worth” in non-insurance organizations</a:t>
            </a:r>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46087" name="Rectangle 7"/>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230408" name="Rectangle 8"/>
          <p:cNvSpPr>
            <a:spLocks noChangeArrowheads="1"/>
          </p:cNvSpPr>
          <p:nvPr/>
        </p:nvSpPr>
        <p:spPr bwMode="blackWhite">
          <a:xfrm>
            <a:off x="192088" y="5626100"/>
            <a:ext cx="87566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Premium-to-Surplus Ratio Stood at $</a:t>
            </a:r>
            <a:r>
              <a:rPr lang="en-US" b="1" dirty="0" smtClean="0">
                <a:solidFill>
                  <a:srgbClr val="FFFFFF"/>
                </a:solidFill>
              </a:rPr>
              <a:t>0.77:$</a:t>
            </a:r>
            <a:r>
              <a:rPr lang="en-US" b="1" dirty="0">
                <a:solidFill>
                  <a:srgbClr val="FFFFFF"/>
                </a:solidFill>
              </a:rPr>
              <a:t>1 as of</a:t>
            </a:r>
            <a:br>
              <a:rPr lang="en-US" b="1" dirty="0">
                <a:solidFill>
                  <a:srgbClr val="FFFFFF"/>
                </a:solidFill>
              </a:rPr>
            </a:br>
            <a:r>
              <a:rPr lang="en-US" b="1" dirty="0" smtClean="0">
                <a:solidFill>
                  <a:srgbClr val="FFFFFF"/>
                </a:solidFill>
              </a:rPr>
              <a:t>6/30/13, </a:t>
            </a:r>
            <a:r>
              <a:rPr lang="en-US" b="1" dirty="0">
                <a:solidFill>
                  <a:srgbClr val="FFFFFF"/>
                </a:solidFill>
              </a:rPr>
              <a:t>A Near Record Low (at Least in Recent History</a:t>
            </a:r>
            <a:r>
              <a:rPr lang="en-US" b="1" dirty="0" smtClean="0">
                <a:solidFill>
                  <a:srgbClr val="FFFFFF"/>
                </a:solidFill>
              </a:rPr>
              <a:t>)*</a:t>
            </a:r>
            <a:endParaRPr lang="en-US" b="1" dirty="0">
              <a:solidFill>
                <a:srgbClr val="FFFFFF"/>
              </a:solidFill>
            </a:endParaRPr>
          </a:p>
        </p:txBody>
      </p:sp>
      <p:sp>
        <p:nvSpPr>
          <p:cNvPr id="7200776" name="AutoShape 8"/>
          <p:cNvSpPr>
            <a:spLocks noChangeArrowheads="1"/>
          </p:cNvSpPr>
          <p:nvPr/>
        </p:nvSpPr>
        <p:spPr bwMode="blackWhite">
          <a:xfrm>
            <a:off x="1514475" y="1473200"/>
            <a:ext cx="5165725" cy="1435100"/>
          </a:xfrm>
          <a:prstGeom prst="wedgeRectCallout">
            <a:avLst>
              <a:gd name="adj1" fmla="val 83614"/>
              <a:gd name="adj2" fmla="val -1876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Surplus as of </a:t>
            </a:r>
            <a:r>
              <a:rPr lang="en-US" sz="1600" b="1" dirty="0" smtClean="0">
                <a:solidFill>
                  <a:schemeClr val="bg1"/>
                </a:solidFill>
              </a:rPr>
              <a:t>6/30/13 </a:t>
            </a:r>
            <a:r>
              <a:rPr lang="en-US" sz="1600" b="1" dirty="0">
                <a:solidFill>
                  <a:schemeClr val="bg1"/>
                </a:solidFill>
              </a:rPr>
              <a:t>was </a:t>
            </a:r>
            <a:r>
              <a:rPr lang="en-US" sz="1600" b="1" dirty="0" smtClean="0">
                <a:solidFill>
                  <a:schemeClr val="bg1"/>
                </a:solidFill>
              </a:rPr>
              <a:t>a record $614.0, up 4.6% from $586.9 of 12/31/12, and up 40.5% ($176.9B) from the crisis trough of </a:t>
            </a:r>
            <a:r>
              <a:rPr lang="en-US" sz="1600" b="1" dirty="0">
                <a:solidFill>
                  <a:schemeClr val="bg1"/>
                </a:solidFill>
              </a:rPr>
              <a:t>$437.1B </a:t>
            </a:r>
            <a:r>
              <a:rPr lang="en-US" sz="1600" b="1" dirty="0" smtClean="0">
                <a:solidFill>
                  <a:schemeClr val="bg1"/>
                </a:solidFill>
              </a:rPr>
              <a:t>at </a:t>
            </a:r>
            <a:r>
              <a:rPr lang="en-US" sz="1600" b="1" dirty="0">
                <a:solidFill>
                  <a:schemeClr val="bg1"/>
                </a:solidFill>
              </a:rPr>
              <a:t>3/31/09. </a:t>
            </a:r>
            <a:r>
              <a:rPr lang="en-US" sz="1600" b="1" dirty="0" smtClean="0">
                <a:solidFill>
                  <a:schemeClr val="bg1"/>
                </a:solidFill>
              </a:rPr>
              <a:t>Pre-crisis </a:t>
            </a:r>
            <a:r>
              <a:rPr lang="en-US" sz="1600" b="1" dirty="0">
                <a:solidFill>
                  <a:schemeClr val="bg1"/>
                </a:solidFill>
              </a:rPr>
              <a:t>peak was $521.8 as of 9/30/07. Surplus as of </a:t>
            </a:r>
            <a:r>
              <a:rPr lang="en-US" sz="1600" b="1" dirty="0" smtClean="0">
                <a:solidFill>
                  <a:schemeClr val="bg1"/>
                </a:solidFill>
              </a:rPr>
              <a:t>6/30/13 </a:t>
            </a:r>
            <a:r>
              <a:rPr lang="en-US" sz="1600" b="1" dirty="0">
                <a:solidFill>
                  <a:schemeClr val="bg1"/>
                </a:solidFill>
              </a:rPr>
              <a:t>was </a:t>
            </a:r>
            <a:r>
              <a:rPr lang="en-US" sz="1600" b="1" dirty="0" smtClean="0">
                <a:solidFill>
                  <a:schemeClr val="bg1"/>
                </a:solidFill>
              </a:rPr>
              <a:t>17.7% </a:t>
            </a:r>
            <a:r>
              <a:rPr lang="en-US" sz="1600" b="1" dirty="0">
                <a:solidFill>
                  <a:schemeClr val="bg1"/>
                </a:solidFill>
              </a:rPr>
              <a:t>above 2007 </a:t>
            </a:r>
            <a:r>
              <a:rPr lang="en-US" sz="1600" b="1" dirty="0" smtClean="0">
                <a:solidFill>
                  <a:schemeClr val="bg1"/>
                </a:solidFill>
              </a:rPr>
              <a:t>peak.</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380546">
                                            <p:oleChartEl type="series" lvl="1"/>
                                          </p:spTgt>
                                        </p:tgtEl>
                                        <p:attrNameLst>
                                          <p:attrName>style.visibility</p:attrName>
                                        </p:attrNameLst>
                                      </p:cBhvr>
                                      <p:to>
                                        <p:strVal val="visible"/>
                                      </p:to>
                                    </p:set>
                                    <p:animEffect transition="in" filter="wipe(left)">
                                      <p:cBhvr>
                                        <p:cTn id="7" dur="1000"/>
                                        <p:tgtEl>
                                          <p:spTgt spid="6380546">
                                            <p:oleChartEl type="series" lvl="1"/>
                                          </p:spTgt>
                                        </p:tgtEl>
                                      </p:cBhvr>
                                    </p:animEffect>
                                  </p:childTnLst>
                                </p:cTn>
                              </p:par>
                            </p:childTnLst>
                          </p:cTn>
                        </p:par>
                        <p:par>
                          <p:cTn id="8" fill="hold">
                            <p:stCondLst>
                              <p:cond delay="2000"/>
                            </p:stCondLst>
                            <p:childTnLst>
                              <p:par>
                                <p:cTn id="9" presetID="22" presetClass="entr" presetSubtype="2" fill="hold" grpId="0" nodeType="afterEffect">
                                  <p:stCondLst>
                                    <p:cond delay="7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200"/>
                            </p:stCondLst>
                            <p:childTnLst>
                              <p:par>
                                <p:cTn id="13" presetID="10" presetClass="entr" presetSubtype="0" fill="hold" grpId="0" nodeType="afterEffect">
                                  <p:stCondLst>
                                    <p:cond delay="700"/>
                                  </p:stCondLst>
                                  <p:childTnLst>
                                    <p:set>
                                      <p:cBhvr>
                                        <p:cTn id="14" dur="1" fill="hold">
                                          <p:stCondLst>
                                            <p:cond delay="0"/>
                                          </p:stCondLst>
                                        </p:cTn>
                                        <p:tgtEl>
                                          <p:spTgt spid="230405"/>
                                        </p:tgtEl>
                                        <p:attrNameLst>
                                          <p:attrName>style.visibility</p:attrName>
                                        </p:attrNameLst>
                                      </p:cBhvr>
                                      <p:to>
                                        <p:strVal val="visible"/>
                                      </p:to>
                                    </p:set>
                                    <p:animEffect transition="in" filter="fade">
                                      <p:cBhvr>
                                        <p:cTn id="15" dur="500"/>
                                        <p:tgtEl>
                                          <p:spTgt spid="230405"/>
                                        </p:tgtEl>
                                      </p:cBhvr>
                                    </p:animEffect>
                                  </p:childTnLst>
                                </p:cTn>
                              </p:par>
                            </p:childTnLst>
                          </p:cTn>
                        </p:par>
                        <p:par>
                          <p:cTn id="16" fill="hold">
                            <p:stCondLst>
                              <p:cond delay="4400"/>
                            </p:stCondLst>
                            <p:childTnLst>
                              <p:par>
                                <p:cTn id="17" presetID="23" presetClass="entr" presetSubtype="16" fill="hold" grpId="0" nodeType="afterEffect">
                                  <p:stCondLst>
                                    <p:cond delay="700"/>
                                  </p:stCondLst>
                                  <p:childTnLst>
                                    <p:set>
                                      <p:cBhvr>
                                        <p:cTn id="18" dur="1" fill="hold">
                                          <p:stCondLst>
                                            <p:cond delay="0"/>
                                          </p:stCondLst>
                                        </p:cTn>
                                        <p:tgtEl>
                                          <p:spTgt spid="230408"/>
                                        </p:tgtEl>
                                        <p:attrNameLst>
                                          <p:attrName>style.visibility</p:attrName>
                                        </p:attrNameLst>
                                      </p:cBhvr>
                                      <p:to>
                                        <p:strVal val="visible"/>
                                      </p:to>
                                    </p:set>
                                    <p:anim calcmode="lin" valueType="num">
                                      <p:cBhvr>
                                        <p:cTn id="19" dur="500" fill="hold"/>
                                        <p:tgtEl>
                                          <p:spTgt spid="230408"/>
                                        </p:tgtEl>
                                        <p:attrNameLst>
                                          <p:attrName>ppt_w</p:attrName>
                                        </p:attrNameLst>
                                      </p:cBhvr>
                                      <p:tavLst>
                                        <p:tav tm="0">
                                          <p:val>
                                            <p:fltVal val="0"/>
                                          </p:val>
                                        </p:tav>
                                        <p:tav tm="100000">
                                          <p:val>
                                            <p:strVal val="#ppt_w"/>
                                          </p:val>
                                        </p:tav>
                                      </p:tavLst>
                                    </p:anim>
                                    <p:anim calcmode="lin" valueType="num">
                                      <p:cBhvr>
                                        <p:cTn id="20" dur="500" fill="hold"/>
                                        <p:tgtEl>
                                          <p:spTgt spid="2304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p:bldP spid="230405" grpId="0" animBg="1"/>
      <p:bldP spid="230408" grpId="0" animBg="1"/>
      <p:bldP spid="7200776"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smtClean="0"/>
              <a:t>Homeowners: 10-Year Average RNW WI </a:t>
            </a:r>
            <a:br>
              <a:rPr lang="en-US" smtClean="0"/>
            </a:br>
            <a:r>
              <a:rPr lang="en-US" smtClean="0"/>
              <a:t>&amp; Nearby States</a:t>
            </a:r>
          </a:p>
        </p:txBody>
      </p:sp>
      <p:graphicFrame>
        <p:nvGraphicFramePr>
          <p:cNvPr id="10242" name="Object 3"/>
          <p:cNvGraphicFramePr>
            <a:graphicFrameLocks noChangeAspect="1"/>
          </p:cNvGraphicFramePr>
          <p:nvPr>
            <p:ph type="chart" idx="1"/>
          </p:nvPr>
        </p:nvGraphicFramePr>
        <p:xfrm>
          <a:off x="322263" y="1671638"/>
          <a:ext cx="8818562" cy="4718050"/>
        </p:xfrm>
        <a:graphic>
          <a:graphicData uri="http://schemas.openxmlformats.org/presentationml/2006/ole">
            <p:oleObj spid="_x0000_s25763842" name="Chart" r:id="rId4" imgW="8829759" imgH="4724417" progId="MSGraph.Chart.8">
              <p:embed followColorScheme="full"/>
            </p:oleObj>
          </a:graphicData>
        </a:graphic>
      </p:graphicFrame>
      <p:sp>
        <p:nvSpPr>
          <p:cNvPr id="10244" name="Rectangle 4"/>
          <p:cNvSpPr>
            <a:spLocks noChangeArrowheads="1"/>
          </p:cNvSpPr>
          <p:nvPr/>
        </p:nvSpPr>
        <p:spPr bwMode="auto">
          <a:xfrm>
            <a:off x="609600" y="6281738"/>
            <a:ext cx="3810000" cy="114300"/>
          </a:xfrm>
          <a:prstGeom prst="rect">
            <a:avLst/>
          </a:prstGeom>
          <a:noFill/>
          <a:ln w="9525">
            <a:noFill/>
            <a:miter lim="800000"/>
            <a:headEnd/>
            <a:tailEnd/>
          </a:ln>
        </p:spPr>
        <p:txBody>
          <a:bodyPr wrap="none" lIns="92075" tIns="46038" rIns="92075" bIns="46038"/>
          <a:lstStyle/>
          <a:p>
            <a:pPr eaLnBrk="0" hangingPunct="0"/>
            <a:r>
              <a:rPr lang="en-US" sz="1400" b="1"/>
              <a:t>Source: NAIC, Insurance Information Institute</a:t>
            </a:r>
          </a:p>
        </p:txBody>
      </p:sp>
      <p:sp>
        <p:nvSpPr>
          <p:cNvPr id="10245" name="Text Box 5"/>
          <p:cNvSpPr txBox="1">
            <a:spLocks noChangeArrowheads="1"/>
          </p:cNvSpPr>
          <p:nvPr/>
        </p:nvSpPr>
        <p:spPr bwMode="auto">
          <a:xfrm>
            <a:off x="609600" y="1447800"/>
            <a:ext cx="7848600" cy="366713"/>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b="1"/>
              <a:t>2002-2011</a:t>
            </a:r>
          </a:p>
        </p:txBody>
      </p:sp>
      <p:sp>
        <p:nvSpPr>
          <p:cNvPr id="6" name="AutoShape 6"/>
          <p:cNvSpPr>
            <a:spLocks noChangeArrowheads="1"/>
          </p:cNvSpPr>
          <p:nvPr/>
        </p:nvSpPr>
        <p:spPr bwMode="blackWhite">
          <a:xfrm>
            <a:off x="663575" y="2024063"/>
            <a:ext cx="2170113" cy="1479550"/>
          </a:xfrm>
          <a:prstGeom prst="wedgeRectCallout">
            <a:avLst>
              <a:gd name="adj1" fmla="val 75644"/>
              <a:gd name="adj2" fmla="val 3727"/>
            </a:avLst>
          </a:prstGeom>
          <a:solidFill>
            <a:srgbClr val="C0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Wisconsin Homeowners profitability is above the US average and the regional average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1AA7DCC4-C3E5-453E-9648-57F98E722F0C}" type="slidenum">
              <a:rPr lang="en-US"/>
              <a:pPr/>
              <a:t>230</a:t>
            </a:fld>
            <a:endParaRPr lang="en-US"/>
          </a:p>
        </p:txBody>
      </p:sp>
      <p:sp>
        <p:nvSpPr>
          <p:cNvPr id="1989634" name="Rectangle 2"/>
          <p:cNvSpPr>
            <a:spLocks noGrp="1" noChangeArrowheads="1"/>
          </p:cNvSpPr>
          <p:nvPr>
            <p:ph type="title"/>
          </p:nvPr>
        </p:nvSpPr>
        <p:spPr/>
        <p:txBody>
          <a:bodyPr/>
          <a:lstStyle/>
          <a:p>
            <a:r>
              <a:rPr lang="en-US" sz="2400" dirty="0" smtClean="0"/>
              <a:t>U.S. INSURANCE MERGERS AND ACQUISITIONS, 2002-2012 (1)</a:t>
            </a:r>
          </a:p>
        </p:txBody>
      </p:sp>
      <p:graphicFrame>
        <p:nvGraphicFramePr>
          <p:cNvPr id="1989635" name="Object 3"/>
          <p:cNvGraphicFramePr>
            <a:graphicFrameLocks/>
          </p:cNvGraphicFramePr>
          <p:nvPr>
            <p:ph type="chart" idx="4294967295"/>
          </p:nvPr>
        </p:nvGraphicFramePr>
        <p:xfrm>
          <a:off x="292100" y="1620838"/>
          <a:ext cx="8559800" cy="4513262"/>
        </p:xfrm>
        <a:graphic>
          <a:graphicData uri="http://schemas.openxmlformats.org/presentationml/2006/ole">
            <p:oleObj spid="_x0000_s18754562" name="Chart" r:id="rId4" imgW="8582143" imgH="4524482" progId="MSGraph.Chart.8">
              <p:embed followColorScheme="full"/>
            </p:oleObj>
          </a:graphicData>
        </a:graphic>
      </p:graphicFrame>
      <p:sp>
        <p:nvSpPr>
          <p:cNvPr id="1989636" name="Rectangle 4"/>
          <p:cNvSpPr>
            <a:spLocks noChangeArrowheads="1"/>
          </p:cNvSpPr>
          <p:nvPr/>
        </p:nvSpPr>
        <p:spPr bwMode="black">
          <a:xfrm>
            <a:off x="347663" y="1266825"/>
            <a:ext cx="8534400"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a:solidFill>
                  <a:srgbClr val="225A7A"/>
                </a:solidFill>
              </a:rPr>
              <a:t>($ </a:t>
            </a:r>
            <a:r>
              <a:rPr lang="en-US" sz="1600" b="1" dirty="0" smtClean="0">
                <a:solidFill>
                  <a:srgbClr val="225A7A"/>
                </a:solidFill>
              </a:rPr>
              <a:t>Millions</a:t>
            </a:r>
            <a:r>
              <a:rPr lang="en-US" sz="1600" b="1" dirty="0">
                <a:solidFill>
                  <a:srgbClr val="225A7A"/>
                </a:solidFill>
              </a:rPr>
              <a:t>)</a:t>
            </a:r>
          </a:p>
        </p:txBody>
      </p:sp>
      <p:sp>
        <p:nvSpPr>
          <p:cNvPr id="1989637" name="Rectangle 5"/>
          <p:cNvSpPr>
            <a:spLocks noChangeArrowheads="1"/>
          </p:cNvSpPr>
          <p:nvPr/>
        </p:nvSpPr>
        <p:spPr bwMode="auto">
          <a:xfrm>
            <a:off x="0" y="6203205"/>
            <a:ext cx="7569200" cy="654795"/>
          </a:xfrm>
          <a:prstGeom prst="rect">
            <a:avLst/>
          </a:prstGeom>
          <a:noFill/>
          <a:ln w="9525" algn="ctr">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(1) Includes transactions where a U.S. company was the acquirer and/or the target.</a:t>
            </a:r>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 Conning proprietary database.</a:t>
            </a:r>
            <a:endParaRPr lang="en-US" sz="1100" dirty="0"/>
          </a:p>
        </p:txBody>
      </p:sp>
      <p:sp>
        <p:nvSpPr>
          <p:cNvPr id="1989639" name="AutoShape 7"/>
          <p:cNvSpPr>
            <a:spLocks noChangeArrowheads="1"/>
          </p:cNvSpPr>
          <p:nvPr/>
        </p:nvSpPr>
        <p:spPr bwMode="blackWhite">
          <a:xfrm>
            <a:off x="3746500" y="4866968"/>
            <a:ext cx="3090863" cy="682932"/>
          </a:xfrm>
          <a:prstGeom prst="wedgeRectCallout">
            <a:avLst>
              <a:gd name="adj1" fmla="val 72478"/>
              <a:gd name="adj2" fmla="val -348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M&amp;A activity  has returned to its pre-crisis levels.</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Lst>
  </p:timing>
</p:sld>
</file>

<file path=ppt/slides/slide2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2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312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2F20732-A4D4-4BEA-B6BE-959695E8D56F}" type="slidenum">
              <a:rPr lang="en-US" sz="900">
                <a:solidFill>
                  <a:schemeClr val="bg1"/>
                </a:solidFill>
              </a:rPr>
              <a:pPr algn="r" eaLnBrk="0" hangingPunct="0">
                <a:lnSpc>
                  <a:spcPct val="85000"/>
                </a:lnSpc>
                <a:spcBef>
                  <a:spcPct val="20000"/>
                </a:spcBef>
              </a:pPr>
              <a:t>231</a:t>
            </a:fld>
            <a:endParaRPr lang="en-US" sz="900">
              <a:solidFill>
                <a:schemeClr val="bg1"/>
              </a:solidFill>
            </a:endParaRPr>
          </a:p>
        </p:txBody>
      </p:sp>
      <p:pic>
        <p:nvPicPr>
          <p:cNvPr id="133124"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a:solidFill>
                  <a:schemeClr val="bg1"/>
                </a:solidFill>
              </a:rPr>
              <a:t>3.  REINSURANCE MARKET CONDITIONS</a:t>
            </a:r>
          </a:p>
        </p:txBody>
      </p:sp>
      <p:sp>
        <p:nvSpPr>
          <p:cNvPr id="2152456" name="Rectangle 8"/>
          <p:cNvSpPr>
            <a:spLocks noChangeArrowheads="1"/>
          </p:cNvSpPr>
          <p:nvPr/>
        </p:nvSpPr>
        <p:spPr bwMode="auto">
          <a:xfrm>
            <a:off x="1415845" y="4082077"/>
            <a:ext cx="6784258" cy="175432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Ample Capacity as Alternative Capital is Transforming the Market</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231</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232</a:t>
            </a:fld>
            <a:endParaRPr lang="en-US"/>
          </a:p>
        </p:txBody>
      </p:sp>
      <p:sp>
        <p:nvSpPr>
          <p:cNvPr id="1936386" name="Rectangle 2"/>
          <p:cNvSpPr>
            <a:spLocks noGrp="1" noChangeArrowheads="1"/>
          </p:cNvSpPr>
          <p:nvPr>
            <p:ph type="title"/>
          </p:nvPr>
        </p:nvSpPr>
        <p:spPr>
          <a:xfrm>
            <a:off x="136222" y="149480"/>
            <a:ext cx="7400925" cy="860425"/>
          </a:xfrm>
        </p:spPr>
        <p:txBody>
          <a:bodyPr/>
          <a:lstStyle/>
          <a:p>
            <a:r>
              <a:rPr lang="en-US" dirty="0" smtClean="0"/>
              <a:t>Global Reinsurer Capital, 2007-2013:H1*</a:t>
            </a:r>
          </a:p>
        </p:txBody>
      </p:sp>
      <p:graphicFrame>
        <p:nvGraphicFramePr>
          <p:cNvPr id="1936387" name="Object 3"/>
          <p:cNvGraphicFramePr>
            <a:graphicFrameLocks noChangeAspect="1"/>
          </p:cNvGraphicFramePr>
          <p:nvPr/>
        </p:nvGraphicFramePr>
        <p:xfrm>
          <a:off x="381000" y="1752600"/>
          <a:ext cx="8296275" cy="3752850"/>
        </p:xfrm>
        <a:graphic>
          <a:graphicData uri="http://schemas.openxmlformats.org/presentationml/2006/ole">
            <p:oleObj spid="_x0000_s22920194" name="Chart" r:id="rId4" imgW="8305811" imgH="3762334" progId="MSGraph.Chart.8">
              <p:embed followColorScheme="full"/>
            </p:oleObj>
          </a:graphicData>
        </a:graphic>
      </p:graphicFrame>
      <p:sp>
        <p:nvSpPr>
          <p:cNvPr id="1936388" name="Rectangle 4"/>
          <p:cNvSpPr>
            <a:spLocks noChangeArrowheads="1"/>
          </p:cNvSpPr>
          <p:nvPr/>
        </p:nvSpPr>
        <p:spPr bwMode="auto">
          <a:xfrm>
            <a:off x="0" y="6389410"/>
            <a:ext cx="7569200" cy="468590"/>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*Includes both traditional and non-traditional forms of reinsurance capital.</a:t>
            </a:r>
          </a:p>
          <a:p>
            <a:pPr eaLnBrk="0" hangingPunct="0">
              <a:lnSpc>
                <a:spcPct val="85000"/>
              </a:lnSpc>
              <a:spcBef>
                <a:spcPct val="25000"/>
              </a:spcBef>
              <a:buClr>
                <a:schemeClr val="accent2"/>
              </a:buClr>
              <a:buFont typeface="Wingdings" pitchFamily="2" charset="2"/>
              <a:buNone/>
            </a:pPr>
            <a:r>
              <a:rPr lang="en-US" sz="1100" dirty="0" smtClean="0"/>
              <a:t>Source: Aon Benfield Aggregate study for the 6 months ending June 2013; Insurance Information Institute.</a:t>
            </a:r>
            <a:endParaRPr lang="en-US" sz="1100" dirty="0"/>
          </a:p>
        </p:txBody>
      </p:sp>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664406"/>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Global Reinsurance Capital Has Been Trending Generally Upward Since the Global Financial Crisis, a Trend that Seems Likely to Continue</a:t>
            </a:r>
            <a:endParaRPr lang="en-US" b="1" dirty="0">
              <a:solidFill>
                <a:srgbClr val="FFFFFF"/>
              </a:solidFill>
            </a:endParaRPr>
          </a:p>
        </p:txBody>
      </p:sp>
      <p:sp>
        <p:nvSpPr>
          <p:cNvPr id="10" name="TextBox 9"/>
          <p:cNvSpPr txBox="1"/>
          <p:nvPr/>
        </p:nvSpPr>
        <p:spPr>
          <a:xfrm>
            <a:off x="2344994" y="2551471"/>
            <a:ext cx="663677" cy="338554"/>
          </a:xfrm>
          <a:prstGeom prst="rect">
            <a:avLst/>
          </a:prstGeom>
          <a:solidFill>
            <a:srgbClr val="FF0000"/>
          </a:solidFill>
        </p:spPr>
        <p:txBody>
          <a:bodyPr wrap="square" rtlCol="0">
            <a:spAutoFit/>
          </a:bodyPr>
          <a:lstStyle/>
          <a:p>
            <a:pPr algn="ctr"/>
            <a:r>
              <a:rPr lang="en-US" sz="1600" b="1" dirty="0" smtClean="0">
                <a:solidFill>
                  <a:schemeClr val="bg1"/>
                </a:solidFill>
              </a:rPr>
              <a:t>-17%</a:t>
            </a:r>
            <a:endParaRPr lang="en-US" sz="1600" b="1" dirty="0">
              <a:solidFill>
                <a:schemeClr val="bg1"/>
              </a:solidFill>
            </a:endParaRPr>
          </a:p>
        </p:txBody>
      </p:sp>
      <p:sp>
        <p:nvSpPr>
          <p:cNvPr id="11" name="TextBox 10"/>
          <p:cNvSpPr txBox="1"/>
          <p:nvPr/>
        </p:nvSpPr>
        <p:spPr>
          <a:xfrm>
            <a:off x="3333136" y="2276179"/>
            <a:ext cx="742312" cy="338554"/>
          </a:xfrm>
          <a:prstGeom prst="rect">
            <a:avLst/>
          </a:prstGeom>
          <a:solidFill>
            <a:srgbClr val="FF0000"/>
          </a:solidFill>
        </p:spPr>
        <p:txBody>
          <a:bodyPr wrap="square" rtlCol="0">
            <a:spAutoFit/>
          </a:bodyPr>
          <a:lstStyle/>
          <a:p>
            <a:pPr algn="ctr"/>
            <a:r>
              <a:rPr lang="en-US" sz="1600" b="1" dirty="0" smtClean="0">
                <a:solidFill>
                  <a:schemeClr val="bg1"/>
                </a:solidFill>
              </a:rPr>
              <a:t>+18%</a:t>
            </a:r>
            <a:endParaRPr lang="en-US" sz="1600" b="1" dirty="0">
              <a:solidFill>
                <a:schemeClr val="bg1"/>
              </a:solidFill>
            </a:endParaRPr>
          </a:p>
        </p:txBody>
      </p:sp>
      <p:sp>
        <p:nvSpPr>
          <p:cNvPr id="12" name="TextBox 11"/>
          <p:cNvSpPr txBox="1"/>
          <p:nvPr/>
        </p:nvSpPr>
        <p:spPr>
          <a:xfrm>
            <a:off x="4444156" y="1956643"/>
            <a:ext cx="742312" cy="338554"/>
          </a:xfrm>
          <a:prstGeom prst="rect">
            <a:avLst/>
          </a:prstGeom>
          <a:solidFill>
            <a:srgbClr val="FF0000"/>
          </a:solidFill>
        </p:spPr>
        <p:txBody>
          <a:bodyPr wrap="square" rtlCol="0">
            <a:spAutoFit/>
          </a:bodyPr>
          <a:lstStyle/>
          <a:p>
            <a:pPr algn="ctr"/>
            <a:r>
              <a:rPr lang="en-US" sz="1600" b="1" dirty="0" smtClean="0">
                <a:solidFill>
                  <a:schemeClr val="bg1"/>
                </a:solidFill>
              </a:rPr>
              <a:t>+18%</a:t>
            </a:r>
            <a:endParaRPr lang="en-US" sz="1600" b="1" dirty="0">
              <a:solidFill>
                <a:schemeClr val="bg1"/>
              </a:solidFill>
            </a:endParaRPr>
          </a:p>
        </p:txBody>
      </p:sp>
      <p:sp>
        <p:nvSpPr>
          <p:cNvPr id="13" name="TextBox 12"/>
          <p:cNvSpPr txBox="1"/>
          <p:nvPr/>
        </p:nvSpPr>
        <p:spPr>
          <a:xfrm>
            <a:off x="5510932" y="2035303"/>
            <a:ext cx="742312" cy="338554"/>
          </a:xfrm>
          <a:prstGeom prst="rect">
            <a:avLst/>
          </a:prstGeom>
          <a:solidFill>
            <a:srgbClr val="FF0000"/>
          </a:solidFill>
        </p:spPr>
        <p:txBody>
          <a:bodyPr wrap="square" rtlCol="0">
            <a:spAutoFit/>
          </a:bodyPr>
          <a:lstStyle/>
          <a:p>
            <a:pPr algn="ctr"/>
            <a:r>
              <a:rPr lang="en-US" sz="1600" b="1" dirty="0" smtClean="0">
                <a:solidFill>
                  <a:schemeClr val="bg1"/>
                </a:solidFill>
              </a:rPr>
              <a:t>-3%</a:t>
            </a:r>
            <a:endParaRPr lang="en-US" sz="1600" b="1" dirty="0">
              <a:solidFill>
                <a:schemeClr val="bg1"/>
              </a:solidFill>
            </a:endParaRPr>
          </a:p>
        </p:txBody>
      </p:sp>
      <p:sp>
        <p:nvSpPr>
          <p:cNvPr id="14" name="TextBox 13"/>
          <p:cNvSpPr txBox="1"/>
          <p:nvPr/>
        </p:nvSpPr>
        <p:spPr>
          <a:xfrm>
            <a:off x="6621952" y="1789507"/>
            <a:ext cx="742312" cy="338554"/>
          </a:xfrm>
          <a:prstGeom prst="rect">
            <a:avLst/>
          </a:prstGeom>
          <a:solidFill>
            <a:srgbClr val="FF0000"/>
          </a:solidFill>
        </p:spPr>
        <p:txBody>
          <a:bodyPr wrap="square" rtlCol="0">
            <a:spAutoFit/>
          </a:bodyPr>
          <a:lstStyle/>
          <a:p>
            <a:pPr algn="ctr"/>
            <a:r>
              <a:rPr lang="en-US" sz="1600" b="1" dirty="0" smtClean="0">
                <a:solidFill>
                  <a:schemeClr val="bg1"/>
                </a:solidFill>
              </a:rPr>
              <a:t>+11%</a:t>
            </a:r>
            <a:endParaRPr lang="en-US" sz="1600" b="1" dirty="0">
              <a:solidFill>
                <a:schemeClr val="bg1"/>
              </a:solidFill>
            </a:endParaRPr>
          </a:p>
        </p:txBody>
      </p:sp>
      <p:sp>
        <p:nvSpPr>
          <p:cNvPr id="15" name="TextBox 14"/>
          <p:cNvSpPr txBox="1"/>
          <p:nvPr/>
        </p:nvSpPr>
        <p:spPr>
          <a:xfrm>
            <a:off x="7688728" y="1720687"/>
            <a:ext cx="742312" cy="338554"/>
          </a:xfrm>
          <a:prstGeom prst="rect">
            <a:avLst/>
          </a:prstGeom>
          <a:solidFill>
            <a:srgbClr val="FF0000"/>
          </a:solidFill>
        </p:spPr>
        <p:txBody>
          <a:bodyPr wrap="square" rtlCol="0">
            <a:spAutoFit/>
          </a:bodyPr>
          <a:lstStyle/>
          <a:p>
            <a:pPr algn="ctr"/>
            <a:r>
              <a:rPr lang="en-US" sz="1600" b="1" dirty="0" smtClean="0">
                <a:solidFill>
                  <a:schemeClr val="bg1"/>
                </a:solidFill>
              </a:rPr>
              <a:t>+1%</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2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nvPr>
        </p:nvGraphicFramePr>
        <p:xfrm>
          <a:off x="0" y="1696064"/>
          <a:ext cx="891540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88488" y="0"/>
            <a:ext cx="8229600" cy="1069848"/>
          </a:xfrm>
        </p:spPr>
        <p:txBody>
          <a:bodyPr/>
          <a:lstStyle/>
          <a:p>
            <a:r>
              <a:rPr lang="en-US" sz="2400" b="1" dirty="0" smtClean="0">
                <a:latin typeface="Arial "/>
              </a:rPr>
              <a:t>Long-Term Evolution of Shareholders’ Funds for        the Guy Carpenter Global Reinsurance Composite </a:t>
            </a:r>
            <a:r>
              <a:rPr lang="en-US" sz="1600" b="1" dirty="0" smtClean="0">
                <a:latin typeface="Arial "/>
              </a:rPr>
              <a:t/>
            </a:r>
            <a:br>
              <a:rPr lang="en-US" sz="1600" b="1" dirty="0" smtClean="0">
                <a:latin typeface="Arial "/>
              </a:rPr>
            </a:br>
            <a:endParaRPr lang="en-US" sz="1600"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Guy Carpenter</a:t>
            </a:r>
            <a:endParaRPr lang="en-US" sz="1100" dirty="0"/>
          </a:p>
        </p:txBody>
      </p:sp>
    </p:spTree>
  </p:cSld>
  <p:clrMapOvr>
    <a:masterClrMapping/>
  </p:clrMapOvr>
  <p:transition/>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sz="2700" dirty="0" smtClean="0">
                <a:latin typeface="Arial "/>
              </a:rPr>
              <a:t>Alternative Capacity as a Percentage of Global Property Catastrophe Reinsurance Limit</a:t>
            </a:r>
            <a:endParaRPr lang="en-US" sz="2700"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Guy Carpenter</a:t>
            </a:r>
            <a:endParaRPr lang="en-US" sz="1100" dirty="0"/>
          </a:p>
        </p:txBody>
      </p:sp>
      <p:pic>
        <p:nvPicPr>
          <p:cNvPr id="22972418" name="Picture 2"/>
          <p:cNvPicPr>
            <a:picLocks noChangeAspect="1" noChangeArrowheads="1"/>
          </p:cNvPicPr>
          <p:nvPr/>
        </p:nvPicPr>
        <p:blipFill>
          <a:blip r:embed="rId2" cstate="email"/>
          <a:srcRect/>
          <a:stretch>
            <a:fillRect/>
          </a:stretch>
        </p:blipFill>
        <p:spPr bwMode="auto">
          <a:xfrm>
            <a:off x="368709" y="2079522"/>
            <a:ext cx="8223308" cy="4086532"/>
          </a:xfrm>
          <a:prstGeom prst="rect">
            <a:avLst/>
          </a:prstGeom>
          <a:noFill/>
          <a:ln w="9525">
            <a:noFill/>
            <a:miter lim="800000"/>
            <a:headEnd/>
            <a:tailEnd/>
          </a:ln>
        </p:spPr>
      </p:pic>
      <p:sp>
        <p:nvSpPr>
          <p:cNvPr id="6" name="Rectangle 3"/>
          <p:cNvSpPr>
            <a:spLocks noChangeArrowheads="1"/>
          </p:cNvSpPr>
          <p:nvPr/>
        </p:nvSpPr>
        <p:spPr bwMode="black">
          <a:xfrm>
            <a:off x="347663" y="1163589"/>
            <a:ext cx="8221662" cy="2492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b="1" dirty="0" smtClean="0">
                <a:solidFill>
                  <a:srgbClr val="225A7A"/>
                </a:solidFill>
              </a:rPr>
              <a:t>(As of Year End)</a:t>
            </a:r>
            <a:endParaRPr lang="en-US" b="1" dirty="0">
              <a:solidFill>
                <a:srgbClr val="225A7A"/>
              </a:solidFill>
              <a:latin typeface="Arial" charset="0"/>
              <a:cs typeface="Arial" charset="0"/>
            </a:endParaRPr>
          </a:p>
        </p:txBody>
      </p:sp>
      <p:sp>
        <p:nvSpPr>
          <p:cNvPr id="7" name="AutoShape 14"/>
          <p:cNvSpPr>
            <a:spLocks noChangeArrowheads="1"/>
          </p:cNvSpPr>
          <p:nvPr/>
        </p:nvSpPr>
        <p:spPr bwMode="blackWhite">
          <a:xfrm>
            <a:off x="2315498" y="1666568"/>
            <a:ext cx="3539613" cy="1408470"/>
          </a:xfrm>
          <a:prstGeom prst="wedgeRectCallout">
            <a:avLst>
              <a:gd name="adj1" fmla="val 96681"/>
              <a:gd name="adj2" fmla="val 2606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Alternative Capacity accounted for approximately 14% or $45 billion of the $316 in global property catastrophe reinsurance capital as of mid-2013 (expected to rise to ~15% by year-end 2013)</a:t>
            </a:r>
            <a:endParaRPr lang="en-US" sz="1600"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Object 2"/>
          <p:cNvGraphicFramePr>
            <a:graphicFrameLocks noChangeAspect="1"/>
          </p:cNvGraphicFramePr>
          <p:nvPr>
            <p:ph type="chart" idx="1"/>
          </p:nvPr>
        </p:nvGraphicFramePr>
        <p:xfrm>
          <a:off x="-296863" y="1352550"/>
          <a:ext cx="8745538" cy="4970463"/>
        </p:xfrm>
        <a:graphic>
          <a:graphicData uri="http://schemas.openxmlformats.org/presentationml/2006/ole">
            <p:oleObj spid="_x0000_s22971394" name="Chart" r:id="rId3" imgW="8620022" imgH="4905503" progId="MSGraph.Chart.8">
              <p:embed followColorScheme="full"/>
            </p:oleObj>
          </a:graphicData>
        </a:graphic>
      </p:graphicFrame>
      <p:sp>
        <p:nvSpPr>
          <p:cNvPr id="29699" name="Text Box 6"/>
          <p:cNvSpPr txBox="1">
            <a:spLocks noChangeArrowheads="1"/>
          </p:cNvSpPr>
          <p:nvPr/>
        </p:nvSpPr>
        <p:spPr bwMode="blackWhite">
          <a:xfrm>
            <a:off x="6430295" y="1076631"/>
            <a:ext cx="2585833" cy="2993923"/>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dirty="0" smtClean="0">
                <a:solidFill>
                  <a:srgbClr val="FFFFFF"/>
                </a:solidFill>
              </a:rPr>
              <a:t>“Convergence Capital” accounted for an estimated $45B or 14% or total property catastrophe reinsurance capacity as of mid-2013, up $10B over the past 18 months (since 1/1/12). Penetration of this type of capacity is growing</a:t>
            </a:r>
            <a:endParaRPr lang="en-US" b="1" dirty="0">
              <a:solidFill>
                <a:srgbClr val="FFFFFF"/>
              </a:solidFill>
            </a:endParaRPr>
          </a:p>
        </p:txBody>
      </p:sp>
      <p:sp>
        <p:nvSpPr>
          <p:cNvPr id="7" name="Title 8"/>
          <p:cNvSpPr txBox="1">
            <a:spLocks/>
          </p:cNvSpPr>
          <p:nvPr/>
        </p:nvSpPr>
        <p:spPr bwMode="black">
          <a:xfrm>
            <a:off x="39688" y="120650"/>
            <a:ext cx="7799387" cy="719138"/>
          </a:xfrm>
          <a:prstGeom prst="rect">
            <a:avLst/>
          </a:prstGeom>
          <a:noFill/>
          <a:ln w="9525">
            <a:noFill/>
            <a:miter lim="800000"/>
            <a:headEnd/>
            <a:tailEnd/>
          </a:ln>
        </p:spPr>
        <p:txBody>
          <a:bodyPr lIns="45720" rIns="45720" anchor="ctr"/>
          <a:lstStyle/>
          <a:p>
            <a:pPr algn="l" defTabSz="114300" eaLnBrk="0" hangingPunct="0">
              <a:lnSpc>
                <a:spcPct val="90000"/>
              </a:lnSpc>
              <a:defRPr/>
            </a:pPr>
            <a:r>
              <a:rPr lang="en-US" sz="3000" b="1" dirty="0" smtClean="0">
                <a:solidFill>
                  <a:srgbClr val="28688C"/>
                </a:solidFill>
                <a:latin typeface="Arial"/>
                <a:ea typeface="Arial Unicode MS"/>
                <a:cs typeface="Arial"/>
              </a:rPr>
              <a:t>Property Catastrophe Reinsurance Capacity by Source as of Mid-2013 ($ Bill)</a:t>
            </a:r>
            <a:endParaRPr lang="en-US" sz="3000" b="1" kern="0" dirty="0">
              <a:solidFill>
                <a:srgbClr val="28688C"/>
              </a:solidFill>
              <a:ea typeface="+mj-ea"/>
              <a:cs typeface="+mj-cs"/>
            </a:endParaRPr>
          </a:p>
        </p:txBody>
      </p:sp>
      <p:sp>
        <p:nvSpPr>
          <p:cNvPr id="8" name="Rectangle 3"/>
          <p:cNvSpPr>
            <a:spLocks noChangeArrowheads="1"/>
          </p:cNvSpPr>
          <p:nvPr/>
        </p:nvSpPr>
        <p:spPr bwMode="auto">
          <a:xfrm>
            <a:off x="44244" y="6538680"/>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a:t>
            </a:r>
            <a:r>
              <a:rPr lang="en-US" sz="1000" dirty="0">
                <a:solidFill>
                  <a:schemeClr val="accent4">
                    <a:lumMod val="75000"/>
                  </a:schemeClr>
                </a:solidFill>
                <a:cs typeface="+mn-cs"/>
              </a:rPr>
              <a:t>: </a:t>
            </a:r>
            <a:r>
              <a:rPr lang="en-US" sz="1000" dirty="0" smtClean="0">
                <a:solidFill>
                  <a:schemeClr val="accent4">
                    <a:lumMod val="75000"/>
                  </a:schemeClr>
                </a:solidFill>
                <a:cs typeface="+mn-cs"/>
              </a:rPr>
              <a:t>Guy Carpenter; </a:t>
            </a:r>
            <a:r>
              <a:rPr lang="en-US" sz="1000" i="1" dirty="0" smtClean="0">
                <a:solidFill>
                  <a:schemeClr val="accent4">
                    <a:lumMod val="75000"/>
                  </a:schemeClr>
                </a:solidFill>
                <a:cs typeface="+mn-cs"/>
              </a:rPr>
              <a:t>Mid-Year Market Report, </a:t>
            </a:r>
            <a:r>
              <a:rPr lang="en-US" sz="1000" dirty="0" smtClean="0">
                <a:solidFill>
                  <a:schemeClr val="accent4">
                    <a:lumMod val="75000"/>
                  </a:schemeClr>
                </a:solidFill>
                <a:cs typeface="+mn-cs"/>
              </a:rPr>
              <a:t>September 2013; Insurance Information Institute.</a:t>
            </a:r>
            <a:endParaRPr lang="en-US" sz="1000" i="1" dirty="0">
              <a:solidFill>
                <a:schemeClr val="accent4">
                  <a:lumMod val="75000"/>
                </a:schemeClr>
              </a:solidFill>
              <a:cs typeface="+mn-cs"/>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213DCD5A-272D-460F-810D-8B44844B5B0F}" type="slidenum">
              <a:rPr lang="en-US" smtClean="0"/>
              <a:pPr>
                <a:defRPr/>
              </a:pPr>
              <a:t>235</a:t>
            </a:fld>
            <a:endParaRPr lang="en-US"/>
          </a:p>
        </p:txBody>
      </p:sp>
      <p:sp>
        <p:nvSpPr>
          <p:cNvPr id="10" name="AutoShape 7"/>
          <p:cNvSpPr>
            <a:spLocks noChangeArrowheads="1"/>
          </p:cNvSpPr>
          <p:nvPr/>
        </p:nvSpPr>
        <p:spPr bwMode="blackWhite">
          <a:xfrm>
            <a:off x="4645984" y="4723352"/>
            <a:ext cx="3229896" cy="1177366"/>
          </a:xfrm>
          <a:prstGeom prst="wedgeRectCallout">
            <a:avLst>
              <a:gd name="adj1" fmla="val -94728"/>
              <a:gd name="adj2" fmla="val -1012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Collateralized reinsurance (sidecars) is the fastest growing segment recently</a:t>
            </a:r>
            <a:endParaRPr lang="en-US" sz="2000" b="1" dirty="0">
              <a:solidFill>
                <a:srgbClr val="FFFFFF"/>
              </a:solidFill>
              <a:latin typeface="Arial" charset="0"/>
              <a:cs typeface="Arial" charset="0"/>
            </a:endParaRPr>
          </a:p>
        </p:txBody>
      </p:sp>
      <p:sp>
        <p:nvSpPr>
          <p:cNvPr id="11" name="Rectangle 6"/>
          <p:cNvSpPr>
            <a:spLocks noChangeArrowheads="1"/>
          </p:cNvSpPr>
          <p:nvPr/>
        </p:nvSpPr>
        <p:spPr bwMode="black">
          <a:xfrm>
            <a:off x="1814046" y="1209983"/>
            <a:ext cx="4291780"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Total =  $316 Billion*</a:t>
            </a:r>
            <a:endParaRPr lang="en-US" sz="2400" b="1" u="sng" dirty="0">
              <a:solidFill>
                <a:srgbClr val="225A7A"/>
              </a:solidFill>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Alternative Capacity Development, </a:t>
            </a:r>
            <a:br>
              <a:rPr lang="en-US" dirty="0" smtClean="0">
                <a:latin typeface="Arial "/>
              </a:rPr>
            </a:br>
            <a:r>
              <a:rPr lang="en-US" dirty="0" smtClean="0">
                <a:latin typeface="Arial "/>
              </a:rPr>
              <a:t>2001—2013:H1</a:t>
            </a:r>
            <a:endParaRPr lang="en-US" b="1" dirty="0">
              <a:latin typeface="Arial "/>
            </a:endParaRPr>
          </a:p>
        </p:txBody>
      </p:sp>
      <p:pic>
        <p:nvPicPr>
          <p:cNvPr id="22973442" name="Picture 2"/>
          <p:cNvPicPr>
            <a:picLocks noChangeAspect="1" noChangeArrowheads="1"/>
          </p:cNvPicPr>
          <p:nvPr/>
        </p:nvPicPr>
        <p:blipFill>
          <a:blip r:embed="rId2" cstate="email"/>
          <a:srcRect/>
          <a:stretch>
            <a:fillRect/>
          </a:stretch>
        </p:blipFill>
        <p:spPr bwMode="auto">
          <a:xfrm>
            <a:off x="73740" y="1166510"/>
            <a:ext cx="8893276" cy="5313846"/>
          </a:xfrm>
          <a:prstGeom prst="rect">
            <a:avLst/>
          </a:prstGeom>
          <a:noFill/>
          <a:ln w="9525">
            <a:noFill/>
            <a:miter lim="800000"/>
            <a:headEnd/>
            <a:tailEnd/>
          </a:ln>
        </p:spPr>
      </p:pic>
      <p:sp>
        <p:nvSpPr>
          <p:cNvPr id="8" name="Rectangle 3"/>
          <p:cNvSpPr>
            <a:spLocks noChangeArrowheads="1"/>
          </p:cNvSpPr>
          <p:nvPr/>
        </p:nvSpPr>
        <p:spPr bwMode="auto">
          <a:xfrm>
            <a:off x="44244" y="6538680"/>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a:t>
            </a:r>
            <a:r>
              <a:rPr lang="en-US" sz="1000" dirty="0">
                <a:solidFill>
                  <a:schemeClr val="accent4">
                    <a:lumMod val="75000"/>
                  </a:schemeClr>
                </a:solidFill>
                <a:cs typeface="+mn-cs"/>
              </a:rPr>
              <a:t>: </a:t>
            </a:r>
            <a:r>
              <a:rPr lang="en-US" sz="1000" dirty="0" smtClean="0">
                <a:solidFill>
                  <a:schemeClr val="accent4">
                    <a:lumMod val="75000"/>
                  </a:schemeClr>
                </a:solidFill>
                <a:cs typeface="+mn-cs"/>
              </a:rPr>
              <a:t>Guy Carpenter; </a:t>
            </a:r>
            <a:r>
              <a:rPr lang="en-US" sz="1000" i="1" dirty="0" smtClean="0">
                <a:solidFill>
                  <a:schemeClr val="accent4">
                    <a:lumMod val="75000"/>
                  </a:schemeClr>
                </a:solidFill>
                <a:cs typeface="+mn-cs"/>
              </a:rPr>
              <a:t>Mid-Year Market Report, </a:t>
            </a:r>
            <a:r>
              <a:rPr lang="en-US" sz="1000" dirty="0" smtClean="0">
                <a:solidFill>
                  <a:schemeClr val="accent4">
                    <a:lumMod val="75000"/>
                  </a:schemeClr>
                </a:solidFill>
                <a:cs typeface="+mn-cs"/>
              </a:rPr>
              <a:t>September 2013; Insurance Information Institute.</a:t>
            </a:r>
            <a:endParaRPr lang="en-US" sz="1000" i="1" dirty="0">
              <a:solidFill>
                <a:schemeClr val="accent4">
                  <a:lumMod val="75000"/>
                </a:schemeClr>
              </a:solidFill>
              <a:cs typeface="+mn-cs"/>
            </a:endParaRPr>
          </a:p>
        </p:txBody>
      </p:sp>
      <p:sp>
        <p:nvSpPr>
          <p:cNvPr id="10" name="Rectangle 9"/>
          <p:cNvSpPr/>
          <p:nvPr/>
        </p:nvSpPr>
        <p:spPr>
          <a:xfrm>
            <a:off x="7787148" y="2993924"/>
            <a:ext cx="1150375" cy="348061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Non-Traditional Property Catastrophe</a:t>
            </a:r>
            <a:br>
              <a:rPr lang="en-US" dirty="0" smtClean="0">
                <a:latin typeface="Arial "/>
              </a:rPr>
            </a:br>
            <a:r>
              <a:rPr lang="en-US" dirty="0" smtClean="0">
                <a:latin typeface="Arial "/>
              </a:rPr>
              <a:t>Limits by Type, YE 2012 vs. YE 2015E</a:t>
            </a:r>
            <a:endParaRPr lang="en-US"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Guy Carpenter; Reinsurance Association of America; Insurance Information Institute.</a:t>
            </a:r>
            <a:endParaRPr lang="en-US" sz="1100" dirty="0"/>
          </a:p>
        </p:txBody>
      </p:sp>
      <p:pic>
        <p:nvPicPr>
          <p:cNvPr id="6" name="Picture 3"/>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339212" y="1214427"/>
            <a:ext cx="6400801" cy="50364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AutoShape 6"/>
          <p:cNvSpPr>
            <a:spLocks noChangeArrowheads="1"/>
          </p:cNvSpPr>
          <p:nvPr/>
        </p:nvSpPr>
        <p:spPr bwMode="blackWhite">
          <a:xfrm>
            <a:off x="6592528" y="2035277"/>
            <a:ext cx="2241756" cy="2654710"/>
          </a:xfrm>
          <a:prstGeom prst="wedgeRectCallout">
            <a:avLst>
              <a:gd name="adj1" fmla="val -84072"/>
              <a:gd name="adj2" fmla="val 2642"/>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Alternative capital is expected to rise by 30% by YE 2015 and will ultimately account for 20-30% of total reinsurance spend, according to Guy Carpenter</a:t>
            </a:r>
            <a:endParaRPr lang="en-US" b="1" dirty="0">
              <a:solidFill>
                <a:schemeClr val="bg1"/>
              </a:solidFill>
              <a:latin typeface="Arial" pitchFamily="34"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60132" y="90488"/>
            <a:ext cx="7550150" cy="860425"/>
          </a:xfrm>
        </p:spPr>
        <p:txBody>
          <a:bodyPr/>
          <a:lstStyle/>
          <a:p>
            <a:r>
              <a:rPr lang="en-US" dirty="0" smtClean="0"/>
              <a:t>Catastrophe Bonds: Issuance and Outstanding, 1997- 2013*</a:t>
            </a:r>
          </a:p>
        </p:txBody>
      </p:sp>
      <p:sp>
        <p:nvSpPr>
          <p:cNvPr id="2052" name="Rectangle 3"/>
          <p:cNvSpPr>
            <a:spLocks noChangeArrowheads="1"/>
          </p:cNvSpPr>
          <p:nvPr/>
        </p:nvSpPr>
        <p:spPr bwMode="black">
          <a:xfrm>
            <a:off x="347663" y="1163589"/>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Risk Capital Amount ($ Millions)</a:t>
            </a:r>
            <a:endParaRPr lang="en-US" sz="1600" b="1" dirty="0">
              <a:solidFill>
                <a:srgbClr val="225A7A"/>
              </a:solidFill>
              <a:latin typeface="Arial" charset="0"/>
              <a:cs typeface="Arial" charset="0"/>
            </a:endParaRPr>
          </a:p>
        </p:txBody>
      </p:sp>
      <p:sp>
        <p:nvSpPr>
          <p:cNvPr id="2053" name="Rectangle 4"/>
          <p:cNvSpPr>
            <a:spLocks noChangeArrowheads="1"/>
          </p:cNvSpPr>
          <p:nvPr/>
        </p:nvSpPr>
        <p:spPr bwMode="auto">
          <a:xfrm>
            <a:off x="0" y="6414802"/>
            <a:ext cx="8636000" cy="443198"/>
          </a:xfrm>
          <a:prstGeom prst="rect">
            <a:avLst/>
          </a:prstGeom>
          <a:noFill/>
          <a:ln w="9525">
            <a:noFill/>
            <a:miter lim="800000"/>
            <a:headEnd/>
            <a:tailEnd/>
          </a:ln>
        </p:spPr>
        <p:txBody>
          <a:bodyPr lIns="365760" tIns="0" rIns="0" bIns="137160" anchor="b">
            <a:spAutoFit/>
          </a:bodyPr>
          <a:lstStyle/>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smtClean="0">
                <a:solidFill>
                  <a:srgbClr val="000000"/>
                </a:solidFill>
              </a:rPr>
              <a:t>*Through July 2013.</a:t>
            </a:r>
          </a:p>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smtClean="0">
                <a:solidFill>
                  <a:srgbClr val="000000"/>
                </a:solidFill>
                <a:latin typeface="Arial" charset="0"/>
                <a:cs typeface="Arial" charset="0"/>
              </a:rPr>
              <a:t>Source: Guy Carpenter; </a:t>
            </a:r>
            <a:r>
              <a:rPr lang="en-US" sz="1100" dirty="0">
                <a:solidFill>
                  <a:srgbClr val="000000"/>
                </a:solidFill>
                <a:latin typeface="Arial" charset="0"/>
                <a:cs typeface="Arial" charset="0"/>
              </a:rPr>
              <a:t>Insurance Information </a:t>
            </a:r>
            <a:r>
              <a:rPr lang="en-US" sz="1100" dirty="0" smtClean="0">
                <a:solidFill>
                  <a:srgbClr val="000000"/>
                </a:solidFill>
                <a:latin typeface="Arial" charset="0"/>
                <a:cs typeface="Arial" charset="0"/>
              </a:rPr>
              <a:t>Institute.</a:t>
            </a:r>
            <a:endParaRPr lang="en-US" sz="1100" dirty="0">
              <a:solidFill>
                <a:srgbClr val="000000"/>
              </a:solidFill>
              <a:latin typeface="Arial" charset="0"/>
              <a:cs typeface="Arial" charset="0"/>
            </a:endParaRPr>
          </a:p>
        </p:txBody>
      </p:sp>
      <p:graphicFrame>
        <p:nvGraphicFramePr>
          <p:cNvPr id="2050" name="Object 2"/>
          <p:cNvGraphicFramePr>
            <a:graphicFrameLocks/>
          </p:cNvGraphicFramePr>
          <p:nvPr/>
        </p:nvGraphicFramePr>
        <p:xfrm>
          <a:off x="180975" y="1283111"/>
          <a:ext cx="8718550" cy="4203290"/>
        </p:xfrm>
        <a:graphic>
          <a:graphicData uri="http://schemas.openxmlformats.org/presentationml/2006/ole">
            <p:oleObj spid="_x0000_s22919170" name="Chart" r:id="rId4" imgW="8715311" imgH="3943460" progId="MSGraph.Chart.8">
              <p:embed followColorScheme="full"/>
            </p:oleObj>
          </a:graphicData>
        </a:graphic>
      </p:graphicFrame>
      <p:sp>
        <p:nvSpPr>
          <p:cNvPr id="307206" name="Rectangle 6"/>
          <p:cNvSpPr>
            <a:spLocks noChangeArrowheads="1"/>
          </p:cNvSpPr>
          <p:nvPr/>
        </p:nvSpPr>
        <p:spPr bwMode="blackWhite">
          <a:xfrm>
            <a:off x="517573" y="5643129"/>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rPr>
              <a:t>Catastrophe Bond Issuance Is Approaching Pre-Crisis Levels While Risk Capital Outstanding Stands at an All-Time Record</a:t>
            </a:r>
            <a:endParaRPr lang="en-US" b="1" dirty="0">
              <a:solidFill>
                <a:srgbClr val="FFFFFF"/>
              </a:solidFill>
              <a:latin typeface="Arial" charset="0"/>
              <a:cs typeface="Arial" charset="0"/>
            </a:endParaRPr>
          </a:p>
        </p:txBody>
      </p:sp>
      <p:sp>
        <p:nvSpPr>
          <p:cNvPr id="8" name="AutoShape 8"/>
          <p:cNvSpPr>
            <a:spLocks noChangeArrowheads="1"/>
          </p:cNvSpPr>
          <p:nvPr/>
        </p:nvSpPr>
        <p:spPr bwMode="blackWhite">
          <a:xfrm>
            <a:off x="4704735" y="4866968"/>
            <a:ext cx="2757950" cy="530941"/>
          </a:xfrm>
          <a:prstGeom prst="wedgeRectCallout">
            <a:avLst>
              <a:gd name="adj1" fmla="val 85533"/>
              <a:gd name="adj2" fmla="val -3998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CAT bond issuance will likely reach a record high in 2013v</a:t>
            </a:r>
            <a:endParaRPr lang="en-US" sz="1400" b="1" dirty="0">
              <a:solidFill>
                <a:srgbClr val="FFFFFF"/>
              </a:solidFill>
              <a:latin typeface="Arial" pitchFamily="34" charset="0"/>
              <a:cs typeface="Arial" pitchFamily="34" charset="0"/>
            </a:endParaRPr>
          </a:p>
        </p:txBody>
      </p:sp>
      <p:sp>
        <p:nvSpPr>
          <p:cNvPr id="9" name="AutoShape 7"/>
          <p:cNvSpPr>
            <a:spLocks noChangeArrowheads="1"/>
          </p:cNvSpPr>
          <p:nvPr/>
        </p:nvSpPr>
        <p:spPr bwMode="blackWhite">
          <a:xfrm>
            <a:off x="2271247" y="1681316"/>
            <a:ext cx="2129914" cy="1106128"/>
          </a:xfrm>
          <a:prstGeom prst="wedgeRectCallout">
            <a:avLst>
              <a:gd name="adj1" fmla="val 247057"/>
              <a:gd name="adj2" fmla="val -45745"/>
            </a:avLst>
          </a:prstGeom>
          <a:gradFill rotWithShape="1">
            <a:gsLst>
              <a:gs pos="0">
                <a:schemeClr val="accent1">
                  <a:alpha val="40000"/>
                </a:schemeClr>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cs typeface="Arial" pitchFamily="34" charset="0"/>
              </a:rPr>
              <a:t>Risk capital  outstanding reached a record high in 2013</a:t>
            </a:r>
            <a:endParaRPr lang="en-US" sz="1600" b="1" dirty="0">
              <a:solidFill>
                <a:schemeClr val="bg1"/>
              </a:solidFill>
              <a:cs typeface="Arial" pitchFamily="34" charset="0"/>
            </a:endParaRPr>
          </a:p>
        </p:txBody>
      </p:sp>
      <p:sp>
        <p:nvSpPr>
          <p:cNvPr id="10" name="AutoShape 8"/>
          <p:cNvSpPr>
            <a:spLocks noChangeArrowheads="1"/>
          </p:cNvSpPr>
          <p:nvPr/>
        </p:nvSpPr>
        <p:spPr bwMode="blackWhite">
          <a:xfrm>
            <a:off x="6091086" y="2674376"/>
            <a:ext cx="1946787" cy="530941"/>
          </a:xfrm>
          <a:prstGeom prst="wedgeRectCallout">
            <a:avLst>
              <a:gd name="adj1" fmla="val -34734"/>
              <a:gd name="adj2" fmla="val 8223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Financial crisis depressed issuance</a:t>
            </a:r>
            <a:endParaRPr lang="en-US" sz="14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par>
                          <p:cTn id="13" fill="hold">
                            <p:stCondLst>
                              <p:cond delay="2700"/>
                            </p:stCondLst>
                            <p:childTnLst>
                              <p:par>
                                <p:cTn id="14" presetID="22" presetClass="entr" presetSubtype="2" fill="hold" grpId="0" nodeType="afterEffect">
                                  <p:stCondLst>
                                    <p:cond delay="7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900"/>
                            </p:stCondLst>
                            <p:childTnLst>
                              <p:par>
                                <p:cTn id="18" presetID="22" presetClass="entr" presetSubtype="4" fill="hold" grpId="0" nodeType="afterEffect">
                                  <p:stCondLst>
                                    <p:cond delay="70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8" grpId="0" animBg="1"/>
      <p:bldP spid="9" grpId="0" animBg="1"/>
      <p:bldP spid="10" grpId="0" animBg="1"/>
    </p:bldLst>
  </p:timing>
</p:sld>
</file>

<file path=ppt/slides/slide2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239</a:t>
            </a:fld>
            <a:endParaRPr lang="en-US"/>
          </a:p>
        </p:txBody>
      </p:sp>
      <p:sp>
        <p:nvSpPr>
          <p:cNvPr id="1936386" name="Rectangle 2"/>
          <p:cNvSpPr>
            <a:spLocks noGrp="1" noChangeArrowheads="1"/>
          </p:cNvSpPr>
          <p:nvPr>
            <p:ph type="title"/>
          </p:nvPr>
        </p:nvSpPr>
        <p:spPr/>
        <p:txBody>
          <a:bodyPr/>
          <a:lstStyle/>
          <a:p>
            <a:r>
              <a:rPr lang="en-US" dirty="0" smtClean="0"/>
              <a:t>CATASTROPHE BONDS, ANNUAL RISK CAPITAL ISSUED, 2002-2012</a:t>
            </a:r>
          </a:p>
        </p:txBody>
      </p:sp>
      <p:graphicFrame>
        <p:nvGraphicFramePr>
          <p:cNvPr id="1936387" name="Object 3"/>
          <p:cNvGraphicFramePr>
            <a:graphicFrameLocks noChangeAspect="1"/>
          </p:cNvGraphicFramePr>
          <p:nvPr/>
        </p:nvGraphicFramePr>
        <p:xfrm>
          <a:off x="381000" y="1752600"/>
          <a:ext cx="8296275" cy="3752850"/>
        </p:xfrm>
        <a:graphic>
          <a:graphicData uri="http://schemas.openxmlformats.org/presentationml/2006/ole">
            <p:oleObj spid="_x0000_s18752514" name="Chart" r:id="rId4" imgW="8296224" imgH="3762296" progId="MSGraph.Chart.8">
              <p:embed followColorScheme="full"/>
            </p:oleObj>
          </a:graphicData>
        </a:graphic>
      </p:graphicFrame>
      <p:sp>
        <p:nvSpPr>
          <p:cNvPr id="1936388"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GC Securities and Guy Carpenter &amp; Company, LLC.</a:t>
            </a:r>
            <a:endParaRPr lang="en-US" sz="1100" dirty="0"/>
          </a:p>
        </p:txBody>
      </p:sp>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708650"/>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Note</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110"/>
          <p:cNvSpPr>
            <a:spLocks noGrp="1" noChangeArrowheads="1"/>
          </p:cNvSpPr>
          <p:nvPr>
            <p:ph type="sldNum" sz="quarter" idx="12"/>
          </p:nvPr>
        </p:nvSpPr>
        <p:spPr/>
        <p:txBody>
          <a:bodyPr/>
          <a:lstStyle/>
          <a:p>
            <a:pPr>
              <a:defRPr/>
            </a:pPr>
            <a:fld id="{E2A0FD6D-8B5A-4734-86EA-F884E139D1FE}" type="slidenum">
              <a:rPr lang="en-US" smtClean="0">
                <a:solidFill>
                  <a:srgbClr val="000000"/>
                </a:solidFill>
              </a:rPr>
              <a:pPr>
                <a:defRPr/>
              </a:pPr>
              <a:t>24</a:t>
            </a:fld>
            <a:endParaRPr lang="en-US" smtClean="0">
              <a:solidFill>
                <a:srgbClr val="000000"/>
              </a:solidFill>
            </a:endParaRPr>
          </a:p>
        </p:txBody>
      </p:sp>
      <p:sp>
        <p:nvSpPr>
          <p:cNvPr id="20483" name="Rectangle 191"/>
          <p:cNvSpPr>
            <a:spLocks noGrp="1" noChangeArrowheads="1"/>
          </p:cNvSpPr>
          <p:nvPr>
            <p:ph type="title"/>
          </p:nvPr>
        </p:nvSpPr>
        <p:spPr/>
        <p:txBody>
          <a:bodyPr/>
          <a:lstStyle/>
          <a:p>
            <a:r>
              <a:rPr lang="en-US" sz="2400" smtClean="0"/>
              <a:t>Top Ten Most Expensive And Least Expensive States For Homeowners Insurance, 2010 (1)</a:t>
            </a:r>
          </a:p>
        </p:txBody>
      </p:sp>
      <p:graphicFrame>
        <p:nvGraphicFramePr>
          <p:cNvPr id="2098375" name="Group 199"/>
          <p:cNvGraphicFramePr>
            <a:graphicFrameLocks noGrp="1"/>
          </p:cNvGraphicFramePr>
          <p:nvPr/>
        </p:nvGraphicFramePr>
        <p:xfrm>
          <a:off x="598488" y="1874838"/>
          <a:ext cx="7519987" cy="2942912"/>
        </p:xfrm>
        <a:graphic>
          <a:graphicData uri="http://schemas.openxmlformats.org/drawingml/2006/table">
            <a:tbl>
              <a:tblPr/>
              <a:tblGrid>
                <a:gridCol w="639027"/>
                <a:gridCol w="1691812"/>
                <a:gridCol w="1324027"/>
                <a:gridCol w="956242"/>
                <a:gridCol w="1618255"/>
                <a:gridCol w="1290624"/>
              </a:tblGrid>
              <a:tr h="249238">
                <a:tc>
                  <a:txBody>
                    <a:bodyPr/>
                    <a:lstStyle/>
                    <a:p>
                      <a:pPr marL="0" marR="0" algn="ctr">
                        <a:spcBef>
                          <a:spcPts val="0"/>
                        </a:spcBef>
                        <a:spcAft>
                          <a:spcPts val="0"/>
                        </a:spcAft>
                      </a:pPr>
                      <a:r>
                        <a:rPr lang="en-US" sz="1400" b="1" dirty="0">
                          <a:solidFill>
                            <a:srgbClr val="FFFFFF"/>
                          </a:solidFill>
                          <a:latin typeface="Arial"/>
                          <a:ea typeface="Calibri"/>
                          <a:cs typeface="Times New Roman"/>
                        </a:rPr>
                        <a:t>Rank</a:t>
                      </a:r>
                      <a:endParaRPr lang="en-US" sz="1400" dirty="0">
                        <a:latin typeface="Calibri"/>
                        <a:ea typeface="Calibri"/>
                        <a:cs typeface="Times New Roman"/>
                      </a:endParaRPr>
                    </a:p>
                  </a:txBody>
                  <a:tcPr marL="9525" marR="9525" marT="9525" marB="9525" anchor="b">
                    <a:lnL cap="flat">
                      <a:noFill/>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Most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a:t>
                      </a:r>
                      <a:r>
                        <a:rPr lang="en-US" sz="1400" b="1" dirty="0">
                          <a:solidFill>
                            <a:srgbClr val="FFFFFF"/>
                          </a:solidFill>
                          <a:latin typeface="Arial"/>
                          <a:ea typeface="Calibri"/>
                          <a:cs typeface="Times New Roman"/>
                        </a:rPr>
                        <a:t>states</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Average expenditure</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Rank</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Least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states</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Average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expenditure</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cap="flat">
                      <a:noFill/>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r>
              <a:tr h="249238">
                <a:tc>
                  <a:txBody>
                    <a:bodyPr/>
                    <a:lstStyle/>
                    <a:p>
                      <a:pPr algn="ctr" fontAlgn="b"/>
                      <a:r>
                        <a:rPr lang="en-US" sz="1200" b="0" i="0" u="none" strike="noStrike" dirty="0">
                          <a:solidFill>
                            <a:srgbClr val="000000"/>
                          </a:solidFill>
                          <a:latin typeface="Arial"/>
                        </a:rPr>
                        <a:t>1</a:t>
                      </a:r>
                    </a:p>
                  </a:txBody>
                  <a:tcPr marL="9525" marR="9525" marT="9525" marB="0" anchor="b">
                    <a:lnL cap="flat">
                      <a:noFill/>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chemeClr val="tx1"/>
                          </a:solidFill>
                          <a:latin typeface="Arial"/>
                        </a:rPr>
                        <a:t>Texas (2)</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fontAlgn="b"/>
                      <a:r>
                        <a:rPr lang="en-US" sz="1200" b="0" i="0" u="none" strike="noStrike">
                          <a:solidFill>
                            <a:srgbClr val="000000"/>
                          </a:solidFill>
                          <a:latin typeface="Arial"/>
                        </a:rPr>
                        <a:t>$1,560</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1</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Idaho</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$500</a:t>
                      </a:r>
                    </a:p>
                  </a:txBody>
                  <a:tcPr marL="9525" marR="9525" marT="9525" marB="0" anchor="b">
                    <a:lnL w="12700" cap="flat" cmpd="sng" algn="ctr">
                      <a:solidFill>
                        <a:schemeClr val="accent1"/>
                      </a:solidFill>
                      <a:prstDash val="solid"/>
                      <a:round/>
                      <a:headEnd type="none" w="med" len="med"/>
                      <a:tailEnd type="none" w="med" len="med"/>
                    </a:lnL>
                    <a:lnR cap="flat">
                      <a:noFill/>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54000">
                <a:tc>
                  <a:txBody>
                    <a:bodyPr/>
                    <a:lstStyle/>
                    <a:p>
                      <a:pPr algn="ctr" fontAlgn="b"/>
                      <a:r>
                        <a:rPr lang="en-US" sz="1200" b="0" i="0" u="none" strike="noStrike" dirty="0">
                          <a:solidFill>
                            <a:srgbClr val="000000"/>
                          </a:solidFill>
                          <a:latin typeface="Arial"/>
                        </a:rPr>
                        <a:t>2</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chemeClr val="tx1"/>
                          </a:solidFill>
                          <a:latin typeface="Arial"/>
                        </a:rPr>
                        <a:t>Louisiana (3)</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fontAlgn="b"/>
                      <a:r>
                        <a:rPr lang="en-US" sz="1200" b="0" i="0" u="none" strike="noStrike">
                          <a:solidFill>
                            <a:srgbClr val="000000"/>
                          </a:solidFill>
                          <a:latin typeface="Arial"/>
                        </a:rPr>
                        <a:t>1,546</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2</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Oregon</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535</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3</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Florida (4)</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1,544</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3</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Utah</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558</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4</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Oklahoma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1,246</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1" i="1" u="none" strike="noStrike" dirty="0">
                          <a:solidFill>
                            <a:srgbClr val="000000"/>
                          </a:solidFill>
                          <a:latin typeface="Arial"/>
                        </a:rPr>
                        <a:t>4</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1" i="1" u="none" strike="noStrike" dirty="0">
                          <a:solidFill>
                            <a:schemeClr val="accent2"/>
                          </a:solidFill>
                          <a:latin typeface="Arial"/>
                        </a:rPr>
                        <a:t>Wisconsin</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1" i="1" u="none" strike="noStrike" dirty="0">
                          <a:solidFill>
                            <a:srgbClr val="000000"/>
                          </a:solidFill>
                          <a:latin typeface="Arial"/>
                        </a:rPr>
                        <a:t>563</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5</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Mississippi</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1,217</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5</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chemeClr val="tx1"/>
                          </a:solidFill>
                          <a:latin typeface="Arial"/>
                        </a:rPr>
                        <a:t>Washington</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595</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6</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Rhode Island</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1,092</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6</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chemeClr val="tx1"/>
                          </a:solidFill>
                          <a:latin typeface="Arial"/>
                        </a:rPr>
                        <a:t>Ohio</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614</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7</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Kansas</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1,066</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7</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Delaware</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636</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8</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District Of Columbia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1,065</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8</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Arizona </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666</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9</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Connecticut</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1,052</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9</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fontAlgn="b"/>
                      <a:r>
                        <a:rPr lang="en-US" sz="1200" b="0" i="0" u="none" strike="noStrike" dirty="0">
                          <a:solidFill>
                            <a:srgbClr val="000000"/>
                          </a:solidFill>
                          <a:latin typeface="Arial"/>
                        </a:rPr>
                        <a:t>Maine</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676</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249238">
                <a:tc>
                  <a:txBody>
                    <a:bodyPr/>
                    <a:lstStyle/>
                    <a:p>
                      <a:pPr algn="ctr" fontAlgn="b"/>
                      <a:r>
                        <a:rPr lang="en-US" sz="1200" b="0" i="0" u="none" strike="noStrike">
                          <a:solidFill>
                            <a:srgbClr val="000000"/>
                          </a:solidFill>
                          <a:latin typeface="Arial"/>
                        </a:rPr>
                        <a:t>10</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Alabama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1,050</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10</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South Dakota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678</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sp>
        <p:nvSpPr>
          <p:cNvPr id="20571" name="Text Box 537"/>
          <p:cNvSpPr txBox="1">
            <a:spLocks noChangeArrowheads="1"/>
          </p:cNvSpPr>
          <p:nvPr/>
        </p:nvSpPr>
        <p:spPr bwMode="auto">
          <a:xfrm>
            <a:off x="0" y="4873625"/>
            <a:ext cx="8763000" cy="1984375"/>
          </a:xfrm>
          <a:prstGeom prst="rect">
            <a:avLst/>
          </a:prstGeom>
          <a:noFill/>
          <a:ln w="9525" algn="ctr">
            <a:noFill/>
            <a:miter lim="800000"/>
            <a:headEnd/>
            <a:tailEnd/>
          </a:ln>
        </p:spPr>
        <p:txBody>
          <a:bodyPr lIns="365760" tIns="0" rIns="0" bIns="137160" anchor="b">
            <a:spAutoFit/>
          </a:bodyPr>
          <a:lstStyle/>
          <a:p>
            <a:pPr marL="228600" indent="-228600">
              <a:buFontTx/>
              <a:buAutoNum type="arabicParenBoth"/>
            </a:pPr>
            <a:r>
              <a:rPr lang="en-US" sz="1000" dirty="0"/>
              <a:t>Based on the HO-3 homeowner package policy for owner-occupied dwellings, 1 to 4 family units. Provides “all risks” coverage (except those specifically excluded in the policy) on buildings and broad named-peril coverage on personal property, and is the most common package written.</a:t>
            </a:r>
          </a:p>
          <a:p>
            <a:pPr marL="228600" indent="-228600">
              <a:buFontTx/>
              <a:buAutoNum type="arabicParenBoth"/>
            </a:pPr>
            <a:r>
              <a:rPr lang="en-US" sz="1000" dirty="0"/>
              <a:t>The Texas Department of Insurance developed home insurance policy forms that are similar but not identical to the standard forms. Note: Average premium=Premiums/exposure per house years. A house year is equal to 365 days of insured coverage for a single dwelling. The NAIC does not rank State Average Expenditures and does not endorse any conclusions drawn from this data. </a:t>
            </a:r>
          </a:p>
          <a:p>
            <a:pPr marL="228600" indent="-228600">
              <a:buFontTx/>
              <a:buAutoNum type="arabicParenBoth"/>
            </a:pPr>
            <a:r>
              <a:rPr lang="en-US" sz="1000" dirty="0"/>
              <a:t>Policies written by Citizens Property Insurance (Louisiana), are not included. </a:t>
            </a:r>
          </a:p>
          <a:p>
            <a:pPr marL="228600" indent="-228600">
              <a:buFontTx/>
              <a:buAutoNum type="arabicParenBoth"/>
            </a:pPr>
            <a:r>
              <a:rPr lang="en-US" sz="1000" dirty="0"/>
              <a:t>Policies written by Citizens Property Insurance (Florida), are not included. </a:t>
            </a:r>
          </a:p>
          <a:p>
            <a:pPr marL="228600" indent="-228600"/>
            <a:endParaRPr lang="en-US" sz="1000" dirty="0"/>
          </a:p>
          <a:p>
            <a:pPr marL="228600" indent="-228600"/>
            <a:r>
              <a:rPr lang="en-US" sz="1000" dirty="0"/>
              <a:t>Note: Average premium=Premiums/exposure per house years. A house year is equal to 365 days of insured coverage for a single dwelling. The NAIC does not rank state average expenditures and does not endorse any conclusions drawn from this data. </a:t>
            </a:r>
          </a:p>
          <a:p>
            <a:pPr marL="228600" indent="-228600"/>
            <a:r>
              <a:rPr lang="en-US" sz="1000" dirty="0"/>
              <a:t>Source: © 2012 National Association of Insurance Commissioners (NAIC). Reprinted with permission. Further reprint or distribution strictly prohibited without written permission of NAIC. </a:t>
            </a:r>
          </a:p>
        </p:txBody>
      </p:sp>
      <p:sp>
        <p:nvSpPr>
          <p:cNvPr id="20572" name="Rectangle 5"/>
          <p:cNvSpPr>
            <a:spLocks noChangeArrowheads="1"/>
          </p:cNvSpPr>
          <p:nvPr/>
        </p:nvSpPr>
        <p:spPr bwMode="blackWhite">
          <a:xfrm>
            <a:off x="381000" y="1047750"/>
            <a:ext cx="8140700"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pt-BR" b="1">
                <a:solidFill>
                  <a:srgbClr val="FFFFFF"/>
                </a:solidFill>
              </a:rPr>
              <a:t>Wisconsin ranked as the 4th least expensive state for homeowners insurance in 2010, with an average expenditure of $563.</a:t>
            </a:r>
          </a:p>
        </p:txBody>
      </p:sp>
    </p:spTree>
  </p:cSld>
  <p:clrMapOvr>
    <a:masterClrMapping/>
  </p:clrMapOvr>
  <p:transition>
    <p:wipe dir="r"/>
  </p:transition>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240</a:t>
            </a:fld>
            <a:endParaRPr lang="en-US"/>
          </a:p>
        </p:txBody>
      </p:sp>
      <p:sp>
        <p:nvSpPr>
          <p:cNvPr id="1936386" name="Rectangle 2"/>
          <p:cNvSpPr>
            <a:spLocks noGrp="1" noChangeArrowheads="1"/>
          </p:cNvSpPr>
          <p:nvPr>
            <p:ph type="title"/>
          </p:nvPr>
        </p:nvSpPr>
        <p:spPr/>
        <p:txBody>
          <a:bodyPr/>
          <a:lstStyle/>
          <a:p>
            <a:r>
              <a:rPr lang="en-US" dirty="0" smtClean="0"/>
              <a:t>CATASTROPHE BONDS, RISK CAPITAL OUTSTANDING, 2002-2012</a:t>
            </a:r>
          </a:p>
        </p:txBody>
      </p:sp>
      <p:graphicFrame>
        <p:nvGraphicFramePr>
          <p:cNvPr id="1936387" name="Object 3"/>
          <p:cNvGraphicFramePr>
            <a:graphicFrameLocks noChangeAspect="1"/>
          </p:cNvGraphicFramePr>
          <p:nvPr/>
        </p:nvGraphicFramePr>
        <p:xfrm>
          <a:off x="381000" y="1752600"/>
          <a:ext cx="8296275" cy="3752850"/>
        </p:xfrm>
        <a:graphic>
          <a:graphicData uri="http://schemas.openxmlformats.org/presentationml/2006/ole">
            <p:oleObj spid="_x0000_s18753538" name="Chart" r:id="rId4" imgW="8296224" imgH="3762296" progId="MSGraph.Chart.8">
              <p:embed followColorScheme="full"/>
            </p:oleObj>
          </a:graphicData>
        </a:graphic>
      </p:graphicFrame>
      <p:sp>
        <p:nvSpPr>
          <p:cNvPr id="1936388"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GC Securities and Guy Carpenter &amp; Company, LLC.</a:t>
            </a:r>
            <a:endParaRPr lang="en-US" sz="1100" dirty="0"/>
          </a:p>
        </p:txBody>
      </p:sp>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708650"/>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Note</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2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Catastrophe Bond Issuances, </a:t>
            </a:r>
            <a:br>
              <a:rPr lang="en-US" dirty="0" smtClean="0">
                <a:latin typeface="Arial "/>
              </a:rPr>
            </a:br>
            <a:r>
              <a:rPr lang="en-US" dirty="0" smtClean="0">
                <a:latin typeface="Arial "/>
              </a:rPr>
              <a:t>First Half 2013</a:t>
            </a:r>
            <a:endParaRPr lang="en-US" b="1" dirty="0">
              <a:latin typeface="Arial "/>
            </a:endParaRPr>
          </a:p>
        </p:txBody>
      </p:sp>
      <p:sp>
        <p:nvSpPr>
          <p:cNvPr id="8" name="Rectangle 3"/>
          <p:cNvSpPr>
            <a:spLocks noChangeArrowheads="1"/>
          </p:cNvSpPr>
          <p:nvPr/>
        </p:nvSpPr>
        <p:spPr bwMode="auto">
          <a:xfrm>
            <a:off x="44244" y="6538680"/>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Sources: Willis Capital Markets &amp; Advisory, Fitch Ratings;  Insurance Information Institute.</a:t>
            </a:r>
            <a:endParaRPr lang="en-US" sz="1000" i="1" dirty="0">
              <a:solidFill>
                <a:schemeClr val="accent4">
                  <a:lumMod val="75000"/>
                </a:schemeClr>
              </a:solidFill>
              <a:cs typeface="+mn-cs"/>
            </a:endParaRPr>
          </a:p>
        </p:txBody>
      </p:sp>
      <p:pic>
        <p:nvPicPr>
          <p:cNvPr id="22974466" name="Picture 2"/>
          <p:cNvPicPr>
            <a:picLocks noChangeAspect="1" noChangeArrowheads="1"/>
          </p:cNvPicPr>
          <p:nvPr/>
        </p:nvPicPr>
        <p:blipFill>
          <a:blip r:embed="rId2" cstate="email"/>
          <a:srcRect/>
          <a:stretch>
            <a:fillRect/>
          </a:stretch>
        </p:blipFill>
        <p:spPr bwMode="auto">
          <a:xfrm>
            <a:off x="250723" y="1091381"/>
            <a:ext cx="8709988" cy="540313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Sidecar Transactions (Post-Sandy) and Hedge Fund-Backed Reinsurers</a:t>
            </a:r>
            <a:endParaRPr lang="en-US" b="1" dirty="0">
              <a:latin typeface="Arial "/>
            </a:endParaRPr>
          </a:p>
        </p:txBody>
      </p:sp>
      <p:pic>
        <p:nvPicPr>
          <p:cNvPr id="22975490" name="Picture 2"/>
          <p:cNvPicPr>
            <a:picLocks noChangeAspect="1" noChangeArrowheads="1"/>
          </p:cNvPicPr>
          <p:nvPr/>
        </p:nvPicPr>
        <p:blipFill>
          <a:blip r:embed="rId2" cstate="email"/>
          <a:srcRect/>
          <a:stretch>
            <a:fillRect/>
          </a:stretch>
        </p:blipFill>
        <p:spPr bwMode="auto">
          <a:xfrm>
            <a:off x="461849" y="1052205"/>
            <a:ext cx="4857750" cy="3416557"/>
          </a:xfrm>
          <a:prstGeom prst="rect">
            <a:avLst/>
          </a:prstGeom>
          <a:noFill/>
          <a:ln w="9525">
            <a:noFill/>
            <a:miter lim="800000"/>
            <a:headEnd/>
            <a:tailEnd/>
          </a:ln>
        </p:spPr>
      </p:pic>
      <p:pic>
        <p:nvPicPr>
          <p:cNvPr id="22975491" name="Picture 3"/>
          <p:cNvPicPr>
            <a:picLocks noChangeAspect="1" noChangeArrowheads="1"/>
          </p:cNvPicPr>
          <p:nvPr/>
        </p:nvPicPr>
        <p:blipFill>
          <a:blip r:embed="rId3" cstate="email"/>
          <a:srcRect/>
          <a:stretch>
            <a:fillRect/>
          </a:stretch>
        </p:blipFill>
        <p:spPr bwMode="auto">
          <a:xfrm>
            <a:off x="446600" y="4424516"/>
            <a:ext cx="8486775" cy="2182762"/>
          </a:xfrm>
          <a:prstGeom prst="rect">
            <a:avLst/>
          </a:prstGeom>
          <a:noFill/>
          <a:ln w="9525">
            <a:noFill/>
            <a:miter lim="800000"/>
            <a:headEnd/>
            <a:tailEnd/>
          </a:ln>
        </p:spPr>
      </p:pic>
      <p:sp>
        <p:nvSpPr>
          <p:cNvPr id="7" name="Rectangle 3"/>
          <p:cNvSpPr>
            <a:spLocks noChangeArrowheads="1"/>
          </p:cNvSpPr>
          <p:nvPr/>
        </p:nvSpPr>
        <p:spPr bwMode="auto">
          <a:xfrm>
            <a:off x="44244" y="6538680"/>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Sources: Willis Capital Markets &amp; Advisory, Fitch Ratings;  Insurance Information Institute.</a:t>
            </a:r>
            <a:endParaRPr lang="en-US" sz="1000" i="1" dirty="0">
              <a:solidFill>
                <a:schemeClr val="accent4">
                  <a:lumMod val="75000"/>
                </a:schemeClr>
              </a:solidFill>
              <a:cs typeface="+mn-cs"/>
            </a:endParaRPr>
          </a:p>
        </p:txBody>
      </p:sp>
      <p:sp>
        <p:nvSpPr>
          <p:cNvPr id="11" name="AutoShape 6"/>
          <p:cNvSpPr>
            <a:spLocks noChangeArrowheads="1"/>
          </p:cNvSpPr>
          <p:nvPr/>
        </p:nvSpPr>
        <p:spPr bwMode="blackWhite">
          <a:xfrm>
            <a:off x="5825613" y="1268361"/>
            <a:ext cx="2934929" cy="1784555"/>
          </a:xfrm>
          <a:prstGeom prst="wedgeRectCallout">
            <a:avLst>
              <a:gd name="adj1" fmla="val -64445"/>
              <a:gd name="adj2" fmla="val 46418"/>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Sidecars (collateralized reinsurance) are the fastest growing alternative capital segment, account for about 15% or $5 bill of total property catastrophe reinsurance capital</a:t>
            </a:r>
            <a:endParaRPr lang="en-US" sz="1600" b="1" dirty="0">
              <a:solidFill>
                <a:schemeClr val="bg1"/>
              </a:solidFill>
              <a:latin typeface="Arial" pitchFamily="34" charset="0"/>
              <a:cs typeface="+mn-cs"/>
            </a:endParaRPr>
          </a:p>
        </p:txBody>
      </p:sp>
      <p:sp>
        <p:nvSpPr>
          <p:cNvPr id="12" name="AutoShape 6"/>
          <p:cNvSpPr>
            <a:spLocks noChangeArrowheads="1"/>
          </p:cNvSpPr>
          <p:nvPr/>
        </p:nvSpPr>
        <p:spPr bwMode="blackWhite">
          <a:xfrm>
            <a:off x="6533535" y="3657601"/>
            <a:ext cx="2099187" cy="1022554"/>
          </a:xfrm>
          <a:prstGeom prst="wedgeRectCallout">
            <a:avLst>
              <a:gd name="adj1" fmla="val -58415"/>
              <a:gd name="adj2" fmla="val 76996"/>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More hedge fund money is coming into the business</a:t>
            </a:r>
            <a:endParaRPr lang="en-US" sz="1600" b="1" dirty="0">
              <a:solidFill>
                <a:schemeClr val="bg1"/>
              </a:solidFill>
              <a:latin typeface="Arial" pitchFamily="34"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2975491"/>
                                        </p:tgtEl>
                                        <p:attrNameLst>
                                          <p:attrName>style.visibility</p:attrName>
                                        </p:attrNameLst>
                                      </p:cBhvr>
                                      <p:to>
                                        <p:strVal val="visible"/>
                                      </p:to>
                                    </p:set>
                                    <p:animEffect transition="in" filter="dissolve">
                                      <p:cBhvr>
                                        <p:cTn id="12" dur="500"/>
                                        <p:tgtEl>
                                          <p:spTgt spid="22975491"/>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(Re) Insurers Investing in Insurance </a:t>
            </a:r>
            <a:br>
              <a:rPr lang="en-US" dirty="0" smtClean="0">
                <a:latin typeface="Arial "/>
              </a:rPr>
            </a:br>
            <a:r>
              <a:rPr lang="en-US" dirty="0" smtClean="0">
                <a:latin typeface="Arial "/>
              </a:rPr>
              <a:t>Linked Securities (ILS) Fund Managers</a:t>
            </a:r>
            <a:endParaRPr lang="en-US" b="1" dirty="0">
              <a:latin typeface="Arial "/>
            </a:endParaRPr>
          </a:p>
        </p:txBody>
      </p:sp>
      <p:sp>
        <p:nvSpPr>
          <p:cNvPr id="8" name="Rectangle 3"/>
          <p:cNvSpPr>
            <a:spLocks noChangeArrowheads="1"/>
          </p:cNvSpPr>
          <p:nvPr/>
        </p:nvSpPr>
        <p:spPr bwMode="auto">
          <a:xfrm>
            <a:off x="44244" y="6538680"/>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Sources: Willis Capital Markets &amp; Advisory, Fitch Ratings;  Insurance Information Institute.</a:t>
            </a:r>
            <a:endParaRPr lang="en-US" sz="1000" i="1" dirty="0">
              <a:solidFill>
                <a:schemeClr val="accent4">
                  <a:lumMod val="75000"/>
                </a:schemeClr>
              </a:solidFill>
              <a:cs typeface="+mn-cs"/>
            </a:endParaRPr>
          </a:p>
        </p:txBody>
      </p:sp>
      <p:pic>
        <p:nvPicPr>
          <p:cNvPr id="22976514" name="Picture 2"/>
          <p:cNvPicPr>
            <a:picLocks noChangeAspect="1" noChangeArrowheads="1"/>
          </p:cNvPicPr>
          <p:nvPr/>
        </p:nvPicPr>
        <p:blipFill>
          <a:blip r:embed="rId2" cstate="email"/>
          <a:srcRect/>
          <a:stretch>
            <a:fillRect/>
          </a:stretch>
        </p:blipFill>
        <p:spPr bwMode="auto">
          <a:xfrm>
            <a:off x="110301" y="1160431"/>
            <a:ext cx="6659212" cy="5314112"/>
          </a:xfrm>
          <a:prstGeom prst="rect">
            <a:avLst/>
          </a:prstGeom>
          <a:noFill/>
          <a:ln w="9525">
            <a:noFill/>
            <a:miter lim="800000"/>
            <a:headEnd/>
            <a:tailEnd/>
          </a:ln>
        </p:spPr>
      </p:pic>
      <p:sp>
        <p:nvSpPr>
          <p:cNvPr id="6" name="AutoShape 6"/>
          <p:cNvSpPr>
            <a:spLocks noChangeArrowheads="1"/>
          </p:cNvSpPr>
          <p:nvPr/>
        </p:nvSpPr>
        <p:spPr bwMode="blackWhite">
          <a:xfrm>
            <a:off x="6844235" y="1310640"/>
            <a:ext cx="2099187" cy="5242560"/>
          </a:xfrm>
          <a:prstGeom prst="wedgeRectCallout">
            <a:avLst>
              <a:gd name="adj1" fmla="val -72935"/>
              <a:gd name="adj2" fmla="val -21022"/>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Several (re)insurers have formed asset managers or invested in independent asset managers that are focused on managing catastrophe/ILS funds for outside investors.  These asset managers invest third party capital in instruments with returns linked to property catastrophe reinsurance retrocession and ILS contracts.</a:t>
            </a:r>
            <a:endParaRPr lang="en-US" sz="1600" b="1" dirty="0">
              <a:solidFill>
                <a:schemeClr val="bg1"/>
              </a:solidFill>
              <a:latin typeface="Arial" pitchFamily="34"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Alternative Reinsurance Capital Summary</a:t>
            </a:r>
            <a:endParaRPr lang="en-US" b="1" dirty="0">
              <a:latin typeface="Arial "/>
            </a:endParaRPr>
          </a:p>
        </p:txBody>
      </p:sp>
      <p:sp>
        <p:nvSpPr>
          <p:cNvPr id="8" name="Rectangle 3"/>
          <p:cNvSpPr>
            <a:spLocks noChangeArrowheads="1"/>
          </p:cNvSpPr>
          <p:nvPr/>
        </p:nvSpPr>
        <p:spPr bwMode="auto">
          <a:xfrm>
            <a:off x="44244" y="6538680"/>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Sources: Fitch Ratings, </a:t>
            </a:r>
            <a:r>
              <a:rPr lang="en-US" sz="1000" i="1" dirty="0" smtClean="0">
                <a:solidFill>
                  <a:schemeClr val="accent4">
                    <a:lumMod val="75000"/>
                  </a:schemeClr>
                </a:solidFill>
                <a:cs typeface="+mn-cs"/>
              </a:rPr>
              <a:t>Alternative Reinsurance Market Update, </a:t>
            </a:r>
            <a:r>
              <a:rPr lang="en-US" sz="1000" dirty="0" smtClean="0">
                <a:solidFill>
                  <a:schemeClr val="accent4">
                    <a:lumMod val="75000"/>
                  </a:schemeClr>
                </a:solidFill>
                <a:cs typeface="+mn-cs"/>
              </a:rPr>
              <a:t>September 5, 2013; Insurance Information Institute.</a:t>
            </a:r>
            <a:endParaRPr lang="en-US" sz="1000" i="1" dirty="0">
              <a:solidFill>
                <a:schemeClr val="accent4">
                  <a:lumMod val="75000"/>
                </a:schemeClr>
              </a:solidFill>
              <a:cs typeface="+mn-cs"/>
            </a:endParaRPr>
          </a:p>
        </p:txBody>
      </p:sp>
      <p:sp>
        <p:nvSpPr>
          <p:cNvPr id="6" name="Rectangle 5"/>
          <p:cNvSpPr/>
          <p:nvPr/>
        </p:nvSpPr>
        <p:spPr>
          <a:xfrm>
            <a:off x="294967" y="739149"/>
            <a:ext cx="8642556" cy="5878532"/>
          </a:xfrm>
          <a:prstGeom prst="rect">
            <a:avLst/>
          </a:prstGeom>
        </p:spPr>
        <p:txBody>
          <a:bodyPr wrap="square">
            <a:spAutoFit/>
          </a:bodyPr>
          <a:lstStyle/>
          <a:p>
            <a:endParaRPr lang="en-US" dirty="0" smtClean="0"/>
          </a:p>
          <a:p>
            <a:pPr>
              <a:buFont typeface="Arial" pitchFamily="34" charset="0"/>
              <a:buChar char="•"/>
            </a:pPr>
            <a:r>
              <a:rPr lang="en-US" dirty="0" smtClean="0"/>
              <a:t> </a:t>
            </a:r>
            <a:r>
              <a:rPr lang="en-US" sz="2000" b="1" dirty="0" smtClean="0"/>
              <a:t>Alternative Reinsurance Here to Stay</a:t>
            </a:r>
          </a:p>
          <a:p>
            <a:pPr lvl="1">
              <a:buFont typeface="Wingdings" pitchFamily="2" charset="2"/>
              <a:buChar char="Ø"/>
            </a:pPr>
            <a:r>
              <a:rPr lang="en-US" dirty="0" smtClean="0"/>
              <a:t>Capital markets have effectively discovered reinsurance another “asset class,” in part due to Federal Reserve’s unprecedented actions since the financial crisis to keep interest rates low across the entire yield curve.</a:t>
            </a:r>
          </a:p>
          <a:p>
            <a:pPr lvl="1">
              <a:buFont typeface="Wingdings" pitchFamily="2" charset="2"/>
              <a:buChar char="Ø"/>
            </a:pPr>
            <a:endParaRPr lang="en-US" dirty="0" smtClean="0"/>
          </a:p>
          <a:p>
            <a:pPr lvl="1">
              <a:buFont typeface="Wingdings" pitchFamily="2" charset="2"/>
              <a:buChar char="Ø"/>
            </a:pPr>
            <a:r>
              <a:rPr lang="en-US" dirty="0" smtClean="0"/>
              <a:t>A convergence of the reinsurance and capital markets persists with many companies both providing and using alternative forms of risk transfer to supplement the traditional balance sheet, transforming several reinsurers into risk asset managers. These structures include catastrophe bonds (cat bonds), collateralized quota-share reinsurance vehicles (sidecars), industry loss warranties (ILWs), hedge fund-supported reinsurers and asset managers investing in insurance-linked securities (ILS). </a:t>
            </a:r>
          </a:p>
          <a:p>
            <a:pPr>
              <a:buFont typeface="Arial" pitchFamily="34" charset="0"/>
              <a:buChar char="•"/>
            </a:pPr>
            <a:r>
              <a:rPr lang="en-US" sz="3200" dirty="0" smtClean="0"/>
              <a:t> </a:t>
            </a:r>
            <a:r>
              <a:rPr lang="en-US" b="1" dirty="0" smtClean="0"/>
              <a:t>Property Catastrophe Drives Market:</a:t>
            </a:r>
          </a:p>
          <a:p>
            <a:pPr lvl="1">
              <a:buFont typeface="Wingdings" pitchFamily="2" charset="2"/>
              <a:buChar char="Ø"/>
            </a:pPr>
            <a:r>
              <a:rPr lang="en-US" b="1" dirty="0" smtClean="0"/>
              <a:t> </a:t>
            </a:r>
            <a:r>
              <a:rPr lang="en-US" dirty="0" smtClean="0"/>
              <a:t>The nature of property catastrophe risk as being highly modeled and commoditized serves as an important economic force driving its transfer into the capital markets. Casualty (re)insurance lines have had limited movement into the alternative reinsurance market thus far, as the less standardized and more specialized nature of these longer term risks makes them better suited for more permanent traditional capacity providers.</a:t>
            </a:r>
            <a:endParaRPr lang="en-US" dirty="0"/>
          </a:p>
        </p:txBody>
      </p:sp>
    </p:spTree>
  </p:cSld>
  <p:clrMapOvr>
    <a:masterClrMapping/>
  </p:clrMapOvr>
  <p:transition/>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Alternative Reinsurance Capital Summary (continued)</a:t>
            </a:r>
            <a:endParaRPr lang="en-US" b="1" dirty="0">
              <a:latin typeface="Arial "/>
            </a:endParaRPr>
          </a:p>
        </p:txBody>
      </p:sp>
      <p:sp>
        <p:nvSpPr>
          <p:cNvPr id="8" name="Rectangle 3"/>
          <p:cNvSpPr>
            <a:spLocks noChangeArrowheads="1"/>
          </p:cNvSpPr>
          <p:nvPr/>
        </p:nvSpPr>
        <p:spPr bwMode="auto">
          <a:xfrm>
            <a:off x="44244" y="6597672"/>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Sources: Fitch Ratings, </a:t>
            </a:r>
            <a:r>
              <a:rPr lang="en-US" sz="1000" i="1" dirty="0" smtClean="0">
                <a:solidFill>
                  <a:schemeClr val="accent4">
                    <a:lumMod val="75000"/>
                  </a:schemeClr>
                </a:solidFill>
                <a:cs typeface="+mn-cs"/>
              </a:rPr>
              <a:t>Alternative Reinsurance Market Update, </a:t>
            </a:r>
            <a:r>
              <a:rPr lang="en-US" sz="1000" dirty="0" smtClean="0">
                <a:solidFill>
                  <a:schemeClr val="accent4">
                    <a:lumMod val="75000"/>
                  </a:schemeClr>
                </a:solidFill>
                <a:cs typeface="+mn-cs"/>
              </a:rPr>
              <a:t>September 5, 2013.</a:t>
            </a:r>
            <a:endParaRPr lang="en-US" sz="1000" i="1" dirty="0">
              <a:solidFill>
                <a:schemeClr val="accent4">
                  <a:lumMod val="75000"/>
                </a:schemeClr>
              </a:solidFill>
              <a:cs typeface="+mn-cs"/>
            </a:endParaRPr>
          </a:p>
        </p:txBody>
      </p:sp>
      <p:sp>
        <p:nvSpPr>
          <p:cNvPr id="6" name="Rectangle 5"/>
          <p:cNvSpPr/>
          <p:nvPr/>
        </p:nvSpPr>
        <p:spPr>
          <a:xfrm>
            <a:off x="250723" y="739149"/>
            <a:ext cx="8686800" cy="6017032"/>
          </a:xfrm>
          <a:prstGeom prst="rect">
            <a:avLst/>
          </a:prstGeom>
        </p:spPr>
        <p:txBody>
          <a:bodyPr wrap="square">
            <a:spAutoFit/>
          </a:bodyPr>
          <a:lstStyle/>
          <a:p>
            <a:endParaRPr lang="en-US" sz="1750" dirty="0" smtClean="0"/>
          </a:p>
          <a:p>
            <a:pPr>
              <a:buFont typeface="Arial" pitchFamily="34" charset="0"/>
              <a:buChar char="•"/>
            </a:pPr>
            <a:r>
              <a:rPr lang="en-US" sz="1750" dirty="0" smtClean="0"/>
              <a:t> </a:t>
            </a:r>
            <a:r>
              <a:rPr lang="en-US" sz="1750" b="1" dirty="0" smtClean="0"/>
              <a:t>Strong Investor Demand </a:t>
            </a:r>
          </a:p>
          <a:p>
            <a:pPr lvl="1">
              <a:buFont typeface="Wingdings" pitchFamily="2" charset="2"/>
              <a:buChar char="Ø"/>
            </a:pPr>
            <a:r>
              <a:rPr lang="en-US" sz="1750" dirty="0" smtClean="0"/>
              <a:t>Comparatively high potential returns of catastrophe risk through cat bonds and sidecar investments are particularly attractive to investors, although this spread has been shrinking due to increased investor demand. However, the lack of correlation between catastrophe losses and returns on other major asset classes should continue to contribute to strong demand from investors, which include hedge funds, private equity and institutional investors. </a:t>
            </a:r>
          </a:p>
          <a:p>
            <a:endParaRPr lang="en-US" sz="1750" b="1" dirty="0" smtClean="0"/>
          </a:p>
          <a:p>
            <a:pPr>
              <a:buFont typeface="Arial" pitchFamily="34" charset="0"/>
              <a:buChar char="•"/>
            </a:pPr>
            <a:r>
              <a:rPr lang="en-US" sz="1750" b="1" dirty="0" smtClean="0"/>
              <a:t>Shock (i.e., Large Loss) Event Could Alter Market</a:t>
            </a:r>
          </a:p>
          <a:p>
            <a:pPr lvl="1">
              <a:buFont typeface="Wingdings" pitchFamily="2" charset="2"/>
              <a:buChar char="Ø"/>
            </a:pPr>
            <a:r>
              <a:rPr lang="en-US" sz="1750" dirty="0" smtClean="0"/>
              <a:t>One area of uncertainty is how investors would react to an environment of </a:t>
            </a:r>
            <a:r>
              <a:rPr lang="en-US" sz="1750" i="1" dirty="0" smtClean="0"/>
              <a:t>less favorable catastrophe risk spreads </a:t>
            </a:r>
            <a:r>
              <a:rPr lang="en-US" sz="1750" dirty="0" smtClean="0"/>
              <a:t>or a </a:t>
            </a:r>
            <a:r>
              <a:rPr lang="en-US" sz="1750" i="1" dirty="0" smtClean="0"/>
              <a:t>large unexpected catastrophe loss</a:t>
            </a:r>
            <a:r>
              <a:rPr lang="en-US" sz="1750" dirty="0" smtClean="0"/>
              <a:t>, either of which could cause capital to retreat. This risk is likely higher for hedge fund capital, as pension fund capital tends to be more permanent, given their long-term investment outlook and more diversified risk exposure. </a:t>
            </a:r>
          </a:p>
          <a:p>
            <a:pPr>
              <a:buFont typeface="Arial" pitchFamily="34" charset="0"/>
              <a:buChar char="•"/>
            </a:pPr>
            <a:r>
              <a:rPr lang="en-US" sz="1750" b="1" dirty="0" smtClean="0"/>
              <a:t>Mixed Impact to Reinsurers’ Ratings:</a:t>
            </a:r>
          </a:p>
          <a:p>
            <a:pPr lvl="1">
              <a:buFont typeface="Wingdings" pitchFamily="2" charset="2"/>
              <a:buChar char="Ø"/>
            </a:pPr>
            <a:r>
              <a:rPr lang="en-US" sz="1750" dirty="0" smtClean="0"/>
              <a:t>Fitch views the growth and acceptance of alternative reinsurance as a mixed impact for the credit quality of reinsurers’ ratings. Favorably, these products can be used to manage reinsurers’ exposure and capital and serve as a source of fee income. Negatively, alternative coverage represents competition for traditional reinsurers that, in conjunction with the strong overall capitalization of the reinsurance industry, have worked to notably dampen reinsurance pricing</a:t>
            </a:r>
            <a:endParaRPr lang="en-US" sz="1750" dirty="0"/>
          </a:p>
        </p:txBody>
      </p:sp>
    </p:spTree>
  </p:cSld>
  <p:clrMapOvr>
    <a:masterClrMapping/>
  </p:clrMapOvr>
  <p:transition/>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Alternative Reinsurance Capital Summary (continued)</a:t>
            </a:r>
            <a:endParaRPr lang="en-US" b="1" dirty="0">
              <a:latin typeface="Arial "/>
            </a:endParaRPr>
          </a:p>
        </p:txBody>
      </p:sp>
      <p:sp>
        <p:nvSpPr>
          <p:cNvPr id="8" name="Rectangle 3"/>
          <p:cNvSpPr>
            <a:spLocks noChangeArrowheads="1"/>
          </p:cNvSpPr>
          <p:nvPr/>
        </p:nvSpPr>
        <p:spPr bwMode="auto">
          <a:xfrm>
            <a:off x="44244" y="6597672"/>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Sources: Fitch Ratings, </a:t>
            </a:r>
            <a:r>
              <a:rPr lang="en-US" sz="1000" i="1" dirty="0" smtClean="0">
                <a:solidFill>
                  <a:schemeClr val="accent4">
                    <a:lumMod val="75000"/>
                  </a:schemeClr>
                </a:solidFill>
                <a:cs typeface="+mn-cs"/>
              </a:rPr>
              <a:t>Alternative Reinsurance Market Update, </a:t>
            </a:r>
            <a:r>
              <a:rPr lang="en-US" sz="1000" dirty="0" smtClean="0">
                <a:solidFill>
                  <a:schemeClr val="accent4">
                    <a:lumMod val="75000"/>
                  </a:schemeClr>
                </a:solidFill>
                <a:cs typeface="+mn-cs"/>
              </a:rPr>
              <a:t>September 5, 2013.</a:t>
            </a:r>
            <a:endParaRPr lang="en-US" sz="1000" i="1" dirty="0">
              <a:solidFill>
                <a:schemeClr val="accent4">
                  <a:lumMod val="75000"/>
                </a:schemeClr>
              </a:solidFill>
              <a:cs typeface="+mn-cs"/>
            </a:endParaRPr>
          </a:p>
        </p:txBody>
      </p:sp>
      <p:sp>
        <p:nvSpPr>
          <p:cNvPr id="5" name="Rectangle 4"/>
          <p:cNvSpPr/>
          <p:nvPr/>
        </p:nvSpPr>
        <p:spPr>
          <a:xfrm>
            <a:off x="191729" y="1209898"/>
            <a:ext cx="8613057" cy="4524315"/>
          </a:xfrm>
          <a:prstGeom prst="rect">
            <a:avLst/>
          </a:prstGeom>
        </p:spPr>
        <p:txBody>
          <a:bodyPr wrap="square">
            <a:spAutoFit/>
          </a:bodyPr>
          <a:lstStyle/>
          <a:p>
            <a:pPr>
              <a:buFont typeface="Arial" pitchFamily="34" charset="0"/>
              <a:buChar char="•"/>
            </a:pPr>
            <a:r>
              <a:rPr lang="en-US" dirty="0" smtClean="0"/>
              <a:t> </a:t>
            </a:r>
            <a:r>
              <a:rPr lang="en-US" b="1" dirty="0" smtClean="0"/>
              <a:t>Sponsors Benefit From New Issuance: </a:t>
            </a:r>
          </a:p>
          <a:p>
            <a:pPr lvl="1">
              <a:buFont typeface="Wingdings" pitchFamily="2" charset="2"/>
              <a:buChar char="Ø"/>
            </a:pPr>
            <a:r>
              <a:rPr lang="en-US" dirty="0" smtClean="0"/>
              <a:t>As investor demand has continued to grow for catastrophe bonds, sponsors have been able to offer deals at considerably lower coupon rates and with increasingly favorable structures that suit individual company needs. These market conditions are likely to drive further issuance of cat bonds in the near term if (re)insurers believe they can produce a cost-effective alternative to supplement their reinsurance program. As of midyear, 2013 is on track to produce a record amount of catastrophe bond issuance.</a:t>
            </a:r>
            <a:r>
              <a:rPr lang="en-US" b="1" dirty="0" smtClean="0"/>
              <a:t> </a:t>
            </a:r>
          </a:p>
          <a:p>
            <a:pPr>
              <a:buFont typeface="Wingdings" pitchFamily="2" charset="2"/>
              <a:buChar char="Ø"/>
            </a:pPr>
            <a:endParaRPr lang="en-US" b="1" dirty="0" smtClean="0"/>
          </a:p>
          <a:p>
            <a:pPr>
              <a:buFont typeface="Arial" pitchFamily="34" charset="0"/>
              <a:buChar char="•"/>
            </a:pPr>
            <a:r>
              <a:rPr lang="en-US" b="1" dirty="0" smtClean="0"/>
              <a:t>Sidecars Continue to Provide Capacity: </a:t>
            </a:r>
            <a:endParaRPr lang="en-US" dirty="0" smtClean="0"/>
          </a:p>
          <a:p>
            <a:pPr lvl="1">
              <a:buFont typeface="Wingdings" pitchFamily="2" charset="2"/>
              <a:buChar char="Ø"/>
            </a:pPr>
            <a:r>
              <a:rPr lang="en-US" dirty="0" smtClean="0"/>
              <a:t>Several sidecars emerged late in 2012 and early into 2013 following Hurricane Sandy. These vehicles were opportunistically seeking to capitalize on any potential improvements in property catastrophe pricing. However, they also represented several newer entrants into the alternative reinsurance space looking to participate in what continues to be an important and growing segment of the reinsurance market. </a:t>
            </a:r>
            <a:endParaRPr lang="en-US" dirty="0"/>
          </a:p>
        </p:txBody>
      </p:sp>
    </p:spTree>
  </p:cSld>
  <p:clrMapOvr>
    <a:masterClrMapping/>
  </p:clrMapOvr>
  <p:transition/>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247</a:t>
            </a:fld>
            <a:endParaRPr lang="en-US" smtClean="0"/>
          </a:p>
        </p:txBody>
      </p:sp>
      <p:sp>
        <p:nvSpPr>
          <p:cNvPr id="82949" name="Rectangle 2"/>
          <p:cNvSpPr>
            <a:spLocks noGrp="1" noChangeArrowheads="1"/>
          </p:cNvSpPr>
          <p:nvPr>
            <p:ph type="title"/>
          </p:nvPr>
        </p:nvSpPr>
        <p:spPr/>
        <p:txBody>
          <a:bodyPr/>
          <a:lstStyle/>
          <a:p>
            <a:r>
              <a:rPr lang="en-US" dirty="0" smtClean="0"/>
              <a:t>Questions Arising from Influence of Alternative Capital</a:t>
            </a:r>
          </a:p>
        </p:txBody>
      </p:sp>
      <p:sp>
        <p:nvSpPr>
          <p:cNvPr id="1922051" name="Rectangle 3"/>
          <p:cNvSpPr>
            <a:spLocks noGrp="1" noChangeArrowheads="1"/>
          </p:cNvSpPr>
          <p:nvPr>
            <p:ph type="body" idx="1"/>
          </p:nvPr>
        </p:nvSpPr>
        <p:spPr>
          <a:xfrm>
            <a:off x="245806" y="1145059"/>
            <a:ext cx="8780207" cy="5448301"/>
          </a:xfrm>
        </p:spPr>
        <p:txBody>
          <a:bodyPr/>
          <a:lstStyle/>
          <a:p>
            <a:pPr>
              <a:lnSpc>
                <a:spcPts val="2100"/>
              </a:lnSpc>
            </a:pPr>
            <a:r>
              <a:rPr lang="en-US" b="1" dirty="0" smtClean="0"/>
              <a:t>Could Pension Fund Money Swamp Traditional Capacity?</a:t>
            </a:r>
          </a:p>
          <a:p>
            <a:pPr lvl="1">
              <a:lnSpc>
                <a:spcPts val="2100"/>
              </a:lnSpc>
            </a:pPr>
            <a:r>
              <a:rPr lang="en-US" b="1" dirty="0" smtClean="0"/>
              <a:t>US private pension funds hold ~$7 trillion in assets </a:t>
            </a:r>
          </a:p>
          <a:p>
            <a:pPr lvl="1">
              <a:lnSpc>
                <a:spcPts val="2100"/>
              </a:lnSpc>
            </a:pPr>
            <a:r>
              <a:rPr lang="en-US" b="1" dirty="0" smtClean="0"/>
              <a:t>2% allocation = $140 billion</a:t>
            </a:r>
          </a:p>
          <a:p>
            <a:pPr lvl="1">
              <a:lnSpc>
                <a:spcPts val="2100"/>
              </a:lnSpc>
            </a:pPr>
            <a:r>
              <a:rPr lang="en-US" b="1" dirty="0" smtClean="0"/>
              <a:t>Global property cat capital = ~$316 bill as of mid-2013</a:t>
            </a:r>
          </a:p>
          <a:p>
            <a:pPr>
              <a:lnSpc>
                <a:spcPts val="2100"/>
              </a:lnSpc>
            </a:pPr>
            <a:r>
              <a:rPr lang="en-US" b="1" dirty="0" smtClean="0"/>
              <a:t>Do New Investors Have a Lower Cost of Capital? </a:t>
            </a:r>
          </a:p>
          <a:p>
            <a:pPr lvl="1">
              <a:lnSpc>
                <a:spcPts val="2100"/>
              </a:lnSpc>
            </a:pPr>
            <a:r>
              <a:rPr lang="en-US" b="1" dirty="0" smtClean="0"/>
              <a:t>New capacity expects 6-8% rate of return compared to 8-10% for traditional reinsurance, according to Dowling &amp; Partners</a:t>
            </a:r>
          </a:p>
          <a:p>
            <a:pPr>
              <a:lnSpc>
                <a:spcPts val="2100"/>
              </a:lnSpc>
            </a:pPr>
            <a:r>
              <a:rPr lang="en-US" b="1" dirty="0" smtClean="0"/>
              <a:t>Will Reinsurance Pricing Become More Closely Linked to Interest Rates?</a:t>
            </a:r>
          </a:p>
          <a:p>
            <a:pPr>
              <a:lnSpc>
                <a:spcPts val="2100"/>
              </a:lnSpc>
            </a:pPr>
            <a:r>
              <a:rPr lang="en-US" b="1" dirty="0" smtClean="0"/>
              <a:t>Terms and Conditions Could Weaken</a:t>
            </a:r>
          </a:p>
          <a:p>
            <a:pPr lvl="1">
              <a:lnSpc>
                <a:spcPts val="2100"/>
              </a:lnSpc>
            </a:pPr>
            <a:r>
              <a:rPr lang="en-US" b="1" dirty="0" smtClean="0"/>
              <a:t>Multi-year deals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922051">
                                            <p:txEl>
                                              <p:pRg st="6" end="6"/>
                                            </p:txEl>
                                          </p:spTgt>
                                        </p:tgtEl>
                                        <p:attrNameLst>
                                          <p:attrName>style.visibility</p:attrName>
                                        </p:attrNameLst>
                                      </p:cBhvr>
                                      <p:to>
                                        <p:strVal val="visible"/>
                                      </p:to>
                                    </p:set>
                                    <p:animEffect transition="in" filter="wipe(left)">
                                      <p:cBhvr>
                                        <p:cTn id="29" dur="500"/>
                                        <p:tgtEl>
                                          <p:spTgt spid="1922051">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922051">
                                            <p:txEl>
                                              <p:pRg st="8" end="8"/>
                                            </p:txEl>
                                          </p:spTgt>
                                        </p:tgtEl>
                                        <p:attrNameLst>
                                          <p:attrName>style.visibility</p:attrName>
                                        </p:attrNameLst>
                                      </p:cBhvr>
                                      <p:to>
                                        <p:strVal val="visible"/>
                                      </p:to>
                                    </p:set>
                                    <p:animEffect transition="in" filter="wipe(left)">
                                      <p:cBhvr>
                                        <p:cTn id="37" dur="500"/>
                                        <p:tgtEl>
                                          <p:spTgt spid="19220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248</a:t>
            </a:fld>
            <a:endParaRPr lang="en-US" sz="900"/>
          </a:p>
        </p:txBody>
      </p:sp>
      <p:sp>
        <p:nvSpPr>
          <p:cNvPr id="50182" name="Rectangle 2"/>
          <p:cNvSpPr>
            <a:spLocks noGrp="1" noChangeArrowheads="1"/>
          </p:cNvSpPr>
          <p:nvPr>
            <p:ph type="title" idx="4294967295"/>
          </p:nvPr>
        </p:nvSpPr>
        <p:spPr/>
        <p:txBody>
          <a:bodyPr/>
          <a:lstStyle/>
          <a:p>
            <a:r>
              <a:rPr lang="en-US" dirty="0" smtClean="0"/>
              <a:t>Reinsurer Share of Recent Significant Market Losses</a:t>
            </a:r>
          </a:p>
        </p:txBody>
      </p:sp>
      <p:sp>
        <p:nvSpPr>
          <p:cNvPr id="50183" name="Rectangle 4"/>
          <p:cNvSpPr>
            <a:spLocks noChangeArrowheads="1"/>
          </p:cNvSpPr>
          <p:nvPr/>
        </p:nvSpPr>
        <p:spPr bwMode="auto">
          <a:xfrm>
            <a:off x="-171451" y="6255050"/>
            <a:ext cx="6478121" cy="612475"/>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 Insurance </a:t>
            </a:r>
            <a:r>
              <a:rPr lang="en-US" sz="1100" dirty="0"/>
              <a:t>Information </a:t>
            </a:r>
            <a:r>
              <a:rPr lang="en-US" sz="1100" dirty="0" smtClean="0"/>
              <a:t>Institute from reinsurance share percentages provided in RAA, ABIR and CEA press release, Jan. 13, 2011.</a:t>
            </a:r>
            <a:endParaRPr lang="en-US" sz="1100" dirty="0"/>
          </a:p>
        </p:txBody>
      </p:sp>
      <p:sp>
        <p:nvSpPr>
          <p:cNvPr id="50184" name="Rectangle 4"/>
          <p:cNvSpPr>
            <a:spLocks noChangeArrowheads="1"/>
          </p:cNvSpPr>
          <p:nvPr/>
        </p:nvSpPr>
        <p:spPr bwMode="black">
          <a:xfrm>
            <a:off x="215154" y="1116106"/>
            <a:ext cx="2030506" cy="443198"/>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2011 Dollars</a:t>
            </a:r>
            <a:endParaRPr lang="en-US" sz="1600" b="1" dirty="0">
              <a:solidFill>
                <a:srgbClr val="225A7A"/>
              </a:solidFill>
            </a:endParaRPr>
          </a:p>
        </p:txBody>
      </p:sp>
      <p:graphicFrame>
        <p:nvGraphicFramePr>
          <p:cNvPr id="50178" name="Object 3"/>
          <p:cNvGraphicFramePr>
            <a:graphicFrameLocks/>
          </p:cNvGraphicFramePr>
          <p:nvPr/>
        </p:nvGraphicFramePr>
        <p:xfrm>
          <a:off x="196289" y="1627094"/>
          <a:ext cx="8537575" cy="3832412"/>
        </p:xfrm>
        <a:graphic>
          <a:graphicData uri="http://schemas.openxmlformats.org/presentationml/2006/ole">
            <p:oleObj spid="_x0000_s4243458" name="Chart" r:id="rId4" imgW="8772538" imgH="3305067" progId="MSGraph.Chart.8">
              <p:embed followColorScheme="full"/>
            </p:oleObj>
          </a:graphicData>
        </a:graphic>
      </p:graphicFrame>
      <p:sp>
        <p:nvSpPr>
          <p:cNvPr id="16" name="AutoShape 8"/>
          <p:cNvSpPr>
            <a:spLocks noChangeArrowheads="1"/>
          </p:cNvSpPr>
          <p:nvPr/>
        </p:nvSpPr>
        <p:spPr bwMode="blackWhite">
          <a:xfrm>
            <a:off x="2272553" y="1116105"/>
            <a:ext cx="1909482" cy="779930"/>
          </a:xfrm>
          <a:prstGeom prst="wedgeRectCallout">
            <a:avLst>
              <a:gd name="adj1" fmla="val -62203"/>
              <a:gd name="adj2" fmla="val 90896"/>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40% Reinsurance share of total insured loss</a:t>
            </a:r>
            <a:endParaRPr lang="en-US" sz="1600" b="1" dirty="0">
              <a:solidFill>
                <a:schemeClr val="bg1"/>
              </a:solidFill>
            </a:endParaRPr>
          </a:p>
        </p:txBody>
      </p:sp>
      <p:sp>
        <p:nvSpPr>
          <p:cNvPr id="10" name="Rectangle 5"/>
          <p:cNvSpPr>
            <a:spLocks noChangeArrowheads="1"/>
          </p:cNvSpPr>
          <p:nvPr/>
        </p:nvSpPr>
        <p:spPr bwMode="blackWhite">
          <a:xfrm>
            <a:off x="470647" y="5576888"/>
            <a:ext cx="8390965" cy="63976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Reinsurers Paid a High Proportion of Insured Losses Arising from Major Catastrophic Events Around the World in Recent Years</a:t>
            </a:r>
            <a:endParaRPr lang="en-US" sz="2000" b="1" dirty="0">
              <a:solidFill>
                <a:srgbClr val="FFFFFF"/>
              </a:solidFill>
            </a:endParaRPr>
          </a:p>
        </p:txBody>
      </p:sp>
      <p:sp>
        <p:nvSpPr>
          <p:cNvPr id="18" name="TextBox 10"/>
          <p:cNvSpPr txBox="1">
            <a:spLocks noChangeArrowheads="1"/>
          </p:cNvSpPr>
          <p:nvPr/>
        </p:nvSpPr>
        <p:spPr bwMode="auto">
          <a:xfrm>
            <a:off x="5823338" y="3964257"/>
            <a:ext cx="889000" cy="307777"/>
          </a:xfrm>
          <a:prstGeom prst="rect">
            <a:avLst/>
          </a:prstGeom>
          <a:noFill/>
          <a:ln w="9525">
            <a:noFill/>
            <a:miter lim="800000"/>
            <a:headEnd/>
            <a:tailEnd/>
          </a:ln>
        </p:spPr>
        <p:txBody>
          <a:bodyPr>
            <a:spAutoFit/>
          </a:bodyPr>
          <a:lstStyle/>
          <a:p>
            <a:pPr algn="ctr"/>
            <a:r>
              <a:rPr lang="en-US" sz="1400" b="1" dirty="0" smtClean="0">
                <a:solidFill>
                  <a:srgbClr val="FFC000"/>
                </a:solidFill>
              </a:rPr>
              <a:t>$0.4</a:t>
            </a:r>
            <a:endParaRPr lang="en-US" sz="1400" b="1" dirty="0">
              <a:solidFill>
                <a:srgbClr val="FFC000"/>
              </a:solidFill>
            </a:endParaRPr>
          </a:p>
        </p:txBody>
      </p:sp>
      <p:sp>
        <p:nvSpPr>
          <p:cNvPr id="21" name="TextBox 10"/>
          <p:cNvSpPr txBox="1">
            <a:spLocks noChangeArrowheads="1"/>
          </p:cNvSpPr>
          <p:nvPr/>
        </p:nvSpPr>
        <p:spPr bwMode="auto">
          <a:xfrm>
            <a:off x="4223146" y="3776001"/>
            <a:ext cx="889000" cy="307777"/>
          </a:xfrm>
          <a:prstGeom prst="rect">
            <a:avLst/>
          </a:prstGeom>
          <a:noFill/>
          <a:ln w="9525">
            <a:noFill/>
            <a:miter lim="800000"/>
            <a:headEnd/>
            <a:tailEnd/>
          </a:ln>
        </p:spPr>
        <p:txBody>
          <a:bodyPr>
            <a:spAutoFit/>
          </a:bodyPr>
          <a:lstStyle/>
          <a:p>
            <a:pPr algn="ctr"/>
            <a:r>
              <a:rPr lang="en-US" sz="1400" b="1" dirty="0" smtClean="0">
                <a:solidFill>
                  <a:srgbClr val="003366"/>
                </a:solidFill>
              </a:rPr>
              <a:t>$4.0</a:t>
            </a:r>
            <a:endParaRPr lang="en-US" sz="1400" b="1" dirty="0">
              <a:solidFill>
                <a:srgbClr val="003366"/>
              </a:solidFill>
            </a:endParaRPr>
          </a:p>
        </p:txBody>
      </p:sp>
      <p:sp>
        <p:nvSpPr>
          <p:cNvPr id="25" name="TextBox 10"/>
          <p:cNvSpPr txBox="1">
            <a:spLocks noChangeArrowheads="1"/>
          </p:cNvSpPr>
          <p:nvPr/>
        </p:nvSpPr>
        <p:spPr bwMode="auto">
          <a:xfrm>
            <a:off x="1094475" y="3323285"/>
            <a:ext cx="889000" cy="307777"/>
          </a:xfrm>
          <a:prstGeom prst="rect">
            <a:avLst/>
          </a:prstGeom>
          <a:noFill/>
          <a:ln w="9525">
            <a:noFill/>
            <a:miter lim="800000"/>
            <a:headEnd/>
            <a:tailEnd/>
          </a:ln>
        </p:spPr>
        <p:txBody>
          <a:bodyPr>
            <a:spAutoFit/>
          </a:bodyPr>
          <a:lstStyle/>
          <a:p>
            <a:pPr algn="ctr"/>
            <a:r>
              <a:rPr lang="en-US" sz="1400" b="1" dirty="0" smtClean="0">
                <a:solidFill>
                  <a:srgbClr val="003366"/>
                </a:solidFill>
              </a:rPr>
              <a:t>$22.5</a:t>
            </a:r>
            <a:endParaRPr lang="en-US" sz="1400" b="1" dirty="0">
              <a:solidFill>
                <a:srgbClr val="003366"/>
              </a:solidFill>
            </a:endParaRPr>
          </a:p>
        </p:txBody>
      </p:sp>
      <p:sp>
        <p:nvSpPr>
          <p:cNvPr id="26" name="TextBox 10"/>
          <p:cNvSpPr txBox="1">
            <a:spLocks noChangeArrowheads="1"/>
          </p:cNvSpPr>
          <p:nvPr/>
        </p:nvSpPr>
        <p:spPr bwMode="auto">
          <a:xfrm>
            <a:off x="2631926" y="342189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$9.5</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28" name="TextBox 10"/>
          <p:cNvSpPr txBox="1">
            <a:spLocks noChangeArrowheads="1"/>
          </p:cNvSpPr>
          <p:nvPr/>
        </p:nvSpPr>
        <p:spPr bwMode="auto">
          <a:xfrm>
            <a:off x="2618469" y="3771519"/>
            <a:ext cx="889000" cy="307777"/>
          </a:xfrm>
          <a:prstGeom prst="rect">
            <a:avLst/>
          </a:prstGeom>
          <a:noFill/>
          <a:ln w="9525">
            <a:noFill/>
            <a:miter lim="800000"/>
            <a:headEnd/>
            <a:tailEnd/>
          </a:ln>
        </p:spPr>
        <p:txBody>
          <a:bodyPr>
            <a:spAutoFit/>
          </a:bodyPr>
          <a:lstStyle/>
          <a:p>
            <a:pPr algn="ctr"/>
            <a:r>
              <a:rPr lang="en-US" sz="1400" b="1" dirty="0" smtClean="0">
                <a:solidFill>
                  <a:srgbClr val="003366"/>
                </a:solidFill>
              </a:rPr>
              <a:t>$3.5</a:t>
            </a:r>
            <a:endParaRPr lang="en-US" sz="1400" b="1" dirty="0">
              <a:solidFill>
                <a:srgbClr val="003366"/>
              </a:solidFill>
            </a:endParaRPr>
          </a:p>
        </p:txBody>
      </p:sp>
      <p:sp>
        <p:nvSpPr>
          <p:cNvPr id="29" name="TextBox 10"/>
          <p:cNvSpPr txBox="1">
            <a:spLocks noChangeArrowheads="1"/>
          </p:cNvSpPr>
          <p:nvPr/>
        </p:nvSpPr>
        <p:spPr bwMode="auto">
          <a:xfrm>
            <a:off x="1076547" y="1611038"/>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$37.5</a:t>
            </a:r>
            <a:endParaRPr lang="en-US" sz="2000" b="1" dirty="0">
              <a:solidFill>
                <a:srgbClr val="225A7A"/>
              </a:solidFill>
            </a:endParaRPr>
          </a:p>
        </p:txBody>
      </p:sp>
      <p:sp>
        <p:nvSpPr>
          <p:cNvPr id="30" name="TextBox 10"/>
          <p:cNvSpPr txBox="1">
            <a:spLocks noChangeArrowheads="1"/>
          </p:cNvSpPr>
          <p:nvPr/>
        </p:nvSpPr>
        <p:spPr bwMode="auto">
          <a:xfrm>
            <a:off x="2654329" y="2892986"/>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$13.0</a:t>
            </a:r>
            <a:endParaRPr lang="en-US" sz="2000" b="1" dirty="0">
              <a:solidFill>
                <a:srgbClr val="225A7A"/>
              </a:solidFill>
            </a:endParaRPr>
          </a:p>
        </p:txBody>
      </p:sp>
      <p:sp>
        <p:nvSpPr>
          <p:cNvPr id="31" name="TextBox 10"/>
          <p:cNvSpPr txBox="1">
            <a:spLocks noChangeArrowheads="1"/>
          </p:cNvSpPr>
          <p:nvPr/>
        </p:nvSpPr>
        <p:spPr bwMode="auto">
          <a:xfrm>
            <a:off x="4182821" y="348016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$6.0</a:t>
            </a:r>
            <a:endParaRPr lang="en-US" sz="1400" b="1" dirty="0">
              <a:solidFill>
                <a:schemeClr val="accent3"/>
              </a:solidFill>
            </a:endParaRPr>
          </a:p>
        </p:txBody>
      </p:sp>
      <p:sp>
        <p:nvSpPr>
          <p:cNvPr id="32" name="TextBox 10"/>
          <p:cNvSpPr txBox="1">
            <a:spLocks noChangeArrowheads="1"/>
          </p:cNvSpPr>
          <p:nvPr/>
        </p:nvSpPr>
        <p:spPr bwMode="auto">
          <a:xfrm>
            <a:off x="4205223" y="3031939"/>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$10.0</a:t>
            </a:r>
            <a:endParaRPr lang="en-US" sz="2000" b="1" dirty="0">
              <a:solidFill>
                <a:srgbClr val="225A7A"/>
              </a:solidFill>
            </a:endParaRPr>
          </a:p>
        </p:txBody>
      </p:sp>
      <p:sp>
        <p:nvSpPr>
          <p:cNvPr id="33" name="TextBox 10"/>
          <p:cNvSpPr txBox="1">
            <a:spLocks noChangeArrowheads="1"/>
          </p:cNvSpPr>
          <p:nvPr/>
        </p:nvSpPr>
        <p:spPr bwMode="auto">
          <a:xfrm>
            <a:off x="5800951" y="3619121"/>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$7.9</a:t>
            </a:r>
            <a:endParaRPr lang="en-US" sz="1400" b="1" dirty="0">
              <a:solidFill>
                <a:schemeClr val="accent3"/>
              </a:solidFill>
            </a:endParaRPr>
          </a:p>
        </p:txBody>
      </p:sp>
      <p:sp>
        <p:nvSpPr>
          <p:cNvPr id="34" name="TextBox 10"/>
          <p:cNvSpPr txBox="1">
            <a:spLocks noChangeArrowheads="1"/>
          </p:cNvSpPr>
          <p:nvPr/>
        </p:nvSpPr>
        <p:spPr bwMode="auto">
          <a:xfrm>
            <a:off x="5756118" y="3197786"/>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$8.3</a:t>
            </a:r>
            <a:endParaRPr lang="en-US" sz="2000" b="1" dirty="0">
              <a:solidFill>
                <a:srgbClr val="225A7A"/>
              </a:solidFill>
            </a:endParaRPr>
          </a:p>
        </p:txBody>
      </p:sp>
      <p:sp>
        <p:nvSpPr>
          <p:cNvPr id="35" name="TextBox 10"/>
          <p:cNvSpPr txBox="1">
            <a:spLocks noChangeArrowheads="1"/>
          </p:cNvSpPr>
          <p:nvPr/>
        </p:nvSpPr>
        <p:spPr bwMode="auto">
          <a:xfrm>
            <a:off x="7367495" y="3646010"/>
            <a:ext cx="889000" cy="307777"/>
          </a:xfrm>
          <a:prstGeom prst="rect">
            <a:avLst/>
          </a:prstGeom>
          <a:noFill/>
          <a:ln w="9525">
            <a:noFill/>
            <a:miter lim="800000"/>
            <a:headEnd/>
            <a:tailEnd/>
          </a:ln>
        </p:spPr>
        <p:txBody>
          <a:bodyPr>
            <a:spAutoFit/>
          </a:bodyPr>
          <a:lstStyle/>
          <a:p>
            <a:pPr algn="ctr"/>
            <a:r>
              <a:rPr lang="en-US" sz="1400" b="1" dirty="0" smtClean="0">
                <a:solidFill>
                  <a:schemeClr val="bg1"/>
                </a:solidFill>
              </a:rPr>
              <a:t>$2.2</a:t>
            </a:r>
            <a:endParaRPr lang="en-US" sz="1400" b="1" dirty="0">
              <a:solidFill>
                <a:schemeClr val="bg1"/>
              </a:solidFill>
            </a:endParaRPr>
          </a:p>
        </p:txBody>
      </p:sp>
      <p:sp>
        <p:nvSpPr>
          <p:cNvPr id="37" name="TextBox 10"/>
          <p:cNvSpPr txBox="1">
            <a:spLocks noChangeArrowheads="1"/>
          </p:cNvSpPr>
          <p:nvPr/>
        </p:nvSpPr>
        <p:spPr bwMode="auto">
          <a:xfrm>
            <a:off x="7367494" y="3793931"/>
            <a:ext cx="889000" cy="307777"/>
          </a:xfrm>
          <a:prstGeom prst="rect">
            <a:avLst/>
          </a:prstGeom>
          <a:noFill/>
          <a:ln w="9525">
            <a:noFill/>
            <a:miter lim="800000"/>
            <a:headEnd/>
            <a:tailEnd/>
          </a:ln>
        </p:spPr>
        <p:txBody>
          <a:bodyPr>
            <a:spAutoFit/>
          </a:bodyPr>
          <a:lstStyle/>
          <a:p>
            <a:pPr algn="ctr"/>
            <a:r>
              <a:rPr lang="en-US" sz="1400" b="1" dirty="0" smtClean="0">
                <a:solidFill>
                  <a:srgbClr val="003366"/>
                </a:solidFill>
              </a:rPr>
              <a:t>$2.8</a:t>
            </a:r>
            <a:endParaRPr lang="en-US" sz="1400" b="1" dirty="0">
              <a:solidFill>
                <a:srgbClr val="003366"/>
              </a:solidFill>
            </a:endParaRPr>
          </a:p>
        </p:txBody>
      </p:sp>
      <p:sp>
        <p:nvSpPr>
          <p:cNvPr id="38" name="TextBox 10"/>
          <p:cNvSpPr txBox="1">
            <a:spLocks noChangeArrowheads="1"/>
          </p:cNvSpPr>
          <p:nvPr/>
        </p:nvSpPr>
        <p:spPr bwMode="auto">
          <a:xfrm>
            <a:off x="7280112" y="3363632"/>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$5.0</a:t>
            </a:r>
            <a:endParaRPr lang="en-US" sz="2000" b="1" dirty="0">
              <a:solidFill>
                <a:srgbClr val="225A7A"/>
              </a:solidFill>
            </a:endParaRPr>
          </a:p>
        </p:txBody>
      </p:sp>
      <p:sp>
        <p:nvSpPr>
          <p:cNvPr id="39" name="AutoShape 8"/>
          <p:cNvSpPr>
            <a:spLocks noChangeArrowheads="1"/>
          </p:cNvSpPr>
          <p:nvPr/>
        </p:nvSpPr>
        <p:spPr bwMode="blackWhite">
          <a:xfrm>
            <a:off x="3500717" y="2433917"/>
            <a:ext cx="802342" cy="461683"/>
          </a:xfrm>
          <a:prstGeom prst="wedgeRectCallout">
            <a:avLst>
              <a:gd name="adj1" fmla="val -56292"/>
              <a:gd name="adj2" fmla="val 14041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73%</a:t>
            </a:r>
            <a:endParaRPr lang="en-US" sz="1600" b="1" dirty="0">
              <a:solidFill>
                <a:schemeClr val="bg1"/>
              </a:solidFill>
            </a:endParaRPr>
          </a:p>
        </p:txBody>
      </p:sp>
      <p:sp>
        <p:nvSpPr>
          <p:cNvPr id="40" name="AutoShape 8"/>
          <p:cNvSpPr>
            <a:spLocks noChangeArrowheads="1"/>
          </p:cNvSpPr>
          <p:nvPr/>
        </p:nvSpPr>
        <p:spPr bwMode="blackWhite">
          <a:xfrm>
            <a:off x="4997817" y="2586317"/>
            <a:ext cx="802342" cy="461683"/>
          </a:xfrm>
          <a:prstGeom prst="wedgeRectCallout">
            <a:avLst>
              <a:gd name="adj1" fmla="val -56292"/>
              <a:gd name="adj2" fmla="val 14041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60%</a:t>
            </a:r>
            <a:endParaRPr lang="en-US" sz="1600" b="1" dirty="0">
              <a:solidFill>
                <a:schemeClr val="bg1"/>
              </a:solidFill>
            </a:endParaRPr>
          </a:p>
        </p:txBody>
      </p:sp>
      <p:sp>
        <p:nvSpPr>
          <p:cNvPr id="41" name="AutoShape 8"/>
          <p:cNvSpPr>
            <a:spLocks noChangeArrowheads="1"/>
          </p:cNvSpPr>
          <p:nvPr/>
        </p:nvSpPr>
        <p:spPr bwMode="blackWhite">
          <a:xfrm>
            <a:off x="6508364" y="2738717"/>
            <a:ext cx="802342" cy="461683"/>
          </a:xfrm>
          <a:prstGeom prst="wedgeRectCallout">
            <a:avLst>
              <a:gd name="adj1" fmla="val -56292"/>
              <a:gd name="adj2" fmla="val 14041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95%</a:t>
            </a:r>
            <a:endParaRPr lang="en-US" sz="1600" b="1" dirty="0">
              <a:solidFill>
                <a:schemeClr val="bg1"/>
              </a:solidFill>
            </a:endParaRPr>
          </a:p>
        </p:txBody>
      </p:sp>
      <p:sp>
        <p:nvSpPr>
          <p:cNvPr id="42" name="AutoShape 8"/>
          <p:cNvSpPr>
            <a:spLocks noChangeArrowheads="1"/>
          </p:cNvSpPr>
          <p:nvPr/>
        </p:nvSpPr>
        <p:spPr bwMode="blackWhite">
          <a:xfrm>
            <a:off x="8139934" y="2891117"/>
            <a:ext cx="802342" cy="461683"/>
          </a:xfrm>
          <a:prstGeom prst="wedgeRectCallout">
            <a:avLst>
              <a:gd name="adj1" fmla="val -56292"/>
              <a:gd name="adj2" fmla="val 14041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44%</a:t>
            </a:r>
            <a:endParaRPr lang="en-US" sz="1600" b="1" dirty="0">
              <a:solidFill>
                <a:schemeClr val="bg1"/>
              </a:solidFill>
            </a:endParaRPr>
          </a:p>
        </p:txBody>
      </p:sp>
      <p:sp>
        <p:nvSpPr>
          <p:cNvPr id="36" name="Date Placeholder 35"/>
          <p:cNvSpPr>
            <a:spLocks noGrp="1"/>
          </p:cNvSpPr>
          <p:nvPr>
            <p:ph type="dt" sz="half" idx="10"/>
          </p:nvPr>
        </p:nvSpPr>
        <p:spPr/>
        <p:txBody>
          <a:bodyPr/>
          <a:lstStyle/>
          <a:p>
            <a:pPr>
              <a:defRPr/>
            </a:pPr>
            <a:r>
              <a:rPr lang="en-US" smtClean="0"/>
              <a:t>12/01/09 - 9pm</a:t>
            </a:r>
            <a:endParaRPr lang="en-US"/>
          </a:p>
        </p:txBody>
      </p:sp>
      <p:sp>
        <p:nvSpPr>
          <p:cNvPr id="43" name="Slide Number Placeholder 42"/>
          <p:cNvSpPr>
            <a:spLocks noGrp="1"/>
          </p:cNvSpPr>
          <p:nvPr>
            <p:ph type="sldNum" sz="quarter" idx="12"/>
          </p:nvPr>
        </p:nvSpPr>
        <p:spPr/>
        <p:txBody>
          <a:bodyPr/>
          <a:lstStyle/>
          <a:p>
            <a:pPr>
              <a:defRPr/>
            </a:pPr>
            <a:fld id="{79649112-2361-4913-9798-B6AEBB59A8D4}" type="slidenum">
              <a:rPr lang="en-US" smtClean="0"/>
              <a:pPr>
                <a:defRPr/>
              </a:pPr>
              <a:t>248</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left)">
                                      <p:cBhvr>
                                        <p:cTn id="20" dur="500"/>
                                        <p:tgtEl>
                                          <p:spTgt spid="40"/>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left)">
                                      <p:cBhvr>
                                        <p:cTn id="2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0" grpId="0" animBg="1"/>
      <p:bldP spid="39" grpId="0" animBg="1"/>
      <p:bldP spid="40" grpId="0" animBg="1"/>
      <p:bldP spid="41" grpId="0" animBg="1"/>
      <p:bldP spid="42" grpId="0" animBg="1"/>
    </p:bldLst>
  </p:timing>
</p:sld>
</file>

<file path=ppt/slides/slide2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5" name="Rectangle 105"/>
          <p:cNvSpPr>
            <a:spLocks noGrp="1" noChangeArrowheads="1"/>
          </p:cNvSpPr>
          <p:nvPr>
            <p:ph type="dt" sz="quarter" idx="10"/>
          </p:nvPr>
        </p:nvSpPr>
        <p:spPr>
          <a:noFill/>
        </p:spPr>
        <p:txBody>
          <a:bodyPr/>
          <a:lstStyle/>
          <a:p>
            <a:r>
              <a:rPr lang="en-US" smtClean="0"/>
              <a:t>12/01/09 - 9pm</a:t>
            </a:r>
          </a:p>
        </p:txBody>
      </p:sp>
      <p:sp>
        <p:nvSpPr>
          <p:cNvPr id="38917" name="Rectangle 110"/>
          <p:cNvSpPr>
            <a:spLocks noGrp="1" noChangeArrowheads="1"/>
          </p:cNvSpPr>
          <p:nvPr>
            <p:ph type="sldNum" sz="quarter" idx="12"/>
          </p:nvPr>
        </p:nvSpPr>
        <p:spPr>
          <a:noFill/>
        </p:spPr>
        <p:txBody>
          <a:bodyPr/>
          <a:lstStyle/>
          <a:p>
            <a:fld id="{7FCD726C-816C-46F6-8026-1BFE50752EB9}" type="slidenum">
              <a:rPr lang="en-US" smtClean="0">
                <a:cs typeface="Arial" charset="0"/>
              </a:rPr>
              <a:pPr/>
              <a:t>249</a:t>
            </a:fld>
            <a:endParaRPr lang="en-US" smtClean="0">
              <a:cs typeface="Arial" charset="0"/>
            </a:endParaRPr>
          </a:p>
        </p:txBody>
      </p:sp>
      <p:sp>
        <p:nvSpPr>
          <p:cNvPr id="38918" name="Rectangle 2"/>
          <p:cNvSpPr>
            <a:spLocks noGrp="1" noChangeArrowheads="1"/>
          </p:cNvSpPr>
          <p:nvPr>
            <p:ph type="title"/>
          </p:nvPr>
        </p:nvSpPr>
        <p:spPr>
          <a:xfrm>
            <a:off x="57150" y="90488"/>
            <a:ext cx="7924800" cy="860425"/>
          </a:xfrm>
        </p:spPr>
        <p:txBody>
          <a:bodyPr/>
          <a:lstStyle/>
          <a:p>
            <a:r>
              <a:rPr lang="en-US" sz="2800" dirty="0" smtClean="0"/>
              <a:t>Regional Property Catastrophe Rate on Line Index, 1990—2013 (as of January 1)</a:t>
            </a:r>
          </a:p>
        </p:txBody>
      </p:sp>
      <p:sp>
        <p:nvSpPr>
          <p:cNvPr id="38919" name="Rectangle 4"/>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endParaRPr lang="en-US" sz="1600" b="1" dirty="0">
              <a:solidFill>
                <a:srgbClr val="225A7A"/>
              </a:solidFill>
            </a:endParaRPr>
          </a:p>
        </p:txBody>
      </p:sp>
      <p:sp>
        <p:nvSpPr>
          <p:cNvPr id="38920" name="Rectangle 5"/>
          <p:cNvSpPr>
            <a:spLocks noChangeArrowheads="1"/>
          </p:cNvSpPr>
          <p:nvPr/>
        </p:nvSpPr>
        <p:spPr bwMode="auto">
          <a:xfrm>
            <a:off x="0" y="6389688"/>
            <a:ext cx="7569200"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Guy Carpenter; </a:t>
            </a:r>
            <a:r>
              <a:rPr lang="en-US" sz="1100" dirty="0"/>
              <a:t>Insurance Information </a:t>
            </a:r>
            <a:r>
              <a:rPr lang="en-US" sz="1100" dirty="0" smtClean="0"/>
              <a:t>Institute. </a:t>
            </a:r>
            <a:endParaRPr lang="en-US" sz="1100" dirty="0"/>
          </a:p>
        </p:txBody>
      </p:sp>
      <p:pic>
        <p:nvPicPr>
          <p:cNvPr id="15627270" name="Picture 6" descr="http://www.gccapitalideas.com/wp-content/uploads/2013/01/2013-jan-regional-rol-2013gcci.jpg"/>
          <p:cNvPicPr>
            <a:picLocks noChangeAspect="1" noChangeArrowheads="1"/>
          </p:cNvPicPr>
          <p:nvPr/>
        </p:nvPicPr>
        <p:blipFill>
          <a:blip r:embed="rId3" cstate="email"/>
          <a:srcRect/>
          <a:stretch>
            <a:fillRect/>
          </a:stretch>
        </p:blipFill>
        <p:spPr bwMode="auto">
          <a:xfrm>
            <a:off x="225730" y="1386348"/>
            <a:ext cx="8631671" cy="5024116"/>
          </a:xfrm>
          <a:prstGeom prst="rect">
            <a:avLst/>
          </a:prstGeom>
          <a:noFill/>
        </p:spPr>
      </p:pic>
      <p:sp>
        <p:nvSpPr>
          <p:cNvPr id="11" name="AutoShape 7"/>
          <p:cNvSpPr>
            <a:spLocks noChangeArrowheads="1"/>
          </p:cNvSpPr>
          <p:nvPr/>
        </p:nvSpPr>
        <p:spPr bwMode="blackWhite">
          <a:xfrm>
            <a:off x="6710512" y="1135623"/>
            <a:ext cx="2129914" cy="1327356"/>
          </a:xfrm>
          <a:prstGeom prst="wedgeRectCallout">
            <a:avLst>
              <a:gd name="adj1" fmla="val 37940"/>
              <a:gd name="adj2" fmla="val 6692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cs typeface="Arial" pitchFamily="34" charset="0"/>
              </a:rPr>
              <a:t>Property-Cat reinsurance pricing was up in the US as of 1/1/13 but was down in Europe/UK</a:t>
            </a:r>
            <a:endParaRPr lang="en-US" sz="1600" b="1" dirty="0">
              <a:solidFill>
                <a:schemeClr val="bg1"/>
              </a:solidFill>
              <a:cs typeface="Arial"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E292A55-D64C-4532-8C64-19312CBCD8CF}" type="slidenum">
              <a:rPr lang="en-US" sz="900"/>
              <a:pPr algn="r" eaLnBrk="0" hangingPunct="0">
                <a:lnSpc>
                  <a:spcPct val="85000"/>
                </a:lnSpc>
                <a:spcBef>
                  <a:spcPct val="20000"/>
                </a:spcBef>
              </a:pPr>
              <a:t>25</a:t>
            </a:fld>
            <a:endParaRPr lang="en-US" sz="900"/>
          </a:p>
        </p:txBody>
      </p:sp>
      <p:sp>
        <p:nvSpPr>
          <p:cNvPr id="11268" name="Rectangle 2"/>
          <p:cNvSpPr>
            <a:spLocks noGrp="1" noChangeArrowheads="1"/>
          </p:cNvSpPr>
          <p:nvPr>
            <p:ph type="title" idx="4294967295"/>
          </p:nvPr>
        </p:nvSpPr>
        <p:spPr/>
        <p:txBody>
          <a:bodyPr/>
          <a:lstStyle/>
          <a:p>
            <a:r>
              <a:rPr lang="en-US" smtClean="0"/>
              <a:t>All Lines DWP Growth: WI vs. U.S., 2003-2012</a:t>
            </a:r>
          </a:p>
        </p:txBody>
      </p:sp>
      <p:sp>
        <p:nvSpPr>
          <p:cNvPr id="11269"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 SNL Financial.</a:t>
            </a:r>
          </a:p>
        </p:txBody>
      </p:sp>
      <p:graphicFrame>
        <p:nvGraphicFramePr>
          <p:cNvPr id="2026500" name="Object 2"/>
          <p:cNvGraphicFramePr>
            <a:graphicFrameLocks/>
          </p:cNvGraphicFramePr>
          <p:nvPr/>
        </p:nvGraphicFramePr>
        <p:xfrm>
          <a:off x="304800" y="1296988"/>
          <a:ext cx="8623300" cy="4995862"/>
        </p:xfrm>
        <a:graphic>
          <a:graphicData uri="http://schemas.openxmlformats.org/presentationml/2006/ole">
            <p:oleObj spid="_x0000_s25764866" name="Chart" r:id="rId4" imgW="8601024" imgH="4600673" progId="MSGraph.Chart.8">
              <p:embed followColorScheme="full"/>
            </p:oleObj>
          </a:graphicData>
        </a:graphic>
      </p:graphicFrame>
      <p:sp>
        <p:nvSpPr>
          <p:cNvPr id="11270"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7" name="Text Box 6"/>
          <p:cNvSpPr txBox="1">
            <a:spLocks noChangeArrowheads="1"/>
          </p:cNvSpPr>
          <p:nvPr/>
        </p:nvSpPr>
        <p:spPr bwMode="blackWhite">
          <a:xfrm>
            <a:off x="4457700" y="1357313"/>
            <a:ext cx="2474913"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2003-2012</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2.6%</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WI: 2.3%</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oleChartEl type="series" lvl="1"/>
                                          </p:spTgt>
                                        </p:tgtEl>
                                        <p:attrNameLst>
                                          <p:attrName>style.visibility</p:attrName>
                                        </p:attrNameLst>
                                      </p:cBhvr>
                                      <p:to>
                                        <p:strVal val="visible"/>
                                      </p:to>
                                    </p:set>
                                    <p:animEffect transition="in" filter="wipe(left)">
                                      <p:cBhvr>
                                        <p:cTn id="7" dur="1000"/>
                                        <p:tgtEl>
                                          <p:spTgt spid="2026500">
                                            <p:oleChartEl type="series" lvl="1"/>
                                          </p:spTgt>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oleChartEl type="series" lvl="2"/>
                                          </p:spTgt>
                                        </p:tgtEl>
                                        <p:attrNameLst>
                                          <p:attrName>style.visibility</p:attrName>
                                        </p:attrNameLst>
                                      </p:cBhvr>
                                      <p:to>
                                        <p:strVal val="visible"/>
                                      </p:to>
                                    </p:set>
                                    <p:animEffect transition="in" filter="wipe(left)">
                                      <p:cBhvr>
                                        <p:cTn id="11" dur="1000"/>
                                        <p:tgtEl>
                                          <p:spTgt spid="2026500">
                                            <p:oleChartEl type="series" lvl="2"/>
                                          </p:spTgt>
                                        </p:tgtEl>
                                      </p:cBhvr>
                                    </p:animEffect>
                                  </p:childTnLst>
                                </p:cTn>
                              </p:par>
                            </p:childTnLst>
                          </p:cTn>
                        </p:par>
                        <p:par>
                          <p:cTn id="12" fill="hold">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2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Alternative Capital: Important Definitions</a:t>
            </a:r>
            <a:endParaRPr lang="en-US" b="1" dirty="0">
              <a:latin typeface="Arial "/>
            </a:endParaRPr>
          </a:p>
        </p:txBody>
      </p:sp>
      <p:sp>
        <p:nvSpPr>
          <p:cNvPr id="8" name="Rectangle 3"/>
          <p:cNvSpPr>
            <a:spLocks noChangeArrowheads="1"/>
          </p:cNvSpPr>
          <p:nvPr/>
        </p:nvSpPr>
        <p:spPr bwMode="auto">
          <a:xfrm>
            <a:off x="44244" y="6538680"/>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Sources: Fitch Ratings;  Insurance Information Institute.</a:t>
            </a:r>
            <a:endParaRPr lang="en-US" sz="1000" i="1" dirty="0">
              <a:solidFill>
                <a:schemeClr val="accent4">
                  <a:lumMod val="75000"/>
                </a:schemeClr>
              </a:solidFill>
              <a:cs typeface="+mn-cs"/>
            </a:endParaRPr>
          </a:p>
        </p:txBody>
      </p:sp>
      <p:pic>
        <p:nvPicPr>
          <p:cNvPr id="22977538" name="Picture 2"/>
          <p:cNvPicPr>
            <a:picLocks noChangeAspect="1" noChangeArrowheads="1"/>
          </p:cNvPicPr>
          <p:nvPr/>
        </p:nvPicPr>
        <p:blipFill>
          <a:blip r:embed="rId2" cstate="email"/>
          <a:srcRect/>
          <a:stretch>
            <a:fillRect/>
          </a:stretch>
        </p:blipFill>
        <p:spPr bwMode="auto">
          <a:xfrm>
            <a:off x="58992" y="1548581"/>
            <a:ext cx="4359838" cy="3755699"/>
          </a:xfrm>
          <a:prstGeom prst="rect">
            <a:avLst/>
          </a:prstGeom>
          <a:noFill/>
          <a:ln w="9525">
            <a:solidFill>
              <a:schemeClr val="tx1"/>
            </a:solidFill>
            <a:miter lim="800000"/>
            <a:headEnd/>
            <a:tailEnd/>
          </a:ln>
        </p:spPr>
      </p:pic>
      <p:pic>
        <p:nvPicPr>
          <p:cNvPr id="7" name="Picture 2"/>
          <p:cNvPicPr>
            <a:picLocks noChangeAspect="1" noChangeArrowheads="1"/>
          </p:cNvPicPr>
          <p:nvPr/>
        </p:nvPicPr>
        <p:blipFill>
          <a:blip r:embed="rId3" cstate="email"/>
          <a:srcRect/>
          <a:stretch>
            <a:fillRect/>
          </a:stretch>
        </p:blipFill>
        <p:spPr bwMode="auto">
          <a:xfrm>
            <a:off x="4592433" y="1832308"/>
            <a:ext cx="4359838" cy="2890118"/>
          </a:xfrm>
          <a:prstGeom prst="rect">
            <a:avLst/>
          </a:prstGeom>
          <a:noFill/>
          <a:ln w="9525">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smtClean="0">
                <a:solidFill>
                  <a:schemeClr val="bg1"/>
                </a:solidFill>
              </a:rPr>
              <a:t>4.  RENEWED PRICING DISCIPLINE</a:t>
            </a:r>
          </a:p>
        </p:txBody>
      </p:sp>
      <p:sp>
        <p:nvSpPr>
          <p:cNvPr id="139267"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9268"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0DF5528-D873-4B97-B06C-DF790C142467}" type="slidenum">
              <a:rPr lang="en-US" sz="900">
                <a:solidFill>
                  <a:schemeClr val="bg1"/>
                </a:solidFill>
              </a:rPr>
              <a:pPr algn="r" eaLnBrk="0" hangingPunct="0">
                <a:lnSpc>
                  <a:spcPct val="85000"/>
                </a:lnSpc>
                <a:spcBef>
                  <a:spcPct val="20000"/>
                </a:spcBef>
              </a:pPr>
              <a:t>251</a:t>
            </a:fld>
            <a:endParaRPr lang="en-US" sz="900">
              <a:solidFill>
                <a:schemeClr val="bg1"/>
              </a:solidFill>
            </a:endParaRPr>
          </a:p>
        </p:txBody>
      </p:sp>
      <p:pic>
        <p:nvPicPr>
          <p:cNvPr id="139269"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417513" y="4322763"/>
            <a:ext cx="8061325" cy="1200150"/>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Evidence </a:t>
            </a:r>
            <a:r>
              <a:rPr lang="en-US" sz="4000" b="1" dirty="0">
                <a:solidFill>
                  <a:srgbClr val="225A7A"/>
                </a:solidFill>
              </a:rPr>
              <a:t>of a Broad and Sustained Shift in </a:t>
            </a:r>
            <a:r>
              <a:rPr lang="en-US" sz="4000" b="1" dirty="0" smtClean="0">
                <a:solidFill>
                  <a:srgbClr val="225A7A"/>
                </a:solidFill>
              </a:rPr>
              <a:t>Pricing</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251</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4340"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14341" name="Rectangle 110"/>
          <p:cNvSpPr>
            <a:spLocks noGrp="1" noChangeArrowheads="1"/>
          </p:cNvSpPr>
          <p:nvPr>
            <p:ph type="sldNum" sz="quarter" idx="12"/>
          </p:nvPr>
        </p:nvSpPr>
        <p:spPr/>
        <p:txBody>
          <a:bodyPr/>
          <a:lstStyle/>
          <a:p>
            <a:pPr>
              <a:defRPr/>
            </a:pPr>
            <a:fld id="{A82D960B-4B6D-4DE5-A81E-59F2507CF766}" type="slidenum">
              <a:rPr lang="en-US" smtClean="0">
                <a:solidFill>
                  <a:srgbClr val="000000"/>
                </a:solidFill>
              </a:rPr>
              <a:pPr>
                <a:defRPr/>
              </a:pPr>
              <a:t>252</a:t>
            </a:fld>
            <a:endParaRPr lang="en-US" smtClean="0">
              <a:solidFill>
                <a:srgbClr val="000000"/>
              </a:solidFill>
            </a:endParaRPr>
          </a:p>
        </p:txBody>
      </p:sp>
      <p:sp>
        <p:nvSpPr>
          <p:cNvPr id="54278" name="Rectangle 6"/>
          <p:cNvSpPr>
            <a:spLocks noChangeArrowheads="1"/>
          </p:cNvSpPr>
          <p:nvPr/>
        </p:nvSpPr>
        <p:spPr bwMode="auto">
          <a:xfrm>
            <a:off x="1685925" y="1836738"/>
            <a:ext cx="708025"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54279" name="Rectangle 15"/>
          <p:cNvSpPr>
            <a:spLocks noChangeArrowheads="1"/>
          </p:cNvSpPr>
          <p:nvPr/>
        </p:nvSpPr>
        <p:spPr bwMode="auto">
          <a:xfrm>
            <a:off x="3365500" y="1836738"/>
            <a:ext cx="709613"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54280" name="Rectangle 16"/>
          <p:cNvSpPr>
            <a:spLocks noChangeArrowheads="1"/>
          </p:cNvSpPr>
          <p:nvPr/>
        </p:nvSpPr>
        <p:spPr bwMode="auto">
          <a:xfrm>
            <a:off x="6462713" y="1836738"/>
            <a:ext cx="744537"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graphicFrame>
        <p:nvGraphicFramePr>
          <p:cNvPr id="54274" name="Object 2"/>
          <p:cNvGraphicFramePr>
            <a:graphicFrameLocks/>
          </p:cNvGraphicFramePr>
          <p:nvPr/>
        </p:nvGraphicFramePr>
        <p:xfrm>
          <a:off x="460375" y="1705642"/>
          <a:ext cx="8683625" cy="4532312"/>
        </p:xfrm>
        <a:graphic>
          <a:graphicData uri="http://schemas.openxmlformats.org/presentationml/2006/ole">
            <p:oleObj spid="_x0000_s14590978" name="Chart" r:id="rId4" imgW="8601024" imgH="4533938" progId="MSGraph.Chart.8">
              <p:embed followColorScheme="full"/>
            </p:oleObj>
          </a:graphicData>
        </a:graphic>
      </p:graphicFrame>
      <p:sp>
        <p:nvSpPr>
          <p:cNvPr id="54281" name="Rectangle 3"/>
          <p:cNvSpPr>
            <a:spLocks noGrp="1" noChangeArrowheads="1"/>
          </p:cNvSpPr>
          <p:nvPr>
            <p:ph type="title"/>
          </p:nvPr>
        </p:nvSpPr>
        <p:spPr>
          <a:xfrm>
            <a:off x="235386" y="90488"/>
            <a:ext cx="7400925" cy="860425"/>
          </a:xfrm>
        </p:spPr>
        <p:txBody>
          <a:bodyPr/>
          <a:lstStyle/>
          <a:p>
            <a:r>
              <a:rPr lang="en-US" dirty="0" smtClean="0"/>
              <a:t>Net Premium Growth: Annual Change, </a:t>
            </a:r>
            <a:br>
              <a:rPr lang="en-US" dirty="0" smtClean="0"/>
            </a:br>
            <a:r>
              <a:rPr lang="en-US" dirty="0" smtClean="0"/>
              <a:t>1971—2013:H1</a:t>
            </a:r>
          </a:p>
        </p:txBody>
      </p:sp>
      <p:sp>
        <p:nvSpPr>
          <p:cNvPr id="54282"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(Percent)</a:t>
            </a:r>
          </a:p>
        </p:txBody>
      </p:sp>
      <p:sp>
        <p:nvSpPr>
          <p:cNvPr id="54283" name="Text Box 10"/>
          <p:cNvSpPr txBox="1">
            <a:spLocks noChangeArrowheads="1"/>
          </p:cNvSpPr>
          <p:nvPr/>
        </p:nvSpPr>
        <p:spPr bwMode="auto">
          <a:xfrm>
            <a:off x="1449388"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1975-78</a:t>
            </a:r>
          </a:p>
        </p:txBody>
      </p:sp>
      <p:sp>
        <p:nvSpPr>
          <p:cNvPr id="54284" name="Text Box 11"/>
          <p:cNvSpPr txBox="1">
            <a:spLocks noChangeArrowheads="1"/>
          </p:cNvSpPr>
          <p:nvPr/>
        </p:nvSpPr>
        <p:spPr bwMode="auto">
          <a:xfrm>
            <a:off x="3170238"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1984-87</a:t>
            </a:r>
          </a:p>
        </p:txBody>
      </p:sp>
      <p:sp>
        <p:nvSpPr>
          <p:cNvPr id="54285" name="Text Box 12"/>
          <p:cNvSpPr txBox="1">
            <a:spLocks noChangeArrowheads="1"/>
          </p:cNvSpPr>
          <p:nvPr/>
        </p:nvSpPr>
        <p:spPr bwMode="auto">
          <a:xfrm>
            <a:off x="6308725"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2000-03</a:t>
            </a:r>
          </a:p>
        </p:txBody>
      </p:sp>
      <p:sp>
        <p:nvSpPr>
          <p:cNvPr id="54286" name="Rectangle 13"/>
          <p:cNvSpPr>
            <a:spLocks noChangeArrowheads="1"/>
          </p:cNvSpPr>
          <p:nvPr/>
        </p:nvSpPr>
        <p:spPr bwMode="auto">
          <a:xfrm>
            <a:off x="0" y="6262688"/>
            <a:ext cx="7569200" cy="595312"/>
          </a:xfrm>
          <a:prstGeom prst="rect">
            <a:avLst/>
          </a:prstGeom>
          <a:noFill/>
          <a:ln w="9525">
            <a:noFill/>
            <a:miter lim="800000"/>
            <a:headEnd/>
            <a:tailEnd/>
          </a:ln>
        </p:spPr>
        <p:txBody>
          <a:bodyPr lIns="365760" tIns="0" rIns="0" bIns="137160" anchor="b">
            <a:spAutoFit/>
          </a:bodyPr>
          <a:lstStyle/>
          <a:p>
            <a:pPr eaLnBrk="0" fontAlgn="base" hangingPunct="0">
              <a:lnSpc>
                <a:spcPct val="90000"/>
              </a:lnSpc>
              <a:spcBef>
                <a:spcPct val="0"/>
              </a:spcBef>
              <a:spcAft>
                <a:spcPct val="0"/>
              </a:spcAft>
              <a:buClr>
                <a:srgbClr val="FF6801"/>
              </a:buClr>
              <a:buFont typeface="Wingdings" pitchFamily="2" charset="2"/>
              <a:buNone/>
            </a:pPr>
            <a:r>
              <a:rPr lang="en-US" sz="1100" dirty="0" smtClean="0">
                <a:solidFill>
                  <a:srgbClr val="000000"/>
                </a:solidFill>
                <a:latin typeface="Arial" charset="0"/>
                <a:cs typeface="Arial" charset="0"/>
              </a:rPr>
              <a:t> </a:t>
            </a:r>
            <a:endParaRPr lang="en-US" sz="1100" dirty="0">
              <a:solidFill>
                <a:srgbClr val="000000"/>
              </a:solidFill>
              <a:latin typeface="Arial" charset="0"/>
              <a:cs typeface="Arial" charset="0"/>
            </a:endParaRPr>
          </a:p>
          <a:p>
            <a:pPr eaLnBrk="0" fontAlgn="base" hangingPunct="0">
              <a:lnSpc>
                <a:spcPct val="90000"/>
              </a:lnSpc>
              <a:spcBef>
                <a:spcPct val="0"/>
              </a:spcBef>
              <a:spcAft>
                <a:spcPct val="0"/>
              </a:spcAft>
              <a:buClr>
                <a:srgbClr val="FF6801"/>
              </a:buClr>
              <a:buFont typeface="Wingdings" pitchFamily="2" charset="2"/>
              <a:buNone/>
            </a:pPr>
            <a:r>
              <a:rPr lang="en-US" sz="1100" dirty="0">
                <a:solidFill>
                  <a:srgbClr val="000000"/>
                </a:solidFill>
                <a:latin typeface="Arial" charset="0"/>
                <a:cs typeface="Arial" charset="0"/>
              </a:rPr>
              <a:t>Shaded areas denote “hard market” periods</a:t>
            </a:r>
          </a:p>
          <a:p>
            <a:pPr eaLnBrk="0" fontAlgn="base" hangingPunct="0">
              <a:lnSpc>
                <a:spcPct val="90000"/>
              </a:lnSpc>
              <a:spcBef>
                <a:spcPct val="0"/>
              </a:spcBef>
              <a:spcAft>
                <a:spcPct val="0"/>
              </a:spcAft>
              <a:buClr>
                <a:srgbClr val="FF6801"/>
              </a:buClr>
              <a:buFont typeface="Wingdings" pitchFamily="2" charset="2"/>
              <a:buNone/>
            </a:pPr>
            <a:r>
              <a:rPr lang="en-US" sz="1100" dirty="0">
                <a:solidFill>
                  <a:srgbClr val="000000"/>
                </a:solidFill>
                <a:latin typeface="Arial" charset="0"/>
                <a:cs typeface="Arial" charset="0"/>
              </a:rPr>
              <a:t>Sources:  A.M. Best (historical and forecast), ISO, Insurance Information Institute.</a:t>
            </a:r>
          </a:p>
        </p:txBody>
      </p:sp>
      <p:sp>
        <p:nvSpPr>
          <p:cNvPr id="2034702" name="AutoShape 14"/>
          <p:cNvSpPr>
            <a:spLocks noChangeArrowheads="1"/>
          </p:cNvSpPr>
          <p:nvPr/>
        </p:nvSpPr>
        <p:spPr bwMode="blackWhite">
          <a:xfrm>
            <a:off x="5318743" y="1925638"/>
            <a:ext cx="2711450" cy="1046162"/>
          </a:xfrm>
          <a:prstGeom prst="wedgeRectCallout">
            <a:avLst>
              <a:gd name="adj1" fmla="val 45208"/>
              <a:gd name="adj2" fmla="val 25625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Net Written Premiums Fell 0.7% in 2007 (First Decline Since 1943) by 2.0% in 2008, and 4.2% in 2009, the First 3-Year Decline Since 1930-33.</a:t>
            </a:r>
          </a:p>
        </p:txBody>
      </p:sp>
      <p:sp>
        <p:nvSpPr>
          <p:cNvPr id="18" name="AutoShape 7"/>
          <p:cNvSpPr>
            <a:spLocks noChangeArrowheads="1"/>
          </p:cNvSpPr>
          <p:nvPr/>
        </p:nvSpPr>
        <p:spPr bwMode="blackWhite">
          <a:xfrm>
            <a:off x="7742903" y="3039129"/>
            <a:ext cx="1320323" cy="1103312"/>
          </a:xfrm>
          <a:prstGeom prst="wedgeRectCallout">
            <a:avLst>
              <a:gd name="adj1" fmla="val 16751"/>
              <a:gd name="adj2" fmla="val 7826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charset="0"/>
              </a:rPr>
              <a:t>2013:H1 = 4.5%</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charset="0"/>
              </a:rPr>
              <a:t>2012 </a:t>
            </a:r>
            <a:r>
              <a:rPr lang="en-US" sz="1400" b="1" dirty="0">
                <a:solidFill>
                  <a:srgbClr val="FFFFFF"/>
                </a:solidFill>
                <a:latin typeface="Arial" pitchFamily="34" charset="0"/>
                <a:cs typeface="Arial" charset="0"/>
              </a:rPr>
              <a:t>growth was </a:t>
            </a:r>
            <a:r>
              <a:rPr lang="en-US" sz="1400" b="1" dirty="0" smtClean="0">
                <a:solidFill>
                  <a:srgbClr val="FFFFFF"/>
                </a:solidFill>
                <a:latin typeface="Arial" pitchFamily="34" charset="0"/>
                <a:cs typeface="Arial" charset="0"/>
              </a:rPr>
              <a:t>+</a:t>
            </a:r>
            <a:r>
              <a:rPr lang="en-US" sz="1400" b="1" dirty="0" smtClean="0">
                <a:solidFill>
                  <a:srgbClr val="FFFFFF"/>
                </a:solidFill>
                <a:latin typeface="Arial" pitchFamily="34" charset="0"/>
              </a:rPr>
              <a:t>4.3</a:t>
            </a:r>
            <a:r>
              <a:rPr lang="en-US" sz="1400" b="1" dirty="0" smtClean="0">
                <a:solidFill>
                  <a:srgbClr val="FFFFFF"/>
                </a:solidFill>
                <a:latin typeface="Arial" pitchFamily="34" charset="0"/>
                <a:cs typeface="Arial" charset="0"/>
              </a:rPr>
              <a:t>%</a:t>
            </a:r>
            <a:endParaRPr lang="en-US" sz="1600" b="1" dirty="0">
              <a:solidFill>
                <a:srgbClr val="FFFFFF"/>
              </a:solidFill>
              <a:latin typeface="Arial" pitchFamily="34"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2034702"/>
                                        </p:tgtEl>
                                        <p:attrNameLst>
                                          <p:attrName>style.visibility</p:attrName>
                                        </p:attrNameLst>
                                      </p:cBhvr>
                                      <p:to>
                                        <p:strVal val="visible"/>
                                      </p:to>
                                    </p:set>
                                    <p:animEffect transition="in" filter="wipe(right)">
                                      <p:cBhvr>
                                        <p:cTn id="7" dur="500"/>
                                        <p:tgtEl>
                                          <p:spTgt spid="2034702"/>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4702" grpId="0" animBg="1"/>
      <p:bldP spid="18" grpId="0" animBg="1"/>
    </p:bld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253</a:t>
            </a:fld>
            <a:endParaRPr lang="en-US" smtClean="0"/>
          </a:p>
        </p:txBody>
      </p:sp>
      <p:sp>
        <p:nvSpPr>
          <p:cNvPr id="51206" name="Rectangle 2"/>
          <p:cNvSpPr>
            <a:spLocks noGrp="1" noChangeArrowheads="1"/>
          </p:cNvSpPr>
          <p:nvPr>
            <p:ph type="title"/>
          </p:nvPr>
        </p:nvSpPr>
        <p:spPr/>
        <p:txBody>
          <a:bodyPr/>
          <a:lstStyle/>
          <a:p>
            <a:r>
              <a:rPr lang="en-US" dirty="0" smtClean="0"/>
              <a:t>Growth in Direct Written Premium by Line, 2013-2015F*</a:t>
            </a:r>
          </a:p>
        </p:txBody>
      </p:sp>
      <p:sp>
        <p:nvSpPr>
          <p:cNvPr id="51207" name="Rectangle 4"/>
          <p:cNvSpPr>
            <a:spLocks noChangeArrowheads="1"/>
          </p:cNvSpPr>
          <p:nvPr/>
        </p:nvSpPr>
        <p:spPr bwMode="auto">
          <a:xfrm>
            <a:off x="-47625" y="6046497"/>
            <a:ext cx="3715057" cy="840999"/>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Conning.</a:t>
            </a:r>
            <a:endParaRPr lang="en-US" sz="1100" dirty="0"/>
          </a:p>
        </p:txBody>
      </p:sp>
      <p:graphicFrame>
        <p:nvGraphicFramePr>
          <p:cNvPr id="51202" name="Object 2"/>
          <p:cNvGraphicFramePr>
            <a:graphicFrameLocks/>
          </p:cNvGraphicFramePr>
          <p:nvPr/>
        </p:nvGraphicFramePr>
        <p:xfrm>
          <a:off x="253130" y="1800022"/>
          <a:ext cx="8493125" cy="4343400"/>
        </p:xfrm>
        <a:graphic>
          <a:graphicData uri="http://schemas.openxmlformats.org/presentationml/2006/ole">
            <p:oleObj spid="_x0000_s24036354" name="Chart" r:id="rId4" imgW="8439161" imgH="4324336" progId="MSGraph.Chart.8">
              <p:embed followColorScheme="full"/>
            </p:oleObj>
          </a:graphicData>
        </a:graphic>
      </p:graphicFrame>
      <p:sp>
        <p:nvSpPr>
          <p:cNvPr id="51209" name="Rectangle 7"/>
          <p:cNvSpPr>
            <a:spLocks noChangeArrowheads="1"/>
          </p:cNvSpPr>
          <p:nvPr/>
        </p:nvSpPr>
        <p:spPr bwMode="black">
          <a:xfrm>
            <a:off x="327998" y="1345192"/>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
        <p:nvSpPr>
          <p:cNvPr id="9" name="Text Box 17"/>
          <p:cNvSpPr txBox="1">
            <a:spLocks noChangeArrowheads="1"/>
          </p:cNvSpPr>
          <p:nvPr/>
        </p:nvSpPr>
        <p:spPr bwMode="auto">
          <a:xfrm>
            <a:off x="1915115" y="1356849"/>
            <a:ext cx="3276317" cy="1015663"/>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2000" b="1" dirty="0" smtClean="0">
                <a:solidFill>
                  <a:schemeClr val="bg1"/>
                </a:solidFill>
              </a:rPr>
              <a:t>P/C growth is expected to remain fairly stable through 2015</a:t>
            </a:r>
          </a:p>
        </p:txBody>
      </p:sp>
    </p:spTree>
  </p:cSld>
  <p:clrMapOvr>
    <a:masterClrMapping/>
  </p:clrMapOvr>
  <p:transition>
    <p:wipe dir="r"/>
  </p:transition>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smtClean="0">
                <a:solidFill>
                  <a:srgbClr val="FFFFFF"/>
                </a:solidFill>
                <a:latin typeface="Arial" charset="0"/>
                <a:cs typeface="Arial" charset="0"/>
              </a:rPr>
              <a:t>12/01/09 - 9pm</a:t>
            </a:r>
          </a:p>
        </p:txBody>
      </p:sp>
      <p:sp>
        <p:nvSpPr>
          <p:cNvPr id="819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smtClean="0">
                <a:solidFill>
                  <a:srgbClr val="FFFFFF"/>
                </a:solidFill>
                <a:latin typeface="Arial" charset="0"/>
                <a:cs typeface="Arial" charset="0"/>
              </a:rPr>
              <a:t>eSlide – P6466 – The Financial Crisis and the Future of the P/C</a:t>
            </a:r>
          </a:p>
        </p:txBody>
      </p:sp>
      <p:sp>
        <p:nvSpPr>
          <p:cNvPr id="819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CA7A687-7399-4D14-BB9C-CB97F4ED43B6}" type="slidenum">
              <a:rPr lang="en-US" sz="900" smtClean="0">
                <a:solidFill>
                  <a:srgbClr val="000000"/>
                </a:solidFill>
                <a:latin typeface="Arial" charset="0"/>
                <a:cs typeface="Arial" charset="0"/>
              </a:rPr>
              <a:pPr algn="r" eaLnBrk="0" fontAlgn="base" hangingPunct="0">
                <a:lnSpc>
                  <a:spcPct val="85000"/>
                </a:lnSpc>
                <a:spcBef>
                  <a:spcPct val="20000"/>
                </a:spcBef>
                <a:spcAft>
                  <a:spcPct val="0"/>
                </a:spcAft>
              </a:pPr>
              <a:t>254</a:t>
            </a:fld>
            <a:endParaRPr lang="en-US" sz="900" smtClean="0">
              <a:solidFill>
                <a:srgbClr val="000000"/>
              </a:solidFill>
              <a:latin typeface="Arial" charset="0"/>
              <a:cs typeface="Arial" charset="0"/>
            </a:endParaRPr>
          </a:p>
        </p:txBody>
      </p:sp>
      <p:sp>
        <p:nvSpPr>
          <p:cNvPr id="8198" name="Rectangle 2"/>
          <p:cNvSpPr>
            <a:spLocks noGrp="1" noChangeArrowheads="1"/>
          </p:cNvSpPr>
          <p:nvPr>
            <p:ph type="title" idx="4294967295"/>
          </p:nvPr>
        </p:nvSpPr>
        <p:spPr>
          <a:xfrm>
            <a:off x="218639" y="0"/>
            <a:ext cx="7559675" cy="1003300"/>
          </a:xfrm>
        </p:spPr>
        <p:txBody>
          <a:bodyPr/>
          <a:lstStyle/>
          <a:p>
            <a:r>
              <a:rPr lang="en-US" smtClean="0"/>
              <a:t>P/C Net Premiums Written: % Change, Quarter vs. Year-Prior Quarter</a:t>
            </a:r>
          </a:p>
        </p:txBody>
      </p:sp>
      <p:sp>
        <p:nvSpPr>
          <p:cNvPr id="8199" name="Rectangle 4"/>
          <p:cNvSpPr>
            <a:spLocks noChangeArrowheads="1"/>
          </p:cNvSpPr>
          <p:nvPr/>
        </p:nvSpPr>
        <p:spPr bwMode="auto">
          <a:xfrm>
            <a:off x="0" y="6575425"/>
            <a:ext cx="7569200" cy="28257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smtClean="0">
                <a:solidFill>
                  <a:srgbClr val="000000"/>
                </a:solidFill>
                <a:latin typeface="Arial" charset="0"/>
                <a:cs typeface="Arial" charset="0"/>
              </a:rPr>
              <a:t>Sources: ISO, Insurance Information Institute. </a:t>
            </a:r>
          </a:p>
        </p:txBody>
      </p:sp>
      <p:sp>
        <p:nvSpPr>
          <p:cNvPr id="1938437" name="Rectangle 5"/>
          <p:cNvSpPr>
            <a:spLocks noChangeArrowheads="1"/>
          </p:cNvSpPr>
          <p:nvPr/>
        </p:nvSpPr>
        <p:spPr bwMode="blackWhite">
          <a:xfrm>
            <a:off x="444500" y="5670550"/>
            <a:ext cx="8207375" cy="8048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Sustained Growth in </a:t>
            </a:r>
            <a:r>
              <a:rPr lang="en-US" sz="2000" b="1" dirty="0" smtClean="0">
                <a:solidFill>
                  <a:srgbClr val="FFFFFF"/>
                </a:solidFill>
                <a:latin typeface="Arial" charset="0"/>
                <a:cs typeface="Arial" charset="0"/>
              </a:rPr>
              <a:t> Written Premiums</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(vs. the same quarter, prior year) Will Continue through 2013</a:t>
            </a:r>
          </a:p>
        </p:txBody>
      </p:sp>
      <p:graphicFrame>
        <p:nvGraphicFramePr>
          <p:cNvPr id="8194" name="Object 7"/>
          <p:cNvGraphicFramePr>
            <a:graphicFrameLocks noChangeAspect="1"/>
          </p:cNvGraphicFramePr>
          <p:nvPr/>
        </p:nvGraphicFramePr>
        <p:xfrm>
          <a:off x="317500" y="1285875"/>
          <a:ext cx="8499475" cy="4286250"/>
        </p:xfrm>
        <a:graphic>
          <a:graphicData uri="http://schemas.openxmlformats.org/presentationml/2006/ole">
            <p:oleObj spid="_x0000_s14592002" name="Chart" r:id="rId5" imgW="8296363" imgH="3762334" progId="MSGraph.Chart.8">
              <p:embed followColorScheme="full"/>
            </p:oleObj>
          </a:graphicData>
        </a:graphic>
      </p:graphicFrame>
      <p:sp>
        <p:nvSpPr>
          <p:cNvPr id="9" name="AutoShape 14"/>
          <p:cNvSpPr>
            <a:spLocks noChangeArrowheads="1"/>
          </p:cNvSpPr>
          <p:nvPr/>
        </p:nvSpPr>
        <p:spPr bwMode="blackWhite">
          <a:xfrm>
            <a:off x="5823257" y="1281881"/>
            <a:ext cx="2495550" cy="1181100"/>
          </a:xfrm>
          <a:prstGeom prst="wedgeRectCallout">
            <a:avLst>
              <a:gd name="adj1" fmla="val 58151"/>
              <a:gd name="adj2" fmla="val 7990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Premium growth in Q1 2013 was up 4.1% over Q1 2012, marking the 12</a:t>
            </a:r>
            <a:r>
              <a:rPr lang="en-US" sz="1600" b="1" baseline="30000" dirty="0" smtClean="0">
                <a:solidFill>
                  <a:srgbClr val="FFFFFF"/>
                </a:solidFill>
              </a:rPr>
              <a:t>th</a:t>
            </a:r>
            <a:r>
              <a:rPr lang="en-US" sz="1600" b="1" dirty="0" smtClean="0">
                <a:solidFill>
                  <a:srgbClr val="FFFFFF"/>
                </a:solidFill>
              </a:rPr>
              <a:t> consecutive quarter of growth</a:t>
            </a:r>
            <a:endParaRPr lang="en-US" sz="1600" b="1" dirty="0" smtClean="0">
              <a:solidFill>
                <a:srgbClr val="FFFFFF"/>
              </a:solidFill>
              <a:latin typeface="Arial" charset="0"/>
              <a:cs typeface="Arial" charset="0"/>
            </a:endParaRPr>
          </a:p>
        </p:txBody>
      </p:sp>
    </p:spTree>
    <p:custDataLst>
      <p:tags r:id="rId2"/>
    </p:custDataLst>
  </p:cSld>
  <p:clrMapOvr>
    <a:masterClrMapping/>
  </p:clrMapOvr>
  <p:transition/>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255</a:t>
            </a:fld>
            <a:endParaRPr lang="en-US" smtClean="0"/>
          </a:p>
        </p:txBody>
      </p:sp>
      <p:sp>
        <p:nvSpPr>
          <p:cNvPr id="51206" name="Rectangle 2"/>
          <p:cNvSpPr>
            <a:spLocks noGrp="1" noChangeArrowheads="1"/>
          </p:cNvSpPr>
          <p:nvPr>
            <p:ph type="title"/>
          </p:nvPr>
        </p:nvSpPr>
        <p:spPr/>
        <p:txBody>
          <a:bodyPr/>
          <a:lstStyle/>
          <a:p>
            <a:r>
              <a:rPr lang="en-US" dirty="0" smtClean="0"/>
              <a:t>Growth in Net Written Premium by Segment, 2013:H1 vs. 2012:H1*</a:t>
            </a:r>
          </a:p>
        </p:txBody>
      </p:sp>
      <p:sp>
        <p:nvSpPr>
          <p:cNvPr id="51207" name="Rectangle 4"/>
          <p:cNvSpPr>
            <a:spLocks noChangeArrowheads="1"/>
          </p:cNvSpPr>
          <p:nvPr/>
        </p:nvSpPr>
        <p:spPr bwMode="auto">
          <a:xfrm>
            <a:off x="-47625" y="6046497"/>
            <a:ext cx="3715057" cy="840999"/>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smtClean="0"/>
              <a:t>*Excludes mortgage and financial guaranty insurers.</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ISO/PCI; </a:t>
            </a:r>
            <a:r>
              <a:rPr lang="en-US" sz="1100" dirty="0"/>
              <a:t>Insurance Information Institute</a:t>
            </a:r>
          </a:p>
        </p:txBody>
      </p:sp>
      <p:graphicFrame>
        <p:nvGraphicFramePr>
          <p:cNvPr id="51202" name="Object 2"/>
          <p:cNvGraphicFramePr>
            <a:graphicFrameLocks/>
          </p:cNvGraphicFramePr>
          <p:nvPr/>
        </p:nvGraphicFramePr>
        <p:xfrm>
          <a:off x="253130" y="1800022"/>
          <a:ext cx="8493125" cy="4343400"/>
        </p:xfrm>
        <a:graphic>
          <a:graphicData uri="http://schemas.openxmlformats.org/presentationml/2006/ole">
            <p:oleObj spid="_x0000_s14593026" name="Chart" r:id="rId4" imgW="8439184" imgH="4324276" progId="MSGraph.Chart.8">
              <p:embed followColorScheme="full"/>
            </p:oleObj>
          </a:graphicData>
        </a:graphic>
      </p:graphicFrame>
      <p:sp>
        <p:nvSpPr>
          <p:cNvPr id="51209" name="Rectangle 7"/>
          <p:cNvSpPr>
            <a:spLocks noChangeArrowheads="1"/>
          </p:cNvSpPr>
          <p:nvPr/>
        </p:nvSpPr>
        <p:spPr bwMode="black">
          <a:xfrm>
            <a:off x="327998" y="1345192"/>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Tree>
  </p:cSld>
  <p:clrMapOvr>
    <a:masterClrMapping/>
  </p:clrMapOvr>
  <p:transition>
    <p:wipe dir="r"/>
  </p:transition>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a:noFill/>
        </p:spPr>
        <p:txBody>
          <a:bodyPr/>
          <a:lstStyle/>
          <a:p>
            <a:r>
              <a:rPr lang="en-US" smtClean="0"/>
              <a:t>12/01/09 - 9pm</a:t>
            </a:r>
          </a:p>
        </p:txBody>
      </p:sp>
      <p:sp>
        <p:nvSpPr>
          <p:cNvPr id="100357" name="Rectangle 110"/>
          <p:cNvSpPr>
            <a:spLocks noGrp="1" noChangeArrowheads="1"/>
          </p:cNvSpPr>
          <p:nvPr>
            <p:ph type="sldNum" sz="quarter" idx="12"/>
          </p:nvPr>
        </p:nvSpPr>
        <p:spPr>
          <a:noFill/>
        </p:spPr>
        <p:txBody>
          <a:bodyPr/>
          <a:lstStyle/>
          <a:p>
            <a:fld id="{8177B74B-B63E-47FB-8E88-176EB5898A12}" type="slidenum">
              <a:rPr lang="en-US" smtClean="0"/>
              <a:pPr/>
              <a:t>256</a:t>
            </a:fld>
            <a:endParaRPr lang="en-US" smtClean="0"/>
          </a:p>
        </p:txBody>
      </p:sp>
      <p:sp>
        <p:nvSpPr>
          <p:cNvPr id="100358" name="Rectangle 3"/>
          <p:cNvSpPr>
            <a:spLocks noGrp="1" noChangeArrowheads="1"/>
          </p:cNvSpPr>
          <p:nvPr>
            <p:ph type="title"/>
          </p:nvPr>
        </p:nvSpPr>
        <p:spPr/>
        <p:txBody>
          <a:bodyPr/>
          <a:lstStyle/>
          <a:p>
            <a:r>
              <a:rPr lang="en-US" dirty="0" smtClean="0"/>
              <a:t>Average Commercial Rate Change,</a:t>
            </a:r>
            <a:br>
              <a:rPr lang="en-US" dirty="0" smtClean="0"/>
            </a:br>
            <a:r>
              <a:rPr lang="en-US" dirty="0" smtClean="0"/>
              <a:t>All Lines, (1Q:2004–3Q:2013)</a:t>
            </a:r>
          </a:p>
        </p:txBody>
      </p:sp>
      <p:graphicFrame>
        <p:nvGraphicFramePr>
          <p:cNvPr id="7200771" name="Object 2"/>
          <p:cNvGraphicFramePr>
            <a:graphicFrameLocks noGrp="1" noChangeAspect="1"/>
          </p:cNvGraphicFramePr>
          <p:nvPr>
            <p:ph type="chart" idx="4294967295"/>
            <p:extLst>
              <p:ext uri="{D42A27DB-BD31-4B8C-83A1-F6EECF244321}">
                <p14:modId xmlns="" xmlns:p14="http://schemas.microsoft.com/office/powerpoint/2010/main" val="2967979953"/>
              </p:ext>
            </p:extLst>
          </p:nvPr>
        </p:nvGraphicFramePr>
        <p:xfrm>
          <a:off x="44244" y="1633077"/>
          <a:ext cx="8699500" cy="4843463"/>
        </p:xfrm>
        <a:graphic>
          <a:graphicData uri="http://schemas.openxmlformats.org/presentationml/2006/ole">
            <p:oleObj spid="_x0000_s20469762" name="Chart" r:id="rId4" imgW="8572512" imgH="4772156" progId="MSGraph.Chart.8">
              <p:embed followColorScheme="full"/>
            </p:oleObj>
          </a:graphicData>
        </a:graphic>
      </p:graphicFrame>
      <p:sp>
        <p:nvSpPr>
          <p:cNvPr id="100359" name="Rectangle 4"/>
          <p:cNvSpPr>
            <a:spLocks noChangeArrowheads="1"/>
          </p:cNvSpPr>
          <p:nvPr/>
        </p:nvSpPr>
        <p:spPr bwMode="auto">
          <a:xfrm>
            <a:off x="-1" y="6414802"/>
            <a:ext cx="8790040" cy="443198"/>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p>
          <a:p>
            <a:pPr marL="63500" indent="-63500" eaLnBrk="0" hangingPunct="0">
              <a:lnSpc>
                <a:spcPct val="90000"/>
              </a:lnSpc>
              <a:buClr>
                <a:schemeClr val="accent2"/>
              </a:buClr>
              <a:buFont typeface="Wingdings" pitchFamily="2" charset="2"/>
              <a:buNone/>
              <a:tabLst>
                <a:tab pos="112713" algn="r"/>
              </a:tabLst>
            </a:pPr>
            <a:r>
              <a:rPr lang="en-US" sz="1100" dirty="0" smtClean="0"/>
              <a:t>Source</a:t>
            </a:r>
            <a:r>
              <a:rPr lang="en-US" sz="1100" dirty="0"/>
              <a:t>:  Council of Insurance Agents &amp; </a:t>
            </a:r>
            <a:r>
              <a:rPr lang="en-US" sz="1100" dirty="0" smtClean="0"/>
              <a:t>Brokers; Insurance </a:t>
            </a:r>
            <a:r>
              <a:rPr lang="en-US" sz="1100" dirty="0"/>
              <a:t>Information Institute</a:t>
            </a:r>
          </a:p>
        </p:txBody>
      </p:sp>
      <p:sp>
        <p:nvSpPr>
          <p:cNvPr id="7200774" name="AutoShape 6"/>
          <p:cNvSpPr>
            <a:spLocks noChangeArrowheads="1"/>
          </p:cNvSpPr>
          <p:nvPr/>
        </p:nvSpPr>
        <p:spPr bwMode="blackWhite">
          <a:xfrm>
            <a:off x="1397254" y="5182508"/>
            <a:ext cx="1879600" cy="419100"/>
          </a:xfrm>
          <a:prstGeom prst="wedgeRectCallout">
            <a:avLst>
              <a:gd name="adj1" fmla="val 22377"/>
              <a:gd name="adj2" fmla="val -32772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KRW Effect</a:t>
            </a:r>
          </a:p>
        </p:txBody>
      </p:sp>
      <p:sp>
        <p:nvSpPr>
          <p:cNvPr id="7200776" name="AutoShape 8"/>
          <p:cNvSpPr>
            <a:spLocks noChangeArrowheads="1"/>
          </p:cNvSpPr>
          <p:nvPr/>
        </p:nvSpPr>
        <p:spPr bwMode="blackWhite">
          <a:xfrm>
            <a:off x="3229897" y="1210796"/>
            <a:ext cx="3018437" cy="927100"/>
          </a:xfrm>
          <a:prstGeom prst="wedgeRectCallout">
            <a:avLst>
              <a:gd name="adj1" fmla="val 120901"/>
              <a:gd name="adj2" fmla="val 2430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Pricing </a:t>
            </a:r>
            <a:r>
              <a:rPr lang="en-US" sz="1400" b="1" dirty="0" smtClean="0">
                <a:solidFill>
                  <a:schemeClr val="bg1"/>
                </a:solidFill>
              </a:rPr>
              <a:t>as of Q3:2013 was positive for the 9</a:t>
            </a:r>
            <a:r>
              <a:rPr lang="en-US" sz="1400" b="1" baseline="30000" dirty="0" smtClean="0">
                <a:solidFill>
                  <a:schemeClr val="bg1"/>
                </a:solidFill>
              </a:rPr>
              <a:t>th</a:t>
            </a:r>
            <a:r>
              <a:rPr lang="en-US" sz="1400" b="1" dirty="0" smtClean="0">
                <a:solidFill>
                  <a:schemeClr val="bg1"/>
                </a:solidFill>
              </a:rPr>
              <a:t> consecutive quarter. Gains are likely to continue into 2014.</a:t>
            </a:r>
            <a:endParaRPr lang="en-US" sz="1400" b="1" dirty="0">
              <a:solidFill>
                <a:schemeClr val="bg1"/>
              </a:solidFill>
            </a:endParaRPr>
          </a:p>
        </p:txBody>
      </p:sp>
      <p:sp>
        <p:nvSpPr>
          <p:cNvPr id="100362" name="Rectangle 8"/>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11" name="AutoShape 6"/>
          <p:cNvSpPr>
            <a:spLocks noChangeArrowheads="1"/>
          </p:cNvSpPr>
          <p:nvPr/>
        </p:nvSpPr>
        <p:spPr bwMode="blackWhite">
          <a:xfrm>
            <a:off x="6836934" y="4361653"/>
            <a:ext cx="1951038" cy="1075297"/>
          </a:xfrm>
          <a:prstGeom prst="wedgeRectCallout">
            <a:avLst>
              <a:gd name="adj1" fmla="val -32562"/>
              <a:gd name="adj2" fmla="val -1525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Q2 2011 </a:t>
            </a:r>
            <a:r>
              <a:rPr lang="en-US" sz="1400" b="1" dirty="0" smtClean="0">
                <a:solidFill>
                  <a:schemeClr val="bg1"/>
                </a:solidFill>
              </a:rPr>
              <a:t>marked the last of 30</a:t>
            </a:r>
            <a:r>
              <a:rPr lang="en-US" sz="1400" b="1" baseline="30000" dirty="0" smtClean="0">
                <a:solidFill>
                  <a:schemeClr val="bg1"/>
                </a:solidFill>
              </a:rPr>
              <a:t>th</a:t>
            </a:r>
            <a:r>
              <a:rPr lang="en-US" sz="1400" b="1" dirty="0" smtClean="0">
                <a:solidFill>
                  <a:schemeClr val="bg1"/>
                </a:solidFill>
              </a:rPr>
              <a:t> consecutive quarter of price declines</a:t>
            </a:r>
            <a:endParaRPr lang="en-US" sz="14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7200774"/>
                                        </p:tgtEl>
                                        <p:attrNameLst>
                                          <p:attrName>style.visibility</p:attrName>
                                        </p:attrNameLst>
                                      </p:cBhvr>
                                      <p:to>
                                        <p:strVal val="visible"/>
                                      </p:to>
                                    </p:set>
                                    <p:animEffect transition="in" filter="wipe(up)">
                                      <p:cBhvr>
                                        <p:cTn id="7" dur="500"/>
                                        <p:tgtEl>
                                          <p:spTgt spid="7200774"/>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000"/>
                            </p:stCondLst>
                            <p:childTnLst>
                              <p:par>
                                <p:cTn id="13" presetID="22" presetClass="entr" presetSubtype="1" fill="hold" grpId="0" nodeType="after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4" grpId="0" animBg="1"/>
      <p:bldP spid="7200776" grpId="0" animBg="1"/>
      <p:bldP spid="11" grpId="0" animBg="1"/>
    </p:bld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105"/>
          <p:cNvSpPr>
            <a:spLocks noGrp="1" noChangeArrowheads="1"/>
          </p:cNvSpPr>
          <p:nvPr>
            <p:ph type="dt" sz="quarter" idx="10"/>
          </p:nvPr>
        </p:nvSpPr>
        <p:spPr/>
        <p:txBody>
          <a:bodyPr/>
          <a:lstStyle/>
          <a:p>
            <a:pPr>
              <a:defRPr/>
            </a:pPr>
            <a:r>
              <a:rPr lang="en-US" smtClean="0"/>
              <a:t>12/01/09 - 9pm</a:t>
            </a:r>
          </a:p>
        </p:txBody>
      </p:sp>
      <p:sp>
        <p:nvSpPr>
          <p:cNvPr id="126980" name="Rectangle 110"/>
          <p:cNvSpPr>
            <a:spLocks noGrp="1" noChangeArrowheads="1"/>
          </p:cNvSpPr>
          <p:nvPr>
            <p:ph type="sldNum" sz="quarter" idx="12"/>
          </p:nvPr>
        </p:nvSpPr>
        <p:spPr/>
        <p:txBody>
          <a:bodyPr/>
          <a:lstStyle/>
          <a:p>
            <a:pPr>
              <a:defRPr/>
            </a:pPr>
            <a:fld id="{61649AD8-09C2-4F16-8B74-7E90E36D8904}" type="slidenum">
              <a:rPr lang="en-US" smtClean="0"/>
              <a:pPr>
                <a:defRPr/>
              </a:pPr>
              <a:t>257</a:t>
            </a:fld>
            <a:endParaRPr lang="en-US" smtClean="0"/>
          </a:p>
        </p:txBody>
      </p:sp>
      <p:sp>
        <p:nvSpPr>
          <p:cNvPr id="140293" name="Rectangle 2"/>
          <p:cNvSpPr>
            <a:spLocks noGrp="1" noChangeArrowheads="1"/>
          </p:cNvSpPr>
          <p:nvPr>
            <p:ph type="title"/>
          </p:nvPr>
        </p:nvSpPr>
        <p:spPr/>
        <p:txBody>
          <a:bodyPr/>
          <a:lstStyle/>
          <a:p>
            <a:r>
              <a:rPr lang="en-US" dirty="0" smtClean="0"/>
              <a:t>Change in Commercial Rate Renewals, by Account Size: 1999:Q4 to 2013:Q2</a:t>
            </a:r>
          </a:p>
        </p:txBody>
      </p:sp>
      <p:sp>
        <p:nvSpPr>
          <p:cNvPr id="140294" name="Rectangle 4"/>
          <p:cNvSpPr>
            <a:spLocks noChangeArrowheads="1"/>
          </p:cNvSpPr>
          <p:nvPr/>
        </p:nvSpPr>
        <p:spPr bwMode="auto">
          <a:xfrm>
            <a:off x="-188913" y="6475390"/>
            <a:ext cx="7569201"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Council of Insurance Agents and Brokers; </a:t>
            </a:r>
            <a:r>
              <a:rPr lang="en-US" sz="1100" dirty="0" smtClean="0"/>
              <a:t>Barclay’s Capital; Insurance </a:t>
            </a:r>
            <a:r>
              <a:rPr lang="en-US" sz="1100" dirty="0"/>
              <a:t>Information Institute.</a:t>
            </a:r>
          </a:p>
        </p:txBody>
      </p:sp>
      <p:sp>
        <p:nvSpPr>
          <p:cNvPr id="13" name="Rectangle 4"/>
          <p:cNvSpPr>
            <a:spLocks noChangeArrowheads="1"/>
          </p:cNvSpPr>
          <p:nvPr/>
        </p:nvSpPr>
        <p:spPr bwMode="auto">
          <a:xfrm>
            <a:off x="-324459" y="6493407"/>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
        <p:nvSpPr>
          <p:cNvPr id="15" name="Rectangle 6"/>
          <p:cNvSpPr>
            <a:spLocks noChangeArrowheads="1"/>
          </p:cNvSpPr>
          <p:nvPr/>
        </p:nvSpPr>
        <p:spPr bwMode="black">
          <a:xfrm>
            <a:off x="259175" y="1028652"/>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Percentage Change (%)</a:t>
            </a:r>
          </a:p>
        </p:txBody>
      </p:sp>
      <p:pic>
        <p:nvPicPr>
          <p:cNvPr id="20699137" name="Picture 1"/>
          <p:cNvPicPr>
            <a:picLocks noChangeAspect="1" noChangeArrowheads="1"/>
          </p:cNvPicPr>
          <p:nvPr/>
        </p:nvPicPr>
        <p:blipFill>
          <a:blip r:embed="rId3" cstate="email"/>
          <a:srcRect/>
          <a:stretch>
            <a:fillRect/>
          </a:stretch>
        </p:blipFill>
        <p:spPr bwMode="auto">
          <a:xfrm>
            <a:off x="170532" y="1242089"/>
            <a:ext cx="8663751" cy="5229225"/>
          </a:xfrm>
          <a:prstGeom prst="rect">
            <a:avLst/>
          </a:prstGeom>
          <a:noFill/>
          <a:ln w="9525">
            <a:noFill/>
            <a:miter lim="800000"/>
            <a:headEnd/>
            <a:tailEnd/>
          </a:ln>
        </p:spPr>
      </p:pic>
      <p:sp>
        <p:nvSpPr>
          <p:cNvPr id="18" name="AutoShape 6"/>
          <p:cNvSpPr>
            <a:spLocks noChangeArrowheads="1"/>
          </p:cNvSpPr>
          <p:nvPr/>
        </p:nvSpPr>
        <p:spPr bwMode="blackWhite">
          <a:xfrm>
            <a:off x="6190434" y="1327357"/>
            <a:ext cx="2658599" cy="1571261"/>
          </a:xfrm>
          <a:prstGeom prst="wedgeRectCallout">
            <a:avLst>
              <a:gd name="adj1" fmla="val 41816"/>
              <a:gd name="adj2" fmla="val 1153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cs typeface="+mn-cs"/>
              </a:rPr>
              <a:t>Pricing turned positive in Q3:2011, the first increase in nearly 8 years; Q2:2013 renewals were up 4.3%. Some insurers posted stronger numbers.</a:t>
            </a:r>
            <a:endParaRPr lang="en-US" sz="1400" b="1" dirty="0">
              <a:solidFill>
                <a:schemeClr val="bg1"/>
              </a:solidFill>
              <a:latin typeface="Arial" pitchFamily="34" charset="0"/>
              <a:cs typeface="+mn-cs"/>
            </a:endParaRPr>
          </a:p>
        </p:txBody>
      </p:sp>
      <p:sp>
        <p:nvSpPr>
          <p:cNvPr id="19" name="AutoShape 6"/>
          <p:cNvSpPr>
            <a:spLocks noChangeArrowheads="1"/>
          </p:cNvSpPr>
          <p:nvPr/>
        </p:nvSpPr>
        <p:spPr bwMode="blackWhite">
          <a:xfrm>
            <a:off x="3481744" y="2157069"/>
            <a:ext cx="1771650" cy="1104900"/>
          </a:xfrm>
          <a:prstGeom prst="wedgeRectCallout">
            <a:avLst>
              <a:gd name="adj1" fmla="val -62135"/>
              <a:gd name="adj2" fmla="val 13988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Pricing Turned Negative in Early 2004 and </a:t>
            </a:r>
            <a:r>
              <a:rPr lang="en-US" sz="1400" b="1" dirty="0" smtClean="0">
                <a:solidFill>
                  <a:schemeClr val="bg1"/>
                </a:solidFill>
                <a:latin typeface="Arial" pitchFamily="34" charset="0"/>
                <a:cs typeface="+mn-cs"/>
              </a:rPr>
              <a:t>Remained that way for 7 ½ years</a:t>
            </a:r>
            <a:endParaRPr lang="en-US" sz="1400" b="1" dirty="0">
              <a:solidFill>
                <a:schemeClr val="bg1"/>
              </a:solidFill>
              <a:latin typeface="Arial" pitchFamily="34" charset="0"/>
              <a:cs typeface="+mn-cs"/>
            </a:endParaRPr>
          </a:p>
        </p:txBody>
      </p:sp>
      <p:sp>
        <p:nvSpPr>
          <p:cNvPr id="20" name="AutoShape 7"/>
          <p:cNvSpPr>
            <a:spLocks noChangeArrowheads="1"/>
          </p:cNvSpPr>
          <p:nvPr/>
        </p:nvSpPr>
        <p:spPr bwMode="blackWhite">
          <a:xfrm>
            <a:off x="2544889" y="1318421"/>
            <a:ext cx="1819275" cy="666750"/>
          </a:xfrm>
          <a:prstGeom prst="wedgeRectCallout">
            <a:avLst>
              <a:gd name="adj1" fmla="val -86711"/>
              <a:gd name="adj2" fmla="val 2589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Peak = 2001:Q4 +28.5%</a:t>
            </a:r>
          </a:p>
        </p:txBody>
      </p:sp>
      <p:sp>
        <p:nvSpPr>
          <p:cNvPr id="22" name="AutoShape 7"/>
          <p:cNvSpPr>
            <a:spLocks noChangeArrowheads="1"/>
          </p:cNvSpPr>
          <p:nvPr/>
        </p:nvSpPr>
        <p:spPr bwMode="blackWhite">
          <a:xfrm>
            <a:off x="1548575" y="5144114"/>
            <a:ext cx="1924050" cy="666750"/>
          </a:xfrm>
          <a:prstGeom prst="wedgeRectCallout">
            <a:avLst>
              <a:gd name="adj1" fmla="val 156531"/>
              <a:gd name="adj2" fmla="val 710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Trough = 2007:Q3 -13.6%</a:t>
            </a:r>
          </a:p>
        </p:txBody>
      </p:sp>
      <p:sp>
        <p:nvSpPr>
          <p:cNvPr id="23" name="AutoShape 6"/>
          <p:cNvSpPr>
            <a:spLocks noChangeArrowheads="1"/>
          </p:cNvSpPr>
          <p:nvPr/>
        </p:nvSpPr>
        <p:spPr bwMode="blackWhite">
          <a:xfrm>
            <a:off x="4672860" y="3333837"/>
            <a:ext cx="1395269" cy="658813"/>
          </a:xfrm>
          <a:prstGeom prst="wedgeRectCallout">
            <a:avLst>
              <a:gd name="adj1" fmla="val -59923"/>
              <a:gd name="adj2" fmla="val 98835"/>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KRW </a:t>
            </a:r>
            <a:r>
              <a:rPr lang="en-US" sz="1400" b="1" dirty="0" smtClean="0">
                <a:solidFill>
                  <a:schemeClr val="bg1"/>
                </a:solidFill>
                <a:latin typeface="Arial" pitchFamily="34" charset="0"/>
                <a:cs typeface="+mn-cs"/>
              </a:rPr>
              <a:t>:</a:t>
            </a:r>
            <a:r>
              <a:rPr lang="en-US" sz="1400" b="1" dirty="0" smtClean="0">
                <a:solidFill>
                  <a:schemeClr val="bg1"/>
                </a:solidFill>
                <a:latin typeface="Arial" pitchFamily="34" charset="0"/>
              </a:rPr>
              <a:t> </a:t>
            </a:r>
            <a:r>
              <a:rPr lang="en-US" sz="1400" b="1" dirty="0" smtClean="0">
                <a:solidFill>
                  <a:schemeClr val="bg1"/>
                </a:solidFill>
                <a:latin typeface="Arial" pitchFamily="34" charset="0"/>
                <a:cs typeface="+mn-cs"/>
              </a:rPr>
              <a:t>No </a:t>
            </a:r>
            <a:r>
              <a:rPr lang="en-US" sz="1400" b="1" dirty="0">
                <a:solidFill>
                  <a:schemeClr val="bg1"/>
                </a:solidFill>
                <a:latin typeface="Arial" pitchFamily="34" charset="0"/>
                <a:cs typeface="+mn-cs"/>
              </a:rPr>
              <a:t>Lasting Impact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par>
                          <p:cTn id="8" fill="hold">
                            <p:stCondLst>
                              <p:cond delay="1500"/>
                            </p:stCondLst>
                            <p:childTnLst>
                              <p:par>
                                <p:cTn id="9" presetID="22" presetClass="entr" presetSubtype="1" fill="hold" grpId="0" nodeType="afterEffect">
                                  <p:stCondLst>
                                    <p:cond delay="100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3000"/>
                            </p:stCondLst>
                            <p:childTnLst>
                              <p:par>
                                <p:cTn id="13" presetID="22" presetClass="entr" presetSubtype="4" fill="hold" grpId="0" nodeType="afterEffect">
                                  <p:stCondLst>
                                    <p:cond delay="70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00"/>
                                        <p:tgtEl>
                                          <p:spTgt spid="20"/>
                                        </p:tgtEl>
                                      </p:cBhvr>
                                    </p:animEffect>
                                  </p:childTnLst>
                                </p:cTn>
                              </p:par>
                            </p:childTnLst>
                          </p:cTn>
                        </p:par>
                        <p:par>
                          <p:cTn id="16" fill="hold">
                            <p:stCondLst>
                              <p:cond delay="4200"/>
                            </p:stCondLst>
                            <p:childTnLst>
                              <p:par>
                                <p:cTn id="17" presetID="22" presetClass="entr" presetSubtype="4" fill="hold" grpId="0" nodeType="afterEffect">
                                  <p:stCondLst>
                                    <p:cond delay="700"/>
                                  </p:stCondLst>
                                  <p:childTnLst>
                                    <p:set>
                                      <p:cBhvr>
                                        <p:cTn id="18" dur="1" fill="hold">
                                          <p:stCondLst>
                                            <p:cond delay="0"/>
                                          </p:stCondLst>
                                        </p:cTn>
                                        <p:tgtEl>
                                          <p:spTgt spid="22"/>
                                        </p:tgtEl>
                                        <p:attrNameLst>
                                          <p:attrName>style.visibility</p:attrName>
                                        </p:attrNameLst>
                                      </p:cBhvr>
                                      <p:to>
                                        <p:strVal val="visible"/>
                                      </p:to>
                                    </p:set>
                                    <p:animEffect transition="in" filter="wipe(down)">
                                      <p:cBhvr>
                                        <p:cTn id="19" dur="500"/>
                                        <p:tgtEl>
                                          <p:spTgt spid="22"/>
                                        </p:tgtEl>
                                      </p:cBhvr>
                                    </p:animEffect>
                                  </p:childTnLst>
                                </p:cTn>
                              </p:par>
                            </p:childTnLst>
                          </p:cTn>
                        </p:par>
                        <p:par>
                          <p:cTn id="20" fill="hold">
                            <p:stCondLst>
                              <p:cond delay="5400"/>
                            </p:stCondLst>
                            <p:childTnLst>
                              <p:par>
                                <p:cTn id="21" presetID="22" presetClass="entr" presetSubtype="1" fill="hold" grpId="0" nodeType="afterEffect">
                                  <p:stCondLst>
                                    <p:cond delay="1000"/>
                                  </p:stCondLst>
                                  <p:childTnLst>
                                    <p:set>
                                      <p:cBhvr>
                                        <p:cTn id="22" dur="1" fill="hold">
                                          <p:stCondLst>
                                            <p:cond delay="0"/>
                                          </p:stCondLst>
                                        </p:cTn>
                                        <p:tgtEl>
                                          <p:spTgt spid="23"/>
                                        </p:tgtEl>
                                        <p:attrNameLst>
                                          <p:attrName>style.visibility</p:attrName>
                                        </p:attrNameLst>
                                      </p:cBhvr>
                                      <p:to>
                                        <p:strVal val="visible"/>
                                      </p:to>
                                    </p:set>
                                    <p:animEffect transition="in" filter="wipe(up)">
                                      <p:cBhvr>
                                        <p:cTn id="2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2" grpId="0" animBg="1"/>
      <p:bldP spid="23" grpId="0" animBg="1"/>
    </p:bldLst>
  </p:timing>
</p:sld>
</file>

<file path=ppt/slides/slide2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258</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Cumulative </a:t>
            </a:r>
            <a:r>
              <a:rPr lang="en-US" sz="2800" dirty="0" err="1" smtClean="0"/>
              <a:t>Qtrly</a:t>
            </a:r>
            <a:r>
              <a:rPr lang="en-US" sz="2800" dirty="0" smtClean="0"/>
              <a:t>. Commercial Rate Changes, by Account Size: 1999:Q4 to 2013:Q2</a:t>
            </a:r>
          </a:p>
        </p:txBody>
      </p:sp>
      <p:sp>
        <p:nvSpPr>
          <p:cNvPr id="14" name="Rectangle 4"/>
          <p:cNvSpPr>
            <a:spLocks noChangeArrowheads="1"/>
          </p:cNvSpPr>
          <p:nvPr/>
        </p:nvSpPr>
        <p:spPr bwMode="auto">
          <a:xfrm>
            <a:off x="-247905" y="6646657"/>
            <a:ext cx="7569201"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Council of Insurance Agents and Brokers; </a:t>
            </a:r>
            <a:r>
              <a:rPr lang="en-US" sz="1100" dirty="0" smtClean="0"/>
              <a:t>Barclay’s Capital; Insurance </a:t>
            </a:r>
            <a:r>
              <a:rPr lang="en-US" sz="1100" dirty="0"/>
              <a:t>Information Institute.</a:t>
            </a:r>
          </a:p>
        </p:txBody>
      </p:sp>
      <p:sp>
        <p:nvSpPr>
          <p:cNvPr id="15" name="Rectangle 4"/>
          <p:cNvSpPr>
            <a:spLocks noChangeArrowheads="1"/>
          </p:cNvSpPr>
          <p:nvPr/>
        </p:nvSpPr>
        <p:spPr bwMode="auto">
          <a:xfrm>
            <a:off x="-250719" y="6478659"/>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
        <p:nvSpPr>
          <p:cNvPr id="16"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1999:Q4 = 100</a:t>
            </a:r>
          </a:p>
        </p:txBody>
      </p:sp>
      <p:pic>
        <p:nvPicPr>
          <p:cNvPr id="20697089" name="Picture 1"/>
          <p:cNvPicPr>
            <a:picLocks noChangeAspect="1" noChangeArrowheads="1"/>
          </p:cNvPicPr>
          <p:nvPr/>
        </p:nvPicPr>
        <p:blipFill>
          <a:blip r:embed="rId3" cstate="email"/>
          <a:srcRect/>
          <a:stretch>
            <a:fillRect/>
          </a:stretch>
        </p:blipFill>
        <p:spPr bwMode="auto">
          <a:xfrm>
            <a:off x="176975" y="1285414"/>
            <a:ext cx="8790043" cy="5172075"/>
          </a:xfrm>
          <a:prstGeom prst="rect">
            <a:avLst/>
          </a:prstGeom>
          <a:noFill/>
          <a:ln w="9525">
            <a:noFill/>
            <a:miter lim="800000"/>
            <a:headEnd/>
            <a:tailEnd/>
          </a:ln>
        </p:spPr>
      </p:pic>
      <p:cxnSp>
        <p:nvCxnSpPr>
          <p:cNvPr id="17" name="Straight Connector 16"/>
          <p:cNvCxnSpPr/>
          <p:nvPr/>
        </p:nvCxnSpPr>
        <p:spPr>
          <a:xfrm flipV="1">
            <a:off x="398616" y="4616258"/>
            <a:ext cx="8553660" cy="13733"/>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AutoShape 6"/>
          <p:cNvSpPr>
            <a:spLocks noChangeArrowheads="1"/>
          </p:cNvSpPr>
          <p:nvPr/>
        </p:nvSpPr>
        <p:spPr bwMode="blackWhite">
          <a:xfrm>
            <a:off x="5889522" y="1292943"/>
            <a:ext cx="2890684" cy="1509990"/>
          </a:xfrm>
          <a:prstGeom prst="wedgeRectCallout">
            <a:avLst>
              <a:gd name="adj1" fmla="val 51809"/>
              <a:gd name="adj2" fmla="val 16384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rPr>
              <a:t>Despite 8 consecutive quarters of gains (Q2:2013 =  4.3%), pricing </a:t>
            </a:r>
            <a:r>
              <a:rPr lang="en-US" sz="1400" b="1" dirty="0">
                <a:solidFill>
                  <a:schemeClr val="bg1"/>
                </a:solidFill>
                <a:latin typeface="Arial" pitchFamily="34" charset="0"/>
              </a:rPr>
              <a:t>today is where is was in </a:t>
            </a:r>
            <a:r>
              <a:rPr lang="en-US" sz="1400" b="1" dirty="0" smtClean="0">
                <a:solidFill>
                  <a:schemeClr val="bg1"/>
                </a:solidFill>
                <a:latin typeface="Arial" pitchFamily="34" charset="0"/>
              </a:rPr>
              <a:t>late 2001 (around 9/11), suggesting additional rate need going forward, esp. in light of record low interest rates</a:t>
            </a:r>
            <a:endParaRPr lang="en-US" sz="1400" b="1" dirty="0">
              <a:solidFill>
                <a:schemeClr val="bg1"/>
              </a:solidFill>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259</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Cumulative </a:t>
            </a:r>
            <a:r>
              <a:rPr lang="en-US" sz="2800" dirty="0" err="1" smtClean="0"/>
              <a:t>Qtrly</a:t>
            </a:r>
            <a:r>
              <a:rPr lang="en-US" sz="2800" dirty="0" smtClean="0"/>
              <a:t>. Commercial Rate Changes, by Line: 1999:Q4 to 2013:Q2</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1999:Q4 = 100</a:t>
            </a:r>
          </a:p>
        </p:txBody>
      </p:sp>
      <p:sp>
        <p:nvSpPr>
          <p:cNvPr id="14" name="Rectangle 4"/>
          <p:cNvSpPr>
            <a:spLocks noChangeArrowheads="1"/>
          </p:cNvSpPr>
          <p:nvPr/>
        </p:nvSpPr>
        <p:spPr bwMode="auto">
          <a:xfrm>
            <a:off x="-188913" y="6602413"/>
            <a:ext cx="7569201"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Council of Insurance Agents and Brokers; </a:t>
            </a:r>
            <a:r>
              <a:rPr lang="en-US" sz="1100" dirty="0" smtClean="0"/>
              <a:t>Barclay’s Capital; Insurance </a:t>
            </a:r>
            <a:r>
              <a:rPr lang="en-US" sz="1100" dirty="0"/>
              <a:t>Information Institute.</a:t>
            </a:r>
          </a:p>
        </p:txBody>
      </p:sp>
      <p:sp>
        <p:nvSpPr>
          <p:cNvPr id="10" name="Rectangle 4"/>
          <p:cNvSpPr>
            <a:spLocks noChangeArrowheads="1"/>
          </p:cNvSpPr>
          <p:nvPr/>
        </p:nvSpPr>
        <p:spPr bwMode="auto">
          <a:xfrm>
            <a:off x="-191727" y="6434415"/>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pic>
        <p:nvPicPr>
          <p:cNvPr id="20695041" name="Picture 1"/>
          <p:cNvPicPr>
            <a:picLocks noChangeAspect="1" noChangeArrowheads="1"/>
          </p:cNvPicPr>
          <p:nvPr/>
        </p:nvPicPr>
        <p:blipFill>
          <a:blip r:embed="rId3" cstate="email"/>
          <a:srcRect/>
          <a:stretch>
            <a:fillRect/>
          </a:stretch>
        </p:blipFill>
        <p:spPr bwMode="auto">
          <a:xfrm>
            <a:off x="0" y="1232106"/>
            <a:ext cx="8952271" cy="5219700"/>
          </a:xfrm>
          <a:prstGeom prst="rect">
            <a:avLst/>
          </a:prstGeom>
          <a:noFill/>
          <a:ln w="9525">
            <a:noFill/>
            <a:miter lim="800000"/>
            <a:headEnd/>
            <a:tailEnd/>
          </a:ln>
        </p:spPr>
      </p:pic>
      <p:sp>
        <p:nvSpPr>
          <p:cNvPr id="12" name="AutoShape 6"/>
          <p:cNvSpPr>
            <a:spLocks noChangeArrowheads="1"/>
          </p:cNvSpPr>
          <p:nvPr/>
        </p:nvSpPr>
        <p:spPr bwMode="blackWhite">
          <a:xfrm>
            <a:off x="3583845" y="4621166"/>
            <a:ext cx="3028335" cy="688258"/>
          </a:xfrm>
          <a:prstGeom prst="wedgeRectCallout">
            <a:avLst>
              <a:gd name="adj1" fmla="val 110259"/>
              <a:gd name="adj2" fmla="val -13917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rPr>
              <a:t>WC rate levels are rising and are now back to where they were in early 2008 and shortly after 9/11</a:t>
            </a:r>
            <a:endParaRPr lang="en-US" sz="1400" b="1" dirty="0">
              <a:solidFill>
                <a:schemeClr val="bg1"/>
              </a:solidFill>
              <a:latin typeface="Arial" pitchFamily="34" charset="0"/>
            </a:endParaRPr>
          </a:p>
        </p:txBody>
      </p:sp>
      <p:cxnSp>
        <p:nvCxnSpPr>
          <p:cNvPr id="13" name="Straight Connector 12"/>
          <p:cNvCxnSpPr/>
          <p:nvPr/>
        </p:nvCxnSpPr>
        <p:spPr>
          <a:xfrm flipV="1">
            <a:off x="398206" y="3829673"/>
            <a:ext cx="8568808" cy="49157"/>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D95A9AEE-3458-40FC-8064-881FB1671018}" type="slidenum">
              <a:rPr lang="en-US" sz="900"/>
              <a:pPr algn="r" eaLnBrk="0" hangingPunct="0">
                <a:lnSpc>
                  <a:spcPct val="85000"/>
                </a:lnSpc>
                <a:spcBef>
                  <a:spcPct val="20000"/>
                </a:spcBef>
              </a:pPr>
              <a:t>26</a:t>
            </a:fld>
            <a:endParaRPr lang="en-US" sz="900"/>
          </a:p>
        </p:txBody>
      </p:sp>
      <p:sp>
        <p:nvSpPr>
          <p:cNvPr id="12292" name="Rectangle 2"/>
          <p:cNvSpPr>
            <a:spLocks noGrp="1" noChangeArrowheads="1"/>
          </p:cNvSpPr>
          <p:nvPr>
            <p:ph type="title" idx="4294967295"/>
          </p:nvPr>
        </p:nvSpPr>
        <p:spPr/>
        <p:txBody>
          <a:bodyPr/>
          <a:lstStyle/>
          <a:p>
            <a:r>
              <a:rPr lang="en-US" smtClean="0"/>
              <a:t>Comm. Lines DWP Growth: WI vs. U.S., 2003-2012</a:t>
            </a:r>
          </a:p>
        </p:txBody>
      </p:sp>
      <p:sp>
        <p:nvSpPr>
          <p:cNvPr id="12293"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 SNL Financial.</a:t>
            </a:r>
          </a:p>
        </p:txBody>
      </p:sp>
      <p:graphicFrame>
        <p:nvGraphicFramePr>
          <p:cNvPr id="2026500" name="Object 2"/>
          <p:cNvGraphicFramePr>
            <a:graphicFrameLocks/>
          </p:cNvGraphicFramePr>
          <p:nvPr/>
        </p:nvGraphicFramePr>
        <p:xfrm>
          <a:off x="304800" y="1687513"/>
          <a:ext cx="8569325" cy="4579937"/>
        </p:xfrm>
        <a:graphic>
          <a:graphicData uri="http://schemas.openxmlformats.org/presentationml/2006/ole">
            <p:oleObj spid="_x0000_s25765890" name="Chart" r:id="rId4" imgW="8601024" imgH="4600673" progId="MSGraph.Chart.8">
              <p:embed followColorScheme="full"/>
            </p:oleObj>
          </a:graphicData>
        </a:graphic>
      </p:graphicFrame>
      <p:sp>
        <p:nvSpPr>
          <p:cNvPr id="12294"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7" name="Text Box 6"/>
          <p:cNvSpPr txBox="1">
            <a:spLocks noChangeArrowheads="1"/>
          </p:cNvSpPr>
          <p:nvPr/>
        </p:nvSpPr>
        <p:spPr bwMode="blackWhite">
          <a:xfrm>
            <a:off x="5748338" y="1370013"/>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2003-2012</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2.5%</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WI: 2.5%</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oleChartEl type="series" lvl="1"/>
                                          </p:spTgt>
                                        </p:tgtEl>
                                        <p:attrNameLst>
                                          <p:attrName>style.visibility</p:attrName>
                                        </p:attrNameLst>
                                      </p:cBhvr>
                                      <p:to>
                                        <p:strVal val="visible"/>
                                      </p:to>
                                    </p:set>
                                    <p:animEffect transition="in" filter="wipe(left)">
                                      <p:cBhvr>
                                        <p:cTn id="7" dur="1000"/>
                                        <p:tgtEl>
                                          <p:spTgt spid="2026500">
                                            <p:oleChartEl type="series" lvl="1"/>
                                          </p:spTgt>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oleChartEl type="series" lvl="2"/>
                                          </p:spTgt>
                                        </p:tgtEl>
                                        <p:attrNameLst>
                                          <p:attrName>style.visibility</p:attrName>
                                        </p:attrNameLst>
                                      </p:cBhvr>
                                      <p:to>
                                        <p:strVal val="visible"/>
                                      </p:to>
                                    </p:set>
                                    <p:animEffect transition="in" filter="wipe(left)">
                                      <p:cBhvr>
                                        <p:cTn id="11" dur="1000"/>
                                        <p:tgtEl>
                                          <p:spTgt spid="2026500">
                                            <p:oleChartEl type="series" lvl="2"/>
                                          </p:spTgt>
                                        </p:tgtEl>
                                      </p:cBhvr>
                                    </p:animEffect>
                                  </p:childTnLst>
                                </p:cTn>
                              </p:par>
                            </p:childTnLst>
                          </p:cTn>
                        </p:par>
                        <p:par>
                          <p:cTn id="12" fill="hold">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2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260</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Workers Comp. Quarterly Rate Changes, by Line: 2000:Q1 to 2013:Q2</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1999:Q4 = 100</a:t>
            </a:r>
          </a:p>
        </p:txBody>
      </p:sp>
      <p:sp>
        <p:nvSpPr>
          <p:cNvPr id="14" name="Rectangle 4"/>
          <p:cNvSpPr>
            <a:spLocks noChangeArrowheads="1"/>
          </p:cNvSpPr>
          <p:nvPr/>
        </p:nvSpPr>
        <p:spPr bwMode="auto">
          <a:xfrm>
            <a:off x="-188913" y="6602413"/>
            <a:ext cx="7569201"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Council of Insurance Agents and Brokers; </a:t>
            </a:r>
            <a:r>
              <a:rPr lang="en-US" sz="1100" dirty="0" smtClean="0"/>
              <a:t>Barclay’s Capital; Insurance </a:t>
            </a:r>
            <a:r>
              <a:rPr lang="en-US" sz="1100" dirty="0"/>
              <a:t>Information Institute.</a:t>
            </a:r>
          </a:p>
        </p:txBody>
      </p:sp>
      <p:sp>
        <p:nvSpPr>
          <p:cNvPr id="9" name="Rectangle 4"/>
          <p:cNvSpPr>
            <a:spLocks noChangeArrowheads="1"/>
          </p:cNvSpPr>
          <p:nvPr/>
        </p:nvSpPr>
        <p:spPr bwMode="auto">
          <a:xfrm>
            <a:off x="-206475" y="6449163"/>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pic>
        <p:nvPicPr>
          <p:cNvPr id="20692993" name="Picture 1"/>
          <p:cNvPicPr>
            <a:picLocks noChangeAspect="1" noChangeArrowheads="1"/>
          </p:cNvPicPr>
          <p:nvPr/>
        </p:nvPicPr>
        <p:blipFill>
          <a:blip r:embed="rId3" cstate="email"/>
          <a:srcRect/>
          <a:stretch>
            <a:fillRect/>
          </a:stretch>
        </p:blipFill>
        <p:spPr bwMode="auto">
          <a:xfrm>
            <a:off x="257481" y="1340881"/>
            <a:ext cx="8606299" cy="4972965"/>
          </a:xfrm>
          <a:prstGeom prst="rect">
            <a:avLst/>
          </a:prstGeom>
          <a:noFill/>
          <a:ln w="9525">
            <a:noFill/>
            <a:miter lim="800000"/>
            <a:headEnd/>
            <a:tailEnd/>
          </a:ln>
        </p:spPr>
      </p:pic>
      <p:sp>
        <p:nvSpPr>
          <p:cNvPr id="12" name="AutoShape 6"/>
          <p:cNvSpPr>
            <a:spLocks noChangeArrowheads="1"/>
          </p:cNvSpPr>
          <p:nvPr/>
        </p:nvSpPr>
        <p:spPr bwMode="blackWhite">
          <a:xfrm>
            <a:off x="3043084" y="2271252"/>
            <a:ext cx="2212255" cy="840658"/>
          </a:xfrm>
          <a:prstGeom prst="wedgeRectCallout">
            <a:avLst>
              <a:gd name="adj1" fmla="val 143299"/>
              <a:gd name="adj2" fmla="val 692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rPr>
              <a:t>Most accounts are now renewing upwards</a:t>
            </a:r>
            <a:endParaRPr lang="en-US" sz="1600" b="1" dirty="0">
              <a:solidFill>
                <a:schemeClr val="bg1"/>
              </a:solidFill>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101381" name="Rectangle 110"/>
          <p:cNvSpPr>
            <a:spLocks noGrp="1" noChangeArrowheads="1"/>
          </p:cNvSpPr>
          <p:nvPr>
            <p:ph type="sldNum" sz="quarter" idx="12"/>
          </p:nvPr>
        </p:nvSpPr>
        <p:spPr>
          <a:noFill/>
        </p:spPr>
        <p:txBody>
          <a:bodyPr/>
          <a:lstStyle/>
          <a:p>
            <a:fld id="{A87CD4B1-62DD-4C9F-B92F-E15EAAAF53A1}" type="slidenum">
              <a:rPr lang="en-US" smtClean="0">
                <a:solidFill>
                  <a:srgbClr val="000000"/>
                </a:solidFill>
              </a:rPr>
              <a:pPr/>
              <a:t>261</a:t>
            </a:fld>
            <a:endParaRPr lang="en-US" smtClean="0">
              <a:solidFill>
                <a:srgbClr val="000000"/>
              </a:solidFill>
            </a:endParaRPr>
          </a:p>
        </p:txBody>
      </p:sp>
      <p:sp>
        <p:nvSpPr>
          <p:cNvPr id="101382" name="Rectangle 2"/>
          <p:cNvSpPr>
            <a:spLocks noGrp="1" noChangeArrowheads="1"/>
          </p:cNvSpPr>
          <p:nvPr>
            <p:ph type="title"/>
          </p:nvPr>
        </p:nvSpPr>
        <p:spPr>
          <a:xfrm>
            <a:off x="235386" y="90488"/>
            <a:ext cx="7400925" cy="860425"/>
          </a:xfrm>
        </p:spPr>
        <p:txBody>
          <a:bodyPr/>
          <a:lstStyle/>
          <a:p>
            <a:r>
              <a:rPr lang="en-US" dirty="0" smtClean="0"/>
              <a:t>Change in Commercial Rate Renewals, by Line: 2013:Q3</a:t>
            </a:r>
          </a:p>
        </p:txBody>
      </p:sp>
      <p:sp>
        <p:nvSpPr>
          <p:cNvPr id="101383" name="Rectangle 4"/>
          <p:cNvSpPr>
            <a:spLocks noChangeArrowheads="1"/>
          </p:cNvSpPr>
          <p:nvPr/>
        </p:nvSpPr>
        <p:spPr bwMode="auto">
          <a:xfrm>
            <a:off x="0" y="6634417"/>
            <a:ext cx="7569200" cy="28257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 Council of Insurance Agents and Brokers; Insurance Information Institute.</a:t>
            </a:r>
          </a:p>
        </p:txBody>
      </p:sp>
      <p:sp>
        <p:nvSpPr>
          <p:cNvPr id="1938437" name="Rectangle 5"/>
          <p:cNvSpPr>
            <a:spLocks noChangeArrowheads="1"/>
          </p:cNvSpPr>
          <p:nvPr/>
        </p:nvSpPr>
        <p:spPr bwMode="blackWhite">
          <a:xfrm>
            <a:off x="103242" y="5338919"/>
            <a:ext cx="8922774" cy="109137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Major Commercial Lines Renewed </a:t>
            </a:r>
            <a:r>
              <a:rPr lang="en-US" b="1" dirty="0" smtClean="0">
                <a:solidFill>
                  <a:srgbClr val="FFFFFF"/>
                </a:solidFill>
                <a:latin typeface="Arial" charset="0"/>
                <a:cs typeface="Arial" charset="0"/>
              </a:rPr>
              <a:t>Uniformly Upward </a:t>
            </a:r>
            <a:r>
              <a:rPr lang="en-US" b="1" dirty="0">
                <a:solidFill>
                  <a:srgbClr val="FFFFFF"/>
                </a:solidFill>
                <a:latin typeface="Arial" charset="0"/>
                <a:cs typeface="Arial" charset="0"/>
              </a:rPr>
              <a:t>in </a:t>
            </a:r>
            <a:r>
              <a:rPr lang="en-US" b="1" dirty="0" smtClean="0">
                <a:solidFill>
                  <a:srgbClr val="FFFFFF"/>
                </a:solidFill>
                <a:latin typeface="Arial" charset="0"/>
                <a:cs typeface="Arial" charset="0"/>
              </a:rPr>
              <a:t>Q3:2013 for the </a:t>
            </a:r>
            <a:r>
              <a:rPr lang="en-US" b="1" dirty="0" smtClean="0">
                <a:solidFill>
                  <a:srgbClr val="FFFFFF"/>
                </a:solidFill>
              </a:rPr>
              <a:t>9</a:t>
            </a:r>
            <a:r>
              <a:rPr lang="en-US" b="1" baseline="30000" dirty="0" smtClean="0">
                <a:solidFill>
                  <a:srgbClr val="FFFFFF"/>
                </a:solidFill>
              </a:rPr>
              <a:t>th</a:t>
            </a:r>
            <a:r>
              <a:rPr lang="en-US" b="1" dirty="0" smtClean="0">
                <a:solidFill>
                  <a:srgbClr val="FFFFFF"/>
                </a:solidFill>
              </a:rPr>
              <a:t> </a:t>
            </a:r>
            <a:r>
              <a:rPr lang="en-US" b="1" dirty="0" smtClean="0">
                <a:solidFill>
                  <a:srgbClr val="FFFFFF"/>
                </a:solidFill>
                <a:latin typeface="Arial" charset="0"/>
                <a:cs typeface="Arial" charset="0"/>
              </a:rPr>
              <a:t> Consecutive Quarter; Property Lines &amp; </a:t>
            </a:r>
            <a:r>
              <a:rPr lang="en-US" b="1" dirty="0">
                <a:solidFill>
                  <a:srgbClr val="FFFFFF"/>
                </a:solidFill>
                <a:latin typeface="Arial" charset="0"/>
                <a:cs typeface="Arial" charset="0"/>
              </a:rPr>
              <a:t>Workers </a:t>
            </a:r>
            <a:r>
              <a:rPr lang="en-US" b="1" dirty="0" smtClean="0">
                <a:solidFill>
                  <a:srgbClr val="FFFFFF"/>
                </a:solidFill>
                <a:latin typeface="Arial" charset="0"/>
                <a:cs typeface="Arial" charset="0"/>
              </a:rPr>
              <a:t>Comp Leading the Way; Cat Losses and Low Interest Rates Provide Momentum Going Forward</a:t>
            </a:r>
            <a:endParaRPr lang="en-US" b="1" dirty="0">
              <a:solidFill>
                <a:srgbClr val="FFFFFF"/>
              </a:solidFill>
              <a:latin typeface="Arial" charset="0"/>
              <a:cs typeface="Arial" charset="0"/>
            </a:endParaRPr>
          </a:p>
        </p:txBody>
      </p:sp>
      <p:sp>
        <p:nvSpPr>
          <p:cNvPr id="101385"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Percentage Change (%)</a:t>
            </a:r>
          </a:p>
        </p:txBody>
      </p:sp>
      <p:graphicFrame>
        <p:nvGraphicFramePr>
          <p:cNvPr id="101378" name="Object 7"/>
          <p:cNvGraphicFramePr>
            <a:graphicFrameLocks noChangeAspect="1"/>
          </p:cNvGraphicFramePr>
          <p:nvPr/>
        </p:nvGraphicFramePr>
        <p:xfrm>
          <a:off x="407988" y="1585816"/>
          <a:ext cx="8296275" cy="3752850"/>
        </p:xfrm>
        <a:graphic>
          <a:graphicData uri="http://schemas.openxmlformats.org/presentationml/2006/ole">
            <p:oleObj spid="_x0000_s20470786" name="Chart" r:id="rId4" imgW="8305811" imgH="3762334" progId="MSGraph.Chart.8">
              <p:embed followColorScheme="full"/>
            </p:oleObj>
          </a:graphicData>
        </a:graphic>
      </p:graphicFrame>
      <p:sp>
        <p:nvSpPr>
          <p:cNvPr id="10" name="AutoShape 8"/>
          <p:cNvSpPr>
            <a:spLocks noChangeArrowheads="1"/>
          </p:cNvSpPr>
          <p:nvPr/>
        </p:nvSpPr>
        <p:spPr bwMode="blackWhite">
          <a:xfrm>
            <a:off x="3908322" y="1122307"/>
            <a:ext cx="2624779" cy="1276910"/>
          </a:xfrm>
          <a:prstGeom prst="wedgeRectCallout">
            <a:avLst>
              <a:gd name="adj1" fmla="val 104202"/>
              <a:gd name="adj2" fmla="val 140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charset="0"/>
                <a:cs typeface="Arial" charset="0"/>
              </a:rPr>
              <a:t>Workers Comp rate increases are large than any other line, followed by Property lines</a:t>
            </a:r>
            <a:endParaRPr lang="en-US" sz="1600" b="1" dirty="0">
              <a:solidFill>
                <a:srgbClr val="FFFFFF"/>
              </a:solidFill>
              <a:latin typeface="Arial" charset="0"/>
              <a:cs typeface="Arial" charset="0"/>
            </a:endParaRPr>
          </a:p>
        </p:txBody>
      </p:sp>
      <p:sp>
        <p:nvSpPr>
          <p:cNvPr id="11" name="Rectangle 4"/>
          <p:cNvSpPr>
            <a:spLocks noChangeArrowheads="1"/>
          </p:cNvSpPr>
          <p:nvPr/>
        </p:nvSpPr>
        <p:spPr bwMode="auto">
          <a:xfrm>
            <a:off x="-3" y="6493407"/>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8437"/>
                                        </p:tgtEl>
                                        <p:attrNameLst>
                                          <p:attrName>style.visibility</p:attrName>
                                        </p:attrNameLst>
                                      </p:cBhvr>
                                      <p:to>
                                        <p:strVal val="visible"/>
                                      </p:to>
                                    </p:set>
                                    <p:anim calcmode="lin" valueType="num">
                                      <p:cBhvr>
                                        <p:cTn id="7" dur="500" fill="hold"/>
                                        <p:tgtEl>
                                          <p:spTgt spid="1938437"/>
                                        </p:tgtEl>
                                        <p:attrNameLst>
                                          <p:attrName>ppt_w</p:attrName>
                                        </p:attrNameLst>
                                      </p:cBhvr>
                                      <p:tavLst>
                                        <p:tav tm="0">
                                          <p:val>
                                            <p:fltVal val="0"/>
                                          </p:val>
                                        </p:tav>
                                        <p:tav tm="100000">
                                          <p:val>
                                            <p:strVal val="#ppt_w"/>
                                          </p:val>
                                        </p:tav>
                                      </p:tavLst>
                                    </p:anim>
                                    <p:anim calcmode="lin" valueType="num">
                                      <p:cBhvr>
                                        <p:cTn id="8" dur="500" fill="hold"/>
                                        <p:tgtEl>
                                          <p:spTgt spid="1938437"/>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8437" grpId="0" animBg="1"/>
      <p:bldP spid="10" grpId="0" animBg="1"/>
    </p:bldLst>
  </p:timing>
</p:sld>
</file>

<file path=ppt/slides/slide2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03" name="Rectangle 2"/>
          <p:cNvSpPr>
            <a:spLocks noGrp="1" noChangeArrowheads="1"/>
          </p:cNvSpPr>
          <p:nvPr>
            <p:ph type="title" idx="4294967295"/>
          </p:nvPr>
        </p:nvSpPr>
        <p:spPr>
          <a:xfrm>
            <a:off x="294160" y="120856"/>
            <a:ext cx="7826375" cy="860425"/>
          </a:xfrm>
        </p:spPr>
        <p:txBody>
          <a:bodyPr/>
          <a:lstStyle/>
          <a:p>
            <a:r>
              <a:rPr lang="en-US" dirty="0" smtClean="0"/>
              <a:t>CLIPS: Change in Written Price Level:</a:t>
            </a:r>
            <a:br>
              <a:rPr lang="en-US" dirty="0" smtClean="0"/>
            </a:br>
            <a:r>
              <a:rPr lang="en-US" dirty="0" smtClean="0"/>
              <a:t>All Lines, 2010:Q2 – 2012:Q4</a:t>
            </a:r>
          </a:p>
        </p:txBody>
      </p:sp>
      <p:sp>
        <p:nvSpPr>
          <p:cNvPr id="102404" name="Rectangle 3"/>
          <p:cNvSpPr>
            <a:spLocks noChangeArrowheads="1"/>
          </p:cNvSpPr>
          <p:nvPr/>
        </p:nvSpPr>
        <p:spPr bwMode="auto">
          <a:xfrm>
            <a:off x="-165100" y="6626225"/>
            <a:ext cx="84201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Towers Watson; </a:t>
            </a:r>
            <a:r>
              <a:rPr lang="en-US" sz="1100" dirty="0"/>
              <a:t>Information Institute.</a:t>
            </a:r>
          </a:p>
        </p:txBody>
      </p:sp>
      <p:graphicFrame>
        <p:nvGraphicFramePr>
          <p:cNvPr id="102402" name="Object 2"/>
          <p:cNvGraphicFramePr>
            <a:graphicFrameLocks noChangeAspect="1"/>
          </p:cNvGraphicFramePr>
          <p:nvPr/>
        </p:nvGraphicFramePr>
        <p:xfrm>
          <a:off x="206477" y="2052638"/>
          <a:ext cx="8624786" cy="4167187"/>
        </p:xfrm>
        <a:graphic>
          <a:graphicData uri="http://schemas.openxmlformats.org/presentationml/2006/ole">
            <p:oleObj spid="_x0000_s14333954" name="Chart" r:id="rId4" imgW="8581960" imgH="4219602" progId="MSGraph.Chart.8">
              <p:embed followColorScheme="full"/>
            </p:oleObj>
          </a:graphicData>
        </a:graphic>
      </p:graphicFrame>
      <p:sp>
        <p:nvSpPr>
          <p:cNvPr id="225286" name="AutoShape 6"/>
          <p:cNvSpPr>
            <a:spLocks noChangeArrowheads="1"/>
          </p:cNvSpPr>
          <p:nvPr/>
        </p:nvSpPr>
        <p:spPr bwMode="blackWhite">
          <a:xfrm>
            <a:off x="3743978" y="1395159"/>
            <a:ext cx="2820987" cy="1402121"/>
          </a:xfrm>
          <a:prstGeom prst="wedgeRectCallout">
            <a:avLst>
              <a:gd name="adj1" fmla="val 89075"/>
              <a:gd name="adj2" fmla="val 357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Rate changes have been positive for 8 consecutive quarters, longer than any other commercial line</a:t>
            </a:r>
            <a:endParaRPr lang="en-US" sz="1600" b="1" dirty="0">
              <a:solidFill>
                <a:schemeClr val="bg1"/>
              </a:solidFill>
            </a:endParaRPr>
          </a:p>
        </p:txBody>
      </p:sp>
      <p:sp>
        <p:nvSpPr>
          <p:cNvPr id="102406" name="Rectangle 8"/>
          <p:cNvSpPr>
            <a:spLocks noChangeArrowheads="1"/>
          </p:cNvSpPr>
          <p:nvPr/>
        </p:nvSpPr>
        <p:spPr bwMode="black">
          <a:xfrm>
            <a:off x="200025" y="1560513"/>
            <a:ext cx="1087438" cy="44291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 Change)</a:t>
            </a:r>
          </a:p>
        </p:txBody>
      </p:sp>
      <p:sp>
        <p:nvSpPr>
          <p:cNvPr id="7" name="Rectangle 4"/>
          <p:cNvSpPr>
            <a:spLocks noChangeArrowheads="1"/>
          </p:cNvSpPr>
          <p:nvPr/>
        </p:nvSpPr>
        <p:spPr bwMode="auto">
          <a:xfrm>
            <a:off x="0" y="6164078"/>
            <a:ext cx="8790040" cy="443198"/>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Towers Watson data cited here are based on a survey. Rate changes earned by individual insurers can and do vary, potentially substantially.</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25286"/>
                                        </p:tgtEl>
                                        <p:attrNameLst>
                                          <p:attrName>style.visibility</p:attrName>
                                        </p:attrNameLst>
                                      </p:cBhvr>
                                      <p:to>
                                        <p:strVal val="visible"/>
                                      </p:to>
                                    </p:set>
                                    <p:animEffect transition="in" filter="wipe(right)">
                                      <p:cBhvr>
                                        <p:cTn id="7" dur="500"/>
                                        <p:tgtEl>
                                          <p:spTgt spid="225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6" grpId="0" animBg="1"/>
    </p:bldLst>
  </p:timing>
</p:sld>
</file>

<file path=ppt/slides/slide2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03" name="Rectangle 2"/>
          <p:cNvSpPr>
            <a:spLocks noGrp="1" noChangeArrowheads="1"/>
          </p:cNvSpPr>
          <p:nvPr>
            <p:ph type="title" idx="4294967295"/>
          </p:nvPr>
        </p:nvSpPr>
        <p:spPr>
          <a:xfrm>
            <a:off x="294160" y="120856"/>
            <a:ext cx="7826375" cy="860425"/>
          </a:xfrm>
        </p:spPr>
        <p:txBody>
          <a:bodyPr/>
          <a:lstStyle/>
          <a:p>
            <a:r>
              <a:rPr lang="en-US" dirty="0" smtClean="0"/>
              <a:t>Workers Comp Rate Changes,</a:t>
            </a:r>
            <a:br>
              <a:rPr lang="en-US" dirty="0" smtClean="0"/>
            </a:br>
            <a:r>
              <a:rPr lang="en-US" dirty="0" smtClean="0"/>
              <a:t>2008:Q4 – 2013:Q3</a:t>
            </a:r>
          </a:p>
        </p:txBody>
      </p:sp>
      <p:sp>
        <p:nvSpPr>
          <p:cNvPr id="102404" name="Rectangle 3"/>
          <p:cNvSpPr>
            <a:spLocks noChangeArrowheads="1"/>
          </p:cNvSpPr>
          <p:nvPr/>
        </p:nvSpPr>
        <p:spPr bwMode="auto">
          <a:xfrm>
            <a:off x="-165100" y="6626225"/>
            <a:ext cx="84201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Council of Insurance Agents and Brokers; Information Institute.</a:t>
            </a:r>
          </a:p>
        </p:txBody>
      </p:sp>
      <p:graphicFrame>
        <p:nvGraphicFramePr>
          <p:cNvPr id="102402" name="Object 2"/>
          <p:cNvGraphicFramePr>
            <a:graphicFrameLocks noChangeAspect="1"/>
          </p:cNvGraphicFramePr>
          <p:nvPr/>
        </p:nvGraphicFramePr>
        <p:xfrm>
          <a:off x="206477" y="2052638"/>
          <a:ext cx="8624786" cy="4167187"/>
        </p:xfrm>
        <a:graphic>
          <a:graphicData uri="http://schemas.openxmlformats.org/presentationml/2006/ole">
            <p:oleObj spid="_x0000_s16275458" name="Chart" r:id="rId4" imgW="8581960" imgH="4219602" progId="MSGraph.Chart.8">
              <p:embed followColorScheme="full"/>
            </p:oleObj>
          </a:graphicData>
        </a:graphic>
      </p:graphicFrame>
      <p:sp>
        <p:nvSpPr>
          <p:cNvPr id="225286" name="AutoShape 6"/>
          <p:cNvSpPr>
            <a:spLocks noChangeArrowheads="1"/>
          </p:cNvSpPr>
          <p:nvPr/>
        </p:nvSpPr>
        <p:spPr bwMode="blackWhite">
          <a:xfrm>
            <a:off x="4245423" y="1114940"/>
            <a:ext cx="2820987" cy="1402121"/>
          </a:xfrm>
          <a:prstGeom prst="wedgeRectCallout">
            <a:avLst>
              <a:gd name="adj1" fmla="val 89075"/>
              <a:gd name="adj2" fmla="val 357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a:t>
            </a:r>
            <a:r>
              <a:rPr lang="en-US" sz="1600" b="1" dirty="0">
                <a:solidFill>
                  <a:schemeClr val="bg1"/>
                </a:solidFill>
              </a:rPr>
              <a:t>rate </a:t>
            </a:r>
            <a:r>
              <a:rPr lang="en-US" sz="1600" b="1" dirty="0" smtClean="0">
                <a:solidFill>
                  <a:schemeClr val="bg1"/>
                </a:solidFill>
              </a:rPr>
              <a:t>changes have been positive for 10 consecutive quarters, longer than any other commercial line</a:t>
            </a:r>
            <a:endParaRPr lang="en-US" sz="1600" b="1" dirty="0">
              <a:solidFill>
                <a:schemeClr val="bg1"/>
              </a:solidFill>
            </a:endParaRPr>
          </a:p>
        </p:txBody>
      </p:sp>
      <p:sp>
        <p:nvSpPr>
          <p:cNvPr id="102406" name="Rectangle 8"/>
          <p:cNvSpPr>
            <a:spLocks noChangeArrowheads="1"/>
          </p:cNvSpPr>
          <p:nvPr/>
        </p:nvSpPr>
        <p:spPr bwMode="black">
          <a:xfrm>
            <a:off x="200025" y="1560513"/>
            <a:ext cx="1087438" cy="44291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 Change)</a:t>
            </a:r>
          </a:p>
        </p:txBody>
      </p:sp>
      <p:sp>
        <p:nvSpPr>
          <p:cNvPr id="7" name="Rectangle 4"/>
          <p:cNvSpPr>
            <a:spLocks noChangeArrowheads="1"/>
          </p:cNvSpPr>
          <p:nvPr/>
        </p:nvSpPr>
        <p:spPr bwMode="auto">
          <a:xfrm>
            <a:off x="-162231" y="6434415"/>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25286"/>
                                        </p:tgtEl>
                                        <p:attrNameLst>
                                          <p:attrName>style.visibility</p:attrName>
                                        </p:attrNameLst>
                                      </p:cBhvr>
                                      <p:to>
                                        <p:strVal val="visible"/>
                                      </p:to>
                                    </p:set>
                                    <p:animEffect transition="in" filter="wipe(right)">
                                      <p:cBhvr>
                                        <p:cTn id="7" dur="500"/>
                                        <p:tgtEl>
                                          <p:spTgt spid="225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6" grpId="0" animBg="1"/>
    </p:bldLst>
  </p:timing>
</p:sld>
</file>

<file path=ppt/slides/slide2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2210"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000" smtClean="0">
                <a:solidFill>
                  <a:schemeClr val="bg1"/>
                </a:solidFill>
              </a:rPr>
              <a:t>Shifting Legal Liability &amp; </a:t>
            </a:r>
            <a:br>
              <a:rPr lang="en-US" sz="4000" smtClean="0">
                <a:solidFill>
                  <a:schemeClr val="bg1"/>
                </a:solidFill>
              </a:rPr>
            </a:br>
            <a:r>
              <a:rPr lang="en-US" sz="4000" smtClean="0">
                <a:solidFill>
                  <a:schemeClr val="bg1"/>
                </a:solidFill>
              </a:rPr>
              <a:t>Tort Environment</a:t>
            </a:r>
          </a:p>
        </p:txBody>
      </p:sp>
      <p:sp>
        <p:nvSpPr>
          <p:cNvPr id="144387"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4388"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710E649-C827-46C1-98F4-B0DC0381DD96}" type="slidenum">
              <a:rPr lang="en-US" sz="900">
                <a:solidFill>
                  <a:schemeClr val="bg1"/>
                </a:solidFill>
              </a:rPr>
              <a:pPr algn="r" eaLnBrk="0" hangingPunct="0">
                <a:lnSpc>
                  <a:spcPct val="85000"/>
                </a:lnSpc>
                <a:spcBef>
                  <a:spcPct val="20000"/>
                </a:spcBef>
              </a:pPr>
              <a:t>264</a:t>
            </a:fld>
            <a:endParaRPr lang="en-US" sz="900">
              <a:solidFill>
                <a:schemeClr val="bg1"/>
              </a:solidFill>
            </a:endParaRPr>
          </a:p>
        </p:txBody>
      </p:sp>
      <p:pic>
        <p:nvPicPr>
          <p:cNvPr id="144389"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42214" name="Rectangle 6"/>
          <p:cNvSpPr>
            <a:spLocks noChangeArrowheads="1"/>
          </p:cNvSpPr>
          <p:nvPr/>
        </p:nvSpPr>
        <p:spPr bwMode="auto">
          <a:xfrm>
            <a:off x="363538" y="4324350"/>
            <a:ext cx="8416925" cy="1076325"/>
          </a:xfrm>
          <a:prstGeom prst="rect">
            <a:avLst/>
          </a:prstGeom>
          <a:noFill/>
          <a:ln w="9525" algn="ctr">
            <a:noFill/>
            <a:miter lim="800000"/>
            <a:headEnd/>
            <a:tailEnd/>
          </a:ln>
        </p:spPr>
        <p:txBody>
          <a:bodyPr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a:solidFill>
                  <a:srgbClr val="225A7A"/>
                </a:solidFill>
              </a:rPr>
              <a:t>Is the Tort Pendulum</a:t>
            </a:r>
            <a:br>
              <a:rPr lang="en-US" sz="3800" b="1">
                <a:solidFill>
                  <a:srgbClr val="225A7A"/>
                </a:solidFill>
              </a:rPr>
            </a:br>
            <a:r>
              <a:rPr lang="en-US" sz="3800" b="1">
                <a:solidFill>
                  <a:srgbClr val="225A7A"/>
                </a:solidFill>
              </a:rPr>
              <a:t>Swinging Against Insurers?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264</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2210"/>
                                        </p:tgtEl>
                                        <p:attrNameLst>
                                          <p:attrName>style.visibility</p:attrName>
                                        </p:attrNameLst>
                                      </p:cBhvr>
                                      <p:to>
                                        <p:strVal val="visible"/>
                                      </p:to>
                                    </p:set>
                                    <p:animEffect transition="in" filter="barn(outVertical)">
                                      <p:cBhvr>
                                        <p:cTn id="7" dur="1000"/>
                                        <p:tgtEl>
                                          <p:spTgt spid="2142210"/>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2214"/>
                                        </p:tgtEl>
                                        <p:attrNameLst>
                                          <p:attrName>style.visibility</p:attrName>
                                        </p:attrNameLst>
                                      </p:cBhvr>
                                      <p:to>
                                        <p:strVal val="visible"/>
                                      </p:to>
                                    </p:set>
                                    <p:animEffect transition="in" filter="barn(outVertical)">
                                      <p:cBhvr>
                                        <p:cTn id="10" dur="1000"/>
                                        <p:tgtEl>
                                          <p:spTgt spid="2142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2210" grpId="0" animBg="1"/>
      <p:bldP spid="2142214" grpId="0"/>
    </p:bld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105"/>
          <p:cNvSpPr>
            <a:spLocks noGrp="1" noChangeArrowheads="1"/>
          </p:cNvSpPr>
          <p:nvPr>
            <p:ph type="dt" sz="quarter" idx="10"/>
          </p:nvPr>
        </p:nvSpPr>
        <p:spPr/>
        <p:txBody>
          <a:bodyPr/>
          <a:lstStyle/>
          <a:p>
            <a:pPr>
              <a:defRPr/>
            </a:pPr>
            <a:r>
              <a:rPr lang="en-US" smtClean="0"/>
              <a:t>12/01/09 - 9pm</a:t>
            </a:r>
          </a:p>
        </p:txBody>
      </p:sp>
      <p:sp>
        <p:nvSpPr>
          <p:cNvPr id="60421" name="Rectangle 110"/>
          <p:cNvSpPr>
            <a:spLocks noGrp="1" noChangeArrowheads="1"/>
          </p:cNvSpPr>
          <p:nvPr>
            <p:ph type="sldNum" sz="quarter" idx="12"/>
          </p:nvPr>
        </p:nvSpPr>
        <p:spPr/>
        <p:txBody>
          <a:bodyPr/>
          <a:lstStyle/>
          <a:p>
            <a:pPr>
              <a:defRPr/>
            </a:pPr>
            <a:fld id="{73AB3AF9-3C12-49F0-BEBE-033FFF75D5DB}" type="slidenum">
              <a:rPr lang="en-US" smtClean="0"/>
              <a:pPr>
                <a:defRPr/>
              </a:pPr>
              <a:t>265</a:t>
            </a:fld>
            <a:endParaRPr lang="en-US" smtClean="0"/>
          </a:p>
        </p:txBody>
      </p:sp>
      <p:sp>
        <p:nvSpPr>
          <p:cNvPr id="61446" name="Rectangle 2"/>
          <p:cNvSpPr>
            <a:spLocks noGrp="1" noChangeArrowheads="1"/>
          </p:cNvSpPr>
          <p:nvPr>
            <p:ph type="title"/>
          </p:nvPr>
        </p:nvSpPr>
        <p:spPr>
          <a:xfrm>
            <a:off x="134470" y="90488"/>
            <a:ext cx="7699375" cy="860425"/>
          </a:xfrm>
        </p:spPr>
        <p:txBody>
          <a:bodyPr/>
          <a:lstStyle/>
          <a:p>
            <a:r>
              <a:rPr lang="en-US" sz="2400" dirty="0" smtClean="0"/>
              <a:t>Over the Last Three Decades, Total Tort Costs as a % of GDP Appear Somewhat Cyclical, 1980-2013E</a:t>
            </a:r>
          </a:p>
        </p:txBody>
      </p:sp>
      <p:graphicFrame>
        <p:nvGraphicFramePr>
          <p:cNvPr id="61442" name="Object 3"/>
          <p:cNvGraphicFramePr>
            <a:graphicFrameLocks/>
          </p:cNvGraphicFramePr>
          <p:nvPr>
            <p:ph type="chart" idx="4294967295"/>
          </p:nvPr>
        </p:nvGraphicFramePr>
        <p:xfrm>
          <a:off x="166688" y="1627188"/>
          <a:ext cx="8731250" cy="4532312"/>
        </p:xfrm>
        <a:graphic>
          <a:graphicData uri="http://schemas.openxmlformats.org/presentationml/2006/ole">
            <p:oleObj spid="_x0000_s61442" name="Chart" r:id="rId4" imgW="8715311" imgH="4524357" progId="MSGraph.Chart.8">
              <p:embed followColorScheme="full"/>
            </p:oleObj>
          </a:graphicData>
        </a:graphic>
      </p:graphicFrame>
      <p:sp>
        <p:nvSpPr>
          <p:cNvPr id="61447" name="Rectangle 4"/>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a:t>
            </a:r>
          </a:p>
        </p:txBody>
      </p:sp>
      <p:sp>
        <p:nvSpPr>
          <p:cNvPr id="61448" name="Rectangle 5"/>
          <p:cNvSpPr>
            <a:spLocks noChangeArrowheads="1"/>
          </p:cNvSpPr>
          <p:nvPr/>
        </p:nvSpPr>
        <p:spPr bwMode="auto">
          <a:xfrm>
            <a:off x="0" y="6575425"/>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Appendix 1A</a:t>
            </a:r>
          </a:p>
        </p:txBody>
      </p:sp>
      <p:sp>
        <p:nvSpPr>
          <p:cNvPr id="1989639" name="AutoShape 7"/>
          <p:cNvSpPr>
            <a:spLocks noChangeArrowheads="1"/>
          </p:cNvSpPr>
          <p:nvPr/>
        </p:nvSpPr>
        <p:spPr bwMode="blackWhite">
          <a:xfrm>
            <a:off x="2402262" y="4775667"/>
            <a:ext cx="3864067" cy="935037"/>
          </a:xfrm>
          <a:prstGeom prst="wedgeRectCallout">
            <a:avLst>
              <a:gd name="adj1" fmla="val 71004"/>
              <a:gd name="adj2" fmla="val -341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Tort </a:t>
            </a:r>
            <a:r>
              <a:rPr lang="en-US" sz="1600" b="1" dirty="0" smtClean="0">
                <a:solidFill>
                  <a:schemeClr val="bg1"/>
                </a:solidFill>
                <a:cs typeface="+mn-cs"/>
              </a:rPr>
              <a:t>costs  in dollar terms have </a:t>
            </a:r>
            <a:r>
              <a:rPr lang="en-US" sz="1600" b="1" dirty="0">
                <a:solidFill>
                  <a:schemeClr val="bg1"/>
                </a:solidFill>
                <a:cs typeface="+mn-cs"/>
              </a:rPr>
              <a:t>r</a:t>
            </a:r>
            <a:r>
              <a:rPr lang="en-US" sz="1600" b="1" dirty="0" smtClean="0">
                <a:solidFill>
                  <a:schemeClr val="bg1"/>
                </a:solidFill>
                <a:cs typeface="+mn-cs"/>
              </a:rPr>
              <a:t>emained </a:t>
            </a:r>
            <a:r>
              <a:rPr lang="en-US" sz="1600" b="1" dirty="0">
                <a:solidFill>
                  <a:schemeClr val="bg1"/>
                </a:solidFill>
                <a:cs typeface="+mn-cs"/>
              </a:rPr>
              <a:t>h</a:t>
            </a:r>
            <a:r>
              <a:rPr lang="en-US" sz="1600" b="1" dirty="0" smtClean="0">
                <a:solidFill>
                  <a:schemeClr val="bg1"/>
                </a:solidFill>
                <a:cs typeface="+mn-cs"/>
              </a:rPr>
              <a:t>igh </a:t>
            </a:r>
            <a:r>
              <a:rPr lang="en-US" sz="1600" b="1" dirty="0">
                <a:solidFill>
                  <a:schemeClr val="bg1"/>
                </a:solidFill>
                <a:cs typeface="+mn-cs"/>
              </a:rPr>
              <a:t>but </a:t>
            </a:r>
            <a:r>
              <a:rPr lang="en-US" sz="1600" b="1" dirty="0" smtClean="0">
                <a:solidFill>
                  <a:schemeClr val="bg1"/>
                </a:solidFill>
                <a:cs typeface="+mn-cs"/>
              </a:rPr>
              <a:t>relatively </a:t>
            </a:r>
            <a:r>
              <a:rPr lang="en-US" sz="1600" b="1" dirty="0">
                <a:solidFill>
                  <a:schemeClr val="bg1"/>
                </a:solidFill>
                <a:cs typeface="+mn-cs"/>
              </a:rPr>
              <a:t>s</a:t>
            </a:r>
            <a:r>
              <a:rPr lang="en-US" sz="1600" b="1" dirty="0" smtClean="0">
                <a:solidFill>
                  <a:schemeClr val="bg1"/>
                </a:solidFill>
                <a:cs typeface="+mn-cs"/>
              </a:rPr>
              <a:t>table since </a:t>
            </a:r>
            <a:r>
              <a:rPr lang="en-US" sz="1600" b="1" dirty="0">
                <a:solidFill>
                  <a:schemeClr val="bg1"/>
                </a:solidFill>
                <a:cs typeface="+mn-cs"/>
              </a:rPr>
              <a:t>the mid-2000s</a:t>
            </a:r>
            <a:r>
              <a:rPr lang="en-US" sz="1600" b="1" dirty="0" smtClean="0">
                <a:solidFill>
                  <a:schemeClr val="bg1"/>
                </a:solidFill>
                <a:cs typeface="+mn-cs"/>
              </a:rPr>
              <a:t>., but are down   substantially as a share of GDP</a:t>
            </a:r>
            <a:endParaRPr lang="en-US" sz="1600" b="1" dirty="0">
              <a:solidFill>
                <a:schemeClr val="bg1"/>
              </a:solidFill>
              <a:cs typeface="+mn-cs"/>
            </a:endParaRPr>
          </a:p>
        </p:txBody>
      </p:sp>
      <p:sp>
        <p:nvSpPr>
          <p:cNvPr id="11" name="AutoShape 7"/>
          <p:cNvSpPr>
            <a:spLocks noChangeArrowheads="1"/>
          </p:cNvSpPr>
          <p:nvPr/>
        </p:nvSpPr>
        <p:spPr bwMode="blackWhite">
          <a:xfrm>
            <a:off x="6213363" y="2904565"/>
            <a:ext cx="1559037" cy="753035"/>
          </a:xfrm>
          <a:prstGeom prst="wedgeRectCallout">
            <a:avLst>
              <a:gd name="adj1" fmla="val 2754"/>
              <a:gd name="adj2" fmla="val 15171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Deepwater Horizon Spike in 2010</a:t>
            </a:r>
            <a:endParaRPr lang="en-US" sz="1600" b="1" dirty="0">
              <a:solidFill>
                <a:schemeClr val="bg1"/>
              </a:solidFill>
              <a:latin typeface="Arial" pitchFamily="34" charset="0"/>
              <a:cs typeface="+mn-cs"/>
            </a:endParaRPr>
          </a:p>
        </p:txBody>
      </p:sp>
      <p:sp>
        <p:nvSpPr>
          <p:cNvPr id="12" name="AutoShape 7"/>
          <p:cNvSpPr>
            <a:spLocks noChangeArrowheads="1"/>
          </p:cNvSpPr>
          <p:nvPr/>
        </p:nvSpPr>
        <p:spPr bwMode="blackWhite">
          <a:xfrm>
            <a:off x="7894246" y="4927226"/>
            <a:ext cx="1061495" cy="720538"/>
          </a:xfrm>
          <a:prstGeom prst="wedgeRectCallout">
            <a:avLst>
              <a:gd name="adj1" fmla="val -69415"/>
              <a:gd name="adj2" fmla="val -381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1.68% of GDP in 2013</a:t>
            </a:r>
            <a:endParaRPr lang="en-US" sz="1600" b="1" dirty="0">
              <a:solidFill>
                <a:schemeClr val="bg1"/>
              </a:solidFill>
              <a:latin typeface="Arial" pitchFamily="34" charset="0"/>
              <a:cs typeface="+mn-cs"/>
            </a:endParaRPr>
          </a:p>
        </p:txBody>
      </p:sp>
      <p:sp>
        <p:nvSpPr>
          <p:cNvPr id="13" name="AutoShape 7"/>
          <p:cNvSpPr>
            <a:spLocks noChangeArrowheads="1"/>
          </p:cNvSpPr>
          <p:nvPr/>
        </p:nvSpPr>
        <p:spPr bwMode="blackWhite">
          <a:xfrm>
            <a:off x="3980329" y="2094378"/>
            <a:ext cx="1456765" cy="958103"/>
          </a:xfrm>
          <a:prstGeom prst="wedgeRectCallout">
            <a:avLst>
              <a:gd name="adj1" fmla="val 68667"/>
              <a:gd name="adj2" fmla="val 3968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2.21% of GDP in 2003 = pre-tort reform peak</a:t>
            </a:r>
            <a:endParaRPr lang="en-US" sz="1600" b="1" dirty="0">
              <a:solidFill>
                <a:schemeClr val="bg1"/>
              </a:solidFill>
              <a:latin typeface="Arial" pitchFamily="34" charset="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2400"/>
                            </p:stCondLst>
                            <p:childTnLst>
                              <p:par>
                                <p:cTn id="13" presetID="22" presetClass="entr" presetSubtype="4" fill="hold" grpId="0" nodeType="afterEffect">
                                  <p:stCondLst>
                                    <p:cond delay="70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par>
                          <p:cTn id="16" fill="hold">
                            <p:stCondLst>
                              <p:cond delay="3600"/>
                            </p:stCondLst>
                            <p:childTnLst>
                              <p:par>
                                <p:cTn id="17" presetID="22" presetClass="entr" presetSubtype="4" fill="hold" grpId="0" nodeType="afterEffect">
                                  <p:stCondLst>
                                    <p:cond delay="70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P spid="11" grpId="0" animBg="1"/>
      <p:bldP spid="12" grpId="0" animBg="1"/>
      <p:bldP spid="13" grpId="0" animBg="1"/>
    </p:bldLst>
  </p:timing>
</p:sld>
</file>

<file path=ppt/slides/slide2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266</a:t>
            </a:fld>
            <a:endParaRPr lang="en-US" sz="900"/>
          </a:p>
        </p:txBody>
      </p:sp>
      <p:sp>
        <p:nvSpPr>
          <p:cNvPr id="50182" name="Rectangle 2"/>
          <p:cNvSpPr>
            <a:spLocks noGrp="1" noChangeArrowheads="1"/>
          </p:cNvSpPr>
          <p:nvPr>
            <p:ph type="title" idx="4294967295"/>
          </p:nvPr>
        </p:nvSpPr>
        <p:spPr/>
        <p:txBody>
          <a:bodyPr/>
          <a:lstStyle/>
          <a:p>
            <a:r>
              <a:rPr lang="en-US" dirty="0" smtClean="0"/>
              <a:t>Commercial Lines Tort Costs: Insured vs. Self-(Un)Insured Shares, 1973-2010</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Dollars</a:t>
            </a:r>
            <a:endParaRPr lang="en-US" sz="1600" b="1" dirty="0">
              <a:solidFill>
                <a:srgbClr val="225A7A"/>
              </a:solidFill>
            </a:endParaRPr>
          </a:p>
        </p:txBody>
      </p:sp>
      <p:graphicFrame>
        <p:nvGraphicFramePr>
          <p:cNvPr id="50178" name="Object 3"/>
          <p:cNvGraphicFramePr>
            <a:graphicFrameLocks/>
          </p:cNvGraphicFramePr>
          <p:nvPr/>
        </p:nvGraphicFramePr>
        <p:xfrm>
          <a:off x="263525" y="1922929"/>
          <a:ext cx="8537575" cy="3832412"/>
        </p:xfrm>
        <a:graphic>
          <a:graphicData uri="http://schemas.openxmlformats.org/presentationml/2006/ole">
            <p:oleObj spid="_x0000_s4454402" name="Chart" r:id="rId4" imgW="8772538" imgH="3305067" progId="MSGraph.Chart.8">
              <p:embed followColorScheme="full"/>
            </p:oleObj>
          </a:graphicData>
        </a:graphic>
      </p:graphicFrame>
      <p:sp>
        <p:nvSpPr>
          <p:cNvPr id="10" name="Rectangle 5"/>
          <p:cNvSpPr>
            <a:spLocks noChangeArrowheads="1"/>
          </p:cNvSpPr>
          <p:nvPr/>
        </p:nvSpPr>
        <p:spPr bwMode="blackWhite">
          <a:xfrm>
            <a:off x="833718" y="5724804"/>
            <a:ext cx="7812741" cy="8239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Tort Costs and the Share Retained by Risks Both Grew Rapidly from the mid-1970s to mid-2000s, When Tort Costs Began to Fall But Self-Insurance Shares Continued to Rise</a:t>
            </a:r>
            <a:endParaRPr lang="en-US" b="1" dirty="0">
              <a:solidFill>
                <a:srgbClr val="FFFFFF"/>
              </a:solidFill>
            </a:endParaRPr>
          </a:p>
        </p:txBody>
      </p:sp>
      <p:sp>
        <p:nvSpPr>
          <p:cNvPr id="26" name="TextBox 10"/>
          <p:cNvSpPr txBox="1">
            <a:spLocks noChangeArrowheads="1"/>
          </p:cNvSpPr>
          <p:nvPr/>
        </p:nvSpPr>
        <p:spPr bwMode="auto">
          <a:xfrm>
            <a:off x="2631926" y="342189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$9.5</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31" name="TextBox 10"/>
          <p:cNvSpPr txBox="1">
            <a:spLocks noChangeArrowheads="1"/>
          </p:cNvSpPr>
          <p:nvPr/>
        </p:nvSpPr>
        <p:spPr bwMode="auto">
          <a:xfrm>
            <a:off x="4182821" y="348016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$6.0</a:t>
            </a:r>
            <a:endParaRPr lang="en-US" sz="1400" b="1" dirty="0">
              <a:solidFill>
                <a:schemeClr val="accent3"/>
              </a:solidFill>
            </a:endParaRPr>
          </a:p>
        </p:txBody>
      </p:sp>
      <p:sp>
        <p:nvSpPr>
          <p:cNvPr id="39" name="AutoShape 8"/>
          <p:cNvSpPr>
            <a:spLocks noChangeArrowheads="1"/>
          </p:cNvSpPr>
          <p:nvPr/>
        </p:nvSpPr>
        <p:spPr bwMode="blackWhite">
          <a:xfrm>
            <a:off x="1362633" y="2743200"/>
            <a:ext cx="1474696" cy="1873625"/>
          </a:xfrm>
          <a:prstGeom prst="wedgeRectCallout">
            <a:avLst>
              <a:gd name="adj1" fmla="val -59804"/>
              <a:gd name="adj2" fmla="val 7591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1973: Commercial Tort Costs Totaled $6.49B, 94% was insured, 6% self-(un)insured</a:t>
            </a:r>
            <a:endParaRPr lang="en-US" sz="1600" b="1" dirty="0">
              <a:solidFill>
                <a:schemeClr val="bg1"/>
              </a:solidFill>
            </a:endParaRPr>
          </a:p>
        </p:txBody>
      </p:sp>
      <p:sp>
        <p:nvSpPr>
          <p:cNvPr id="36" name="AutoShape 8"/>
          <p:cNvSpPr>
            <a:spLocks noChangeArrowheads="1"/>
          </p:cNvSpPr>
          <p:nvPr/>
        </p:nvSpPr>
        <p:spPr bwMode="blackWhite">
          <a:xfrm>
            <a:off x="2926968" y="2756648"/>
            <a:ext cx="1658479" cy="1089211"/>
          </a:xfrm>
          <a:prstGeom prst="wedgeRectCallout">
            <a:avLst>
              <a:gd name="adj1" fmla="val -13186"/>
              <a:gd name="adj2" fmla="val 90730"/>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1985: $46.6B 74.5% insured, 25.5% self-(un)insured</a:t>
            </a:r>
            <a:endParaRPr lang="en-US" sz="1600" b="1" dirty="0">
              <a:solidFill>
                <a:schemeClr val="bg1"/>
              </a:solidFill>
            </a:endParaRPr>
          </a:p>
        </p:txBody>
      </p:sp>
      <p:sp>
        <p:nvSpPr>
          <p:cNvPr id="43" name="AutoShape 8"/>
          <p:cNvSpPr>
            <a:spLocks noChangeArrowheads="1"/>
          </p:cNvSpPr>
          <p:nvPr/>
        </p:nvSpPr>
        <p:spPr bwMode="blackWhite">
          <a:xfrm>
            <a:off x="4719902" y="2129122"/>
            <a:ext cx="1658479" cy="1089211"/>
          </a:xfrm>
          <a:prstGeom prst="wedgeRectCallout">
            <a:avLst>
              <a:gd name="adj1" fmla="val -5078"/>
              <a:gd name="adj2" fmla="val 8826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1995: $83.6B 69.5% insured, 30.5% self-(un)insured</a:t>
            </a:r>
            <a:endParaRPr lang="en-US" sz="1600" b="1" dirty="0">
              <a:solidFill>
                <a:schemeClr val="bg1"/>
              </a:solidFill>
            </a:endParaRPr>
          </a:p>
        </p:txBody>
      </p:sp>
      <p:sp>
        <p:nvSpPr>
          <p:cNvPr id="44" name="AutoShape 8"/>
          <p:cNvSpPr>
            <a:spLocks noChangeArrowheads="1"/>
          </p:cNvSpPr>
          <p:nvPr/>
        </p:nvSpPr>
        <p:spPr bwMode="blackWhite">
          <a:xfrm>
            <a:off x="6459048" y="1098187"/>
            <a:ext cx="1658479" cy="1089211"/>
          </a:xfrm>
          <a:prstGeom prst="wedgeRectCallout">
            <a:avLst>
              <a:gd name="adj1" fmla="val 11139"/>
              <a:gd name="adj2" fmla="val 69742"/>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2005: $143.5B 66.4% insured, 33.6% self-(un)insured</a:t>
            </a:r>
            <a:endParaRPr lang="en-US" sz="1600" b="1" dirty="0">
              <a:solidFill>
                <a:schemeClr val="bg1"/>
              </a:solidFill>
            </a:endParaRPr>
          </a:p>
        </p:txBody>
      </p:sp>
      <p:sp>
        <p:nvSpPr>
          <p:cNvPr id="45" name="AutoShape 8"/>
          <p:cNvSpPr>
            <a:spLocks noChangeArrowheads="1"/>
          </p:cNvSpPr>
          <p:nvPr/>
        </p:nvSpPr>
        <p:spPr bwMode="blackWhite">
          <a:xfrm>
            <a:off x="6719024" y="4101363"/>
            <a:ext cx="1658479" cy="1089211"/>
          </a:xfrm>
          <a:prstGeom prst="wedgeRectCallout">
            <a:avLst>
              <a:gd name="adj1" fmla="val 54112"/>
              <a:gd name="adj2" fmla="val -132727"/>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2009: $126.5B 64.4% insured, 35.6% self-(un)insured</a:t>
            </a:r>
            <a:endParaRPr lang="en-US" sz="1600" b="1" dirty="0">
              <a:solidFill>
                <a:schemeClr val="bg1"/>
              </a:solidFill>
            </a:endParaRPr>
          </a:p>
        </p:txBody>
      </p:sp>
      <p:sp>
        <p:nvSpPr>
          <p:cNvPr id="46" name="Rectangle 5"/>
          <p:cNvSpPr>
            <a:spLocks noChangeArrowheads="1"/>
          </p:cNvSpPr>
          <p:nvPr/>
        </p:nvSpPr>
        <p:spPr bwMode="auto">
          <a:xfrm>
            <a:off x="0" y="6615766"/>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t>
            </a:r>
            <a:r>
              <a:rPr lang="en-US" sz="1100" dirty="0" smtClean="0"/>
              <a:t>III Calculations based on data from Appendix  4.</a:t>
            </a:r>
            <a:endParaRPr lang="en-US" sz="1100" dirty="0"/>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266</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3" grpId="0" animBg="1"/>
      <p:bldP spid="44" grpId="0" animBg="1"/>
      <p:bldP spid="45" grpId="0" animBg="1"/>
    </p:bldLst>
  </p:timing>
</p:sld>
</file>

<file path=ppt/slides/slide2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267</a:t>
            </a:fld>
            <a:endParaRPr lang="en-US" sz="900"/>
          </a:p>
        </p:txBody>
      </p:sp>
      <p:sp>
        <p:nvSpPr>
          <p:cNvPr id="50182" name="Rectangle 2"/>
          <p:cNvSpPr>
            <a:spLocks noGrp="1" noChangeArrowheads="1"/>
          </p:cNvSpPr>
          <p:nvPr>
            <p:ph type="title" idx="4294967295"/>
          </p:nvPr>
        </p:nvSpPr>
        <p:spPr/>
        <p:txBody>
          <a:bodyPr/>
          <a:lstStyle/>
          <a:p>
            <a:r>
              <a:rPr lang="en-US" dirty="0" smtClean="0"/>
              <a:t>Commercial Lines Tort Costs: Insured vs. Self-(Un)Insured Shares, 1973-2010</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Percent</a:t>
            </a:r>
            <a:endParaRPr lang="en-US" sz="1600" b="1" dirty="0">
              <a:solidFill>
                <a:srgbClr val="225A7A"/>
              </a:solidFill>
            </a:endParaRPr>
          </a:p>
        </p:txBody>
      </p:sp>
      <p:graphicFrame>
        <p:nvGraphicFramePr>
          <p:cNvPr id="50178" name="Object 3"/>
          <p:cNvGraphicFramePr>
            <a:graphicFrameLocks/>
          </p:cNvGraphicFramePr>
          <p:nvPr/>
        </p:nvGraphicFramePr>
        <p:xfrm>
          <a:off x="263525" y="1922929"/>
          <a:ext cx="8537575" cy="3832412"/>
        </p:xfrm>
        <a:graphic>
          <a:graphicData uri="http://schemas.openxmlformats.org/presentationml/2006/ole">
            <p:oleObj spid="_x0000_s4457474" name="Chart" r:id="rId4" imgW="8772538" imgH="3305067" progId="MSGraph.Chart.8">
              <p:embed followColorScheme="full"/>
            </p:oleObj>
          </a:graphicData>
        </a:graphic>
      </p:graphicFrame>
      <p:sp>
        <p:nvSpPr>
          <p:cNvPr id="10" name="Rectangle 5"/>
          <p:cNvSpPr>
            <a:spLocks noChangeArrowheads="1"/>
          </p:cNvSpPr>
          <p:nvPr/>
        </p:nvSpPr>
        <p:spPr bwMode="blackWhite">
          <a:xfrm>
            <a:off x="833718" y="5724804"/>
            <a:ext cx="7812741" cy="8239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Share of Tort Costs Retained by Risks Has Been Steadily Increasing for Nearly 40 Years.  This Trend Contributes Has Left Insurers With Less Control Over Pricing.</a:t>
            </a:r>
            <a:endParaRPr lang="en-US" b="1" dirty="0">
              <a:solidFill>
                <a:srgbClr val="FFFFFF"/>
              </a:solidFill>
            </a:endParaRPr>
          </a:p>
        </p:txBody>
      </p:sp>
      <p:sp>
        <p:nvSpPr>
          <p:cNvPr id="39" name="AutoShape 8"/>
          <p:cNvSpPr>
            <a:spLocks noChangeArrowheads="1"/>
          </p:cNvSpPr>
          <p:nvPr/>
        </p:nvSpPr>
        <p:spPr bwMode="blackWhite">
          <a:xfrm>
            <a:off x="1510552" y="3133164"/>
            <a:ext cx="1461248" cy="1062319"/>
          </a:xfrm>
          <a:prstGeom prst="wedgeRectCallout">
            <a:avLst>
              <a:gd name="adj1" fmla="val -60734"/>
              <a:gd name="adj2" fmla="val -121469"/>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1973: 94% was insured, 6% self-(un)insured</a:t>
            </a:r>
            <a:endParaRPr lang="en-US" sz="1600" b="1" dirty="0">
              <a:solidFill>
                <a:schemeClr val="bg1"/>
              </a:solidFill>
            </a:endParaRPr>
          </a:p>
        </p:txBody>
      </p:sp>
      <p:sp>
        <p:nvSpPr>
          <p:cNvPr id="36" name="AutoShape 8"/>
          <p:cNvSpPr>
            <a:spLocks noChangeArrowheads="1"/>
          </p:cNvSpPr>
          <p:nvPr/>
        </p:nvSpPr>
        <p:spPr bwMode="blackWhite">
          <a:xfrm>
            <a:off x="3088334" y="3133165"/>
            <a:ext cx="1389538" cy="1089211"/>
          </a:xfrm>
          <a:prstGeom prst="wedgeRectCallout">
            <a:avLst>
              <a:gd name="adj1" fmla="val -23727"/>
              <a:gd name="adj2" fmla="val -6729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1985:74.5% insured, 25.5% self-(un)insured</a:t>
            </a:r>
            <a:endParaRPr lang="en-US" sz="1600" b="1" dirty="0">
              <a:solidFill>
                <a:schemeClr val="bg1"/>
              </a:solidFill>
            </a:endParaRPr>
          </a:p>
        </p:txBody>
      </p:sp>
      <p:sp>
        <p:nvSpPr>
          <p:cNvPr id="43" name="AutoShape 8"/>
          <p:cNvSpPr>
            <a:spLocks noChangeArrowheads="1"/>
          </p:cNvSpPr>
          <p:nvPr/>
        </p:nvSpPr>
        <p:spPr bwMode="blackWhite">
          <a:xfrm>
            <a:off x="4585431" y="3514169"/>
            <a:ext cx="1479193" cy="1089211"/>
          </a:xfrm>
          <a:prstGeom prst="wedgeRectCallout">
            <a:avLst>
              <a:gd name="adj1" fmla="val 14774"/>
              <a:gd name="adj2" fmla="val -84579"/>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1995: 69.5% insured, 30.5% self-(un)insured</a:t>
            </a:r>
            <a:endParaRPr lang="en-US" sz="1600" b="1" dirty="0">
              <a:solidFill>
                <a:schemeClr val="bg1"/>
              </a:solidFill>
            </a:endParaRPr>
          </a:p>
        </p:txBody>
      </p:sp>
      <p:sp>
        <p:nvSpPr>
          <p:cNvPr id="44" name="AutoShape 8"/>
          <p:cNvSpPr>
            <a:spLocks noChangeArrowheads="1"/>
          </p:cNvSpPr>
          <p:nvPr/>
        </p:nvSpPr>
        <p:spPr bwMode="blackWhite">
          <a:xfrm>
            <a:off x="6230447" y="3451422"/>
            <a:ext cx="1367141" cy="1187813"/>
          </a:xfrm>
          <a:prstGeom prst="wedgeRectCallout">
            <a:avLst>
              <a:gd name="adj1" fmla="val 39392"/>
              <a:gd name="adj2" fmla="val -72234"/>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2005: 66.4% insured, 33.6% self-(un)insured</a:t>
            </a:r>
            <a:endParaRPr lang="en-US" sz="1600" b="1" dirty="0">
              <a:solidFill>
                <a:schemeClr val="bg1"/>
              </a:solidFill>
            </a:endParaRPr>
          </a:p>
        </p:txBody>
      </p:sp>
      <p:sp>
        <p:nvSpPr>
          <p:cNvPr id="45" name="AutoShape 8"/>
          <p:cNvSpPr>
            <a:spLocks noChangeArrowheads="1"/>
          </p:cNvSpPr>
          <p:nvPr/>
        </p:nvSpPr>
        <p:spPr bwMode="blackWhite">
          <a:xfrm>
            <a:off x="5096435" y="1438836"/>
            <a:ext cx="3119717" cy="1317811"/>
          </a:xfrm>
          <a:prstGeom prst="wedgeRectCallout">
            <a:avLst>
              <a:gd name="adj1" fmla="val 57644"/>
              <a:gd name="adj2" fmla="val 103995"/>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2010: $138.1B 56.6% insured, 44.4% self-(un)insured (distorted by Deepwater Horizon event with most losses retained by BP)</a:t>
            </a:r>
            <a:endParaRPr lang="en-US" sz="1600" b="1" dirty="0">
              <a:solidFill>
                <a:schemeClr val="bg1"/>
              </a:solidFill>
            </a:endParaRPr>
          </a:p>
        </p:txBody>
      </p:sp>
      <p:sp>
        <p:nvSpPr>
          <p:cNvPr id="46" name="Rectangle 5"/>
          <p:cNvSpPr>
            <a:spLocks noChangeArrowheads="1"/>
          </p:cNvSpPr>
          <p:nvPr/>
        </p:nvSpPr>
        <p:spPr bwMode="auto">
          <a:xfrm>
            <a:off x="0" y="6615766"/>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t>
            </a:r>
            <a:r>
              <a:rPr lang="en-US" sz="1100" dirty="0" smtClean="0"/>
              <a:t>III Calculations based on data from Appendix  4.</a:t>
            </a:r>
            <a:endParaRPr lang="en-US" sz="1100" dirty="0"/>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267</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3" grpId="0" animBg="1"/>
      <p:bldP spid="44" grpId="0" animBg="1"/>
      <p:bldP spid="45" grpId="0" animBg="1"/>
    </p:bldLst>
  </p:timing>
</p:sld>
</file>

<file path=ppt/slides/slide2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274638" y="0"/>
            <a:ext cx="7086600" cy="1143000"/>
          </a:xfrm>
        </p:spPr>
        <p:txBody>
          <a:bodyPr/>
          <a:lstStyle/>
          <a:p>
            <a:r>
              <a:rPr lang="en-US" dirty="0" smtClean="0"/>
              <a:t>Business Leaders Ranking of Liability Systems in 2012</a:t>
            </a:r>
          </a:p>
        </p:txBody>
      </p:sp>
      <p:sp>
        <p:nvSpPr>
          <p:cNvPr id="145411" name="Rectangle 3"/>
          <p:cNvSpPr>
            <a:spLocks noGrp="1" noChangeArrowheads="1"/>
          </p:cNvSpPr>
          <p:nvPr>
            <p:ph type="body" sz="half" idx="1"/>
          </p:nvPr>
        </p:nvSpPr>
        <p:spPr>
          <a:xfrm>
            <a:off x="0" y="1246188"/>
            <a:ext cx="3810000" cy="4572000"/>
          </a:xfrm>
        </p:spPr>
        <p:txBody>
          <a:bodyPr/>
          <a:lstStyle/>
          <a:p>
            <a:pPr marL="533400" indent="-533400"/>
            <a:r>
              <a:rPr lang="en-US" sz="2400" b="1" u="sng" dirty="0" smtClean="0"/>
              <a:t>Best States</a:t>
            </a:r>
          </a:p>
          <a:p>
            <a:pPr marL="533400" indent="-533400">
              <a:buFontTx/>
              <a:buAutoNum type="arabicPeriod"/>
            </a:pPr>
            <a:r>
              <a:rPr lang="en-US" sz="1600" dirty="0" smtClean="0"/>
              <a:t>Delaware</a:t>
            </a:r>
          </a:p>
          <a:p>
            <a:pPr marL="533400" indent="-533400">
              <a:buFontTx/>
              <a:buAutoNum type="arabicPeriod"/>
            </a:pPr>
            <a:r>
              <a:rPr lang="en-US" sz="1600" dirty="0" smtClean="0"/>
              <a:t>Nebraska</a:t>
            </a:r>
          </a:p>
          <a:p>
            <a:pPr marL="533400" indent="-533400">
              <a:buFontTx/>
              <a:buAutoNum type="arabicPeriod"/>
            </a:pPr>
            <a:r>
              <a:rPr lang="en-US" sz="1600" dirty="0" smtClean="0"/>
              <a:t>Wyoming</a:t>
            </a:r>
          </a:p>
          <a:p>
            <a:pPr marL="533400" indent="-533400">
              <a:buFontTx/>
              <a:buAutoNum type="arabicPeriod"/>
            </a:pPr>
            <a:r>
              <a:rPr lang="en-US" sz="1600" dirty="0" smtClean="0"/>
              <a:t>Minnesota</a:t>
            </a:r>
          </a:p>
          <a:p>
            <a:pPr marL="533400" indent="-533400">
              <a:buFontTx/>
              <a:buAutoNum type="arabicPeriod"/>
            </a:pPr>
            <a:r>
              <a:rPr lang="en-US" sz="1600" dirty="0" smtClean="0"/>
              <a:t>Kansas</a:t>
            </a:r>
          </a:p>
          <a:p>
            <a:pPr marL="533400" indent="-533400">
              <a:buFontTx/>
              <a:buAutoNum type="arabicPeriod"/>
            </a:pPr>
            <a:r>
              <a:rPr lang="en-US" sz="1600" dirty="0" smtClean="0"/>
              <a:t>Idaho</a:t>
            </a:r>
          </a:p>
          <a:p>
            <a:pPr marL="533400" indent="-533400">
              <a:buFontTx/>
              <a:buAutoNum type="arabicPeriod"/>
            </a:pPr>
            <a:r>
              <a:rPr lang="en-US" sz="1600" dirty="0" smtClean="0"/>
              <a:t>Virginia</a:t>
            </a:r>
          </a:p>
          <a:p>
            <a:pPr marL="533400" indent="-533400">
              <a:buFontTx/>
              <a:buAutoNum type="arabicPeriod"/>
            </a:pPr>
            <a:r>
              <a:rPr lang="en-US" sz="1600" dirty="0" smtClean="0"/>
              <a:t>North Dakota</a:t>
            </a:r>
          </a:p>
          <a:p>
            <a:pPr marL="533400" indent="-533400">
              <a:buFontTx/>
              <a:buAutoNum type="arabicPeriod"/>
            </a:pPr>
            <a:r>
              <a:rPr lang="en-US" sz="1600" dirty="0" smtClean="0"/>
              <a:t>Utah</a:t>
            </a:r>
          </a:p>
          <a:p>
            <a:pPr marL="533400" indent="-533400">
              <a:buFontTx/>
              <a:buAutoNum type="arabicPeriod"/>
            </a:pPr>
            <a:r>
              <a:rPr lang="en-US" sz="2000" dirty="0" smtClean="0"/>
              <a:t>Iowa</a:t>
            </a:r>
          </a:p>
        </p:txBody>
      </p:sp>
      <p:sp>
        <p:nvSpPr>
          <p:cNvPr id="145412" name="Rectangle 4"/>
          <p:cNvSpPr>
            <a:spLocks noGrp="1" noChangeArrowheads="1"/>
          </p:cNvSpPr>
          <p:nvPr>
            <p:ph type="body" sz="half" idx="2"/>
          </p:nvPr>
        </p:nvSpPr>
        <p:spPr>
          <a:xfrm>
            <a:off x="4856163" y="1222375"/>
            <a:ext cx="3810000" cy="4572000"/>
          </a:xfrm>
        </p:spPr>
        <p:txBody>
          <a:bodyPr/>
          <a:lstStyle/>
          <a:p>
            <a:pPr marL="533400" indent="-533400"/>
            <a:r>
              <a:rPr lang="en-US" sz="2400" b="1" u="sng" dirty="0" smtClean="0"/>
              <a:t>Worst States</a:t>
            </a:r>
          </a:p>
          <a:p>
            <a:pPr marL="533400" indent="-533400">
              <a:buFontTx/>
              <a:buAutoNum type="arabicPeriod" startAt="41"/>
            </a:pPr>
            <a:r>
              <a:rPr lang="en-US" sz="1600" dirty="0" smtClean="0"/>
              <a:t>Florida</a:t>
            </a:r>
          </a:p>
          <a:p>
            <a:pPr marL="533400" indent="-533400">
              <a:buFontTx/>
              <a:buAutoNum type="arabicPeriod" startAt="41"/>
            </a:pPr>
            <a:r>
              <a:rPr lang="en-US" sz="1600" dirty="0" smtClean="0"/>
              <a:t>Oklahoma</a:t>
            </a:r>
          </a:p>
          <a:p>
            <a:pPr marL="533400" indent="-533400">
              <a:buFontTx/>
              <a:buAutoNum type="arabicPeriod" startAt="41"/>
            </a:pPr>
            <a:r>
              <a:rPr lang="en-US" sz="1600" dirty="0" smtClean="0"/>
              <a:t>Alabama</a:t>
            </a:r>
          </a:p>
          <a:p>
            <a:pPr marL="533400" indent="-533400">
              <a:buFontTx/>
              <a:buAutoNum type="arabicPeriod" startAt="41"/>
            </a:pPr>
            <a:r>
              <a:rPr lang="en-US" sz="1600" dirty="0" smtClean="0"/>
              <a:t>New Mexico</a:t>
            </a:r>
          </a:p>
          <a:p>
            <a:pPr marL="533400" indent="-533400">
              <a:buFontTx/>
              <a:buAutoNum type="arabicPeriod" startAt="41"/>
            </a:pPr>
            <a:r>
              <a:rPr lang="en-US" sz="1600" dirty="0" smtClean="0"/>
              <a:t>Montana</a:t>
            </a:r>
          </a:p>
          <a:p>
            <a:pPr marL="533400" indent="-533400">
              <a:buFontTx/>
              <a:buAutoNum type="arabicPeriod" startAt="41"/>
            </a:pPr>
            <a:r>
              <a:rPr lang="en-US" sz="1600" dirty="0" smtClean="0"/>
              <a:t>Illinois</a:t>
            </a:r>
          </a:p>
          <a:p>
            <a:pPr marL="533400" indent="-533400">
              <a:buFontTx/>
              <a:buAutoNum type="arabicPeriod" startAt="41"/>
            </a:pPr>
            <a:r>
              <a:rPr lang="en-US" sz="1600" dirty="0" smtClean="0"/>
              <a:t>California</a:t>
            </a:r>
          </a:p>
          <a:p>
            <a:pPr marL="533400" indent="-533400">
              <a:buFontTx/>
              <a:buAutoNum type="arabicPeriod" startAt="41"/>
            </a:pPr>
            <a:r>
              <a:rPr lang="en-US" sz="1600" dirty="0" smtClean="0"/>
              <a:t>Mississippi</a:t>
            </a:r>
          </a:p>
          <a:p>
            <a:pPr marL="533400" indent="-533400">
              <a:buFontTx/>
              <a:buAutoNum type="arabicPeriod" startAt="41"/>
            </a:pPr>
            <a:r>
              <a:rPr lang="en-US" sz="1600" dirty="0" smtClean="0"/>
              <a:t>Louisiana</a:t>
            </a:r>
          </a:p>
          <a:p>
            <a:pPr marL="533400" indent="-533400">
              <a:buFontTx/>
              <a:buAutoNum type="arabicPeriod" startAt="41"/>
            </a:pPr>
            <a:r>
              <a:rPr lang="en-US" sz="1600" dirty="0" smtClean="0"/>
              <a:t>West Virginia</a:t>
            </a:r>
          </a:p>
        </p:txBody>
      </p:sp>
      <p:sp>
        <p:nvSpPr>
          <p:cNvPr id="145413" name="Rectangle 5"/>
          <p:cNvSpPr>
            <a:spLocks noChangeArrowheads="1"/>
          </p:cNvSpPr>
          <p:nvPr/>
        </p:nvSpPr>
        <p:spPr bwMode="auto">
          <a:xfrm>
            <a:off x="76200" y="6477000"/>
            <a:ext cx="6789738" cy="261938"/>
          </a:xfrm>
          <a:prstGeom prst="rect">
            <a:avLst/>
          </a:prstGeom>
          <a:noFill/>
          <a:ln w="9525">
            <a:noFill/>
            <a:miter lim="800000"/>
            <a:headEnd/>
            <a:tailEnd/>
          </a:ln>
        </p:spPr>
        <p:txBody>
          <a:bodyPr wrap="none" lIns="92075" tIns="46038" rIns="92075" bIns="46038">
            <a:spAutoFit/>
          </a:bodyPr>
          <a:lstStyle/>
          <a:p>
            <a:r>
              <a:rPr lang="en-US" sz="1100" dirty="0"/>
              <a:t>Source:  US Chamber of Commerce </a:t>
            </a:r>
            <a:r>
              <a:rPr lang="en-US" sz="1100" dirty="0" smtClean="0"/>
              <a:t>2012 </a:t>
            </a:r>
            <a:r>
              <a:rPr lang="en-US" sz="1100" dirty="0"/>
              <a:t>State Liability Systems Ranking Study; Insurance Info. Institute.</a:t>
            </a:r>
          </a:p>
        </p:txBody>
      </p:sp>
      <p:grpSp>
        <p:nvGrpSpPr>
          <p:cNvPr id="2" name="Group 98"/>
          <p:cNvGrpSpPr>
            <a:grpSpLocks/>
          </p:cNvGrpSpPr>
          <p:nvPr/>
        </p:nvGrpSpPr>
        <p:grpSpPr bwMode="auto">
          <a:xfrm>
            <a:off x="2451100" y="1450975"/>
            <a:ext cx="1889125" cy="4000858"/>
            <a:chOff x="69" y="668"/>
            <a:chExt cx="1432" cy="2778"/>
          </a:xfrm>
        </p:grpSpPr>
        <p:sp>
          <p:nvSpPr>
            <p:cNvPr id="145423" name="Rectangle 99"/>
            <p:cNvSpPr>
              <a:spLocks noChangeArrowheads="1"/>
            </p:cNvSpPr>
            <p:nvPr/>
          </p:nvSpPr>
          <p:spPr bwMode="blackWhite">
            <a:xfrm>
              <a:off x="77" y="672"/>
              <a:ext cx="1391" cy="1064"/>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5424"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dirty="0">
                  <a:solidFill>
                    <a:srgbClr val="FFFFFF"/>
                  </a:solidFill>
                </a:rPr>
                <a:t>New in </a:t>
              </a:r>
              <a:r>
                <a:rPr lang="en-US" b="1" dirty="0" smtClean="0">
                  <a:solidFill>
                    <a:srgbClr val="FFFFFF"/>
                  </a:solidFill>
                </a:rPr>
                <a:t>2012</a:t>
              </a:r>
              <a:endParaRPr lang="en-US" b="1" dirty="0">
                <a:solidFill>
                  <a:srgbClr val="FFFFFF"/>
                </a:solidFill>
              </a:endParaRPr>
            </a:p>
          </p:txBody>
        </p:sp>
        <p:sp>
          <p:nvSpPr>
            <p:cNvPr id="145425" name="Text Box 101"/>
            <p:cNvSpPr txBox="1">
              <a:spLocks noChangeArrowheads="1"/>
            </p:cNvSpPr>
            <p:nvPr/>
          </p:nvSpPr>
          <p:spPr bwMode="auto">
            <a:xfrm>
              <a:off x="89" y="974"/>
              <a:ext cx="1387" cy="761"/>
            </a:xfrm>
            <a:prstGeom prst="rect">
              <a:avLst/>
            </a:prstGeom>
            <a:noFill/>
            <a:ln w="9525">
              <a:noFill/>
              <a:miter lim="800000"/>
              <a:headEnd/>
              <a:tailEnd/>
            </a:ln>
          </p:spPr>
          <p:txBody>
            <a:bodyPr wrap="square"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Wyoming</a:t>
              </a:r>
            </a:p>
            <a:p>
              <a:pPr marL="228600" indent="-228600" eaLnBrk="0" hangingPunct="0">
                <a:lnSpc>
                  <a:spcPct val="90000"/>
                </a:lnSpc>
                <a:spcBef>
                  <a:spcPct val="25000"/>
                </a:spcBef>
                <a:buClr>
                  <a:schemeClr val="accent2"/>
                </a:buClr>
                <a:buFont typeface="Wingdings" pitchFamily="2" charset="2"/>
                <a:buChar char="n"/>
              </a:pPr>
              <a:r>
                <a:rPr lang="en-US" sz="1500" dirty="0" smtClean="0"/>
                <a:t>Minnesota</a:t>
              </a:r>
            </a:p>
            <a:p>
              <a:pPr marL="228600" indent="-228600" eaLnBrk="0" hangingPunct="0">
                <a:lnSpc>
                  <a:spcPct val="90000"/>
                </a:lnSpc>
                <a:spcBef>
                  <a:spcPct val="25000"/>
                </a:spcBef>
                <a:buClr>
                  <a:schemeClr val="accent2"/>
                </a:buClr>
                <a:buFont typeface="Wingdings" pitchFamily="2" charset="2"/>
                <a:buChar char="n"/>
              </a:pPr>
              <a:r>
                <a:rPr lang="en-US" sz="1500" dirty="0" smtClean="0"/>
                <a:t>Kansas</a:t>
              </a:r>
            </a:p>
            <a:p>
              <a:pPr marL="228600" indent="-228600" eaLnBrk="0" hangingPunct="0">
                <a:lnSpc>
                  <a:spcPct val="90000"/>
                </a:lnSpc>
                <a:spcBef>
                  <a:spcPct val="25000"/>
                </a:spcBef>
                <a:buClr>
                  <a:schemeClr val="accent2"/>
                </a:buClr>
                <a:buFont typeface="Wingdings" pitchFamily="2" charset="2"/>
                <a:buChar char="n"/>
              </a:pPr>
              <a:r>
                <a:rPr lang="en-US" sz="1500" dirty="0" smtClean="0"/>
                <a:t>Idaho</a:t>
              </a:r>
              <a:endParaRPr lang="en-US" sz="1500" dirty="0"/>
            </a:p>
          </p:txBody>
        </p:sp>
        <p:sp>
          <p:nvSpPr>
            <p:cNvPr id="145426" name="Rectangle 102"/>
            <p:cNvSpPr>
              <a:spLocks noChangeArrowheads="1"/>
            </p:cNvSpPr>
            <p:nvPr/>
          </p:nvSpPr>
          <p:spPr bwMode="blackWhite">
            <a:xfrm>
              <a:off x="77" y="2071"/>
              <a:ext cx="1416" cy="1205"/>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5427" name="Rectangle 103"/>
            <p:cNvSpPr>
              <a:spLocks noChangeArrowheads="1"/>
            </p:cNvSpPr>
            <p:nvPr/>
          </p:nvSpPr>
          <p:spPr bwMode="blackWhite">
            <a:xfrm>
              <a:off x="85" y="2063"/>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Drop-offs</a:t>
              </a:r>
            </a:p>
          </p:txBody>
        </p:sp>
        <p:sp>
          <p:nvSpPr>
            <p:cNvPr id="145428" name="Text Box 104"/>
            <p:cNvSpPr txBox="1">
              <a:spLocks noChangeArrowheads="1"/>
            </p:cNvSpPr>
            <p:nvPr/>
          </p:nvSpPr>
          <p:spPr bwMode="auto">
            <a:xfrm>
              <a:off x="109" y="2500"/>
              <a:ext cx="1369" cy="946"/>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Indiana</a:t>
              </a:r>
            </a:p>
            <a:p>
              <a:pPr marL="228600" indent="-228600" eaLnBrk="0" hangingPunct="0">
                <a:lnSpc>
                  <a:spcPct val="90000"/>
                </a:lnSpc>
                <a:spcBef>
                  <a:spcPct val="25000"/>
                </a:spcBef>
                <a:buClr>
                  <a:schemeClr val="accent2"/>
                </a:buClr>
                <a:buFont typeface="Wingdings" pitchFamily="2" charset="2"/>
                <a:buChar char="n"/>
              </a:pPr>
              <a:r>
                <a:rPr lang="en-US" sz="1500" dirty="0" smtClean="0"/>
                <a:t>Colorado</a:t>
              </a:r>
            </a:p>
            <a:p>
              <a:pPr marL="228600" indent="-228600" eaLnBrk="0" hangingPunct="0">
                <a:lnSpc>
                  <a:spcPct val="90000"/>
                </a:lnSpc>
                <a:spcBef>
                  <a:spcPct val="25000"/>
                </a:spcBef>
                <a:buClr>
                  <a:schemeClr val="accent2"/>
                </a:buClr>
                <a:buFont typeface="Wingdings" pitchFamily="2" charset="2"/>
                <a:buChar char="n"/>
              </a:pPr>
              <a:r>
                <a:rPr lang="en-US" sz="1500" dirty="0" smtClean="0"/>
                <a:t>Massachusetts</a:t>
              </a:r>
            </a:p>
            <a:p>
              <a:pPr marL="228600" indent="-228600" eaLnBrk="0" hangingPunct="0">
                <a:lnSpc>
                  <a:spcPct val="90000"/>
                </a:lnSpc>
                <a:spcBef>
                  <a:spcPct val="25000"/>
                </a:spcBef>
                <a:buClr>
                  <a:schemeClr val="accent2"/>
                </a:buClr>
                <a:buFont typeface="Wingdings" pitchFamily="2" charset="2"/>
                <a:buChar char="n"/>
              </a:pPr>
              <a:r>
                <a:rPr lang="en-US" sz="1500" dirty="0" smtClean="0"/>
                <a:t>South Dakota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grpSp>
      <p:grpSp>
        <p:nvGrpSpPr>
          <p:cNvPr id="3" name="Group 98"/>
          <p:cNvGrpSpPr>
            <a:grpSpLocks/>
          </p:cNvGrpSpPr>
          <p:nvPr/>
        </p:nvGrpSpPr>
        <p:grpSpPr bwMode="auto">
          <a:xfrm>
            <a:off x="6896100" y="1762125"/>
            <a:ext cx="1987550" cy="3228975"/>
            <a:chOff x="69" y="668"/>
            <a:chExt cx="1424" cy="1862"/>
          </a:xfrm>
        </p:grpSpPr>
        <p:sp>
          <p:nvSpPr>
            <p:cNvPr id="145417" name="Rectangle 99"/>
            <p:cNvSpPr>
              <a:spLocks noChangeArrowheads="1"/>
            </p:cNvSpPr>
            <p:nvPr/>
          </p:nvSpPr>
          <p:spPr bwMode="blackWhite">
            <a:xfrm>
              <a:off x="77" y="672"/>
              <a:ext cx="1416" cy="830"/>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5418"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a:solidFill>
                    <a:srgbClr val="FFFFFF"/>
                  </a:solidFill>
                </a:rPr>
                <a:t>Newly Notorious</a:t>
              </a:r>
            </a:p>
          </p:txBody>
        </p:sp>
        <p:sp>
          <p:nvSpPr>
            <p:cNvPr id="145419" name="Text Box 101"/>
            <p:cNvSpPr txBox="1">
              <a:spLocks noChangeArrowheads="1"/>
            </p:cNvSpPr>
            <p:nvPr/>
          </p:nvSpPr>
          <p:spPr bwMode="auto">
            <a:xfrm>
              <a:off x="96" y="1056"/>
              <a:ext cx="1385" cy="173"/>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Oklahoma</a:t>
              </a:r>
              <a:endParaRPr lang="en-US" sz="1500" dirty="0"/>
            </a:p>
          </p:txBody>
        </p:sp>
        <p:sp>
          <p:nvSpPr>
            <p:cNvPr id="145420" name="Rectangle 102"/>
            <p:cNvSpPr>
              <a:spLocks noChangeArrowheads="1"/>
            </p:cNvSpPr>
            <p:nvPr/>
          </p:nvSpPr>
          <p:spPr bwMode="blackWhite">
            <a:xfrm>
              <a:off x="77" y="1597"/>
              <a:ext cx="1416" cy="933"/>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5421" name="Rectangle 103"/>
            <p:cNvSpPr>
              <a:spLocks noChangeArrowheads="1"/>
            </p:cNvSpPr>
            <p:nvPr/>
          </p:nvSpPr>
          <p:spPr bwMode="blackWhite">
            <a:xfrm>
              <a:off x="76" y="1614"/>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Rising Above</a:t>
              </a:r>
            </a:p>
          </p:txBody>
        </p:sp>
        <p:sp>
          <p:nvSpPr>
            <p:cNvPr id="145422" name="Text Box 104"/>
            <p:cNvSpPr txBox="1">
              <a:spLocks noChangeArrowheads="1"/>
            </p:cNvSpPr>
            <p:nvPr/>
          </p:nvSpPr>
          <p:spPr bwMode="auto">
            <a:xfrm>
              <a:off x="91" y="2009"/>
              <a:ext cx="1369" cy="173"/>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Arkansas</a:t>
              </a:r>
              <a:endParaRPr lang="en-US" sz="1500" dirty="0"/>
            </a:p>
          </p:txBody>
        </p:sp>
      </p:grpSp>
      <p:sp>
        <p:nvSpPr>
          <p:cNvPr id="21" name="Date Placeholder 20"/>
          <p:cNvSpPr>
            <a:spLocks noGrp="1"/>
          </p:cNvSpPr>
          <p:nvPr>
            <p:ph type="dt" sz="half" idx="10"/>
          </p:nvPr>
        </p:nvSpPr>
        <p:spPr/>
        <p:txBody>
          <a:bodyPr/>
          <a:lstStyle/>
          <a:p>
            <a:pPr>
              <a:defRPr/>
            </a:pPr>
            <a:r>
              <a:rPr lang="en-US" smtClean="0"/>
              <a:t>12/01/09 - 9pm</a:t>
            </a:r>
            <a:endParaRPr lang="en-US"/>
          </a:p>
        </p:txBody>
      </p:sp>
      <p:sp>
        <p:nvSpPr>
          <p:cNvPr id="22" name="Slide Number Placeholder 21"/>
          <p:cNvSpPr>
            <a:spLocks noGrp="1"/>
          </p:cNvSpPr>
          <p:nvPr>
            <p:ph type="sldNum" sz="quarter" idx="12"/>
          </p:nvPr>
        </p:nvSpPr>
        <p:spPr/>
        <p:txBody>
          <a:bodyPr/>
          <a:lstStyle/>
          <a:p>
            <a:pPr>
              <a:defRPr/>
            </a:pPr>
            <a:fld id="{DB690DBB-527D-49DE-BE17-F2C090C1D32C}" type="slidenum">
              <a:rPr lang="en-US" smtClean="0"/>
              <a:pPr>
                <a:defRPr/>
              </a:pPr>
              <a:t>268</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266" name="Rectangle 105"/>
          <p:cNvSpPr>
            <a:spLocks noGrp="1" noChangeArrowheads="1"/>
          </p:cNvSpPr>
          <p:nvPr>
            <p:ph type="dt" sz="quarter" idx="10"/>
          </p:nvPr>
        </p:nvSpPr>
        <p:spPr/>
        <p:txBody>
          <a:bodyPr/>
          <a:lstStyle/>
          <a:p>
            <a:pPr>
              <a:defRPr/>
            </a:pPr>
            <a:r>
              <a:rPr lang="en-US" smtClean="0"/>
              <a:t>12/01/09 - 9pm</a:t>
            </a:r>
          </a:p>
        </p:txBody>
      </p:sp>
      <p:sp>
        <p:nvSpPr>
          <p:cNvPr id="139268" name="Rectangle 110"/>
          <p:cNvSpPr>
            <a:spLocks noGrp="1" noChangeArrowheads="1"/>
          </p:cNvSpPr>
          <p:nvPr>
            <p:ph type="sldNum" sz="quarter" idx="12"/>
          </p:nvPr>
        </p:nvSpPr>
        <p:spPr/>
        <p:txBody>
          <a:bodyPr/>
          <a:lstStyle/>
          <a:p>
            <a:pPr>
              <a:defRPr/>
            </a:pPr>
            <a:fld id="{67472DED-89E9-44F4-98CD-CF15D6D469E8}" type="slidenum">
              <a:rPr lang="en-US" smtClean="0"/>
              <a:pPr>
                <a:defRPr/>
              </a:pPr>
              <a:t>269</a:t>
            </a:fld>
            <a:endParaRPr lang="en-US" smtClean="0"/>
          </a:p>
        </p:txBody>
      </p:sp>
      <p:sp>
        <p:nvSpPr>
          <p:cNvPr id="146437" name="Rectangle 2"/>
          <p:cNvSpPr>
            <a:spLocks noGrp="1" noChangeArrowheads="1"/>
          </p:cNvSpPr>
          <p:nvPr>
            <p:ph type="title"/>
          </p:nvPr>
        </p:nvSpPr>
        <p:spPr/>
        <p:txBody>
          <a:bodyPr/>
          <a:lstStyle/>
          <a:p>
            <a:r>
              <a:rPr lang="en-US" dirty="0" smtClean="0"/>
              <a:t>The Nation’s Judicial Hellholes: 2012/2013</a:t>
            </a:r>
          </a:p>
        </p:txBody>
      </p:sp>
      <p:grpSp>
        <p:nvGrpSpPr>
          <p:cNvPr id="2" name="Group 3"/>
          <p:cNvGrpSpPr>
            <a:grpSpLocks/>
          </p:cNvGrpSpPr>
          <p:nvPr/>
        </p:nvGrpSpPr>
        <p:grpSpPr bwMode="auto">
          <a:xfrm>
            <a:off x="1327150" y="1697038"/>
            <a:ext cx="7334250" cy="4130675"/>
            <a:chOff x="691" y="950"/>
            <a:chExt cx="4194" cy="2361"/>
          </a:xfrm>
        </p:grpSpPr>
        <p:grpSp>
          <p:nvGrpSpPr>
            <p:cNvPr id="3" name="Group 4"/>
            <p:cNvGrpSpPr>
              <a:grpSpLocks/>
            </p:cNvGrpSpPr>
            <p:nvPr/>
          </p:nvGrpSpPr>
          <p:grpSpPr bwMode="auto">
            <a:xfrm>
              <a:off x="691" y="2497"/>
              <a:ext cx="815" cy="764"/>
              <a:chOff x="395" y="1153"/>
              <a:chExt cx="207" cy="194"/>
            </a:xfrm>
          </p:grpSpPr>
          <p:sp>
            <p:nvSpPr>
              <p:cNvPr id="146531" name="Freeform 5"/>
              <p:cNvSpPr>
                <a:spLocks/>
              </p:cNvSpPr>
              <p:nvPr/>
            </p:nvSpPr>
            <p:spPr bwMode="grayWhite">
              <a:xfrm>
                <a:off x="573" y="1313"/>
                <a:ext cx="4" cy="7"/>
              </a:xfrm>
              <a:custGeom>
                <a:avLst/>
                <a:gdLst>
                  <a:gd name="T0" fmla="*/ 1 w 8"/>
                  <a:gd name="T1" fmla="*/ 1 h 13"/>
                  <a:gd name="T2" fmla="*/ 1 w 8"/>
                  <a:gd name="T3" fmla="*/ 1 h 13"/>
                  <a:gd name="T4" fmla="*/ 1 w 8"/>
                  <a:gd name="T5" fmla="*/ 0 h 13"/>
                  <a:gd name="T6" fmla="*/ 1 w 8"/>
                  <a:gd name="T7" fmla="*/ 1 h 13"/>
                  <a:gd name="T8" fmla="*/ 0 w 8"/>
                  <a:gd name="T9" fmla="*/ 1 h 13"/>
                  <a:gd name="T10" fmla="*/ 0 w 8"/>
                  <a:gd name="T11" fmla="*/ 1 h 13"/>
                  <a:gd name="T12" fmla="*/ 0 w 8"/>
                  <a:gd name="T13" fmla="*/ 1 h 13"/>
                  <a:gd name="T14" fmla="*/ 1 w 8"/>
                  <a:gd name="T15" fmla="*/ 1 h 13"/>
                  <a:gd name="T16" fmla="*/ 1 w 8"/>
                  <a:gd name="T17" fmla="*/ 1 h 13"/>
                  <a:gd name="T18" fmla="*/ 1 w 8"/>
                  <a:gd name="T19" fmla="*/ 1 h 13"/>
                  <a:gd name="T20" fmla="*/ 1 w 8"/>
                  <a:gd name="T21" fmla="*/ 1 h 13"/>
                  <a:gd name="T22" fmla="*/ 1 w 8"/>
                  <a:gd name="T23" fmla="*/ 1 h 13"/>
                  <a:gd name="T24" fmla="*/ 1 w 8"/>
                  <a:gd name="T25" fmla="*/ 1 h 13"/>
                  <a:gd name="T26" fmla="*/ 1 w 8"/>
                  <a:gd name="T27" fmla="*/ 1 h 13"/>
                  <a:gd name="T28" fmla="*/ 1 w 8"/>
                  <a:gd name="T29" fmla="*/ 1 h 13"/>
                  <a:gd name="T30" fmla="*/ 1 w 8"/>
                  <a:gd name="T31" fmla="*/ 1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
                  <a:gd name="T49" fmla="*/ 0 h 13"/>
                  <a:gd name="T50" fmla="*/ 8 w 8"/>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 h="13">
                    <a:moveTo>
                      <a:pt x="5" y="1"/>
                    </a:moveTo>
                    <a:lnTo>
                      <a:pt x="5" y="1"/>
                    </a:lnTo>
                    <a:lnTo>
                      <a:pt x="4" y="0"/>
                    </a:lnTo>
                    <a:lnTo>
                      <a:pt x="1" y="1"/>
                    </a:lnTo>
                    <a:lnTo>
                      <a:pt x="0" y="1"/>
                    </a:lnTo>
                    <a:lnTo>
                      <a:pt x="0" y="4"/>
                    </a:lnTo>
                    <a:lnTo>
                      <a:pt x="0" y="6"/>
                    </a:lnTo>
                    <a:lnTo>
                      <a:pt x="1" y="10"/>
                    </a:lnTo>
                    <a:lnTo>
                      <a:pt x="2" y="11"/>
                    </a:lnTo>
                    <a:lnTo>
                      <a:pt x="5" y="13"/>
                    </a:lnTo>
                    <a:lnTo>
                      <a:pt x="6" y="11"/>
                    </a:lnTo>
                    <a:lnTo>
                      <a:pt x="8" y="10"/>
                    </a:lnTo>
                    <a:lnTo>
                      <a:pt x="8" y="6"/>
                    </a:lnTo>
                    <a:lnTo>
                      <a:pt x="5" y="1"/>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2" name="Freeform 6"/>
              <p:cNvSpPr>
                <a:spLocks/>
              </p:cNvSpPr>
              <p:nvPr/>
            </p:nvSpPr>
            <p:spPr bwMode="grayWhite">
              <a:xfrm>
                <a:off x="411" y="1153"/>
                <a:ext cx="191" cy="194"/>
              </a:xfrm>
              <a:custGeom>
                <a:avLst/>
                <a:gdLst>
                  <a:gd name="T0" fmla="*/ 1 w 382"/>
                  <a:gd name="T1" fmla="*/ 1 h 386"/>
                  <a:gd name="T2" fmla="*/ 1 w 382"/>
                  <a:gd name="T3" fmla="*/ 1 h 386"/>
                  <a:gd name="T4" fmla="*/ 1 w 382"/>
                  <a:gd name="T5" fmla="*/ 1 h 386"/>
                  <a:gd name="T6" fmla="*/ 1 w 382"/>
                  <a:gd name="T7" fmla="*/ 1 h 386"/>
                  <a:gd name="T8" fmla="*/ 1 w 382"/>
                  <a:gd name="T9" fmla="*/ 1 h 386"/>
                  <a:gd name="T10" fmla="*/ 1 w 382"/>
                  <a:gd name="T11" fmla="*/ 1 h 386"/>
                  <a:gd name="T12" fmla="*/ 1 w 382"/>
                  <a:gd name="T13" fmla="*/ 1 h 386"/>
                  <a:gd name="T14" fmla="*/ 1 w 382"/>
                  <a:gd name="T15" fmla="*/ 1 h 386"/>
                  <a:gd name="T16" fmla="*/ 1 w 382"/>
                  <a:gd name="T17" fmla="*/ 1 h 386"/>
                  <a:gd name="T18" fmla="*/ 1 w 382"/>
                  <a:gd name="T19" fmla="*/ 1 h 386"/>
                  <a:gd name="T20" fmla="*/ 1 w 382"/>
                  <a:gd name="T21" fmla="*/ 1 h 386"/>
                  <a:gd name="T22" fmla="*/ 1 w 382"/>
                  <a:gd name="T23" fmla="*/ 1 h 386"/>
                  <a:gd name="T24" fmla="*/ 1 w 382"/>
                  <a:gd name="T25" fmla="*/ 1 h 386"/>
                  <a:gd name="T26" fmla="*/ 1 w 382"/>
                  <a:gd name="T27" fmla="*/ 1 h 386"/>
                  <a:gd name="T28" fmla="*/ 1 w 382"/>
                  <a:gd name="T29" fmla="*/ 1 h 386"/>
                  <a:gd name="T30" fmla="*/ 1 w 382"/>
                  <a:gd name="T31" fmla="*/ 1 h 386"/>
                  <a:gd name="T32" fmla="*/ 1 w 382"/>
                  <a:gd name="T33" fmla="*/ 1 h 386"/>
                  <a:gd name="T34" fmla="*/ 1 w 382"/>
                  <a:gd name="T35" fmla="*/ 1 h 386"/>
                  <a:gd name="T36" fmla="*/ 1 w 382"/>
                  <a:gd name="T37" fmla="*/ 1 h 386"/>
                  <a:gd name="T38" fmla="*/ 1 w 382"/>
                  <a:gd name="T39" fmla="*/ 1 h 386"/>
                  <a:gd name="T40" fmla="*/ 1 w 382"/>
                  <a:gd name="T41" fmla="*/ 1 h 386"/>
                  <a:gd name="T42" fmla="*/ 1 w 382"/>
                  <a:gd name="T43" fmla="*/ 1 h 386"/>
                  <a:gd name="T44" fmla="*/ 1 w 382"/>
                  <a:gd name="T45" fmla="*/ 1 h 386"/>
                  <a:gd name="T46" fmla="*/ 1 w 382"/>
                  <a:gd name="T47" fmla="*/ 1 h 386"/>
                  <a:gd name="T48" fmla="*/ 1 w 382"/>
                  <a:gd name="T49" fmla="*/ 1 h 386"/>
                  <a:gd name="T50" fmla="*/ 1 w 382"/>
                  <a:gd name="T51" fmla="*/ 1 h 386"/>
                  <a:gd name="T52" fmla="*/ 1 w 382"/>
                  <a:gd name="T53" fmla="*/ 1 h 386"/>
                  <a:gd name="T54" fmla="*/ 1 w 382"/>
                  <a:gd name="T55" fmla="*/ 1 h 386"/>
                  <a:gd name="T56" fmla="*/ 1 w 382"/>
                  <a:gd name="T57" fmla="*/ 1 h 386"/>
                  <a:gd name="T58" fmla="*/ 1 w 382"/>
                  <a:gd name="T59" fmla="*/ 1 h 386"/>
                  <a:gd name="T60" fmla="*/ 1 w 382"/>
                  <a:gd name="T61" fmla="*/ 1 h 386"/>
                  <a:gd name="T62" fmla="*/ 1 w 382"/>
                  <a:gd name="T63" fmla="*/ 1 h 386"/>
                  <a:gd name="T64" fmla="*/ 1 w 382"/>
                  <a:gd name="T65" fmla="*/ 1 h 386"/>
                  <a:gd name="T66" fmla="*/ 1 w 382"/>
                  <a:gd name="T67" fmla="*/ 1 h 386"/>
                  <a:gd name="T68" fmla="*/ 1 w 382"/>
                  <a:gd name="T69" fmla="*/ 1 h 386"/>
                  <a:gd name="T70" fmla="*/ 1 w 382"/>
                  <a:gd name="T71" fmla="*/ 1 h 386"/>
                  <a:gd name="T72" fmla="*/ 1 w 382"/>
                  <a:gd name="T73" fmla="*/ 1 h 386"/>
                  <a:gd name="T74" fmla="*/ 1 w 382"/>
                  <a:gd name="T75" fmla="*/ 1 h 386"/>
                  <a:gd name="T76" fmla="*/ 1 w 382"/>
                  <a:gd name="T77" fmla="*/ 1 h 386"/>
                  <a:gd name="T78" fmla="*/ 1 w 382"/>
                  <a:gd name="T79" fmla="*/ 1 h 386"/>
                  <a:gd name="T80" fmla="*/ 1 w 382"/>
                  <a:gd name="T81" fmla="*/ 1 h 386"/>
                  <a:gd name="T82" fmla="*/ 1 w 382"/>
                  <a:gd name="T83" fmla="*/ 1 h 386"/>
                  <a:gd name="T84" fmla="*/ 1 w 382"/>
                  <a:gd name="T85" fmla="*/ 1 h 386"/>
                  <a:gd name="T86" fmla="*/ 1 w 382"/>
                  <a:gd name="T87" fmla="*/ 1 h 386"/>
                  <a:gd name="T88" fmla="*/ 1 w 382"/>
                  <a:gd name="T89" fmla="*/ 1 h 386"/>
                  <a:gd name="T90" fmla="*/ 1 w 382"/>
                  <a:gd name="T91" fmla="*/ 1 h 386"/>
                  <a:gd name="T92" fmla="*/ 1 w 382"/>
                  <a:gd name="T93" fmla="*/ 1 h 386"/>
                  <a:gd name="T94" fmla="*/ 1 w 382"/>
                  <a:gd name="T95" fmla="*/ 1 h 386"/>
                  <a:gd name="T96" fmla="*/ 1 w 382"/>
                  <a:gd name="T97" fmla="*/ 1 h 386"/>
                  <a:gd name="T98" fmla="*/ 1 w 382"/>
                  <a:gd name="T99" fmla="*/ 1 h 386"/>
                  <a:gd name="T100" fmla="*/ 1 w 382"/>
                  <a:gd name="T101" fmla="*/ 1 h 386"/>
                  <a:gd name="T102" fmla="*/ 1 w 382"/>
                  <a:gd name="T103" fmla="*/ 1 h 386"/>
                  <a:gd name="T104" fmla="*/ 1 w 382"/>
                  <a:gd name="T105" fmla="*/ 1 h 386"/>
                  <a:gd name="T106" fmla="*/ 1 w 382"/>
                  <a:gd name="T107" fmla="*/ 1 h 386"/>
                  <a:gd name="T108" fmla="*/ 1 w 382"/>
                  <a:gd name="T109" fmla="*/ 1 h 386"/>
                  <a:gd name="T110" fmla="*/ 1 w 382"/>
                  <a:gd name="T111" fmla="*/ 1 h 386"/>
                  <a:gd name="T112" fmla="*/ 1 w 382"/>
                  <a:gd name="T113" fmla="*/ 1 h 3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2"/>
                  <a:gd name="T172" fmla="*/ 0 h 386"/>
                  <a:gd name="T173" fmla="*/ 382 w 382"/>
                  <a:gd name="T174" fmla="*/ 386 h 3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2" h="386">
                    <a:moveTo>
                      <a:pt x="263" y="38"/>
                    </a:moveTo>
                    <a:lnTo>
                      <a:pt x="263" y="38"/>
                    </a:lnTo>
                    <a:lnTo>
                      <a:pt x="261" y="36"/>
                    </a:lnTo>
                    <a:lnTo>
                      <a:pt x="257" y="34"/>
                    </a:lnTo>
                    <a:lnTo>
                      <a:pt x="254" y="34"/>
                    </a:lnTo>
                    <a:lnTo>
                      <a:pt x="251" y="34"/>
                    </a:lnTo>
                    <a:lnTo>
                      <a:pt x="247" y="34"/>
                    </a:lnTo>
                    <a:lnTo>
                      <a:pt x="242" y="36"/>
                    </a:lnTo>
                    <a:lnTo>
                      <a:pt x="234" y="36"/>
                    </a:lnTo>
                    <a:lnTo>
                      <a:pt x="227" y="35"/>
                    </a:lnTo>
                    <a:lnTo>
                      <a:pt x="224" y="34"/>
                    </a:lnTo>
                    <a:lnTo>
                      <a:pt x="220" y="31"/>
                    </a:lnTo>
                    <a:lnTo>
                      <a:pt x="218" y="31"/>
                    </a:lnTo>
                    <a:lnTo>
                      <a:pt x="213" y="31"/>
                    </a:lnTo>
                    <a:lnTo>
                      <a:pt x="207" y="28"/>
                    </a:lnTo>
                    <a:lnTo>
                      <a:pt x="205" y="27"/>
                    </a:lnTo>
                    <a:lnTo>
                      <a:pt x="204" y="25"/>
                    </a:lnTo>
                    <a:lnTo>
                      <a:pt x="199" y="22"/>
                    </a:lnTo>
                    <a:lnTo>
                      <a:pt x="195" y="21"/>
                    </a:lnTo>
                    <a:lnTo>
                      <a:pt x="191" y="19"/>
                    </a:lnTo>
                    <a:lnTo>
                      <a:pt x="186" y="17"/>
                    </a:lnTo>
                    <a:lnTo>
                      <a:pt x="181" y="15"/>
                    </a:lnTo>
                    <a:lnTo>
                      <a:pt x="179" y="17"/>
                    </a:lnTo>
                    <a:lnTo>
                      <a:pt x="178" y="17"/>
                    </a:lnTo>
                    <a:lnTo>
                      <a:pt x="178" y="21"/>
                    </a:lnTo>
                    <a:lnTo>
                      <a:pt x="179" y="25"/>
                    </a:lnTo>
                    <a:lnTo>
                      <a:pt x="179" y="27"/>
                    </a:lnTo>
                    <a:lnTo>
                      <a:pt x="178" y="28"/>
                    </a:lnTo>
                    <a:lnTo>
                      <a:pt x="177" y="28"/>
                    </a:lnTo>
                    <a:lnTo>
                      <a:pt x="173" y="26"/>
                    </a:lnTo>
                    <a:lnTo>
                      <a:pt x="170" y="23"/>
                    </a:lnTo>
                    <a:lnTo>
                      <a:pt x="166" y="19"/>
                    </a:lnTo>
                    <a:lnTo>
                      <a:pt x="162" y="15"/>
                    </a:lnTo>
                    <a:lnTo>
                      <a:pt x="136" y="4"/>
                    </a:lnTo>
                    <a:lnTo>
                      <a:pt x="134" y="2"/>
                    </a:lnTo>
                    <a:lnTo>
                      <a:pt x="127" y="0"/>
                    </a:lnTo>
                    <a:lnTo>
                      <a:pt x="123" y="0"/>
                    </a:lnTo>
                    <a:lnTo>
                      <a:pt x="118" y="0"/>
                    </a:lnTo>
                    <a:lnTo>
                      <a:pt x="112" y="1"/>
                    </a:lnTo>
                    <a:lnTo>
                      <a:pt x="105" y="4"/>
                    </a:lnTo>
                    <a:lnTo>
                      <a:pt x="95" y="8"/>
                    </a:lnTo>
                    <a:lnTo>
                      <a:pt x="90" y="9"/>
                    </a:lnTo>
                    <a:lnTo>
                      <a:pt x="86" y="9"/>
                    </a:lnTo>
                    <a:lnTo>
                      <a:pt x="82" y="9"/>
                    </a:lnTo>
                    <a:lnTo>
                      <a:pt x="77" y="10"/>
                    </a:lnTo>
                    <a:lnTo>
                      <a:pt x="71" y="13"/>
                    </a:lnTo>
                    <a:lnTo>
                      <a:pt x="67" y="17"/>
                    </a:lnTo>
                    <a:lnTo>
                      <a:pt x="65" y="21"/>
                    </a:lnTo>
                    <a:lnTo>
                      <a:pt x="62" y="30"/>
                    </a:lnTo>
                    <a:lnTo>
                      <a:pt x="56" y="41"/>
                    </a:lnTo>
                    <a:lnTo>
                      <a:pt x="52" y="48"/>
                    </a:lnTo>
                    <a:lnTo>
                      <a:pt x="48" y="53"/>
                    </a:lnTo>
                    <a:lnTo>
                      <a:pt x="43" y="56"/>
                    </a:lnTo>
                    <a:lnTo>
                      <a:pt x="39" y="57"/>
                    </a:lnTo>
                    <a:lnTo>
                      <a:pt x="30" y="58"/>
                    </a:lnTo>
                    <a:lnTo>
                      <a:pt x="22" y="61"/>
                    </a:lnTo>
                    <a:lnTo>
                      <a:pt x="19" y="62"/>
                    </a:lnTo>
                    <a:lnTo>
                      <a:pt x="17" y="65"/>
                    </a:lnTo>
                    <a:lnTo>
                      <a:pt x="14" y="68"/>
                    </a:lnTo>
                    <a:lnTo>
                      <a:pt x="14" y="71"/>
                    </a:lnTo>
                    <a:lnTo>
                      <a:pt x="15" y="77"/>
                    </a:lnTo>
                    <a:lnTo>
                      <a:pt x="18" y="82"/>
                    </a:lnTo>
                    <a:lnTo>
                      <a:pt x="31" y="94"/>
                    </a:lnTo>
                    <a:lnTo>
                      <a:pt x="40" y="104"/>
                    </a:lnTo>
                    <a:lnTo>
                      <a:pt x="52" y="117"/>
                    </a:lnTo>
                    <a:lnTo>
                      <a:pt x="56" y="122"/>
                    </a:lnTo>
                    <a:lnTo>
                      <a:pt x="58" y="129"/>
                    </a:lnTo>
                    <a:lnTo>
                      <a:pt x="58" y="134"/>
                    </a:lnTo>
                    <a:lnTo>
                      <a:pt x="58" y="135"/>
                    </a:lnTo>
                    <a:lnTo>
                      <a:pt x="57" y="138"/>
                    </a:lnTo>
                    <a:lnTo>
                      <a:pt x="53" y="139"/>
                    </a:lnTo>
                    <a:lnTo>
                      <a:pt x="50" y="140"/>
                    </a:lnTo>
                    <a:lnTo>
                      <a:pt x="48" y="139"/>
                    </a:lnTo>
                    <a:lnTo>
                      <a:pt x="45" y="138"/>
                    </a:lnTo>
                    <a:lnTo>
                      <a:pt x="41" y="134"/>
                    </a:lnTo>
                    <a:lnTo>
                      <a:pt x="36" y="130"/>
                    </a:lnTo>
                    <a:lnTo>
                      <a:pt x="30" y="130"/>
                    </a:lnTo>
                    <a:lnTo>
                      <a:pt x="22" y="131"/>
                    </a:lnTo>
                    <a:lnTo>
                      <a:pt x="14" y="135"/>
                    </a:lnTo>
                    <a:lnTo>
                      <a:pt x="10" y="138"/>
                    </a:lnTo>
                    <a:lnTo>
                      <a:pt x="8" y="142"/>
                    </a:lnTo>
                    <a:lnTo>
                      <a:pt x="2" y="148"/>
                    </a:lnTo>
                    <a:lnTo>
                      <a:pt x="0" y="155"/>
                    </a:lnTo>
                    <a:lnTo>
                      <a:pt x="0" y="159"/>
                    </a:lnTo>
                    <a:lnTo>
                      <a:pt x="1" y="161"/>
                    </a:lnTo>
                    <a:lnTo>
                      <a:pt x="4" y="165"/>
                    </a:lnTo>
                    <a:lnTo>
                      <a:pt x="8" y="168"/>
                    </a:lnTo>
                    <a:lnTo>
                      <a:pt x="17" y="174"/>
                    </a:lnTo>
                    <a:lnTo>
                      <a:pt x="27" y="178"/>
                    </a:lnTo>
                    <a:lnTo>
                      <a:pt x="32" y="179"/>
                    </a:lnTo>
                    <a:lnTo>
                      <a:pt x="37" y="179"/>
                    </a:lnTo>
                    <a:lnTo>
                      <a:pt x="44" y="179"/>
                    </a:lnTo>
                    <a:lnTo>
                      <a:pt x="49" y="177"/>
                    </a:lnTo>
                    <a:lnTo>
                      <a:pt x="58" y="173"/>
                    </a:lnTo>
                    <a:lnTo>
                      <a:pt x="65" y="170"/>
                    </a:lnTo>
                    <a:lnTo>
                      <a:pt x="67" y="170"/>
                    </a:lnTo>
                    <a:lnTo>
                      <a:pt x="69" y="172"/>
                    </a:lnTo>
                    <a:lnTo>
                      <a:pt x="70" y="174"/>
                    </a:lnTo>
                    <a:lnTo>
                      <a:pt x="70" y="176"/>
                    </a:lnTo>
                    <a:lnTo>
                      <a:pt x="67" y="177"/>
                    </a:lnTo>
                    <a:lnTo>
                      <a:pt x="66" y="179"/>
                    </a:lnTo>
                    <a:lnTo>
                      <a:pt x="66" y="181"/>
                    </a:lnTo>
                    <a:lnTo>
                      <a:pt x="66" y="183"/>
                    </a:lnTo>
                    <a:lnTo>
                      <a:pt x="71" y="191"/>
                    </a:lnTo>
                    <a:lnTo>
                      <a:pt x="71" y="192"/>
                    </a:lnTo>
                    <a:lnTo>
                      <a:pt x="71" y="194"/>
                    </a:lnTo>
                    <a:lnTo>
                      <a:pt x="70" y="196"/>
                    </a:lnTo>
                    <a:lnTo>
                      <a:pt x="67" y="199"/>
                    </a:lnTo>
                    <a:lnTo>
                      <a:pt x="60" y="203"/>
                    </a:lnTo>
                    <a:lnTo>
                      <a:pt x="50" y="207"/>
                    </a:lnTo>
                    <a:lnTo>
                      <a:pt x="47" y="209"/>
                    </a:lnTo>
                    <a:lnTo>
                      <a:pt x="44" y="212"/>
                    </a:lnTo>
                    <a:lnTo>
                      <a:pt x="41" y="216"/>
                    </a:lnTo>
                    <a:lnTo>
                      <a:pt x="41" y="220"/>
                    </a:lnTo>
                    <a:lnTo>
                      <a:pt x="41" y="221"/>
                    </a:lnTo>
                    <a:lnTo>
                      <a:pt x="30" y="229"/>
                    </a:lnTo>
                    <a:lnTo>
                      <a:pt x="19" y="235"/>
                    </a:lnTo>
                    <a:lnTo>
                      <a:pt x="13" y="241"/>
                    </a:lnTo>
                    <a:lnTo>
                      <a:pt x="11" y="243"/>
                    </a:lnTo>
                    <a:lnTo>
                      <a:pt x="13" y="246"/>
                    </a:lnTo>
                    <a:lnTo>
                      <a:pt x="14" y="248"/>
                    </a:lnTo>
                    <a:lnTo>
                      <a:pt x="17" y="252"/>
                    </a:lnTo>
                    <a:lnTo>
                      <a:pt x="21" y="255"/>
                    </a:lnTo>
                    <a:lnTo>
                      <a:pt x="31" y="258"/>
                    </a:lnTo>
                    <a:lnTo>
                      <a:pt x="30" y="260"/>
                    </a:lnTo>
                    <a:lnTo>
                      <a:pt x="30" y="267"/>
                    </a:lnTo>
                    <a:lnTo>
                      <a:pt x="30" y="271"/>
                    </a:lnTo>
                    <a:lnTo>
                      <a:pt x="31" y="274"/>
                    </a:lnTo>
                    <a:lnTo>
                      <a:pt x="34" y="278"/>
                    </a:lnTo>
                    <a:lnTo>
                      <a:pt x="37" y="281"/>
                    </a:lnTo>
                    <a:lnTo>
                      <a:pt x="53" y="281"/>
                    </a:lnTo>
                    <a:lnTo>
                      <a:pt x="56" y="286"/>
                    </a:lnTo>
                    <a:lnTo>
                      <a:pt x="57" y="293"/>
                    </a:lnTo>
                    <a:lnTo>
                      <a:pt x="58" y="299"/>
                    </a:lnTo>
                    <a:lnTo>
                      <a:pt x="60" y="301"/>
                    </a:lnTo>
                    <a:lnTo>
                      <a:pt x="62" y="302"/>
                    </a:lnTo>
                    <a:lnTo>
                      <a:pt x="66" y="301"/>
                    </a:lnTo>
                    <a:lnTo>
                      <a:pt x="69" y="299"/>
                    </a:lnTo>
                    <a:lnTo>
                      <a:pt x="70" y="297"/>
                    </a:lnTo>
                    <a:lnTo>
                      <a:pt x="74" y="297"/>
                    </a:lnTo>
                    <a:lnTo>
                      <a:pt x="77" y="298"/>
                    </a:lnTo>
                    <a:lnTo>
                      <a:pt x="78" y="302"/>
                    </a:lnTo>
                    <a:lnTo>
                      <a:pt x="78" y="304"/>
                    </a:lnTo>
                    <a:lnTo>
                      <a:pt x="82" y="307"/>
                    </a:lnTo>
                    <a:lnTo>
                      <a:pt x="83" y="308"/>
                    </a:lnTo>
                    <a:lnTo>
                      <a:pt x="87" y="308"/>
                    </a:lnTo>
                    <a:lnTo>
                      <a:pt x="90" y="307"/>
                    </a:lnTo>
                    <a:lnTo>
                      <a:pt x="95" y="304"/>
                    </a:lnTo>
                    <a:lnTo>
                      <a:pt x="101" y="298"/>
                    </a:lnTo>
                    <a:lnTo>
                      <a:pt x="105" y="295"/>
                    </a:lnTo>
                    <a:lnTo>
                      <a:pt x="108" y="295"/>
                    </a:lnTo>
                    <a:lnTo>
                      <a:pt x="108" y="298"/>
                    </a:lnTo>
                    <a:lnTo>
                      <a:pt x="105" y="308"/>
                    </a:lnTo>
                    <a:lnTo>
                      <a:pt x="103" y="316"/>
                    </a:lnTo>
                    <a:lnTo>
                      <a:pt x="99" y="324"/>
                    </a:lnTo>
                    <a:lnTo>
                      <a:pt x="86" y="334"/>
                    </a:lnTo>
                    <a:lnTo>
                      <a:pt x="75" y="343"/>
                    </a:lnTo>
                    <a:lnTo>
                      <a:pt x="66" y="353"/>
                    </a:lnTo>
                    <a:lnTo>
                      <a:pt x="60" y="357"/>
                    </a:lnTo>
                    <a:lnTo>
                      <a:pt x="53" y="362"/>
                    </a:lnTo>
                    <a:lnTo>
                      <a:pt x="50" y="364"/>
                    </a:lnTo>
                    <a:lnTo>
                      <a:pt x="49" y="368"/>
                    </a:lnTo>
                    <a:lnTo>
                      <a:pt x="56" y="366"/>
                    </a:lnTo>
                    <a:lnTo>
                      <a:pt x="74" y="360"/>
                    </a:lnTo>
                    <a:lnTo>
                      <a:pt x="79" y="358"/>
                    </a:lnTo>
                    <a:lnTo>
                      <a:pt x="86" y="354"/>
                    </a:lnTo>
                    <a:lnTo>
                      <a:pt x="100" y="343"/>
                    </a:lnTo>
                    <a:lnTo>
                      <a:pt x="113" y="332"/>
                    </a:lnTo>
                    <a:lnTo>
                      <a:pt x="125" y="320"/>
                    </a:lnTo>
                    <a:lnTo>
                      <a:pt x="129" y="317"/>
                    </a:lnTo>
                    <a:lnTo>
                      <a:pt x="138" y="312"/>
                    </a:lnTo>
                    <a:lnTo>
                      <a:pt x="142" y="308"/>
                    </a:lnTo>
                    <a:lnTo>
                      <a:pt x="144" y="304"/>
                    </a:lnTo>
                    <a:lnTo>
                      <a:pt x="144" y="301"/>
                    </a:lnTo>
                    <a:lnTo>
                      <a:pt x="142" y="297"/>
                    </a:lnTo>
                    <a:lnTo>
                      <a:pt x="140" y="295"/>
                    </a:lnTo>
                    <a:lnTo>
                      <a:pt x="138" y="294"/>
                    </a:lnTo>
                    <a:lnTo>
                      <a:pt x="138" y="293"/>
                    </a:lnTo>
                    <a:lnTo>
                      <a:pt x="138" y="291"/>
                    </a:lnTo>
                    <a:lnTo>
                      <a:pt x="139" y="290"/>
                    </a:lnTo>
                    <a:lnTo>
                      <a:pt x="142" y="288"/>
                    </a:lnTo>
                    <a:lnTo>
                      <a:pt x="149" y="276"/>
                    </a:lnTo>
                    <a:lnTo>
                      <a:pt x="156" y="265"/>
                    </a:lnTo>
                    <a:lnTo>
                      <a:pt x="160" y="255"/>
                    </a:lnTo>
                    <a:lnTo>
                      <a:pt x="161" y="254"/>
                    </a:lnTo>
                    <a:lnTo>
                      <a:pt x="168" y="250"/>
                    </a:lnTo>
                    <a:lnTo>
                      <a:pt x="177" y="247"/>
                    </a:lnTo>
                    <a:lnTo>
                      <a:pt x="183" y="247"/>
                    </a:lnTo>
                    <a:lnTo>
                      <a:pt x="190" y="247"/>
                    </a:lnTo>
                    <a:lnTo>
                      <a:pt x="194" y="250"/>
                    </a:lnTo>
                    <a:lnTo>
                      <a:pt x="196" y="252"/>
                    </a:lnTo>
                    <a:lnTo>
                      <a:pt x="195" y="254"/>
                    </a:lnTo>
                    <a:lnTo>
                      <a:pt x="194" y="255"/>
                    </a:lnTo>
                    <a:lnTo>
                      <a:pt x="190" y="255"/>
                    </a:lnTo>
                    <a:lnTo>
                      <a:pt x="182" y="258"/>
                    </a:lnTo>
                    <a:lnTo>
                      <a:pt x="177" y="259"/>
                    </a:lnTo>
                    <a:lnTo>
                      <a:pt x="172" y="261"/>
                    </a:lnTo>
                    <a:lnTo>
                      <a:pt x="169" y="264"/>
                    </a:lnTo>
                    <a:lnTo>
                      <a:pt x="166" y="269"/>
                    </a:lnTo>
                    <a:lnTo>
                      <a:pt x="165" y="273"/>
                    </a:lnTo>
                    <a:lnTo>
                      <a:pt x="164" y="277"/>
                    </a:lnTo>
                    <a:lnTo>
                      <a:pt x="161" y="280"/>
                    </a:lnTo>
                    <a:lnTo>
                      <a:pt x="160" y="282"/>
                    </a:lnTo>
                    <a:lnTo>
                      <a:pt x="161" y="288"/>
                    </a:lnTo>
                    <a:lnTo>
                      <a:pt x="162" y="290"/>
                    </a:lnTo>
                    <a:lnTo>
                      <a:pt x="164" y="293"/>
                    </a:lnTo>
                    <a:lnTo>
                      <a:pt x="168" y="293"/>
                    </a:lnTo>
                    <a:lnTo>
                      <a:pt x="172" y="291"/>
                    </a:lnTo>
                    <a:lnTo>
                      <a:pt x="183" y="284"/>
                    </a:lnTo>
                    <a:lnTo>
                      <a:pt x="191" y="277"/>
                    </a:lnTo>
                    <a:lnTo>
                      <a:pt x="194" y="274"/>
                    </a:lnTo>
                    <a:lnTo>
                      <a:pt x="195" y="272"/>
                    </a:lnTo>
                    <a:lnTo>
                      <a:pt x="195" y="268"/>
                    </a:lnTo>
                    <a:lnTo>
                      <a:pt x="198" y="261"/>
                    </a:lnTo>
                    <a:lnTo>
                      <a:pt x="199" y="259"/>
                    </a:lnTo>
                    <a:lnTo>
                      <a:pt x="201" y="258"/>
                    </a:lnTo>
                    <a:lnTo>
                      <a:pt x="205" y="259"/>
                    </a:lnTo>
                    <a:lnTo>
                      <a:pt x="211" y="261"/>
                    </a:lnTo>
                    <a:lnTo>
                      <a:pt x="213" y="263"/>
                    </a:lnTo>
                    <a:lnTo>
                      <a:pt x="220" y="263"/>
                    </a:lnTo>
                    <a:lnTo>
                      <a:pt x="226" y="265"/>
                    </a:lnTo>
                    <a:lnTo>
                      <a:pt x="229" y="268"/>
                    </a:lnTo>
                    <a:lnTo>
                      <a:pt x="231" y="272"/>
                    </a:lnTo>
                    <a:lnTo>
                      <a:pt x="238" y="273"/>
                    </a:lnTo>
                    <a:lnTo>
                      <a:pt x="246" y="276"/>
                    </a:lnTo>
                    <a:lnTo>
                      <a:pt x="257" y="277"/>
                    </a:lnTo>
                    <a:lnTo>
                      <a:pt x="263" y="280"/>
                    </a:lnTo>
                    <a:lnTo>
                      <a:pt x="268" y="282"/>
                    </a:lnTo>
                    <a:lnTo>
                      <a:pt x="270" y="286"/>
                    </a:lnTo>
                    <a:lnTo>
                      <a:pt x="273" y="285"/>
                    </a:lnTo>
                    <a:lnTo>
                      <a:pt x="277" y="282"/>
                    </a:lnTo>
                    <a:lnTo>
                      <a:pt x="278" y="281"/>
                    </a:lnTo>
                    <a:lnTo>
                      <a:pt x="281" y="281"/>
                    </a:lnTo>
                    <a:lnTo>
                      <a:pt x="283" y="282"/>
                    </a:lnTo>
                    <a:lnTo>
                      <a:pt x="285" y="284"/>
                    </a:lnTo>
                    <a:lnTo>
                      <a:pt x="291" y="293"/>
                    </a:lnTo>
                    <a:lnTo>
                      <a:pt x="303" y="304"/>
                    </a:lnTo>
                    <a:lnTo>
                      <a:pt x="319" y="319"/>
                    </a:lnTo>
                    <a:lnTo>
                      <a:pt x="329" y="299"/>
                    </a:lnTo>
                    <a:lnTo>
                      <a:pt x="337" y="308"/>
                    </a:lnTo>
                    <a:lnTo>
                      <a:pt x="341" y="316"/>
                    </a:lnTo>
                    <a:lnTo>
                      <a:pt x="345" y="324"/>
                    </a:lnTo>
                    <a:lnTo>
                      <a:pt x="349" y="329"/>
                    </a:lnTo>
                    <a:lnTo>
                      <a:pt x="356" y="338"/>
                    </a:lnTo>
                    <a:lnTo>
                      <a:pt x="356" y="345"/>
                    </a:lnTo>
                    <a:lnTo>
                      <a:pt x="359" y="351"/>
                    </a:lnTo>
                    <a:lnTo>
                      <a:pt x="360" y="354"/>
                    </a:lnTo>
                    <a:lnTo>
                      <a:pt x="363" y="357"/>
                    </a:lnTo>
                    <a:lnTo>
                      <a:pt x="363" y="359"/>
                    </a:lnTo>
                    <a:lnTo>
                      <a:pt x="365" y="359"/>
                    </a:lnTo>
                    <a:lnTo>
                      <a:pt x="371" y="357"/>
                    </a:lnTo>
                    <a:lnTo>
                      <a:pt x="372" y="358"/>
                    </a:lnTo>
                    <a:lnTo>
                      <a:pt x="372" y="360"/>
                    </a:lnTo>
                    <a:lnTo>
                      <a:pt x="373" y="368"/>
                    </a:lnTo>
                    <a:lnTo>
                      <a:pt x="372" y="371"/>
                    </a:lnTo>
                    <a:lnTo>
                      <a:pt x="371" y="376"/>
                    </a:lnTo>
                    <a:lnTo>
                      <a:pt x="371" y="380"/>
                    </a:lnTo>
                    <a:lnTo>
                      <a:pt x="371" y="383"/>
                    </a:lnTo>
                    <a:lnTo>
                      <a:pt x="373" y="385"/>
                    </a:lnTo>
                    <a:lnTo>
                      <a:pt x="377" y="386"/>
                    </a:lnTo>
                    <a:lnTo>
                      <a:pt x="381" y="373"/>
                    </a:lnTo>
                    <a:lnTo>
                      <a:pt x="382" y="362"/>
                    </a:lnTo>
                    <a:lnTo>
                      <a:pt x="382" y="358"/>
                    </a:lnTo>
                    <a:lnTo>
                      <a:pt x="382" y="355"/>
                    </a:lnTo>
                    <a:lnTo>
                      <a:pt x="376" y="349"/>
                    </a:lnTo>
                    <a:lnTo>
                      <a:pt x="371" y="342"/>
                    </a:lnTo>
                    <a:lnTo>
                      <a:pt x="365" y="333"/>
                    </a:lnTo>
                    <a:lnTo>
                      <a:pt x="349" y="310"/>
                    </a:lnTo>
                    <a:lnTo>
                      <a:pt x="335" y="293"/>
                    </a:lnTo>
                    <a:lnTo>
                      <a:pt x="330" y="286"/>
                    </a:lnTo>
                    <a:lnTo>
                      <a:pt x="326" y="284"/>
                    </a:lnTo>
                    <a:lnTo>
                      <a:pt x="321" y="289"/>
                    </a:lnTo>
                    <a:lnTo>
                      <a:pt x="316" y="291"/>
                    </a:lnTo>
                    <a:lnTo>
                      <a:pt x="309" y="294"/>
                    </a:lnTo>
                    <a:lnTo>
                      <a:pt x="294" y="281"/>
                    </a:lnTo>
                    <a:lnTo>
                      <a:pt x="282" y="272"/>
                    </a:lnTo>
                    <a:lnTo>
                      <a:pt x="273" y="267"/>
                    </a:lnTo>
                    <a:lnTo>
                      <a:pt x="263" y="264"/>
                    </a:lnTo>
                    <a:lnTo>
                      <a:pt x="263" y="3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3" name="Freeform 7"/>
              <p:cNvSpPr>
                <a:spLocks/>
              </p:cNvSpPr>
              <p:nvPr/>
            </p:nvSpPr>
            <p:spPr bwMode="grayWhite">
              <a:xfrm>
                <a:off x="395" y="1251"/>
                <a:ext cx="10" cy="10"/>
              </a:xfrm>
              <a:custGeom>
                <a:avLst/>
                <a:gdLst>
                  <a:gd name="T0" fmla="*/ 0 w 21"/>
                  <a:gd name="T1" fmla="*/ 1 h 19"/>
                  <a:gd name="T2" fmla="*/ 0 w 21"/>
                  <a:gd name="T3" fmla="*/ 1 h 19"/>
                  <a:gd name="T4" fmla="*/ 0 w 21"/>
                  <a:gd name="T5" fmla="*/ 0 h 19"/>
                  <a:gd name="T6" fmla="*/ 0 w 21"/>
                  <a:gd name="T7" fmla="*/ 0 h 19"/>
                  <a:gd name="T8" fmla="*/ 0 w 21"/>
                  <a:gd name="T9" fmla="*/ 0 h 19"/>
                  <a:gd name="T10" fmla="*/ 0 w 21"/>
                  <a:gd name="T11" fmla="*/ 1 h 19"/>
                  <a:gd name="T12" fmla="*/ 0 w 21"/>
                  <a:gd name="T13" fmla="*/ 1 h 19"/>
                  <a:gd name="T14" fmla="*/ 0 w 21"/>
                  <a:gd name="T15" fmla="*/ 1 h 19"/>
                  <a:gd name="T16" fmla="*/ 0 w 21"/>
                  <a:gd name="T17" fmla="*/ 1 h 19"/>
                  <a:gd name="T18" fmla="*/ 0 w 21"/>
                  <a:gd name="T19" fmla="*/ 1 h 19"/>
                  <a:gd name="T20" fmla="*/ 0 w 21"/>
                  <a:gd name="T21" fmla="*/ 1 h 19"/>
                  <a:gd name="T22" fmla="*/ 0 w 21"/>
                  <a:gd name="T23" fmla="*/ 1 h 19"/>
                  <a:gd name="T24" fmla="*/ 0 w 21"/>
                  <a:gd name="T25" fmla="*/ 1 h 19"/>
                  <a:gd name="T26" fmla="*/ 0 w 21"/>
                  <a:gd name="T27" fmla="*/ 1 h 19"/>
                  <a:gd name="T28" fmla="*/ 0 w 21"/>
                  <a:gd name="T29" fmla="*/ 1 h 19"/>
                  <a:gd name="T30" fmla="*/ 0 w 21"/>
                  <a:gd name="T31" fmla="*/ 1 h 19"/>
                  <a:gd name="T32" fmla="*/ 0 w 21"/>
                  <a:gd name="T33" fmla="*/ 1 h 19"/>
                  <a:gd name="T34" fmla="*/ 0 w 21"/>
                  <a:gd name="T35" fmla="*/ 1 h 19"/>
                  <a:gd name="T36" fmla="*/ 0 w 21"/>
                  <a:gd name="T37" fmla="*/ 1 h 19"/>
                  <a:gd name="T38" fmla="*/ 0 w 21"/>
                  <a:gd name="T39" fmla="*/ 1 h 19"/>
                  <a:gd name="T40" fmla="*/ 0 w 21"/>
                  <a:gd name="T41" fmla="*/ 1 h 19"/>
                  <a:gd name="T42" fmla="*/ 0 w 21"/>
                  <a:gd name="T43" fmla="*/ 1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19"/>
                  <a:gd name="T68" fmla="*/ 21 w 21"/>
                  <a:gd name="T69" fmla="*/ 19 h 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19">
                    <a:moveTo>
                      <a:pt x="11" y="2"/>
                    </a:moveTo>
                    <a:lnTo>
                      <a:pt x="11" y="2"/>
                    </a:lnTo>
                    <a:lnTo>
                      <a:pt x="8" y="0"/>
                    </a:lnTo>
                    <a:lnTo>
                      <a:pt x="3" y="0"/>
                    </a:lnTo>
                    <a:lnTo>
                      <a:pt x="2" y="0"/>
                    </a:lnTo>
                    <a:lnTo>
                      <a:pt x="0" y="3"/>
                    </a:lnTo>
                    <a:lnTo>
                      <a:pt x="0" y="6"/>
                    </a:lnTo>
                    <a:lnTo>
                      <a:pt x="3" y="11"/>
                    </a:lnTo>
                    <a:lnTo>
                      <a:pt x="8" y="15"/>
                    </a:lnTo>
                    <a:lnTo>
                      <a:pt x="12" y="17"/>
                    </a:lnTo>
                    <a:lnTo>
                      <a:pt x="15" y="19"/>
                    </a:lnTo>
                    <a:lnTo>
                      <a:pt x="18" y="17"/>
                    </a:lnTo>
                    <a:lnTo>
                      <a:pt x="21" y="15"/>
                    </a:lnTo>
                    <a:lnTo>
                      <a:pt x="21" y="11"/>
                    </a:lnTo>
                    <a:lnTo>
                      <a:pt x="21" y="10"/>
                    </a:lnTo>
                    <a:lnTo>
                      <a:pt x="20" y="8"/>
                    </a:lnTo>
                    <a:lnTo>
                      <a:pt x="13" y="3"/>
                    </a:lnTo>
                    <a:lnTo>
                      <a:pt x="11" y="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4" name="Freeform 8"/>
              <p:cNvSpPr>
                <a:spLocks/>
              </p:cNvSpPr>
              <p:nvPr/>
            </p:nvSpPr>
            <p:spPr bwMode="grayWhite">
              <a:xfrm>
                <a:off x="477" y="1315"/>
                <a:ext cx="6" cy="8"/>
              </a:xfrm>
              <a:custGeom>
                <a:avLst/>
                <a:gdLst>
                  <a:gd name="T0" fmla="*/ 1 w 12"/>
                  <a:gd name="T1" fmla="*/ 0 h 17"/>
                  <a:gd name="T2" fmla="*/ 1 w 12"/>
                  <a:gd name="T3" fmla="*/ 0 h 17"/>
                  <a:gd name="T4" fmla="*/ 1 w 12"/>
                  <a:gd name="T5" fmla="*/ 0 h 17"/>
                  <a:gd name="T6" fmla="*/ 1 w 12"/>
                  <a:gd name="T7" fmla="*/ 0 h 17"/>
                  <a:gd name="T8" fmla="*/ 1 w 12"/>
                  <a:gd name="T9" fmla="*/ 0 h 17"/>
                  <a:gd name="T10" fmla="*/ 0 w 12"/>
                  <a:gd name="T11" fmla="*/ 0 h 17"/>
                  <a:gd name="T12" fmla="*/ 0 w 12"/>
                  <a:gd name="T13" fmla="*/ 0 h 17"/>
                  <a:gd name="T14" fmla="*/ 0 w 12"/>
                  <a:gd name="T15" fmla="*/ 0 h 17"/>
                  <a:gd name="T16" fmla="*/ 1 w 12"/>
                  <a:gd name="T17" fmla="*/ 0 h 17"/>
                  <a:gd name="T18" fmla="*/ 1 w 12"/>
                  <a:gd name="T19" fmla="*/ 0 h 17"/>
                  <a:gd name="T20" fmla="*/ 1 w 12"/>
                  <a:gd name="T21" fmla="*/ 0 h 17"/>
                  <a:gd name="T22" fmla="*/ 1 w 12"/>
                  <a:gd name="T23" fmla="*/ 0 h 17"/>
                  <a:gd name="T24" fmla="*/ 1 w 12"/>
                  <a:gd name="T25" fmla="*/ 0 h 17"/>
                  <a:gd name="T26" fmla="*/ 1 w 12"/>
                  <a:gd name="T27" fmla="*/ 0 h 17"/>
                  <a:gd name="T28" fmla="*/ 1 w 12"/>
                  <a:gd name="T29" fmla="*/ 0 h 17"/>
                  <a:gd name="T30" fmla="*/ 1 w 12"/>
                  <a:gd name="T31" fmla="*/ 0 h 17"/>
                  <a:gd name="T32" fmla="*/ 1 w 12"/>
                  <a:gd name="T33" fmla="*/ 0 h 17"/>
                  <a:gd name="T34" fmla="*/ 1 w 12"/>
                  <a:gd name="T35" fmla="*/ 0 h 17"/>
                  <a:gd name="T36" fmla="*/ 1 w 12"/>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
                  <a:gd name="T58" fmla="*/ 0 h 17"/>
                  <a:gd name="T59" fmla="*/ 12 w 12"/>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 h="17">
                    <a:moveTo>
                      <a:pt x="7" y="0"/>
                    </a:moveTo>
                    <a:lnTo>
                      <a:pt x="7" y="0"/>
                    </a:lnTo>
                    <a:lnTo>
                      <a:pt x="4" y="0"/>
                    </a:lnTo>
                    <a:lnTo>
                      <a:pt x="2" y="4"/>
                    </a:lnTo>
                    <a:lnTo>
                      <a:pt x="0" y="11"/>
                    </a:lnTo>
                    <a:lnTo>
                      <a:pt x="0" y="13"/>
                    </a:lnTo>
                    <a:lnTo>
                      <a:pt x="2" y="16"/>
                    </a:lnTo>
                    <a:lnTo>
                      <a:pt x="2" y="17"/>
                    </a:lnTo>
                    <a:lnTo>
                      <a:pt x="4" y="17"/>
                    </a:lnTo>
                    <a:lnTo>
                      <a:pt x="7" y="17"/>
                    </a:lnTo>
                    <a:lnTo>
                      <a:pt x="12" y="13"/>
                    </a:lnTo>
                    <a:lnTo>
                      <a:pt x="12" y="8"/>
                    </a:lnTo>
                    <a:lnTo>
                      <a:pt x="11" y="3"/>
                    </a:lnTo>
                    <a:lnTo>
                      <a:pt x="10" y="2"/>
                    </a:lnTo>
                    <a:lnTo>
                      <a:pt x="7"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grpSp>
        <p:sp>
          <p:nvSpPr>
            <p:cNvPr id="146478" name="Freeform 9"/>
            <p:cNvSpPr>
              <a:spLocks/>
            </p:cNvSpPr>
            <p:nvPr/>
          </p:nvSpPr>
          <p:spPr bwMode="grayWhite">
            <a:xfrm>
              <a:off x="1246" y="950"/>
              <a:ext cx="489" cy="356"/>
            </a:xfrm>
            <a:custGeom>
              <a:avLst/>
              <a:gdLst>
                <a:gd name="T0" fmla="*/ 6 w 526"/>
                <a:gd name="T1" fmla="*/ 6 h 384"/>
                <a:gd name="T2" fmla="*/ 0 w 526"/>
                <a:gd name="T3" fmla="*/ 6 h 384"/>
                <a:gd name="T4" fmla="*/ 4 w 526"/>
                <a:gd name="T5" fmla="*/ 6 h 384"/>
                <a:gd name="T6" fmla="*/ 6 w 526"/>
                <a:gd name="T7" fmla="*/ 6 h 384"/>
                <a:gd name="T8" fmla="*/ 7 w 526"/>
                <a:gd name="T9" fmla="*/ 6 h 384"/>
                <a:gd name="T10" fmla="*/ 7 w 526"/>
                <a:gd name="T11" fmla="*/ 6 h 384"/>
                <a:gd name="T12" fmla="*/ 7 w 526"/>
                <a:gd name="T13" fmla="*/ 6 h 384"/>
                <a:gd name="T14" fmla="*/ 7 w 526"/>
                <a:gd name="T15" fmla="*/ 6 h 384"/>
                <a:gd name="T16" fmla="*/ 7 w 526"/>
                <a:gd name="T17" fmla="*/ 6 h 384"/>
                <a:gd name="T18" fmla="*/ 7 w 526"/>
                <a:gd name="T19" fmla="*/ 6 h 384"/>
                <a:gd name="T20" fmla="*/ 7 w 526"/>
                <a:gd name="T21" fmla="*/ 6 h 384"/>
                <a:gd name="T22" fmla="*/ 7 w 526"/>
                <a:gd name="T23" fmla="*/ 6 h 384"/>
                <a:gd name="T24" fmla="*/ 7 w 526"/>
                <a:gd name="T25" fmla="*/ 6 h 384"/>
                <a:gd name="T26" fmla="*/ 7 w 526"/>
                <a:gd name="T27" fmla="*/ 6 h 384"/>
                <a:gd name="T28" fmla="*/ 7 w 526"/>
                <a:gd name="T29" fmla="*/ 6 h 384"/>
                <a:gd name="T30" fmla="*/ 7 w 526"/>
                <a:gd name="T31" fmla="*/ 6 h 384"/>
                <a:gd name="T32" fmla="*/ 7 w 526"/>
                <a:gd name="T33" fmla="*/ 6 h 384"/>
                <a:gd name="T34" fmla="*/ 7 w 526"/>
                <a:gd name="T35" fmla="*/ 6 h 384"/>
                <a:gd name="T36" fmla="*/ 7 w 526"/>
                <a:gd name="T37" fmla="*/ 6 h 384"/>
                <a:gd name="T38" fmla="*/ 7 w 526"/>
                <a:gd name="T39" fmla="*/ 6 h 384"/>
                <a:gd name="T40" fmla="*/ 7 w 526"/>
                <a:gd name="T41" fmla="*/ 6 h 384"/>
                <a:gd name="T42" fmla="*/ 7 w 526"/>
                <a:gd name="T43" fmla="*/ 6 h 384"/>
                <a:gd name="T44" fmla="*/ 7 w 526"/>
                <a:gd name="T45" fmla="*/ 6 h 384"/>
                <a:gd name="T46" fmla="*/ 7 w 526"/>
                <a:gd name="T47" fmla="*/ 6 h 384"/>
                <a:gd name="T48" fmla="*/ 7 w 526"/>
                <a:gd name="T49" fmla="*/ 6 h 384"/>
                <a:gd name="T50" fmla="*/ 7 w 526"/>
                <a:gd name="T51" fmla="*/ 6 h 384"/>
                <a:gd name="T52" fmla="*/ 7 w 526"/>
                <a:gd name="T53" fmla="*/ 6 h 384"/>
                <a:gd name="T54" fmla="*/ 7 w 526"/>
                <a:gd name="T55" fmla="*/ 6 h 384"/>
                <a:gd name="T56" fmla="*/ 7 w 526"/>
                <a:gd name="T57" fmla="*/ 6 h 384"/>
                <a:gd name="T58" fmla="*/ 7 w 526"/>
                <a:gd name="T59" fmla="*/ 6 h 384"/>
                <a:gd name="T60" fmla="*/ 7 w 526"/>
                <a:gd name="T61" fmla="*/ 6 h 384"/>
                <a:gd name="T62" fmla="*/ 7 w 526"/>
                <a:gd name="T63" fmla="*/ 6 h 384"/>
                <a:gd name="T64" fmla="*/ 7 w 526"/>
                <a:gd name="T65" fmla="*/ 6 h 384"/>
                <a:gd name="T66" fmla="*/ 7 w 526"/>
                <a:gd name="T67" fmla="*/ 6 h 384"/>
                <a:gd name="T68" fmla="*/ 7 w 526"/>
                <a:gd name="T69" fmla="*/ 6 h 384"/>
                <a:gd name="T70" fmla="*/ 7 w 526"/>
                <a:gd name="T71" fmla="*/ 6 h 384"/>
                <a:gd name="T72" fmla="*/ 7 w 526"/>
                <a:gd name="T73" fmla="*/ 0 h 384"/>
                <a:gd name="T74" fmla="*/ 7 w 526"/>
                <a:gd name="T75" fmla="*/ 6 h 384"/>
                <a:gd name="T76" fmla="*/ 7 w 526"/>
                <a:gd name="T77" fmla="*/ 6 h 384"/>
                <a:gd name="T78" fmla="*/ 7 w 526"/>
                <a:gd name="T79" fmla="*/ 6 h 384"/>
                <a:gd name="T80" fmla="*/ 7 w 526"/>
                <a:gd name="T81" fmla="*/ 6 h 384"/>
                <a:gd name="T82" fmla="*/ 7 w 526"/>
                <a:gd name="T83" fmla="*/ 6 h 384"/>
                <a:gd name="T84" fmla="*/ 7 w 526"/>
                <a:gd name="T85" fmla="*/ 6 h 384"/>
                <a:gd name="T86" fmla="*/ 7 w 526"/>
                <a:gd name="T87" fmla="*/ 6 h 384"/>
                <a:gd name="T88" fmla="*/ 7 w 526"/>
                <a:gd name="T89" fmla="*/ 6 h 384"/>
                <a:gd name="T90" fmla="*/ 7 w 526"/>
                <a:gd name="T91" fmla="*/ 6 h 384"/>
                <a:gd name="T92" fmla="*/ 7 w 526"/>
                <a:gd name="T93" fmla="*/ 6 h 384"/>
                <a:gd name="T94" fmla="*/ 7 w 526"/>
                <a:gd name="T95" fmla="*/ 6 h 384"/>
                <a:gd name="T96" fmla="*/ 7 w 526"/>
                <a:gd name="T97" fmla="*/ 6 h 384"/>
                <a:gd name="T98" fmla="*/ 7 w 526"/>
                <a:gd name="T99" fmla="*/ 6 h 384"/>
                <a:gd name="T100" fmla="*/ 7 w 526"/>
                <a:gd name="T101" fmla="*/ 6 h 384"/>
                <a:gd name="T102" fmla="*/ 7 w 526"/>
                <a:gd name="T103" fmla="*/ 6 h 384"/>
                <a:gd name="T104" fmla="*/ 7 w 526"/>
                <a:gd name="T105" fmla="*/ 6 h 384"/>
                <a:gd name="T106" fmla="*/ 7 w 526"/>
                <a:gd name="T107" fmla="*/ 6 h 384"/>
                <a:gd name="T108" fmla="*/ 7 w 526"/>
                <a:gd name="T109" fmla="*/ 6 h 384"/>
                <a:gd name="T110" fmla="*/ 7 w 526"/>
                <a:gd name="T111" fmla="*/ 6 h 384"/>
                <a:gd name="T112" fmla="*/ 7 w 526"/>
                <a:gd name="T113" fmla="*/ 6 h 384"/>
                <a:gd name="T114" fmla="*/ 7 w 526"/>
                <a:gd name="T115" fmla="*/ 6 h 384"/>
                <a:gd name="T116" fmla="*/ 7 w 526"/>
                <a:gd name="T117" fmla="*/ 6 h 384"/>
                <a:gd name="T118" fmla="*/ 7 w 526"/>
                <a:gd name="T119" fmla="*/ 6 h 3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6"/>
                <a:gd name="T181" fmla="*/ 0 h 384"/>
                <a:gd name="T182" fmla="*/ 526 w 526"/>
                <a:gd name="T183" fmla="*/ 384 h 3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6" h="384">
                  <a:moveTo>
                    <a:pt x="20" y="242"/>
                  </a:moveTo>
                  <a:lnTo>
                    <a:pt x="6" y="232"/>
                  </a:lnTo>
                  <a:lnTo>
                    <a:pt x="2" y="232"/>
                  </a:lnTo>
                  <a:lnTo>
                    <a:pt x="0" y="232"/>
                  </a:lnTo>
                  <a:lnTo>
                    <a:pt x="0" y="228"/>
                  </a:lnTo>
                  <a:lnTo>
                    <a:pt x="4" y="216"/>
                  </a:lnTo>
                  <a:lnTo>
                    <a:pt x="6" y="210"/>
                  </a:lnTo>
                  <a:lnTo>
                    <a:pt x="6" y="206"/>
                  </a:lnTo>
                  <a:lnTo>
                    <a:pt x="6" y="202"/>
                  </a:lnTo>
                  <a:lnTo>
                    <a:pt x="8" y="202"/>
                  </a:lnTo>
                  <a:lnTo>
                    <a:pt x="10" y="202"/>
                  </a:lnTo>
                  <a:lnTo>
                    <a:pt x="12" y="210"/>
                  </a:lnTo>
                  <a:lnTo>
                    <a:pt x="10" y="214"/>
                  </a:lnTo>
                  <a:lnTo>
                    <a:pt x="10" y="216"/>
                  </a:lnTo>
                  <a:lnTo>
                    <a:pt x="10" y="218"/>
                  </a:lnTo>
                  <a:lnTo>
                    <a:pt x="20" y="210"/>
                  </a:lnTo>
                  <a:lnTo>
                    <a:pt x="18" y="208"/>
                  </a:lnTo>
                  <a:lnTo>
                    <a:pt x="18" y="202"/>
                  </a:lnTo>
                  <a:lnTo>
                    <a:pt x="22" y="198"/>
                  </a:lnTo>
                  <a:lnTo>
                    <a:pt x="20" y="192"/>
                  </a:lnTo>
                  <a:lnTo>
                    <a:pt x="14" y="190"/>
                  </a:lnTo>
                  <a:lnTo>
                    <a:pt x="14" y="176"/>
                  </a:lnTo>
                  <a:lnTo>
                    <a:pt x="16" y="174"/>
                  </a:lnTo>
                  <a:lnTo>
                    <a:pt x="20" y="176"/>
                  </a:lnTo>
                  <a:lnTo>
                    <a:pt x="22" y="174"/>
                  </a:lnTo>
                  <a:lnTo>
                    <a:pt x="32" y="170"/>
                  </a:lnTo>
                  <a:lnTo>
                    <a:pt x="24" y="164"/>
                  </a:lnTo>
                  <a:lnTo>
                    <a:pt x="24" y="162"/>
                  </a:lnTo>
                  <a:lnTo>
                    <a:pt x="16" y="166"/>
                  </a:lnTo>
                  <a:lnTo>
                    <a:pt x="16" y="154"/>
                  </a:lnTo>
                  <a:lnTo>
                    <a:pt x="16" y="148"/>
                  </a:lnTo>
                  <a:lnTo>
                    <a:pt x="18" y="136"/>
                  </a:lnTo>
                  <a:lnTo>
                    <a:pt x="18" y="126"/>
                  </a:lnTo>
                  <a:lnTo>
                    <a:pt x="16" y="118"/>
                  </a:lnTo>
                  <a:lnTo>
                    <a:pt x="18" y="98"/>
                  </a:lnTo>
                  <a:lnTo>
                    <a:pt x="20" y="90"/>
                  </a:lnTo>
                  <a:lnTo>
                    <a:pt x="12" y="62"/>
                  </a:lnTo>
                  <a:lnTo>
                    <a:pt x="12" y="44"/>
                  </a:lnTo>
                  <a:lnTo>
                    <a:pt x="14" y="34"/>
                  </a:lnTo>
                  <a:lnTo>
                    <a:pt x="18" y="18"/>
                  </a:lnTo>
                  <a:lnTo>
                    <a:pt x="68" y="54"/>
                  </a:lnTo>
                  <a:lnTo>
                    <a:pt x="92" y="68"/>
                  </a:lnTo>
                  <a:lnTo>
                    <a:pt x="112" y="74"/>
                  </a:lnTo>
                  <a:lnTo>
                    <a:pt x="124" y="82"/>
                  </a:lnTo>
                  <a:lnTo>
                    <a:pt x="134" y="82"/>
                  </a:lnTo>
                  <a:lnTo>
                    <a:pt x="138" y="84"/>
                  </a:lnTo>
                  <a:lnTo>
                    <a:pt x="142" y="88"/>
                  </a:lnTo>
                  <a:lnTo>
                    <a:pt x="144" y="114"/>
                  </a:lnTo>
                  <a:lnTo>
                    <a:pt x="142" y="118"/>
                  </a:lnTo>
                  <a:lnTo>
                    <a:pt x="134" y="124"/>
                  </a:lnTo>
                  <a:lnTo>
                    <a:pt x="130" y="134"/>
                  </a:lnTo>
                  <a:lnTo>
                    <a:pt x="130" y="144"/>
                  </a:lnTo>
                  <a:lnTo>
                    <a:pt x="132" y="148"/>
                  </a:lnTo>
                  <a:lnTo>
                    <a:pt x="132" y="152"/>
                  </a:lnTo>
                  <a:lnTo>
                    <a:pt x="130" y="156"/>
                  </a:lnTo>
                  <a:lnTo>
                    <a:pt x="130" y="162"/>
                  </a:lnTo>
                  <a:lnTo>
                    <a:pt x="134" y="166"/>
                  </a:lnTo>
                  <a:lnTo>
                    <a:pt x="144" y="160"/>
                  </a:lnTo>
                  <a:lnTo>
                    <a:pt x="148" y="138"/>
                  </a:lnTo>
                  <a:lnTo>
                    <a:pt x="154" y="134"/>
                  </a:lnTo>
                  <a:lnTo>
                    <a:pt x="158" y="124"/>
                  </a:lnTo>
                  <a:lnTo>
                    <a:pt x="170" y="110"/>
                  </a:lnTo>
                  <a:lnTo>
                    <a:pt x="170" y="106"/>
                  </a:lnTo>
                  <a:lnTo>
                    <a:pt x="164" y="86"/>
                  </a:lnTo>
                  <a:lnTo>
                    <a:pt x="154" y="58"/>
                  </a:lnTo>
                  <a:lnTo>
                    <a:pt x="154" y="54"/>
                  </a:lnTo>
                  <a:lnTo>
                    <a:pt x="158" y="52"/>
                  </a:lnTo>
                  <a:lnTo>
                    <a:pt x="164" y="54"/>
                  </a:lnTo>
                  <a:lnTo>
                    <a:pt x="170" y="42"/>
                  </a:lnTo>
                  <a:lnTo>
                    <a:pt x="168" y="28"/>
                  </a:lnTo>
                  <a:lnTo>
                    <a:pt x="160" y="26"/>
                  </a:lnTo>
                  <a:lnTo>
                    <a:pt x="158" y="18"/>
                  </a:lnTo>
                  <a:lnTo>
                    <a:pt x="158" y="0"/>
                  </a:lnTo>
                  <a:lnTo>
                    <a:pt x="262" y="28"/>
                  </a:lnTo>
                  <a:lnTo>
                    <a:pt x="362" y="54"/>
                  </a:lnTo>
                  <a:lnTo>
                    <a:pt x="524" y="92"/>
                  </a:lnTo>
                  <a:lnTo>
                    <a:pt x="526" y="92"/>
                  </a:lnTo>
                  <a:lnTo>
                    <a:pt x="470" y="342"/>
                  </a:lnTo>
                  <a:lnTo>
                    <a:pt x="468" y="344"/>
                  </a:lnTo>
                  <a:lnTo>
                    <a:pt x="466" y="350"/>
                  </a:lnTo>
                  <a:lnTo>
                    <a:pt x="468" y="354"/>
                  </a:lnTo>
                  <a:lnTo>
                    <a:pt x="470" y="358"/>
                  </a:lnTo>
                  <a:lnTo>
                    <a:pt x="472" y="362"/>
                  </a:lnTo>
                  <a:lnTo>
                    <a:pt x="472" y="366"/>
                  </a:lnTo>
                  <a:lnTo>
                    <a:pt x="470" y="366"/>
                  </a:lnTo>
                  <a:lnTo>
                    <a:pt x="466" y="372"/>
                  </a:lnTo>
                  <a:lnTo>
                    <a:pt x="466" y="378"/>
                  </a:lnTo>
                  <a:lnTo>
                    <a:pt x="468" y="384"/>
                  </a:lnTo>
                  <a:lnTo>
                    <a:pt x="330" y="352"/>
                  </a:lnTo>
                  <a:lnTo>
                    <a:pt x="318" y="354"/>
                  </a:lnTo>
                  <a:lnTo>
                    <a:pt x="312" y="354"/>
                  </a:lnTo>
                  <a:lnTo>
                    <a:pt x="304" y="352"/>
                  </a:lnTo>
                  <a:lnTo>
                    <a:pt x="296" y="352"/>
                  </a:lnTo>
                  <a:lnTo>
                    <a:pt x="290" y="350"/>
                  </a:lnTo>
                  <a:lnTo>
                    <a:pt x="284" y="350"/>
                  </a:lnTo>
                  <a:lnTo>
                    <a:pt x="276" y="352"/>
                  </a:lnTo>
                  <a:lnTo>
                    <a:pt x="266" y="350"/>
                  </a:lnTo>
                  <a:lnTo>
                    <a:pt x="256" y="350"/>
                  </a:lnTo>
                  <a:lnTo>
                    <a:pt x="246" y="354"/>
                  </a:lnTo>
                  <a:lnTo>
                    <a:pt x="238" y="356"/>
                  </a:lnTo>
                  <a:lnTo>
                    <a:pt x="222" y="354"/>
                  </a:lnTo>
                  <a:lnTo>
                    <a:pt x="218" y="352"/>
                  </a:lnTo>
                  <a:lnTo>
                    <a:pt x="206" y="346"/>
                  </a:lnTo>
                  <a:lnTo>
                    <a:pt x="176" y="352"/>
                  </a:lnTo>
                  <a:lnTo>
                    <a:pt x="170" y="342"/>
                  </a:lnTo>
                  <a:lnTo>
                    <a:pt x="144" y="334"/>
                  </a:lnTo>
                  <a:lnTo>
                    <a:pt x="130" y="332"/>
                  </a:lnTo>
                  <a:lnTo>
                    <a:pt x="114" y="334"/>
                  </a:lnTo>
                  <a:lnTo>
                    <a:pt x="90" y="332"/>
                  </a:lnTo>
                  <a:lnTo>
                    <a:pt x="70" y="324"/>
                  </a:lnTo>
                  <a:lnTo>
                    <a:pt x="66" y="314"/>
                  </a:lnTo>
                  <a:lnTo>
                    <a:pt x="68" y="290"/>
                  </a:lnTo>
                  <a:lnTo>
                    <a:pt x="70" y="284"/>
                  </a:lnTo>
                  <a:lnTo>
                    <a:pt x="66" y="270"/>
                  </a:lnTo>
                  <a:lnTo>
                    <a:pt x="52" y="258"/>
                  </a:lnTo>
                  <a:lnTo>
                    <a:pt x="40" y="258"/>
                  </a:lnTo>
                  <a:lnTo>
                    <a:pt x="40" y="254"/>
                  </a:lnTo>
                  <a:lnTo>
                    <a:pt x="34" y="248"/>
                  </a:lnTo>
                  <a:lnTo>
                    <a:pt x="20" y="24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79" name="Freeform 10"/>
            <p:cNvSpPr>
              <a:spLocks/>
            </p:cNvSpPr>
            <p:nvPr/>
          </p:nvSpPr>
          <p:spPr bwMode="grayWhite">
            <a:xfrm>
              <a:off x="1115" y="1175"/>
              <a:ext cx="587" cy="489"/>
            </a:xfrm>
            <a:custGeom>
              <a:avLst/>
              <a:gdLst>
                <a:gd name="T0" fmla="*/ 6 w 634"/>
                <a:gd name="T1" fmla="*/ 6 h 528"/>
                <a:gd name="T2" fmla="*/ 4 w 634"/>
                <a:gd name="T3" fmla="*/ 6 h 528"/>
                <a:gd name="T4" fmla="*/ 6 w 634"/>
                <a:gd name="T5" fmla="*/ 6 h 528"/>
                <a:gd name="T6" fmla="*/ 6 w 634"/>
                <a:gd name="T7" fmla="*/ 6 h 528"/>
                <a:gd name="T8" fmla="*/ 6 w 634"/>
                <a:gd name="T9" fmla="*/ 6 h 528"/>
                <a:gd name="T10" fmla="*/ 6 w 634"/>
                <a:gd name="T11" fmla="*/ 6 h 528"/>
                <a:gd name="T12" fmla="*/ 6 w 634"/>
                <a:gd name="T13" fmla="*/ 6 h 528"/>
                <a:gd name="T14" fmla="*/ 6 w 634"/>
                <a:gd name="T15" fmla="*/ 6 h 528"/>
                <a:gd name="T16" fmla="*/ 6 w 634"/>
                <a:gd name="T17" fmla="*/ 6 h 528"/>
                <a:gd name="T18" fmla="*/ 6 w 634"/>
                <a:gd name="T19" fmla="*/ 6 h 528"/>
                <a:gd name="T20" fmla="*/ 6 w 634"/>
                <a:gd name="T21" fmla="*/ 6 h 528"/>
                <a:gd name="T22" fmla="*/ 6 w 634"/>
                <a:gd name="T23" fmla="*/ 2 h 528"/>
                <a:gd name="T24" fmla="*/ 6 w 634"/>
                <a:gd name="T25" fmla="*/ 2 h 528"/>
                <a:gd name="T26" fmla="*/ 6 w 634"/>
                <a:gd name="T27" fmla="*/ 6 h 528"/>
                <a:gd name="T28" fmla="*/ 6 w 634"/>
                <a:gd name="T29" fmla="*/ 6 h 528"/>
                <a:gd name="T30" fmla="*/ 6 w 634"/>
                <a:gd name="T31" fmla="*/ 6 h 528"/>
                <a:gd name="T32" fmla="*/ 6 w 634"/>
                <a:gd name="T33" fmla="*/ 6 h 528"/>
                <a:gd name="T34" fmla="*/ 6 w 634"/>
                <a:gd name="T35" fmla="*/ 6 h 528"/>
                <a:gd name="T36" fmla="*/ 6 w 634"/>
                <a:gd name="T37" fmla="*/ 6 h 528"/>
                <a:gd name="T38" fmla="*/ 6 w 634"/>
                <a:gd name="T39" fmla="*/ 6 h 528"/>
                <a:gd name="T40" fmla="*/ 6 w 634"/>
                <a:gd name="T41" fmla="*/ 6 h 528"/>
                <a:gd name="T42" fmla="*/ 6 w 634"/>
                <a:gd name="T43" fmla="*/ 6 h 528"/>
                <a:gd name="T44" fmla="*/ 6 w 634"/>
                <a:gd name="T45" fmla="*/ 6 h 528"/>
                <a:gd name="T46" fmla="*/ 6 w 634"/>
                <a:gd name="T47" fmla="*/ 6 h 528"/>
                <a:gd name="T48" fmla="*/ 6 w 634"/>
                <a:gd name="T49" fmla="*/ 6 h 528"/>
                <a:gd name="T50" fmla="*/ 6 w 634"/>
                <a:gd name="T51" fmla="*/ 6 h 528"/>
                <a:gd name="T52" fmla="*/ 6 w 634"/>
                <a:gd name="T53" fmla="*/ 6 h 528"/>
                <a:gd name="T54" fmla="*/ 6 w 634"/>
                <a:gd name="T55" fmla="*/ 6 h 528"/>
                <a:gd name="T56" fmla="*/ 6 w 634"/>
                <a:gd name="T57" fmla="*/ 6 h 528"/>
                <a:gd name="T58" fmla="*/ 6 w 634"/>
                <a:gd name="T59" fmla="*/ 6 h 528"/>
                <a:gd name="T60" fmla="*/ 6 w 634"/>
                <a:gd name="T61" fmla="*/ 6 h 528"/>
                <a:gd name="T62" fmla="*/ 6 w 634"/>
                <a:gd name="T63" fmla="*/ 6 h 528"/>
                <a:gd name="T64" fmla="*/ 6 w 634"/>
                <a:gd name="T65" fmla="*/ 6 h 528"/>
                <a:gd name="T66" fmla="*/ 6 w 634"/>
                <a:gd name="T67" fmla="*/ 6 h 528"/>
                <a:gd name="T68" fmla="*/ 6 w 634"/>
                <a:gd name="T69" fmla="*/ 6 h 528"/>
                <a:gd name="T70" fmla="*/ 6 w 634"/>
                <a:gd name="T71" fmla="*/ 6 h 528"/>
                <a:gd name="T72" fmla="*/ 6 w 634"/>
                <a:gd name="T73" fmla="*/ 6 h 528"/>
                <a:gd name="T74" fmla="*/ 6 w 634"/>
                <a:gd name="T75" fmla="*/ 6 h 528"/>
                <a:gd name="T76" fmla="*/ 6 w 634"/>
                <a:gd name="T77" fmla="*/ 6 h 528"/>
                <a:gd name="T78" fmla="*/ 6 w 634"/>
                <a:gd name="T79" fmla="*/ 6 h 5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34"/>
                <a:gd name="T121" fmla="*/ 0 h 528"/>
                <a:gd name="T122" fmla="*/ 634 w 634"/>
                <a:gd name="T123" fmla="*/ 528 h 5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34" h="528">
                  <a:moveTo>
                    <a:pt x="8" y="398"/>
                  </a:moveTo>
                  <a:lnTo>
                    <a:pt x="6" y="392"/>
                  </a:lnTo>
                  <a:lnTo>
                    <a:pt x="0" y="372"/>
                  </a:lnTo>
                  <a:lnTo>
                    <a:pt x="4" y="362"/>
                  </a:lnTo>
                  <a:lnTo>
                    <a:pt x="4" y="354"/>
                  </a:lnTo>
                  <a:lnTo>
                    <a:pt x="10" y="338"/>
                  </a:lnTo>
                  <a:lnTo>
                    <a:pt x="8" y="306"/>
                  </a:lnTo>
                  <a:lnTo>
                    <a:pt x="12" y="300"/>
                  </a:lnTo>
                  <a:lnTo>
                    <a:pt x="18" y="296"/>
                  </a:lnTo>
                  <a:lnTo>
                    <a:pt x="22" y="292"/>
                  </a:lnTo>
                  <a:lnTo>
                    <a:pt x="26" y="282"/>
                  </a:lnTo>
                  <a:lnTo>
                    <a:pt x="30" y="278"/>
                  </a:lnTo>
                  <a:lnTo>
                    <a:pt x="32" y="264"/>
                  </a:lnTo>
                  <a:lnTo>
                    <a:pt x="34" y="262"/>
                  </a:lnTo>
                  <a:lnTo>
                    <a:pt x="54" y="240"/>
                  </a:lnTo>
                  <a:lnTo>
                    <a:pt x="62" y="220"/>
                  </a:lnTo>
                  <a:lnTo>
                    <a:pt x="78" y="188"/>
                  </a:lnTo>
                  <a:lnTo>
                    <a:pt x="98" y="134"/>
                  </a:lnTo>
                  <a:lnTo>
                    <a:pt x="110" y="110"/>
                  </a:lnTo>
                  <a:lnTo>
                    <a:pt x="122" y="76"/>
                  </a:lnTo>
                  <a:lnTo>
                    <a:pt x="136" y="34"/>
                  </a:lnTo>
                  <a:lnTo>
                    <a:pt x="142" y="20"/>
                  </a:lnTo>
                  <a:lnTo>
                    <a:pt x="144" y="6"/>
                  </a:lnTo>
                  <a:lnTo>
                    <a:pt x="144" y="2"/>
                  </a:lnTo>
                  <a:lnTo>
                    <a:pt x="150" y="0"/>
                  </a:lnTo>
                  <a:lnTo>
                    <a:pt x="158" y="2"/>
                  </a:lnTo>
                  <a:lnTo>
                    <a:pt x="162" y="0"/>
                  </a:lnTo>
                  <a:lnTo>
                    <a:pt x="176" y="6"/>
                  </a:lnTo>
                  <a:lnTo>
                    <a:pt x="182" y="12"/>
                  </a:lnTo>
                  <a:lnTo>
                    <a:pt x="182" y="16"/>
                  </a:lnTo>
                  <a:lnTo>
                    <a:pt x="194" y="16"/>
                  </a:lnTo>
                  <a:lnTo>
                    <a:pt x="208" y="28"/>
                  </a:lnTo>
                  <a:lnTo>
                    <a:pt x="212" y="42"/>
                  </a:lnTo>
                  <a:lnTo>
                    <a:pt x="210" y="48"/>
                  </a:lnTo>
                  <a:lnTo>
                    <a:pt x="208" y="72"/>
                  </a:lnTo>
                  <a:lnTo>
                    <a:pt x="212" y="82"/>
                  </a:lnTo>
                  <a:lnTo>
                    <a:pt x="232" y="90"/>
                  </a:lnTo>
                  <a:lnTo>
                    <a:pt x="256" y="92"/>
                  </a:lnTo>
                  <a:lnTo>
                    <a:pt x="272" y="90"/>
                  </a:lnTo>
                  <a:lnTo>
                    <a:pt x="286" y="92"/>
                  </a:lnTo>
                  <a:lnTo>
                    <a:pt x="312" y="100"/>
                  </a:lnTo>
                  <a:lnTo>
                    <a:pt x="318" y="110"/>
                  </a:lnTo>
                  <a:lnTo>
                    <a:pt x="348" y="104"/>
                  </a:lnTo>
                  <a:lnTo>
                    <a:pt x="360" y="110"/>
                  </a:lnTo>
                  <a:lnTo>
                    <a:pt x="364" y="112"/>
                  </a:lnTo>
                  <a:lnTo>
                    <a:pt x="380" y="114"/>
                  </a:lnTo>
                  <a:lnTo>
                    <a:pt x="388" y="112"/>
                  </a:lnTo>
                  <a:lnTo>
                    <a:pt x="398" y="108"/>
                  </a:lnTo>
                  <a:lnTo>
                    <a:pt x="408" y="108"/>
                  </a:lnTo>
                  <a:lnTo>
                    <a:pt x="418" y="110"/>
                  </a:lnTo>
                  <a:lnTo>
                    <a:pt x="426" y="108"/>
                  </a:lnTo>
                  <a:lnTo>
                    <a:pt x="432" y="108"/>
                  </a:lnTo>
                  <a:lnTo>
                    <a:pt x="438" y="110"/>
                  </a:lnTo>
                  <a:lnTo>
                    <a:pt x="446" y="110"/>
                  </a:lnTo>
                  <a:lnTo>
                    <a:pt x="454" y="112"/>
                  </a:lnTo>
                  <a:lnTo>
                    <a:pt x="460" y="112"/>
                  </a:lnTo>
                  <a:lnTo>
                    <a:pt x="472" y="110"/>
                  </a:lnTo>
                  <a:lnTo>
                    <a:pt x="610" y="142"/>
                  </a:lnTo>
                  <a:lnTo>
                    <a:pt x="612" y="150"/>
                  </a:lnTo>
                  <a:lnTo>
                    <a:pt x="618" y="160"/>
                  </a:lnTo>
                  <a:lnTo>
                    <a:pt x="624" y="162"/>
                  </a:lnTo>
                  <a:lnTo>
                    <a:pt x="632" y="168"/>
                  </a:lnTo>
                  <a:lnTo>
                    <a:pt x="634" y="182"/>
                  </a:lnTo>
                  <a:lnTo>
                    <a:pt x="600" y="234"/>
                  </a:lnTo>
                  <a:lnTo>
                    <a:pt x="594" y="240"/>
                  </a:lnTo>
                  <a:lnTo>
                    <a:pt x="592" y="246"/>
                  </a:lnTo>
                  <a:lnTo>
                    <a:pt x="586" y="254"/>
                  </a:lnTo>
                  <a:lnTo>
                    <a:pt x="574" y="260"/>
                  </a:lnTo>
                  <a:lnTo>
                    <a:pt x="558" y="286"/>
                  </a:lnTo>
                  <a:lnTo>
                    <a:pt x="554" y="298"/>
                  </a:lnTo>
                  <a:lnTo>
                    <a:pt x="556" y="306"/>
                  </a:lnTo>
                  <a:lnTo>
                    <a:pt x="568" y="310"/>
                  </a:lnTo>
                  <a:lnTo>
                    <a:pt x="572" y="318"/>
                  </a:lnTo>
                  <a:lnTo>
                    <a:pt x="570" y="324"/>
                  </a:lnTo>
                  <a:lnTo>
                    <a:pt x="568" y="326"/>
                  </a:lnTo>
                  <a:lnTo>
                    <a:pt x="566" y="328"/>
                  </a:lnTo>
                  <a:lnTo>
                    <a:pt x="566" y="340"/>
                  </a:lnTo>
                  <a:lnTo>
                    <a:pt x="556" y="352"/>
                  </a:lnTo>
                  <a:lnTo>
                    <a:pt x="516" y="528"/>
                  </a:lnTo>
                  <a:lnTo>
                    <a:pt x="304" y="478"/>
                  </a:lnTo>
                  <a:lnTo>
                    <a:pt x="8" y="39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0" name="Freeform 11"/>
            <p:cNvSpPr>
              <a:spLocks/>
            </p:cNvSpPr>
            <p:nvPr/>
          </p:nvSpPr>
          <p:spPr bwMode="grayWhite">
            <a:xfrm>
              <a:off x="1066" y="1544"/>
              <a:ext cx="585" cy="998"/>
            </a:xfrm>
            <a:custGeom>
              <a:avLst/>
              <a:gdLst>
                <a:gd name="T0" fmla="*/ 6 w 630"/>
                <a:gd name="T1" fmla="*/ 6 h 1076"/>
                <a:gd name="T2" fmla="*/ 6 w 630"/>
                <a:gd name="T3" fmla="*/ 6 h 1076"/>
                <a:gd name="T4" fmla="*/ 6 w 630"/>
                <a:gd name="T5" fmla="*/ 6 h 1076"/>
                <a:gd name="T6" fmla="*/ 6 w 630"/>
                <a:gd name="T7" fmla="*/ 6 h 1076"/>
                <a:gd name="T8" fmla="*/ 6 w 630"/>
                <a:gd name="T9" fmla="*/ 6 h 1076"/>
                <a:gd name="T10" fmla="*/ 6 w 630"/>
                <a:gd name="T11" fmla="*/ 6 h 1076"/>
                <a:gd name="T12" fmla="*/ 6 w 630"/>
                <a:gd name="T13" fmla="*/ 6 h 1076"/>
                <a:gd name="T14" fmla="*/ 6 w 630"/>
                <a:gd name="T15" fmla="*/ 6 h 1076"/>
                <a:gd name="T16" fmla="*/ 6 w 630"/>
                <a:gd name="T17" fmla="*/ 6 h 1076"/>
                <a:gd name="T18" fmla="*/ 6 w 630"/>
                <a:gd name="T19" fmla="*/ 6 h 1076"/>
                <a:gd name="T20" fmla="*/ 6 w 630"/>
                <a:gd name="T21" fmla="*/ 6 h 1076"/>
                <a:gd name="T22" fmla="*/ 6 w 630"/>
                <a:gd name="T23" fmla="*/ 6 h 1076"/>
                <a:gd name="T24" fmla="*/ 6 w 630"/>
                <a:gd name="T25" fmla="*/ 6 h 1076"/>
                <a:gd name="T26" fmla="*/ 6 w 630"/>
                <a:gd name="T27" fmla="*/ 6 h 1076"/>
                <a:gd name="T28" fmla="*/ 6 w 630"/>
                <a:gd name="T29" fmla="*/ 6 h 1076"/>
                <a:gd name="T30" fmla="*/ 6 w 630"/>
                <a:gd name="T31" fmla="*/ 6 h 1076"/>
                <a:gd name="T32" fmla="*/ 6 w 630"/>
                <a:gd name="T33" fmla="*/ 6 h 1076"/>
                <a:gd name="T34" fmla="*/ 6 w 630"/>
                <a:gd name="T35" fmla="*/ 6 h 1076"/>
                <a:gd name="T36" fmla="*/ 6 w 630"/>
                <a:gd name="T37" fmla="*/ 6 h 1076"/>
                <a:gd name="T38" fmla="*/ 6 w 630"/>
                <a:gd name="T39" fmla="*/ 6 h 1076"/>
                <a:gd name="T40" fmla="*/ 6 w 630"/>
                <a:gd name="T41" fmla="*/ 6 h 1076"/>
                <a:gd name="T42" fmla="*/ 6 w 630"/>
                <a:gd name="T43" fmla="*/ 6 h 1076"/>
                <a:gd name="T44" fmla="*/ 6 w 630"/>
                <a:gd name="T45" fmla="*/ 6 h 1076"/>
                <a:gd name="T46" fmla="*/ 6 w 630"/>
                <a:gd name="T47" fmla="*/ 6 h 1076"/>
                <a:gd name="T48" fmla="*/ 6 w 630"/>
                <a:gd name="T49" fmla="*/ 6 h 1076"/>
                <a:gd name="T50" fmla="*/ 6 w 630"/>
                <a:gd name="T51" fmla="*/ 6 h 1076"/>
                <a:gd name="T52" fmla="*/ 6 w 630"/>
                <a:gd name="T53" fmla="*/ 6 h 1076"/>
                <a:gd name="T54" fmla="*/ 6 w 630"/>
                <a:gd name="T55" fmla="*/ 6 h 1076"/>
                <a:gd name="T56" fmla="*/ 6 w 630"/>
                <a:gd name="T57" fmla="*/ 6 h 1076"/>
                <a:gd name="T58" fmla="*/ 6 w 630"/>
                <a:gd name="T59" fmla="*/ 6 h 1076"/>
                <a:gd name="T60" fmla="*/ 6 w 630"/>
                <a:gd name="T61" fmla="*/ 6 h 1076"/>
                <a:gd name="T62" fmla="*/ 4 w 630"/>
                <a:gd name="T63" fmla="*/ 6 h 1076"/>
                <a:gd name="T64" fmla="*/ 2 w 630"/>
                <a:gd name="T65" fmla="*/ 6 h 1076"/>
                <a:gd name="T66" fmla="*/ 6 w 630"/>
                <a:gd name="T67" fmla="*/ 6 h 1076"/>
                <a:gd name="T68" fmla="*/ 6 w 630"/>
                <a:gd name="T69" fmla="*/ 6 h 1076"/>
                <a:gd name="T70" fmla="*/ 6 w 630"/>
                <a:gd name="T71" fmla="*/ 6 h 1076"/>
                <a:gd name="T72" fmla="*/ 6 w 630"/>
                <a:gd name="T73" fmla="*/ 6 h 1076"/>
                <a:gd name="T74" fmla="*/ 6 w 630"/>
                <a:gd name="T75" fmla="*/ 6 h 1076"/>
                <a:gd name="T76" fmla="*/ 6 w 630"/>
                <a:gd name="T77" fmla="*/ 6 h 1076"/>
                <a:gd name="T78" fmla="*/ 6 w 630"/>
                <a:gd name="T79" fmla="*/ 6 h 1076"/>
                <a:gd name="T80" fmla="*/ 6 w 630"/>
                <a:gd name="T81" fmla="*/ 6 h 1076"/>
                <a:gd name="T82" fmla="*/ 6 w 630"/>
                <a:gd name="T83" fmla="*/ 6 h 1076"/>
                <a:gd name="T84" fmla="*/ 6 w 630"/>
                <a:gd name="T85" fmla="*/ 6 h 1076"/>
                <a:gd name="T86" fmla="*/ 6 w 630"/>
                <a:gd name="T87" fmla="*/ 6 h 1076"/>
                <a:gd name="T88" fmla="*/ 6 w 630"/>
                <a:gd name="T89" fmla="*/ 6 h 1076"/>
                <a:gd name="T90" fmla="*/ 6 w 630"/>
                <a:gd name="T91" fmla="*/ 6 h 1076"/>
                <a:gd name="T92" fmla="*/ 6 w 630"/>
                <a:gd name="T93" fmla="*/ 6 h 10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0"/>
                <a:gd name="T142" fmla="*/ 0 h 1076"/>
                <a:gd name="T143" fmla="*/ 630 w 630"/>
                <a:gd name="T144" fmla="*/ 1076 h 10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0" h="1076">
                  <a:moveTo>
                    <a:pt x="548" y="1072"/>
                  </a:moveTo>
                  <a:lnTo>
                    <a:pt x="358" y="1052"/>
                  </a:lnTo>
                  <a:lnTo>
                    <a:pt x="356" y="1050"/>
                  </a:lnTo>
                  <a:lnTo>
                    <a:pt x="354" y="1040"/>
                  </a:lnTo>
                  <a:lnTo>
                    <a:pt x="356" y="1036"/>
                  </a:lnTo>
                  <a:lnTo>
                    <a:pt x="358" y="1034"/>
                  </a:lnTo>
                  <a:lnTo>
                    <a:pt x="356" y="1032"/>
                  </a:lnTo>
                  <a:lnTo>
                    <a:pt x="352" y="1030"/>
                  </a:lnTo>
                  <a:lnTo>
                    <a:pt x="350" y="1022"/>
                  </a:lnTo>
                  <a:lnTo>
                    <a:pt x="352" y="1020"/>
                  </a:lnTo>
                  <a:lnTo>
                    <a:pt x="350" y="988"/>
                  </a:lnTo>
                  <a:lnTo>
                    <a:pt x="334" y="952"/>
                  </a:lnTo>
                  <a:lnTo>
                    <a:pt x="324" y="942"/>
                  </a:lnTo>
                  <a:lnTo>
                    <a:pt x="316" y="928"/>
                  </a:lnTo>
                  <a:lnTo>
                    <a:pt x="296" y="912"/>
                  </a:lnTo>
                  <a:lnTo>
                    <a:pt x="284" y="912"/>
                  </a:lnTo>
                  <a:lnTo>
                    <a:pt x="278" y="906"/>
                  </a:lnTo>
                  <a:lnTo>
                    <a:pt x="282" y="896"/>
                  </a:lnTo>
                  <a:lnTo>
                    <a:pt x="280" y="890"/>
                  </a:lnTo>
                  <a:lnTo>
                    <a:pt x="280" y="884"/>
                  </a:lnTo>
                  <a:lnTo>
                    <a:pt x="274" y="876"/>
                  </a:lnTo>
                  <a:lnTo>
                    <a:pt x="254" y="874"/>
                  </a:lnTo>
                  <a:lnTo>
                    <a:pt x="242" y="870"/>
                  </a:lnTo>
                  <a:lnTo>
                    <a:pt x="228" y="858"/>
                  </a:lnTo>
                  <a:lnTo>
                    <a:pt x="220" y="836"/>
                  </a:lnTo>
                  <a:lnTo>
                    <a:pt x="208" y="826"/>
                  </a:lnTo>
                  <a:lnTo>
                    <a:pt x="194" y="822"/>
                  </a:lnTo>
                  <a:lnTo>
                    <a:pt x="158" y="806"/>
                  </a:lnTo>
                  <a:lnTo>
                    <a:pt x="148" y="806"/>
                  </a:lnTo>
                  <a:lnTo>
                    <a:pt x="132" y="798"/>
                  </a:lnTo>
                  <a:lnTo>
                    <a:pt x="124" y="788"/>
                  </a:lnTo>
                  <a:lnTo>
                    <a:pt x="124" y="780"/>
                  </a:lnTo>
                  <a:lnTo>
                    <a:pt x="128" y="774"/>
                  </a:lnTo>
                  <a:lnTo>
                    <a:pt x="132" y="756"/>
                  </a:lnTo>
                  <a:lnTo>
                    <a:pt x="134" y="746"/>
                  </a:lnTo>
                  <a:lnTo>
                    <a:pt x="136" y="740"/>
                  </a:lnTo>
                  <a:lnTo>
                    <a:pt x="134" y="728"/>
                  </a:lnTo>
                  <a:lnTo>
                    <a:pt x="124" y="724"/>
                  </a:lnTo>
                  <a:lnTo>
                    <a:pt x="124" y="712"/>
                  </a:lnTo>
                  <a:lnTo>
                    <a:pt x="126" y="710"/>
                  </a:lnTo>
                  <a:lnTo>
                    <a:pt x="128" y="710"/>
                  </a:lnTo>
                  <a:lnTo>
                    <a:pt x="128" y="700"/>
                  </a:lnTo>
                  <a:lnTo>
                    <a:pt x="118" y="692"/>
                  </a:lnTo>
                  <a:lnTo>
                    <a:pt x="96" y="650"/>
                  </a:lnTo>
                  <a:lnTo>
                    <a:pt x="94" y="638"/>
                  </a:lnTo>
                  <a:lnTo>
                    <a:pt x="90" y="628"/>
                  </a:lnTo>
                  <a:lnTo>
                    <a:pt x="88" y="620"/>
                  </a:lnTo>
                  <a:lnTo>
                    <a:pt x="70" y="594"/>
                  </a:lnTo>
                  <a:lnTo>
                    <a:pt x="72" y="570"/>
                  </a:lnTo>
                  <a:lnTo>
                    <a:pt x="76" y="564"/>
                  </a:lnTo>
                  <a:lnTo>
                    <a:pt x="82" y="564"/>
                  </a:lnTo>
                  <a:lnTo>
                    <a:pt x="90" y="554"/>
                  </a:lnTo>
                  <a:lnTo>
                    <a:pt x="92" y="536"/>
                  </a:lnTo>
                  <a:lnTo>
                    <a:pt x="86" y="532"/>
                  </a:lnTo>
                  <a:lnTo>
                    <a:pt x="74" y="526"/>
                  </a:lnTo>
                  <a:lnTo>
                    <a:pt x="60" y="514"/>
                  </a:lnTo>
                  <a:lnTo>
                    <a:pt x="56" y="502"/>
                  </a:lnTo>
                  <a:lnTo>
                    <a:pt x="56" y="470"/>
                  </a:lnTo>
                  <a:lnTo>
                    <a:pt x="60" y="466"/>
                  </a:lnTo>
                  <a:lnTo>
                    <a:pt x="58" y="456"/>
                  </a:lnTo>
                  <a:lnTo>
                    <a:pt x="62" y="454"/>
                  </a:lnTo>
                  <a:lnTo>
                    <a:pt x="64" y="438"/>
                  </a:lnTo>
                  <a:lnTo>
                    <a:pt x="68" y="438"/>
                  </a:lnTo>
                  <a:lnTo>
                    <a:pt x="70" y="444"/>
                  </a:lnTo>
                  <a:lnTo>
                    <a:pt x="70" y="456"/>
                  </a:lnTo>
                  <a:lnTo>
                    <a:pt x="72" y="460"/>
                  </a:lnTo>
                  <a:lnTo>
                    <a:pt x="84" y="468"/>
                  </a:lnTo>
                  <a:lnTo>
                    <a:pt x="86" y="466"/>
                  </a:lnTo>
                  <a:lnTo>
                    <a:pt x="88" y="456"/>
                  </a:lnTo>
                  <a:lnTo>
                    <a:pt x="82" y="438"/>
                  </a:lnTo>
                  <a:lnTo>
                    <a:pt x="80" y="428"/>
                  </a:lnTo>
                  <a:lnTo>
                    <a:pt x="82" y="414"/>
                  </a:lnTo>
                  <a:lnTo>
                    <a:pt x="78" y="412"/>
                  </a:lnTo>
                  <a:lnTo>
                    <a:pt x="70" y="422"/>
                  </a:lnTo>
                  <a:lnTo>
                    <a:pt x="70" y="426"/>
                  </a:lnTo>
                  <a:lnTo>
                    <a:pt x="68" y="432"/>
                  </a:lnTo>
                  <a:lnTo>
                    <a:pt x="56" y="428"/>
                  </a:lnTo>
                  <a:lnTo>
                    <a:pt x="46" y="412"/>
                  </a:lnTo>
                  <a:lnTo>
                    <a:pt x="34" y="406"/>
                  </a:lnTo>
                  <a:lnTo>
                    <a:pt x="38" y="396"/>
                  </a:lnTo>
                  <a:lnTo>
                    <a:pt x="38" y="360"/>
                  </a:lnTo>
                  <a:lnTo>
                    <a:pt x="24" y="342"/>
                  </a:lnTo>
                  <a:lnTo>
                    <a:pt x="18" y="330"/>
                  </a:lnTo>
                  <a:lnTo>
                    <a:pt x="6" y="300"/>
                  </a:lnTo>
                  <a:lnTo>
                    <a:pt x="12" y="290"/>
                  </a:lnTo>
                  <a:lnTo>
                    <a:pt x="10" y="280"/>
                  </a:lnTo>
                  <a:lnTo>
                    <a:pt x="8" y="272"/>
                  </a:lnTo>
                  <a:lnTo>
                    <a:pt x="14" y="250"/>
                  </a:lnTo>
                  <a:lnTo>
                    <a:pt x="22" y="240"/>
                  </a:lnTo>
                  <a:lnTo>
                    <a:pt x="22" y="234"/>
                  </a:lnTo>
                  <a:lnTo>
                    <a:pt x="22" y="212"/>
                  </a:lnTo>
                  <a:lnTo>
                    <a:pt x="12" y="192"/>
                  </a:lnTo>
                  <a:lnTo>
                    <a:pt x="12" y="188"/>
                  </a:lnTo>
                  <a:lnTo>
                    <a:pt x="8" y="182"/>
                  </a:lnTo>
                  <a:lnTo>
                    <a:pt x="4" y="176"/>
                  </a:lnTo>
                  <a:lnTo>
                    <a:pt x="0" y="166"/>
                  </a:lnTo>
                  <a:lnTo>
                    <a:pt x="0" y="154"/>
                  </a:lnTo>
                  <a:lnTo>
                    <a:pt x="2" y="150"/>
                  </a:lnTo>
                  <a:lnTo>
                    <a:pt x="0" y="140"/>
                  </a:lnTo>
                  <a:lnTo>
                    <a:pt x="12" y="124"/>
                  </a:lnTo>
                  <a:lnTo>
                    <a:pt x="40" y="94"/>
                  </a:lnTo>
                  <a:lnTo>
                    <a:pt x="40" y="86"/>
                  </a:lnTo>
                  <a:lnTo>
                    <a:pt x="42" y="76"/>
                  </a:lnTo>
                  <a:lnTo>
                    <a:pt x="48" y="70"/>
                  </a:lnTo>
                  <a:lnTo>
                    <a:pt x="54" y="58"/>
                  </a:lnTo>
                  <a:lnTo>
                    <a:pt x="58" y="30"/>
                  </a:lnTo>
                  <a:lnTo>
                    <a:pt x="50" y="18"/>
                  </a:lnTo>
                  <a:lnTo>
                    <a:pt x="58" y="4"/>
                  </a:lnTo>
                  <a:lnTo>
                    <a:pt x="60" y="0"/>
                  </a:lnTo>
                  <a:lnTo>
                    <a:pt x="356" y="80"/>
                  </a:lnTo>
                  <a:lnTo>
                    <a:pt x="282" y="374"/>
                  </a:lnTo>
                  <a:lnTo>
                    <a:pt x="606" y="852"/>
                  </a:lnTo>
                  <a:lnTo>
                    <a:pt x="606" y="866"/>
                  </a:lnTo>
                  <a:lnTo>
                    <a:pt x="608" y="872"/>
                  </a:lnTo>
                  <a:lnTo>
                    <a:pt x="606" y="876"/>
                  </a:lnTo>
                  <a:lnTo>
                    <a:pt x="612" y="888"/>
                  </a:lnTo>
                  <a:lnTo>
                    <a:pt x="612" y="898"/>
                  </a:lnTo>
                  <a:lnTo>
                    <a:pt x="616" y="904"/>
                  </a:lnTo>
                  <a:lnTo>
                    <a:pt x="618" y="916"/>
                  </a:lnTo>
                  <a:lnTo>
                    <a:pt x="624" y="920"/>
                  </a:lnTo>
                  <a:lnTo>
                    <a:pt x="628" y="926"/>
                  </a:lnTo>
                  <a:lnTo>
                    <a:pt x="630" y="934"/>
                  </a:lnTo>
                  <a:lnTo>
                    <a:pt x="628" y="938"/>
                  </a:lnTo>
                  <a:lnTo>
                    <a:pt x="626" y="936"/>
                  </a:lnTo>
                  <a:lnTo>
                    <a:pt x="616" y="944"/>
                  </a:lnTo>
                  <a:lnTo>
                    <a:pt x="604" y="948"/>
                  </a:lnTo>
                  <a:lnTo>
                    <a:pt x="594" y="960"/>
                  </a:lnTo>
                  <a:lnTo>
                    <a:pt x="588" y="986"/>
                  </a:lnTo>
                  <a:lnTo>
                    <a:pt x="572" y="1006"/>
                  </a:lnTo>
                  <a:lnTo>
                    <a:pt x="564" y="1006"/>
                  </a:lnTo>
                  <a:lnTo>
                    <a:pt x="564" y="1012"/>
                  </a:lnTo>
                  <a:lnTo>
                    <a:pt x="566" y="1020"/>
                  </a:lnTo>
                  <a:lnTo>
                    <a:pt x="566" y="1026"/>
                  </a:lnTo>
                  <a:lnTo>
                    <a:pt x="562" y="1038"/>
                  </a:lnTo>
                  <a:lnTo>
                    <a:pt x="564" y="1044"/>
                  </a:lnTo>
                  <a:lnTo>
                    <a:pt x="576" y="1052"/>
                  </a:lnTo>
                  <a:lnTo>
                    <a:pt x="578" y="1058"/>
                  </a:lnTo>
                  <a:lnTo>
                    <a:pt x="574" y="1062"/>
                  </a:lnTo>
                  <a:lnTo>
                    <a:pt x="572" y="1068"/>
                  </a:lnTo>
                  <a:lnTo>
                    <a:pt x="566" y="1076"/>
                  </a:lnTo>
                  <a:lnTo>
                    <a:pt x="562" y="1074"/>
                  </a:lnTo>
                  <a:lnTo>
                    <a:pt x="548" y="107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1" name="Freeform 12"/>
            <p:cNvSpPr>
              <a:spLocks/>
            </p:cNvSpPr>
            <p:nvPr/>
          </p:nvSpPr>
          <p:spPr bwMode="grayWhite">
            <a:xfrm>
              <a:off x="1593" y="1034"/>
              <a:ext cx="436" cy="710"/>
            </a:xfrm>
            <a:custGeom>
              <a:avLst/>
              <a:gdLst>
                <a:gd name="T0" fmla="*/ 6 w 470"/>
                <a:gd name="T1" fmla="*/ 7 h 762"/>
                <a:gd name="T2" fmla="*/ 6 w 470"/>
                <a:gd name="T3" fmla="*/ 7 h 762"/>
                <a:gd name="T4" fmla="*/ 6 w 470"/>
                <a:gd name="T5" fmla="*/ 7 h 762"/>
                <a:gd name="T6" fmla="*/ 6 w 470"/>
                <a:gd name="T7" fmla="*/ 7 h 762"/>
                <a:gd name="T8" fmla="*/ 6 w 470"/>
                <a:gd name="T9" fmla="*/ 7 h 762"/>
                <a:gd name="T10" fmla="*/ 6 w 470"/>
                <a:gd name="T11" fmla="*/ 7 h 762"/>
                <a:gd name="T12" fmla="*/ 6 w 470"/>
                <a:gd name="T13" fmla="*/ 7 h 762"/>
                <a:gd name="T14" fmla="*/ 6 w 470"/>
                <a:gd name="T15" fmla="*/ 7 h 762"/>
                <a:gd name="T16" fmla="*/ 6 w 470"/>
                <a:gd name="T17" fmla="*/ 7 h 762"/>
                <a:gd name="T18" fmla="*/ 6 w 470"/>
                <a:gd name="T19" fmla="*/ 7 h 762"/>
                <a:gd name="T20" fmla="*/ 6 w 470"/>
                <a:gd name="T21" fmla="*/ 7 h 762"/>
                <a:gd name="T22" fmla="*/ 6 w 470"/>
                <a:gd name="T23" fmla="*/ 7 h 762"/>
                <a:gd name="T24" fmla="*/ 6 w 470"/>
                <a:gd name="T25" fmla="*/ 7 h 762"/>
                <a:gd name="T26" fmla="*/ 6 w 470"/>
                <a:gd name="T27" fmla="*/ 7 h 762"/>
                <a:gd name="T28" fmla="*/ 6 w 470"/>
                <a:gd name="T29" fmla="*/ 0 h 762"/>
                <a:gd name="T30" fmla="*/ 6 w 470"/>
                <a:gd name="T31" fmla="*/ 7 h 762"/>
                <a:gd name="T32" fmla="*/ 6 w 470"/>
                <a:gd name="T33" fmla="*/ 7 h 762"/>
                <a:gd name="T34" fmla="*/ 6 w 470"/>
                <a:gd name="T35" fmla="*/ 7 h 762"/>
                <a:gd name="T36" fmla="*/ 6 w 470"/>
                <a:gd name="T37" fmla="*/ 7 h 762"/>
                <a:gd name="T38" fmla="*/ 6 w 470"/>
                <a:gd name="T39" fmla="*/ 7 h 762"/>
                <a:gd name="T40" fmla="*/ 6 w 470"/>
                <a:gd name="T41" fmla="*/ 7 h 762"/>
                <a:gd name="T42" fmla="*/ 6 w 470"/>
                <a:gd name="T43" fmla="*/ 7 h 762"/>
                <a:gd name="T44" fmla="*/ 6 w 470"/>
                <a:gd name="T45" fmla="*/ 7 h 762"/>
                <a:gd name="T46" fmla="*/ 6 w 470"/>
                <a:gd name="T47" fmla="*/ 7 h 762"/>
                <a:gd name="T48" fmla="*/ 6 w 470"/>
                <a:gd name="T49" fmla="*/ 7 h 762"/>
                <a:gd name="T50" fmla="*/ 6 w 470"/>
                <a:gd name="T51" fmla="*/ 7 h 762"/>
                <a:gd name="T52" fmla="*/ 6 w 470"/>
                <a:gd name="T53" fmla="*/ 7 h 762"/>
                <a:gd name="T54" fmla="*/ 6 w 470"/>
                <a:gd name="T55" fmla="*/ 7 h 762"/>
                <a:gd name="T56" fmla="*/ 6 w 470"/>
                <a:gd name="T57" fmla="*/ 7 h 762"/>
                <a:gd name="T58" fmla="*/ 6 w 470"/>
                <a:gd name="T59" fmla="*/ 7 h 762"/>
                <a:gd name="T60" fmla="*/ 6 w 470"/>
                <a:gd name="T61" fmla="*/ 7 h 762"/>
                <a:gd name="T62" fmla="*/ 6 w 470"/>
                <a:gd name="T63" fmla="*/ 7 h 762"/>
                <a:gd name="T64" fmla="*/ 6 w 470"/>
                <a:gd name="T65" fmla="*/ 7 h 762"/>
                <a:gd name="T66" fmla="*/ 6 w 470"/>
                <a:gd name="T67" fmla="*/ 7 h 762"/>
                <a:gd name="T68" fmla="*/ 6 w 470"/>
                <a:gd name="T69" fmla="*/ 7 h 762"/>
                <a:gd name="T70" fmla="*/ 6 w 470"/>
                <a:gd name="T71" fmla="*/ 7 h 762"/>
                <a:gd name="T72" fmla="*/ 6 w 470"/>
                <a:gd name="T73" fmla="*/ 7 h 762"/>
                <a:gd name="T74" fmla="*/ 6 w 470"/>
                <a:gd name="T75" fmla="*/ 7 h 762"/>
                <a:gd name="T76" fmla="*/ 6 w 470"/>
                <a:gd name="T77" fmla="*/ 7 h 762"/>
                <a:gd name="T78" fmla="*/ 6 w 470"/>
                <a:gd name="T79" fmla="*/ 7 h 762"/>
                <a:gd name="T80" fmla="*/ 6 w 470"/>
                <a:gd name="T81" fmla="*/ 7 h 762"/>
                <a:gd name="T82" fmla="*/ 6 w 470"/>
                <a:gd name="T83" fmla="*/ 7 h 762"/>
                <a:gd name="T84" fmla="*/ 6 w 470"/>
                <a:gd name="T85" fmla="*/ 7 h 762"/>
                <a:gd name="T86" fmla="*/ 6 w 470"/>
                <a:gd name="T87" fmla="*/ 7 h 762"/>
                <a:gd name="T88" fmla="*/ 6 w 470"/>
                <a:gd name="T89" fmla="*/ 7 h 762"/>
                <a:gd name="T90" fmla="*/ 6 w 470"/>
                <a:gd name="T91" fmla="*/ 7 h 762"/>
                <a:gd name="T92" fmla="*/ 6 w 470"/>
                <a:gd name="T93" fmla="*/ 7 h 762"/>
                <a:gd name="T94" fmla="*/ 6 w 470"/>
                <a:gd name="T95" fmla="*/ 7 h 762"/>
                <a:gd name="T96" fmla="*/ 6 w 470"/>
                <a:gd name="T97" fmla="*/ 7 h 7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0"/>
                <a:gd name="T148" fmla="*/ 0 h 762"/>
                <a:gd name="T149" fmla="*/ 470 w 470"/>
                <a:gd name="T150" fmla="*/ 762 h 7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0" h="762">
                  <a:moveTo>
                    <a:pt x="0" y="678"/>
                  </a:moveTo>
                  <a:lnTo>
                    <a:pt x="40" y="502"/>
                  </a:lnTo>
                  <a:lnTo>
                    <a:pt x="50" y="490"/>
                  </a:lnTo>
                  <a:lnTo>
                    <a:pt x="50" y="478"/>
                  </a:lnTo>
                  <a:lnTo>
                    <a:pt x="52" y="476"/>
                  </a:lnTo>
                  <a:lnTo>
                    <a:pt x="54" y="474"/>
                  </a:lnTo>
                  <a:lnTo>
                    <a:pt x="56" y="468"/>
                  </a:lnTo>
                  <a:lnTo>
                    <a:pt x="52" y="460"/>
                  </a:lnTo>
                  <a:lnTo>
                    <a:pt x="40" y="456"/>
                  </a:lnTo>
                  <a:lnTo>
                    <a:pt x="38" y="448"/>
                  </a:lnTo>
                  <a:lnTo>
                    <a:pt x="42" y="436"/>
                  </a:lnTo>
                  <a:lnTo>
                    <a:pt x="58" y="410"/>
                  </a:lnTo>
                  <a:lnTo>
                    <a:pt x="70" y="404"/>
                  </a:lnTo>
                  <a:lnTo>
                    <a:pt x="76" y="396"/>
                  </a:lnTo>
                  <a:lnTo>
                    <a:pt x="78" y="390"/>
                  </a:lnTo>
                  <a:lnTo>
                    <a:pt x="84" y="384"/>
                  </a:lnTo>
                  <a:lnTo>
                    <a:pt x="118" y="332"/>
                  </a:lnTo>
                  <a:lnTo>
                    <a:pt x="116" y="318"/>
                  </a:lnTo>
                  <a:lnTo>
                    <a:pt x="108" y="312"/>
                  </a:lnTo>
                  <a:lnTo>
                    <a:pt x="102" y="310"/>
                  </a:lnTo>
                  <a:lnTo>
                    <a:pt x="96" y="300"/>
                  </a:lnTo>
                  <a:lnTo>
                    <a:pt x="94" y="292"/>
                  </a:lnTo>
                  <a:lnTo>
                    <a:pt x="92" y="280"/>
                  </a:lnTo>
                  <a:lnTo>
                    <a:pt x="96" y="274"/>
                  </a:lnTo>
                  <a:lnTo>
                    <a:pt x="98" y="270"/>
                  </a:lnTo>
                  <a:lnTo>
                    <a:pt x="94" y="262"/>
                  </a:lnTo>
                  <a:lnTo>
                    <a:pt x="94" y="252"/>
                  </a:lnTo>
                  <a:lnTo>
                    <a:pt x="96" y="250"/>
                  </a:lnTo>
                  <a:lnTo>
                    <a:pt x="152" y="0"/>
                  </a:lnTo>
                  <a:lnTo>
                    <a:pt x="150" y="0"/>
                  </a:lnTo>
                  <a:lnTo>
                    <a:pt x="214" y="16"/>
                  </a:lnTo>
                  <a:lnTo>
                    <a:pt x="196" y="110"/>
                  </a:lnTo>
                  <a:lnTo>
                    <a:pt x="208" y="136"/>
                  </a:lnTo>
                  <a:lnTo>
                    <a:pt x="212" y="154"/>
                  </a:lnTo>
                  <a:lnTo>
                    <a:pt x="208" y="162"/>
                  </a:lnTo>
                  <a:lnTo>
                    <a:pt x="204" y="168"/>
                  </a:lnTo>
                  <a:lnTo>
                    <a:pt x="208" y="172"/>
                  </a:lnTo>
                  <a:lnTo>
                    <a:pt x="216" y="184"/>
                  </a:lnTo>
                  <a:lnTo>
                    <a:pt x="234" y="200"/>
                  </a:lnTo>
                  <a:lnTo>
                    <a:pt x="246" y="226"/>
                  </a:lnTo>
                  <a:lnTo>
                    <a:pt x="248" y="238"/>
                  </a:lnTo>
                  <a:lnTo>
                    <a:pt x="254" y="252"/>
                  </a:lnTo>
                  <a:lnTo>
                    <a:pt x="264" y="252"/>
                  </a:lnTo>
                  <a:lnTo>
                    <a:pt x="264" y="260"/>
                  </a:lnTo>
                  <a:lnTo>
                    <a:pt x="280" y="262"/>
                  </a:lnTo>
                  <a:lnTo>
                    <a:pt x="284" y="268"/>
                  </a:lnTo>
                  <a:lnTo>
                    <a:pt x="268" y="300"/>
                  </a:lnTo>
                  <a:lnTo>
                    <a:pt x="270" y="304"/>
                  </a:lnTo>
                  <a:lnTo>
                    <a:pt x="264" y="310"/>
                  </a:lnTo>
                  <a:lnTo>
                    <a:pt x="262" y="326"/>
                  </a:lnTo>
                  <a:lnTo>
                    <a:pt x="264" y="326"/>
                  </a:lnTo>
                  <a:lnTo>
                    <a:pt x="264" y="336"/>
                  </a:lnTo>
                  <a:lnTo>
                    <a:pt x="252" y="344"/>
                  </a:lnTo>
                  <a:lnTo>
                    <a:pt x="252" y="352"/>
                  </a:lnTo>
                  <a:lnTo>
                    <a:pt x="254" y="358"/>
                  </a:lnTo>
                  <a:lnTo>
                    <a:pt x="250" y="366"/>
                  </a:lnTo>
                  <a:lnTo>
                    <a:pt x="264" y="378"/>
                  </a:lnTo>
                  <a:lnTo>
                    <a:pt x="268" y="378"/>
                  </a:lnTo>
                  <a:lnTo>
                    <a:pt x="288" y="360"/>
                  </a:lnTo>
                  <a:lnTo>
                    <a:pt x="292" y="360"/>
                  </a:lnTo>
                  <a:lnTo>
                    <a:pt x="294" y="360"/>
                  </a:lnTo>
                  <a:lnTo>
                    <a:pt x="296" y="368"/>
                  </a:lnTo>
                  <a:lnTo>
                    <a:pt x="300" y="370"/>
                  </a:lnTo>
                  <a:lnTo>
                    <a:pt x="304" y="374"/>
                  </a:lnTo>
                  <a:lnTo>
                    <a:pt x="302" y="386"/>
                  </a:lnTo>
                  <a:lnTo>
                    <a:pt x="302" y="406"/>
                  </a:lnTo>
                  <a:lnTo>
                    <a:pt x="306" y="418"/>
                  </a:lnTo>
                  <a:lnTo>
                    <a:pt x="314" y="430"/>
                  </a:lnTo>
                  <a:lnTo>
                    <a:pt x="314" y="436"/>
                  </a:lnTo>
                  <a:lnTo>
                    <a:pt x="308" y="444"/>
                  </a:lnTo>
                  <a:lnTo>
                    <a:pt x="316" y="458"/>
                  </a:lnTo>
                  <a:lnTo>
                    <a:pt x="324" y="458"/>
                  </a:lnTo>
                  <a:lnTo>
                    <a:pt x="332" y="466"/>
                  </a:lnTo>
                  <a:lnTo>
                    <a:pt x="334" y="474"/>
                  </a:lnTo>
                  <a:lnTo>
                    <a:pt x="330" y="486"/>
                  </a:lnTo>
                  <a:lnTo>
                    <a:pt x="330" y="490"/>
                  </a:lnTo>
                  <a:lnTo>
                    <a:pt x="336" y="500"/>
                  </a:lnTo>
                  <a:lnTo>
                    <a:pt x="346" y="506"/>
                  </a:lnTo>
                  <a:lnTo>
                    <a:pt x="350" y="496"/>
                  </a:lnTo>
                  <a:lnTo>
                    <a:pt x="356" y="494"/>
                  </a:lnTo>
                  <a:lnTo>
                    <a:pt x="370" y="500"/>
                  </a:lnTo>
                  <a:lnTo>
                    <a:pt x="376" y="502"/>
                  </a:lnTo>
                  <a:lnTo>
                    <a:pt x="384" y="494"/>
                  </a:lnTo>
                  <a:lnTo>
                    <a:pt x="388" y="494"/>
                  </a:lnTo>
                  <a:lnTo>
                    <a:pt x="392" y="498"/>
                  </a:lnTo>
                  <a:lnTo>
                    <a:pt x="412" y="498"/>
                  </a:lnTo>
                  <a:lnTo>
                    <a:pt x="420" y="504"/>
                  </a:lnTo>
                  <a:lnTo>
                    <a:pt x="424" y="502"/>
                  </a:lnTo>
                  <a:lnTo>
                    <a:pt x="444" y="502"/>
                  </a:lnTo>
                  <a:lnTo>
                    <a:pt x="442" y="494"/>
                  </a:lnTo>
                  <a:lnTo>
                    <a:pt x="452" y="488"/>
                  </a:lnTo>
                  <a:lnTo>
                    <a:pt x="462" y="496"/>
                  </a:lnTo>
                  <a:lnTo>
                    <a:pt x="464" y="508"/>
                  </a:lnTo>
                  <a:lnTo>
                    <a:pt x="470" y="516"/>
                  </a:lnTo>
                  <a:lnTo>
                    <a:pt x="436" y="762"/>
                  </a:lnTo>
                  <a:lnTo>
                    <a:pt x="434" y="762"/>
                  </a:lnTo>
                  <a:lnTo>
                    <a:pt x="216" y="722"/>
                  </a:lnTo>
                  <a:lnTo>
                    <a:pt x="0" y="67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2" name="Freeform 13"/>
            <p:cNvSpPr>
              <a:spLocks/>
            </p:cNvSpPr>
            <p:nvPr/>
          </p:nvSpPr>
          <p:spPr bwMode="grayWhite">
            <a:xfrm>
              <a:off x="1328" y="1619"/>
              <a:ext cx="465" cy="716"/>
            </a:xfrm>
            <a:custGeom>
              <a:avLst/>
              <a:gdLst>
                <a:gd name="T0" fmla="*/ 6 w 502"/>
                <a:gd name="T1" fmla="*/ 0 h 772"/>
                <a:gd name="T2" fmla="*/ 0 w 502"/>
                <a:gd name="T3" fmla="*/ 6 h 772"/>
                <a:gd name="T4" fmla="*/ 6 w 502"/>
                <a:gd name="T5" fmla="*/ 6 h 772"/>
                <a:gd name="T6" fmla="*/ 6 w 502"/>
                <a:gd name="T7" fmla="*/ 6 h 772"/>
                <a:gd name="T8" fmla="*/ 6 w 502"/>
                <a:gd name="T9" fmla="*/ 6 h 772"/>
                <a:gd name="T10" fmla="*/ 6 w 502"/>
                <a:gd name="T11" fmla="*/ 6 h 772"/>
                <a:gd name="T12" fmla="*/ 6 w 502"/>
                <a:gd name="T13" fmla="*/ 6 h 772"/>
                <a:gd name="T14" fmla="*/ 6 w 502"/>
                <a:gd name="T15" fmla="*/ 6 h 772"/>
                <a:gd name="T16" fmla="*/ 6 w 502"/>
                <a:gd name="T17" fmla="*/ 6 h 772"/>
                <a:gd name="T18" fmla="*/ 6 w 502"/>
                <a:gd name="T19" fmla="*/ 6 h 772"/>
                <a:gd name="T20" fmla="*/ 6 w 502"/>
                <a:gd name="T21" fmla="*/ 6 h 772"/>
                <a:gd name="T22" fmla="*/ 6 w 502"/>
                <a:gd name="T23" fmla="*/ 6 h 772"/>
                <a:gd name="T24" fmla="*/ 6 w 502"/>
                <a:gd name="T25" fmla="*/ 6 h 772"/>
                <a:gd name="T26" fmla="*/ 6 w 502"/>
                <a:gd name="T27" fmla="*/ 6 h 772"/>
                <a:gd name="T28" fmla="*/ 6 w 502"/>
                <a:gd name="T29" fmla="*/ 6 h 772"/>
                <a:gd name="T30" fmla="*/ 6 w 502"/>
                <a:gd name="T31" fmla="*/ 6 h 772"/>
                <a:gd name="T32" fmla="*/ 6 w 502"/>
                <a:gd name="T33" fmla="*/ 6 h 772"/>
                <a:gd name="T34" fmla="*/ 6 w 502"/>
                <a:gd name="T35" fmla="*/ 6 h 772"/>
                <a:gd name="T36" fmla="*/ 6 w 502"/>
                <a:gd name="T37" fmla="*/ 6 h 772"/>
                <a:gd name="T38" fmla="*/ 6 w 502"/>
                <a:gd name="T39" fmla="*/ 6 h 772"/>
                <a:gd name="T40" fmla="*/ 6 w 502"/>
                <a:gd name="T41" fmla="*/ 0 h 7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2"/>
                <a:gd name="T64" fmla="*/ 0 h 772"/>
                <a:gd name="T65" fmla="*/ 502 w 502"/>
                <a:gd name="T66" fmla="*/ 772 h 7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2" h="772">
                  <a:moveTo>
                    <a:pt x="74" y="0"/>
                  </a:moveTo>
                  <a:lnTo>
                    <a:pt x="0" y="294"/>
                  </a:lnTo>
                  <a:lnTo>
                    <a:pt x="324" y="772"/>
                  </a:lnTo>
                  <a:lnTo>
                    <a:pt x="324" y="768"/>
                  </a:lnTo>
                  <a:lnTo>
                    <a:pt x="328" y="760"/>
                  </a:lnTo>
                  <a:lnTo>
                    <a:pt x="334" y="740"/>
                  </a:lnTo>
                  <a:lnTo>
                    <a:pt x="330" y="732"/>
                  </a:lnTo>
                  <a:lnTo>
                    <a:pt x="336" y="686"/>
                  </a:lnTo>
                  <a:lnTo>
                    <a:pt x="332" y="668"/>
                  </a:lnTo>
                  <a:lnTo>
                    <a:pt x="336" y="662"/>
                  </a:lnTo>
                  <a:lnTo>
                    <a:pt x="348" y="660"/>
                  </a:lnTo>
                  <a:lnTo>
                    <a:pt x="364" y="664"/>
                  </a:lnTo>
                  <a:lnTo>
                    <a:pt x="368" y="670"/>
                  </a:lnTo>
                  <a:lnTo>
                    <a:pt x="368" y="674"/>
                  </a:lnTo>
                  <a:lnTo>
                    <a:pt x="374" y="680"/>
                  </a:lnTo>
                  <a:lnTo>
                    <a:pt x="382" y="680"/>
                  </a:lnTo>
                  <a:lnTo>
                    <a:pt x="398" y="638"/>
                  </a:lnTo>
                  <a:lnTo>
                    <a:pt x="406" y="586"/>
                  </a:lnTo>
                  <a:lnTo>
                    <a:pt x="502" y="94"/>
                  </a:lnTo>
                  <a:lnTo>
                    <a:pt x="286" y="50"/>
                  </a:lnTo>
                  <a:lnTo>
                    <a:pt x="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3" name="Freeform 14"/>
            <p:cNvSpPr>
              <a:spLocks/>
            </p:cNvSpPr>
            <p:nvPr/>
          </p:nvSpPr>
          <p:spPr bwMode="grayWhite">
            <a:xfrm>
              <a:off x="2069" y="1853"/>
              <a:ext cx="531" cy="420"/>
            </a:xfrm>
            <a:custGeom>
              <a:avLst/>
              <a:gdLst>
                <a:gd name="T0" fmla="*/ 0 w 572"/>
                <a:gd name="T1" fmla="*/ 6 h 454"/>
                <a:gd name="T2" fmla="*/ 6 w 572"/>
                <a:gd name="T3" fmla="*/ 0 h 454"/>
                <a:gd name="T4" fmla="*/ 6 w 572"/>
                <a:gd name="T5" fmla="*/ 6 h 454"/>
                <a:gd name="T6" fmla="*/ 6 w 572"/>
                <a:gd name="T7" fmla="*/ 6 h 454"/>
                <a:gd name="T8" fmla="*/ 6 w 572"/>
                <a:gd name="T9" fmla="*/ 6 h 454"/>
                <a:gd name="T10" fmla="*/ 6 w 572"/>
                <a:gd name="T11" fmla="*/ 6 h 454"/>
                <a:gd name="T12" fmla="*/ 6 w 572"/>
                <a:gd name="T13" fmla="*/ 6 h 454"/>
                <a:gd name="T14" fmla="*/ 0 w 572"/>
                <a:gd name="T15" fmla="*/ 6 h 454"/>
                <a:gd name="T16" fmla="*/ 0 60000 65536"/>
                <a:gd name="T17" fmla="*/ 0 60000 65536"/>
                <a:gd name="T18" fmla="*/ 0 60000 65536"/>
                <a:gd name="T19" fmla="*/ 0 60000 65536"/>
                <a:gd name="T20" fmla="*/ 0 60000 65536"/>
                <a:gd name="T21" fmla="*/ 0 60000 65536"/>
                <a:gd name="T22" fmla="*/ 0 60000 65536"/>
                <a:gd name="T23" fmla="*/ 0 60000 65536"/>
                <a:gd name="T24" fmla="*/ 0 w 572"/>
                <a:gd name="T25" fmla="*/ 0 h 454"/>
                <a:gd name="T26" fmla="*/ 572 w 572"/>
                <a:gd name="T27" fmla="*/ 454 h 4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2" h="454">
                  <a:moveTo>
                    <a:pt x="0" y="396"/>
                  </a:moveTo>
                  <a:lnTo>
                    <a:pt x="54" y="0"/>
                  </a:lnTo>
                  <a:lnTo>
                    <a:pt x="424" y="42"/>
                  </a:lnTo>
                  <a:lnTo>
                    <a:pt x="572" y="54"/>
                  </a:lnTo>
                  <a:lnTo>
                    <a:pt x="566" y="154"/>
                  </a:lnTo>
                  <a:lnTo>
                    <a:pt x="548" y="454"/>
                  </a:lnTo>
                  <a:lnTo>
                    <a:pt x="472" y="448"/>
                  </a:lnTo>
                  <a:lnTo>
                    <a:pt x="0" y="39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4" name="Freeform 15"/>
            <p:cNvSpPr>
              <a:spLocks/>
            </p:cNvSpPr>
            <p:nvPr/>
          </p:nvSpPr>
          <p:spPr bwMode="grayWhite">
            <a:xfrm>
              <a:off x="1995" y="2219"/>
              <a:ext cx="511" cy="530"/>
            </a:xfrm>
            <a:custGeom>
              <a:avLst/>
              <a:gdLst>
                <a:gd name="T0" fmla="*/ 6 w 552"/>
                <a:gd name="T1" fmla="*/ 0 h 570"/>
                <a:gd name="T2" fmla="*/ 0 w 552"/>
                <a:gd name="T3" fmla="*/ 7 h 570"/>
                <a:gd name="T4" fmla="*/ 0 w 552"/>
                <a:gd name="T5" fmla="*/ 7 h 570"/>
                <a:gd name="T6" fmla="*/ 6 w 552"/>
                <a:gd name="T7" fmla="*/ 7 h 570"/>
                <a:gd name="T8" fmla="*/ 6 w 552"/>
                <a:gd name="T9" fmla="*/ 7 h 570"/>
                <a:gd name="T10" fmla="*/ 6 w 552"/>
                <a:gd name="T11" fmla="*/ 7 h 570"/>
                <a:gd name="T12" fmla="*/ 6 w 552"/>
                <a:gd name="T13" fmla="*/ 7 h 570"/>
                <a:gd name="T14" fmla="*/ 6 w 552"/>
                <a:gd name="T15" fmla="*/ 7 h 570"/>
                <a:gd name="T16" fmla="*/ 6 w 552"/>
                <a:gd name="T17" fmla="*/ 7 h 570"/>
                <a:gd name="T18" fmla="*/ 6 w 552"/>
                <a:gd name="T19" fmla="*/ 7 h 570"/>
                <a:gd name="T20" fmla="*/ 6 w 552"/>
                <a:gd name="T21" fmla="*/ 7 h 570"/>
                <a:gd name="T22" fmla="*/ 6 w 552"/>
                <a:gd name="T23" fmla="*/ 7 h 570"/>
                <a:gd name="T24" fmla="*/ 6 w 552"/>
                <a:gd name="T25" fmla="*/ 7 h 570"/>
                <a:gd name="T26" fmla="*/ 6 w 552"/>
                <a:gd name="T27" fmla="*/ 7 h 570"/>
                <a:gd name="T28" fmla="*/ 6 w 552"/>
                <a:gd name="T29" fmla="*/ 7 h 570"/>
                <a:gd name="T30" fmla="*/ 6 w 552"/>
                <a:gd name="T31" fmla="*/ 7 h 570"/>
                <a:gd name="T32" fmla="*/ 6 w 552"/>
                <a:gd name="T33" fmla="*/ 0 h 5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2"/>
                <a:gd name="T52" fmla="*/ 0 h 570"/>
                <a:gd name="T53" fmla="*/ 552 w 552"/>
                <a:gd name="T54" fmla="*/ 570 h 5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2" h="570">
                  <a:moveTo>
                    <a:pt x="80" y="0"/>
                  </a:moveTo>
                  <a:lnTo>
                    <a:pt x="0" y="560"/>
                  </a:lnTo>
                  <a:lnTo>
                    <a:pt x="72" y="570"/>
                  </a:lnTo>
                  <a:lnTo>
                    <a:pt x="78" y="526"/>
                  </a:lnTo>
                  <a:lnTo>
                    <a:pt x="214" y="542"/>
                  </a:lnTo>
                  <a:lnTo>
                    <a:pt x="214" y="540"/>
                  </a:lnTo>
                  <a:lnTo>
                    <a:pt x="210" y="532"/>
                  </a:lnTo>
                  <a:lnTo>
                    <a:pt x="214" y="528"/>
                  </a:lnTo>
                  <a:lnTo>
                    <a:pt x="212" y="526"/>
                  </a:lnTo>
                  <a:lnTo>
                    <a:pt x="210" y="522"/>
                  </a:lnTo>
                  <a:lnTo>
                    <a:pt x="212" y="520"/>
                  </a:lnTo>
                  <a:lnTo>
                    <a:pt x="508" y="550"/>
                  </a:lnTo>
                  <a:lnTo>
                    <a:pt x="544" y="102"/>
                  </a:lnTo>
                  <a:lnTo>
                    <a:pt x="550" y="102"/>
                  </a:lnTo>
                  <a:lnTo>
                    <a:pt x="552" y="52"/>
                  </a:lnTo>
                  <a:lnTo>
                    <a:pt x="80"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5" name="Freeform 16"/>
            <p:cNvSpPr>
              <a:spLocks/>
            </p:cNvSpPr>
            <p:nvPr/>
          </p:nvSpPr>
          <p:spPr bwMode="grayWhite">
            <a:xfrm>
              <a:off x="2462" y="1706"/>
              <a:ext cx="605" cy="298"/>
            </a:xfrm>
            <a:custGeom>
              <a:avLst/>
              <a:gdLst>
                <a:gd name="T0" fmla="*/ 0 w 650"/>
                <a:gd name="T1" fmla="*/ 6 h 322"/>
                <a:gd name="T2" fmla="*/ 7 w 650"/>
                <a:gd name="T3" fmla="*/ 0 h 322"/>
                <a:gd name="T4" fmla="*/ 7 w 650"/>
                <a:gd name="T5" fmla="*/ 6 h 322"/>
                <a:gd name="T6" fmla="*/ 7 w 650"/>
                <a:gd name="T7" fmla="*/ 6 h 322"/>
                <a:gd name="T8" fmla="*/ 7 w 650"/>
                <a:gd name="T9" fmla="*/ 6 h 322"/>
                <a:gd name="T10" fmla="*/ 7 w 650"/>
                <a:gd name="T11" fmla="*/ 6 h 322"/>
                <a:gd name="T12" fmla="*/ 7 w 650"/>
                <a:gd name="T13" fmla="*/ 6 h 322"/>
                <a:gd name="T14" fmla="*/ 7 w 650"/>
                <a:gd name="T15" fmla="*/ 6 h 322"/>
                <a:gd name="T16" fmla="*/ 7 w 650"/>
                <a:gd name="T17" fmla="*/ 6 h 322"/>
                <a:gd name="T18" fmla="*/ 7 w 650"/>
                <a:gd name="T19" fmla="*/ 6 h 322"/>
                <a:gd name="T20" fmla="*/ 7 w 650"/>
                <a:gd name="T21" fmla="*/ 6 h 322"/>
                <a:gd name="T22" fmla="*/ 7 w 650"/>
                <a:gd name="T23" fmla="*/ 6 h 322"/>
                <a:gd name="T24" fmla="*/ 7 w 650"/>
                <a:gd name="T25" fmla="*/ 6 h 322"/>
                <a:gd name="T26" fmla="*/ 7 w 650"/>
                <a:gd name="T27" fmla="*/ 6 h 322"/>
                <a:gd name="T28" fmla="*/ 7 w 650"/>
                <a:gd name="T29" fmla="*/ 6 h 322"/>
                <a:gd name="T30" fmla="*/ 7 w 650"/>
                <a:gd name="T31" fmla="*/ 6 h 322"/>
                <a:gd name="T32" fmla="*/ 7 w 650"/>
                <a:gd name="T33" fmla="*/ 6 h 322"/>
                <a:gd name="T34" fmla="*/ 7 w 650"/>
                <a:gd name="T35" fmla="*/ 6 h 322"/>
                <a:gd name="T36" fmla="*/ 7 w 650"/>
                <a:gd name="T37" fmla="*/ 6 h 322"/>
                <a:gd name="T38" fmla="*/ 7 w 650"/>
                <a:gd name="T39" fmla="*/ 6 h 322"/>
                <a:gd name="T40" fmla="*/ 7 w 650"/>
                <a:gd name="T41" fmla="*/ 6 h 322"/>
                <a:gd name="T42" fmla="*/ 7 w 650"/>
                <a:gd name="T43" fmla="*/ 6 h 322"/>
                <a:gd name="T44" fmla="*/ 7 w 650"/>
                <a:gd name="T45" fmla="*/ 6 h 322"/>
                <a:gd name="T46" fmla="*/ 7 w 650"/>
                <a:gd name="T47" fmla="*/ 6 h 322"/>
                <a:gd name="T48" fmla="*/ 7 w 650"/>
                <a:gd name="T49" fmla="*/ 6 h 322"/>
                <a:gd name="T50" fmla="*/ 7 w 650"/>
                <a:gd name="T51" fmla="*/ 6 h 322"/>
                <a:gd name="T52" fmla="*/ 7 w 650"/>
                <a:gd name="T53" fmla="*/ 6 h 322"/>
                <a:gd name="T54" fmla="*/ 7 w 650"/>
                <a:gd name="T55" fmla="*/ 6 h 322"/>
                <a:gd name="T56" fmla="*/ 7 w 650"/>
                <a:gd name="T57" fmla="*/ 6 h 322"/>
                <a:gd name="T58" fmla="*/ 7 w 650"/>
                <a:gd name="T59" fmla="*/ 6 h 322"/>
                <a:gd name="T60" fmla="*/ 7 w 650"/>
                <a:gd name="T61" fmla="*/ 6 h 322"/>
                <a:gd name="T62" fmla="*/ 7 w 650"/>
                <a:gd name="T63" fmla="*/ 6 h 322"/>
                <a:gd name="T64" fmla="*/ 7 w 650"/>
                <a:gd name="T65" fmla="*/ 6 h 322"/>
                <a:gd name="T66" fmla="*/ 7 w 650"/>
                <a:gd name="T67" fmla="*/ 6 h 322"/>
                <a:gd name="T68" fmla="*/ 7 w 650"/>
                <a:gd name="T69" fmla="*/ 6 h 322"/>
                <a:gd name="T70" fmla="*/ 7 w 650"/>
                <a:gd name="T71" fmla="*/ 6 h 322"/>
                <a:gd name="T72" fmla="*/ 7 w 650"/>
                <a:gd name="T73" fmla="*/ 6 h 322"/>
                <a:gd name="T74" fmla="*/ 7 w 650"/>
                <a:gd name="T75" fmla="*/ 6 h 322"/>
                <a:gd name="T76" fmla="*/ 7 w 650"/>
                <a:gd name="T77" fmla="*/ 6 h 322"/>
                <a:gd name="T78" fmla="*/ 7 w 650"/>
                <a:gd name="T79" fmla="*/ 6 h 322"/>
                <a:gd name="T80" fmla="*/ 7 w 650"/>
                <a:gd name="T81" fmla="*/ 6 h 322"/>
                <a:gd name="T82" fmla="*/ 7 w 650"/>
                <a:gd name="T83" fmla="*/ 6 h 322"/>
                <a:gd name="T84" fmla="*/ 7 w 650"/>
                <a:gd name="T85" fmla="*/ 6 h 322"/>
                <a:gd name="T86" fmla="*/ 7 w 650"/>
                <a:gd name="T87" fmla="*/ 6 h 322"/>
                <a:gd name="T88" fmla="*/ 7 w 650"/>
                <a:gd name="T89" fmla="*/ 6 h 322"/>
                <a:gd name="T90" fmla="*/ 0 w 650"/>
                <a:gd name="T91" fmla="*/ 6 h 322"/>
                <a:gd name="T92" fmla="*/ 0 w 650"/>
                <a:gd name="T93" fmla="*/ 6 h 3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50"/>
                <a:gd name="T142" fmla="*/ 0 h 322"/>
                <a:gd name="T143" fmla="*/ 650 w 650"/>
                <a:gd name="T144" fmla="*/ 322 h 3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50" h="322">
                  <a:moveTo>
                    <a:pt x="0" y="200"/>
                  </a:moveTo>
                  <a:lnTo>
                    <a:pt x="16" y="0"/>
                  </a:lnTo>
                  <a:lnTo>
                    <a:pt x="418" y="22"/>
                  </a:lnTo>
                  <a:lnTo>
                    <a:pt x="428" y="38"/>
                  </a:lnTo>
                  <a:lnTo>
                    <a:pt x="442" y="38"/>
                  </a:lnTo>
                  <a:lnTo>
                    <a:pt x="452" y="34"/>
                  </a:lnTo>
                  <a:lnTo>
                    <a:pt x="460" y="40"/>
                  </a:lnTo>
                  <a:lnTo>
                    <a:pt x="464" y="52"/>
                  </a:lnTo>
                  <a:lnTo>
                    <a:pt x="476" y="56"/>
                  </a:lnTo>
                  <a:lnTo>
                    <a:pt x="486" y="52"/>
                  </a:lnTo>
                  <a:lnTo>
                    <a:pt x="496" y="46"/>
                  </a:lnTo>
                  <a:lnTo>
                    <a:pt x="510" y="46"/>
                  </a:lnTo>
                  <a:lnTo>
                    <a:pt x="518" y="48"/>
                  </a:lnTo>
                  <a:lnTo>
                    <a:pt x="550" y="68"/>
                  </a:lnTo>
                  <a:lnTo>
                    <a:pt x="564" y="80"/>
                  </a:lnTo>
                  <a:lnTo>
                    <a:pt x="566" y="90"/>
                  </a:lnTo>
                  <a:lnTo>
                    <a:pt x="576" y="96"/>
                  </a:lnTo>
                  <a:lnTo>
                    <a:pt x="576" y="102"/>
                  </a:lnTo>
                  <a:lnTo>
                    <a:pt x="570" y="116"/>
                  </a:lnTo>
                  <a:lnTo>
                    <a:pt x="578" y="124"/>
                  </a:lnTo>
                  <a:lnTo>
                    <a:pt x="584" y="140"/>
                  </a:lnTo>
                  <a:lnTo>
                    <a:pt x="592" y="148"/>
                  </a:lnTo>
                  <a:lnTo>
                    <a:pt x="590" y="156"/>
                  </a:lnTo>
                  <a:lnTo>
                    <a:pt x="592" y="164"/>
                  </a:lnTo>
                  <a:lnTo>
                    <a:pt x="602" y="172"/>
                  </a:lnTo>
                  <a:lnTo>
                    <a:pt x="604" y="180"/>
                  </a:lnTo>
                  <a:lnTo>
                    <a:pt x="602" y="188"/>
                  </a:lnTo>
                  <a:lnTo>
                    <a:pt x="600" y="204"/>
                  </a:lnTo>
                  <a:lnTo>
                    <a:pt x="610" y="208"/>
                  </a:lnTo>
                  <a:lnTo>
                    <a:pt x="612" y="216"/>
                  </a:lnTo>
                  <a:lnTo>
                    <a:pt x="608" y="224"/>
                  </a:lnTo>
                  <a:lnTo>
                    <a:pt x="610" y="232"/>
                  </a:lnTo>
                  <a:lnTo>
                    <a:pt x="616" y="240"/>
                  </a:lnTo>
                  <a:lnTo>
                    <a:pt x="612" y="248"/>
                  </a:lnTo>
                  <a:lnTo>
                    <a:pt x="616" y="258"/>
                  </a:lnTo>
                  <a:lnTo>
                    <a:pt x="618" y="262"/>
                  </a:lnTo>
                  <a:lnTo>
                    <a:pt x="624" y="272"/>
                  </a:lnTo>
                  <a:lnTo>
                    <a:pt x="632" y="280"/>
                  </a:lnTo>
                  <a:lnTo>
                    <a:pt x="634" y="294"/>
                  </a:lnTo>
                  <a:lnTo>
                    <a:pt x="644" y="306"/>
                  </a:lnTo>
                  <a:lnTo>
                    <a:pt x="650" y="308"/>
                  </a:lnTo>
                  <a:lnTo>
                    <a:pt x="648" y="320"/>
                  </a:lnTo>
                  <a:lnTo>
                    <a:pt x="648" y="322"/>
                  </a:lnTo>
                  <a:lnTo>
                    <a:pt x="142" y="312"/>
                  </a:lnTo>
                  <a:lnTo>
                    <a:pt x="148" y="212"/>
                  </a:lnTo>
                  <a:lnTo>
                    <a:pt x="0" y="2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6" name="Freeform 17"/>
            <p:cNvSpPr>
              <a:spLocks/>
            </p:cNvSpPr>
            <p:nvPr/>
          </p:nvSpPr>
          <p:spPr bwMode="grayWhite">
            <a:xfrm>
              <a:off x="2578" y="1995"/>
              <a:ext cx="542" cy="289"/>
            </a:xfrm>
            <a:custGeom>
              <a:avLst/>
              <a:gdLst>
                <a:gd name="T0" fmla="*/ 6 w 584"/>
                <a:gd name="T1" fmla="*/ 0 h 312"/>
                <a:gd name="T2" fmla="*/ 6 w 584"/>
                <a:gd name="T3" fmla="*/ 6 h 312"/>
                <a:gd name="T4" fmla="*/ 6 w 584"/>
                <a:gd name="T5" fmla="*/ 6 h 312"/>
                <a:gd name="T6" fmla="*/ 6 w 584"/>
                <a:gd name="T7" fmla="*/ 6 h 312"/>
                <a:gd name="T8" fmla="*/ 6 w 584"/>
                <a:gd name="T9" fmla="*/ 6 h 312"/>
                <a:gd name="T10" fmla="*/ 6 w 584"/>
                <a:gd name="T11" fmla="*/ 6 h 312"/>
                <a:gd name="T12" fmla="*/ 6 w 584"/>
                <a:gd name="T13" fmla="*/ 6 h 312"/>
                <a:gd name="T14" fmla="*/ 6 w 584"/>
                <a:gd name="T15" fmla="*/ 6 h 312"/>
                <a:gd name="T16" fmla="*/ 6 w 584"/>
                <a:gd name="T17" fmla="*/ 6 h 312"/>
                <a:gd name="T18" fmla="*/ 6 w 584"/>
                <a:gd name="T19" fmla="*/ 6 h 312"/>
                <a:gd name="T20" fmla="*/ 6 w 584"/>
                <a:gd name="T21" fmla="*/ 6 h 312"/>
                <a:gd name="T22" fmla="*/ 6 w 584"/>
                <a:gd name="T23" fmla="*/ 6 h 312"/>
                <a:gd name="T24" fmla="*/ 0 w 584"/>
                <a:gd name="T25" fmla="*/ 6 h 312"/>
                <a:gd name="T26" fmla="*/ 6 w 584"/>
                <a:gd name="T27" fmla="*/ 0 h 3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4"/>
                <a:gd name="T43" fmla="*/ 0 h 312"/>
                <a:gd name="T44" fmla="*/ 584 w 584"/>
                <a:gd name="T45" fmla="*/ 312 h 3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4" h="312">
                  <a:moveTo>
                    <a:pt x="18" y="0"/>
                  </a:moveTo>
                  <a:lnTo>
                    <a:pt x="524" y="10"/>
                  </a:lnTo>
                  <a:lnTo>
                    <a:pt x="558" y="36"/>
                  </a:lnTo>
                  <a:lnTo>
                    <a:pt x="548" y="48"/>
                  </a:lnTo>
                  <a:lnTo>
                    <a:pt x="546" y="60"/>
                  </a:lnTo>
                  <a:lnTo>
                    <a:pt x="550" y="66"/>
                  </a:lnTo>
                  <a:lnTo>
                    <a:pt x="558" y="70"/>
                  </a:lnTo>
                  <a:lnTo>
                    <a:pt x="564" y="88"/>
                  </a:lnTo>
                  <a:lnTo>
                    <a:pt x="572" y="92"/>
                  </a:lnTo>
                  <a:lnTo>
                    <a:pt x="578" y="94"/>
                  </a:lnTo>
                  <a:lnTo>
                    <a:pt x="582" y="96"/>
                  </a:lnTo>
                  <a:lnTo>
                    <a:pt x="584" y="312"/>
                  </a:lnTo>
                  <a:lnTo>
                    <a:pt x="0" y="300"/>
                  </a:lnTo>
                  <a:lnTo>
                    <a:pt x="18"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7" name="Freeform 18"/>
            <p:cNvSpPr>
              <a:spLocks/>
            </p:cNvSpPr>
            <p:nvPr/>
          </p:nvSpPr>
          <p:spPr bwMode="grayWhite">
            <a:xfrm>
              <a:off x="2942" y="1141"/>
              <a:ext cx="483" cy="543"/>
            </a:xfrm>
            <a:custGeom>
              <a:avLst/>
              <a:gdLst>
                <a:gd name="T0" fmla="*/ 7 w 518"/>
                <a:gd name="T1" fmla="*/ 7 h 584"/>
                <a:gd name="T2" fmla="*/ 7 w 518"/>
                <a:gd name="T3" fmla="*/ 7 h 584"/>
                <a:gd name="T4" fmla="*/ 7 w 518"/>
                <a:gd name="T5" fmla="*/ 7 h 584"/>
                <a:gd name="T6" fmla="*/ 7 w 518"/>
                <a:gd name="T7" fmla="*/ 7 h 584"/>
                <a:gd name="T8" fmla="*/ 7 w 518"/>
                <a:gd name="T9" fmla="*/ 7 h 584"/>
                <a:gd name="T10" fmla="*/ 7 w 518"/>
                <a:gd name="T11" fmla="*/ 7 h 584"/>
                <a:gd name="T12" fmla="*/ 7 w 518"/>
                <a:gd name="T13" fmla="*/ 7 h 584"/>
                <a:gd name="T14" fmla="*/ 7 w 518"/>
                <a:gd name="T15" fmla="*/ 7 h 584"/>
                <a:gd name="T16" fmla="*/ 2 w 518"/>
                <a:gd name="T17" fmla="*/ 7 h 584"/>
                <a:gd name="T18" fmla="*/ 7 w 518"/>
                <a:gd name="T19" fmla="*/ 7 h 584"/>
                <a:gd name="T20" fmla="*/ 0 w 518"/>
                <a:gd name="T21" fmla="*/ 7 h 584"/>
                <a:gd name="T22" fmla="*/ 7 w 518"/>
                <a:gd name="T23" fmla="*/ 7 h 584"/>
                <a:gd name="T24" fmla="*/ 7 w 518"/>
                <a:gd name="T25" fmla="*/ 0 h 584"/>
                <a:gd name="T26" fmla="*/ 7 w 518"/>
                <a:gd name="T27" fmla="*/ 7 h 584"/>
                <a:gd name="T28" fmla="*/ 7 w 518"/>
                <a:gd name="T29" fmla="*/ 7 h 584"/>
                <a:gd name="T30" fmla="*/ 7 w 518"/>
                <a:gd name="T31" fmla="*/ 7 h 584"/>
                <a:gd name="T32" fmla="*/ 7 w 518"/>
                <a:gd name="T33" fmla="*/ 7 h 584"/>
                <a:gd name="T34" fmla="*/ 7 w 518"/>
                <a:gd name="T35" fmla="*/ 7 h 584"/>
                <a:gd name="T36" fmla="*/ 7 w 518"/>
                <a:gd name="T37" fmla="*/ 7 h 584"/>
                <a:gd name="T38" fmla="*/ 7 w 518"/>
                <a:gd name="T39" fmla="*/ 7 h 584"/>
                <a:gd name="T40" fmla="*/ 7 w 518"/>
                <a:gd name="T41" fmla="*/ 7 h 584"/>
                <a:gd name="T42" fmla="*/ 7 w 518"/>
                <a:gd name="T43" fmla="*/ 7 h 584"/>
                <a:gd name="T44" fmla="*/ 7 w 518"/>
                <a:gd name="T45" fmla="*/ 7 h 584"/>
                <a:gd name="T46" fmla="*/ 7 w 518"/>
                <a:gd name="T47" fmla="*/ 7 h 584"/>
                <a:gd name="T48" fmla="*/ 7 w 518"/>
                <a:gd name="T49" fmla="*/ 7 h 584"/>
                <a:gd name="T50" fmla="*/ 7 w 518"/>
                <a:gd name="T51" fmla="*/ 7 h 584"/>
                <a:gd name="T52" fmla="*/ 7 w 518"/>
                <a:gd name="T53" fmla="*/ 7 h 584"/>
                <a:gd name="T54" fmla="*/ 7 w 518"/>
                <a:gd name="T55" fmla="*/ 7 h 584"/>
                <a:gd name="T56" fmla="*/ 7 w 518"/>
                <a:gd name="T57" fmla="*/ 7 h 584"/>
                <a:gd name="T58" fmla="*/ 7 w 518"/>
                <a:gd name="T59" fmla="*/ 7 h 584"/>
                <a:gd name="T60" fmla="*/ 7 w 518"/>
                <a:gd name="T61" fmla="*/ 7 h 584"/>
                <a:gd name="T62" fmla="*/ 7 w 518"/>
                <a:gd name="T63" fmla="*/ 7 h 584"/>
                <a:gd name="T64" fmla="*/ 7 w 518"/>
                <a:gd name="T65" fmla="*/ 7 h 584"/>
                <a:gd name="T66" fmla="*/ 7 w 518"/>
                <a:gd name="T67" fmla="*/ 7 h 584"/>
                <a:gd name="T68" fmla="*/ 7 w 518"/>
                <a:gd name="T69" fmla="*/ 7 h 584"/>
                <a:gd name="T70" fmla="*/ 7 w 518"/>
                <a:gd name="T71" fmla="*/ 7 h 584"/>
                <a:gd name="T72" fmla="*/ 7 w 518"/>
                <a:gd name="T73" fmla="*/ 7 h 584"/>
                <a:gd name="T74" fmla="*/ 7 w 518"/>
                <a:gd name="T75" fmla="*/ 7 h 584"/>
                <a:gd name="T76" fmla="*/ 7 w 518"/>
                <a:gd name="T77" fmla="*/ 7 h 584"/>
                <a:gd name="T78" fmla="*/ 7 w 518"/>
                <a:gd name="T79" fmla="*/ 7 h 584"/>
                <a:gd name="T80" fmla="*/ 7 w 518"/>
                <a:gd name="T81" fmla="*/ 7 h 584"/>
                <a:gd name="T82" fmla="*/ 7 w 518"/>
                <a:gd name="T83" fmla="*/ 7 h 584"/>
                <a:gd name="T84" fmla="*/ 7 w 518"/>
                <a:gd name="T85" fmla="*/ 7 h 584"/>
                <a:gd name="T86" fmla="*/ 7 w 518"/>
                <a:gd name="T87" fmla="*/ 7 h 584"/>
                <a:gd name="T88" fmla="*/ 7 w 518"/>
                <a:gd name="T89" fmla="*/ 7 h 584"/>
                <a:gd name="T90" fmla="*/ 7 w 518"/>
                <a:gd name="T91" fmla="*/ 7 h 584"/>
                <a:gd name="T92" fmla="*/ 7 w 518"/>
                <a:gd name="T93" fmla="*/ 7 h 584"/>
                <a:gd name="T94" fmla="*/ 7 w 518"/>
                <a:gd name="T95" fmla="*/ 7 h 584"/>
                <a:gd name="T96" fmla="*/ 7 w 518"/>
                <a:gd name="T97" fmla="*/ 7 h 584"/>
                <a:gd name="T98" fmla="*/ 7 w 518"/>
                <a:gd name="T99" fmla="*/ 7 h 584"/>
                <a:gd name="T100" fmla="*/ 7 w 518"/>
                <a:gd name="T101" fmla="*/ 7 h 584"/>
                <a:gd name="T102" fmla="*/ 7 w 518"/>
                <a:gd name="T103" fmla="*/ 7 h 584"/>
                <a:gd name="T104" fmla="*/ 7 w 518"/>
                <a:gd name="T105" fmla="*/ 7 h 5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8"/>
                <a:gd name="T160" fmla="*/ 0 h 584"/>
                <a:gd name="T161" fmla="*/ 518 w 518"/>
                <a:gd name="T162" fmla="*/ 584 h 5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8" h="584">
                  <a:moveTo>
                    <a:pt x="50" y="584"/>
                  </a:moveTo>
                  <a:lnTo>
                    <a:pt x="50" y="402"/>
                  </a:lnTo>
                  <a:lnTo>
                    <a:pt x="24" y="378"/>
                  </a:lnTo>
                  <a:lnTo>
                    <a:pt x="22" y="370"/>
                  </a:lnTo>
                  <a:lnTo>
                    <a:pt x="36" y="356"/>
                  </a:lnTo>
                  <a:lnTo>
                    <a:pt x="40" y="346"/>
                  </a:lnTo>
                  <a:lnTo>
                    <a:pt x="40" y="338"/>
                  </a:lnTo>
                  <a:lnTo>
                    <a:pt x="40" y="324"/>
                  </a:lnTo>
                  <a:lnTo>
                    <a:pt x="40" y="310"/>
                  </a:lnTo>
                  <a:lnTo>
                    <a:pt x="30" y="274"/>
                  </a:lnTo>
                  <a:lnTo>
                    <a:pt x="28" y="268"/>
                  </a:lnTo>
                  <a:lnTo>
                    <a:pt x="28" y="250"/>
                  </a:lnTo>
                  <a:lnTo>
                    <a:pt x="26" y="240"/>
                  </a:lnTo>
                  <a:lnTo>
                    <a:pt x="24" y="190"/>
                  </a:lnTo>
                  <a:lnTo>
                    <a:pt x="18" y="160"/>
                  </a:lnTo>
                  <a:lnTo>
                    <a:pt x="10" y="152"/>
                  </a:lnTo>
                  <a:lnTo>
                    <a:pt x="4" y="120"/>
                  </a:lnTo>
                  <a:lnTo>
                    <a:pt x="2" y="92"/>
                  </a:lnTo>
                  <a:lnTo>
                    <a:pt x="4" y="76"/>
                  </a:lnTo>
                  <a:lnTo>
                    <a:pt x="8" y="68"/>
                  </a:lnTo>
                  <a:lnTo>
                    <a:pt x="0" y="44"/>
                  </a:lnTo>
                  <a:lnTo>
                    <a:pt x="0" y="36"/>
                  </a:lnTo>
                  <a:lnTo>
                    <a:pt x="134" y="36"/>
                  </a:lnTo>
                  <a:lnTo>
                    <a:pt x="134" y="14"/>
                  </a:lnTo>
                  <a:lnTo>
                    <a:pt x="136" y="0"/>
                  </a:lnTo>
                  <a:lnTo>
                    <a:pt x="146" y="0"/>
                  </a:lnTo>
                  <a:lnTo>
                    <a:pt x="160" y="6"/>
                  </a:lnTo>
                  <a:lnTo>
                    <a:pt x="162" y="28"/>
                  </a:lnTo>
                  <a:lnTo>
                    <a:pt x="166" y="42"/>
                  </a:lnTo>
                  <a:lnTo>
                    <a:pt x="164" y="56"/>
                  </a:lnTo>
                  <a:lnTo>
                    <a:pt x="180" y="66"/>
                  </a:lnTo>
                  <a:lnTo>
                    <a:pt x="184" y="64"/>
                  </a:lnTo>
                  <a:lnTo>
                    <a:pt x="194" y="66"/>
                  </a:lnTo>
                  <a:lnTo>
                    <a:pt x="200" y="72"/>
                  </a:lnTo>
                  <a:lnTo>
                    <a:pt x="212" y="72"/>
                  </a:lnTo>
                  <a:lnTo>
                    <a:pt x="224" y="72"/>
                  </a:lnTo>
                  <a:lnTo>
                    <a:pt x="226" y="78"/>
                  </a:lnTo>
                  <a:lnTo>
                    <a:pt x="226" y="82"/>
                  </a:lnTo>
                  <a:lnTo>
                    <a:pt x="246" y="80"/>
                  </a:lnTo>
                  <a:lnTo>
                    <a:pt x="252" y="74"/>
                  </a:lnTo>
                  <a:lnTo>
                    <a:pt x="282" y="72"/>
                  </a:lnTo>
                  <a:lnTo>
                    <a:pt x="300" y="78"/>
                  </a:lnTo>
                  <a:lnTo>
                    <a:pt x="304" y="78"/>
                  </a:lnTo>
                  <a:lnTo>
                    <a:pt x="302" y="82"/>
                  </a:lnTo>
                  <a:lnTo>
                    <a:pt x="308" y="86"/>
                  </a:lnTo>
                  <a:lnTo>
                    <a:pt x="310" y="86"/>
                  </a:lnTo>
                  <a:lnTo>
                    <a:pt x="314" y="90"/>
                  </a:lnTo>
                  <a:lnTo>
                    <a:pt x="318" y="102"/>
                  </a:lnTo>
                  <a:lnTo>
                    <a:pt x="324" y="106"/>
                  </a:lnTo>
                  <a:lnTo>
                    <a:pt x="332" y="96"/>
                  </a:lnTo>
                  <a:lnTo>
                    <a:pt x="336" y="94"/>
                  </a:lnTo>
                  <a:lnTo>
                    <a:pt x="344" y="96"/>
                  </a:lnTo>
                  <a:lnTo>
                    <a:pt x="348" y="106"/>
                  </a:lnTo>
                  <a:lnTo>
                    <a:pt x="364" y="110"/>
                  </a:lnTo>
                  <a:lnTo>
                    <a:pt x="368" y="116"/>
                  </a:lnTo>
                  <a:lnTo>
                    <a:pt x="376" y="122"/>
                  </a:lnTo>
                  <a:lnTo>
                    <a:pt x="386" y="122"/>
                  </a:lnTo>
                  <a:lnTo>
                    <a:pt x="396" y="120"/>
                  </a:lnTo>
                  <a:lnTo>
                    <a:pt x="422" y="102"/>
                  </a:lnTo>
                  <a:lnTo>
                    <a:pt x="426" y="104"/>
                  </a:lnTo>
                  <a:lnTo>
                    <a:pt x="432" y="112"/>
                  </a:lnTo>
                  <a:lnTo>
                    <a:pt x="470" y="112"/>
                  </a:lnTo>
                  <a:lnTo>
                    <a:pt x="476" y="114"/>
                  </a:lnTo>
                  <a:lnTo>
                    <a:pt x="482" y="116"/>
                  </a:lnTo>
                  <a:lnTo>
                    <a:pt x="492" y="124"/>
                  </a:lnTo>
                  <a:lnTo>
                    <a:pt x="500" y="120"/>
                  </a:lnTo>
                  <a:lnTo>
                    <a:pt x="518" y="118"/>
                  </a:lnTo>
                  <a:lnTo>
                    <a:pt x="508" y="128"/>
                  </a:lnTo>
                  <a:lnTo>
                    <a:pt x="484" y="140"/>
                  </a:lnTo>
                  <a:lnTo>
                    <a:pt x="472" y="144"/>
                  </a:lnTo>
                  <a:lnTo>
                    <a:pt x="464" y="148"/>
                  </a:lnTo>
                  <a:lnTo>
                    <a:pt x="454" y="158"/>
                  </a:lnTo>
                  <a:lnTo>
                    <a:pt x="434" y="166"/>
                  </a:lnTo>
                  <a:lnTo>
                    <a:pt x="424" y="174"/>
                  </a:lnTo>
                  <a:lnTo>
                    <a:pt x="392" y="210"/>
                  </a:lnTo>
                  <a:lnTo>
                    <a:pt x="344" y="252"/>
                  </a:lnTo>
                  <a:lnTo>
                    <a:pt x="340" y="260"/>
                  </a:lnTo>
                  <a:lnTo>
                    <a:pt x="334" y="264"/>
                  </a:lnTo>
                  <a:lnTo>
                    <a:pt x="336" y="318"/>
                  </a:lnTo>
                  <a:lnTo>
                    <a:pt x="332" y="324"/>
                  </a:lnTo>
                  <a:lnTo>
                    <a:pt x="324" y="326"/>
                  </a:lnTo>
                  <a:lnTo>
                    <a:pt x="304" y="342"/>
                  </a:lnTo>
                  <a:lnTo>
                    <a:pt x="304" y="352"/>
                  </a:lnTo>
                  <a:lnTo>
                    <a:pt x="302" y="354"/>
                  </a:lnTo>
                  <a:lnTo>
                    <a:pt x="296" y="370"/>
                  </a:lnTo>
                  <a:lnTo>
                    <a:pt x="306" y="374"/>
                  </a:lnTo>
                  <a:lnTo>
                    <a:pt x="314" y="388"/>
                  </a:lnTo>
                  <a:lnTo>
                    <a:pt x="308" y="398"/>
                  </a:lnTo>
                  <a:lnTo>
                    <a:pt x="310" y="408"/>
                  </a:lnTo>
                  <a:lnTo>
                    <a:pt x="306" y="426"/>
                  </a:lnTo>
                  <a:lnTo>
                    <a:pt x="306" y="450"/>
                  </a:lnTo>
                  <a:lnTo>
                    <a:pt x="310" y="456"/>
                  </a:lnTo>
                  <a:lnTo>
                    <a:pt x="318" y="462"/>
                  </a:lnTo>
                  <a:lnTo>
                    <a:pt x="320" y="466"/>
                  </a:lnTo>
                  <a:lnTo>
                    <a:pt x="338" y="470"/>
                  </a:lnTo>
                  <a:lnTo>
                    <a:pt x="342" y="472"/>
                  </a:lnTo>
                  <a:lnTo>
                    <a:pt x="342" y="476"/>
                  </a:lnTo>
                  <a:lnTo>
                    <a:pt x="348" y="480"/>
                  </a:lnTo>
                  <a:lnTo>
                    <a:pt x="368" y="490"/>
                  </a:lnTo>
                  <a:lnTo>
                    <a:pt x="376" y="504"/>
                  </a:lnTo>
                  <a:lnTo>
                    <a:pt x="396" y="520"/>
                  </a:lnTo>
                  <a:lnTo>
                    <a:pt x="418" y="534"/>
                  </a:lnTo>
                  <a:lnTo>
                    <a:pt x="420" y="540"/>
                  </a:lnTo>
                  <a:lnTo>
                    <a:pt x="420" y="552"/>
                  </a:lnTo>
                  <a:lnTo>
                    <a:pt x="422" y="572"/>
                  </a:lnTo>
                  <a:lnTo>
                    <a:pt x="50" y="58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8" name="Freeform 19"/>
            <p:cNvSpPr>
              <a:spLocks/>
            </p:cNvSpPr>
            <p:nvPr/>
          </p:nvSpPr>
          <p:spPr bwMode="grayWhite">
            <a:xfrm>
              <a:off x="3036" y="1942"/>
              <a:ext cx="491" cy="422"/>
            </a:xfrm>
            <a:custGeom>
              <a:avLst/>
              <a:gdLst>
                <a:gd name="T0" fmla="*/ 7 w 528"/>
                <a:gd name="T1" fmla="*/ 6 h 456"/>
                <a:gd name="T2" fmla="*/ 7 w 528"/>
                <a:gd name="T3" fmla="*/ 6 h 456"/>
                <a:gd name="T4" fmla="*/ 7 w 528"/>
                <a:gd name="T5" fmla="*/ 6 h 456"/>
                <a:gd name="T6" fmla="*/ 7 w 528"/>
                <a:gd name="T7" fmla="*/ 6 h 456"/>
                <a:gd name="T8" fmla="*/ 7 w 528"/>
                <a:gd name="T9" fmla="*/ 6 h 456"/>
                <a:gd name="T10" fmla="*/ 7 w 528"/>
                <a:gd name="T11" fmla="*/ 6 h 456"/>
                <a:gd name="T12" fmla="*/ 7 w 528"/>
                <a:gd name="T13" fmla="*/ 6 h 456"/>
                <a:gd name="T14" fmla="*/ 7 w 528"/>
                <a:gd name="T15" fmla="*/ 6 h 456"/>
                <a:gd name="T16" fmla="*/ 7 w 528"/>
                <a:gd name="T17" fmla="*/ 6 h 456"/>
                <a:gd name="T18" fmla="*/ 7 w 528"/>
                <a:gd name="T19" fmla="*/ 6 h 456"/>
                <a:gd name="T20" fmla="*/ 7 w 528"/>
                <a:gd name="T21" fmla="*/ 6 h 456"/>
                <a:gd name="T22" fmla="*/ 7 w 528"/>
                <a:gd name="T23" fmla="*/ 6 h 456"/>
                <a:gd name="T24" fmla="*/ 7 w 528"/>
                <a:gd name="T25" fmla="*/ 6 h 456"/>
                <a:gd name="T26" fmla="*/ 7 w 528"/>
                <a:gd name="T27" fmla="*/ 6 h 456"/>
                <a:gd name="T28" fmla="*/ 7 w 528"/>
                <a:gd name="T29" fmla="*/ 6 h 456"/>
                <a:gd name="T30" fmla="*/ 7 w 528"/>
                <a:gd name="T31" fmla="*/ 6 h 456"/>
                <a:gd name="T32" fmla="*/ 7 w 528"/>
                <a:gd name="T33" fmla="*/ 6 h 456"/>
                <a:gd name="T34" fmla="*/ 7 w 528"/>
                <a:gd name="T35" fmla="*/ 6 h 456"/>
                <a:gd name="T36" fmla="*/ 7 w 528"/>
                <a:gd name="T37" fmla="*/ 6 h 456"/>
                <a:gd name="T38" fmla="*/ 7 w 528"/>
                <a:gd name="T39" fmla="*/ 6 h 456"/>
                <a:gd name="T40" fmla="*/ 7 w 528"/>
                <a:gd name="T41" fmla="*/ 6 h 456"/>
                <a:gd name="T42" fmla="*/ 7 w 528"/>
                <a:gd name="T43" fmla="*/ 6 h 456"/>
                <a:gd name="T44" fmla="*/ 7 w 528"/>
                <a:gd name="T45" fmla="*/ 6 h 456"/>
                <a:gd name="T46" fmla="*/ 7 w 528"/>
                <a:gd name="T47" fmla="*/ 6 h 456"/>
                <a:gd name="T48" fmla="*/ 7 w 528"/>
                <a:gd name="T49" fmla="*/ 6 h 456"/>
                <a:gd name="T50" fmla="*/ 7 w 528"/>
                <a:gd name="T51" fmla="*/ 6 h 456"/>
                <a:gd name="T52" fmla="*/ 7 w 528"/>
                <a:gd name="T53" fmla="*/ 6 h 456"/>
                <a:gd name="T54" fmla="*/ 7 w 528"/>
                <a:gd name="T55" fmla="*/ 6 h 456"/>
                <a:gd name="T56" fmla="*/ 0 w 528"/>
                <a:gd name="T57" fmla="*/ 6 h 456"/>
                <a:gd name="T58" fmla="*/ 7 w 528"/>
                <a:gd name="T59" fmla="*/ 6 h 456"/>
                <a:gd name="T60" fmla="*/ 7 w 528"/>
                <a:gd name="T61" fmla="*/ 6 h 456"/>
                <a:gd name="T62" fmla="*/ 7 w 528"/>
                <a:gd name="T63" fmla="*/ 6 h 456"/>
                <a:gd name="T64" fmla="*/ 7 w 528"/>
                <a:gd name="T65" fmla="*/ 6 h 456"/>
                <a:gd name="T66" fmla="*/ 7 w 528"/>
                <a:gd name="T67" fmla="*/ 6 h 456"/>
                <a:gd name="T68" fmla="*/ 7 w 528"/>
                <a:gd name="T69" fmla="*/ 6 h 456"/>
                <a:gd name="T70" fmla="*/ 7 w 528"/>
                <a:gd name="T71" fmla="*/ 6 h 456"/>
                <a:gd name="T72" fmla="*/ 7 w 528"/>
                <a:gd name="T73" fmla="*/ 6 h 456"/>
                <a:gd name="T74" fmla="*/ 7 w 528"/>
                <a:gd name="T75" fmla="*/ 6 h 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8"/>
                <a:gd name="T115" fmla="*/ 0 h 456"/>
                <a:gd name="T116" fmla="*/ 528 w 528"/>
                <a:gd name="T117" fmla="*/ 456 h 4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8" h="456">
                  <a:moveTo>
                    <a:pt x="92" y="420"/>
                  </a:moveTo>
                  <a:lnTo>
                    <a:pt x="444" y="404"/>
                  </a:lnTo>
                  <a:lnTo>
                    <a:pt x="442" y="408"/>
                  </a:lnTo>
                  <a:lnTo>
                    <a:pt x="450" y="414"/>
                  </a:lnTo>
                  <a:lnTo>
                    <a:pt x="454" y="422"/>
                  </a:lnTo>
                  <a:lnTo>
                    <a:pt x="452" y="430"/>
                  </a:lnTo>
                  <a:lnTo>
                    <a:pt x="442" y="438"/>
                  </a:lnTo>
                  <a:lnTo>
                    <a:pt x="432" y="450"/>
                  </a:lnTo>
                  <a:lnTo>
                    <a:pt x="430" y="456"/>
                  </a:lnTo>
                  <a:lnTo>
                    <a:pt x="484" y="452"/>
                  </a:lnTo>
                  <a:lnTo>
                    <a:pt x="488" y="438"/>
                  </a:lnTo>
                  <a:lnTo>
                    <a:pt x="486" y="432"/>
                  </a:lnTo>
                  <a:lnTo>
                    <a:pt x="490" y="416"/>
                  </a:lnTo>
                  <a:lnTo>
                    <a:pt x="496" y="402"/>
                  </a:lnTo>
                  <a:lnTo>
                    <a:pt x="502" y="394"/>
                  </a:lnTo>
                  <a:lnTo>
                    <a:pt x="512" y="390"/>
                  </a:lnTo>
                  <a:lnTo>
                    <a:pt x="516" y="392"/>
                  </a:lnTo>
                  <a:lnTo>
                    <a:pt x="520" y="388"/>
                  </a:lnTo>
                  <a:lnTo>
                    <a:pt x="528" y="364"/>
                  </a:lnTo>
                  <a:lnTo>
                    <a:pt x="526" y="354"/>
                  </a:lnTo>
                  <a:lnTo>
                    <a:pt x="520" y="352"/>
                  </a:lnTo>
                  <a:lnTo>
                    <a:pt x="518" y="350"/>
                  </a:lnTo>
                  <a:lnTo>
                    <a:pt x="518" y="348"/>
                  </a:lnTo>
                  <a:lnTo>
                    <a:pt x="516" y="346"/>
                  </a:lnTo>
                  <a:lnTo>
                    <a:pt x="510" y="346"/>
                  </a:lnTo>
                  <a:lnTo>
                    <a:pt x="510" y="350"/>
                  </a:lnTo>
                  <a:lnTo>
                    <a:pt x="506" y="352"/>
                  </a:lnTo>
                  <a:lnTo>
                    <a:pt x="490" y="324"/>
                  </a:lnTo>
                  <a:lnTo>
                    <a:pt x="490" y="320"/>
                  </a:lnTo>
                  <a:lnTo>
                    <a:pt x="496" y="314"/>
                  </a:lnTo>
                  <a:lnTo>
                    <a:pt x="498" y="310"/>
                  </a:lnTo>
                  <a:lnTo>
                    <a:pt x="490" y="302"/>
                  </a:lnTo>
                  <a:lnTo>
                    <a:pt x="486" y="284"/>
                  </a:lnTo>
                  <a:lnTo>
                    <a:pt x="464" y="264"/>
                  </a:lnTo>
                  <a:lnTo>
                    <a:pt x="452" y="262"/>
                  </a:lnTo>
                  <a:lnTo>
                    <a:pt x="430" y="248"/>
                  </a:lnTo>
                  <a:lnTo>
                    <a:pt x="418" y="234"/>
                  </a:lnTo>
                  <a:lnTo>
                    <a:pt x="412" y="224"/>
                  </a:lnTo>
                  <a:lnTo>
                    <a:pt x="416" y="218"/>
                  </a:lnTo>
                  <a:lnTo>
                    <a:pt x="430" y="200"/>
                  </a:lnTo>
                  <a:lnTo>
                    <a:pt x="428" y="186"/>
                  </a:lnTo>
                  <a:lnTo>
                    <a:pt x="432" y="174"/>
                  </a:lnTo>
                  <a:lnTo>
                    <a:pt x="428" y="168"/>
                  </a:lnTo>
                  <a:lnTo>
                    <a:pt x="410" y="158"/>
                  </a:lnTo>
                  <a:lnTo>
                    <a:pt x="404" y="162"/>
                  </a:lnTo>
                  <a:lnTo>
                    <a:pt x="396" y="170"/>
                  </a:lnTo>
                  <a:lnTo>
                    <a:pt x="392" y="166"/>
                  </a:lnTo>
                  <a:lnTo>
                    <a:pt x="380" y="130"/>
                  </a:lnTo>
                  <a:lnTo>
                    <a:pt x="374" y="124"/>
                  </a:lnTo>
                  <a:lnTo>
                    <a:pt x="350" y="106"/>
                  </a:lnTo>
                  <a:lnTo>
                    <a:pt x="328" y="80"/>
                  </a:lnTo>
                  <a:lnTo>
                    <a:pt x="328" y="72"/>
                  </a:lnTo>
                  <a:lnTo>
                    <a:pt x="320" y="56"/>
                  </a:lnTo>
                  <a:lnTo>
                    <a:pt x="320" y="38"/>
                  </a:lnTo>
                  <a:lnTo>
                    <a:pt x="324" y="26"/>
                  </a:lnTo>
                  <a:lnTo>
                    <a:pt x="324" y="22"/>
                  </a:lnTo>
                  <a:lnTo>
                    <a:pt x="300" y="0"/>
                  </a:lnTo>
                  <a:lnTo>
                    <a:pt x="0" y="8"/>
                  </a:lnTo>
                  <a:lnTo>
                    <a:pt x="6" y="18"/>
                  </a:lnTo>
                  <a:lnTo>
                    <a:pt x="14" y="26"/>
                  </a:lnTo>
                  <a:lnTo>
                    <a:pt x="16" y="40"/>
                  </a:lnTo>
                  <a:lnTo>
                    <a:pt x="26" y="52"/>
                  </a:lnTo>
                  <a:lnTo>
                    <a:pt x="32" y="54"/>
                  </a:lnTo>
                  <a:lnTo>
                    <a:pt x="30" y="66"/>
                  </a:lnTo>
                  <a:lnTo>
                    <a:pt x="30" y="68"/>
                  </a:lnTo>
                  <a:lnTo>
                    <a:pt x="64" y="94"/>
                  </a:lnTo>
                  <a:lnTo>
                    <a:pt x="54" y="106"/>
                  </a:lnTo>
                  <a:lnTo>
                    <a:pt x="52" y="118"/>
                  </a:lnTo>
                  <a:lnTo>
                    <a:pt x="56" y="124"/>
                  </a:lnTo>
                  <a:lnTo>
                    <a:pt x="64" y="128"/>
                  </a:lnTo>
                  <a:lnTo>
                    <a:pt x="70" y="146"/>
                  </a:lnTo>
                  <a:lnTo>
                    <a:pt x="78" y="150"/>
                  </a:lnTo>
                  <a:lnTo>
                    <a:pt x="84" y="152"/>
                  </a:lnTo>
                  <a:lnTo>
                    <a:pt x="88" y="154"/>
                  </a:lnTo>
                  <a:lnTo>
                    <a:pt x="90" y="370"/>
                  </a:lnTo>
                  <a:lnTo>
                    <a:pt x="92" y="42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89" name="Freeform 20"/>
            <p:cNvSpPr>
              <a:spLocks/>
            </p:cNvSpPr>
            <p:nvPr/>
          </p:nvSpPr>
          <p:spPr bwMode="grayWhite">
            <a:xfrm>
              <a:off x="3167" y="2644"/>
              <a:ext cx="418" cy="360"/>
            </a:xfrm>
            <a:custGeom>
              <a:avLst/>
              <a:gdLst>
                <a:gd name="T0" fmla="*/ 7 w 448"/>
                <a:gd name="T1" fmla="*/ 6 h 388"/>
                <a:gd name="T2" fmla="*/ 7 w 448"/>
                <a:gd name="T3" fmla="*/ 6 h 388"/>
                <a:gd name="T4" fmla="*/ 7 w 448"/>
                <a:gd name="T5" fmla="*/ 6 h 388"/>
                <a:gd name="T6" fmla="*/ 7 w 448"/>
                <a:gd name="T7" fmla="*/ 6 h 388"/>
                <a:gd name="T8" fmla="*/ 7 w 448"/>
                <a:gd name="T9" fmla="*/ 6 h 388"/>
                <a:gd name="T10" fmla="*/ 7 w 448"/>
                <a:gd name="T11" fmla="*/ 6 h 388"/>
                <a:gd name="T12" fmla="*/ 7 w 448"/>
                <a:gd name="T13" fmla="*/ 6 h 388"/>
                <a:gd name="T14" fmla="*/ 7 w 448"/>
                <a:gd name="T15" fmla="*/ 6 h 388"/>
                <a:gd name="T16" fmla="*/ 7 w 448"/>
                <a:gd name="T17" fmla="*/ 6 h 388"/>
                <a:gd name="T18" fmla="*/ 7 w 448"/>
                <a:gd name="T19" fmla="*/ 6 h 388"/>
                <a:gd name="T20" fmla="*/ 7 w 448"/>
                <a:gd name="T21" fmla="*/ 6 h 388"/>
                <a:gd name="T22" fmla="*/ 7 w 448"/>
                <a:gd name="T23" fmla="*/ 6 h 388"/>
                <a:gd name="T24" fmla="*/ 7 w 448"/>
                <a:gd name="T25" fmla="*/ 6 h 388"/>
                <a:gd name="T26" fmla="*/ 7 w 448"/>
                <a:gd name="T27" fmla="*/ 6 h 388"/>
                <a:gd name="T28" fmla="*/ 7 w 448"/>
                <a:gd name="T29" fmla="*/ 6 h 388"/>
                <a:gd name="T30" fmla="*/ 7 w 448"/>
                <a:gd name="T31" fmla="*/ 6 h 388"/>
                <a:gd name="T32" fmla="*/ 7 w 448"/>
                <a:gd name="T33" fmla="*/ 6 h 388"/>
                <a:gd name="T34" fmla="*/ 7 w 448"/>
                <a:gd name="T35" fmla="*/ 6 h 388"/>
                <a:gd name="T36" fmla="*/ 7 w 448"/>
                <a:gd name="T37" fmla="*/ 6 h 388"/>
                <a:gd name="T38" fmla="*/ 7 w 448"/>
                <a:gd name="T39" fmla="*/ 6 h 388"/>
                <a:gd name="T40" fmla="*/ 7 w 448"/>
                <a:gd name="T41" fmla="*/ 6 h 388"/>
                <a:gd name="T42" fmla="*/ 7 w 448"/>
                <a:gd name="T43" fmla="*/ 6 h 388"/>
                <a:gd name="T44" fmla="*/ 7 w 448"/>
                <a:gd name="T45" fmla="*/ 6 h 388"/>
                <a:gd name="T46" fmla="*/ 7 w 448"/>
                <a:gd name="T47" fmla="*/ 6 h 388"/>
                <a:gd name="T48" fmla="*/ 7 w 448"/>
                <a:gd name="T49" fmla="*/ 6 h 388"/>
                <a:gd name="T50" fmla="*/ 7 w 448"/>
                <a:gd name="T51" fmla="*/ 6 h 388"/>
                <a:gd name="T52" fmla="*/ 7 w 448"/>
                <a:gd name="T53" fmla="*/ 6 h 388"/>
                <a:gd name="T54" fmla="*/ 7 w 448"/>
                <a:gd name="T55" fmla="*/ 6 h 388"/>
                <a:gd name="T56" fmla="*/ 7 w 448"/>
                <a:gd name="T57" fmla="*/ 6 h 388"/>
                <a:gd name="T58" fmla="*/ 7 w 448"/>
                <a:gd name="T59" fmla="*/ 6 h 388"/>
                <a:gd name="T60" fmla="*/ 7 w 448"/>
                <a:gd name="T61" fmla="*/ 6 h 388"/>
                <a:gd name="T62" fmla="*/ 7 w 448"/>
                <a:gd name="T63" fmla="*/ 6 h 388"/>
                <a:gd name="T64" fmla="*/ 7 w 448"/>
                <a:gd name="T65" fmla="*/ 6 h 388"/>
                <a:gd name="T66" fmla="*/ 7 w 448"/>
                <a:gd name="T67" fmla="*/ 6 h 388"/>
                <a:gd name="T68" fmla="*/ 7 w 448"/>
                <a:gd name="T69" fmla="*/ 6 h 388"/>
                <a:gd name="T70" fmla="*/ 7 w 448"/>
                <a:gd name="T71" fmla="*/ 6 h 388"/>
                <a:gd name="T72" fmla="*/ 7 w 448"/>
                <a:gd name="T73" fmla="*/ 6 h 388"/>
                <a:gd name="T74" fmla="*/ 7 w 448"/>
                <a:gd name="T75" fmla="*/ 6 h 388"/>
                <a:gd name="T76" fmla="*/ 7 w 448"/>
                <a:gd name="T77" fmla="*/ 6 h 388"/>
                <a:gd name="T78" fmla="*/ 7 w 448"/>
                <a:gd name="T79" fmla="*/ 6 h 388"/>
                <a:gd name="T80" fmla="*/ 7 w 448"/>
                <a:gd name="T81" fmla="*/ 6 h 388"/>
                <a:gd name="T82" fmla="*/ 6 w 448"/>
                <a:gd name="T83" fmla="*/ 6 h 3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8"/>
                <a:gd name="T127" fmla="*/ 0 h 388"/>
                <a:gd name="T128" fmla="*/ 448 w 448"/>
                <a:gd name="T129" fmla="*/ 388 h 3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8" h="388">
                  <a:moveTo>
                    <a:pt x="0" y="6"/>
                  </a:moveTo>
                  <a:lnTo>
                    <a:pt x="240" y="0"/>
                  </a:lnTo>
                  <a:lnTo>
                    <a:pt x="240" y="8"/>
                  </a:lnTo>
                  <a:lnTo>
                    <a:pt x="250" y="28"/>
                  </a:lnTo>
                  <a:lnTo>
                    <a:pt x="250" y="46"/>
                  </a:lnTo>
                  <a:lnTo>
                    <a:pt x="256" y="58"/>
                  </a:lnTo>
                  <a:lnTo>
                    <a:pt x="262" y="62"/>
                  </a:lnTo>
                  <a:lnTo>
                    <a:pt x="262" y="72"/>
                  </a:lnTo>
                  <a:lnTo>
                    <a:pt x="252" y="78"/>
                  </a:lnTo>
                  <a:lnTo>
                    <a:pt x="248" y="82"/>
                  </a:lnTo>
                  <a:lnTo>
                    <a:pt x="244" y="102"/>
                  </a:lnTo>
                  <a:lnTo>
                    <a:pt x="228" y="126"/>
                  </a:lnTo>
                  <a:lnTo>
                    <a:pt x="214" y="168"/>
                  </a:lnTo>
                  <a:lnTo>
                    <a:pt x="214" y="198"/>
                  </a:lnTo>
                  <a:lnTo>
                    <a:pt x="368" y="192"/>
                  </a:lnTo>
                  <a:lnTo>
                    <a:pt x="372" y="198"/>
                  </a:lnTo>
                  <a:lnTo>
                    <a:pt x="368" y="212"/>
                  </a:lnTo>
                  <a:lnTo>
                    <a:pt x="368" y="234"/>
                  </a:lnTo>
                  <a:lnTo>
                    <a:pt x="386" y="250"/>
                  </a:lnTo>
                  <a:lnTo>
                    <a:pt x="388" y="270"/>
                  </a:lnTo>
                  <a:lnTo>
                    <a:pt x="366" y="266"/>
                  </a:lnTo>
                  <a:lnTo>
                    <a:pt x="346" y="256"/>
                  </a:lnTo>
                  <a:lnTo>
                    <a:pt x="342" y="254"/>
                  </a:lnTo>
                  <a:lnTo>
                    <a:pt x="334" y="258"/>
                  </a:lnTo>
                  <a:lnTo>
                    <a:pt x="320" y="272"/>
                  </a:lnTo>
                  <a:lnTo>
                    <a:pt x="320" y="278"/>
                  </a:lnTo>
                  <a:lnTo>
                    <a:pt x="326" y="286"/>
                  </a:lnTo>
                  <a:lnTo>
                    <a:pt x="334" y="288"/>
                  </a:lnTo>
                  <a:lnTo>
                    <a:pt x="350" y="286"/>
                  </a:lnTo>
                  <a:lnTo>
                    <a:pt x="360" y="280"/>
                  </a:lnTo>
                  <a:lnTo>
                    <a:pt x="366" y="276"/>
                  </a:lnTo>
                  <a:lnTo>
                    <a:pt x="376" y="278"/>
                  </a:lnTo>
                  <a:lnTo>
                    <a:pt x="382" y="276"/>
                  </a:lnTo>
                  <a:lnTo>
                    <a:pt x="382" y="280"/>
                  </a:lnTo>
                  <a:lnTo>
                    <a:pt x="380" y="284"/>
                  </a:lnTo>
                  <a:lnTo>
                    <a:pt x="374" y="290"/>
                  </a:lnTo>
                  <a:lnTo>
                    <a:pt x="374" y="296"/>
                  </a:lnTo>
                  <a:lnTo>
                    <a:pt x="380" y="300"/>
                  </a:lnTo>
                  <a:lnTo>
                    <a:pt x="386" y="300"/>
                  </a:lnTo>
                  <a:lnTo>
                    <a:pt x="390" y="296"/>
                  </a:lnTo>
                  <a:lnTo>
                    <a:pt x="398" y="284"/>
                  </a:lnTo>
                  <a:lnTo>
                    <a:pt x="414" y="278"/>
                  </a:lnTo>
                  <a:lnTo>
                    <a:pt x="420" y="274"/>
                  </a:lnTo>
                  <a:lnTo>
                    <a:pt x="424" y="274"/>
                  </a:lnTo>
                  <a:lnTo>
                    <a:pt x="428" y="280"/>
                  </a:lnTo>
                  <a:lnTo>
                    <a:pt x="426" y="286"/>
                  </a:lnTo>
                  <a:lnTo>
                    <a:pt x="428" y="290"/>
                  </a:lnTo>
                  <a:lnTo>
                    <a:pt x="426" y="296"/>
                  </a:lnTo>
                  <a:lnTo>
                    <a:pt x="420" y="302"/>
                  </a:lnTo>
                  <a:lnTo>
                    <a:pt x="406" y="318"/>
                  </a:lnTo>
                  <a:lnTo>
                    <a:pt x="394" y="328"/>
                  </a:lnTo>
                  <a:lnTo>
                    <a:pt x="394" y="336"/>
                  </a:lnTo>
                  <a:lnTo>
                    <a:pt x="398" y="344"/>
                  </a:lnTo>
                  <a:lnTo>
                    <a:pt x="414" y="354"/>
                  </a:lnTo>
                  <a:lnTo>
                    <a:pt x="444" y="366"/>
                  </a:lnTo>
                  <a:lnTo>
                    <a:pt x="448" y="370"/>
                  </a:lnTo>
                  <a:lnTo>
                    <a:pt x="444" y="378"/>
                  </a:lnTo>
                  <a:lnTo>
                    <a:pt x="440" y="380"/>
                  </a:lnTo>
                  <a:lnTo>
                    <a:pt x="416" y="388"/>
                  </a:lnTo>
                  <a:lnTo>
                    <a:pt x="414" y="370"/>
                  </a:lnTo>
                  <a:lnTo>
                    <a:pt x="400" y="364"/>
                  </a:lnTo>
                  <a:lnTo>
                    <a:pt x="376" y="354"/>
                  </a:lnTo>
                  <a:lnTo>
                    <a:pt x="372" y="346"/>
                  </a:lnTo>
                  <a:lnTo>
                    <a:pt x="366" y="342"/>
                  </a:lnTo>
                  <a:lnTo>
                    <a:pt x="360" y="346"/>
                  </a:lnTo>
                  <a:lnTo>
                    <a:pt x="356" y="364"/>
                  </a:lnTo>
                  <a:lnTo>
                    <a:pt x="360" y="366"/>
                  </a:lnTo>
                  <a:lnTo>
                    <a:pt x="360" y="370"/>
                  </a:lnTo>
                  <a:lnTo>
                    <a:pt x="346" y="380"/>
                  </a:lnTo>
                  <a:lnTo>
                    <a:pt x="342" y="378"/>
                  </a:lnTo>
                  <a:lnTo>
                    <a:pt x="334" y="368"/>
                  </a:lnTo>
                  <a:lnTo>
                    <a:pt x="330" y="368"/>
                  </a:lnTo>
                  <a:lnTo>
                    <a:pt x="322" y="370"/>
                  </a:lnTo>
                  <a:lnTo>
                    <a:pt x="318" y="366"/>
                  </a:lnTo>
                  <a:lnTo>
                    <a:pt x="314" y="368"/>
                  </a:lnTo>
                  <a:lnTo>
                    <a:pt x="302" y="380"/>
                  </a:lnTo>
                  <a:lnTo>
                    <a:pt x="288" y="380"/>
                  </a:lnTo>
                  <a:lnTo>
                    <a:pt x="284" y="376"/>
                  </a:lnTo>
                  <a:lnTo>
                    <a:pt x="270" y="374"/>
                  </a:lnTo>
                  <a:lnTo>
                    <a:pt x="250" y="348"/>
                  </a:lnTo>
                  <a:lnTo>
                    <a:pt x="238" y="346"/>
                  </a:lnTo>
                  <a:lnTo>
                    <a:pt x="226" y="342"/>
                  </a:lnTo>
                  <a:lnTo>
                    <a:pt x="222" y="334"/>
                  </a:lnTo>
                  <a:lnTo>
                    <a:pt x="220" y="332"/>
                  </a:lnTo>
                  <a:lnTo>
                    <a:pt x="216" y="332"/>
                  </a:lnTo>
                  <a:lnTo>
                    <a:pt x="216" y="330"/>
                  </a:lnTo>
                  <a:lnTo>
                    <a:pt x="216" y="326"/>
                  </a:lnTo>
                  <a:lnTo>
                    <a:pt x="212" y="324"/>
                  </a:lnTo>
                  <a:lnTo>
                    <a:pt x="208" y="326"/>
                  </a:lnTo>
                  <a:lnTo>
                    <a:pt x="198" y="324"/>
                  </a:lnTo>
                  <a:lnTo>
                    <a:pt x="198" y="322"/>
                  </a:lnTo>
                  <a:lnTo>
                    <a:pt x="196" y="316"/>
                  </a:lnTo>
                  <a:lnTo>
                    <a:pt x="190" y="316"/>
                  </a:lnTo>
                  <a:lnTo>
                    <a:pt x="174" y="330"/>
                  </a:lnTo>
                  <a:lnTo>
                    <a:pt x="182" y="340"/>
                  </a:lnTo>
                  <a:lnTo>
                    <a:pt x="178" y="342"/>
                  </a:lnTo>
                  <a:lnTo>
                    <a:pt x="152" y="344"/>
                  </a:lnTo>
                  <a:lnTo>
                    <a:pt x="108" y="334"/>
                  </a:lnTo>
                  <a:lnTo>
                    <a:pt x="82" y="326"/>
                  </a:lnTo>
                  <a:lnTo>
                    <a:pt x="24" y="334"/>
                  </a:lnTo>
                  <a:lnTo>
                    <a:pt x="20" y="330"/>
                  </a:lnTo>
                  <a:lnTo>
                    <a:pt x="18" y="324"/>
                  </a:lnTo>
                  <a:lnTo>
                    <a:pt x="22" y="320"/>
                  </a:lnTo>
                  <a:lnTo>
                    <a:pt x="24" y="314"/>
                  </a:lnTo>
                  <a:lnTo>
                    <a:pt x="30" y="308"/>
                  </a:lnTo>
                  <a:lnTo>
                    <a:pt x="36" y="286"/>
                  </a:lnTo>
                  <a:lnTo>
                    <a:pt x="32" y="278"/>
                  </a:lnTo>
                  <a:lnTo>
                    <a:pt x="32" y="270"/>
                  </a:lnTo>
                  <a:lnTo>
                    <a:pt x="34" y="266"/>
                  </a:lnTo>
                  <a:lnTo>
                    <a:pt x="32" y="260"/>
                  </a:lnTo>
                  <a:lnTo>
                    <a:pt x="36" y="248"/>
                  </a:lnTo>
                  <a:lnTo>
                    <a:pt x="42" y="242"/>
                  </a:lnTo>
                  <a:lnTo>
                    <a:pt x="44" y="232"/>
                  </a:lnTo>
                  <a:lnTo>
                    <a:pt x="48" y="214"/>
                  </a:lnTo>
                  <a:lnTo>
                    <a:pt x="48" y="204"/>
                  </a:lnTo>
                  <a:lnTo>
                    <a:pt x="44" y="188"/>
                  </a:lnTo>
                  <a:lnTo>
                    <a:pt x="38" y="178"/>
                  </a:lnTo>
                  <a:lnTo>
                    <a:pt x="36" y="176"/>
                  </a:lnTo>
                  <a:lnTo>
                    <a:pt x="36" y="170"/>
                  </a:lnTo>
                  <a:lnTo>
                    <a:pt x="34" y="166"/>
                  </a:lnTo>
                  <a:lnTo>
                    <a:pt x="30" y="156"/>
                  </a:lnTo>
                  <a:lnTo>
                    <a:pt x="24" y="152"/>
                  </a:lnTo>
                  <a:lnTo>
                    <a:pt x="22" y="148"/>
                  </a:lnTo>
                  <a:lnTo>
                    <a:pt x="26" y="138"/>
                  </a:lnTo>
                  <a:lnTo>
                    <a:pt x="18" y="124"/>
                  </a:lnTo>
                  <a:lnTo>
                    <a:pt x="6" y="112"/>
                  </a:lnTo>
                  <a:lnTo>
                    <a:pt x="2" y="106"/>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0" name="Freeform 21"/>
            <p:cNvSpPr>
              <a:spLocks/>
            </p:cNvSpPr>
            <p:nvPr/>
          </p:nvSpPr>
          <p:spPr bwMode="grayWhite">
            <a:xfrm>
              <a:off x="3333" y="1750"/>
              <a:ext cx="292" cy="518"/>
            </a:xfrm>
            <a:custGeom>
              <a:avLst/>
              <a:gdLst>
                <a:gd name="T0" fmla="*/ 7 w 314"/>
                <a:gd name="T1" fmla="*/ 6 h 558"/>
                <a:gd name="T2" fmla="*/ 7 w 314"/>
                <a:gd name="T3" fmla="*/ 6 h 558"/>
                <a:gd name="T4" fmla="*/ 7 w 314"/>
                <a:gd name="T5" fmla="*/ 6 h 558"/>
                <a:gd name="T6" fmla="*/ 7 w 314"/>
                <a:gd name="T7" fmla="*/ 6 h 558"/>
                <a:gd name="T8" fmla="*/ 7 w 314"/>
                <a:gd name="T9" fmla="*/ 6 h 558"/>
                <a:gd name="T10" fmla="*/ 7 w 314"/>
                <a:gd name="T11" fmla="*/ 6 h 558"/>
                <a:gd name="T12" fmla="*/ 7 w 314"/>
                <a:gd name="T13" fmla="*/ 6 h 558"/>
                <a:gd name="T14" fmla="*/ 7 w 314"/>
                <a:gd name="T15" fmla="*/ 6 h 558"/>
                <a:gd name="T16" fmla="*/ 7 w 314"/>
                <a:gd name="T17" fmla="*/ 6 h 558"/>
                <a:gd name="T18" fmla="*/ 7 w 314"/>
                <a:gd name="T19" fmla="*/ 6 h 558"/>
                <a:gd name="T20" fmla="*/ 7 w 314"/>
                <a:gd name="T21" fmla="*/ 6 h 558"/>
                <a:gd name="T22" fmla="*/ 7 w 314"/>
                <a:gd name="T23" fmla="*/ 6 h 558"/>
                <a:gd name="T24" fmla="*/ 4 w 314"/>
                <a:gd name="T25" fmla="*/ 6 h 558"/>
                <a:gd name="T26" fmla="*/ 0 w 314"/>
                <a:gd name="T27" fmla="*/ 6 h 558"/>
                <a:gd name="T28" fmla="*/ 7 w 314"/>
                <a:gd name="T29" fmla="*/ 6 h 558"/>
                <a:gd name="T30" fmla="*/ 7 w 314"/>
                <a:gd name="T31" fmla="*/ 6 h 558"/>
                <a:gd name="T32" fmla="*/ 7 w 314"/>
                <a:gd name="T33" fmla="*/ 6 h 558"/>
                <a:gd name="T34" fmla="*/ 7 w 314"/>
                <a:gd name="T35" fmla="*/ 6 h 558"/>
                <a:gd name="T36" fmla="*/ 7 w 314"/>
                <a:gd name="T37" fmla="*/ 6 h 558"/>
                <a:gd name="T38" fmla="*/ 7 w 314"/>
                <a:gd name="T39" fmla="*/ 6 h 558"/>
                <a:gd name="T40" fmla="*/ 7 w 314"/>
                <a:gd name="T41" fmla="*/ 6 h 558"/>
                <a:gd name="T42" fmla="*/ 7 w 314"/>
                <a:gd name="T43" fmla="*/ 6 h 558"/>
                <a:gd name="T44" fmla="*/ 7 w 314"/>
                <a:gd name="T45" fmla="*/ 6 h 558"/>
                <a:gd name="T46" fmla="*/ 7 w 314"/>
                <a:gd name="T47" fmla="*/ 6 h 558"/>
                <a:gd name="T48" fmla="*/ 7 w 314"/>
                <a:gd name="T49" fmla="*/ 6 h 558"/>
                <a:gd name="T50" fmla="*/ 7 w 314"/>
                <a:gd name="T51" fmla="*/ 6 h 558"/>
                <a:gd name="T52" fmla="*/ 7 w 314"/>
                <a:gd name="T53" fmla="*/ 6 h 558"/>
                <a:gd name="T54" fmla="*/ 7 w 314"/>
                <a:gd name="T55" fmla="*/ 6 h 558"/>
                <a:gd name="T56" fmla="*/ 7 w 314"/>
                <a:gd name="T57" fmla="*/ 6 h 558"/>
                <a:gd name="T58" fmla="*/ 7 w 314"/>
                <a:gd name="T59" fmla="*/ 6 h 558"/>
                <a:gd name="T60" fmla="*/ 7 w 314"/>
                <a:gd name="T61" fmla="*/ 6 h 558"/>
                <a:gd name="T62" fmla="*/ 7 w 314"/>
                <a:gd name="T63" fmla="*/ 6 h 558"/>
                <a:gd name="T64" fmla="*/ 7 w 314"/>
                <a:gd name="T65" fmla="*/ 6 h 558"/>
                <a:gd name="T66" fmla="*/ 7 w 314"/>
                <a:gd name="T67" fmla="*/ 6 h 558"/>
                <a:gd name="T68" fmla="*/ 7 w 314"/>
                <a:gd name="T69" fmla="*/ 6 h 558"/>
                <a:gd name="T70" fmla="*/ 7 w 314"/>
                <a:gd name="T71" fmla="*/ 6 h 558"/>
                <a:gd name="T72" fmla="*/ 7 w 314"/>
                <a:gd name="T73" fmla="*/ 6 h 558"/>
                <a:gd name="T74" fmla="*/ 7 w 314"/>
                <a:gd name="T75" fmla="*/ 6 h 558"/>
                <a:gd name="T76" fmla="*/ 7 w 314"/>
                <a:gd name="T77" fmla="*/ 6 h 558"/>
                <a:gd name="T78" fmla="*/ 7 w 314"/>
                <a:gd name="T79" fmla="*/ 6 h 558"/>
                <a:gd name="T80" fmla="*/ 7 w 314"/>
                <a:gd name="T81" fmla="*/ 6 h 558"/>
                <a:gd name="T82" fmla="*/ 7 w 314"/>
                <a:gd name="T83" fmla="*/ 6 h 558"/>
                <a:gd name="T84" fmla="*/ 7 w 314"/>
                <a:gd name="T85" fmla="*/ 6 h 558"/>
                <a:gd name="T86" fmla="*/ 7 w 314"/>
                <a:gd name="T87" fmla="*/ 6 h 558"/>
                <a:gd name="T88" fmla="*/ 7 w 314"/>
                <a:gd name="T89" fmla="*/ 6 h 558"/>
                <a:gd name="T90" fmla="*/ 7 w 314"/>
                <a:gd name="T91" fmla="*/ 6 h 558"/>
                <a:gd name="T92" fmla="*/ 7 w 314"/>
                <a:gd name="T93" fmla="*/ 6 h 558"/>
                <a:gd name="T94" fmla="*/ 7 w 314"/>
                <a:gd name="T95" fmla="*/ 6 h 5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4"/>
                <a:gd name="T145" fmla="*/ 0 h 558"/>
                <a:gd name="T146" fmla="*/ 314 w 314"/>
                <a:gd name="T147" fmla="*/ 558 h 55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4" h="558">
                  <a:moveTo>
                    <a:pt x="258" y="0"/>
                  </a:moveTo>
                  <a:lnTo>
                    <a:pt x="52" y="14"/>
                  </a:lnTo>
                  <a:lnTo>
                    <a:pt x="56" y="18"/>
                  </a:lnTo>
                  <a:lnTo>
                    <a:pt x="70" y="30"/>
                  </a:lnTo>
                  <a:lnTo>
                    <a:pt x="72" y="38"/>
                  </a:lnTo>
                  <a:lnTo>
                    <a:pt x="86" y="46"/>
                  </a:lnTo>
                  <a:lnTo>
                    <a:pt x="92" y="64"/>
                  </a:lnTo>
                  <a:lnTo>
                    <a:pt x="90" y="72"/>
                  </a:lnTo>
                  <a:lnTo>
                    <a:pt x="86" y="82"/>
                  </a:lnTo>
                  <a:lnTo>
                    <a:pt x="80" y="88"/>
                  </a:lnTo>
                  <a:lnTo>
                    <a:pt x="80" y="96"/>
                  </a:lnTo>
                  <a:lnTo>
                    <a:pt x="68" y="110"/>
                  </a:lnTo>
                  <a:lnTo>
                    <a:pt x="56" y="114"/>
                  </a:lnTo>
                  <a:lnTo>
                    <a:pt x="52" y="118"/>
                  </a:lnTo>
                  <a:lnTo>
                    <a:pt x="36" y="120"/>
                  </a:lnTo>
                  <a:lnTo>
                    <a:pt x="30" y="124"/>
                  </a:lnTo>
                  <a:lnTo>
                    <a:pt x="24" y="134"/>
                  </a:lnTo>
                  <a:lnTo>
                    <a:pt x="26" y="142"/>
                  </a:lnTo>
                  <a:lnTo>
                    <a:pt x="34" y="152"/>
                  </a:lnTo>
                  <a:lnTo>
                    <a:pt x="38" y="158"/>
                  </a:lnTo>
                  <a:lnTo>
                    <a:pt x="34" y="172"/>
                  </a:lnTo>
                  <a:lnTo>
                    <a:pt x="24" y="198"/>
                  </a:lnTo>
                  <a:lnTo>
                    <a:pt x="12" y="204"/>
                  </a:lnTo>
                  <a:lnTo>
                    <a:pt x="8" y="212"/>
                  </a:lnTo>
                  <a:lnTo>
                    <a:pt x="10" y="220"/>
                  </a:lnTo>
                  <a:lnTo>
                    <a:pt x="4" y="228"/>
                  </a:lnTo>
                  <a:lnTo>
                    <a:pt x="4" y="232"/>
                  </a:lnTo>
                  <a:lnTo>
                    <a:pt x="0" y="244"/>
                  </a:lnTo>
                  <a:lnTo>
                    <a:pt x="0" y="262"/>
                  </a:lnTo>
                  <a:lnTo>
                    <a:pt x="8" y="278"/>
                  </a:lnTo>
                  <a:lnTo>
                    <a:pt x="8" y="286"/>
                  </a:lnTo>
                  <a:lnTo>
                    <a:pt x="30" y="312"/>
                  </a:lnTo>
                  <a:lnTo>
                    <a:pt x="54" y="330"/>
                  </a:lnTo>
                  <a:lnTo>
                    <a:pt x="60" y="336"/>
                  </a:lnTo>
                  <a:lnTo>
                    <a:pt x="72" y="372"/>
                  </a:lnTo>
                  <a:lnTo>
                    <a:pt x="76" y="376"/>
                  </a:lnTo>
                  <a:lnTo>
                    <a:pt x="84" y="368"/>
                  </a:lnTo>
                  <a:lnTo>
                    <a:pt x="90" y="364"/>
                  </a:lnTo>
                  <a:lnTo>
                    <a:pt x="108" y="374"/>
                  </a:lnTo>
                  <a:lnTo>
                    <a:pt x="112" y="380"/>
                  </a:lnTo>
                  <a:lnTo>
                    <a:pt x="108" y="392"/>
                  </a:lnTo>
                  <a:lnTo>
                    <a:pt x="110" y="406"/>
                  </a:lnTo>
                  <a:lnTo>
                    <a:pt x="96" y="424"/>
                  </a:lnTo>
                  <a:lnTo>
                    <a:pt x="92" y="430"/>
                  </a:lnTo>
                  <a:lnTo>
                    <a:pt x="98" y="440"/>
                  </a:lnTo>
                  <a:lnTo>
                    <a:pt x="110" y="454"/>
                  </a:lnTo>
                  <a:lnTo>
                    <a:pt x="132" y="468"/>
                  </a:lnTo>
                  <a:lnTo>
                    <a:pt x="144" y="470"/>
                  </a:lnTo>
                  <a:lnTo>
                    <a:pt x="166" y="490"/>
                  </a:lnTo>
                  <a:lnTo>
                    <a:pt x="170" y="508"/>
                  </a:lnTo>
                  <a:lnTo>
                    <a:pt x="178" y="516"/>
                  </a:lnTo>
                  <a:lnTo>
                    <a:pt x="176" y="520"/>
                  </a:lnTo>
                  <a:lnTo>
                    <a:pt x="170" y="526"/>
                  </a:lnTo>
                  <a:lnTo>
                    <a:pt x="170" y="530"/>
                  </a:lnTo>
                  <a:lnTo>
                    <a:pt x="186" y="558"/>
                  </a:lnTo>
                  <a:lnTo>
                    <a:pt x="190" y="556"/>
                  </a:lnTo>
                  <a:lnTo>
                    <a:pt x="190" y="552"/>
                  </a:lnTo>
                  <a:lnTo>
                    <a:pt x="196" y="552"/>
                  </a:lnTo>
                  <a:lnTo>
                    <a:pt x="198" y="554"/>
                  </a:lnTo>
                  <a:lnTo>
                    <a:pt x="202" y="538"/>
                  </a:lnTo>
                  <a:lnTo>
                    <a:pt x="212" y="532"/>
                  </a:lnTo>
                  <a:lnTo>
                    <a:pt x="224" y="534"/>
                  </a:lnTo>
                  <a:lnTo>
                    <a:pt x="234" y="540"/>
                  </a:lnTo>
                  <a:lnTo>
                    <a:pt x="244" y="546"/>
                  </a:lnTo>
                  <a:lnTo>
                    <a:pt x="254" y="542"/>
                  </a:lnTo>
                  <a:lnTo>
                    <a:pt x="250" y="522"/>
                  </a:lnTo>
                  <a:lnTo>
                    <a:pt x="248" y="510"/>
                  </a:lnTo>
                  <a:lnTo>
                    <a:pt x="256" y="506"/>
                  </a:lnTo>
                  <a:lnTo>
                    <a:pt x="280" y="500"/>
                  </a:lnTo>
                  <a:lnTo>
                    <a:pt x="282" y="498"/>
                  </a:lnTo>
                  <a:lnTo>
                    <a:pt x="274" y="488"/>
                  </a:lnTo>
                  <a:lnTo>
                    <a:pt x="272" y="484"/>
                  </a:lnTo>
                  <a:lnTo>
                    <a:pt x="276" y="482"/>
                  </a:lnTo>
                  <a:lnTo>
                    <a:pt x="278" y="474"/>
                  </a:lnTo>
                  <a:lnTo>
                    <a:pt x="280" y="470"/>
                  </a:lnTo>
                  <a:lnTo>
                    <a:pt x="280" y="468"/>
                  </a:lnTo>
                  <a:lnTo>
                    <a:pt x="278" y="464"/>
                  </a:lnTo>
                  <a:lnTo>
                    <a:pt x="278" y="460"/>
                  </a:lnTo>
                  <a:lnTo>
                    <a:pt x="284" y="442"/>
                  </a:lnTo>
                  <a:lnTo>
                    <a:pt x="284" y="428"/>
                  </a:lnTo>
                  <a:lnTo>
                    <a:pt x="294" y="416"/>
                  </a:lnTo>
                  <a:lnTo>
                    <a:pt x="302" y="400"/>
                  </a:lnTo>
                  <a:lnTo>
                    <a:pt x="302" y="394"/>
                  </a:lnTo>
                  <a:lnTo>
                    <a:pt x="314" y="374"/>
                  </a:lnTo>
                  <a:lnTo>
                    <a:pt x="310" y="354"/>
                  </a:lnTo>
                  <a:lnTo>
                    <a:pt x="302" y="336"/>
                  </a:lnTo>
                  <a:lnTo>
                    <a:pt x="304" y="324"/>
                  </a:lnTo>
                  <a:lnTo>
                    <a:pt x="302" y="314"/>
                  </a:lnTo>
                  <a:lnTo>
                    <a:pt x="306" y="310"/>
                  </a:lnTo>
                  <a:lnTo>
                    <a:pt x="286" y="74"/>
                  </a:lnTo>
                  <a:lnTo>
                    <a:pt x="282" y="72"/>
                  </a:lnTo>
                  <a:lnTo>
                    <a:pt x="280" y="66"/>
                  </a:lnTo>
                  <a:lnTo>
                    <a:pt x="274" y="46"/>
                  </a:lnTo>
                  <a:lnTo>
                    <a:pt x="272" y="38"/>
                  </a:lnTo>
                  <a:lnTo>
                    <a:pt x="264" y="32"/>
                  </a:lnTo>
                  <a:lnTo>
                    <a:pt x="258" y="18"/>
                  </a:lnTo>
                  <a:lnTo>
                    <a:pt x="258"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1" name="Freeform 22"/>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round/>
              <a:headEnd/>
              <a:tailEnd/>
            </a:ln>
          </p:spPr>
          <p:txBody>
            <a:bodyPr/>
            <a:lstStyle/>
            <a:p>
              <a:endParaRPr lang="en-US"/>
            </a:p>
          </p:txBody>
        </p:sp>
        <p:sp>
          <p:nvSpPr>
            <p:cNvPr id="146492" name="Freeform 23"/>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round/>
              <a:headEnd/>
              <a:tailEnd/>
            </a:ln>
          </p:spPr>
          <p:txBody>
            <a:bodyPr/>
            <a:lstStyle/>
            <a:p>
              <a:endParaRPr lang="en-US"/>
            </a:p>
          </p:txBody>
        </p:sp>
        <p:sp>
          <p:nvSpPr>
            <p:cNvPr id="146493" name="Freeform 24"/>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4" name="Freeform 25"/>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5" name="Freeform 26"/>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6" name="Freeform 27"/>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7" name="Freeform 28"/>
            <p:cNvSpPr>
              <a:spLocks/>
            </p:cNvSpPr>
            <p:nvPr/>
          </p:nvSpPr>
          <p:spPr bwMode="grayWhite">
            <a:xfrm>
              <a:off x="3591" y="1797"/>
              <a:ext cx="223" cy="389"/>
            </a:xfrm>
            <a:custGeom>
              <a:avLst/>
              <a:gdLst>
                <a:gd name="T0" fmla="*/ 7 w 240"/>
                <a:gd name="T1" fmla="*/ 6 h 420"/>
                <a:gd name="T2" fmla="*/ 7 w 240"/>
                <a:gd name="T3" fmla="*/ 6 h 420"/>
                <a:gd name="T4" fmla="*/ 7 w 240"/>
                <a:gd name="T5" fmla="*/ 6 h 420"/>
                <a:gd name="T6" fmla="*/ 7 w 240"/>
                <a:gd name="T7" fmla="*/ 6 h 420"/>
                <a:gd name="T8" fmla="*/ 7 w 240"/>
                <a:gd name="T9" fmla="*/ 6 h 420"/>
                <a:gd name="T10" fmla="*/ 7 w 240"/>
                <a:gd name="T11" fmla="*/ 6 h 420"/>
                <a:gd name="T12" fmla="*/ 7 w 240"/>
                <a:gd name="T13" fmla="*/ 6 h 420"/>
                <a:gd name="T14" fmla="*/ 7 w 240"/>
                <a:gd name="T15" fmla="*/ 6 h 420"/>
                <a:gd name="T16" fmla="*/ 7 w 240"/>
                <a:gd name="T17" fmla="*/ 6 h 420"/>
                <a:gd name="T18" fmla="*/ 7 w 240"/>
                <a:gd name="T19" fmla="*/ 6 h 420"/>
                <a:gd name="T20" fmla="*/ 6 w 240"/>
                <a:gd name="T21" fmla="*/ 6 h 420"/>
                <a:gd name="T22" fmla="*/ 6 w 240"/>
                <a:gd name="T23" fmla="*/ 6 h 420"/>
                <a:gd name="T24" fmla="*/ 0 w 240"/>
                <a:gd name="T25" fmla="*/ 6 h 420"/>
                <a:gd name="T26" fmla="*/ 0 w 240"/>
                <a:gd name="T27" fmla="*/ 6 h 420"/>
                <a:gd name="T28" fmla="*/ 2 w 240"/>
                <a:gd name="T29" fmla="*/ 6 h 420"/>
                <a:gd name="T30" fmla="*/ 2 w 240"/>
                <a:gd name="T31" fmla="*/ 6 h 420"/>
                <a:gd name="T32" fmla="*/ 7 w 240"/>
                <a:gd name="T33" fmla="*/ 6 h 420"/>
                <a:gd name="T34" fmla="*/ 7 w 240"/>
                <a:gd name="T35" fmla="*/ 6 h 420"/>
                <a:gd name="T36" fmla="*/ 7 w 240"/>
                <a:gd name="T37" fmla="*/ 6 h 420"/>
                <a:gd name="T38" fmla="*/ 7 w 240"/>
                <a:gd name="T39" fmla="*/ 6 h 420"/>
                <a:gd name="T40" fmla="*/ 7 w 240"/>
                <a:gd name="T41" fmla="*/ 6 h 420"/>
                <a:gd name="T42" fmla="*/ 7 w 240"/>
                <a:gd name="T43" fmla="*/ 6 h 420"/>
                <a:gd name="T44" fmla="*/ 7 w 240"/>
                <a:gd name="T45" fmla="*/ 6 h 420"/>
                <a:gd name="T46" fmla="*/ 7 w 240"/>
                <a:gd name="T47" fmla="*/ 6 h 420"/>
                <a:gd name="T48" fmla="*/ 7 w 240"/>
                <a:gd name="T49" fmla="*/ 6 h 420"/>
                <a:gd name="T50" fmla="*/ 7 w 240"/>
                <a:gd name="T51" fmla="*/ 6 h 420"/>
                <a:gd name="T52" fmla="*/ 7 w 240"/>
                <a:gd name="T53" fmla="*/ 6 h 420"/>
                <a:gd name="T54" fmla="*/ 7 w 240"/>
                <a:gd name="T55" fmla="*/ 6 h 420"/>
                <a:gd name="T56" fmla="*/ 7 w 240"/>
                <a:gd name="T57" fmla="*/ 6 h 420"/>
                <a:gd name="T58" fmla="*/ 7 w 240"/>
                <a:gd name="T59" fmla="*/ 6 h 420"/>
                <a:gd name="T60" fmla="*/ 7 w 240"/>
                <a:gd name="T61" fmla="*/ 6 h 420"/>
                <a:gd name="T62" fmla="*/ 7 w 240"/>
                <a:gd name="T63" fmla="*/ 6 h 420"/>
                <a:gd name="T64" fmla="*/ 7 w 240"/>
                <a:gd name="T65" fmla="*/ 6 h 420"/>
                <a:gd name="T66" fmla="*/ 7 w 240"/>
                <a:gd name="T67" fmla="*/ 6 h 420"/>
                <a:gd name="T68" fmla="*/ 7 w 240"/>
                <a:gd name="T69" fmla="*/ 6 h 420"/>
                <a:gd name="T70" fmla="*/ 7 w 240"/>
                <a:gd name="T71" fmla="*/ 6 h 420"/>
                <a:gd name="T72" fmla="*/ 7 w 240"/>
                <a:gd name="T73" fmla="*/ 6 h 420"/>
                <a:gd name="T74" fmla="*/ 7 w 240"/>
                <a:gd name="T75" fmla="*/ 6 h 420"/>
                <a:gd name="T76" fmla="*/ 7 w 240"/>
                <a:gd name="T77" fmla="*/ 6 h 420"/>
                <a:gd name="T78" fmla="*/ 7 w 240"/>
                <a:gd name="T79" fmla="*/ 6 h 420"/>
                <a:gd name="T80" fmla="*/ 7 w 240"/>
                <a:gd name="T81" fmla="*/ 6 h 420"/>
                <a:gd name="T82" fmla="*/ 7 w 240"/>
                <a:gd name="T83" fmla="*/ 6 h 420"/>
                <a:gd name="T84" fmla="*/ 7 w 240"/>
                <a:gd name="T85" fmla="*/ 6 h 420"/>
                <a:gd name="T86" fmla="*/ 7 w 240"/>
                <a:gd name="T87" fmla="*/ 6 h 420"/>
                <a:gd name="T88" fmla="*/ 7 w 240"/>
                <a:gd name="T89" fmla="*/ 6 h 420"/>
                <a:gd name="T90" fmla="*/ 7 w 240"/>
                <a:gd name="T91" fmla="*/ 6 h 420"/>
                <a:gd name="T92" fmla="*/ 7 w 240"/>
                <a:gd name="T93" fmla="*/ 4 h 420"/>
                <a:gd name="T94" fmla="*/ 7 w 240"/>
                <a:gd name="T95" fmla="*/ 0 h 420"/>
                <a:gd name="T96" fmla="*/ 7 w 240"/>
                <a:gd name="T97" fmla="*/ 6 h 420"/>
                <a:gd name="T98" fmla="*/ 7 w 240"/>
                <a:gd name="T99" fmla="*/ 6 h 420"/>
                <a:gd name="T100" fmla="*/ 7 w 240"/>
                <a:gd name="T101" fmla="*/ 6 h 420"/>
                <a:gd name="T102" fmla="*/ 7 w 240"/>
                <a:gd name="T103" fmla="*/ 6 h 420"/>
                <a:gd name="T104" fmla="*/ 7 w 240"/>
                <a:gd name="T105" fmla="*/ 6 h 420"/>
                <a:gd name="T106" fmla="*/ 7 w 240"/>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0"/>
                <a:gd name="T163" fmla="*/ 0 h 420"/>
                <a:gd name="T164" fmla="*/ 240 w 240"/>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0" h="420">
                  <a:moveTo>
                    <a:pt x="8" y="24"/>
                  </a:moveTo>
                  <a:lnTo>
                    <a:pt x="28" y="260"/>
                  </a:lnTo>
                  <a:lnTo>
                    <a:pt x="24" y="264"/>
                  </a:lnTo>
                  <a:lnTo>
                    <a:pt x="26" y="274"/>
                  </a:lnTo>
                  <a:lnTo>
                    <a:pt x="24" y="286"/>
                  </a:lnTo>
                  <a:lnTo>
                    <a:pt x="32" y="304"/>
                  </a:lnTo>
                  <a:lnTo>
                    <a:pt x="36" y="324"/>
                  </a:lnTo>
                  <a:lnTo>
                    <a:pt x="24" y="344"/>
                  </a:lnTo>
                  <a:lnTo>
                    <a:pt x="24" y="350"/>
                  </a:lnTo>
                  <a:lnTo>
                    <a:pt x="16" y="366"/>
                  </a:lnTo>
                  <a:lnTo>
                    <a:pt x="6" y="378"/>
                  </a:lnTo>
                  <a:lnTo>
                    <a:pt x="6" y="392"/>
                  </a:lnTo>
                  <a:lnTo>
                    <a:pt x="0" y="410"/>
                  </a:lnTo>
                  <a:lnTo>
                    <a:pt x="0" y="414"/>
                  </a:lnTo>
                  <a:lnTo>
                    <a:pt x="2" y="418"/>
                  </a:lnTo>
                  <a:lnTo>
                    <a:pt x="8" y="420"/>
                  </a:lnTo>
                  <a:lnTo>
                    <a:pt x="14" y="418"/>
                  </a:lnTo>
                  <a:lnTo>
                    <a:pt x="12" y="414"/>
                  </a:lnTo>
                  <a:lnTo>
                    <a:pt x="16" y="406"/>
                  </a:lnTo>
                  <a:lnTo>
                    <a:pt x="30" y="408"/>
                  </a:lnTo>
                  <a:lnTo>
                    <a:pt x="48" y="400"/>
                  </a:lnTo>
                  <a:lnTo>
                    <a:pt x="72" y="412"/>
                  </a:lnTo>
                  <a:lnTo>
                    <a:pt x="74" y="414"/>
                  </a:lnTo>
                  <a:lnTo>
                    <a:pt x="78" y="412"/>
                  </a:lnTo>
                  <a:lnTo>
                    <a:pt x="84" y="398"/>
                  </a:lnTo>
                  <a:lnTo>
                    <a:pt x="96" y="392"/>
                  </a:lnTo>
                  <a:lnTo>
                    <a:pt x="102" y="400"/>
                  </a:lnTo>
                  <a:lnTo>
                    <a:pt x="110" y="404"/>
                  </a:lnTo>
                  <a:lnTo>
                    <a:pt x="116" y="400"/>
                  </a:lnTo>
                  <a:lnTo>
                    <a:pt x="122" y="380"/>
                  </a:lnTo>
                  <a:lnTo>
                    <a:pt x="128" y="372"/>
                  </a:lnTo>
                  <a:lnTo>
                    <a:pt x="132" y="374"/>
                  </a:lnTo>
                  <a:lnTo>
                    <a:pt x="142" y="384"/>
                  </a:lnTo>
                  <a:lnTo>
                    <a:pt x="162" y="382"/>
                  </a:lnTo>
                  <a:lnTo>
                    <a:pt x="166" y="366"/>
                  </a:lnTo>
                  <a:lnTo>
                    <a:pt x="198" y="324"/>
                  </a:lnTo>
                  <a:lnTo>
                    <a:pt x="198" y="310"/>
                  </a:lnTo>
                  <a:lnTo>
                    <a:pt x="204" y="306"/>
                  </a:lnTo>
                  <a:lnTo>
                    <a:pt x="216" y="308"/>
                  </a:lnTo>
                  <a:lnTo>
                    <a:pt x="226" y="300"/>
                  </a:lnTo>
                  <a:lnTo>
                    <a:pt x="236" y="298"/>
                  </a:lnTo>
                  <a:lnTo>
                    <a:pt x="240" y="292"/>
                  </a:lnTo>
                  <a:lnTo>
                    <a:pt x="234" y="274"/>
                  </a:lnTo>
                  <a:lnTo>
                    <a:pt x="234" y="270"/>
                  </a:lnTo>
                  <a:lnTo>
                    <a:pt x="236" y="262"/>
                  </a:lnTo>
                  <a:lnTo>
                    <a:pt x="208" y="4"/>
                  </a:lnTo>
                  <a:lnTo>
                    <a:pt x="208" y="0"/>
                  </a:lnTo>
                  <a:lnTo>
                    <a:pt x="54" y="18"/>
                  </a:lnTo>
                  <a:lnTo>
                    <a:pt x="50" y="22"/>
                  </a:lnTo>
                  <a:lnTo>
                    <a:pt x="40" y="26"/>
                  </a:lnTo>
                  <a:lnTo>
                    <a:pt x="32" y="30"/>
                  </a:lnTo>
                  <a:lnTo>
                    <a:pt x="18" y="32"/>
                  </a:lnTo>
                  <a:lnTo>
                    <a:pt x="8" y="24"/>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8" name="Freeform 29"/>
            <p:cNvSpPr>
              <a:spLocks/>
            </p:cNvSpPr>
            <p:nvPr/>
          </p:nvSpPr>
          <p:spPr bwMode="grayWhite">
            <a:xfrm>
              <a:off x="3367" y="2444"/>
              <a:ext cx="255" cy="451"/>
            </a:xfrm>
            <a:custGeom>
              <a:avLst/>
              <a:gdLst>
                <a:gd name="T0" fmla="*/ 6 w 276"/>
                <a:gd name="T1" fmla="*/ 0 h 486"/>
                <a:gd name="T2" fmla="*/ 6 w 276"/>
                <a:gd name="T3" fmla="*/ 6 h 486"/>
                <a:gd name="T4" fmla="*/ 6 w 276"/>
                <a:gd name="T5" fmla="*/ 6 h 486"/>
                <a:gd name="T6" fmla="*/ 6 w 276"/>
                <a:gd name="T7" fmla="*/ 6 h 486"/>
                <a:gd name="T8" fmla="*/ 6 w 276"/>
                <a:gd name="T9" fmla="*/ 6 h 486"/>
                <a:gd name="T10" fmla="*/ 6 w 276"/>
                <a:gd name="T11" fmla="*/ 6 h 486"/>
                <a:gd name="T12" fmla="*/ 6 w 276"/>
                <a:gd name="T13" fmla="*/ 6 h 486"/>
                <a:gd name="T14" fmla="*/ 6 w 276"/>
                <a:gd name="T15" fmla="*/ 6 h 486"/>
                <a:gd name="T16" fmla="*/ 6 w 276"/>
                <a:gd name="T17" fmla="*/ 6 h 486"/>
                <a:gd name="T18" fmla="*/ 6 w 276"/>
                <a:gd name="T19" fmla="*/ 6 h 486"/>
                <a:gd name="T20" fmla="*/ 6 w 276"/>
                <a:gd name="T21" fmla="*/ 6 h 486"/>
                <a:gd name="T22" fmla="*/ 6 w 276"/>
                <a:gd name="T23" fmla="*/ 6 h 486"/>
                <a:gd name="T24" fmla="*/ 6 w 276"/>
                <a:gd name="T25" fmla="*/ 6 h 486"/>
                <a:gd name="T26" fmla="*/ 6 w 276"/>
                <a:gd name="T27" fmla="*/ 6 h 486"/>
                <a:gd name="T28" fmla="*/ 6 w 276"/>
                <a:gd name="T29" fmla="*/ 6 h 486"/>
                <a:gd name="T30" fmla="*/ 6 w 276"/>
                <a:gd name="T31" fmla="*/ 6 h 486"/>
                <a:gd name="T32" fmla="*/ 6 w 276"/>
                <a:gd name="T33" fmla="*/ 6 h 486"/>
                <a:gd name="T34" fmla="*/ 6 w 276"/>
                <a:gd name="T35" fmla="*/ 6 h 486"/>
                <a:gd name="T36" fmla="*/ 6 w 276"/>
                <a:gd name="T37" fmla="*/ 6 h 486"/>
                <a:gd name="T38" fmla="*/ 6 w 276"/>
                <a:gd name="T39" fmla="*/ 6 h 486"/>
                <a:gd name="T40" fmla="*/ 6 w 276"/>
                <a:gd name="T41" fmla="*/ 6 h 486"/>
                <a:gd name="T42" fmla="*/ 6 w 276"/>
                <a:gd name="T43" fmla="*/ 6 h 486"/>
                <a:gd name="T44" fmla="*/ 6 w 276"/>
                <a:gd name="T45" fmla="*/ 6 h 486"/>
                <a:gd name="T46" fmla="*/ 6 w 276"/>
                <a:gd name="T47" fmla="*/ 6 h 486"/>
                <a:gd name="T48" fmla="*/ 6 w 276"/>
                <a:gd name="T49" fmla="*/ 6 h 486"/>
                <a:gd name="T50" fmla="*/ 6 w 276"/>
                <a:gd name="T51" fmla="*/ 6 h 486"/>
                <a:gd name="T52" fmla="*/ 6 w 276"/>
                <a:gd name="T53" fmla="*/ 6 h 486"/>
                <a:gd name="T54" fmla="*/ 6 w 276"/>
                <a:gd name="T55" fmla="*/ 6 h 486"/>
                <a:gd name="T56" fmla="*/ 6 w 276"/>
                <a:gd name="T57" fmla="*/ 6 h 486"/>
                <a:gd name="T58" fmla="*/ 6 w 276"/>
                <a:gd name="T59" fmla="*/ 6 h 486"/>
                <a:gd name="T60" fmla="*/ 6 w 276"/>
                <a:gd name="T61" fmla="*/ 6 h 486"/>
                <a:gd name="T62" fmla="*/ 6 w 276"/>
                <a:gd name="T63" fmla="*/ 6 h 486"/>
                <a:gd name="T64" fmla="*/ 6 w 276"/>
                <a:gd name="T65" fmla="*/ 6 h 486"/>
                <a:gd name="T66" fmla="*/ 0 w 276"/>
                <a:gd name="T67" fmla="*/ 6 h 486"/>
                <a:gd name="T68" fmla="*/ 0 w 276"/>
                <a:gd name="T69" fmla="*/ 6 h 486"/>
                <a:gd name="T70" fmla="*/ 6 w 276"/>
                <a:gd name="T71" fmla="*/ 6 h 486"/>
                <a:gd name="T72" fmla="*/ 6 w 276"/>
                <a:gd name="T73" fmla="*/ 6 h 486"/>
                <a:gd name="T74" fmla="*/ 6 w 276"/>
                <a:gd name="T75" fmla="*/ 6 h 486"/>
                <a:gd name="T76" fmla="*/ 6 w 276"/>
                <a:gd name="T77" fmla="*/ 6 h 486"/>
                <a:gd name="T78" fmla="*/ 6 w 276"/>
                <a:gd name="T79" fmla="*/ 6 h 486"/>
                <a:gd name="T80" fmla="*/ 6 w 276"/>
                <a:gd name="T81" fmla="*/ 6 h 486"/>
                <a:gd name="T82" fmla="*/ 6 w 276"/>
                <a:gd name="T83" fmla="*/ 6 h 486"/>
                <a:gd name="T84" fmla="*/ 6 w 276"/>
                <a:gd name="T85" fmla="*/ 6 h 486"/>
                <a:gd name="T86" fmla="*/ 6 w 276"/>
                <a:gd name="T87" fmla="*/ 6 h 486"/>
                <a:gd name="T88" fmla="*/ 6 w 276"/>
                <a:gd name="T89" fmla="*/ 6 h 486"/>
                <a:gd name="T90" fmla="*/ 6 w 276"/>
                <a:gd name="T91" fmla="*/ 6 h 486"/>
                <a:gd name="T92" fmla="*/ 6 w 276"/>
                <a:gd name="T93" fmla="*/ 6 h 486"/>
                <a:gd name="T94" fmla="*/ 6 w 276"/>
                <a:gd name="T95" fmla="*/ 6 h 486"/>
                <a:gd name="T96" fmla="*/ 6 w 276"/>
                <a:gd name="T97" fmla="*/ 6 h 486"/>
                <a:gd name="T98" fmla="*/ 6 w 276"/>
                <a:gd name="T99" fmla="*/ 6 h 486"/>
                <a:gd name="T100" fmla="*/ 6 w 276"/>
                <a:gd name="T101" fmla="*/ 6 h 486"/>
                <a:gd name="T102" fmla="*/ 6 w 276"/>
                <a:gd name="T103" fmla="*/ 6 h 486"/>
                <a:gd name="T104" fmla="*/ 6 w 276"/>
                <a:gd name="T105" fmla="*/ 0 h 48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6"/>
                <a:gd name="T160" fmla="*/ 0 h 486"/>
                <a:gd name="T161" fmla="*/ 276 w 276"/>
                <a:gd name="T162" fmla="*/ 486 h 48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6" h="486">
                  <a:moveTo>
                    <a:pt x="256" y="0"/>
                  </a:moveTo>
                  <a:lnTo>
                    <a:pt x="90" y="14"/>
                  </a:lnTo>
                  <a:lnTo>
                    <a:pt x="88" y="18"/>
                  </a:lnTo>
                  <a:lnTo>
                    <a:pt x="72" y="32"/>
                  </a:lnTo>
                  <a:lnTo>
                    <a:pt x="68" y="48"/>
                  </a:lnTo>
                  <a:lnTo>
                    <a:pt x="68" y="62"/>
                  </a:lnTo>
                  <a:lnTo>
                    <a:pt x="66" y="72"/>
                  </a:lnTo>
                  <a:lnTo>
                    <a:pt x="52" y="80"/>
                  </a:lnTo>
                  <a:lnTo>
                    <a:pt x="42" y="96"/>
                  </a:lnTo>
                  <a:lnTo>
                    <a:pt x="38" y="100"/>
                  </a:lnTo>
                  <a:lnTo>
                    <a:pt x="38" y="112"/>
                  </a:lnTo>
                  <a:lnTo>
                    <a:pt x="30" y="122"/>
                  </a:lnTo>
                  <a:lnTo>
                    <a:pt x="30" y="132"/>
                  </a:lnTo>
                  <a:lnTo>
                    <a:pt x="26" y="144"/>
                  </a:lnTo>
                  <a:lnTo>
                    <a:pt x="18" y="158"/>
                  </a:lnTo>
                  <a:lnTo>
                    <a:pt x="20" y="174"/>
                  </a:lnTo>
                  <a:lnTo>
                    <a:pt x="28" y="182"/>
                  </a:lnTo>
                  <a:lnTo>
                    <a:pt x="30" y="192"/>
                  </a:lnTo>
                  <a:lnTo>
                    <a:pt x="32" y="194"/>
                  </a:lnTo>
                  <a:lnTo>
                    <a:pt x="32" y="198"/>
                  </a:lnTo>
                  <a:lnTo>
                    <a:pt x="28" y="202"/>
                  </a:lnTo>
                  <a:lnTo>
                    <a:pt x="26" y="210"/>
                  </a:lnTo>
                  <a:lnTo>
                    <a:pt x="26" y="216"/>
                  </a:lnTo>
                  <a:lnTo>
                    <a:pt x="26" y="224"/>
                  </a:lnTo>
                  <a:lnTo>
                    <a:pt x="36" y="244"/>
                  </a:lnTo>
                  <a:lnTo>
                    <a:pt x="36" y="262"/>
                  </a:lnTo>
                  <a:lnTo>
                    <a:pt x="42" y="274"/>
                  </a:lnTo>
                  <a:lnTo>
                    <a:pt x="48" y="278"/>
                  </a:lnTo>
                  <a:lnTo>
                    <a:pt x="48" y="288"/>
                  </a:lnTo>
                  <a:lnTo>
                    <a:pt x="38" y="294"/>
                  </a:lnTo>
                  <a:lnTo>
                    <a:pt x="34" y="298"/>
                  </a:lnTo>
                  <a:lnTo>
                    <a:pt x="30" y="318"/>
                  </a:lnTo>
                  <a:lnTo>
                    <a:pt x="14" y="342"/>
                  </a:lnTo>
                  <a:lnTo>
                    <a:pt x="0" y="384"/>
                  </a:lnTo>
                  <a:lnTo>
                    <a:pt x="0" y="414"/>
                  </a:lnTo>
                  <a:lnTo>
                    <a:pt x="154" y="408"/>
                  </a:lnTo>
                  <a:lnTo>
                    <a:pt x="158" y="414"/>
                  </a:lnTo>
                  <a:lnTo>
                    <a:pt x="154" y="428"/>
                  </a:lnTo>
                  <a:lnTo>
                    <a:pt x="154" y="450"/>
                  </a:lnTo>
                  <a:lnTo>
                    <a:pt x="172" y="466"/>
                  </a:lnTo>
                  <a:lnTo>
                    <a:pt x="174" y="486"/>
                  </a:lnTo>
                  <a:lnTo>
                    <a:pt x="186" y="486"/>
                  </a:lnTo>
                  <a:lnTo>
                    <a:pt x="202" y="472"/>
                  </a:lnTo>
                  <a:lnTo>
                    <a:pt x="240" y="460"/>
                  </a:lnTo>
                  <a:lnTo>
                    <a:pt x="250" y="464"/>
                  </a:lnTo>
                  <a:lnTo>
                    <a:pt x="264" y="460"/>
                  </a:lnTo>
                  <a:lnTo>
                    <a:pt x="266" y="462"/>
                  </a:lnTo>
                  <a:lnTo>
                    <a:pt x="274" y="466"/>
                  </a:lnTo>
                  <a:lnTo>
                    <a:pt x="276" y="464"/>
                  </a:lnTo>
                  <a:lnTo>
                    <a:pt x="260" y="316"/>
                  </a:lnTo>
                  <a:lnTo>
                    <a:pt x="258" y="302"/>
                  </a:lnTo>
                  <a:lnTo>
                    <a:pt x="264" y="10"/>
                  </a:lnTo>
                  <a:lnTo>
                    <a:pt x="25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9" name="Freeform 30"/>
            <p:cNvSpPr>
              <a:spLocks/>
            </p:cNvSpPr>
            <p:nvPr/>
          </p:nvSpPr>
          <p:spPr bwMode="grayWhite">
            <a:xfrm>
              <a:off x="3605" y="2428"/>
              <a:ext cx="282" cy="449"/>
            </a:xfrm>
            <a:custGeom>
              <a:avLst/>
              <a:gdLst>
                <a:gd name="T0" fmla="*/ 0 w 304"/>
                <a:gd name="T1" fmla="*/ 6 h 484"/>
                <a:gd name="T2" fmla="*/ 6 w 304"/>
                <a:gd name="T3" fmla="*/ 6 h 484"/>
                <a:gd name="T4" fmla="*/ 2 w 304"/>
                <a:gd name="T5" fmla="*/ 6 h 484"/>
                <a:gd name="T6" fmla="*/ 4 w 304"/>
                <a:gd name="T7" fmla="*/ 6 h 484"/>
                <a:gd name="T8" fmla="*/ 6 w 304"/>
                <a:gd name="T9" fmla="*/ 6 h 484"/>
                <a:gd name="T10" fmla="*/ 6 w 304"/>
                <a:gd name="T11" fmla="*/ 6 h 484"/>
                <a:gd name="T12" fmla="*/ 6 w 304"/>
                <a:gd name="T13" fmla="*/ 6 h 484"/>
                <a:gd name="T14" fmla="*/ 6 w 304"/>
                <a:gd name="T15" fmla="*/ 6 h 484"/>
                <a:gd name="T16" fmla="*/ 6 w 304"/>
                <a:gd name="T17" fmla="*/ 6 h 484"/>
                <a:gd name="T18" fmla="*/ 6 w 304"/>
                <a:gd name="T19" fmla="*/ 6 h 484"/>
                <a:gd name="T20" fmla="*/ 6 w 304"/>
                <a:gd name="T21" fmla="*/ 6 h 484"/>
                <a:gd name="T22" fmla="*/ 6 w 304"/>
                <a:gd name="T23" fmla="*/ 6 h 484"/>
                <a:gd name="T24" fmla="*/ 6 w 304"/>
                <a:gd name="T25" fmla="*/ 6 h 484"/>
                <a:gd name="T26" fmla="*/ 6 w 304"/>
                <a:gd name="T27" fmla="*/ 6 h 484"/>
                <a:gd name="T28" fmla="*/ 6 w 304"/>
                <a:gd name="T29" fmla="*/ 6 h 484"/>
                <a:gd name="T30" fmla="*/ 6 w 304"/>
                <a:gd name="T31" fmla="*/ 6 h 484"/>
                <a:gd name="T32" fmla="*/ 6 w 304"/>
                <a:gd name="T33" fmla="*/ 6 h 484"/>
                <a:gd name="T34" fmla="*/ 6 w 304"/>
                <a:gd name="T35" fmla="*/ 6 h 484"/>
                <a:gd name="T36" fmla="*/ 6 w 304"/>
                <a:gd name="T37" fmla="*/ 6 h 484"/>
                <a:gd name="T38" fmla="*/ 6 w 304"/>
                <a:gd name="T39" fmla="*/ 6 h 484"/>
                <a:gd name="T40" fmla="*/ 6 w 304"/>
                <a:gd name="T41" fmla="*/ 6 h 484"/>
                <a:gd name="T42" fmla="*/ 6 w 304"/>
                <a:gd name="T43" fmla="*/ 6 h 484"/>
                <a:gd name="T44" fmla="*/ 6 w 304"/>
                <a:gd name="T45" fmla="*/ 6 h 484"/>
                <a:gd name="T46" fmla="*/ 6 w 304"/>
                <a:gd name="T47" fmla="*/ 6 h 484"/>
                <a:gd name="T48" fmla="*/ 6 w 304"/>
                <a:gd name="T49" fmla="*/ 6 h 484"/>
                <a:gd name="T50" fmla="*/ 6 w 304"/>
                <a:gd name="T51" fmla="*/ 6 h 484"/>
                <a:gd name="T52" fmla="*/ 6 w 304"/>
                <a:gd name="T53" fmla="*/ 6 h 484"/>
                <a:gd name="T54" fmla="*/ 6 w 304"/>
                <a:gd name="T55" fmla="*/ 6 h 484"/>
                <a:gd name="T56" fmla="*/ 6 w 304"/>
                <a:gd name="T57" fmla="*/ 6 h 484"/>
                <a:gd name="T58" fmla="*/ 6 w 304"/>
                <a:gd name="T59" fmla="*/ 6 h 484"/>
                <a:gd name="T60" fmla="*/ 6 w 304"/>
                <a:gd name="T61" fmla="*/ 6 h 484"/>
                <a:gd name="T62" fmla="*/ 6 w 304"/>
                <a:gd name="T63" fmla="*/ 6 h 484"/>
                <a:gd name="T64" fmla="*/ 6 w 304"/>
                <a:gd name="T65" fmla="*/ 6 h 484"/>
                <a:gd name="T66" fmla="*/ 6 w 304"/>
                <a:gd name="T67" fmla="*/ 6 h 484"/>
                <a:gd name="T68" fmla="*/ 6 w 304"/>
                <a:gd name="T69" fmla="*/ 6 h 484"/>
                <a:gd name="T70" fmla="*/ 6 w 304"/>
                <a:gd name="T71" fmla="*/ 6 h 484"/>
                <a:gd name="T72" fmla="*/ 6 w 304"/>
                <a:gd name="T73" fmla="*/ 6 h 484"/>
                <a:gd name="T74" fmla="*/ 6 w 304"/>
                <a:gd name="T75" fmla="*/ 6 h 484"/>
                <a:gd name="T76" fmla="*/ 6 w 304"/>
                <a:gd name="T77" fmla="*/ 6 h 484"/>
                <a:gd name="T78" fmla="*/ 6 w 304"/>
                <a:gd name="T79" fmla="*/ 6 h 484"/>
                <a:gd name="T80" fmla="*/ 6 w 304"/>
                <a:gd name="T81" fmla="*/ 6 h 484"/>
                <a:gd name="T82" fmla="*/ 6 w 304"/>
                <a:gd name="T83" fmla="*/ 6 h 484"/>
                <a:gd name="T84" fmla="*/ 6 w 304"/>
                <a:gd name="T85" fmla="*/ 6 h 484"/>
                <a:gd name="T86" fmla="*/ 6 w 304"/>
                <a:gd name="T87" fmla="*/ 6 h 484"/>
                <a:gd name="T88" fmla="*/ 6 w 304"/>
                <a:gd name="T89" fmla="*/ 6 h 484"/>
                <a:gd name="T90" fmla="*/ 6 w 304"/>
                <a:gd name="T91" fmla="*/ 6 h 484"/>
                <a:gd name="T92" fmla="*/ 6 w 304"/>
                <a:gd name="T93" fmla="*/ 6 h 484"/>
                <a:gd name="T94" fmla="*/ 6 w 304"/>
                <a:gd name="T95" fmla="*/ 6 h 484"/>
                <a:gd name="T96" fmla="*/ 6 w 304"/>
                <a:gd name="T97" fmla="*/ 6 h 484"/>
                <a:gd name="T98" fmla="*/ 6 w 304"/>
                <a:gd name="T99" fmla="*/ 6 h 484"/>
                <a:gd name="T100" fmla="*/ 6 w 304"/>
                <a:gd name="T101" fmla="*/ 6 h 484"/>
                <a:gd name="T102" fmla="*/ 6 w 304"/>
                <a:gd name="T103" fmla="*/ 0 h 484"/>
                <a:gd name="T104" fmla="*/ 0 w 304"/>
                <a:gd name="T105" fmla="*/ 6 h 4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4"/>
                <a:gd name="T160" fmla="*/ 0 h 484"/>
                <a:gd name="T161" fmla="*/ 304 w 304"/>
                <a:gd name="T162" fmla="*/ 484 h 4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4" h="484">
                  <a:moveTo>
                    <a:pt x="0" y="18"/>
                  </a:moveTo>
                  <a:lnTo>
                    <a:pt x="8" y="28"/>
                  </a:lnTo>
                  <a:lnTo>
                    <a:pt x="2" y="320"/>
                  </a:lnTo>
                  <a:lnTo>
                    <a:pt x="4" y="334"/>
                  </a:lnTo>
                  <a:lnTo>
                    <a:pt x="20" y="482"/>
                  </a:lnTo>
                  <a:lnTo>
                    <a:pt x="24" y="478"/>
                  </a:lnTo>
                  <a:lnTo>
                    <a:pt x="30" y="476"/>
                  </a:lnTo>
                  <a:lnTo>
                    <a:pt x="42" y="480"/>
                  </a:lnTo>
                  <a:lnTo>
                    <a:pt x="46" y="474"/>
                  </a:lnTo>
                  <a:lnTo>
                    <a:pt x="48" y="452"/>
                  </a:lnTo>
                  <a:lnTo>
                    <a:pt x="54" y="438"/>
                  </a:lnTo>
                  <a:lnTo>
                    <a:pt x="62" y="452"/>
                  </a:lnTo>
                  <a:lnTo>
                    <a:pt x="60" y="458"/>
                  </a:lnTo>
                  <a:lnTo>
                    <a:pt x="64" y="470"/>
                  </a:lnTo>
                  <a:lnTo>
                    <a:pt x="74" y="484"/>
                  </a:lnTo>
                  <a:lnTo>
                    <a:pt x="82" y="484"/>
                  </a:lnTo>
                  <a:lnTo>
                    <a:pt x="90" y="484"/>
                  </a:lnTo>
                  <a:lnTo>
                    <a:pt x="100" y="472"/>
                  </a:lnTo>
                  <a:lnTo>
                    <a:pt x="102" y="472"/>
                  </a:lnTo>
                  <a:lnTo>
                    <a:pt x="106" y="468"/>
                  </a:lnTo>
                  <a:lnTo>
                    <a:pt x="106" y="466"/>
                  </a:lnTo>
                  <a:lnTo>
                    <a:pt x="106" y="464"/>
                  </a:lnTo>
                  <a:lnTo>
                    <a:pt x="100" y="460"/>
                  </a:lnTo>
                  <a:lnTo>
                    <a:pt x="100" y="458"/>
                  </a:lnTo>
                  <a:lnTo>
                    <a:pt x="104" y="450"/>
                  </a:lnTo>
                  <a:lnTo>
                    <a:pt x="104" y="446"/>
                  </a:lnTo>
                  <a:lnTo>
                    <a:pt x="96" y="442"/>
                  </a:lnTo>
                  <a:lnTo>
                    <a:pt x="94" y="440"/>
                  </a:lnTo>
                  <a:lnTo>
                    <a:pt x="90" y="436"/>
                  </a:lnTo>
                  <a:lnTo>
                    <a:pt x="84" y="428"/>
                  </a:lnTo>
                  <a:lnTo>
                    <a:pt x="82" y="420"/>
                  </a:lnTo>
                  <a:lnTo>
                    <a:pt x="86" y="418"/>
                  </a:lnTo>
                  <a:lnTo>
                    <a:pt x="84" y="416"/>
                  </a:lnTo>
                  <a:lnTo>
                    <a:pt x="84" y="410"/>
                  </a:lnTo>
                  <a:lnTo>
                    <a:pt x="304" y="390"/>
                  </a:lnTo>
                  <a:lnTo>
                    <a:pt x="302" y="384"/>
                  </a:lnTo>
                  <a:lnTo>
                    <a:pt x="292" y="368"/>
                  </a:lnTo>
                  <a:lnTo>
                    <a:pt x="294" y="342"/>
                  </a:lnTo>
                  <a:lnTo>
                    <a:pt x="284" y="320"/>
                  </a:lnTo>
                  <a:lnTo>
                    <a:pt x="282" y="304"/>
                  </a:lnTo>
                  <a:lnTo>
                    <a:pt x="288" y="292"/>
                  </a:lnTo>
                  <a:lnTo>
                    <a:pt x="288" y="278"/>
                  </a:lnTo>
                  <a:lnTo>
                    <a:pt x="296" y="266"/>
                  </a:lnTo>
                  <a:lnTo>
                    <a:pt x="296" y="264"/>
                  </a:lnTo>
                  <a:lnTo>
                    <a:pt x="290" y="256"/>
                  </a:lnTo>
                  <a:lnTo>
                    <a:pt x="292" y="246"/>
                  </a:lnTo>
                  <a:lnTo>
                    <a:pt x="286" y="242"/>
                  </a:lnTo>
                  <a:lnTo>
                    <a:pt x="278" y="236"/>
                  </a:lnTo>
                  <a:lnTo>
                    <a:pt x="276" y="230"/>
                  </a:lnTo>
                  <a:lnTo>
                    <a:pt x="272" y="214"/>
                  </a:lnTo>
                  <a:lnTo>
                    <a:pt x="266" y="210"/>
                  </a:lnTo>
                  <a:lnTo>
                    <a:pt x="208" y="0"/>
                  </a:lnTo>
                  <a:lnTo>
                    <a:pt x="0"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0" name="Freeform 31"/>
            <p:cNvSpPr>
              <a:spLocks/>
            </p:cNvSpPr>
            <p:nvPr/>
          </p:nvSpPr>
          <p:spPr bwMode="grayWhite">
            <a:xfrm>
              <a:off x="3927" y="1942"/>
              <a:ext cx="558" cy="317"/>
            </a:xfrm>
            <a:custGeom>
              <a:avLst/>
              <a:gdLst>
                <a:gd name="T0" fmla="*/ 7 w 600"/>
                <a:gd name="T1" fmla="*/ 6 h 344"/>
                <a:gd name="T2" fmla="*/ 7 w 600"/>
                <a:gd name="T3" fmla="*/ 6 h 344"/>
                <a:gd name="T4" fmla="*/ 7 w 600"/>
                <a:gd name="T5" fmla="*/ 6 h 344"/>
                <a:gd name="T6" fmla="*/ 7 w 600"/>
                <a:gd name="T7" fmla="*/ 6 h 344"/>
                <a:gd name="T8" fmla="*/ 7 w 600"/>
                <a:gd name="T9" fmla="*/ 6 h 344"/>
                <a:gd name="T10" fmla="*/ 7 w 600"/>
                <a:gd name="T11" fmla="*/ 6 h 344"/>
                <a:gd name="T12" fmla="*/ 7 w 600"/>
                <a:gd name="T13" fmla="*/ 6 h 344"/>
                <a:gd name="T14" fmla="*/ 7 w 600"/>
                <a:gd name="T15" fmla="*/ 6 h 344"/>
                <a:gd name="T16" fmla="*/ 7 w 600"/>
                <a:gd name="T17" fmla="*/ 6 h 344"/>
                <a:gd name="T18" fmla="*/ 7 w 600"/>
                <a:gd name="T19" fmla="*/ 6 h 344"/>
                <a:gd name="T20" fmla="*/ 7 w 600"/>
                <a:gd name="T21" fmla="*/ 6 h 344"/>
                <a:gd name="T22" fmla="*/ 7 w 600"/>
                <a:gd name="T23" fmla="*/ 6 h 344"/>
                <a:gd name="T24" fmla="*/ 7 w 600"/>
                <a:gd name="T25" fmla="*/ 6 h 344"/>
                <a:gd name="T26" fmla="*/ 7 w 600"/>
                <a:gd name="T27" fmla="*/ 6 h 344"/>
                <a:gd name="T28" fmla="*/ 7 w 600"/>
                <a:gd name="T29" fmla="*/ 6 h 344"/>
                <a:gd name="T30" fmla="*/ 7 w 600"/>
                <a:gd name="T31" fmla="*/ 6 h 344"/>
                <a:gd name="T32" fmla="*/ 7 w 600"/>
                <a:gd name="T33" fmla="*/ 6 h 344"/>
                <a:gd name="T34" fmla="*/ 7 w 600"/>
                <a:gd name="T35" fmla="*/ 6 h 344"/>
                <a:gd name="T36" fmla="*/ 7 w 600"/>
                <a:gd name="T37" fmla="*/ 6 h 344"/>
                <a:gd name="T38" fmla="*/ 7 w 600"/>
                <a:gd name="T39" fmla="*/ 6 h 344"/>
                <a:gd name="T40" fmla="*/ 7 w 600"/>
                <a:gd name="T41" fmla="*/ 6 h 344"/>
                <a:gd name="T42" fmla="*/ 7 w 600"/>
                <a:gd name="T43" fmla="*/ 4 h 344"/>
                <a:gd name="T44" fmla="*/ 7 w 600"/>
                <a:gd name="T45" fmla="*/ 6 h 344"/>
                <a:gd name="T46" fmla="*/ 7 w 600"/>
                <a:gd name="T47" fmla="*/ 6 h 344"/>
                <a:gd name="T48" fmla="*/ 7 w 600"/>
                <a:gd name="T49" fmla="*/ 6 h 344"/>
                <a:gd name="T50" fmla="*/ 7 w 600"/>
                <a:gd name="T51" fmla="*/ 6 h 344"/>
                <a:gd name="T52" fmla="*/ 7 w 600"/>
                <a:gd name="T53" fmla="*/ 6 h 344"/>
                <a:gd name="T54" fmla="*/ 7 w 600"/>
                <a:gd name="T55" fmla="*/ 6 h 344"/>
                <a:gd name="T56" fmla="*/ 7 w 600"/>
                <a:gd name="T57" fmla="*/ 6 h 344"/>
                <a:gd name="T58" fmla="*/ 7 w 600"/>
                <a:gd name="T59" fmla="*/ 6 h 344"/>
                <a:gd name="T60" fmla="*/ 7 w 600"/>
                <a:gd name="T61" fmla="*/ 6 h 344"/>
                <a:gd name="T62" fmla="*/ 7 w 600"/>
                <a:gd name="T63" fmla="*/ 6 h 344"/>
                <a:gd name="T64" fmla="*/ 7 w 600"/>
                <a:gd name="T65" fmla="*/ 6 h 344"/>
                <a:gd name="T66" fmla="*/ 7 w 600"/>
                <a:gd name="T67" fmla="*/ 6 h 344"/>
                <a:gd name="T68" fmla="*/ 7 w 600"/>
                <a:gd name="T69" fmla="*/ 6 h 344"/>
                <a:gd name="T70" fmla="*/ 7 w 600"/>
                <a:gd name="T71" fmla="*/ 6 h 344"/>
                <a:gd name="T72" fmla="*/ 7 w 600"/>
                <a:gd name="T73" fmla="*/ 6 h 344"/>
                <a:gd name="T74" fmla="*/ 7 w 600"/>
                <a:gd name="T75" fmla="*/ 6 h 344"/>
                <a:gd name="T76" fmla="*/ 7 w 600"/>
                <a:gd name="T77" fmla="*/ 6 h 344"/>
                <a:gd name="T78" fmla="*/ 7 w 600"/>
                <a:gd name="T79" fmla="*/ 6 h 344"/>
                <a:gd name="T80" fmla="*/ 7 w 600"/>
                <a:gd name="T81" fmla="*/ 6 h 344"/>
                <a:gd name="T82" fmla="*/ 7 w 600"/>
                <a:gd name="T83" fmla="*/ 6 h 3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0"/>
                <a:gd name="T127" fmla="*/ 0 h 344"/>
                <a:gd name="T128" fmla="*/ 600 w 600"/>
                <a:gd name="T129" fmla="*/ 344 h 3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0" h="344">
                  <a:moveTo>
                    <a:pt x="592" y="250"/>
                  </a:moveTo>
                  <a:lnTo>
                    <a:pt x="394" y="288"/>
                  </a:lnTo>
                  <a:lnTo>
                    <a:pt x="186" y="322"/>
                  </a:lnTo>
                  <a:lnTo>
                    <a:pt x="182" y="322"/>
                  </a:lnTo>
                  <a:lnTo>
                    <a:pt x="174" y="324"/>
                  </a:lnTo>
                  <a:lnTo>
                    <a:pt x="152" y="326"/>
                  </a:lnTo>
                  <a:lnTo>
                    <a:pt x="154" y="322"/>
                  </a:lnTo>
                  <a:lnTo>
                    <a:pt x="132" y="326"/>
                  </a:lnTo>
                  <a:lnTo>
                    <a:pt x="132" y="328"/>
                  </a:lnTo>
                  <a:lnTo>
                    <a:pt x="0" y="344"/>
                  </a:lnTo>
                  <a:lnTo>
                    <a:pt x="6" y="340"/>
                  </a:lnTo>
                  <a:lnTo>
                    <a:pt x="34" y="326"/>
                  </a:lnTo>
                  <a:lnTo>
                    <a:pt x="38" y="318"/>
                  </a:lnTo>
                  <a:lnTo>
                    <a:pt x="54" y="308"/>
                  </a:lnTo>
                  <a:lnTo>
                    <a:pt x="54" y="300"/>
                  </a:lnTo>
                  <a:lnTo>
                    <a:pt x="56" y="296"/>
                  </a:lnTo>
                  <a:lnTo>
                    <a:pt x="64" y="292"/>
                  </a:lnTo>
                  <a:lnTo>
                    <a:pt x="64" y="284"/>
                  </a:lnTo>
                  <a:lnTo>
                    <a:pt x="72" y="276"/>
                  </a:lnTo>
                  <a:lnTo>
                    <a:pt x="112" y="242"/>
                  </a:lnTo>
                  <a:lnTo>
                    <a:pt x="116" y="234"/>
                  </a:lnTo>
                  <a:lnTo>
                    <a:pt x="118" y="236"/>
                  </a:lnTo>
                  <a:lnTo>
                    <a:pt x="116" y="244"/>
                  </a:lnTo>
                  <a:lnTo>
                    <a:pt x="126" y="256"/>
                  </a:lnTo>
                  <a:lnTo>
                    <a:pt x="144" y="262"/>
                  </a:lnTo>
                  <a:lnTo>
                    <a:pt x="152" y="262"/>
                  </a:lnTo>
                  <a:lnTo>
                    <a:pt x="162" y="256"/>
                  </a:lnTo>
                  <a:lnTo>
                    <a:pt x="162" y="250"/>
                  </a:lnTo>
                  <a:lnTo>
                    <a:pt x="168" y="246"/>
                  </a:lnTo>
                  <a:lnTo>
                    <a:pt x="176" y="252"/>
                  </a:lnTo>
                  <a:lnTo>
                    <a:pt x="178" y="254"/>
                  </a:lnTo>
                  <a:lnTo>
                    <a:pt x="184" y="252"/>
                  </a:lnTo>
                  <a:lnTo>
                    <a:pt x="204" y="244"/>
                  </a:lnTo>
                  <a:lnTo>
                    <a:pt x="208" y="232"/>
                  </a:lnTo>
                  <a:lnTo>
                    <a:pt x="210" y="232"/>
                  </a:lnTo>
                  <a:lnTo>
                    <a:pt x="214" y="236"/>
                  </a:lnTo>
                  <a:lnTo>
                    <a:pt x="230" y="222"/>
                  </a:lnTo>
                  <a:lnTo>
                    <a:pt x="236" y="226"/>
                  </a:lnTo>
                  <a:lnTo>
                    <a:pt x="248" y="208"/>
                  </a:lnTo>
                  <a:lnTo>
                    <a:pt x="244" y="202"/>
                  </a:lnTo>
                  <a:lnTo>
                    <a:pt x="246" y="190"/>
                  </a:lnTo>
                  <a:lnTo>
                    <a:pt x="260" y="166"/>
                  </a:lnTo>
                  <a:lnTo>
                    <a:pt x="276" y="100"/>
                  </a:lnTo>
                  <a:lnTo>
                    <a:pt x="280" y="100"/>
                  </a:lnTo>
                  <a:lnTo>
                    <a:pt x="290" y="106"/>
                  </a:lnTo>
                  <a:lnTo>
                    <a:pt x="290" y="110"/>
                  </a:lnTo>
                  <a:lnTo>
                    <a:pt x="296" y="114"/>
                  </a:lnTo>
                  <a:lnTo>
                    <a:pt x="306" y="112"/>
                  </a:lnTo>
                  <a:lnTo>
                    <a:pt x="312" y="102"/>
                  </a:lnTo>
                  <a:lnTo>
                    <a:pt x="318" y="76"/>
                  </a:lnTo>
                  <a:lnTo>
                    <a:pt x="324" y="68"/>
                  </a:lnTo>
                  <a:lnTo>
                    <a:pt x="334" y="72"/>
                  </a:lnTo>
                  <a:lnTo>
                    <a:pt x="340" y="58"/>
                  </a:lnTo>
                  <a:lnTo>
                    <a:pt x="346" y="54"/>
                  </a:lnTo>
                  <a:lnTo>
                    <a:pt x="350" y="48"/>
                  </a:lnTo>
                  <a:lnTo>
                    <a:pt x="356" y="34"/>
                  </a:lnTo>
                  <a:lnTo>
                    <a:pt x="360" y="32"/>
                  </a:lnTo>
                  <a:lnTo>
                    <a:pt x="360" y="28"/>
                  </a:lnTo>
                  <a:lnTo>
                    <a:pt x="358" y="26"/>
                  </a:lnTo>
                  <a:lnTo>
                    <a:pt x="358" y="6"/>
                  </a:lnTo>
                  <a:lnTo>
                    <a:pt x="360" y="2"/>
                  </a:lnTo>
                  <a:lnTo>
                    <a:pt x="364" y="0"/>
                  </a:lnTo>
                  <a:lnTo>
                    <a:pt x="400" y="22"/>
                  </a:lnTo>
                  <a:lnTo>
                    <a:pt x="404" y="24"/>
                  </a:lnTo>
                  <a:lnTo>
                    <a:pt x="406" y="22"/>
                  </a:lnTo>
                  <a:lnTo>
                    <a:pt x="410" y="4"/>
                  </a:lnTo>
                  <a:lnTo>
                    <a:pt x="416" y="2"/>
                  </a:lnTo>
                  <a:lnTo>
                    <a:pt x="422" y="6"/>
                  </a:lnTo>
                  <a:lnTo>
                    <a:pt x="430" y="8"/>
                  </a:lnTo>
                  <a:lnTo>
                    <a:pt x="426" y="16"/>
                  </a:lnTo>
                  <a:lnTo>
                    <a:pt x="434" y="26"/>
                  </a:lnTo>
                  <a:lnTo>
                    <a:pt x="450" y="26"/>
                  </a:lnTo>
                  <a:lnTo>
                    <a:pt x="456" y="32"/>
                  </a:lnTo>
                  <a:lnTo>
                    <a:pt x="466" y="36"/>
                  </a:lnTo>
                  <a:lnTo>
                    <a:pt x="472" y="44"/>
                  </a:lnTo>
                  <a:lnTo>
                    <a:pt x="470" y="48"/>
                  </a:lnTo>
                  <a:lnTo>
                    <a:pt x="460" y="66"/>
                  </a:lnTo>
                  <a:lnTo>
                    <a:pt x="456" y="82"/>
                  </a:lnTo>
                  <a:lnTo>
                    <a:pt x="456" y="92"/>
                  </a:lnTo>
                  <a:lnTo>
                    <a:pt x="468" y="94"/>
                  </a:lnTo>
                  <a:lnTo>
                    <a:pt x="478" y="86"/>
                  </a:lnTo>
                  <a:lnTo>
                    <a:pt x="486" y="96"/>
                  </a:lnTo>
                  <a:lnTo>
                    <a:pt x="492" y="98"/>
                  </a:lnTo>
                  <a:lnTo>
                    <a:pt x="496" y="100"/>
                  </a:lnTo>
                  <a:lnTo>
                    <a:pt x="500" y="104"/>
                  </a:lnTo>
                  <a:lnTo>
                    <a:pt x="504" y="106"/>
                  </a:lnTo>
                  <a:lnTo>
                    <a:pt x="510" y="104"/>
                  </a:lnTo>
                  <a:lnTo>
                    <a:pt x="512" y="104"/>
                  </a:lnTo>
                  <a:lnTo>
                    <a:pt x="530" y="114"/>
                  </a:lnTo>
                  <a:lnTo>
                    <a:pt x="544" y="116"/>
                  </a:lnTo>
                  <a:lnTo>
                    <a:pt x="550" y="124"/>
                  </a:lnTo>
                  <a:lnTo>
                    <a:pt x="548" y="128"/>
                  </a:lnTo>
                  <a:lnTo>
                    <a:pt x="544" y="132"/>
                  </a:lnTo>
                  <a:lnTo>
                    <a:pt x="546" y="144"/>
                  </a:lnTo>
                  <a:lnTo>
                    <a:pt x="544" y="148"/>
                  </a:lnTo>
                  <a:lnTo>
                    <a:pt x="540" y="150"/>
                  </a:lnTo>
                  <a:lnTo>
                    <a:pt x="554" y="158"/>
                  </a:lnTo>
                  <a:lnTo>
                    <a:pt x="558" y="166"/>
                  </a:lnTo>
                  <a:lnTo>
                    <a:pt x="558" y="170"/>
                  </a:lnTo>
                  <a:lnTo>
                    <a:pt x="556" y="174"/>
                  </a:lnTo>
                  <a:lnTo>
                    <a:pt x="546" y="172"/>
                  </a:lnTo>
                  <a:lnTo>
                    <a:pt x="544" y="176"/>
                  </a:lnTo>
                  <a:lnTo>
                    <a:pt x="548" y="180"/>
                  </a:lnTo>
                  <a:lnTo>
                    <a:pt x="550" y="180"/>
                  </a:lnTo>
                  <a:lnTo>
                    <a:pt x="550" y="184"/>
                  </a:lnTo>
                  <a:lnTo>
                    <a:pt x="544" y="186"/>
                  </a:lnTo>
                  <a:lnTo>
                    <a:pt x="540" y="186"/>
                  </a:lnTo>
                  <a:lnTo>
                    <a:pt x="540" y="188"/>
                  </a:lnTo>
                  <a:lnTo>
                    <a:pt x="544" y="192"/>
                  </a:lnTo>
                  <a:lnTo>
                    <a:pt x="552" y="194"/>
                  </a:lnTo>
                  <a:lnTo>
                    <a:pt x="562" y="196"/>
                  </a:lnTo>
                  <a:lnTo>
                    <a:pt x="564" y="200"/>
                  </a:lnTo>
                  <a:lnTo>
                    <a:pt x="554" y="210"/>
                  </a:lnTo>
                  <a:lnTo>
                    <a:pt x="550" y="210"/>
                  </a:lnTo>
                  <a:lnTo>
                    <a:pt x="538" y="206"/>
                  </a:lnTo>
                  <a:lnTo>
                    <a:pt x="538" y="210"/>
                  </a:lnTo>
                  <a:lnTo>
                    <a:pt x="546" y="216"/>
                  </a:lnTo>
                  <a:lnTo>
                    <a:pt x="554" y="220"/>
                  </a:lnTo>
                  <a:lnTo>
                    <a:pt x="562" y="218"/>
                  </a:lnTo>
                  <a:lnTo>
                    <a:pt x="570" y="210"/>
                  </a:lnTo>
                  <a:lnTo>
                    <a:pt x="578" y="212"/>
                  </a:lnTo>
                  <a:lnTo>
                    <a:pt x="590" y="210"/>
                  </a:lnTo>
                  <a:lnTo>
                    <a:pt x="592" y="212"/>
                  </a:lnTo>
                  <a:lnTo>
                    <a:pt x="600" y="240"/>
                  </a:lnTo>
                  <a:lnTo>
                    <a:pt x="594" y="246"/>
                  </a:lnTo>
                  <a:lnTo>
                    <a:pt x="592" y="246"/>
                  </a:lnTo>
                  <a:lnTo>
                    <a:pt x="592" y="25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1" name="Freeform 32"/>
            <p:cNvSpPr>
              <a:spLocks/>
            </p:cNvSpPr>
            <p:nvPr/>
          </p:nvSpPr>
          <p:spPr bwMode="grayWhite">
            <a:xfrm>
              <a:off x="3967" y="2366"/>
              <a:ext cx="376" cy="282"/>
            </a:xfrm>
            <a:custGeom>
              <a:avLst/>
              <a:gdLst>
                <a:gd name="T0" fmla="*/ 7 w 404"/>
                <a:gd name="T1" fmla="*/ 6 h 304"/>
                <a:gd name="T2" fmla="*/ 7 w 404"/>
                <a:gd name="T3" fmla="*/ 6 h 304"/>
                <a:gd name="T4" fmla="*/ 7 w 404"/>
                <a:gd name="T5" fmla="*/ 6 h 304"/>
                <a:gd name="T6" fmla="*/ 7 w 404"/>
                <a:gd name="T7" fmla="*/ 6 h 304"/>
                <a:gd name="T8" fmla="*/ 7 w 404"/>
                <a:gd name="T9" fmla="*/ 6 h 304"/>
                <a:gd name="T10" fmla="*/ 7 w 404"/>
                <a:gd name="T11" fmla="*/ 6 h 304"/>
                <a:gd name="T12" fmla="*/ 7 w 404"/>
                <a:gd name="T13" fmla="*/ 6 h 304"/>
                <a:gd name="T14" fmla="*/ 7 w 404"/>
                <a:gd name="T15" fmla="*/ 6 h 304"/>
                <a:gd name="T16" fmla="*/ 7 w 404"/>
                <a:gd name="T17" fmla="*/ 6 h 304"/>
                <a:gd name="T18" fmla="*/ 7 w 404"/>
                <a:gd name="T19" fmla="*/ 6 h 304"/>
                <a:gd name="T20" fmla="*/ 7 w 404"/>
                <a:gd name="T21" fmla="*/ 6 h 304"/>
                <a:gd name="T22" fmla="*/ 7 w 404"/>
                <a:gd name="T23" fmla="*/ 6 h 304"/>
                <a:gd name="T24" fmla="*/ 7 w 404"/>
                <a:gd name="T25" fmla="*/ 6 h 304"/>
                <a:gd name="T26" fmla="*/ 6 w 404"/>
                <a:gd name="T27" fmla="*/ 6 h 304"/>
                <a:gd name="T28" fmla="*/ 7 w 404"/>
                <a:gd name="T29" fmla="*/ 6 h 304"/>
                <a:gd name="T30" fmla="*/ 7 w 404"/>
                <a:gd name="T31" fmla="*/ 6 h 304"/>
                <a:gd name="T32" fmla="*/ 7 w 404"/>
                <a:gd name="T33" fmla="*/ 6 h 304"/>
                <a:gd name="T34" fmla="*/ 7 w 404"/>
                <a:gd name="T35" fmla="*/ 6 h 304"/>
                <a:gd name="T36" fmla="*/ 7 w 404"/>
                <a:gd name="T37" fmla="*/ 6 h 304"/>
                <a:gd name="T38" fmla="*/ 7 w 404"/>
                <a:gd name="T39" fmla="*/ 6 h 304"/>
                <a:gd name="T40" fmla="*/ 7 w 404"/>
                <a:gd name="T41" fmla="*/ 2 h 304"/>
                <a:gd name="T42" fmla="*/ 7 w 404"/>
                <a:gd name="T43" fmla="*/ 6 h 304"/>
                <a:gd name="T44" fmla="*/ 7 w 404"/>
                <a:gd name="T45" fmla="*/ 6 h 304"/>
                <a:gd name="T46" fmla="*/ 7 w 404"/>
                <a:gd name="T47" fmla="*/ 6 h 304"/>
                <a:gd name="T48" fmla="*/ 7 w 404"/>
                <a:gd name="T49" fmla="*/ 6 h 304"/>
                <a:gd name="T50" fmla="*/ 7 w 404"/>
                <a:gd name="T51" fmla="*/ 6 h 304"/>
                <a:gd name="T52" fmla="*/ 7 w 404"/>
                <a:gd name="T53" fmla="*/ 6 h 304"/>
                <a:gd name="T54" fmla="*/ 7 w 404"/>
                <a:gd name="T55" fmla="*/ 6 h 304"/>
                <a:gd name="T56" fmla="*/ 7 w 404"/>
                <a:gd name="T57" fmla="*/ 6 h 304"/>
                <a:gd name="T58" fmla="*/ 7 w 404"/>
                <a:gd name="T59" fmla="*/ 6 h 304"/>
                <a:gd name="T60" fmla="*/ 7 w 404"/>
                <a:gd name="T61" fmla="*/ 6 h 304"/>
                <a:gd name="T62" fmla="*/ 7 w 404"/>
                <a:gd name="T63" fmla="*/ 6 h 304"/>
                <a:gd name="T64" fmla="*/ 7 w 404"/>
                <a:gd name="T65" fmla="*/ 6 h 304"/>
                <a:gd name="T66" fmla="*/ 7 w 404"/>
                <a:gd name="T67" fmla="*/ 6 h 304"/>
                <a:gd name="T68" fmla="*/ 7 w 404"/>
                <a:gd name="T69" fmla="*/ 6 h 304"/>
                <a:gd name="T70" fmla="*/ 7 w 404"/>
                <a:gd name="T71" fmla="*/ 6 h 304"/>
                <a:gd name="T72" fmla="*/ 7 w 404"/>
                <a:gd name="T73" fmla="*/ 6 h 304"/>
                <a:gd name="T74" fmla="*/ 7 w 404"/>
                <a:gd name="T75" fmla="*/ 6 h 304"/>
                <a:gd name="T76" fmla="*/ 7 w 404"/>
                <a:gd name="T77" fmla="*/ 6 h 304"/>
                <a:gd name="T78" fmla="*/ 7 w 404"/>
                <a:gd name="T79" fmla="*/ 6 h 304"/>
                <a:gd name="T80" fmla="*/ 7 w 404"/>
                <a:gd name="T81" fmla="*/ 6 h 304"/>
                <a:gd name="T82" fmla="*/ 7 w 404"/>
                <a:gd name="T83" fmla="*/ 6 h 304"/>
                <a:gd name="T84" fmla="*/ 7 w 404"/>
                <a:gd name="T85" fmla="*/ 6 h 304"/>
                <a:gd name="T86" fmla="*/ 7 w 404"/>
                <a:gd name="T87" fmla="*/ 6 h 3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4"/>
                <a:gd name="T133" fmla="*/ 0 h 304"/>
                <a:gd name="T134" fmla="*/ 404 w 404"/>
                <a:gd name="T135" fmla="*/ 304 h 30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4" h="304">
                  <a:moveTo>
                    <a:pt x="242" y="304"/>
                  </a:moveTo>
                  <a:lnTo>
                    <a:pt x="238" y="304"/>
                  </a:lnTo>
                  <a:lnTo>
                    <a:pt x="226" y="302"/>
                  </a:lnTo>
                  <a:lnTo>
                    <a:pt x="224" y="300"/>
                  </a:lnTo>
                  <a:lnTo>
                    <a:pt x="220" y="296"/>
                  </a:lnTo>
                  <a:lnTo>
                    <a:pt x="216" y="276"/>
                  </a:lnTo>
                  <a:lnTo>
                    <a:pt x="206" y="262"/>
                  </a:lnTo>
                  <a:lnTo>
                    <a:pt x="194" y="256"/>
                  </a:lnTo>
                  <a:lnTo>
                    <a:pt x="188" y="236"/>
                  </a:lnTo>
                  <a:lnTo>
                    <a:pt x="178" y="228"/>
                  </a:lnTo>
                  <a:lnTo>
                    <a:pt x="176" y="216"/>
                  </a:lnTo>
                  <a:lnTo>
                    <a:pt x="168" y="214"/>
                  </a:lnTo>
                  <a:lnTo>
                    <a:pt x="154" y="208"/>
                  </a:lnTo>
                  <a:lnTo>
                    <a:pt x="146" y="196"/>
                  </a:lnTo>
                  <a:lnTo>
                    <a:pt x="136" y="190"/>
                  </a:lnTo>
                  <a:lnTo>
                    <a:pt x="136" y="184"/>
                  </a:lnTo>
                  <a:lnTo>
                    <a:pt x="132" y="174"/>
                  </a:lnTo>
                  <a:lnTo>
                    <a:pt x="128" y="172"/>
                  </a:lnTo>
                  <a:lnTo>
                    <a:pt x="114" y="166"/>
                  </a:lnTo>
                  <a:lnTo>
                    <a:pt x="88" y="144"/>
                  </a:lnTo>
                  <a:lnTo>
                    <a:pt x="76" y="140"/>
                  </a:lnTo>
                  <a:lnTo>
                    <a:pt x="74" y="132"/>
                  </a:lnTo>
                  <a:lnTo>
                    <a:pt x="62" y="122"/>
                  </a:lnTo>
                  <a:lnTo>
                    <a:pt x="56" y="106"/>
                  </a:lnTo>
                  <a:lnTo>
                    <a:pt x="48" y="98"/>
                  </a:lnTo>
                  <a:lnTo>
                    <a:pt x="44" y="92"/>
                  </a:lnTo>
                  <a:lnTo>
                    <a:pt x="28" y="90"/>
                  </a:lnTo>
                  <a:lnTo>
                    <a:pt x="6" y="78"/>
                  </a:lnTo>
                  <a:lnTo>
                    <a:pt x="0" y="72"/>
                  </a:lnTo>
                  <a:lnTo>
                    <a:pt x="8" y="56"/>
                  </a:lnTo>
                  <a:lnTo>
                    <a:pt x="12" y="52"/>
                  </a:lnTo>
                  <a:lnTo>
                    <a:pt x="16" y="46"/>
                  </a:lnTo>
                  <a:lnTo>
                    <a:pt x="18" y="42"/>
                  </a:lnTo>
                  <a:lnTo>
                    <a:pt x="16" y="40"/>
                  </a:lnTo>
                  <a:lnTo>
                    <a:pt x="40" y="28"/>
                  </a:lnTo>
                  <a:lnTo>
                    <a:pt x="48" y="28"/>
                  </a:lnTo>
                  <a:lnTo>
                    <a:pt x="48" y="24"/>
                  </a:lnTo>
                  <a:lnTo>
                    <a:pt x="68" y="14"/>
                  </a:lnTo>
                  <a:lnTo>
                    <a:pt x="70" y="10"/>
                  </a:lnTo>
                  <a:lnTo>
                    <a:pt x="74" y="12"/>
                  </a:lnTo>
                  <a:lnTo>
                    <a:pt x="178" y="0"/>
                  </a:lnTo>
                  <a:lnTo>
                    <a:pt x="180" y="2"/>
                  </a:lnTo>
                  <a:lnTo>
                    <a:pt x="178" y="6"/>
                  </a:lnTo>
                  <a:lnTo>
                    <a:pt x="182" y="10"/>
                  </a:lnTo>
                  <a:lnTo>
                    <a:pt x="188" y="4"/>
                  </a:lnTo>
                  <a:lnTo>
                    <a:pt x="206" y="18"/>
                  </a:lnTo>
                  <a:lnTo>
                    <a:pt x="208" y="30"/>
                  </a:lnTo>
                  <a:lnTo>
                    <a:pt x="296" y="18"/>
                  </a:lnTo>
                  <a:lnTo>
                    <a:pt x="404" y="92"/>
                  </a:lnTo>
                  <a:lnTo>
                    <a:pt x="400" y="94"/>
                  </a:lnTo>
                  <a:lnTo>
                    <a:pt x="390" y="100"/>
                  </a:lnTo>
                  <a:lnTo>
                    <a:pt x="384" y="110"/>
                  </a:lnTo>
                  <a:lnTo>
                    <a:pt x="370" y="130"/>
                  </a:lnTo>
                  <a:lnTo>
                    <a:pt x="366" y="138"/>
                  </a:lnTo>
                  <a:lnTo>
                    <a:pt x="362" y="150"/>
                  </a:lnTo>
                  <a:lnTo>
                    <a:pt x="364" y="160"/>
                  </a:lnTo>
                  <a:lnTo>
                    <a:pt x="364" y="168"/>
                  </a:lnTo>
                  <a:lnTo>
                    <a:pt x="360" y="172"/>
                  </a:lnTo>
                  <a:lnTo>
                    <a:pt x="358" y="178"/>
                  </a:lnTo>
                  <a:lnTo>
                    <a:pt x="352" y="178"/>
                  </a:lnTo>
                  <a:lnTo>
                    <a:pt x="346" y="182"/>
                  </a:lnTo>
                  <a:lnTo>
                    <a:pt x="342" y="188"/>
                  </a:lnTo>
                  <a:lnTo>
                    <a:pt x="336" y="196"/>
                  </a:lnTo>
                  <a:lnTo>
                    <a:pt x="332" y="204"/>
                  </a:lnTo>
                  <a:lnTo>
                    <a:pt x="318" y="214"/>
                  </a:lnTo>
                  <a:lnTo>
                    <a:pt x="312" y="224"/>
                  </a:lnTo>
                  <a:lnTo>
                    <a:pt x="304" y="232"/>
                  </a:lnTo>
                  <a:lnTo>
                    <a:pt x="294" y="238"/>
                  </a:lnTo>
                  <a:lnTo>
                    <a:pt x="290" y="244"/>
                  </a:lnTo>
                  <a:lnTo>
                    <a:pt x="284" y="248"/>
                  </a:lnTo>
                  <a:lnTo>
                    <a:pt x="276" y="252"/>
                  </a:lnTo>
                  <a:lnTo>
                    <a:pt x="272" y="254"/>
                  </a:lnTo>
                  <a:lnTo>
                    <a:pt x="268" y="258"/>
                  </a:lnTo>
                  <a:lnTo>
                    <a:pt x="270" y="260"/>
                  </a:lnTo>
                  <a:lnTo>
                    <a:pt x="268" y="262"/>
                  </a:lnTo>
                  <a:lnTo>
                    <a:pt x="266" y="270"/>
                  </a:lnTo>
                  <a:lnTo>
                    <a:pt x="258" y="276"/>
                  </a:lnTo>
                  <a:lnTo>
                    <a:pt x="252" y="276"/>
                  </a:lnTo>
                  <a:lnTo>
                    <a:pt x="250" y="278"/>
                  </a:lnTo>
                  <a:lnTo>
                    <a:pt x="252" y="280"/>
                  </a:lnTo>
                  <a:lnTo>
                    <a:pt x="254" y="282"/>
                  </a:lnTo>
                  <a:lnTo>
                    <a:pt x="256" y="284"/>
                  </a:lnTo>
                  <a:lnTo>
                    <a:pt x="254" y="288"/>
                  </a:lnTo>
                  <a:lnTo>
                    <a:pt x="252" y="290"/>
                  </a:lnTo>
                  <a:lnTo>
                    <a:pt x="244" y="296"/>
                  </a:lnTo>
                  <a:lnTo>
                    <a:pt x="242" y="302"/>
                  </a:lnTo>
                  <a:lnTo>
                    <a:pt x="242" y="30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2" name="Freeform 33"/>
            <p:cNvSpPr>
              <a:spLocks/>
            </p:cNvSpPr>
            <p:nvPr/>
          </p:nvSpPr>
          <p:spPr bwMode="grayWhite">
            <a:xfrm>
              <a:off x="3798" y="2404"/>
              <a:ext cx="400" cy="413"/>
            </a:xfrm>
            <a:custGeom>
              <a:avLst/>
              <a:gdLst>
                <a:gd name="T0" fmla="*/ 6 w 432"/>
                <a:gd name="T1" fmla="*/ 6 h 446"/>
                <a:gd name="T2" fmla="*/ 6 w 432"/>
                <a:gd name="T3" fmla="*/ 6 h 446"/>
                <a:gd name="T4" fmla="*/ 6 w 432"/>
                <a:gd name="T5" fmla="*/ 6 h 446"/>
                <a:gd name="T6" fmla="*/ 6 w 432"/>
                <a:gd name="T7" fmla="*/ 6 h 446"/>
                <a:gd name="T8" fmla="*/ 6 w 432"/>
                <a:gd name="T9" fmla="*/ 6 h 446"/>
                <a:gd name="T10" fmla="*/ 6 w 432"/>
                <a:gd name="T11" fmla="*/ 6 h 446"/>
                <a:gd name="T12" fmla="*/ 6 w 432"/>
                <a:gd name="T13" fmla="*/ 6 h 446"/>
                <a:gd name="T14" fmla="*/ 6 w 432"/>
                <a:gd name="T15" fmla="*/ 6 h 446"/>
                <a:gd name="T16" fmla="*/ 6 w 432"/>
                <a:gd name="T17" fmla="*/ 6 h 446"/>
                <a:gd name="T18" fmla="*/ 6 w 432"/>
                <a:gd name="T19" fmla="*/ 6 h 446"/>
                <a:gd name="T20" fmla="*/ 6 w 432"/>
                <a:gd name="T21" fmla="*/ 6 h 446"/>
                <a:gd name="T22" fmla="*/ 6 w 432"/>
                <a:gd name="T23" fmla="*/ 6 h 446"/>
                <a:gd name="T24" fmla="*/ 6 w 432"/>
                <a:gd name="T25" fmla="*/ 6 h 446"/>
                <a:gd name="T26" fmla="*/ 6 w 432"/>
                <a:gd name="T27" fmla="*/ 6 h 446"/>
                <a:gd name="T28" fmla="*/ 6 w 432"/>
                <a:gd name="T29" fmla="*/ 6 h 446"/>
                <a:gd name="T30" fmla="*/ 6 w 432"/>
                <a:gd name="T31" fmla="*/ 6 h 446"/>
                <a:gd name="T32" fmla="*/ 6 w 432"/>
                <a:gd name="T33" fmla="*/ 6 h 446"/>
                <a:gd name="T34" fmla="*/ 6 w 432"/>
                <a:gd name="T35" fmla="*/ 6 h 446"/>
                <a:gd name="T36" fmla="*/ 6 w 432"/>
                <a:gd name="T37" fmla="*/ 6 h 446"/>
                <a:gd name="T38" fmla="*/ 6 w 432"/>
                <a:gd name="T39" fmla="*/ 6 h 446"/>
                <a:gd name="T40" fmla="*/ 6 w 432"/>
                <a:gd name="T41" fmla="*/ 6 h 446"/>
                <a:gd name="T42" fmla="*/ 6 w 432"/>
                <a:gd name="T43" fmla="*/ 6 h 446"/>
                <a:gd name="T44" fmla="*/ 6 w 432"/>
                <a:gd name="T45" fmla="*/ 6 h 446"/>
                <a:gd name="T46" fmla="*/ 6 w 432"/>
                <a:gd name="T47" fmla="*/ 6 h 446"/>
                <a:gd name="T48" fmla="*/ 6 w 432"/>
                <a:gd name="T49" fmla="*/ 6 h 446"/>
                <a:gd name="T50" fmla="*/ 6 w 432"/>
                <a:gd name="T51" fmla="*/ 6 h 446"/>
                <a:gd name="T52" fmla="*/ 6 w 432"/>
                <a:gd name="T53" fmla="*/ 6 h 446"/>
                <a:gd name="T54" fmla="*/ 6 w 432"/>
                <a:gd name="T55" fmla="*/ 6 h 446"/>
                <a:gd name="T56" fmla="*/ 6 w 432"/>
                <a:gd name="T57" fmla="*/ 6 h 446"/>
                <a:gd name="T58" fmla="*/ 6 w 432"/>
                <a:gd name="T59" fmla="*/ 6 h 446"/>
                <a:gd name="T60" fmla="*/ 6 w 432"/>
                <a:gd name="T61" fmla="*/ 6 h 446"/>
                <a:gd name="T62" fmla="*/ 6 w 432"/>
                <a:gd name="T63" fmla="*/ 6 h 446"/>
                <a:gd name="T64" fmla="*/ 6 w 432"/>
                <a:gd name="T65" fmla="*/ 6 h 446"/>
                <a:gd name="T66" fmla="*/ 6 w 432"/>
                <a:gd name="T67" fmla="*/ 6 h 446"/>
                <a:gd name="T68" fmla="*/ 6 w 432"/>
                <a:gd name="T69" fmla="*/ 6 h 446"/>
                <a:gd name="T70" fmla="*/ 6 w 432"/>
                <a:gd name="T71" fmla="*/ 6 h 446"/>
                <a:gd name="T72" fmla="*/ 6 w 432"/>
                <a:gd name="T73" fmla="*/ 6 h 446"/>
                <a:gd name="T74" fmla="*/ 6 w 432"/>
                <a:gd name="T75" fmla="*/ 6 h 446"/>
                <a:gd name="T76" fmla="*/ 6 w 432"/>
                <a:gd name="T77" fmla="*/ 6 h 446"/>
                <a:gd name="T78" fmla="*/ 6 w 432"/>
                <a:gd name="T79" fmla="*/ 0 h 446"/>
                <a:gd name="T80" fmla="*/ 0 w 432"/>
                <a:gd name="T81" fmla="*/ 6 h 4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32"/>
                <a:gd name="T124" fmla="*/ 0 h 446"/>
                <a:gd name="T125" fmla="*/ 432 w 432"/>
                <a:gd name="T126" fmla="*/ 446 h 4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32" h="446">
                  <a:moveTo>
                    <a:pt x="0" y="26"/>
                  </a:moveTo>
                  <a:lnTo>
                    <a:pt x="58" y="236"/>
                  </a:lnTo>
                  <a:lnTo>
                    <a:pt x="64" y="240"/>
                  </a:lnTo>
                  <a:lnTo>
                    <a:pt x="68" y="256"/>
                  </a:lnTo>
                  <a:lnTo>
                    <a:pt x="70" y="262"/>
                  </a:lnTo>
                  <a:lnTo>
                    <a:pt x="78" y="268"/>
                  </a:lnTo>
                  <a:lnTo>
                    <a:pt x="84" y="272"/>
                  </a:lnTo>
                  <a:lnTo>
                    <a:pt x="82" y="282"/>
                  </a:lnTo>
                  <a:lnTo>
                    <a:pt x="88" y="290"/>
                  </a:lnTo>
                  <a:lnTo>
                    <a:pt x="88" y="292"/>
                  </a:lnTo>
                  <a:lnTo>
                    <a:pt x="80" y="304"/>
                  </a:lnTo>
                  <a:lnTo>
                    <a:pt x="80" y="318"/>
                  </a:lnTo>
                  <a:lnTo>
                    <a:pt x="74" y="330"/>
                  </a:lnTo>
                  <a:lnTo>
                    <a:pt x="76" y="346"/>
                  </a:lnTo>
                  <a:lnTo>
                    <a:pt x="86" y="368"/>
                  </a:lnTo>
                  <a:lnTo>
                    <a:pt x="84" y="394"/>
                  </a:lnTo>
                  <a:lnTo>
                    <a:pt x="94" y="410"/>
                  </a:lnTo>
                  <a:lnTo>
                    <a:pt x="96" y="416"/>
                  </a:lnTo>
                  <a:lnTo>
                    <a:pt x="96" y="420"/>
                  </a:lnTo>
                  <a:lnTo>
                    <a:pt x="104" y="428"/>
                  </a:lnTo>
                  <a:lnTo>
                    <a:pt x="104" y="434"/>
                  </a:lnTo>
                  <a:lnTo>
                    <a:pt x="110" y="442"/>
                  </a:lnTo>
                  <a:lnTo>
                    <a:pt x="336" y="428"/>
                  </a:lnTo>
                  <a:lnTo>
                    <a:pt x="340" y="440"/>
                  </a:lnTo>
                  <a:lnTo>
                    <a:pt x="342" y="444"/>
                  </a:lnTo>
                  <a:lnTo>
                    <a:pt x="354" y="446"/>
                  </a:lnTo>
                  <a:lnTo>
                    <a:pt x="356" y="434"/>
                  </a:lnTo>
                  <a:lnTo>
                    <a:pt x="350" y="412"/>
                  </a:lnTo>
                  <a:lnTo>
                    <a:pt x="350" y="404"/>
                  </a:lnTo>
                  <a:lnTo>
                    <a:pt x="352" y="400"/>
                  </a:lnTo>
                  <a:lnTo>
                    <a:pt x="360" y="396"/>
                  </a:lnTo>
                  <a:lnTo>
                    <a:pt x="376" y="402"/>
                  </a:lnTo>
                  <a:lnTo>
                    <a:pt x="390" y="404"/>
                  </a:lnTo>
                  <a:lnTo>
                    <a:pt x="396" y="402"/>
                  </a:lnTo>
                  <a:lnTo>
                    <a:pt x="394" y="386"/>
                  </a:lnTo>
                  <a:lnTo>
                    <a:pt x="392" y="376"/>
                  </a:lnTo>
                  <a:lnTo>
                    <a:pt x="392" y="366"/>
                  </a:lnTo>
                  <a:lnTo>
                    <a:pt x="394" y="358"/>
                  </a:lnTo>
                  <a:lnTo>
                    <a:pt x="406" y="324"/>
                  </a:lnTo>
                  <a:lnTo>
                    <a:pt x="408" y="310"/>
                  </a:lnTo>
                  <a:lnTo>
                    <a:pt x="412" y="296"/>
                  </a:lnTo>
                  <a:lnTo>
                    <a:pt x="420" y="280"/>
                  </a:lnTo>
                  <a:lnTo>
                    <a:pt x="428" y="274"/>
                  </a:lnTo>
                  <a:lnTo>
                    <a:pt x="430" y="272"/>
                  </a:lnTo>
                  <a:lnTo>
                    <a:pt x="432" y="268"/>
                  </a:lnTo>
                  <a:lnTo>
                    <a:pt x="426" y="266"/>
                  </a:lnTo>
                  <a:lnTo>
                    <a:pt x="426" y="264"/>
                  </a:lnTo>
                  <a:lnTo>
                    <a:pt x="422" y="264"/>
                  </a:lnTo>
                  <a:lnTo>
                    <a:pt x="410" y="262"/>
                  </a:lnTo>
                  <a:lnTo>
                    <a:pt x="408" y="260"/>
                  </a:lnTo>
                  <a:lnTo>
                    <a:pt x="404" y="256"/>
                  </a:lnTo>
                  <a:lnTo>
                    <a:pt x="400" y="236"/>
                  </a:lnTo>
                  <a:lnTo>
                    <a:pt x="390" y="222"/>
                  </a:lnTo>
                  <a:lnTo>
                    <a:pt x="378" y="216"/>
                  </a:lnTo>
                  <a:lnTo>
                    <a:pt x="372" y="196"/>
                  </a:lnTo>
                  <a:lnTo>
                    <a:pt x="362" y="188"/>
                  </a:lnTo>
                  <a:lnTo>
                    <a:pt x="360" y="176"/>
                  </a:lnTo>
                  <a:lnTo>
                    <a:pt x="352" y="174"/>
                  </a:lnTo>
                  <a:lnTo>
                    <a:pt x="338" y="168"/>
                  </a:lnTo>
                  <a:lnTo>
                    <a:pt x="330" y="156"/>
                  </a:lnTo>
                  <a:lnTo>
                    <a:pt x="320" y="150"/>
                  </a:lnTo>
                  <a:lnTo>
                    <a:pt x="320" y="144"/>
                  </a:lnTo>
                  <a:lnTo>
                    <a:pt x="316" y="134"/>
                  </a:lnTo>
                  <a:lnTo>
                    <a:pt x="312" y="132"/>
                  </a:lnTo>
                  <a:lnTo>
                    <a:pt x="298" y="126"/>
                  </a:lnTo>
                  <a:lnTo>
                    <a:pt x="272" y="104"/>
                  </a:lnTo>
                  <a:lnTo>
                    <a:pt x="260" y="100"/>
                  </a:lnTo>
                  <a:lnTo>
                    <a:pt x="258" y="92"/>
                  </a:lnTo>
                  <a:lnTo>
                    <a:pt x="246" y="82"/>
                  </a:lnTo>
                  <a:lnTo>
                    <a:pt x="240" y="66"/>
                  </a:lnTo>
                  <a:lnTo>
                    <a:pt x="232" y="58"/>
                  </a:lnTo>
                  <a:lnTo>
                    <a:pt x="228" y="52"/>
                  </a:lnTo>
                  <a:lnTo>
                    <a:pt x="212" y="50"/>
                  </a:lnTo>
                  <a:lnTo>
                    <a:pt x="190" y="38"/>
                  </a:lnTo>
                  <a:lnTo>
                    <a:pt x="184" y="32"/>
                  </a:lnTo>
                  <a:lnTo>
                    <a:pt x="192" y="16"/>
                  </a:lnTo>
                  <a:lnTo>
                    <a:pt x="196" y="12"/>
                  </a:lnTo>
                  <a:lnTo>
                    <a:pt x="200" y="6"/>
                  </a:lnTo>
                  <a:lnTo>
                    <a:pt x="202" y="2"/>
                  </a:lnTo>
                  <a:lnTo>
                    <a:pt x="200" y="0"/>
                  </a:lnTo>
                  <a:lnTo>
                    <a:pt x="80" y="18"/>
                  </a:lnTo>
                  <a:lnTo>
                    <a:pt x="0" y="2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3" name="Freeform 34"/>
            <p:cNvSpPr>
              <a:spLocks/>
            </p:cNvSpPr>
            <p:nvPr/>
          </p:nvSpPr>
          <p:spPr bwMode="grayWhite">
            <a:xfrm>
              <a:off x="3680" y="2771"/>
              <a:ext cx="669" cy="504"/>
            </a:xfrm>
            <a:custGeom>
              <a:avLst/>
              <a:gdLst>
                <a:gd name="T0" fmla="*/ 2 w 720"/>
                <a:gd name="T1" fmla="*/ 6 h 544"/>
                <a:gd name="T2" fmla="*/ 2 w 720"/>
                <a:gd name="T3" fmla="*/ 6 h 544"/>
                <a:gd name="T4" fmla="*/ 7 w 720"/>
                <a:gd name="T5" fmla="*/ 6 h 544"/>
                <a:gd name="T6" fmla="*/ 7 w 720"/>
                <a:gd name="T7" fmla="*/ 6 h 544"/>
                <a:gd name="T8" fmla="*/ 7 w 720"/>
                <a:gd name="T9" fmla="*/ 6 h 544"/>
                <a:gd name="T10" fmla="*/ 7 w 720"/>
                <a:gd name="T11" fmla="*/ 6 h 544"/>
                <a:gd name="T12" fmla="*/ 7 w 720"/>
                <a:gd name="T13" fmla="*/ 6 h 544"/>
                <a:gd name="T14" fmla="*/ 7 w 720"/>
                <a:gd name="T15" fmla="*/ 6 h 544"/>
                <a:gd name="T16" fmla="*/ 7 w 720"/>
                <a:gd name="T17" fmla="*/ 6 h 544"/>
                <a:gd name="T18" fmla="*/ 7 w 720"/>
                <a:gd name="T19" fmla="*/ 6 h 544"/>
                <a:gd name="T20" fmla="*/ 7 w 720"/>
                <a:gd name="T21" fmla="*/ 6 h 544"/>
                <a:gd name="T22" fmla="*/ 7 w 720"/>
                <a:gd name="T23" fmla="*/ 6 h 544"/>
                <a:gd name="T24" fmla="*/ 7 w 720"/>
                <a:gd name="T25" fmla="*/ 6 h 544"/>
                <a:gd name="T26" fmla="*/ 7 w 720"/>
                <a:gd name="T27" fmla="*/ 6 h 544"/>
                <a:gd name="T28" fmla="*/ 7 w 720"/>
                <a:gd name="T29" fmla="*/ 6 h 544"/>
                <a:gd name="T30" fmla="*/ 7 w 720"/>
                <a:gd name="T31" fmla="*/ 6 h 544"/>
                <a:gd name="T32" fmla="*/ 7 w 720"/>
                <a:gd name="T33" fmla="*/ 6 h 544"/>
                <a:gd name="T34" fmla="*/ 7 w 720"/>
                <a:gd name="T35" fmla="*/ 6 h 544"/>
                <a:gd name="T36" fmla="*/ 7 w 720"/>
                <a:gd name="T37" fmla="*/ 6 h 544"/>
                <a:gd name="T38" fmla="*/ 7 w 720"/>
                <a:gd name="T39" fmla="*/ 6 h 544"/>
                <a:gd name="T40" fmla="*/ 7 w 720"/>
                <a:gd name="T41" fmla="*/ 6 h 544"/>
                <a:gd name="T42" fmla="*/ 7 w 720"/>
                <a:gd name="T43" fmla="*/ 6 h 544"/>
                <a:gd name="T44" fmla="*/ 7 w 720"/>
                <a:gd name="T45" fmla="*/ 6 h 544"/>
                <a:gd name="T46" fmla="*/ 7 w 720"/>
                <a:gd name="T47" fmla="*/ 6 h 544"/>
                <a:gd name="T48" fmla="*/ 7 w 720"/>
                <a:gd name="T49" fmla="*/ 6 h 544"/>
                <a:gd name="T50" fmla="*/ 7 w 720"/>
                <a:gd name="T51" fmla="*/ 6 h 544"/>
                <a:gd name="T52" fmla="*/ 7 w 720"/>
                <a:gd name="T53" fmla="*/ 6 h 544"/>
                <a:gd name="T54" fmla="*/ 7 w 720"/>
                <a:gd name="T55" fmla="*/ 6 h 544"/>
                <a:gd name="T56" fmla="*/ 7 w 720"/>
                <a:gd name="T57" fmla="*/ 6 h 544"/>
                <a:gd name="T58" fmla="*/ 7 w 720"/>
                <a:gd name="T59" fmla="*/ 6 h 544"/>
                <a:gd name="T60" fmla="*/ 7 w 720"/>
                <a:gd name="T61" fmla="*/ 6 h 544"/>
                <a:gd name="T62" fmla="*/ 7 w 720"/>
                <a:gd name="T63" fmla="*/ 6 h 544"/>
                <a:gd name="T64" fmla="*/ 7 w 720"/>
                <a:gd name="T65" fmla="*/ 6 h 544"/>
                <a:gd name="T66" fmla="*/ 7 w 720"/>
                <a:gd name="T67" fmla="*/ 6 h 544"/>
                <a:gd name="T68" fmla="*/ 7 w 720"/>
                <a:gd name="T69" fmla="*/ 6 h 544"/>
                <a:gd name="T70" fmla="*/ 7 w 720"/>
                <a:gd name="T71" fmla="*/ 6 h 544"/>
                <a:gd name="T72" fmla="*/ 7 w 720"/>
                <a:gd name="T73" fmla="*/ 6 h 544"/>
                <a:gd name="T74" fmla="*/ 7 w 720"/>
                <a:gd name="T75" fmla="*/ 6 h 544"/>
                <a:gd name="T76" fmla="*/ 7 w 720"/>
                <a:gd name="T77" fmla="*/ 6 h 544"/>
                <a:gd name="T78" fmla="*/ 7 w 720"/>
                <a:gd name="T79" fmla="*/ 6 h 544"/>
                <a:gd name="T80" fmla="*/ 7 w 720"/>
                <a:gd name="T81" fmla="*/ 6 h 544"/>
                <a:gd name="T82" fmla="*/ 7 w 720"/>
                <a:gd name="T83" fmla="*/ 6 h 544"/>
                <a:gd name="T84" fmla="*/ 7 w 720"/>
                <a:gd name="T85" fmla="*/ 6 h 544"/>
                <a:gd name="T86" fmla="*/ 7 w 720"/>
                <a:gd name="T87" fmla="*/ 6 h 544"/>
                <a:gd name="T88" fmla="*/ 7 w 720"/>
                <a:gd name="T89" fmla="*/ 6 h 544"/>
                <a:gd name="T90" fmla="*/ 7 w 720"/>
                <a:gd name="T91" fmla="*/ 6 h 544"/>
                <a:gd name="T92" fmla="*/ 7 w 720"/>
                <a:gd name="T93" fmla="*/ 6 h 544"/>
                <a:gd name="T94" fmla="*/ 7 w 720"/>
                <a:gd name="T95" fmla="*/ 6 h 544"/>
                <a:gd name="T96" fmla="*/ 7 w 720"/>
                <a:gd name="T97" fmla="*/ 6 h 544"/>
                <a:gd name="T98" fmla="*/ 7 w 720"/>
                <a:gd name="T99" fmla="*/ 6 h 544"/>
                <a:gd name="T100" fmla="*/ 7 w 720"/>
                <a:gd name="T101" fmla="*/ 6 h 544"/>
                <a:gd name="T102" fmla="*/ 7 w 720"/>
                <a:gd name="T103" fmla="*/ 6 h 544"/>
                <a:gd name="T104" fmla="*/ 7 w 720"/>
                <a:gd name="T105" fmla="*/ 6 h 544"/>
                <a:gd name="T106" fmla="*/ 7 w 720"/>
                <a:gd name="T107" fmla="*/ 6 h 544"/>
                <a:gd name="T108" fmla="*/ 7 w 720"/>
                <a:gd name="T109" fmla="*/ 6 h 544"/>
                <a:gd name="T110" fmla="*/ 7 w 720"/>
                <a:gd name="T111" fmla="*/ 4 h 544"/>
                <a:gd name="T112" fmla="*/ 7 w 720"/>
                <a:gd name="T113" fmla="*/ 6 h 544"/>
                <a:gd name="T114" fmla="*/ 7 w 720"/>
                <a:gd name="T115" fmla="*/ 6 h 544"/>
                <a:gd name="T116" fmla="*/ 7 w 720"/>
                <a:gd name="T117" fmla="*/ 6 h 544"/>
                <a:gd name="T118" fmla="*/ 7 w 720"/>
                <a:gd name="T119" fmla="*/ 6 h 54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20"/>
                <a:gd name="T181" fmla="*/ 0 h 544"/>
                <a:gd name="T182" fmla="*/ 720 w 720"/>
                <a:gd name="T183" fmla="*/ 544 h 54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20" h="544">
                  <a:moveTo>
                    <a:pt x="222" y="20"/>
                  </a:moveTo>
                  <a:lnTo>
                    <a:pt x="2" y="40"/>
                  </a:lnTo>
                  <a:lnTo>
                    <a:pt x="2" y="46"/>
                  </a:lnTo>
                  <a:lnTo>
                    <a:pt x="4" y="48"/>
                  </a:lnTo>
                  <a:lnTo>
                    <a:pt x="0" y="50"/>
                  </a:lnTo>
                  <a:lnTo>
                    <a:pt x="2" y="58"/>
                  </a:lnTo>
                  <a:lnTo>
                    <a:pt x="8" y="66"/>
                  </a:lnTo>
                  <a:lnTo>
                    <a:pt x="12" y="70"/>
                  </a:lnTo>
                  <a:lnTo>
                    <a:pt x="14" y="72"/>
                  </a:lnTo>
                  <a:lnTo>
                    <a:pt x="22" y="76"/>
                  </a:lnTo>
                  <a:lnTo>
                    <a:pt x="22" y="80"/>
                  </a:lnTo>
                  <a:lnTo>
                    <a:pt x="18" y="88"/>
                  </a:lnTo>
                  <a:lnTo>
                    <a:pt x="18" y="90"/>
                  </a:lnTo>
                  <a:lnTo>
                    <a:pt x="24" y="94"/>
                  </a:lnTo>
                  <a:lnTo>
                    <a:pt x="24" y="96"/>
                  </a:lnTo>
                  <a:lnTo>
                    <a:pt x="24" y="98"/>
                  </a:lnTo>
                  <a:lnTo>
                    <a:pt x="20" y="102"/>
                  </a:lnTo>
                  <a:lnTo>
                    <a:pt x="20" y="108"/>
                  </a:lnTo>
                  <a:lnTo>
                    <a:pt x="22" y="110"/>
                  </a:lnTo>
                  <a:lnTo>
                    <a:pt x="36" y="106"/>
                  </a:lnTo>
                  <a:lnTo>
                    <a:pt x="40" y="102"/>
                  </a:lnTo>
                  <a:lnTo>
                    <a:pt x="44" y="90"/>
                  </a:lnTo>
                  <a:lnTo>
                    <a:pt x="46" y="86"/>
                  </a:lnTo>
                  <a:lnTo>
                    <a:pt x="50" y="88"/>
                  </a:lnTo>
                  <a:lnTo>
                    <a:pt x="56" y="88"/>
                  </a:lnTo>
                  <a:lnTo>
                    <a:pt x="58" y="86"/>
                  </a:lnTo>
                  <a:lnTo>
                    <a:pt x="62" y="88"/>
                  </a:lnTo>
                  <a:lnTo>
                    <a:pt x="60" y="90"/>
                  </a:lnTo>
                  <a:lnTo>
                    <a:pt x="52" y="98"/>
                  </a:lnTo>
                  <a:lnTo>
                    <a:pt x="54" y="100"/>
                  </a:lnTo>
                  <a:lnTo>
                    <a:pt x="60" y="96"/>
                  </a:lnTo>
                  <a:lnTo>
                    <a:pt x="72" y="96"/>
                  </a:lnTo>
                  <a:lnTo>
                    <a:pt x="110" y="82"/>
                  </a:lnTo>
                  <a:lnTo>
                    <a:pt x="116" y="82"/>
                  </a:lnTo>
                  <a:lnTo>
                    <a:pt x="116" y="86"/>
                  </a:lnTo>
                  <a:lnTo>
                    <a:pt x="108" y="92"/>
                  </a:lnTo>
                  <a:lnTo>
                    <a:pt x="112" y="94"/>
                  </a:lnTo>
                  <a:lnTo>
                    <a:pt x="130" y="94"/>
                  </a:lnTo>
                  <a:lnTo>
                    <a:pt x="146" y="100"/>
                  </a:lnTo>
                  <a:lnTo>
                    <a:pt x="164" y="110"/>
                  </a:lnTo>
                  <a:lnTo>
                    <a:pt x="168" y="112"/>
                  </a:lnTo>
                  <a:lnTo>
                    <a:pt x="168" y="106"/>
                  </a:lnTo>
                  <a:lnTo>
                    <a:pt x="172" y="102"/>
                  </a:lnTo>
                  <a:lnTo>
                    <a:pt x="174" y="108"/>
                  </a:lnTo>
                  <a:lnTo>
                    <a:pt x="184" y="110"/>
                  </a:lnTo>
                  <a:lnTo>
                    <a:pt x="188" y="112"/>
                  </a:lnTo>
                  <a:lnTo>
                    <a:pt x="188" y="114"/>
                  </a:lnTo>
                  <a:lnTo>
                    <a:pt x="184" y="116"/>
                  </a:lnTo>
                  <a:lnTo>
                    <a:pt x="186" y="118"/>
                  </a:lnTo>
                  <a:lnTo>
                    <a:pt x="208" y="136"/>
                  </a:lnTo>
                  <a:lnTo>
                    <a:pt x="210" y="142"/>
                  </a:lnTo>
                  <a:lnTo>
                    <a:pt x="208" y="146"/>
                  </a:lnTo>
                  <a:lnTo>
                    <a:pt x="206" y="150"/>
                  </a:lnTo>
                  <a:lnTo>
                    <a:pt x="204" y="148"/>
                  </a:lnTo>
                  <a:lnTo>
                    <a:pt x="202" y="142"/>
                  </a:lnTo>
                  <a:lnTo>
                    <a:pt x="200" y="148"/>
                  </a:lnTo>
                  <a:lnTo>
                    <a:pt x="202" y="152"/>
                  </a:lnTo>
                  <a:lnTo>
                    <a:pt x="206" y="154"/>
                  </a:lnTo>
                  <a:lnTo>
                    <a:pt x="236" y="146"/>
                  </a:lnTo>
                  <a:lnTo>
                    <a:pt x="238" y="142"/>
                  </a:lnTo>
                  <a:lnTo>
                    <a:pt x="250" y="140"/>
                  </a:lnTo>
                  <a:lnTo>
                    <a:pt x="274" y="120"/>
                  </a:lnTo>
                  <a:lnTo>
                    <a:pt x="290" y="120"/>
                  </a:lnTo>
                  <a:lnTo>
                    <a:pt x="290" y="116"/>
                  </a:lnTo>
                  <a:lnTo>
                    <a:pt x="288" y="112"/>
                  </a:lnTo>
                  <a:lnTo>
                    <a:pt x="292" y="102"/>
                  </a:lnTo>
                  <a:lnTo>
                    <a:pt x="320" y="98"/>
                  </a:lnTo>
                  <a:lnTo>
                    <a:pt x="358" y="118"/>
                  </a:lnTo>
                  <a:lnTo>
                    <a:pt x="360" y="124"/>
                  </a:lnTo>
                  <a:lnTo>
                    <a:pt x="370" y="132"/>
                  </a:lnTo>
                  <a:lnTo>
                    <a:pt x="378" y="146"/>
                  </a:lnTo>
                  <a:lnTo>
                    <a:pt x="402" y="162"/>
                  </a:lnTo>
                  <a:lnTo>
                    <a:pt x="406" y="170"/>
                  </a:lnTo>
                  <a:lnTo>
                    <a:pt x="412" y="176"/>
                  </a:lnTo>
                  <a:lnTo>
                    <a:pt x="432" y="176"/>
                  </a:lnTo>
                  <a:lnTo>
                    <a:pt x="446" y="196"/>
                  </a:lnTo>
                  <a:lnTo>
                    <a:pt x="450" y="200"/>
                  </a:lnTo>
                  <a:lnTo>
                    <a:pt x="448" y="206"/>
                  </a:lnTo>
                  <a:lnTo>
                    <a:pt x="454" y="228"/>
                  </a:lnTo>
                  <a:lnTo>
                    <a:pt x="452" y="252"/>
                  </a:lnTo>
                  <a:lnTo>
                    <a:pt x="446" y="278"/>
                  </a:lnTo>
                  <a:lnTo>
                    <a:pt x="446" y="300"/>
                  </a:lnTo>
                  <a:lnTo>
                    <a:pt x="450" y="306"/>
                  </a:lnTo>
                  <a:lnTo>
                    <a:pt x="466" y="316"/>
                  </a:lnTo>
                  <a:lnTo>
                    <a:pt x="470" y="308"/>
                  </a:lnTo>
                  <a:lnTo>
                    <a:pt x="466" y="304"/>
                  </a:lnTo>
                  <a:lnTo>
                    <a:pt x="460" y="290"/>
                  </a:lnTo>
                  <a:lnTo>
                    <a:pt x="462" y="288"/>
                  </a:lnTo>
                  <a:lnTo>
                    <a:pt x="470" y="286"/>
                  </a:lnTo>
                  <a:lnTo>
                    <a:pt x="476" y="300"/>
                  </a:lnTo>
                  <a:lnTo>
                    <a:pt x="480" y="300"/>
                  </a:lnTo>
                  <a:lnTo>
                    <a:pt x="482" y="292"/>
                  </a:lnTo>
                  <a:lnTo>
                    <a:pt x="484" y="292"/>
                  </a:lnTo>
                  <a:lnTo>
                    <a:pt x="488" y="294"/>
                  </a:lnTo>
                  <a:lnTo>
                    <a:pt x="488" y="300"/>
                  </a:lnTo>
                  <a:lnTo>
                    <a:pt x="484" y="308"/>
                  </a:lnTo>
                  <a:lnTo>
                    <a:pt x="480" y="314"/>
                  </a:lnTo>
                  <a:lnTo>
                    <a:pt x="474" y="330"/>
                  </a:lnTo>
                  <a:lnTo>
                    <a:pt x="470" y="332"/>
                  </a:lnTo>
                  <a:lnTo>
                    <a:pt x="470" y="340"/>
                  </a:lnTo>
                  <a:lnTo>
                    <a:pt x="476" y="346"/>
                  </a:lnTo>
                  <a:lnTo>
                    <a:pt x="484" y="354"/>
                  </a:lnTo>
                  <a:lnTo>
                    <a:pt x="498" y="384"/>
                  </a:lnTo>
                  <a:lnTo>
                    <a:pt x="518" y="396"/>
                  </a:lnTo>
                  <a:lnTo>
                    <a:pt x="520" y="396"/>
                  </a:lnTo>
                  <a:lnTo>
                    <a:pt x="520" y="390"/>
                  </a:lnTo>
                  <a:lnTo>
                    <a:pt x="528" y="390"/>
                  </a:lnTo>
                  <a:lnTo>
                    <a:pt x="532" y="402"/>
                  </a:lnTo>
                  <a:lnTo>
                    <a:pt x="532" y="408"/>
                  </a:lnTo>
                  <a:lnTo>
                    <a:pt x="540" y="424"/>
                  </a:lnTo>
                  <a:lnTo>
                    <a:pt x="548" y="430"/>
                  </a:lnTo>
                  <a:lnTo>
                    <a:pt x="558" y="432"/>
                  </a:lnTo>
                  <a:lnTo>
                    <a:pt x="572" y="474"/>
                  </a:lnTo>
                  <a:lnTo>
                    <a:pt x="578" y="476"/>
                  </a:lnTo>
                  <a:lnTo>
                    <a:pt x="598" y="482"/>
                  </a:lnTo>
                  <a:lnTo>
                    <a:pt x="606" y="486"/>
                  </a:lnTo>
                  <a:lnTo>
                    <a:pt x="630" y="514"/>
                  </a:lnTo>
                  <a:lnTo>
                    <a:pt x="640" y="522"/>
                  </a:lnTo>
                  <a:lnTo>
                    <a:pt x="644" y="522"/>
                  </a:lnTo>
                  <a:lnTo>
                    <a:pt x="650" y="526"/>
                  </a:lnTo>
                  <a:lnTo>
                    <a:pt x="652" y="532"/>
                  </a:lnTo>
                  <a:lnTo>
                    <a:pt x="646" y="532"/>
                  </a:lnTo>
                  <a:lnTo>
                    <a:pt x="642" y="532"/>
                  </a:lnTo>
                  <a:lnTo>
                    <a:pt x="640" y="532"/>
                  </a:lnTo>
                  <a:lnTo>
                    <a:pt x="638" y="532"/>
                  </a:lnTo>
                  <a:lnTo>
                    <a:pt x="636" y="536"/>
                  </a:lnTo>
                  <a:lnTo>
                    <a:pt x="640" y="540"/>
                  </a:lnTo>
                  <a:lnTo>
                    <a:pt x="652" y="544"/>
                  </a:lnTo>
                  <a:lnTo>
                    <a:pt x="658" y="540"/>
                  </a:lnTo>
                  <a:lnTo>
                    <a:pt x="666" y="538"/>
                  </a:lnTo>
                  <a:lnTo>
                    <a:pt x="702" y="524"/>
                  </a:lnTo>
                  <a:lnTo>
                    <a:pt x="708" y="512"/>
                  </a:lnTo>
                  <a:lnTo>
                    <a:pt x="710" y="508"/>
                  </a:lnTo>
                  <a:lnTo>
                    <a:pt x="704" y="490"/>
                  </a:lnTo>
                  <a:lnTo>
                    <a:pt x="706" y="480"/>
                  </a:lnTo>
                  <a:lnTo>
                    <a:pt x="712" y="464"/>
                  </a:lnTo>
                  <a:lnTo>
                    <a:pt x="720" y="466"/>
                  </a:lnTo>
                  <a:lnTo>
                    <a:pt x="712" y="432"/>
                  </a:lnTo>
                  <a:lnTo>
                    <a:pt x="714" y="414"/>
                  </a:lnTo>
                  <a:lnTo>
                    <a:pt x="712" y="382"/>
                  </a:lnTo>
                  <a:lnTo>
                    <a:pt x="704" y="356"/>
                  </a:lnTo>
                  <a:lnTo>
                    <a:pt x="700" y="348"/>
                  </a:lnTo>
                  <a:lnTo>
                    <a:pt x="676" y="316"/>
                  </a:lnTo>
                  <a:lnTo>
                    <a:pt x="662" y="280"/>
                  </a:lnTo>
                  <a:lnTo>
                    <a:pt x="642" y="256"/>
                  </a:lnTo>
                  <a:lnTo>
                    <a:pt x="644" y="252"/>
                  </a:lnTo>
                  <a:lnTo>
                    <a:pt x="642" y="248"/>
                  </a:lnTo>
                  <a:lnTo>
                    <a:pt x="636" y="234"/>
                  </a:lnTo>
                  <a:lnTo>
                    <a:pt x="636" y="228"/>
                  </a:lnTo>
                  <a:lnTo>
                    <a:pt x="642" y="218"/>
                  </a:lnTo>
                  <a:lnTo>
                    <a:pt x="642" y="216"/>
                  </a:lnTo>
                  <a:lnTo>
                    <a:pt x="618" y="182"/>
                  </a:lnTo>
                  <a:lnTo>
                    <a:pt x="604" y="168"/>
                  </a:lnTo>
                  <a:lnTo>
                    <a:pt x="594" y="162"/>
                  </a:lnTo>
                  <a:lnTo>
                    <a:pt x="592" y="158"/>
                  </a:lnTo>
                  <a:lnTo>
                    <a:pt x="576" y="138"/>
                  </a:lnTo>
                  <a:lnTo>
                    <a:pt x="556" y="100"/>
                  </a:lnTo>
                  <a:lnTo>
                    <a:pt x="550" y="78"/>
                  </a:lnTo>
                  <a:lnTo>
                    <a:pt x="538" y="48"/>
                  </a:lnTo>
                  <a:lnTo>
                    <a:pt x="538" y="42"/>
                  </a:lnTo>
                  <a:lnTo>
                    <a:pt x="532" y="38"/>
                  </a:lnTo>
                  <a:lnTo>
                    <a:pt x="528" y="36"/>
                  </a:lnTo>
                  <a:lnTo>
                    <a:pt x="526" y="14"/>
                  </a:lnTo>
                  <a:lnTo>
                    <a:pt x="522" y="6"/>
                  </a:lnTo>
                  <a:lnTo>
                    <a:pt x="516" y="8"/>
                  </a:lnTo>
                  <a:lnTo>
                    <a:pt x="502" y="6"/>
                  </a:lnTo>
                  <a:lnTo>
                    <a:pt x="486" y="0"/>
                  </a:lnTo>
                  <a:lnTo>
                    <a:pt x="478" y="4"/>
                  </a:lnTo>
                  <a:lnTo>
                    <a:pt x="476" y="8"/>
                  </a:lnTo>
                  <a:lnTo>
                    <a:pt x="476" y="16"/>
                  </a:lnTo>
                  <a:lnTo>
                    <a:pt x="482" y="38"/>
                  </a:lnTo>
                  <a:lnTo>
                    <a:pt x="480" y="50"/>
                  </a:lnTo>
                  <a:lnTo>
                    <a:pt x="468" y="48"/>
                  </a:lnTo>
                  <a:lnTo>
                    <a:pt x="466" y="44"/>
                  </a:lnTo>
                  <a:lnTo>
                    <a:pt x="462" y="32"/>
                  </a:lnTo>
                  <a:lnTo>
                    <a:pt x="236" y="46"/>
                  </a:lnTo>
                  <a:lnTo>
                    <a:pt x="230" y="38"/>
                  </a:lnTo>
                  <a:lnTo>
                    <a:pt x="230" y="32"/>
                  </a:lnTo>
                  <a:lnTo>
                    <a:pt x="222" y="24"/>
                  </a:lnTo>
                  <a:lnTo>
                    <a:pt x="222" y="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4" name="Freeform 35"/>
            <p:cNvSpPr>
              <a:spLocks/>
            </p:cNvSpPr>
            <p:nvPr/>
          </p:nvSpPr>
          <p:spPr bwMode="grayWhite">
            <a:xfrm>
              <a:off x="4176" y="1879"/>
              <a:ext cx="336" cy="163"/>
            </a:xfrm>
            <a:custGeom>
              <a:avLst/>
              <a:gdLst>
                <a:gd name="T0" fmla="*/ 6 w 362"/>
                <a:gd name="T1" fmla="*/ 7 h 174"/>
                <a:gd name="T2" fmla="*/ 6 w 362"/>
                <a:gd name="T3" fmla="*/ 7 h 174"/>
                <a:gd name="T4" fmla="*/ 6 w 362"/>
                <a:gd name="T5" fmla="*/ 7 h 174"/>
                <a:gd name="T6" fmla="*/ 6 w 362"/>
                <a:gd name="T7" fmla="*/ 7 h 174"/>
                <a:gd name="T8" fmla="*/ 6 w 362"/>
                <a:gd name="T9" fmla="*/ 7 h 174"/>
                <a:gd name="T10" fmla="*/ 6 w 362"/>
                <a:gd name="T11" fmla="*/ 7 h 174"/>
                <a:gd name="T12" fmla="*/ 6 w 362"/>
                <a:gd name="T13" fmla="*/ 7 h 174"/>
                <a:gd name="T14" fmla="*/ 6 w 362"/>
                <a:gd name="T15" fmla="*/ 7 h 174"/>
                <a:gd name="T16" fmla="*/ 6 w 362"/>
                <a:gd name="T17" fmla="*/ 7 h 174"/>
                <a:gd name="T18" fmla="*/ 6 w 362"/>
                <a:gd name="T19" fmla="*/ 7 h 174"/>
                <a:gd name="T20" fmla="*/ 6 w 362"/>
                <a:gd name="T21" fmla="*/ 7 h 174"/>
                <a:gd name="T22" fmla="*/ 6 w 362"/>
                <a:gd name="T23" fmla="*/ 7 h 174"/>
                <a:gd name="T24" fmla="*/ 6 w 362"/>
                <a:gd name="T25" fmla="*/ 7 h 174"/>
                <a:gd name="T26" fmla="*/ 6 w 362"/>
                <a:gd name="T27" fmla="*/ 7 h 174"/>
                <a:gd name="T28" fmla="*/ 6 w 362"/>
                <a:gd name="T29" fmla="*/ 7 h 174"/>
                <a:gd name="T30" fmla="*/ 6 w 362"/>
                <a:gd name="T31" fmla="*/ 7 h 174"/>
                <a:gd name="T32" fmla="*/ 6 w 362"/>
                <a:gd name="T33" fmla="*/ 7 h 174"/>
                <a:gd name="T34" fmla="*/ 6 w 362"/>
                <a:gd name="T35" fmla="*/ 7 h 174"/>
                <a:gd name="T36" fmla="*/ 6 w 362"/>
                <a:gd name="T37" fmla="*/ 7 h 174"/>
                <a:gd name="T38" fmla="*/ 6 w 362"/>
                <a:gd name="T39" fmla="*/ 7 h 174"/>
                <a:gd name="T40" fmla="*/ 6 w 362"/>
                <a:gd name="T41" fmla="*/ 7 h 174"/>
                <a:gd name="T42" fmla="*/ 6 w 362"/>
                <a:gd name="T43" fmla="*/ 7 h 174"/>
                <a:gd name="T44" fmla="*/ 6 w 362"/>
                <a:gd name="T45" fmla="*/ 7 h 174"/>
                <a:gd name="T46" fmla="*/ 6 w 362"/>
                <a:gd name="T47" fmla="*/ 7 h 174"/>
                <a:gd name="T48" fmla="*/ 6 w 362"/>
                <a:gd name="T49" fmla="*/ 7 h 174"/>
                <a:gd name="T50" fmla="*/ 6 w 362"/>
                <a:gd name="T51" fmla="*/ 7 h 174"/>
                <a:gd name="T52" fmla="*/ 6 w 362"/>
                <a:gd name="T53" fmla="*/ 7 h 174"/>
                <a:gd name="T54" fmla="*/ 6 w 362"/>
                <a:gd name="T55" fmla="*/ 7 h 174"/>
                <a:gd name="T56" fmla="*/ 6 w 362"/>
                <a:gd name="T57" fmla="*/ 7 h 174"/>
                <a:gd name="T58" fmla="*/ 6 w 362"/>
                <a:gd name="T59" fmla="*/ 7 h 174"/>
                <a:gd name="T60" fmla="*/ 6 w 362"/>
                <a:gd name="T61" fmla="*/ 7 h 174"/>
                <a:gd name="T62" fmla="*/ 6 w 362"/>
                <a:gd name="T63" fmla="*/ 7 h 174"/>
                <a:gd name="T64" fmla="*/ 6 w 362"/>
                <a:gd name="T65" fmla="*/ 7 h 174"/>
                <a:gd name="T66" fmla="*/ 6 w 362"/>
                <a:gd name="T67" fmla="*/ 7 h 174"/>
                <a:gd name="T68" fmla="*/ 6 w 362"/>
                <a:gd name="T69" fmla="*/ 7 h 174"/>
                <a:gd name="T70" fmla="*/ 6 w 362"/>
                <a:gd name="T71" fmla="*/ 7 h 174"/>
                <a:gd name="T72" fmla="*/ 6 w 362"/>
                <a:gd name="T73" fmla="*/ 7 h 174"/>
                <a:gd name="T74" fmla="*/ 6 w 362"/>
                <a:gd name="T75" fmla="*/ 7 h 174"/>
                <a:gd name="T76" fmla="*/ 6 w 362"/>
                <a:gd name="T77" fmla="*/ 7 h 174"/>
                <a:gd name="T78" fmla="*/ 6 w 362"/>
                <a:gd name="T79" fmla="*/ 7 h 174"/>
                <a:gd name="T80" fmla="*/ 6 w 362"/>
                <a:gd name="T81" fmla="*/ 7 h 174"/>
                <a:gd name="T82" fmla="*/ 6 w 362"/>
                <a:gd name="T83" fmla="*/ 7 h 174"/>
                <a:gd name="T84" fmla="*/ 6 w 362"/>
                <a:gd name="T85" fmla="*/ 7 h 174"/>
                <a:gd name="T86" fmla="*/ 6 w 362"/>
                <a:gd name="T87" fmla="*/ 7 h 174"/>
                <a:gd name="T88" fmla="*/ 6 w 362"/>
                <a:gd name="T89" fmla="*/ 7 h 174"/>
                <a:gd name="T90" fmla="*/ 6 w 362"/>
                <a:gd name="T91" fmla="*/ 7 h 174"/>
                <a:gd name="T92" fmla="*/ 6 w 362"/>
                <a:gd name="T93" fmla="*/ 7 h 174"/>
                <a:gd name="T94" fmla="*/ 6 w 362"/>
                <a:gd name="T95" fmla="*/ 7 h 174"/>
                <a:gd name="T96" fmla="*/ 6 w 362"/>
                <a:gd name="T97" fmla="*/ 7 h 174"/>
                <a:gd name="T98" fmla="*/ 6 w 362"/>
                <a:gd name="T99" fmla="*/ 7 h 174"/>
                <a:gd name="T100" fmla="*/ 6 w 362"/>
                <a:gd name="T101" fmla="*/ 7 h 174"/>
                <a:gd name="T102" fmla="*/ 6 w 362"/>
                <a:gd name="T103" fmla="*/ 7 h 174"/>
                <a:gd name="T104" fmla="*/ 6 w 362"/>
                <a:gd name="T105" fmla="*/ 0 h 1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2"/>
                <a:gd name="T160" fmla="*/ 0 h 174"/>
                <a:gd name="T161" fmla="*/ 362 w 362"/>
                <a:gd name="T162" fmla="*/ 174 h 1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2" h="174">
                  <a:moveTo>
                    <a:pt x="274" y="0"/>
                  </a:moveTo>
                  <a:lnTo>
                    <a:pt x="208" y="12"/>
                  </a:lnTo>
                  <a:lnTo>
                    <a:pt x="0" y="52"/>
                  </a:lnTo>
                  <a:lnTo>
                    <a:pt x="12" y="104"/>
                  </a:lnTo>
                  <a:lnTo>
                    <a:pt x="16" y="96"/>
                  </a:lnTo>
                  <a:lnTo>
                    <a:pt x="20" y="94"/>
                  </a:lnTo>
                  <a:lnTo>
                    <a:pt x="36" y="76"/>
                  </a:lnTo>
                  <a:lnTo>
                    <a:pt x="42" y="74"/>
                  </a:lnTo>
                  <a:lnTo>
                    <a:pt x="48" y="66"/>
                  </a:lnTo>
                  <a:lnTo>
                    <a:pt x="54" y="62"/>
                  </a:lnTo>
                  <a:lnTo>
                    <a:pt x="58" y="52"/>
                  </a:lnTo>
                  <a:lnTo>
                    <a:pt x="62" y="58"/>
                  </a:lnTo>
                  <a:lnTo>
                    <a:pt x="72" y="60"/>
                  </a:lnTo>
                  <a:lnTo>
                    <a:pt x="82" y="56"/>
                  </a:lnTo>
                  <a:lnTo>
                    <a:pt x="84" y="50"/>
                  </a:lnTo>
                  <a:lnTo>
                    <a:pt x="108" y="42"/>
                  </a:lnTo>
                  <a:lnTo>
                    <a:pt x="114" y="44"/>
                  </a:lnTo>
                  <a:lnTo>
                    <a:pt x="120" y="46"/>
                  </a:lnTo>
                  <a:lnTo>
                    <a:pt x="128" y="42"/>
                  </a:lnTo>
                  <a:lnTo>
                    <a:pt x="130" y="50"/>
                  </a:lnTo>
                  <a:lnTo>
                    <a:pt x="134" y="52"/>
                  </a:lnTo>
                  <a:lnTo>
                    <a:pt x="142" y="70"/>
                  </a:lnTo>
                  <a:lnTo>
                    <a:pt x="148" y="68"/>
                  </a:lnTo>
                  <a:lnTo>
                    <a:pt x="154" y="72"/>
                  </a:lnTo>
                  <a:lnTo>
                    <a:pt x="162" y="74"/>
                  </a:lnTo>
                  <a:lnTo>
                    <a:pt x="158" y="82"/>
                  </a:lnTo>
                  <a:lnTo>
                    <a:pt x="166" y="92"/>
                  </a:lnTo>
                  <a:lnTo>
                    <a:pt x="182" y="92"/>
                  </a:lnTo>
                  <a:lnTo>
                    <a:pt x="188" y="98"/>
                  </a:lnTo>
                  <a:lnTo>
                    <a:pt x="198" y="102"/>
                  </a:lnTo>
                  <a:lnTo>
                    <a:pt x="204" y="110"/>
                  </a:lnTo>
                  <a:lnTo>
                    <a:pt x="202" y="114"/>
                  </a:lnTo>
                  <a:lnTo>
                    <a:pt x="192" y="132"/>
                  </a:lnTo>
                  <a:lnTo>
                    <a:pt x="188" y="148"/>
                  </a:lnTo>
                  <a:lnTo>
                    <a:pt x="188" y="158"/>
                  </a:lnTo>
                  <a:lnTo>
                    <a:pt x="200" y="160"/>
                  </a:lnTo>
                  <a:lnTo>
                    <a:pt x="210" y="152"/>
                  </a:lnTo>
                  <a:lnTo>
                    <a:pt x="218" y="162"/>
                  </a:lnTo>
                  <a:lnTo>
                    <a:pt x="224" y="164"/>
                  </a:lnTo>
                  <a:lnTo>
                    <a:pt x="224" y="162"/>
                  </a:lnTo>
                  <a:lnTo>
                    <a:pt x="232" y="160"/>
                  </a:lnTo>
                  <a:lnTo>
                    <a:pt x="246" y="160"/>
                  </a:lnTo>
                  <a:lnTo>
                    <a:pt x="262" y="166"/>
                  </a:lnTo>
                  <a:lnTo>
                    <a:pt x="268" y="170"/>
                  </a:lnTo>
                  <a:lnTo>
                    <a:pt x="272" y="170"/>
                  </a:lnTo>
                  <a:lnTo>
                    <a:pt x="272" y="166"/>
                  </a:lnTo>
                  <a:lnTo>
                    <a:pt x="268" y="162"/>
                  </a:lnTo>
                  <a:lnTo>
                    <a:pt x="262" y="150"/>
                  </a:lnTo>
                  <a:lnTo>
                    <a:pt x="256" y="148"/>
                  </a:lnTo>
                  <a:lnTo>
                    <a:pt x="254" y="146"/>
                  </a:lnTo>
                  <a:lnTo>
                    <a:pt x="256" y="144"/>
                  </a:lnTo>
                  <a:lnTo>
                    <a:pt x="258" y="144"/>
                  </a:lnTo>
                  <a:lnTo>
                    <a:pt x="260" y="140"/>
                  </a:lnTo>
                  <a:lnTo>
                    <a:pt x="252" y="136"/>
                  </a:lnTo>
                  <a:lnTo>
                    <a:pt x="246" y="126"/>
                  </a:lnTo>
                  <a:lnTo>
                    <a:pt x="240" y="110"/>
                  </a:lnTo>
                  <a:lnTo>
                    <a:pt x="238" y="104"/>
                  </a:lnTo>
                  <a:lnTo>
                    <a:pt x="238" y="92"/>
                  </a:lnTo>
                  <a:lnTo>
                    <a:pt x="240" y="74"/>
                  </a:lnTo>
                  <a:lnTo>
                    <a:pt x="240" y="70"/>
                  </a:lnTo>
                  <a:lnTo>
                    <a:pt x="236" y="68"/>
                  </a:lnTo>
                  <a:lnTo>
                    <a:pt x="236" y="62"/>
                  </a:lnTo>
                  <a:lnTo>
                    <a:pt x="238" y="58"/>
                  </a:lnTo>
                  <a:lnTo>
                    <a:pt x="240" y="54"/>
                  </a:lnTo>
                  <a:lnTo>
                    <a:pt x="242" y="48"/>
                  </a:lnTo>
                  <a:lnTo>
                    <a:pt x="256" y="38"/>
                  </a:lnTo>
                  <a:lnTo>
                    <a:pt x="258" y="36"/>
                  </a:lnTo>
                  <a:lnTo>
                    <a:pt x="262" y="22"/>
                  </a:lnTo>
                  <a:lnTo>
                    <a:pt x="270" y="22"/>
                  </a:lnTo>
                  <a:lnTo>
                    <a:pt x="272" y="28"/>
                  </a:lnTo>
                  <a:lnTo>
                    <a:pt x="266" y="38"/>
                  </a:lnTo>
                  <a:lnTo>
                    <a:pt x="262" y="46"/>
                  </a:lnTo>
                  <a:lnTo>
                    <a:pt x="256" y="52"/>
                  </a:lnTo>
                  <a:lnTo>
                    <a:pt x="252" y="60"/>
                  </a:lnTo>
                  <a:lnTo>
                    <a:pt x="258" y="70"/>
                  </a:lnTo>
                  <a:lnTo>
                    <a:pt x="264" y="72"/>
                  </a:lnTo>
                  <a:lnTo>
                    <a:pt x="268" y="90"/>
                  </a:lnTo>
                  <a:lnTo>
                    <a:pt x="266" y="92"/>
                  </a:lnTo>
                  <a:lnTo>
                    <a:pt x="256" y="100"/>
                  </a:lnTo>
                  <a:lnTo>
                    <a:pt x="258" y="104"/>
                  </a:lnTo>
                  <a:lnTo>
                    <a:pt x="266" y="106"/>
                  </a:lnTo>
                  <a:lnTo>
                    <a:pt x="268" y="110"/>
                  </a:lnTo>
                  <a:lnTo>
                    <a:pt x="266" y="118"/>
                  </a:lnTo>
                  <a:lnTo>
                    <a:pt x="268" y="124"/>
                  </a:lnTo>
                  <a:lnTo>
                    <a:pt x="268" y="128"/>
                  </a:lnTo>
                  <a:lnTo>
                    <a:pt x="272" y="140"/>
                  </a:lnTo>
                  <a:lnTo>
                    <a:pt x="284" y="148"/>
                  </a:lnTo>
                  <a:lnTo>
                    <a:pt x="290" y="148"/>
                  </a:lnTo>
                  <a:lnTo>
                    <a:pt x="292" y="144"/>
                  </a:lnTo>
                  <a:lnTo>
                    <a:pt x="300" y="144"/>
                  </a:lnTo>
                  <a:lnTo>
                    <a:pt x="302" y="146"/>
                  </a:lnTo>
                  <a:lnTo>
                    <a:pt x="300" y="152"/>
                  </a:lnTo>
                  <a:lnTo>
                    <a:pt x="306" y="162"/>
                  </a:lnTo>
                  <a:lnTo>
                    <a:pt x="308" y="166"/>
                  </a:lnTo>
                  <a:lnTo>
                    <a:pt x="310" y="172"/>
                  </a:lnTo>
                  <a:lnTo>
                    <a:pt x="320" y="172"/>
                  </a:lnTo>
                  <a:lnTo>
                    <a:pt x="322" y="174"/>
                  </a:lnTo>
                  <a:lnTo>
                    <a:pt x="328" y="166"/>
                  </a:lnTo>
                  <a:lnTo>
                    <a:pt x="352" y="158"/>
                  </a:lnTo>
                  <a:lnTo>
                    <a:pt x="354" y="154"/>
                  </a:lnTo>
                  <a:lnTo>
                    <a:pt x="356" y="148"/>
                  </a:lnTo>
                  <a:lnTo>
                    <a:pt x="362" y="114"/>
                  </a:lnTo>
                  <a:lnTo>
                    <a:pt x="360" y="112"/>
                  </a:lnTo>
                  <a:lnTo>
                    <a:pt x="310" y="122"/>
                  </a:lnTo>
                  <a:lnTo>
                    <a:pt x="2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5" name="Freeform 36"/>
            <p:cNvSpPr>
              <a:spLocks/>
            </p:cNvSpPr>
            <p:nvPr/>
          </p:nvSpPr>
          <p:spPr bwMode="grayWhite">
            <a:xfrm>
              <a:off x="4429" y="1866"/>
              <a:ext cx="80" cy="127"/>
            </a:xfrm>
            <a:custGeom>
              <a:avLst/>
              <a:gdLst>
                <a:gd name="T0" fmla="*/ 7 w 86"/>
                <a:gd name="T1" fmla="*/ 6 h 138"/>
                <a:gd name="T2" fmla="*/ 7 w 86"/>
                <a:gd name="T3" fmla="*/ 6 h 138"/>
                <a:gd name="T4" fmla="*/ 7 w 86"/>
                <a:gd name="T5" fmla="*/ 6 h 138"/>
                <a:gd name="T6" fmla="*/ 7 w 86"/>
                <a:gd name="T7" fmla="*/ 6 h 138"/>
                <a:gd name="T8" fmla="*/ 7 w 86"/>
                <a:gd name="T9" fmla="*/ 6 h 138"/>
                <a:gd name="T10" fmla="*/ 7 w 86"/>
                <a:gd name="T11" fmla="*/ 6 h 138"/>
                <a:gd name="T12" fmla="*/ 7 w 86"/>
                <a:gd name="T13" fmla="*/ 6 h 138"/>
                <a:gd name="T14" fmla="*/ 7 w 86"/>
                <a:gd name="T15" fmla="*/ 6 h 138"/>
                <a:gd name="T16" fmla="*/ 7 w 86"/>
                <a:gd name="T17" fmla="*/ 6 h 138"/>
                <a:gd name="T18" fmla="*/ 7 w 86"/>
                <a:gd name="T19" fmla="*/ 6 h 138"/>
                <a:gd name="T20" fmla="*/ 7 w 86"/>
                <a:gd name="T21" fmla="*/ 6 h 138"/>
                <a:gd name="T22" fmla="*/ 7 w 86"/>
                <a:gd name="T23" fmla="*/ 6 h 138"/>
                <a:gd name="T24" fmla="*/ 7 w 86"/>
                <a:gd name="T25" fmla="*/ 6 h 138"/>
                <a:gd name="T26" fmla="*/ 7 w 86"/>
                <a:gd name="T27" fmla="*/ 6 h 138"/>
                <a:gd name="T28" fmla="*/ 7 w 86"/>
                <a:gd name="T29" fmla="*/ 2 h 138"/>
                <a:gd name="T30" fmla="*/ 7 w 86"/>
                <a:gd name="T31" fmla="*/ 0 h 138"/>
                <a:gd name="T32" fmla="*/ 7 w 86"/>
                <a:gd name="T33" fmla="*/ 0 h 138"/>
                <a:gd name="T34" fmla="*/ 4 w 86"/>
                <a:gd name="T35" fmla="*/ 6 h 138"/>
                <a:gd name="T36" fmla="*/ 4 w 86"/>
                <a:gd name="T37" fmla="*/ 6 h 138"/>
                <a:gd name="T38" fmla="*/ 2 w 86"/>
                <a:gd name="T39" fmla="*/ 6 h 138"/>
                <a:gd name="T40" fmla="*/ 0 w 86"/>
                <a:gd name="T41" fmla="*/ 6 h 138"/>
                <a:gd name="T42" fmla="*/ 7 w 86"/>
                <a:gd name="T43" fmla="*/ 6 h 138"/>
                <a:gd name="T44" fmla="*/ 7 w 86"/>
                <a:gd name="T45" fmla="*/ 6 h 1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6"/>
                <a:gd name="T70" fmla="*/ 0 h 138"/>
                <a:gd name="T71" fmla="*/ 86 w 86"/>
                <a:gd name="T72" fmla="*/ 138 h 1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6" h="138">
                  <a:moveTo>
                    <a:pt x="86" y="128"/>
                  </a:moveTo>
                  <a:lnTo>
                    <a:pt x="86" y="118"/>
                  </a:lnTo>
                  <a:lnTo>
                    <a:pt x="80" y="104"/>
                  </a:lnTo>
                  <a:lnTo>
                    <a:pt x="70" y="94"/>
                  </a:lnTo>
                  <a:lnTo>
                    <a:pt x="56" y="86"/>
                  </a:lnTo>
                  <a:lnTo>
                    <a:pt x="52" y="80"/>
                  </a:lnTo>
                  <a:lnTo>
                    <a:pt x="48" y="72"/>
                  </a:lnTo>
                  <a:lnTo>
                    <a:pt x="38" y="54"/>
                  </a:lnTo>
                  <a:lnTo>
                    <a:pt x="34" y="46"/>
                  </a:lnTo>
                  <a:lnTo>
                    <a:pt x="24" y="36"/>
                  </a:lnTo>
                  <a:lnTo>
                    <a:pt x="22" y="30"/>
                  </a:lnTo>
                  <a:lnTo>
                    <a:pt x="20" y="24"/>
                  </a:lnTo>
                  <a:lnTo>
                    <a:pt x="20" y="22"/>
                  </a:lnTo>
                  <a:lnTo>
                    <a:pt x="20" y="20"/>
                  </a:lnTo>
                  <a:lnTo>
                    <a:pt x="26" y="2"/>
                  </a:lnTo>
                  <a:lnTo>
                    <a:pt x="20" y="0"/>
                  </a:lnTo>
                  <a:lnTo>
                    <a:pt x="12" y="0"/>
                  </a:lnTo>
                  <a:lnTo>
                    <a:pt x="4" y="8"/>
                  </a:lnTo>
                  <a:lnTo>
                    <a:pt x="4" y="14"/>
                  </a:lnTo>
                  <a:lnTo>
                    <a:pt x="2" y="14"/>
                  </a:lnTo>
                  <a:lnTo>
                    <a:pt x="0" y="16"/>
                  </a:lnTo>
                  <a:lnTo>
                    <a:pt x="36" y="138"/>
                  </a:lnTo>
                  <a:lnTo>
                    <a:pt x="86" y="12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6" name="Freeform 37"/>
            <p:cNvSpPr>
              <a:spLocks/>
            </p:cNvSpPr>
            <p:nvPr/>
          </p:nvSpPr>
          <p:spPr bwMode="grayWhite">
            <a:xfrm>
              <a:off x="4449" y="1715"/>
              <a:ext cx="103" cy="224"/>
            </a:xfrm>
            <a:custGeom>
              <a:avLst/>
              <a:gdLst>
                <a:gd name="T0" fmla="*/ 0 w 110"/>
                <a:gd name="T1" fmla="*/ 6 h 242"/>
                <a:gd name="T2" fmla="*/ 4 w 110"/>
                <a:gd name="T3" fmla="*/ 6 h 242"/>
                <a:gd name="T4" fmla="*/ 7 w 110"/>
                <a:gd name="T5" fmla="*/ 6 h 242"/>
                <a:gd name="T6" fmla="*/ 7 w 110"/>
                <a:gd name="T7" fmla="*/ 6 h 242"/>
                <a:gd name="T8" fmla="*/ 7 w 110"/>
                <a:gd name="T9" fmla="*/ 6 h 242"/>
                <a:gd name="T10" fmla="*/ 7 w 110"/>
                <a:gd name="T11" fmla="*/ 6 h 242"/>
                <a:gd name="T12" fmla="*/ 7 w 110"/>
                <a:gd name="T13" fmla="*/ 6 h 242"/>
                <a:gd name="T14" fmla="*/ 7 w 110"/>
                <a:gd name="T15" fmla="*/ 6 h 242"/>
                <a:gd name="T16" fmla="*/ 7 w 110"/>
                <a:gd name="T17" fmla="*/ 6 h 242"/>
                <a:gd name="T18" fmla="*/ 7 w 110"/>
                <a:gd name="T19" fmla="*/ 6 h 242"/>
                <a:gd name="T20" fmla="*/ 7 w 110"/>
                <a:gd name="T21" fmla="*/ 6 h 242"/>
                <a:gd name="T22" fmla="*/ 7 w 110"/>
                <a:gd name="T23" fmla="*/ 6 h 242"/>
                <a:gd name="T24" fmla="*/ 7 w 110"/>
                <a:gd name="T25" fmla="*/ 6 h 242"/>
                <a:gd name="T26" fmla="*/ 7 w 110"/>
                <a:gd name="T27" fmla="*/ 6 h 242"/>
                <a:gd name="T28" fmla="*/ 7 w 110"/>
                <a:gd name="T29" fmla="*/ 6 h 242"/>
                <a:gd name="T30" fmla="*/ 7 w 110"/>
                <a:gd name="T31" fmla="*/ 6 h 242"/>
                <a:gd name="T32" fmla="*/ 7 w 110"/>
                <a:gd name="T33" fmla="*/ 6 h 242"/>
                <a:gd name="T34" fmla="*/ 7 w 110"/>
                <a:gd name="T35" fmla="*/ 6 h 242"/>
                <a:gd name="T36" fmla="*/ 7 w 110"/>
                <a:gd name="T37" fmla="*/ 6 h 242"/>
                <a:gd name="T38" fmla="*/ 7 w 110"/>
                <a:gd name="T39" fmla="*/ 6 h 242"/>
                <a:gd name="T40" fmla="*/ 7 w 110"/>
                <a:gd name="T41" fmla="*/ 0 h 242"/>
                <a:gd name="T42" fmla="*/ 7 w 110"/>
                <a:gd name="T43" fmla="*/ 6 h 242"/>
                <a:gd name="T44" fmla="*/ 7 w 110"/>
                <a:gd name="T45" fmla="*/ 6 h 242"/>
                <a:gd name="T46" fmla="*/ 4 w 110"/>
                <a:gd name="T47" fmla="*/ 6 h 242"/>
                <a:gd name="T48" fmla="*/ 7 w 110"/>
                <a:gd name="T49" fmla="*/ 6 h 242"/>
                <a:gd name="T50" fmla="*/ 6 w 110"/>
                <a:gd name="T51" fmla="*/ 6 h 242"/>
                <a:gd name="T52" fmla="*/ 7 w 110"/>
                <a:gd name="T53" fmla="*/ 6 h 242"/>
                <a:gd name="T54" fmla="*/ 7 w 110"/>
                <a:gd name="T55" fmla="*/ 6 h 242"/>
                <a:gd name="T56" fmla="*/ 7 w 110"/>
                <a:gd name="T57" fmla="*/ 6 h 242"/>
                <a:gd name="T58" fmla="*/ 7 w 110"/>
                <a:gd name="T59" fmla="*/ 6 h 242"/>
                <a:gd name="T60" fmla="*/ 7 w 110"/>
                <a:gd name="T61" fmla="*/ 6 h 242"/>
                <a:gd name="T62" fmla="*/ 7 w 110"/>
                <a:gd name="T63" fmla="*/ 6 h 242"/>
                <a:gd name="T64" fmla="*/ 6 w 110"/>
                <a:gd name="T65" fmla="*/ 6 h 2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
                <a:gd name="T100" fmla="*/ 0 h 242"/>
                <a:gd name="T101" fmla="*/ 110 w 110"/>
                <a:gd name="T102" fmla="*/ 242 h 2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 h="242">
                  <a:moveTo>
                    <a:pt x="6" y="164"/>
                  </a:moveTo>
                  <a:lnTo>
                    <a:pt x="0" y="182"/>
                  </a:lnTo>
                  <a:lnTo>
                    <a:pt x="0" y="184"/>
                  </a:lnTo>
                  <a:lnTo>
                    <a:pt x="4" y="182"/>
                  </a:lnTo>
                  <a:lnTo>
                    <a:pt x="8" y="192"/>
                  </a:lnTo>
                  <a:lnTo>
                    <a:pt x="14" y="198"/>
                  </a:lnTo>
                  <a:lnTo>
                    <a:pt x="20" y="206"/>
                  </a:lnTo>
                  <a:lnTo>
                    <a:pt x="38" y="214"/>
                  </a:lnTo>
                  <a:lnTo>
                    <a:pt x="44" y="216"/>
                  </a:lnTo>
                  <a:lnTo>
                    <a:pt x="56" y="218"/>
                  </a:lnTo>
                  <a:lnTo>
                    <a:pt x="62" y="220"/>
                  </a:lnTo>
                  <a:lnTo>
                    <a:pt x="62" y="232"/>
                  </a:lnTo>
                  <a:lnTo>
                    <a:pt x="62" y="238"/>
                  </a:lnTo>
                  <a:lnTo>
                    <a:pt x="66" y="242"/>
                  </a:lnTo>
                  <a:lnTo>
                    <a:pt x="70" y="236"/>
                  </a:lnTo>
                  <a:lnTo>
                    <a:pt x="76" y="226"/>
                  </a:lnTo>
                  <a:lnTo>
                    <a:pt x="76" y="214"/>
                  </a:lnTo>
                  <a:lnTo>
                    <a:pt x="84" y="200"/>
                  </a:lnTo>
                  <a:lnTo>
                    <a:pt x="88" y="190"/>
                  </a:lnTo>
                  <a:lnTo>
                    <a:pt x="100" y="174"/>
                  </a:lnTo>
                  <a:lnTo>
                    <a:pt x="104" y="162"/>
                  </a:lnTo>
                  <a:lnTo>
                    <a:pt x="110" y="150"/>
                  </a:lnTo>
                  <a:lnTo>
                    <a:pt x="108" y="144"/>
                  </a:lnTo>
                  <a:lnTo>
                    <a:pt x="106" y="110"/>
                  </a:lnTo>
                  <a:lnTo>
                    <a:pt x="104" y="84"/>
                  </a:lnTo>
                  <a:lnTo>
                    <a:pt x="98" y="76"/>
                  </a:lnTo>
                  <a:lnTo>
                    <a:pt x="88" y="80"/>
                  </a:lnTo>
                  <a:lnTo>
                    <a:pt x="84" y="82"/>
                  </a:lnTo>
                  <a:lnTo>
                    <a:pt x="80" y="82"/>
                  </a:lnTo>
                  <a:lnTo>
                    <a:pt x="78" y="78"/>
                  </a:lnTo>
                  <a:lnTo>
                    <a:pt x="76" y="82"/>
                  </a:lnTo>
                  <a:lnTo>
                    <a:pt x="74" y="80"/>
                  </a:lnTo>
                  <a:lnTo>
                    <a:pt x="74" y="76"/>
                  </a:lnTo>
                  <a:lnTo>
                    <a:pt x="80" y="64"/>
                  </a:lnTo>
                  <a:lnTo>
                    <a:pt x="82" y="60"/>
                  </a:lnTo>
                  <a:lnTo>
                    <a:pt x="86" y="60"/>
                  </a:lnTo>
                  <a:lnTo>
                    <a:pt x="86" y="50"/>
                  </a:lnTo>
                  <a:lnTo>
                    <a:pt x="88" y="42"/>
                  </a:lnTo>
                  <a:lnTo>
                    <a:pt x="90" y="38"/>
                  </a:lnTo>
                  <a:lnTo>
                    <a:pt x="94" y="34"/>
                  </a:lnTo>
                  <a:lnTo>
                    <a:pt x="90" y="24"/>
                  </a:lnTo>
                  <a:lnTo>
                    <a:pt x="26" y="0"/>
                  </a:lnTo>
                  <a:lnTo>
                    <a:pt x="22" y="4"/>
                  </a:lnTo>
                  <a:lnTo>
                    <a:pt x="18" y="12"/>
                  </a:lnTo>
                  <a:lnTo>
                    <a:pt x="18" y="16"/>
                  </a:lnTo>
                  <a:lnTo>
                    <a:pt x="14" y="30"/>
                  </a:lnTo>
                  <a:lnTo>
                    <a:pt x="6" y="40"/>
                  </a:lnTo>
                  <a:lnTo>
                    <a:pt x="4" y="42"/>
                  </a:lnTo>
                  <a:lnTo>
                    <a:pt x="4" y="46"/>
                  </a:lnTo>
                  <a:lnTo>
                    <a:pt x="10" y="52"/>
                  </a:lnTo>
                  <a:lnTo>
                    <a:pt x="10" y="62"/>
                  </a:lnTo>
                  <a:lnTo>
                    <a:pt x="6" y="64"/>
                  </a:lnTo>
                  <a:lnTo>
                    <a:pt x="6" y="82"/>
                  </a:lnTo>
                  <a:lnTo>
                    <a:pt x="8" y="84"/>
                  </a:lnTo>
                  <a:lnTo>
                    <a:pt x="18" y="86"/>
                  </a:lnTo>
                  <a:lnTo>
                    <a:pt x="20" y="98"/>
                  </a:lnTo>
                  <a:lnTo>
                    <a:pt x="30" y="100"/>
                  </a:lnTo>
                  <a:lnTo>
                    <a:pt x="32" y="102"/>
                  </a:lnTo>
                  <a:lnTo>
                    <a:pt x="38" y="106"/>
                  </a:lnTo>
                  <a:lnTo>
                    <a:pt x="42" y="110"/>
                  </a:lnTo>
                  <a:lnTo>
                    <a:pt x="52" y="118"/>
                  </a:lnTo>
                  <a:lnTo>
                    <a:pt x="52" y="120"/>
                  </a:lnTo>
                  <a:lnTo>
                    <a:pt x="40" y="128"/>
                  </a:lnTo>
                  <a:lnTo>
                    <a:pt x="28" y="140"/>
                  </a:lnTo>
                  <a:lnTo>
                    <a:pt x="26" y="150"/>
                  </a:lnTo>
                  <a:lnTo>
                    <a:pt x="6" y="16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7" name="Freeform 38"/>
            <p:cNvSpPr>
              <a:spLocks/>
            </p:cNvSpPr>
            <p:nvPr/>
          </p:nvSpPr>
          <p:spPr bwMode="grayWhite">
            <a:xfrm>
              <a:off x="4540" y="1517"/>
              <a:ext cx="241" cy="124"/>
            </a:xfrm>
            <a:custGeom>
              <a:avLst/>
              <a:gdLst>
                <a:gd name="T0" fmla="*/ 6 w 260"/>
                <a:gd name="T1" fmla="*/ 6 h 134"/>
                <a:gd name="T2" fmla="*/ 6 w 260"/>
                <a:gd name="T3" fmla="*/ 6 h 134"/>
                <a:gd name="T4" fmla="*/ 6 w 260"/>
                <a:gd name="T5" fmla="*/ 6 h 134"/>
                <a:gd name="T6" fmla="*/ 6 w 260"/>
                <a:gd name="T7" fmla="*/ 6 h 134"/>
                <a:gd name="T8" fmla="*/ 6 w 260"/>
                <a:gd name="T9" fmla="*/ 0 h 134"/>
                <a:gd name="T10" fmla="*/ 6 w 260"/>
                <a:gd name="T11" fmla="*/ 2 h 134"/>
                <a:gd name="T12" fmla="*/ 6 w 260"/>
                <a:gd name="T13" fmla="*/ 6 h 134"/>
                <a:gd name="T14" fmla="*/ 6 w 260"/>
                <a:gd name="T15" fmla="*/ 6 h 134"/>
                <a:gd name="T16" fmla="*/ 6 w 260"/>
                <a:gd name="T17" fmla="*/ 6 h 134"/>
                <a:gd name="T18" fmla="*/ 6 w 260"/>
                <a:gd name="T19" fmla="*/ 6 h 134"/>
                <a:gd name="T20" fmla="*/ 6 w 260"/>
                <a:gd name="T21" fmla="*/ 6 h 134"/>
                <a:gd name="T22" fmla="*/ 6 w 260"/>
                <a:gd name="T23" fmla="*/ 6 h 134"/>
                <a:gd name="T24" fmla="*/ 6 w 260"/>
                <a:gd name="T25" fmla="*/ 6 h 134"/>
                <a:gd name="T26" fmla="*/ 6 w 260"/>
                <a:gd name="T27" fmla="*/ 6 h 134"/>
                <a:gd name="T28" fmla="*/ 6 w 260"/>
                <a:gd name="T29" fmla="*/ 6 h 134"/>
                <a:gd name="T30" fmla="*/ 6 w 260"/>
                <a:gd name="T31" fmla="*/ 6 h 134"/>
                <a:gd name="T32" fmla="*/ 6 w 260"/>
                <a:gd name="T33" fmla="*/ 6 h 134"/>
                <a:gd name="T34" fmla="*/ 6 w 260"/>
                <a:gd name="T35" fmla="*/ 6 h 134"/>
                <a:gd name="T36" fmla="*/ 6 w 260"/>
                <a:gd name="T37" fmla="*/ 6 h 134"/>
                <a:gd name="T38" fmla="*/ 6 w 260"/>
                <a:gd name="T39" fmla="*/ 6 h 134"/>
                <a:gd name="T40" fmla="*/ 6 w 260"/>
                <a:gd name="T41" fmla="*/ 6 h 134"/>
                <a:gd name="T42" fmla="*/ 6 w 260"/>
                <a:gd name="T43" fmla="*/ 6 h 134"/>
                <a:gd name="T44" fmla="*/ 6 w 260"/>
                <a:gd name="T45" fmla="*/ 6 h 134"/>
                <a:gd name="T46" fmla="*/ 6 w 260"/>
                <a:gd name="T47" fmla="*/ 6 h 134"/>
                <a:gd name="T48" fmla="*/ 6 w 260"/>
                <a:gd name="T49" fmla="*/ 6 h 134"/>
                <a:gd name="T50" fmla="*/ 6 w 260"/>
                <a:gd name="T51" fmla="*/ 6 h 134"/>
                <a:gd name="T52" fmla="*/ 6 w 260"/>
                <a:gd name="T53" fmla="*/ 6 h 134"/>
                <a:gd name="T54" fmla="*/ 6 w 260"/>
                <a:gd name="T55" fmla="*/ 6 h 134"/>
                <a:gd name="T56" fmla="*/ 6 w 260"/>
                <a:gd name="T57" fmla="*/ 6 h 134"/>
                <a:gd name="T58" fmla="*/ 6 w 260"/>
                <a:gd name="T59" fmla="*/ 6 h 134"/>
                <a:gd name="T60" fmla="*/ 6 w 260"/>
                <a:gd name="T61" fmla="*/ 6 h 134"/>
                <a:gd name="T62" fmla="*/ 6 w 260"/>
                <a:gd name="T63" fmla="*/ 6 h 134"/>
                <a:gd name="T64" fmla="*/ 0 w 260"/>
                <a:gd name="T65" fmla="*/ 6 h 1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0"/>
                <a:gd name="T100" fmla="*/ 0 h 134"/>
                <a:gd name="T101" fmla="*/ 260 w 260"/>
                <a:gd name="T102" fmla="*/ 134 h 1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0" h="134">
                  <a:moveTo>
                    <a:pt x="0" y="56"/>
                  </a:moveTo>
                  <a:lnTo>
                    <a:pt x="52" y="44"/>
                  </a:lnTo>
                  <a:lnTo>
                    <a:pt x="138" y="26"/>
                  </a:lnTo>
                  <a:lnTo>
                    <a:pt x="138" y="22"/>
                  </a:lnTo>
                  <a:lnTo>
                    <a:pt x="142" y="20"/>
                  </a:lnTo>
                  <a:lnTo>
                    <a:pt x="144" y="22"/>
                  </a:lnTo>
                  <a:lnTo>
                    <a:pt x="144" y="20"/>
                  </a:lnTo>
                  <a:lnTo>
                    <a:pt x="144" y="14"/>
                  </a:lnTo>
                  <a:lnTo>
                    <a:pt x="150" y="12"/>
                  </a:lnTo>
                  <a:lnTo>
                    <a:pt x="156" y="0"/>
                  </a:lnTo>
                  <a:lnTo>
                    <a:pt x="162" y="0"/>
                  </a:lnTo>
                  <a:lnTo>
                    <a:pt x="166" y="2"/>
                  </a:lnTo>
                  <a:lnTo>
                    <a:pt x="170" y="14"/>
                  </a:lnTo>
                  <a:lnTo>
                    <a:pt x="180" y="22"/>
                  </a:lnTo>
                  <a:lnTo>
                    <a:pt x="182" y="26"/>
                  </a:lnTo>
                  <a:lnTo>
                    <a:pt x="182" y="30"/>
                  </a:lnTo>
                  <a:lnTo>
                    <a:pt x="176" y="32"/>
                  </a:lnTo>
                  <a:lnTo>
                    <a:pt x="172" y="42"/>
                  </a:lnTo>
                  <a:lnTo>
                    <a:pt x="168" y="52"/>
                  </a:lnTo>
                  <a:lnTo>
                    <a:pt x="168" y="58"/>
                  </a:lnTo>
                  <a:lnTo>
                    <a:pt x="180" y="58"/>
                  </a:lnTo>
                  <a:lnTo>
                    <a:pt x="190" y="64"/>
                  </a:lnTo>
                  <a:lnTo>
                    <a:pt x="204" y="78"/>
                  </a:lnTo>
                  <a:lnTo>
                    <a:pt x="210" y="88"/>
                  </a:lnTo>
                  <a:lnTo>
                    <a:pt x="216" y="96"/>
                  </a:lnTo>
                  <a:lnTo>
                    <a:pt x="234" y="98"/>
                  </a:lnTo>
                  <a:lnTo>
                    <a:pt x="244" y="94"/>
                  </a:lnTo>
                  <a:lnTo>
                    <a:pt x="250" y="82"/>
                  </a:lnTo>
                  <a:lnTo>
                    <a:pt x="246" y="78"/>
                  </a:lnTo>
                  <a:lnTo>
                    <a:pt x="240" y="72"/>
                  </a:lnTo>
                  <a:lnTo>
                    <a:pt x="232" y="68"/>
                  </a:lnTo>
                  <a:lnTo>
                    <a:pt x="232" y="64"/>
                  </a:lnTo>
                  <a:lnTo>
                    <a:pt x="238" y="64"/>
                  </a:lnTo>
                  <a:lnTo>
                    <a:pt x="242" y="64"/>
                  </a:lnTo>
                  <a:lnTo>
                    <a:pt x="254" y="82"/>
                  </a:lnTo>
                  <a:lnTo>
                    <a:pt x="260" y="98"/>
                  </a:lnTo>
                  <a:lnTo>
                    <a:pt x="260" y="106"/>
                  </a:lnTo>
                  <a:lnTo>
                    <a:pt x="252" y="100"/>
                  </a:lnTo>
                  <a:lnTo>
                    <a:pt x="244" y="106"/>
                  </a:lnTo>
                  <a:lnTo>
                    <a:pt x="232" y="112"/>
                  </a:lnTo>
                  <a:lnTo>
                    <a:pt x="220" y="124"/>
                  </a:lnTo>
                  <a:lnTo>
                    <a:pt x="214" y="124"/>
                  </a:lnTo>
                  <a:lnTo>
                    <a:pt x="214" y="122"/>
                  </a:lnTo>
                  <a:lnTo>
                    <a:pt x="214" y="116"/>
                  </a:lnTo>
                  <a:lnTo>
                    <a:pt x="212" y="108"/>
                  </a:lnTo>
                  <a:lnTo>
                    <a:pt x="208" y="108"/>
                  </a:lnTo>
                  <a:lnTo>
                    <a:pt x="202" y="120"/>
                  </a:lnTo>
                  <a:lnTo>
                    <a:pt x="192" y="132"/>
                  </a:lnTo>
                  <a:lnTo>
                    <a:pt x="190" y="134"/>
                  </a:lnTo>
                  <a:lnTo>
                    <a:pt x="184" y="128"/>
                  </a:lnTo>
                  <a:lnTo>
                    <a:pt x="184" y="126"/>
                  </a:lnTo>
                  <a:lnTo>
                    <a:pt x="180" y="126"/>
                  </a:lnTo>
                  <a:lnTo>
                    <a:pt x="178" y="124"/>
                  </a:lnTo>
                  <a:lnTo>
                    <a:pt x="174" y="120"/>
                  </a:lnTo>
                  <a:lnTo>
                    <a:pt x="174" y="116"/>
                  </a:lnTo>
                  <a:lnTo>
                    <a:pt x="160" y="112"/>
                  </a:lnTo>
                  <a:lnTo>
                    <a:pt x="156" y="104"/>
                  </a:lnTo>
                  <a:lnTo>
                    <a:pt x="152" y="102"/>
                  </a:lnTo>
                  <a:lnTo>
                    <a:pt x="148" y="92"/>
                  </a:lnTo>
                  <a:lnTo>
                    <a:pt x="122" y="98"/>
                  </a:lnTo>
                  <a:lnTo>
                    <a:pt x="54" y="116"/>
                  </a:lnTo>
                  <a:lnTo>
                    <a:pt x="52" y="120"/>
                  </a:lnTo>
                  <a:lnTo>
                    <a:pt x="52" y="122"/>
                  </a:lnTo>
                  <a:lnTo>
                    <a:pt x="48" y="116"/>
                  </a:lnTo>
                  <a:lnTo>
                    <a:pt x="2" y="128"/>
                  </a:lnTo>
                  <a:lnTo>
                    <a:pt x="0" y="124"/>
                  </a:lnTo>
                  <a:lnTo>
                    <a:pt x="0" y="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8" name="Freeform 39"/>
            <p:cNvSpPr>
              <a:spLocks/>
            </p:cNvSpPr>
            <p:nvPr/>
          </p:nvSpPr>
          <p:spPr bwMode="grayWhite">
            <a:xfrm>
              <a:off x="4654" y="1601"/>
              <a:ext cx="62" cy="72"/>
            </a:xfrm>
            <a:custGeom>
              <a:avLst/>
              <a:gdLst>
                <a:gd name="T0" fmla="*/ 0 w 68"/>
                <a:gd name="T1" fmla="*/ 6 h 76"/>
                <a:gd name="T2" fmla="*/ 5 w 68"/>
                <a:gd name="T3" fmla="*/ 9 h 76"/>
                <a:gd name="T4" fmla="*/ 5 w 68"/>
                <a:gd name="T5" fmla="*/ 9 h 76"/>
                <a:gd name="T6" fmla="*/ 5 w 68"/>
                <a:gd name="T7" fmla="*/ 9 h 76"/>
                <a:gd name="T8" fmla="*/ 5 w 68"/>
                <a:gd name="T9" fmla="*/ 9 h 76"/>
                <a:gd name="T10" fmla="*/ 5 w 68"/>
                <a:gd name="T11" fmla="*/ 9 h 76"/>
                <a:gd name="T12" fmla="*/ 5 w 68"/>
                <a:gd name="T13" fmla="*/ 9 h 76"/>
                <a:gd name="T14" fmla="*/ 5 w 68"/>
                <a:gd name="T15" fmla="*/ 9 h 76"/>
                <a:gd name="T16" fmla="*/ 5 w 68"/>
                <a:gd name="T17" fmla="*/ 9 h 76"/>
                <a:gd name="T18" fmla="*/ 5 w 68"/>
                <a:gd name="T19" fmla="*/ 9 h 76"/>
                <a:gd name="T20" fmla="*/ 5 w 68"/>
                <a:gd name="T21" fmla="*/ 9 h 76"/>
                <a:gd name="T22" fmla="*/ 5 w 68"/>
                <a:gd name="T23" fmla="*/ 9 h 76"/>
                <a:gd name="T24" fmla="*/ 5 w 68"/>
                <a:gd name="T25" fmla="*/ 9 h 76"/>
                <a:gd name="T26" fmla="*/ 5 w 68"/>
                <a:gd name="T27" fmla="*/ 9 h 76"/>
                <a:gd name="T28" fmla="*/ 5 w 68"/>
                <a:gd name="T29" fmla="*/ 9 h 76"/>
                <a:gd name="T30" fmla="*/ 5 w 68"/>
                <a:gd name="T31" fmla="*/ 9 h 76"/>
                <a:gd name="T32" fmla="*/ 5 w 68"/>
                <a:gd name="T33" fmla="*/ 9 h 76"/>
                <a:gd name="T34" fmla="*/ 5 w 68"/>
                <a:gd name="T35" fmla="*/ 9 h 76"/>
                <a:gd name="T36" fmla="*/ 5 w 68"/>
                <a:gd name="T37" fmla="*/ 9 h 76"/>
                <a:gd name="T38" fmla="*/ 5 w 68"/>
                <a:gd name="T39" fmla="*/ 9 h 76"/>
                <a:gd name="T40" fmla="*/ 5 w 68"/>
                <a:gd name="T41" fmla="*/ 9 h 76"/>
                <a:gd name="T42" fmla="*/ 5 w 68"/>
                <a:gd name="T43" fmla="*/ 9 h 76"/>
                <a:gd name="T44" fmla="*/ 5 w 68"/>
                <a:gd name="T45" fmla="*/ 9 h 76"/>
                <a:gd name="T46" fmla="*/ 5 w 68"/>
                <a:gd name="T47" fmla="*/ 9 h 76"/>
                <a:gd name="T48" fmla="*/ 5 w 68"/>
                <a:gd name="T49" fmla="*/ 9 h 76"/>
                <a:gd name="T50" fmla="*/ 5 w 68"/>
                <a:gd name="T51" fmla="*/ 9 h 76"/>
                <a:gd name="T52" fmla="*/ 5 w 68"/>
                <a:gd name="T53" fmla="*/ 9 h 76"/>
                <a:gd name="T54" fmla="*/ 5 w 68"/>
                <a:gd name="T55" fmla="*/ 9 h 76"/>
                <a:gd name="T56" fmla="*/ 5 w 68"/>
                <a:gd name="T57" fmla="*/ 9 h 76"/>
                <a:gd name="T58" fmla="*/ 5 w 68"/>
                <a:gd name="T59" fmla="*/ 9 h 76"/>
                <a:gd name="T60" fmla="*/ 5 w 68"/>
                <a:gd name="T61" fmla="*/ 9 h 76"/>
                <a:gd name="T62" fmla="*/ 5 w 68"/>
                <a:gd name="T63" fmla="*/ 9 h 76"/>
                <a:gd name="T64" fmla="*/ 5 w 68"/>
                <a:gd name="T65" fmla="*/ 0 h 76"/>
                <a:gd name="T66" fmla="*/ 0 w 68"/>
                <a:gd name="T67" fmla="*/ 6 h 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8"/>
                <a:gd name="T103" fmla="*/ 0 h 76"/>
                <a:gd name="T104" fmla="*/ 68 w 68"/>
                <a:gd name="T105" fmla="*/ 76 h 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8" h="76">
                  <a:moveTo>
                    <a:pt x="0" y="6"/>
                  </a:moveTo>
                  <a:lnTo>
                    <a:pt x="14" y="62"/>
                  </a:lnTo>
                  <a:lnTo>
                    <a:pt x="12" y="68"/>
                  </a:lnTo>
                  <a:lnTo>
                    <a:pt x="12" y="70"/>
                  </a:lnTo>
                  <a:lnTo>
                    <a:pt x="12" y="74"/>
                  </a:lnTo>
                  <a:lnTo>
                    <a:pt x="12" y="76"/>
                  </a:lnTo>
                  <a:lnTo>
                    <a:pt x="16" y="76"/>
                  </a:lnTo>
                  <a:lnTo>
                    <a:pt x="30" y="66"/>
                  </a:lnTo>
                  <a:lnTo>
                    <a:pt x="40" y="60"/>
                  </a:lnTo>
                  <a:lnTo>
                    <a:pt x="40" y="54"/>
                  </a:lnTo>
                  <a:lnTo>
                    <a:pt x="36" y="48"/>
                  </a:lnTo>
                  <a:lnTo>
                    <a:pt x="36" y="40"/>
                  </a:lnTo>
                  <a:lnTo>
                    <a:pt x="42" y="34"/>
                  </a:lnTo>
                  <a:lnTo>
                    <a:pt x="46" y="36"/>
                  </a:lnTo>
                  <a:lnTo>
                    <a:pt x="46" y="42"/>
                  </a:lnTo>
                  <a:lnTo>
                    <a:pt x="46" y="54"/>
                  </a:lnTo>
                  <a:lnTo>
                    <a:pt x="48" y="56"/>
                  </a:lnTo>
                  <a:lnTo>
                    <a:pt x="52" y="56"/>
                  </a:lnTo>
                  <a:lnTo>
                    <a:pt x="52" y="48"/>
                  </a:lnTo>
                  <a:lnTo>
                    <a:pt x="56" y="48"/>
                  </a:lnTo>
                  <a:lnTo>
                    <a:pt x="60" y="46"/>
                  </a:lnTo>
                  <a:lnTo>
                    <a:pt x="68" y="44"/>
                  </a:lnTo>
                  <a:lnTo>
                    <a:pt x="68" y="42"/>
                  </a:lnTo>
                  <a:lnTo>
                    <a:pt x="62" y="36"/>
                  </a:lnTo>
                  <a:lnTo>
                    <a:pt x="62" y="34"/>
                  </a:lnTo>
                  <a:lnTo>
                    <a:pt x="58" y="34"/>
                  </a:lnTo>
                  <a:lnTo>
                    <a:pt x="56" y="32"/>
                  </a:lnTo>
                  <a:lnTo>
                    <a:pt x="52" y="28"/>
                  </a:lnTo>
                  <a:lnTo>
                    <a:pt x="52" y="24"/>
                  </a:lnTo>
                  <a:lnTo>
                    <a:pt x="38" y="20"/>
                  </a:lnTo>
                  <a:lnTo>
                    <a:pt x="34" y="12"/>
                  </a:lnTo>
                  <a:lnTo>
                    <a:pt x="30" y="10"/>
                  </a:lnTo>
                  <a:lnTo>
                    <a:pt x="26" y="0"/>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9" name="Freeform 40"/>
            <p:cNvSpPr>
              <a:spLocks/>
            </p:cNvSpPr>
            <p:nvPr/>
          </p:nvSpPr>
          <p:spPr bwMode="grayWhite">
            <a:xfrm>
              <a:off x="4480" y="1337"/>
              <a:ext cx="129" cy="231"/>
            </a:xfrm>
            <a:custGeom>
              <a:avLst/>
              <a:gdLst>
                <a:gd name="T0" fmla="*/ 0 w 138"/>
                <a:gd name="T1" fmla="*/ 7 h 248"/>
                <a:gd name="T2" fmla="*/ 6 w 138"/>
                <a:gd name="T3" fmla="*/ 7 h 248"/>
                <a:gd name="T4" fmla="*/ 4 w 138"/>
                <a:gd name="T5" fmla="*/ 7 h 248"/>
                <a:gd name="T6" fmla="*/ 7 w 138"/>
                <a:gd name="T7" fmla="*/ 7 h 248"/>
                <a:gd name="T8" fmla="*/ 7 w 138"/>
                <a:gd name="T9" fmla="*/ 7 h 248"/>
                <a:gd name="T10" fmla="*/ 7 w 138"/>
                <a:gd name="T11" fmla="*/ 7 h 248"/>
                <a:gd name="T12" fmla="*/ 7 w 138"/>
                <a:gd name="T13" fmla="*/ 7 h 248"/>
                <a:gd name="T14" fmla="*/ 7 w 138"/>
                <a:gd name="T15" fmla="*/ 7 h 248"/>
                <a:gd name="T16" fmla="*/ 7 w 138"/>
                <a:gd name="T17" fmla="*/ 7 h 248"/>
                <a:gd name="T18" fmla="*/ 7 w 138"/>
                <a:gd name="T19" fmla="*/ 7 h 248"/>
                <a:gd name="T20" fmla="*/ 7 w 138"/>
                <a:gd name="T21" fmla="*/ 7 h 248"/>
                <a:gd name="T22" fmla="*/ 7 w 138"/>
                <a:gd name="T23" fmla="*/ 7 h 248"/>
                <a:gd name="T24" fmla="*/ 7 w 138"/>
                <a:gd name="T25" fmla="*/ 7 h 248"/>
                <a:gd name="T26" fmla="*/ 7 w 138"/>
                <a:gd name="T27" fmla="*/ 7 h 248"/>
                <a:gd name="T28" fmla="*/ 7 w 138"/>
                <a:gd name="T29" fmla="*/ 7 h 248"/>
                <a:gd name="T30" fmla="*/ 7 w 138"/>
                <a:gd name="T31" fmla="*/ 7 h 248"/>
                <a:gd name="T32" fmla="*/ 7 w 138"/>
                <a:gd name="T33" fmla="*/ 7 h 248"/>
                <a:gd name="T34" fmla="*/ 7 w 138"/>
                <a:gd name="T35" fmla="*/ 7 h 248"/>
                <a:gd name="T36" fmla="*/ 7 w 138"/>
                <a:gd name="T37" fmla="*/ 7 h 248"/>
                <a:gd name="T38" fmla="*/ 7 w 138"/>
                <a:gd name="T39" fmla="*/ 7 h 248"/>
                <a:gd name="T40" fmla="*/ 7 w 138"/>
                <a:gd name="T41" fmla="*/ 7 h 248"/>
                <a:gd name="T42" fmla="*/ 7 w 138"/>
                <a:gd name="T43" fmla="*/ 7 h 248"/>
                <a:gd name="T44" fmla="*/ 7 w 138"/>
                <a:gd name="T45" fmla="*/ 7 h 248"/>
                <a:gd name="T46" fmla="*/ 7 w 138"/>
                <a:gd name="T47" fmla="*/ 7 h 248"/>
                <a:gd name="T48" fmla="*/ 7 w 138"/>
                <a:gd name="T49" fmla="*/ 7 h 248"/>
                <a:gd name="T50" fmla="*/ 7 w 138"/>
                <a:gd name="T51" fmla="*/ 7 h 248"/>
                <a:gd name="T52" fmla="*/ 7 w 138"/>
                <a:gd name="T53" fmla="*/ 7 h 248"/>
                <a:gd name="T54" fmla="*/ 7 w 138"/>
                <a:gd name="T55" fmla="*/ 7 h 248"/>
                <a:gd name="T56" fmla="*/ 7 w 138"/>
                <a:gd name="T57" fmla="*/ 7 h 248"/>
                <a:gd name="T58" fmla="*/ 7 w 138"/>
                <a:gd name="T59" fmla="*/ 7 h 248"/>
                <a:gd name="T60" fmla="*/ 7 w 138"/>
                <a:gd name="T61" fmla="*/ 7 h 248"/>
                <a:gd name="T62" fmla="*/ 7 w 138"/>
                <a:gd name="T63" fmla="*/ 7 h 248"/>
                <a:gd name="T64" fmla="*/ 7 w 138"/>
                <a:gd name="T65" fmla="*/ 7 h 248"/>
                <a:gd name="T66" fmla="*/ 7 w 138"/>
                <a:gd name="T67" fmla="*/ 7 h 248"/>
                <a:gd name="T68" fmla="*/ 7 w 138"/>
                <a:gd name="T69" fmla="*/ 7 h 248"/>
                <a:gd name="T70" fmla="*/ 7 w 138"/>
                <a:gd name="T71" fmla="*/ 7 h 248"/>
                <a:gd name="T72" fmla="*/ 7 w 138"/>
                <a:gd name="T73" fmla="*/ 7 h 248"/>
                <a:gd name="T74" fmla="*/ 7 w 138"/>
                <a:gd name="T75" fmla="*/ 7 h 248"/>
                <a:gd name="T76" fmla="*/ 7 w 138"/>
                <a:gd name="T77" fmla="*/ 7 h 248"/>
                <a:gd name="T78" fmla="*/ 7 w 138"/>
                <a:gd name="T79" fmla="*/ 7 h 248"/>
                <a:gd name="T80" fmla="*/ 7 w 138"/>
                <a:gd name="T81" fmla="*/ 0 h 248"/>
                <a:gd name="T82" fmla="*/ 0 w 138"/>
                <a:gd name="T83" fmla="*/ 7 h 248"/>
                <a:gd name="T84" fmla="*/ 0 w 138"/>
                <a:gd name="T85" fmla="*/ 7 h 2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8"/>
                <a:gd name="T130" fmla="*/ 0 h 248"/>
                <a:gd name="T131" fmla="*/ 138 w 138"/>
                <a:gd name="T132" fmla="*/ 248 h 2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8" h="248">
                  <a:moveTo>
                    <a:pt x="0" y="32"/>
                  </a:moveTo>
                  <a:lnTo>
                    <a:pt x="6" y="42"/>
                  </a:lnTo>
                  <a:lnTo>
                    <a:pt x="4" y="46"/>
                  </a:lnTo>
                  <a:lnTo>
                    <a:pt x="8" y="50"/>
                  </a:lnTo>
                  <a:lnTo>
                    <a:pt x="8" y="54"/>
                  </a:lnTo>
                  <a:lnTo>
                    <a:pt x="20" y="82"/>
                  </a:lnTo>
                  <a:lnTo>
                    <a:pt x="24" y="102"/>
                  </a:lnTo>
                  <a:lnTo>
                    <a:pt x="18" y="114"/>
                  </a:lnTo>
                  <a:lnTo>
                    <a:pt x="20" y="124"/>
                  </a:lnTo>
                  <a:lnTo>
                    <a:pt x="32" y="152"/>
                  </a:lnTo>
                  <a:lnTo>
                    <a:pt x="30" y="164"/>
                  </a:lnTo>
                  <a:lnTo>
                    <a:pt x="32" y="170"/>
                  </a:lnTo>
                  <a:lnTo>
                    <a:pt x="34" y="168"/>
                  </a:lnTo>
                  <a:lnTo>
                    <a:pt x="34" y="166"/>
                  </a:lnTo>
                  <a:lnTo>
                    <a:pt x="38" y="164"/>
                  </a:lnTo>
                  <a:lnTo>
                    <a:pt x="46" y="178"/>
                  </a:lnTo>
                  <a:lnTo>
                    <a:pt x="50" y="202"/>
                  </a:lnTo>
                  <a:lnTo>
                    <a:pt x="50" y="216"/>
                  </a:lnTo>
                  <a:lnTo>
                    <a:pt x="56" y="232"/>
                  </a:lnTo>
                  <a:lnTo>
                    <a:pt x="64" y="248"/>
                  </a:lnTo>
                  <a:lnTo>
                    <a:pt x="116" y="236"/>
                  </a:lnTo>
                  <a:lnTo>
                    <a:pt x="116" y="232"/>
                  </a:lnTo>
                  <a:lnTo>
                    <a:pt x="110" y="226"/>
                  </a:lnTo>
                  <a:lnTo>
                    <a:pt x="110" y="216"/>
                  </a:lnTo>
                  <a:lnTo>
                    <a:pt x="112" y="212"/>
                  </a:lnTo>
                  <a:lnTo>
                    <a:pt x="110" y="202"/>
                  </a:lnTo>
                  <a:lnTo>
                    <a:pt x="106" y="162"/>
                  </a:lnTo>
                  <a:lnTo>
                    <a:pt x="106" y="150"/>
                  </a:lnTo>
                  <a:lnTo>
                    <a:pt x="110" y="126"/>
                  </a:lnTo>
                  <a:lnTo>
                    <a:pt x="114" y="110"/>
                  </a:lnTo>
                  <a:lnTo>
                    <a:pt x="116" y="100"/>
                  </a:lnTo>
                  <a:lnTo>
                    <a:pt x="110" y="90"/>
                  </a:lnTo>
                  <a:lnTo>
                    <a:pt x="110" y="82"/>
                  </a:lnTo>
                  <a:lnTo>
                    <a:pt x="114" y="76"/>
                  </a:lnTo>
                  <a:lnTo>
                    <a:pt x="130" y="64"/>
                  </a:lnTo>
                  <a:lnTo>
                    <a:pt x="138" y="42"/>
                  </a:lnTo>
                  <a:lnTo>
                    <a:pt x="130" y="28"/>
                  </a:lnTo>
                  <a:lnTo>
                    <a:pt x="128" y="22"/>
                  </a:lnTo>
                  <a:lnTo>
                    <a:pt x="132" y="18"/>
                  </a:lnTo>
                  <a:lnTo>
                    <a:pt x="130" y="14"/>
                  </a:lnTo>
                  <a:lnTo>
                    <a:pt x="126" y="0"/>
                  </a:lnTo>
                  <a:lnTo>
                    <a:pt x="0" y="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0" name="Freeform 41"/>
            <p:cNvSpPr>
              <a:spLocks/>
            </p:cNvSpPr>
            <p:nvPr/>
          </p:nvSpPr>
          <p:spPr bwMode="grayWhite">
            <a:xfrm>
              <a:off x="4578" y="1303"/>
              <a:ext cx="118" cy="254"/>
            </a:xfrm>
            <a:custGeom>
              <a:avLst/>
              <a:gdLst>
                <a:gd name="T0" fmla="*/ 7 w 126"/>
                <a:gd name="T1" fmla="*/ 6 h 274"/>
                <a:gd name="T2" fmla="*/ 7 w 126"/>
                <a:gd name="T3" fmla="*/ 6 h 274"/>
                <a:gd name="T4" fmla="*/ 7 w 126"/>
                <a:gd name="T5" fmla="*/ 6 h 274"/>
                <a:gd name="T6" fmla="*/ 7 w 126"/>
                <a:gd name="T7" fmla="*/ 6 h 274"/>
                <a:gd name="T8" fmla="*/ 7 w 126"/>
                <a:gd name="T9" fmla="*/ 6 h 274"/>
                <a:gd name="T10" fmla="*/ 7 w 126"/>
                <a:gd name="T11" fmla="*/ 6 h 274"/>
                <a:gd name="T12" fmla="*/ 7 w 126"/>
                <a:gd name="T13" fmla="*/ 6 h 274"/>
                <a:gd name="T14" fmla="*/ 7 w 126"/>
                <a:gd name="T15" fmla="*/ 6 h 274"/>
                <a:gd name="T16" fmla="*/ 7 w 126"/>
                <a:gd name="T17" fmla="*/ 6 h 274"/>
                <a:gd name="T18" fmla="*/ 7 w 126"/>
                <a:gd name="T19" fmla="*/ 6 h 274"/>
                <a:gd name="T20" fmla="*/ 7 w 126"/>
                <a:gd name="T21" fmla="*/ 6 h 274"/>
                <a:gd name="T22" fmla="*/ 7 w 126"/>
                <a:gd name="T23" fmla="*/ 6 h 274"/>
                <a:gd name="T24" fmla="*/ 4 w 126"/>
                <a:gd name="T25" fmla="*/ 6 h 274"/>
                <a:gd name="T26" fmla="*/ 4 w 126"/>
                <a:gd name="T27" fmla="*/ 6 h 274"/>
                <a:gd name="T28" fmla="*/ 6 w 126"/>
                <a:gd name="T29" fmla="*/ 6 h 274"/>
                <a:gd name="T30" fmla="*/ 4 w 126"/>
                <a:gd name="T31" fmla="*/ 6 h 274"/>
                <a:gd name="T32" fmla="*/ 0 w 126"/>
                <a:gd name="T33" fmla="*/ 6 h 274"/>
                <a:gd name="T34" fmla="*/ 0 w 126"/>
                <a:gd name="T35" fmla="*/ 6 h 274"/>
                <a:gd name="T36" fmla="*/ 4 w 126"/>
                <a:gd name="T37" fmla="*/ 6 h 274"/>
                <a:gd name="T38" fmla="*/ 7 w 126"/>
                <a:gd name="T39" fmla="*/ 6 h 274"/>
                <a:gd name="T40" fmla="*/ 7 w 126"/>
                <a:gd name="T41" fmla="*/ 6 h 274"/>
                <a:gd name="T42" fmla="*/ 4 w 126"/>
                <a:gd name="T43" fmla="*/ 6 h 274"/>
                <a:gd name="T44" fmla="*/ 4 w 126"/>
                <a:gd name="T45" fmla="*/ 6 h 274"/>
                <a:gd name="T46" fmla="*/ 7 w 126"/>
                <a:gd name="T47" fmla="*/ 6 h 274"/>
                <a:gd name="T48" fmla="*/ 7 w 126"/>
                <a:gd name="T49" fmla="*/ 6 h 274"/>
                <a:gd name="T50" fmla="*/ 7 w 126"/>
                <a:gd name="T51" fmla="*/ 6 h 274"/>
                <a:gd name="T52" fmla="*/ 7 w 126"/>
                <a:gd name="T53" fmla="*/ 6 h 274"/>
                <a:gd name="T54" fmla="*/ 7 w 126"/>
                <a:gd name="T55" fmla="*/ 6 h 274"/>
                <a:gd name="T56" fmla="*/ 7 w 126"/>
                <a:gd name="T57" fmla="*/ 6 h 274"/>
                <a:gd name="T58" fmla="*/ 7 w 126"/>
                <a:gd name="T59" fmla="*/ 6 h 274"/>
                <a:gd name="T60" fmla="*/ 7 w 126"/>
                <a:gd name="T61" fmla="*/ 6 h 274"/>
                <a:gd name="T62" fmla="*/ 7 w 126"/>
                <a:gd name="T63" fmla="*/ 6 h 274"/>
                <a:gd name="T64" fmla="*/ 7 w 126"/>
                <a:gd name="T65" fmla="*/ 6 h 274"/>
                <a:gd name="T66" fmla="*/ 7 w 126"/>
                <a:gd name="T67" fmla="*/ 6 h 274"/>
                <a:gd name="T68" fmla="*/ 7 w 126"/>
                <a:gd name="T69" fmla="*/ 6 h 274"/>
                <a:gd name="T70" fmla="*/ 7 w 126"/>
                <a:gd name="T71" fmla="*/ 4 h 274"/>
                <a:gd name="T72" fmla="*/ 7 w 126"/>
                <a:gd name="T73" fmla="*/ 6 h 274"/>
                <a:gd name="T74" fmla="*/ 7 w 126"/>
                <a:gd name="T75" fmla="*/ 6 h 274"/>
                <a:gd name="T76" fmla="*/ 7 w 126"/>
                <a:gd name="T77" fmla="*/ 0 h 274"/>
                <a:gd name="T78" fmla="*/ 7 w 126"/>
                <a:gd name="T79" fmla="*/ 6 h 274"/>
                <a:gd name="T80" fmla="*/ 7 w 126"/>
                <a:gd name="T81" fmla="*/ 6 h 274"/>
                <a:gd name="T82" fmla="*/ 7 w 126"/>
                <a:gd name="T83" fmla="*/ 6 h 274"/>
                <a:gd name="T84" fmla="*/ 7 w 126"/>
                <a:gd name="T85" fmla="*/ 6 h 274"/>
                <a:gd name="T86" fmla="*/ 7 w 126"/>
                <a:gd name="T87" fmla="*/ 6 h 274"/>
                <a:gd name="T88" fmla="*/ 7 w 126"/>
                <a:gd name="T89" fmla="*/ 6 h 274"/>
                <a:gd name="T90" fmla="*/ 7 w 126"/>
                <a:gd name="T91" fmla="*/ 6 h 274"/>
                <a:gd name="T92" fmla="*/ 7 w 126"/>
                <a:gd name="T93" fmla="*/ 6 h 274"/>
                <a:gd name="T94" fmla="*/ 7 w 126"/>
                <a:gd name="T95" fmla="*/ 6 h 274"/>
                <a:gd name="T96" fmla="*/ 7 w 126"/>
                <a:gd name="T97" fmla="*/ 6 h 274"/>
                <a:gd name="T98" fmla="*/ 7 w 126"/>
                <a:gd name="T99" fmla="*/ 6 h 274"/>
                <a:gd name="T100" fmla="*/ 7 w 126"/>
                <a:gd name="T101" fmla="*/ 6 h 2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6"/>
                <a:gd name="T154" fmla="*/ 0 h 274"/>
                <a:gd name="T155" fmla="*/ 126 w 126"/>
                <a:gd name="T156" fmla="*/ 274 h 2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6" h="274">
                  <a:moveTo>
                    <a:pt x="124" y="232"/>
                  </a:moveTo>
                  <a:lnTo>
                    <a:pt x="120" y="230"/>
                  </a:lnTo>
                  <a:lnTo>
                    <a:pt x="114" y="230"/>
                  </a:lnTo>
                  <a:lnTo>
                    <a:pt x="108" y="242"/>
                  </a:lnTo>
                  <a:lnTo>
                    <a:pt x="102" y="244"/>
                  </a:lnTo>
                  <a:lnTo>
                    <a:pt x="102" y="250"/>
                  </a:lnTo>
                  <a:lnTo>
                    <a:pt x="102" y="252"/>
                  </a:lnTo>
                  <a:lnTo>
                    <a:pt x="100" y="250"/>
                  </a:lnTo>
                  <a:lnTo>
                    <a:pt x="96" y="252"/>
                  </a:lnTo>
                  <a:lnTo>
                    <a:pt x="96" y="256"/>
                  </a:lnTo>
                  <a:lnTo>
                    <a:pt x="10" y="274"/>
                  </a:lnTo>
                  <a:lnTo>
                    <a:pt x="10" y="270"/>
                  </a:lnTo>
                  <a:lnTo>
                    <a:pt x="4" y="264"/>
                  </a:lnTo>
                  <a:lnTo>
                    <a:pt x="4" y="254"/>
                  </a:lnTo>
                  <a:lnTo>
                    <a:pt x="6" y="250"/>
                  </a:lnTo>
                  <a:lnTo>
                    <a:pt x="4" y="240"/>
                  </a:lnTo>
                  <a:lnTo>
                    <a:pt x="0" y="200"/>
                  </a:lnTo>
                  <a:lnTo>
                    <a:pt x="0" y="188"/>
                  </a:lnTo>
                  <a:lnTo>
                    <a:pt x="4" y="164"/>
                  </a:lnTo>
                  <a:lnTo>
                    <a:pt x="8" y="148"/>
                  </a:lnTo>
                  <a:lnTo>
                    <a:pt x="10" y="138"/>
                  </a:lnTo>
                  <a:lnTo>
                    <a:pt x="4" y="128"/>
                  </a:lnTo>
                  <a:lnTo>
                    <a:pt x="4" y="120"/>
                  </a:lnTo>
                  <a:lnTo>
                    <a:pt x="8" y="114"/>
                  </a:lnTo>
                  <a:lnTo>
                    <a:pt x="24" y="102"/>
                  </a:lnTo>
                  <a:lnTo>
                    <a:pt x="32" y="80"/>
                  </a:lnTo>
                  <a:lnTo>
                    <a:pt x="24" y="66"/>
                  </a:lnTo>
                  <a:lnTo>
                    <a:pt x="22" y="60"/>
                  </a:lnTo>
                  <a:lnTo>
                    <a:pt x="26" y="56"/>
                  </a:lnTo>
                  <a:lnTo>
                    <a:pt x="24" y="52"/>
                  </a:lnTo>
                  <a:lnTo>
                    <a:pt x="20" y="38"/>
                  </a:lnTo>
                  <a:lnTo>
                    <a:pt x="24" y="20"/>
                  </a:lnTo>
                  <a:lnTo>
                    <a:pt x="20" y="14"/>
                  </a:lnTo>
                  <a:lnTo>
                    <a:pt x="22" y="10"/>
                  </a:lnTo>
                  <a:lnTo>
                    <a:pt x="26" y="10"/>
                  </a:lnTo>
                  <a:lnTo>
                    <a:pt x="30" y="4"/>
                  </a:lnTo>
                  <a:lnTo>
                    <a:pt x="34" y="6"/>
                  </a:lnTo>
                  <a:lnTo>
                    <a:pt x="38" y="6"/>
                  </a:lnTo>
                  <a:lnTo>
                    <a:pt x="42" y="0"/>
                  </a:lnTo>
                  <a:lnTo>
                    <a:pt x="98" y="168"/>
                  </a:lnTo>
                  <a:lnTo>
                    <a:pt x="100" y="172"/>
                  </a:lnTo>
                  <a:lnTo>
                    <a:pt x="100" y="180"/>
                  </a:lnTo>
                  <a:lnTo>
                    <a:pt x="100" y="182"/>
                  </a:lnTo>
                  <a:lnTo>
                    <a:pt x="114" y="194"/>
                  </a:lnTo>
                  <a:lnTo>
                    <a:pt x="116" y="194"/>
                  </a:lnTo>
                  <a:lnTo>
                    <a:pt x="118" y="200"/>
                  </a:lnTo>
                  <a:lnTo>
                    <a:pt x="118" y="202"/>
                  </a:lnTo>
                  <a:lnTo>
                    <a:pt x="126" y="216"/>
                  </a:lnTo>
                  <a:lnTo>
                    <a:pt x="126" y="220"/>
                  </a:lnTo>
                  <a:lnTo>
                    <a:pt x="124" y="226"/>
                  </a:lnTo>
                  <a:lnTo>
                    <a:pt x="124" y="2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1" name="Freeform 42"/>
            <p:cNvSpPr>
              <a:spLocks/>
            </p:cNvSpPr>
            <p:nvPr/>
          </p:nvSpPr>
          <p:spPr bwMode="grayWhite">
            <a:xfrm>
              <a:off x="4618" y="1072"/>
              <a:ext cx="267" cy="432"/>
            </a:xfrm>
            <a:custGeom>
              <a:avLst/>
              <a:gdLst>
                <a:gd name="T0" fmla="*/ 6 w 288"/>
                <a:gd name="T1" fmla="*/ 7 h 464"/>
                <a:gd name="T2" fmla="*/ 6 w 288"/>
                <a:gd name="T3" fmla="*/ 7 h 464"/>
                <a:gd name="T4" fmla="*/ 6 w 288"/>
                <a:gd name="T5" fmla="*/ 7 h 464"/>
                <a:gd name="T6" fmla="*/ 6 w 288"/>
                <a:gd name="T7" fmla="*/ 7 h 464"/>
                <a:gd name="T8" fmla="*/ 6 w 288"/>
                <a:gd name="T9" fmla="*/ 7 h 464"/>
                <a:gd name="T10" fmla="*/ 6 w 288"/>
                <a:gd name="T11" fmla="*/ 7 h 464"/>
                <a:gd name="T12" fmla="*/ 6 w 288"/>
                <a:gd name="T13" fmla="*/ 7 h 464"/>
                <a:gd name="T14" fmla="*/ 6 w 288"/>
                <a:gd name="T15" fmla="*/ 7 h 464"/>
                <a:gd name="T16" fmla="*/ 6 w 288"/>
                <a:gd name="T17" fmla="*/ 7 h 464"/>
                <a:gd name="T18" fmla="*/ 6 w 288"/>
                <a:gd name="T19" fmla="*/ 7 h 464"/>
                <a:gd name="T20" fmla="*/ 6 w 288"/>
                <a:gd name="T21" fmla="*/ 7 h 464"/>
                <a:gd name="T22" fmla="*/ 6 w 288"/>
                <a:gd name="T23" fmla="*/ 7 h 464"/>
                <a:gd name="T24" fmla="*/ 6 w 288"/>
                <a:gd name="T25" fmla="*/ 7 h 464"/>
                <a:gd name="T26" fmla="*/ 6 w 288"/>
                <a:gd name="T27" fmla="*/ 7 h 464"/>
                <a:gd name="T28" fmla="*/ 6 w 288"/>
                <a:gd name="T29" fmla="*/ 7 h 464"/>
                <a:gd name="T30" fmla="*/ 6 w 288"/>
                <a:gd name="T31" fmla="*/ 7 h 464"/>
                <a:gd name="T32" fmla="*/ 6 w 288"/>
                <a:gd name="T33" fmla="*/ 7 h 464"/>
                <a:gd name="T34" fmla="*/ 6 w 288"/>
                <a:gd name="T35" fmla="*/ 7 h 464"/>
                <a:gd name="T36" fmla="*/ 6 w 288"/>
                <a:gd name="T37" fmla="*/ 7 h 464"/>
                <a:gd name="T38" fmla="*/ 6 w 288"/>
                <a:gd name="T39" fmla="*/ 7 h 464"/>
                <a:gd name="T40" fmla="*/ 6 w 288"/>
                <a:gd name="T41" fmla="*/ 7 h 464"/>
                <a:gd name="T42" fmla="*/ 6 w 288"/>
                <a:gd name="T43" fmla="*/ 7 h 464"/>
                <a:gd name="T44" fmla="*/ 6 w 288"/>
                <a:gd name="T45" fmla="*/ 7 h 464"/>
                <a:gd name="T46" fmla="*/ 6 w 288"/>
                <a:gd name="T47" fmla="*/ 7 h 464"/>
                <a:gd name="T48" fmla="*/ 6 w 288"/>
                <a:gd name="T49" fmla="*/ 7 h 464"/>
                <a:gd name="T50" fmla="*/ 6 w 288"/>
                <a:gd name="T51" fmla="*/ 7 h 464"/>
                <a:gd name="T52" fmla="*/ 6 w 288"/>
                <a:gd name="T53" fmla="*/ 7 h 464"/>
                <a:gd name="T54" fmla="*/ 6 w 288"/>
                <a:gd name="T55" fmla="*/ 7 h 464"/>
                <a:gd name="T56" fmla="*/ 6 w 288"/>
                <a:gd name="T57" fmla="*/ 7 h 464"/>
                <a:gd name="T58" fmla="*/ 6 w 288"/>
                <a:gd name="T59" fmla="*/ 7 h 464"/>
                <a:gd name="T60" fmla="*/ 6 w 288"/>
                <a:gd name="T61" fmla="*/ 7 h 464"/>
                <a:gd name="T62" fmla="*/ 6 w 288"/>
                <a:gd name="T63" fmla="*/ 7 h 464"/>
                <a:gd name="T64" fmla="*/ 6 w 288"/>
                <a:gd name="T65" fmla="*/ 7 h 464"/>
                <a:gd name="T66" fmla="*/ 6 w 288"/>
                <a:gd name="T67" fmla="*/ 7 h 464"/>
                <a:gd name="T68" fmla="*/ 6 w 288"/>
                <a:gd name="T69" fmla="*/ 7 h 464"/>
                <a:gd name="T70" fmla="*/ 6 w 288"/>
                <a:gd name="T71" fmla="*/ 7 h 464"/>
                <a:gd name="T72" fmla="*/ 6 w 288"/>
                <a:gd name="T73" fmla="*/ 7 h 464"/>
                <a:gd name="T74" fmla="*/ 6 w 288"/>
                <a:gd name="T75" fmla="*/ 7 h 464"/>
                <a:gd name="T76" fmla="*/ 6 w 288"/>
                <a:gd name="T77" fmla="*/ 7 h 464"/>
                <a:gd name="T78" fmla="*/ 6 w 288"/>
                <a:gd name="T79" fmla="*/ 2 h 464"/>
                <a:gd name="T80" fmla="*/ 6 w 288"/>
                <a:gd name="T81" fmla="*/ 2 h 464"/>
                <a:gd name="T82" fmla="*/ 6 w 288"/>
                <a:gd name="T83" fmla="*/ 7 h 464"/>
                <a:gd name="T84" fmla="*/ 6 w 288"/>
                <a:gd name="T85" fmla="*/ 7 h 464"/>
                <a:gd name="T86" fmla="*/ 6 w 288"/>
                <a:gd name="T87" fmla="*/ 7 h 464"/>
                <a:gd name="T88" fmla="*/ 6 w 288"/>
                <a:gd name="T89" fmla="*/ 7 h 464"/>
                <a:gd name="T90" fmla="*/ 6 w 288"/>
                <a:gd name="T91" fmla="*/ 7 h 464"/>
                <a:gd name="T92" fmla="*/ 6 w 288"/>
                <a:gd name="T93" fmla="*/ 7 h 464"/>
                <a:gd name="T94" fmla="*/ 6 w 288"/>
                <a:gd name="T95" fmla="*/ 7 h 464"/>
                <a:gd name="T96" fmla="*/ 6 w 288"/>
                <a:gd name="T97" fmla="*/ 7 h 464"/>
                <a:gd name="T98" fmla="*/ 6 w 288"/>
                <a:gd name="T99" fmla="*/ 7 h 464"/>
                <a:gd name="T100" fmla="*/ 6 w 288"/>
                <a:gd name="T101" fmla="*/ 7 h 464"/>
                <a:gd name="T102" fmla="*/ 6 w 288"/>
                <a:gd name="T103" fmla="*/ 7 h 464"/>
                <a:gd name="T104" fmla="*/ 6 w 288"/>
                <a:gd name="T105" fmla="*/ 7 h 464"/>
                <a:gd name="T106" fmla="*/ 6 w 288"/>
                <a:gd name="T107" fmla="*/ 7 h 464"/>
                <a:gd name="T108" fmla="*/ 6 w 288"/>
                <a:gd name="T109" fmla="*/ 7 h 464"/>
                <a:gd name="T110" fmla="*/ 6 w 288"/>
                <a:gd name="T111" fmla="*/ 7 h 4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8"/>
                <a:gd name="T169" fmla="*/ 0 h 464"/>
                <a:gd name="T170" fmla="*/ 288 w 288"/>
                <a:gd name="T171" fmla="*/ 464 h 46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8" h="464">
                  <a:moveTo>
                    <a:pt x="0" y="248"/>
                  </a:moveTo>
                  <a:lnTo>
                    <a:pt x="56" y="416"/>
                  </a:lnTo>
                  <a:lnTo>
                    <a:pt x="58" y="420"/>
                  </a:lnTo>
                  <a:lnTo>
                    <a:pt x="58" y="428"/>
                  </a:lnTo>
                  <a:lnTo>
                    <a:pt x="58" y="430"/>
                  </a:lnTo>
                  <a:lnTo>
                    <a:pt x="72" y="442"/>
                  </a:lnTo>
                  <a:lnTo>
                    <a:pt x="74" y="442"/>
                  </a:lnTo>
                  <a:lnTo>
                    <a:pt x="76" y="448"/>
                  </a:lnTo>
                  <a:lnTo>
                    <a:pt x="76" y="450"/>
                  </a:lnTo>
                  <a:lnTo>
                    <a:pt x="84" y="464"/>
                  </a:lnTo>
                  <a:lnTo>
                    <a:pt x="86" y="462"/>
                  </a:lnTo>
                  <a:lnTo>
                    <a:pt x="88" y="450"/>
                  </a:lnTo>
                  <a:lnTo>
                    <a:pt x="88" y="438"/>
                  </a:lnTo>
                  <a:lnTo>
                    <a:pt x="94" y="426"/>
                  </a:lnTo>
                  <a:lnTo>
                    <a:pt x="100" y="408"/>
                  </a:lnTo>
                  <a:lnTo>
                    <a:pt x="106" y="400"/>
                  </a:lnTo>
                  <a:lnTo>
                    <a:pt x="108" y="396"/>
                  </a:lnTo>
                  <a:lnTo>
                    <a:pt x="104" y="394"/>
                  </a:lnTo>
                  <a:lnTo>
                    <a:pt x="100" y="384"/>
                  </a:lnTo>
                  <a:lnTo>
                    <a:pt x="118" y="366"/>
                  </a:lnTo>
                  <a:lnTo>
                    <a:pt x="122" y="368"/>
                  </a:lnTo>
                  <a:lnTo>
                    <a:pt x="124" y="376"/>
                  </a:lnTo>
                  <a:lnTo>
                    <a:pt x="126" y="378"/>
                  </a:lnTo>
                  <a:lnTo>
                    <a:pt x="130" y="376"/>
                  </a:lnTo>
                  <a:lnTo>
                    <a:pt x="130" y="368"/>
                  </a:lnTo>
                  <a:lnTo>
                    <a:pt x="130" y="362"/>
                  </a:lnTo>
                  <a:lnTo>
                    <a:pt x="144" y="360"/>
                  </a:lnTo>
                  <a:lnTo>
                    <a:pt x="150" y="356"/>
                  </a:lnTo>
                  <a:lnTo>
                    <a:pt x="150" y="348"/>
                  </a:lnTo>
                  <a:lnTo>
                    <a:pt x="154" y="346"/>
                  </a:lnTo>
                  <a:lnTo>
                    <a:pt x="160" y="346"/>
                  </a:lnTo>
                  <a:lnTo>
                    <a:pt x="166" y="342"/>
                  </a:lnTo>
                  <a:lnTo>
                    <a:pt x="168" y="338"/>
                  </a:lnTo>
                  <a:lnTo>
                    <a:pt x="172" y="328"/>
                  </a:lnTo>
                  <a:lnTo>
                    <a:pt x="170" y="318"/>
                  </a:lnTo>
                  <a:lnTo>
                    <a:pt x="178" y="308"/>
                  </a:lnTo>
                  <a:lnTo>
                    <a:pt x="178" y="302"/>
                  </a:lnTo>
                  <a:lnTo>
                    <a:pt x="182" y="302"/>
                  </a:lnTo>
                  <a:lnTo>
                    <a:pt x="192" y="304"/>
                  </a:lnTo>
                  <a:lnTo>
                    <a:pt x="198" y="300"/>
                  </a:lnTo>
                  <a:lnTo>
                    <a:pt x="200" y="296"/>
                  </a:lnTo>
                  <a:lnTo>
                    <a:pt x="204" y="286"/>
                  </a:lnTo>
                  <a:lnTo>
                    <a:pt x="208" y="286"/>
                  </a:lnTo>
                  <a:lnTo>
                    <a:pt x="216" y="274"/>
                  </a:lnTo>
                  <a:lnTo>
                    <a:pt x="226" y="276"/>
                  </a:lnTo>
                  <a:lnTo>
                    <a:pt x="234" y="282"/>
                  </a:lnTo>
                  <a:lnTo>
                    <a:pt x="244" y="264"/>
                  </a:lnTo>
                  <a:lnTo>
                    <a:pt x="252" y="258"/>
                  </a:lnTo>
                  <a:lnTo>
                    <a:pt x="268" y="246"/>
                  </a:lnTo>
                  <a:lnTo>
                    <a:pt x="272" y="238"/>
                  </a:lnTo>
                  <a:lnTo>
                    <a:pt x="274" y="236"/>
                  </a:lnTo>
                  <a:lnTo>
                    <a:pt x="278" y="236"/>
                  </a:lnTo>
                  <a:lnTo>
                    <a:pt x="286" y="234"/>
                  </a:lnTo>
                  <a:lnTo>
                    <a:pt x="288" y="226"/>
                  </a:lnTo>
                  <a:lnTo>
                    <a:pt x="288" y="218"/>
                  </a:lnTo>
                  <a:lnTo>
                    <a:pt x="282" y="216"/>
                  </a:lnTo>
                  <a:lnTo>
                    <a:pt x="280" y="216"/>
                  </a:lnTo>
                  <a:lnTo>
                    <a:pt x="276" y="214"/>
                  </a:lnTo>
                  <a:lnTo>
                    <a:pt x="280" y="208"/>
                  </a:lnTo>
                  <a:lnTo>
                    <a:pt x="282" y="206"/>
                  </a:lnTo>
                  <a:lnTo>
                    <a:pt x="280" y="200"/>
                  </a:lnTo>
                  <a:lnTo>
                    <a:pt x="276" y="188"/>
                  </a:lnTo>
                  <a:lnTo>
                    <a:pt x="268" y="184"/>
                  </a:lnTo>
                  <a:lnTo>
                    <a:pt x="262" y="184"/>
                  </a:lnTo>
                  <a:lnTo>
                    <a:pt x="260" y="188"/>
                  </a:lnTo>
                  <a:lnTo>
                    <a:pt x="254" y="190"/>
                  </a:lnTo>
                  <a:lnTo>
                    <a:pt x="248" y="188"/>
                  </a:lnTo>
                  <a:lnTo>
                    <a:pt x="240" y="162"/>
                  </a:lnTo>
                  <a:lnTo>
                    <a:pt x="244" y="158"/>
                  </a:lnTo>
                  <a:lnTo>
                    <a:pt x="242" y="154"/>
                  </a:lnTo>
                  <a:lnTo>
                    <a:pt x="240" y="152"/>
                  </a:lnTo>
                  <a:lnTo>
                    <a:pt x="236" y="152"/>
                  </a:lnTo>
                  <a:lnTo>
                    <a:pt x="232" y="154"/>
                  </a:lnTo>
                  <a:lnTo>
                    <a:pt x="222" y="150"/>
                  </a:lnTo>
                  <a:lnTo>
                    <a:pt x="216" y="150"/>
                  </a:lnTo>
                  <a:lnTo>
                    <a:pt x="212" y="148"/>
                  </a:lnTo>
                  <a:lnTo>
                    <a:pt x="208" y="132"/>
                  </a:lnTo>
                  <a:lnTo>
                    <a:pt x="208" y="130"/>
                  </a:lnTo>
                  <a:lnTo>
                    <a:pt x="172" y="20"/>
                  </a:lnTo>
                  <a:lnTo>
                    <a:pt x="142" y="2"/>
                  </a:lnTo>
                  <a:lnTo>
                    <a:pt x="134" y="0"/>
                  </a:lnTo>
                  <a:lnTo>
                    <a:pt x="128" y="2"/>
                  </a:lnTo>
                  <a:lnTo>
                    <a:pt x="124" y="6"/>
                  </a:lnTo>
                  <a:lnTo>
                    <a:pt x="122" y="12"/>
                  </a:lnTo>
                  <a:lnTo>
                    <a:pt x="118" y="12"/>
                  </a:lnTo>
                  <a:lnTo>
                    <a:pt x="108" y="16"/>
                  </a:lnTo>
                  <a:lnTo>
                    <a:pt x="92" y="30"/>
                  </a:lnTo>
                  <a:lnTo>
                    <a:pt x="88" y="30"/>
                  </a:lnTo>
                  <a:lnTo>
                    <a:pt x="82" y="22"/>
                  </a:lnTo>
                  <a:lnTo>
                    <a:pt x="82" y="12"/>
                  </a:lnTo>
                  <a:lnTo>
                    <a:pt x="80" y="8"/>
                  </a:lnTo>
                  <a:lnTo>
                    <a:pt x="74" y="8"/>
                  </a:lnTo>
                  <a:lnTo>
                    <a:pt x="64" y="12"/>
                  </a:lnTo>
                  <a:lnTo>
                    <a:pt x="38" y="96"/>
                  </a:lnTo>
                  <a:lnTo>
                    <a:pt x="38" y="110"/>
                  </a:lnTo>
                  <a:lnTo>
                    <a:pt x="42" y="114"/>
                  </a:lnTo>
                  <a:lnTo>
                    <a:pt x="42" y="124"/>
                  </a:lnTo>
                  <a:lnTo>
                    <a:pt x="40" y="130"/>
                  </a:lnTo>
                  <a:lnTo>
                    <a:pt x="36" y="134"/>
                  </a:lnTo>
                  <a:lnTo>
                    <a:pt x="32" y="142"/>
                  </a:lnTo>
                  <a:lnTo>
                    <a:pt x="40" y="176"/>
                  </a:lnTo>
                  <a:lnTo>
                    <a:pt x="36" y="188"/>
                  </a:lnTo>
                  <a:lnTo>
                    <a:pt x="36" y="196"/>
                  </a:lnTo>
                  <a:lnTo>
                    <a:pt x="24" y="214"/>
                  </a:lnTo>
                  <a:lnTo>
                    <a:pt x="22" y="220"/>
                  </a:lnTo>
                  <a:lnTo>
                    <a:pt x="26" y="230"/>
                  </a:lnTo>
                  <a:lnTo>
                    <a:pt x="26" y="232"/>
                  </a:lnTo>
                  <a:lnTo>
                    <a:pt x="18" y="232"/>
                  </a:lnTo>
                  <a:lnTo>
                    <a:pt x="20" y="240"/>
                  </a:lnTo>
                  <a:lnTo>
                    <a:pt x="18" y="246"/>
                  </a:lnTo>
                  <a:lnTo>
                    <a:pt x="14" y="246"/>
                  </a:lnTo>
                  <a:lnTo>
                    <a:pt x="8" y="244"/>
                  </a:lnTo>
                  <a:lnTo>
                    <a:pt x="0" y="24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2" name="Freeform 43"/>
            <p:cNvSpPr>
              <a:spLocks/>
            </p:cNvSpPr>
            <p:nvPr/>
          </p:nvSpPr>
          <p:spPr bwMode="grayWhite">
            <a:xfrm>
              <a:off x="3122" y="2315"/>
              <a:ext cx="363" cy="336"/>
            </a:xfrm>
            <a:custGeom>
              <a:avLst/>
              <a:gdLst>
                <a:gd name="T0" fmla="*/ 0 w 392"/>
                <a:gd name="T1" fmla="*/ 7 h 360"/>
                <a:gd name="T2" fmla="*/ 6 w 392"/>
                <a:gd name="T3" fmla="*/ 0 h 360"/>
                <a:gd name="T4" fmla="*/ 6 w 392"/>
                <a:gd name="T5" fmla="*/ 4 h 360"/>
                <a:gd name="T6" fmla="*/ 6 w 392"/>
                <a:gd name="T7" fmla="*/ 7 h 360"/>
                <a:gd name="T8" fmla="*/ 6 w 392"/>
                <a:gd name="T9" fmla="*/ 7 h 360"/>
                <a:gd name="T10" fmla="*/ 6 w 392"/>
                <a:gd name="T11" fmla="*/ 7 h 360"/>
                <a:gd name="T12" fmla="*/ 6 w 392"/>
                <a:gd name="T13" fmla="*/ 7 h 360"/>
                <a:gd name="T14" fmla="*/ 6 w 392"/>
                <a:gd name="T15" fmla="*/ 7 h 360"/>
                <a:gd name="T16" fmla="*/ 6 w 392"/>
                <a:gd name="T17" fmla="*/ 7 h 360"/>
                <a:gd name="T18" fmla="*/ 6 w 392"/>
                <a:gd name="T19" fmla="*/ 7 h 360"/>
                <a:gd name="T20" fmla="*/ 6 w 392"/>
                <a:gd name="T21" fmla="*/ 7 h 360"/>
                <a:gd name="T22" fmla="*/ 6 w 392"/>
                <a:gd name="T23" fmla="*/ 7 h 360"/>
                <a:gd name="T24" fmla="*/ 6 w 392"/>
                <a:gd name="T25" fmla="*/ 7 h 360"/>
                <a:gd name="T26" fmla="*/ 6 w 392"/>
                <a:gd name="T27" fmla="*/ 7 h 360"/>
                <a:gd name="T28" fmla="*/ 6 w 392"/>
                <a:gd name="T29" fmla="*/ 7 h 360"/>
                <a:gd name="T30" fmla="*/ 6 w 392"/>
                <a:gd name="T31" fmla="*/ 7 h 360"/>
                <a:gd name="T32" fmla="*/ 6 w 392"/>
                <a:gd name="T33" fmla="*/ 7 h 360"/>
                <a:gd name="T34" fmla="*/ 6 w 392"/>
                <a:gd name="T35" fmla="*/ 7 h 360"/>
                <a:gd name="T36" fmla="*/ 6 w 392"/>
                <a:gd name="T37" fmla="*/ 7 h 360"/>
                <a:gd name="T38" fmla="*/ 6 w 392"/>
                <a:gd name="T39" fmla="*/ 7 h 360"/>
                <a:gd name="T40" fmla="*/ 6 w 392"/>
                <a:gd name="T41" fmla="*/ 7 h 360"/>
                <a:gd name="T42" fmla="*/ 6 w 392"/>
                <a:gd name="T43" fmla="*/ 7 h 360"/>
                <a:gd name="T44" fmla="*/ 6 w 392"/>
                <a:gd name="T45" fmla="*/ 7 h 360"/>
                <a:gd name="T46" fmla="*/ 6 w 392"/>
                <a:gd name="T47" fmla="*/ 7 h 360"/>
                <a:gd name="T48" fmla="*/ 6 w 392"/>
                <a:gd name="T49" fmla="*/ 7 h 360"/>
                <a:gd name="T50" fmla="*/ 6 w 392"/>
                <a:gd name="T51" fmla="*/ 7 h 360"/>
                <a:gd name="T52" fmla="*/ 6 w 392"/>
                <a:gd name="T53" fmla="*/ 7 h 360"/>
                <a:gd name="T54" fmla="*/ 6 w 392"/>
                <a:gd name="T55" fmla="*/ 7 h 360"/>
                <a:gd name="T56" fmla="*/ 6 w 392"/>
                <a:gd name="T57" fmla="*/ 7 h 360"/>
                <a:gd name="T58" fmla="*/ 6 w 392"/>
                <a:gd name="T59" fmla="*/ 7 h 360"/>
                <a:gd name="T60" fmla="*/ 6 w 392"/>
                <a:gd name="T61" fmla="*/ 7 h 360"/>
                <a:gd name="T62" fmla="*/ 6 w 392"/>
                <a:gd name="T63" fmla="*/ 7 h 360"/>
                <a:gd name="T64" fmla="*/ 6 w 392"/>
                <a:gd name="T65" fmla="*/ 7 h 360"/>
                <a:gd name="T66" fmla="*/ 6 w 392"/>
                <a:gd name="T67" fmla="*/ 7 h 360"/>
                <a:gd name="T68" fmla="*/ 6 w 392"/>
                <a:gd name="T69" fmla="*/ 7 h 360"/>
                <a:gd name="T70" fmla="*/ 6 w 392"/>
                <a:gd name="T71" fmla="*/ 7 h 360"/>
                <a:gd name="T72" fmla="*/ 6 w 392"/>
                <a:gd name="T73" fmla="*/ 7 h 360"/>
                <a:gd name="T74" fmla="*/ 6 w 392"/>
                <a:gd name="T75" fmla="*/ 7 h 360"/>
                <a:gd name="T76" fmla="*/ 6 w 392"/>
                <a:gd name="T77" fmla="*/ 7 h 360"/>
                <a:gd name="T78" fmla="*/ 6 w 392"/>
                <a:gd name="T79" fmla="*/ 7 h 360"/>
                <a:gd name="T80" fmla="*/ 6 w 392"/>
                <a:gd name="T81" fmla="*/ 7 h 360"/>
                <a:gd name="T82" fmla="*/ 6 w 392"/>
                <a:gd name="T83" fmla="*/ 7 h 360"/>
                <a:gd name="T84" fmla="*/ 6 w 392"/>
                <a:gd name="T85" fmla="*/ 7 h 360"/>
                <a:gd name="T86" fmla="*/ 6 w 392"/>
                <a:gd name="T87" fmla="*/ 7 h 360"/>
                <a:gd name="T88" fmla="*/ 6 w 392"/>
                <a:gd name="T89" fmla="*/ 7 h 360"/>
                <a:gd name="T90" fmla="*/ 6 w 392"/>
                <a:gd name="T91" fmla="*/ 7 h 360"/>
                <a:gd name="T92" fmla="*/ 6 w 392"/>
                <a:gd name="T93" fmla="*/ 7 h 360"/>
                <a:gd name="T94" fmla="*/ 6 w 392"/>
                <a:gd name="T95" fmla="*/ 7 h 360"/>
                <a:gd name="T96" fmla="*/ 0 w 392"/>
                <a:gd name="T97" fmla="*/ 7 h 3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2"/>
                <a:gd name="T148" fmla="*/ 0 h 360"/>
                <a:gd name="T149" fmla="*/ 392 w 392"/>
                <a:gd name="T150" fmla="*/ 360 h 3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2" h="360">
                  <a:moveTo>
                    <a:pt x="0" y="16"/>
                  </a:moveTo>
                  <a:lnTo>
                    <a:pt x="352" y="0"/>
                  </a:lnTo>
                  <a:lnTo>
                    <a:pt x="350" y="4"/>
                  </a:lnTo>
                  <a:lnTo>
                    <a:pt x="358" y="10"/>
                  </a:lnTo>
                  <a:lnTo>
                    <a:pt x="362" y="18"/>
                  </a:lnTo>
                  <a:lnTo>
                    <a:pt x="360" y="26"/>
                  </a:lnTo>
                  <a:lnTo>
                    <a:pt x="350" y="34"/>
                  </a:lnTo>
                  <a:lnTo>
                    <a:pt x="340" y="46"/>
                  </a:lnTo>
                  <a:lnTo>
                    <a:pt x="338" y="52"/>
                  </a:lnTo>
                  <a:lnTo>
                    <a:pt x="392" y="48"/>
                  </a:lnTo>
                  <a:lnTo>
                    <a:pt x="390" y="54"/>
                  </a:lnTo>
                  <a:lnTo>
                    <a:pt x="392" y="58"/>
                  </a:lnTo>
                  <a:lnTo>
                    <a:pt x="388" y="66"/>
                  </a:lnTo>
                  <a:lnTo>
                    <a:pt x="378" y="76"/>
                  </a:lnTo>
                  <a:lnTo>
                    <a:pt x="374" y="98"/>
                  </a:lnTo>
                  <a:lnTo>
                    <a:pt x="364" y="110"/>
                  </a:lnTo>
                  <a:lnTo>
                    <a:pt x="366" y="124"/>
                  </a:lnTo>
                  <a:lnTo>
                    <a:pt x="364" y="142"/>
                  </a:lnTo>
                  <a:lnTo>
                    <a:pt x="362" y="142"/>
                  </a:lnTo>
                  <a:lnTo>
                    <a:pt x="354" y="152"/>
                  </a:lnTo>
                  <a:lnTo>
                    <a:pt x="352" y="156"/>
                  </a:lnTo>
                  <a:lnTo>
                    <a:pt x="336" y="170"/>
                  </a:lnTo>
                  <a:lnTo>
                    <a:pt x="332" y="186"/>
                  </a:lnTo>
                  <a:lnTo>
                    <a:pt x="332" y="200"/>
                  </a:lnTo>
                  <a:lnTo>
                    <a:pt x="330" y="210"/>
                  </a:lnTo>
                  <a:lnTo>
                    <a:pt x="316" y="218"/>
                  </a:lnTo>
                  <a:lnTo>
                    <a:pt x="306" y="234"/>
                  </a:lnTo>
                  <a:lnTo>
                    <a:pt x="302" y="238"/>
                  </a:lnTo>
                  <a:lnTo>
                    <a:pt x="302" y="250"/>
                  </a:lnTo>
                  <a:lnTo>
                    <a:pt x="294" y="260"/>
                  </a:lnTo>
                  <a:lnTo>
                    <a:pt x="294" y="270"/>
                  </a:lnTo>
                  <a:lnTo>
                    <a:pt x="290" y="282"/>
                  </a:lnTo>
                  <a:lnTo>
                    <a:pt x="282" y="296"/>
                  </a:lnTo>
                  <a:lnTo>
                    <a:pt x="284" y="312"/>
                  </a:lnTo>
                  <a:lnTo>
                    <a:pt x="292" y="320"/>
                  </a:lnTo>
                  <a:lnTo>
                    <a:pt x="294" y="330"/>
                  </a:lnTo>
                  <a:lnTo>
                    <a:pt x="296" y="332"/>
                  </a:lnTo>
                  <a:lnTo>
                    <a:pt x="296" y="336"/>
                  </a:lnTo>
                  <a:lnTo>
                    <a:pt x="292" y="340"/>
                  </a:lnTo>
                  <a:lnTo>
                    <a:pt x="290" y="348"/>
                  </a:lnTo>
                  <a:lnTo>
                    <a:pt x="290" y="354"/>
                  </a:lnTo>
                  <a:lnTo>
                    <a:pt x="50" y="360"/>
                  </a:lnTo>
                  <a:lnTo>
                    <a:pt x="50" y="308"/>
                  </a:lnTo>
                  <a:lnTo>
                    <a:pt x="38" y="306"/>
                  </a:lnTo>
                  <a:lnTo>
                    <a:pt x="28" y="310"/>
                  </a:lnTo>
                  <a:lnTo>
                    <a:pt x="24" y="308"/>
                  </a:lnTo>
                  <a:lnTo>
                    <a:pt x="12" y="300"/>
                  </a:lnTo>
                  <a:lnTo>
                    <a:pt x="14" y="124"/>
                  </a:lnTo>
                  <a:lnTo>
                    <a:pt x="0" y="1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3" name="Freeform 44"/>
            <p:cNvSpPr>
              <a:spLocks/>
            </p:cNvSpPr>
            <p:nvPr/>
          </p:nvSpPr>
          <p:spPr bwMode="grayWhite">
            <a:xfrm>
              <a:off x="1704" y="1706"/>
              <a:ext cx="416" cy="513"/>
            </a:xfrm>
            <a:custGeom>
              <a:avLst/>
              <a:gdLst>
                <a:gd name="T0" fmla="*/ 7 w 446"/>
                <a:gd name="T1" fmla="*/ 6 h 554"/>
                <a:gd name="T2" fmla="*/ 7 w 446"/>
                <a:gd name="T3" fmla="*/ 6 h 554"/>
                <a:gd name="T4" fmla="*/ 7 w 446"/>
                <a:gd name="T5" fmla="*/ 6 h 554"/>
                <a:gd name="T6" fmla="*/ 7 w 446"/>
                <a:gd name="T7" fmla="*/ 6 h 554"/>
                <a:gd name="T8" fmla="*/ 7 w 446"/>
                <a:gd name="T9" fmla="*/ 0 h 554"/>
                <a:gd name="T10" fmla="*/ 0 w 446"/>
                <a:gd name="T11" fmla="*/ 6 h 554"/>
                <a:gd name="T12" fmla="*/ 0 w 446"/>
                <a:gd name="T13" fmla="*/ 6 h 554"/>
                <a:gd name="T14" fmla="*/ 7 w 446"/>
                <a:gd name="T15" fmla="*/ 6 h 554"/>
                <a:gd name="T16" fmla="*/ 0 60000 65536"/>
                <a:gd name="T17" fmla="*/ 0 60000 65536"/>
                <a:gd name="T18" fmla="*/ 0 60000 65536"/>
                <a:gd name="T19" fmla="*/ 0 60000 65536"/>
                <a:gd name="T20" fmla="*/ 0 60000 65536"/>
                <a:gd name="T21" fmla="*/ 0 60000 65536"/>
                <a:gd name="T22" fmla="*/ 0 60000 65536"/>
                <a:gd name="T23" fmla="*/ 0 60000 65536"/>
                <a:gd name="T24" fmla="*/ 0 w 446"/>
                <a:gd name="T25" fmla="*/ 0 h 554"/>
                <a:gd name="T26" fmla="*/ 446 w 446"/>
                <a:gd name="T27" fmla="*/ 554 h 5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6" h="554">
                  <a:moveTo>
                    <a:pt x="392" y="554"/>
                  </a:moveTo>
                  <a:lnTo>
                    <a:pt x="446" y="158"/>
                  </a:lnTo>
                  <a:lnTo>
                    <a:pt x="300" y="136"/>
                  </a:lnTo>
                  <a:lnTo>
                    <a:pt x="314" y="40"/>
                  </a:lnTo>
                  <a:lnTo>
                    <a:pt x="96" y="0"/>
                  </a:lnTo>
                  <a:lnTo>
                    <a:pt x="0" y="492"/>
                  </a:lnTo>
                  <a:lnTo>
                    <a:pt x="392" y="55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4" name="Freeform 45"/>
            <p:cNvSpPr>
              <a:spLocks/>
            </p:cNvSpPr>
            <p:nvPr/>
          </p:nvSpPr>
          <p:spPr bwMode="grayWhite">
            <a:xfrm>
              <a:off x="1775" y="1050"/>
              <a:ext cx="749" cy="474"/>
            </a:xfrm>
            <a:custGeom>
              <a:avLst/>
              <a:gdLst>
                <a:gd name="T0" fmla="*/ 7 w 806"/>
                <a:gd name="T1" fmla="*/ 7 h 510"/>
                <a:gd name="T2" fmla="*/ 7 w 806"/>
                <a:gd name="T3" fmla="*/ 7 h 510"/>
                <a:gd name="T4" fmla="*/ 7 w 806"/>
                <a:gd name="T5" fmla="*/ 7 h 510"/>
                <a:gd name="T6" fmla="*/ 7 w 806"/>
                <a:gd name="T7" fmla="*/ 7 h 510"/>
                <a:gd name="T8" fmla="*/ 7 w 806"/>
                <a:gd name="T9" fmla="*/ 7 h 510"/>
                <a:gd name="T10" fmla="*/ 7 w 806"/>
                <a:gd name="T11" fmla="*/ 7 h 510"/>
                <a:gd name="T12" fmla="*/ 7 w 806"/>
                <a:gd name="T13" fmla="*/ 7 h 510"/>
                <a:gd name="T14" fmla="*/ 7 w 806"/>
                <a:gd name="T15" fmla="*/ 7 h 510"/>
                <a:gd name="T16" fmla="*/ 7 w 806"/>
                <a:gd name="T17" fmla="*/ 7 h 510"/>
                <a:gd name="T18" fmla="*/ 7 w 806"/>
                <a:gd name="T19" fmla="*/ 7 h 510"/>
                <a:gd name="T20" fmla="*/ 7 w 806"/>
                <a:gd name="T21" fmla="*/ 7 h 510"/>
                <a:gd name="T22" fmla="*/ 7 w 806"/>
                <a:gd name="T23" fmla="*/ 7 h 510"/>
                <a:gd name="T24" fmla="*/ 7 w 806"/>
                <a:gd name="T25" fmla="*/ 7 h 510"/>
                <a:gd name="T26" fmla="*/ 7 w 806"/>
                <a:gd name="T27" fmla="*/ 7 h 510"/>
                <a:gd name="T28" fmla="*/ 7 w 806"/>
                <a:gd name="T29" fmla="*/ 7 h 510"/>
                <a:gd name="T30" fmla="*/ 7 w 806"/>
                <a:gd name="T31" fmla="*/ 7 h 510"/>
                <a:gd name="T32" fmla="*/ 7 w 806"/>
                <a:gd name="T33" fmla="*/ 7 h 510"/>
                <a:gd name="T34" fmla="*/ 7 w 806"/>
                <a:gd name="T35" fmla="*/ 7 h 510"/>
                <a:gd name="T36" fmla="*/ 7 w 806"/>
                <a:gd name="T37" fmla="*/ 7 h 510"/>
                <a:gd name="T38" fmla="*/ 7 w 806"/>
                <a:gd name="T39" fmla="*/ 7 h 510"/>
                <a:gd name="T40" fmla="*/ 7 w 806"/>
                <a:gd name="T41" fmla="*/ 7 h 510"/>
                <a:gd name="T42" fmla="*/ 7 w 806"/>
                <a:gd name="T43" fmla="*/ 7 h 510"/>
                <a:gd name="T44" fmla="*/ 7 w 806"/>
                <a:gd name="T45" fmla="*/ 7 h 510"/>
                <a:gd name="T46" fmla="*/ 7 w 806"/>
                <a:gd name="T47" fmla="*/ 7 h 510"/>
                <a:gd name="T48" fmla="*/ 7 w 806"/>
                <a:gd name="T49" fmla="*/ 7 h 510"/>
                <a:gd name="T50" fmla="*/ 7 w 806"/>
                <a:gd name="T51" fmla="*/ 7 h 510"/>
                <a:gd name="T52" fmla="*/ 7 w 806"/>
                <a:gd name="T53" fmla="*/ 7 h 510"/>
                <a:gd name="T54" fmla="*/ 7 w 806"/>
                <a:gd name="T55" fmla="*/ 7 h 510"/>
                <a:gd name="T56" fmla="*/ 7 w 806"/>
                <a:gd name="T57" fmla="*/ 7 h 510"/>
                <a:gd name="T58" fmla="*/ 7 w 806"/>
                <a:gd name="T59" fmla="*/ 7 h 510"/>
                <a:gd name="T60" fmla="*/ 7 w 806"/>
                <a:gd name="T61" fmla="*/ 7 h 510"/>
                <a:gd name="T62" fmla="*/ 7 w 806"/>
                <a:gd name="T63" fmla="*/ 7 h 510"/>
                <a:gd name="T64" fmla="*/ 0 w 806"/>
                <a:gd name="T65" fmla="*/ 7 h 510"/>
                <a:gd name="T66" fmla="*/ 7 w 806"/>
                <a:gd name="T67" fmla="*/ 7 h 510"/>
                <a:gd name="T68" fmla="*/ 7 w 806"/>
                <a:gd name="T69" fmla="*/ 7 h 510"/>
                <a:gd name="T70" fmla="*/ 7 w 806"/>
                <a:gd name="T71" fmla="*/ 7 h 5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6"/>
                <a:gd name="T109" fmla="*/ 0 h 510"/>
                <a:gd name="T110" fmla="*/ 806 w 806"/>
                <a:gd name="T111" fmla="*/ 510 h 5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6" h="510">
                  <a:moveTo>
                    <a:pt x="772" y="510"/>
                  </a:moveTo>
                  <a:lnTo>
                    <a:pt x="282" y="450"/>
                  </a:lnTo>
                  <a:lnTo>
                    <a:pt x="274" y="500"/>
                  </a:lnTo>
                  <a:lnTo>
                    <a:pt x="268" y="492"/>
                  </a:lnTo>
                  <a:lnTo>
                    <a:pt x="266" y="480"/>
                  </a:lnTo>
                  <a:lnTo>
                    <a:pt x="256" y="472"/>
                  </a:lnTo>
                  <a:lnTo>
                    <a:pt x="246" y="478"/>
                  </a:lnTo>
                  <a:lnTo>
                    <a:pt x="248" y="486"/>
                  </a:lnTo>
                  <a:lnTo>
                    <a:pt x="228" y="486"/>
                  </a:lnTo>
                  <a:lnTo>
                    <a:pt x="224" y="488"/>
                  </a:lnTo>
                  <a:lnTo>
                    <a:pt x="216" y="482"/>
                  </a:lnTo>
                  <a:lnTo>
                    <a:pt x="196" y="482"/>
                  </a:lnTo>
                  <a:lnTo>
                    <a:pt x="192" y="478"/>
                  </a:lnTo>
                  <a:lnTo>
                    <a:pt x="188" y="478"/>
                  </a:lnTo>
                  <a:lnTo>
                    <a:pt x="180" y="486"/>
                  </a:lnTo>
                  <a:lnTo>
                    <a:pt x="174" y="484"/>
                  </a:lnTo>
                  <a:lnTo>
                    <a:pt x="160" y="478"/>
                  </a:lnTo>
                  <a:lnTo>
                    <a:pt x="154" y="480"/>
                  </a:lnTo>
                  <a:lnTo>
                    <a:pt x="150" y="490"/>
                  </a:lnTo>
                  <a:lnTo>
                    <a:pt x="140" y="484"/>
                  </a:lnTo>
                  <a:lnTo>
                    <a:pt x="134" y="474"/>
                  </a:lnTo>
                  <a:lnTo>
                    <a:pt x="134" y="470"/>
                  </a:lnTo>
                  <a:lnTo>
                    <a:pt x="138" y="458"/>
                  </a:lnTo>
                  <a:lnTo>
                    <a:pt x="136" y="450"/>
                  </a:lnTo>
                  <a:lnTo>
                    <a:pt x="128" y="442"/>
                  </a:lnTo>
                  <a:lnTo>
                    <a:pt x="120" y="442"/>
                  </a:lnTo>
                  <a:lnTo>
                    <a:pt x="112" y="428"/>
                  </a:lnTo>
                  <a:lnTo>
                    <a:pt x="118" y="420"/>
                  </a:lnTo>
                  <a:lnTo>
                    <a:pt x="118" y="414"/>
                  </a:lnTo>
                  <a:lnTo>
                    <a:pt x="110" y="402"/>
                  </a:lnTo>
                  <a:lnTo>
                    <a:pt x="106" y="390"/>
                  </a:lnTo>
                  <a:lnTo>
                    <a:pt x="106" y="370"/>
                  </a:lnTo>
                  <a:lnTo>
                    <a:pt x="108" y="358"/>
                  </a:lnTo>
                  <a:lnTo>
                    <a:pt x="104" y="354"/>
                  </a:lnTo>
                  <a:lnTo>
                    <a:pt x="100" y="352"/>
                  </a:lnTo>
                  <a:lnTo>
                    <a:pt x="98" y="344"/>
                  </a:lnTo>
                  <a:lnTo>
                    <a:pt x="96" y="344"/>
                  </a:lnTo>
                  <a:lnTo>
                    <a:pt x="92" y="344"/>
                  </a:lnTo>
                  <a:lnTo>
                    <a:pt x="72" y="362"/>
                  </a:lnTo>
                  <a:lnTo>
                    <a:pt x="68" y="362"/>
                  </a:lnTo>
                  <a:lnTo>
                    <a:pt x="54" y="350"/>
                  </a:lnTo>
                  <a:lnTo>
                    <a:pt x="58" y="342"/>
                  </a:lnTo>
                  <a:lnTo>
                    <a:pt x="56" y="336"/>
                  </a:lnTo>
                  <a:lnTo>
                    <a:pt x="56" y="328"/>
                  </a:lnTo>
                  <a:lnTo>
                    <a:pt x="68" y="320"/>
                  </a:lnTo>
                  <a:lnTo>
                    <a:pt x="68" y="310"/>
                  </a:lnTo>
                  <a:lnTo>
                    <a:pt x="66" y="310"/>
                  </a:lnTo>
                  <a:lnTo>
                    <a:pt x="68" y="294"/>
                  </a:lnTo>
                  <a:lnTo>
                    <a:pt x="74" y="288"/>
                  </a:lnTo>
                  <a:lnTo>
                    <a:pt x="72" y="284"/>
                  </a:lnTo>
                  <a:lnTo>
                    <a:pt x="88" y="252"/>
                  </a:lnTo>
                  <a:lnTo>
                    <a:pt x="84" y="246"/>
                  </a:lnTo>
                  <a:lnTo>
                    <a:pt x="68" y="244"/>
                  </a:lnTo>
                  <a:lnTo>
                    <a:pt x="68" y="236"/>
                  </a:lnTo>
                  <a:lnTo>
                    <a:pt x="58" y="236"/>
                  </a:lnTo>
                  <a:lnTo>
                    <a:pt x="52" y="222"/>
                  </a:lnTo>
                  <a:lnTo>
                    <a:pt x="50" y="210"/>
                  </a:lnTo>
                  <a:lnTo>
                    <a:pt x="38" y="184"/>
                  </a:lnTo>
                  <a:lnTo>
                    <a:pt x="20" y="168"/>
                  </a:lnTo>
                  <a:lnTo>
                    <a:pt x="12" y="156"/>
                  </a:lnTo>
                  <a:lnTo>
                    <a:pt x="8" y="152"/>
                  </a:lnTo>
                  <a:lnTo>
                    <a:pt x="12" y="146"/>
                  </a:lnTo>
                  <a:lnTo>
                    <a:pt x="16" y="138"/>
                  </a:lnTo>
                  <a:lnTo>
                    <a:pt x="12" y="120"/>
                  </a:lnTo>
                  <a:lnTo>
                    <a:pt x="0" y="94"/>
                  </a:lnTo>
                  <a:lnTo>
                    <a:pt x="18" y="0"/>
                  </a:lnTo>
                  <a:lnTo>
                    <a:pt x="92" y="12"/>
                  </a:lnTo>
                  <a:lnTo>
                    <a:pt x="288" y="46"/>
                  </a:lnTo>
                  <a:lnTo>
                    <a:pt x="490" y="80"/>
                  </a:lnTo>
                  <a:lnTo>
                    <a:pt x="806" y="112"/>
                  </a:lnTo>
                  <a:lnTo>
                    <a:pt x="782" y="414"/>
                  </a:lnTo>
                  <a:lnTo>
                    <a:pt x="772" y="51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5" name="Freeform 46"/>
            <p:cNvSpPr>
              <a:spLocks/>
            </p:cNvSpPr>
            <p:nvPr/>
          </p:nvSpPr>
          <p:spPr bwMode="grayWhite">
            <a:xfrm>
              <a:off x="1984" y="1468"/>
              <a:ext cx="507" cy="422"/>
            </a:xfrm>
            <a:custGeom>
              <a:avLst/>
              <a:gdLst>
                <a:gd name="T0" fmla="*/ 6 w 548"/>
                <a:gd name="T1" fmla="*/ 6 h 456"/>
                <a:gd name="T2" fmla="*/ 6 w 548"/>
                <a:gd name="T3" fmla="*/ 6 h 456"/>
                <a:gd name="T4" fmla="*/ 6 w 548"/>
                <a:gd name="T5" fmla="*/ 6 h 456"/>
                <a:gd name="T6" fmla="*/ 6 w 548"/>
                <a:gd name="T7" fmla="*/ 0 h 456"/>
                <a:gd name="T8" fmla="*/ 6 w 548"/>
                <a:gd name="T9" fmla="*/ 6 h 456"/>
                <a:gd name="T10" fmla="*/ 6 w 548"/>
                <a:gd name="T11" fmla="*/ 6 h 456"/>
                <a:gd name="T12" fmla="*/ 6 w 548"/>
                <a:gd name="T13" fmla="*/ 6 h 456"/>
                <a:gd name="T14" fmla="*/ 0 w 548"/>
                <a:gd name="T15" fmla="*/ 6 h 456"/>
                <a:gd name="T16" fmla="*/ 6 w 548"/>
                <a:gd name="T17" fmla="*/ 6 h 456"/>
                <a:gd name="T18" fmla="*/ 6 w 548"/>
                <a:gd name="T19" fmla="*/ 6 h 456"/>
                <a:gd name="T20" fmla="*/ 6 w 548"/>
                <a:gd name="T21" fmla="*/ 6 h 4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8"/>
                <a:gd name="T34" fmla="*/ 0 h 456"/>
                <a:gd name="T35" fmla="*/ 548 w 548"/>
                <a:gd name="T36" fmla="*/ 456 h 4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8" h="456">
                  <a:moveTo>
                    <a:pt x="516" y="456"/>
                  </a:moveTo>
                  <a:lnTo>
                    <a:pt x="532" y="256"/>
                  </a:lnTo>
                  <a:lnTo>
                    <a:pt x="548" y="60"/>
                  </a:lnTo>
                  <a:lnTo>
                    <a:pt x="58" y="0"/>
                  </a:lnTo>
                  <a:lnTo>
                    <a:pt x="50" y="50"/>
                  </a:lnTo>
                  <a:lnTo>
                    <a:pt x="16" y="296"/>
                  </a:lnTo>
                  <a:lnTo>
                    <a:pt x="14" y="296"/>
                  </a:lnTo>
                  <a:lnTo>
                    <a:pt x="0" y="392"/>
                  </a:lnTo>
                  <a:lnTo>
                    <a:pt x="146" y="414"/>
                  </a:lnTo>
                  <a:lnTo>
                    <a:pt x="516" y="4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6" name="Freeform 47"/>
            <p:cNvSpPr>
              <a:spLocks/>
            </p:cNvSpPr>
            <p:nvPr/>
          </p:nvSpPr>
          <p:spPr bwMode="grayWhite">
            <a:xfrm>
              <a:off x="2502" y="1155"/>
              <a:ext cx="478" cy="300"/>
            </a:xfrm>
            <a:custGeom>
              <a:avLst/>
              <a:gdLst>
                <a:gd name="T0" fmla="*/ 0 w 516"/>
                <a:gd name="T1" fmla="*/ 6 h 324"/>
                <a:gd name="T2" fmla="*/ 6 w 516"/>
                <a:gd name="T3" fmla="*/ 0 h 324"/>
                <a:gd name="T4" fmla="*/ 6 w 516"/>
                <a:gd name="T5" fmla="*/ 6 h 324"/>
                <a:gd name="T6" fmla="*/ 6 w 516"/>
                <a:gd name="T7" fmla="*/ 6 h 324"/>
                <a:gd name="T8" fmla="*/ 6 w 516"/>
                <a:gd name="T9" fmla="*/ 6 h 324"/>
                <a:gd name="T10" fmla="*/ 6 w 516"/>
                <a:gd name="T11" fmla="*/ 6 h 324"/>
                <a:gd name="T12" fmla="*/ 6 w 516"/>
                <a:gd name="T13" fmla="*/ 6 h 324"/>
                <a:gd name="T14" fmla="*/ 6 w 516"/>
                <a:gd name="T15" fmla="*/ 6 h 324"/>
                <a:gd name="T16" fmla="*/ 6 w 516"/>
                <a:gd name="T17" fmla="*/ 6 h 324"/>
                <a:gd name="T18" fmla="*/ 6 w 516"/>
                <a:gd name="T19" fmla="*/ 6 h 324"/>
                <a:gd name="T20" fmla="*/ 6 w 516"/>
                <a:gd name="T21" fmla="*/ 6 h 324"/>
                <a:gd name="T22" fmla="*/ 6 w 516"/>
                <a:gd name="T23" fmla="*/ 6 h 324"/>
                <a:gd name="T24" fmla="*/ 6 w 516"/>
                <a:gd name="T25" fmla="*/ 6 h 324"/>
                <a:gd name="T26" fmla="*/ 6 w 516"/>
                <a:gd name="T27" fmla="*/ 6 h 324"/>
                <a:gd name="T28" fmla="*/ 6 w 516"/>
                <a:gd name="T29" fmla="*/ 6 h 324"/>
                <a:gd name="T30" fmla="*/ 6 w 516"/>
                <a:gd name="T31" fmla="*/ 6 h 324"/>
                <a:gd name="T32" fmla="*/ 6 w 516"/>
                <a:gd name="T33" fmla="*/ 6 h 324"/>
                <a:gd name="T34" fmla="*/ 6 w 516"/>
                <a:gd name="T35" fmla="*/ 6 h 324"/>
                <a:gd name="T36" fmla="*/ 6 w 516"/>
                <a:gd name="T37" fmla="*/ 6 h 324"/>
                <a:gd name="T38" fmla="*/ 0 w 516"/>
                <a:gd name="T39" fmla="*/ 6 h 3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6"/>
                <a:gd name="T61" fmla="*/ 0 h 324"/>
                <a:gd name="T62" fmla="*/ 516 w 516"/>
                <a:gd name="T63" fmla="*/ 324 h 3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6" h="324">
                  <a:moveTo>
                    <a:pt x="0" y="302"/>
                  </a:moveTo>
                  <a:lnTo>
                    <a:pt x="24" y="0"/>
                  </a:lnTo>
                  <a:lnTo>
                    <a:pt x="252" y="16"/>
                  </a:lnTo>
                  <a:lnTo>
                    <a:pt x="476" y="22"/>
                  </a:lnTo>
                  <a:lnTo>
                    <a:pt x="476" y="30"/>
                  </a:lnTo>
                  <a:lnTo>
                    <a:pt x="484" y="54"/>
                  </a:lnTo>
                  <a:lnTo>
                    <a:pt x="480" y="62"/>
                  </a:lnTo>
                  <a:lnTo>
                    <a:pt x="478" y="78"/>
                  </a:lnTo>
                  <a:lnTo>
                    <a:pt x="480" y="106"/>
                  </a:lnTo>
                  <a:lnTo>
                    <a:pt x="486" y="138"/>
                  </a:lnTo>
                  <a:lnTo>
                    <a:pt x="494" y="146"/>
                  </a:lnTo>
                  <a:lnTo>
                    <a:pt x="500" y="176"/>
                  </a:lnTo>
                  <a:lnTo>
                    <a:pt x="502" y="226"/>
                  </a:lnTo>
                  <a:lnTo>
                    <a:pt x="504" y="236"/>
                  </a:lnTo>
                  <a:lnTo>
                    <a:pt x="504" y="254"/>
                  </a:lnTo>
                  <a:lnTo>
                    <a:pt x="506" y="260"/>
                  </a:lnTo>
                  <a:lnTo>
                    <a:pt x="516" y="296"/>
                  </a:lnTo>
                  <a:lnTo>
                    <a:pt x="516" y="310"/>
                  </a:lnTo>
                  <a:lnTo>
                    <a:pt x="516" y="324"/>
                  </a:lnTo>
                  <a:lnTo>
                    <a:pt x="0"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7" name="Freeform 48"/>
            <p:cNvSpPr>
              <a:spLocks/>
            </p:cNvSpPr>
            <p:nvPr/>
          </p:nvSpPr>
          <p:spPr bwMode="grayWhite">
            <a:xfrm>
              <a:off x="2478" y="1435"/>
              <a:ext cx="511" cy="344"/>
            </a:xfrm>
            <a:custGeom>
              <a:avLst/>
              <a:gdLst>
                <a:gd name="T0" fmla="*/ 0 w 552"/>
                <a:gd name="T1" fmla="*/ 6 h 372"/>
                <a:gd name="T2" fmla="*/ 6 w 552"/>
                <a:gd name="T3" fmla="*/ 6 h 372"/>
                <a:gd name="T4" fmla="*/ 6 w 552"/>
                <a:gd name="T5" fmla="*/ 0 h 372"/>
                <a:gd name="T6" fmla="*/ 6 w 552"/>
                <a:gd name="T7" fmla="*/ 6 h 372"/>
                <a:gd name="T8" fmla="*/ 6 w 552"/>
                <a:gd name="T9" fmla="*/ 6 h 372"/>
                <a:gd name="T10" fmla="*/ 6 w 552"/>
                <a:gd name="T11" fmla="*/ 6 h 372"/>
                <a:gd name="T12" fmla="*/ 6 w 552"/>
                <a:gd name="T13" fmla="*/ 6 h 372"/>
                <a:gd name="T14" fmla="*/ 6 w 552"/>
                <a:gd name="T15" fmla="*/ 6 h 372"/>
                <a:gd name="T16" fmla="*/ 6 w 552"/>
                <a:gd name="T17" fmla="*/ 6 h 372"/>
                <a:gd name="T18" fmla="*/ 6 w 552"/>
                <a:gd name="T19" fmla="*/ 6 h 372"/>
                <a:gd name="T20" fmla="*/ 6 w 552"/>
                <a:gd name="T21" fmla="*/ 6 h 372"/>
                <a:gd name="T22" fmla="*/ 6 w 552"/>
                <a:gd name="T23" fmla="*/ 6 h 372"/>
                <a:gd name="T24" fmla="*/ 6 w 552"/>
                <a:gd name="T25" fmla="*/ 6 h 372"/>
                <a:gd name="T26" fmla="*/ 6 w 552"/>
                <a:gd name="T27" fmla="*/ 6 h 372"/>
                <a:gd name="T28" fmla="*/ 6 w 552"/>
                <a:gd name="T29" fmla="*/ 6 h 372"/>
                <a:gd name="T30" fmla="*/ 6 w 552"/>
                <a:gd name="T31" fmla="*/ 6 h 372"/>
                <a:gd name="T32" fmla="*/ 6 w 552"/>
                <a:gd name="T33" fmla="*/ 6 h 372"/>
                <a:gd name="T34" fmla="*/ 6 w 552"/>
                <a:gd name="T35" fmla="*/ 6 h 372"/>
                <a:gd name="T36" fmla="*/ 6 w 552"/>
                <a:gd name="T37" fmla="*/ 6 h 372"/>
                <a:gd name="T38" fmla="*/ 6 w 552"/>
                <a:gd name="T39" fmla="*/ 6 h 372"/>
                <a:gd name="T40" fmla="*/ 6 w 552"/>
                <a:gd name="T41" fmla="*/ 6 h 372"/>
                <a:gd name="T42" fmla="*/ 6 w 552"/>
                <a:gd name="T43" fmla="*/ 6 h 372"/>
                <a:gd name="T44" fmla="*/ 6 w 552"/>
                <a:gd name="T45" fmla="*/ 6 h 372"/>
                <a:gd name="T46" fmla="*/ 6 w 552"/>
                <a:gd name="T47" fmla="*/ 6 h 372"/>
                <a:gd name="T48" fmla="*/ 6 w 552"/>
                <a:gd name="T49" fmla="*/ 6 h 372"/>
                <a:gd name="T50" fmla="*/ 6 w 552"/>
                <a:gd name="T51" fmla="*/ 6 h 372"/>
                <a:gd name="T52" fmla="*/ 6 w 552"/>
                <a:gd name="T53" fmla="*/ 6 h 372"/>
                <a:gd name="T54" fmla="*/ 6 w 552"/>
                <a:gd name="T55" fmla="*/ 6 h 372"/>
                <a:gd name="T56" fmla="*/ 6 w 552"/>
                <a:gd name="T57" fmla="*/ 6 h 372"/>
                <a:gd name="T58" fmla="*/ 6 w 552"/>
                <a:gd name="T59" fmla="*/ 6 h 372"/>
                <a:gd name="T60" fmla="*/ 6 w 552"/>
                <a:gd name="T61" fmla="*/ 6 h 372"/>
                <a:gd name="T62" fmla="*/ 6 w 552"/>
                <a:gd name="T63" fmla="*/ 6 h 372"/>
                <a:gd name="T64" fmla="*/ 6 w 552"/>
                <a:gd name="T65" fmla="*/ 6 h 372"/>
                <a:gd name="T66" fmla="*/ 6 w 552"/>
                <a:gd name="T67" fmla="*/ 6 h 372"/>
                <a:gd name="T68" fmla="*/ 6 w 552"/>
                <a:gd name="T69" fmla="*/ 6 h 372"/>
                <a:gd name="T70" fmla="*/ 0 w 552"/>
                <a:gd name="T71" fmla="*/ 6 h 3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52"/>
                <a:gd name="T109" fmla="*/ 0 h 372"/>
                <a:gd name="T110" fmla="*/ 552 w 552"/>
                <a:gd name="T111" fmla="*/ 372 h 3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52" h="372">
                  <a:moveTo>
                    <a:pt x="0" y="292"/>
                  </a:moveTo>
                  <a:lnTo>
                    <a:pt x="16" y="96"/>
                  </a:lnTo>
                  <a:lnTo>
                    <a:pt x="26" y="0"/>
                  </a:lnTo>
                  <a:lnTo>
                    <a:pt x="542" y="22"/>
                  </a:lnTo>
                  <a:lnTo>
                    <a:pt x="542" y="30"/>
                  </a:lnTo>
                  <a:lnTo>
                    <a:pt x="538" y="40"/>
                  </a:lnTo>
                  <a:lnTo>
                    <a:pt x="524" y="54"/>
                  </a:lnTo>
                  <a:lnTo>
                    <a:pt x="526" y="62"/>
                  </a:lnTo>
                  <a:lnTo>
                    <a:pt x="552" y="86"/>
                  </a:lnTo>
                  <a:lnTo>
                    <a:pt x="552" y="268"/>
                  </a:lnTo>
                  <a:lnTo>
                    <a:pt x="546" y="266"/>
                  </a:lnTo>
                  <a:lnTo>
                    <a:pt x="540" y="268"/>
                  </a:lnTo>
                  <a:lnTo>
                    <a:pt x="544" y="274"/>
                  </a:lnTo>
                  <a:lnTo>
                    <a:pt x="546" y="280"/>
                  </a:lnTo>
                  <a:lnTo>
                    <a:pt x="542" y="290"/>
                  </a:lnTo>
                  <a:lnTo>
                    <a:pt x="548" y="294"/>
                  </a:lnTo>
                  <a:lnTo>
                    <a:pt x="552" y="310"/>
                  </a:lnTo>
                  <a:lnTo>
                    <a:pt x="546" y="314"/>
                  </a:lnTo>
                  <a:lnTo>
                    <a:pt x="546" y="324"/>
                  </a:lnTo>
                  <a:lnTo>
                    <a:pt x="540" y="340"/>
                  </a:lnTo>
                  <a:lnTo>
                    <a:pt x="546" y="358"/>
                  </a:lnTo>
                  <a:lnTo>
                    <a:pt x="550" y="368"/>
                  </a:lnTo>
                  <a:lnTo>
                    <a:pt x="548" y="372"/>
                  </a:lnTo>
                  <a:lnTo>
                    <a:pt x="534" y="360"/>
                  </a:lnTo>
                  <a:lnTo>
                    <a:pt x="502" y="340"/>
                  </a:lnTo>
                  <a:lnTo>
                    <a:pt x="494" y="338"/>
                  </a:lnTo>
                  <a:lnTo>
                    <a:pt x="480" y="338"/>
                  </a:lnTo>
                  <a:lnTo>
                    <a:pt x="470" y="344"/>
                  </a:lnTo>
                  <a:lnTo>
                    <a:pt x="460" y="348"/>
                  </a:lnTo>
                  <a:lnTo>
                    <a:pt x="448" y="344"/>
                  </a:lnTo>
                  <a:lnTo>
                    <a:pt x="444" y="332"/>
                  </a:lnTo>
                  <a:lnTo>
                    <a:pt x="436" y="326"/>
                  </a:lnTo>
                  <a:lnTo>
                    <a:pt x="426" y="330"/>
                  </a:lnTo>
                  <a:lnTo>
                    <a:pt x="412" y="330"/>
                  </a:lnTo>
                  <a:lnTo>
                    <a:pt x="402" y="314"/>
                  </a:lnTo>
                  <a:lnTo>
                    <a:pt x="0" y="29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8" name="Freeform 49"/>
            <p:cNvSpPr>
              <a:spLocks/>
            </p:cNvSpPr>
            <p:nvPr/>
          </p:nvSpPr>
          <p:spPr bwMode="grayWhite">
            <a:xfrm>
              <a:off x="2978" y="1673"/>
              <a:ext cx="440" cy="289"/>
            </a:xfrm>
            <a:custGeom>
              <a:avLst/>
              <a:gdLst>
                <a:gd name="T0" fmla="*/ 6 w 474"/>
                <a:gd name="T1" fmla="*/ 0 h 312"/>
                <a:gd name="T2" fmla="*/ 6 w 474"/>
                <a:gd name="T3" fmla="*/ 6 h 312"/>
                <a:gd name="T4" fmla="*/ 6 w 474"/>
                <a:gd name="T5" fmla="*/ 6 h 312"/>
                <a:gd name="T6" fmla="*/ 6 w 474"/>
                <a:gd name="T7" fmla="*/ 6 h 312"/>
                <a:gd name="T8" fmla="*/ 6 w 474"/>
                <a:gd name="T9" fmla="*/ 6 h 312"/>
                <a:gd name="T10" fmla="*/ 6 w 474"/>
                <a:gd name="T11" fmla="*/ 6 h 312"/>
                <a:gd name="T12" fmla="*/ 6 w 474"/>
                <a:gd name="T13" fmla="*/ 6 h 312"/>
                <a:gd name="T14" fmla="*/ 6 w 474"/>
                <a:gd name="T15" fmla="*/ 6 h 312"/>
                <a:gd name="T16" fmla="*/ 6 w 474"/>
                <a:gd name="T17" fmla="*/ 6 h 312"/>
                <a:gd name="T18" fmla="*/ 6 w 474"/>
                <a:gd name="T19" fmla="*/ 6 h 312"/>
                <a:gd name="T20" fmla="*/ 6 w 474"/>
                <a:gd name="T21" fmla="*/ 6 h 312"/>
                <a:gd name="T22" fmla="*/ 6 w 474"/>
                <a:gd name="T23" fmla="*/ 6 h 312"/>
                <a:gd name="T24" fmla="*/ 6 w 474"/>
                <a:gd name="T25" fmla="*/ 6 h 312"/>
                <a:gd name="T26" fmla="*/ 6 w 474"/>
                <a:gd name="T27" fmla="*/ 6 h 312"/>
                <a:gd name="T28" fmla="*/ 6 w 474"/>
                <a:gd name="T29" fmla="*/ 6 h 312"/>
                <a:gd name="T30" fmla="*/ 6 w 474"/>
                <a:gd name="T31" fmla="*/ 6 h 312"/>
                <a:gd name="T32" fmla="*/ 6 w 474"/>
                <a:gd name="T33" fmla="*/ 6 h 312"/>
                <a:gd name="T34" fmla="*/ 6 w 474"/>
                <a:gd name="T35" fmla="*/ 6 h 312"/>
                <a:gd name="T36" fmla="*/ 6 w 474"/>
                <a:gd name="T37" fmla="*/ 6 h 312"/>
                <a:gd name="T38" fmla="*/ 6 w 474"/>
                <a:gd name="T39" fmla="*/ 6 h 312"/>
                <a:gd name="T40" fmla="*/ 6 w 474"/>
                <a:gd name="T41" fmla="*/ 6 h 312"/>
                <a:gd name="T42" fmla="*/ 6 w 474"/>
                <a:gd name="T43" fmla="*/ 6 h 312"/>
                <a:gd name="T44" fmla="*/ 6 w 474"/>
                <a:gd name="T45" fmla="*/ 6 h 312"/>
                <a:gd name="T46" fmla="*/ 6 w 474"/>
                <a:gd name="T47" fmla="*/ 6 h 312"/>
                <a:gd name="T48" fmla="*/ 6 w 474"/>
                <a:gd name="T49" fmla="*/ 6 h 312"/>
                <a:gd name="T50" fmla="*/ 6 w 474"/>
                <a:gd name="T51" fmla="*/ 6 h 312"/>
                <a:gd name="T52" fmla="*/ 6 w 474"/>
                <a:gd name="T53" fmla="*/ 6 h 312"/>
                <a:gd name="T54" fmla="*/ 6 w 474"/>
                <a:gd name="T55" fmla="*/ 6 h 312"/>
                <a:gd name="T56" fmla="*/ 6 w 474"/>
                <a:gd name="T57" fmla="*/ 6 h 312"/>
                <a:gd name="T58" fmla="*/ 6 w 474"/>
                <a:gd name="T59" fmla="*/ 6 h 312"/>
                <a:gd name="T60" fmla="*/ 6 w 474"/>
                <a:gd name="T61" fmla="*/ 6 h 312"/>
                <a:gd name="T62" fmla="*/ 6 w 474"/>
                <a:gd name="T63" fmla="*/ 6 h 312"/>
                <a:gd name="T64" fmla="*/ 2 w 474"/>
                <a:gd name="T65" fmla="*/ 6 h 312"/>
                <a:gd name="T66" fmla="*/ 4 w 474"/>
                <a:gd name="T67" fmla="*/ 6 h 312"/>
                <a:gd name="T68" fmla="*/ 6 w 474"/>
                <a:gd name="T69" fmla="*/ 6 h 3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74"/>
                <a:gd name="T106" fmla="*/ 0 h 312"/>
                <a:gd name="T107" fmla="*/ 474 w 474"/>
                <a:gd name="T108" fmla="*/ 312 h 3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74" h="312">
                  <a:moveTo>
                    <a:pt x="12" y="12"/>
                  </a:moveTo>
                  <a:lnTo>
                    <a:pt x="384" y="0"/>
                  </a:lnTo>
                  <a:lnTo>
                    <a:pt x="390" y="12"/>
                  </a:lnTo>
                  <a:lnTo>
                    <a:pt x="398" y="18"/>
                  </a:lnTo>
                  <a:lnTo>
                    <a:pt x="396" y="26"/>
                  </a:lnTo>
                  <a:lnTo>
                    <a:pt x="392" y="34"/>
                  </a:lnTo>
                  <a:lnTo>
                    <a:pt x="396" y="46"/>
                  </a:lnTo>
                  <a:lnTo>
                    <a:pt x="402" y="74"/>
                  </a:lnTo>
                  <a:lnTo>
                    <a:pt x="424" y="82"/>
                  </a:lnTo>
                  <a:lnTo>
                    <a:pt x="432" y="88"/>
                  </a:lnTo>
                  <a:lnTo>
                    <a:pt x="434" y="98"/>
                  </a:lnTo>
                  <a:lnTo>
                    <a:pt x="438" y="102"/>
                  </a:lnTo>
                  <a:lnTo>
                    <a:pt x="452" y="114"/>
                  </a:lnTo>
                  <a:lnTo>
                    <a:pt x="454" y="122"/>
                  </a:lnTo>
                  <a:lnTo>
                    <a:pt x="468" y="130"/>
                  </a:lnTo>
                  <a:lnTo>
                    <a:pt x="474" y="148"/>
                  </a:lnTo>
                  <a:lnTo>
                    <a:pt x="472" y="156"/>
                  </a:lnTo>
                  <a:lnTo>
                    <a:pt x="468" y="166"/>
                  </a:lnTo>
                  <a:lnTo>
                    <a:pt x="462" y="172"/>
                  </a:lnTo>
                  <a:lnTo>
                    <a:pt x="462" y="180"/>
                  </a:lnTo>
                  <a:lnTo>
                    <a:pt x="450" y="194"/>
                  </a:lnTo>
                  <a:lnTo>
                    <a:pt x="438" y="198"/>
                  </a:lnTo>
                  <a:lnTo>
                    <a:pt x="434" y="202"/>
                  </a:lnTo>
                  <a:lnTo>
                    <a:pt x="418" y="204"/>
                  </a:lnTo>
                  <a:lnTo>
                    <a:pt x="412" y="208"/>
                  </a:lnTo>
                  <a:lnTo>
                    <a:pt x="406" y="218"/>
                  </a:lnTo>
                  <a:lnTo>
                    <a:pt x="408" y="226"/>
                  </a:lnTo>
                  <a:lnTo>
                    <a:pt x="416" y="236"/>
                  </a:lnTo>
                  <a:lnTo>
                    <a:pt x="420" y="242"/>
                  </a:lnTo>
                  <a:lnTo>
                    <a:pt x="416" y="256"/>
                  </a:lnTo>
                  <a:lnTo>
                    <a:pt x="406" y="282"/>
                  </a:lnTo>
                  <a:lnTo>
                    <a:pt x="394" y="288"/>
                  </a:lnTo>
                  <a:lnTo>
                    <a:pt x="390" y="296"/>
                  </a:lnTo>
                  <a:lnTo>
                    <a:pt x="392" y="304"/>
                  </a:lnTo>
                  <a:lnTo>
                    <a:pt x="386" y="312"/>
                  </a:lnTo>
                  <a:lnTo>
                    <a:pt x="362" y="290"/>
                  </a:lnTo>
                  <a:lnTo>
                    <a:pt x="62" y="298"/>
                  </a:lnTo>
                  <a:lnTo>
                    <a:pt x="60" y="294"/>
                  </a:lnTo>
                  <a:lnTo>
                    <a:pt x="56" y="284"/>
                  </a:lnTo>
                  <a:lnTo>
                    <a:pt x="60" y="276"/>
                  </a:lnTo>
                  <a:lnTo>
                    <a:pt x="54" y="268"/>
                  </a:lnTo>
                  <a:lnTo>
                    <a:pt x="52" y="260"/>
                  </a:lnTo>
                  <a:lnTo>
                    <a:pt x="56" y="252"/>
                  </a:lnTo>
                  <a:lnTo>
                    <a:pt x="54" y="244"/>
                  </a:lnTo>
                  <a:lnTo>
                    <a:pt x="44" y="240"/>
                  </a:lnTo>
                  <a:lnTo>
                    <a:pt x="46" y="224"/>
                  </a:lnTo>
                  <a:lnTo>
                    <a:pt x="48" y="216"/>
                  </a:lnTo>
                  <a:lnTo>
                    <a:pt x="46" y="208"/>
                  </a:lnTo>
                  <a:lnTo>
                    <a:pt x="36" y="200"/>
                  </a:lnTo>
                  <a:lnTo>
                    <a:pt x="34" y="192"/>
                  </a:lnTo>
                  <a:lnTo>
                    <a:pt x="36" y="184"/>
                  </a:lnTo>
                  <a:lnTo>
                    <a:pt x="28" y="176"/>
                  </a:lnTo>
                  <a:lnTo>
                    <a:pt x="22" y="160"/>
                  </a:lnTo>
                  <a:lnTo>
                    <a:pt x="14" y="152"/>
                  </a:lnTo>
                  <a:lnTo>
                    <a:pt x="20" y="138"/>
                  </a:lnTo>
                  <a:lnTo>
                    <a:pt x="20" y="132"/>
                  </a:lnTo>
                  <a:lnTo>
                    <a:pt x="10" y="126"/>
                  </a:lnTo>
                  <a:lnTo>
                    <a:pt x="8" y="116"/>
                  </a:lnTo>
                  <a:lnTo>
                    <a:pt x="10" y="112"/>
                  </a:lnTo>
                  <a:lnTo>
                    <a:pt x="6" y="102"/>
                  </a:lnTo>
                  <a:lnTo>
                    <a:pt x="0" y="84"/>
                  </a:lnTo>
                  <a:lnTo>
                    <a:pt x="6" y="68"/>
                  </a:lnTo>
                  <a:lnTo>
                    <a:pt x="6" y="58"/>
                  </a:lnTo>
                  <a:lnTo>
                    <a:pt x="12" y="54"/>
                  </a:lnTo>
                  <a:lnTo>
                    <a:pt x="8" y="38"/>
                  </a:lnTo>
                  <a:lnTo>
                    <a:pt x="2" y="34"/>
                  </a:lnTo>
                  <a:lnTo>
                    <a:pt x="6" y="24"/>
                  </a:lnTo>
                  <a:lnTo>
                    <a:pt x="4" y="18"/>
                  </a:lnTo>
                  <a:lnTo>
                    <a:pt x="0" y="12"/>
                  </a:lnTo>
                  <a:lnTo>
                    <a:pt x="6" y="10"/>
                  </a:lnTo>
                  <a:lnTo>
                    <a:pt x="12" y="1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19" name="Freeform 50"/>
            <p:cNvSpPr>
              <a:spLocks/>
            </p:cNvSpPr>
            <p:nvPr/>
          </p:nvSpPr>
          <p:spPr bwMode="grayWhite">
            <a:xfrm>
              <a:off x="3218" y="1352"/>
              <a:ext cx="387" cy="412"/>
            </a:xfrm>
            <a:custGeom>
              <a:avLst/>
              <a:gdLst>
                <a:gd name="T0" fmla="*/ 7 w 416"/>
                <a:gd name="T1" fmla="*/ 7 h 442"/>
                <a:gd name="T2" fmla="*/ 7 w 416"/>
                <a:gd name="T3" fmla="*/ 7 h 442"/>
                <a:gd name="T4" fmla="*/ 7 w 416"/>
                <a:gd name="T5" fmla="*/ 7 h 442"/>
                <a:gd name="T6" fmla="*/ 7 w 416"/>
                <a:gd name="T7" fmla="*/ 7 h 442"/>
                <a:gd name="T8" fmla="*/ 7 w 416"/>
                <a:gd name="T9" fmla="*/ 7 h 442"/>
                <a:gd name="T10" fmla="*/ 7 w 416"/>
                <a:gd name="T11" fmla="*/ 7 h 442"/>
                <a:gd name="T12" fmla="*/ 7 w 416"/>
                <a:gd name="T13" fmla="*/ 7 h 442"/>
                <a:gd name="T14" fmla="*/ 7 w 416"/>
                <a:gd name="T15" fmla="*/ 7 h 442"/>
                <a:gd name="T16" fmla="*/ 7 w 416"/>
                <a:gd name="T17" fmla="*/ 7 h 442"/>
                <a:gd name="T18" fmla="*/ 7 w 416"/>
                <a:gd name="T19" fmla="*/ 7 h 442"/>
                <a:gd name="T20" fmla="*/ 7 w 416"/>
                <a:gd name="T21" fmla="*/ 7 h 442"/>
                <a:gd name="T22" fmla="*/ 7 w 416"/>
                <a:gd name="T23" fmla="*/ 7 h 442"/>
                <a:gd name="T24" fmla="*/ 7 w 416"/>
                <a:gd name="T25" fmla="*/ 7 h 442"/>
                <a:gd name="T26" fmla="*/ 7 w 416"/>
                <a:gd name="T27" fmla="*/ 7 h 442"/>
                <a:gd name="T28" fmla="*/ 0 w 416"/>
                <a:gd name="T29" fmla="*/ 7 h 442"/>
                <a:gd name="T30" fmla="*/ 7 w 416"/>
                <a:gd name="T31" fmla="*/ 7 h 442"/>
                <a:gd name="T32" fmla="*/ 7 w 416"/>
                <a:gd name="T33" fmla="*/ 7 h 442"/>
                <a:gd name="T34" fmla="*/ 7 w 416"/>
                <a:gd name="T35" fmla="*/ 7 h 442"/>
                <a:gd name="T36" fmla="*/ 7 w 416"/>
                <a:gd name="T37" fmla="*/ 7 h 442"/>
                <a:gd name="T38" fmla="*/ 7 w 416"/>
                <a:gd name="T39" fmla="*/ 7 h 442"/>
                <a:gd name="T40" fmla="*/ 7 w 416"/>
                <a:gd name="T41" fmla="*/ 7 h 442"/>
                <a:gd name="T42" fmla="*/ 7 w 416"/>
                <a:gd name="T43" fmla="*/ 0 h 442"/>
                <a:gd name="T44" fmla="*/ 7 w 416"/>
                <a:gd name="T45" fmla="*/ 2 h 442"/>
                <a:gd name="T46" fmla="*/ 7 w 416"/>
                <a:gd name="T47" fmla="*/ 7 h 442"/>
                <a:gd name="T48" fmla="*/ 7 w 416"/>
                <a:gd name="T49" fmla="*/ 7 h 442"/>
                <a:gd name="T50" fmla="*/ 7 w 416"/>
                <a:gd name="T51" fmla="*/ 7 h 442"/>
                <a:gd name="T52" fmla="*/ 7 w 416"/>
                <a:gd name="T53" fmla="*/ 7 h 442"/>
                <a:gd name="T54" fmla="*/ 7 w 416"/>
                <a:gd name="T55" fmla="*/ 7 h 442"/>
                <a:gd name="T56" fmla="*/ 7 w 416"/>
                <a:gd name="T57" fmla="*/ 7 h 442"/>
                <a:gd name="T58" fmla="*/ 7 w 416"/>
                <a:gd name="T59" fmla="*/ 7 h 442"/>
                <a:gd name="T60" fmla="*/ 7 w 416"/>
                <a:gd name="T61" fmla="*/ 7 h 442"/>
                <a:gd name="T62" fmla="*/ 7 w 416"/>
                <a:gd name="T63" fmla="*/ 7 h 442"/>
                <a:gd name="T64" fmla="*/ 7 w 416"/>
                <a:gd name="T65" fmla="*/ 7 h 442"/>
                <a:gd name="T66" fmla="*/ 7 w 416"/>
                <a:gd name="T67" fmla="*/ 7 h 442"/>
                <a:gd name="T68" fmla="*/ 7 w 416"/>
                <a:gd name="T69" fmla="*/ 7 h 442"/>
                <a:gd name="T70" fmla="*/ 7 w 416"/>
                <a:gd name="T71" fmla="*/ 7 h 442"/>
                <a:gd name="T72" fmla="*/ 7 w 416"/>
                <a:gd name="T73" fmla="*/ 7 h 442"/>
                <a:gd name="T74" fmla="*/ 7 w 416"/>
                <a:gd name="T75" fmla="*/ 7 h 442"/>
                <a:gd name="T76" fmla="*/ 7 w 416"/>
                <a:gd name="T77" fmla="*/ 7 h 442"/>
                <a:gd name="T78" fmla="*/ 7 w 416"/>
                <a:gd name="T79" fmla="*/ 7 h 442"/>
                <a:gd name="T80" fmla="*/ 7 w 416"/>
                <a:gd name="T81" fmla="*/ 7 h 442"/>
                <a:gd name="T82" fmla="*/ 7 w 416"/>
                <a:gd name="T83" fmla="*/ 7 h 442"/>
                <a:gd name="T84" fmla="*/ 7 w 416"/>
                <a:gd name="T85" fmla="*/ 7 h 442"/>
                <a:gd name="T86" fmla="*/ 7 w 416"/>
                <a:gd name="T87" fmla="*/ 7 h 442"/>
                <a:gd name="T88" fmla="*/ 7 w 416"/>
                <a:gd name="T89" fmla="*/ 7 h 442"/>
                <a:gd name="T90" fmla="*/ 7 w 416"/>
                <a:gd name="T91" fmla="*/ 7 h 442"/>
                <a:gd name="T92" fmla="*/ 7 w 416"/>
                <a:gd name="T93" fmla="*/ 7 h 442"/>
                <a:gd name="T94" fmla="*/ 7 w 416"/>
                <a:gd name="T95" fmla="*/ 7 h 442"/>
                <a:gd name="T96" fmla="*/ 7 w 416"/>
                <a:gd name="T97" fmla="*/ 7 h 442"/>
                <a:gd name="T98" fmla="*/ 7 w 416"/>
                <a:gd name="T99" fmla="*/ 7 h 442"/>
                <a:gd name="T100" fmla="*/ 7 w 416"/>
                <a:gd name="T101" fmla="*/ 7 h 442"/>
                <a:gd name="T102" fmla="*/ 7 w 416"/>
                <a:gd name="T103" fmla="*/ 7 h 442"/>
                <a:gd name="T104" fmla="*/ 7 w 416"/>
                <a:gd name="T105" fmla="*/ 7 h 442"/>
                <a:gd name="T106" fmla="*/ 7 w 416"/>
                <a:gd name="T107" fmla="*/ 7 h 442"/>
                <a:gd name="T108" fmla="*/ 7 w 416"/>
                <a:gd name="T109" fmla="*/ 7 h 442"/>
                <a:gd name="T110" fmla="*/ 7 w 416"/>
                <a:gd name="T111" fmla="*/ 7 h 442"/>
                <a:gd name="T112" fmla="*/ 7 w 416"/>
                <a:gd name="T113" fmla="*/ 7 h 442"/>
                <a:gd name="T114" fmla="*/ 7 w 416"/>
                <a:gd name="T115" fmla="*/ 7 h 442"/>
                <a:gd name="T116" fmla="*/ 7 w 416"/>
                <a:gd name="T117" fmla="*/ 7 h 442"/>
                <a:gd name="T118" fmla="*/ 7 w 416"/>
                <a:gd name="T119" fmla="*/ 7 h 442"/>
                <a:gd name="T120" fmla="*/ 7 w 416"/>
                <a:gd name="T121" fmla="*/ 7 h 4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16"/>
                <a:gd name="T184" fmla="*/ 0 h 442"/>
                <a:gd name="T185" fmla="*/ 416 w 416"/>
                <a:gd name="T186" fmla="*/ 442 h 4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16" h="442">
                  <a:moveTo>
                    <a:pt x="176" y="442"/>
                  </a:moveTo>
                  <a:lnTo>
                    <a:pt x="174" y="432"/>
                  </a:lnTo>
                  <a:lnTo>
                    <a:pt x="166" y="426"/>
                  </a:lnTo>
                  <a:lnTo>
                    <a:pt x="144" y="418"/>
                  </a:lnTo>
                  <a:lnTo>
                    <a:pt x="138" y="390"/>
                  </a:lnTo>
                  <a:lnTo>
                    <a:pt x="134" y="378"/>
                  </a:lnTo>
                  <a:lnTo>
                    <a:pt x="138" y="370"/>
                  </a:lnTo>
                  <a:lnTo>
                    <a:pt x="140" y="362"/>
                  </a:lnTo>
                  <a:lnTo>
                    <a:pt x="132" y="356"/>
                  </a:lnTo>
                  <a:lnTo>
                    <a:pt x="126" y="344"/>
                  </a:lnTo>
                  <a:lnTo>
                    <a:pt x="124" y="324"/>
                  </a:lnTo>
                  <a:lnTo>
                    <a:pt x="124" y="312"/>
                  </a:lnTo>
                  <a:lnTo>
                    <a:pt x="122" y="306"/>
                  </a:lnTo>
                  <a:lnTo>
                    <a:pt x="100" y="292"/>
                  </a:lnTo>
                  <a:lnTo>
                    <a:pt x="80" y="276"/>
                  </a:lnTo>
                  <a:lnTo>
                    <a:pt x="72" y="262"/>
                  </a:lnTo>
                  <a:lnTo>
                    <a:pt x="52" y="252"/>
                  </a:lnTo>
                  <a:lnTo>
                    <a:pt x="46" y="248"/>
                  </a:lnTo>
                  <a:lnTo>
                    <a:pt x="46" y="244"/>
                  </a:lnTo>
                  <a:lnTo>
                    <a:pt x="42" y="242"/>
                  </a:lnTo>
                  <a:lnTo>
                    <a:pt x="24" y="238"/>
                  </a:lnTo>
                  <a:lnTo>
                    <a:pt x="22" y="234"/>
                  </a:lnTo>
                  <a:lnTo>
                    <a:pt x="14" y="228"/>
                  </a:lnTo>
                  <a:lnTo>
                    <a:pt x="10" y="222"/>
                  </a:lnTo>
                  <a:lnTo>
                    <a:pt x="10" y="198"/>
                  </a:lnTo>
                  <a:lnTo>
                    <a:pt x="14" y="180"/>
                  </a:lnTo>
                  <a:lnTo>
                    <a:pt x="12" y="170"/>
                  </a:lnTo>
                  <a:lnTo>
                    <a:pt x="18" y="160"/>
                  </a:lnTo>
                  <a:lnTo>
                    <a:pt x="10" y="146"/>
                  </a:lnTo>
                  <a:lnTo>
                    <a:pt x="0" y="142"/>
                  </a:lnTo>
                  <a:lnTo>
                    <a:pt x="6" y="126"/>
                  </a:lnTo>
                  <a:lnTo>
                    <a:pt x="8" y="124"/>
                  </a:lnTo>
                  <a:lnTo>
                    <a:pt x="8" y="114"/>
                  </a:lnTo>
                  <a:lnTo>
                    <a:pt x="28" y="98"/>
                  </a:lnTo>
                  <a:lnTo>
                    <a:pt x="36" y="96"/>
                  </a:lnTo>
                  <a:lnTo>
                    <a:pt x="40" y="90"/>
                  </a:lnTo>
                  <a:lnTo>
                    <a:pt x="38" y="36"/>
                  </a:lnTo>
                  <a:lnTo>
                    <a:pt x="44" y="32"/>
                  </a:lnTo>
                  <a:lnTo>
                    <a:pt x="48" y="24"/>
                  </a:lnTo>
                  <a:lnTo>
                    <a:pt x="56" y="28"/>
                  </a:lnTo>
                  <a:lnTo>
                    <a:pt x="66" y="30"/>
                  </a:lnTo>
                  <a:lnTo>
                    <a:pt x="78" y="30"/>
                  </a:lnTo>
                  <a:lnTo>
                    <a:pt x="96" y="18"/>
                  </a:lnTo>
                  <a:lnTo>
                    <a:pt x="130" y="0"/>
                  </a:lnTo>
                  <a:lnTo>
                    <a:pt x="138" y="0"/>
                  </a:lnTo>
                  <a:lnTo>
                    <a:pt x="140" y="2"/>
                  </a:lnTo>
                  <a:lnTo>
                    <a:pt x="140" y="10"/>
                  </a:lnTo>
                  <a:lnTo>
                    <a:pt x="136" y="16"/>
                  </a:lnTo>
                  <a:lnTo>
                    <a:pt x="136" y="20"/>
                  </a:lnTo>
                  <a:lnTo>
                    <a:pt x="132" y="34"/>
                  </a:lnTo>
                  <a:lnTo>
                    <a:pt x="146" y="28"/>
                  </a:lnTo>
                  <a:lnTo>
                    <a:pt x="152" y="28"/>
                  </a:lnTo>
                  <a:lnTo>
                    <a:pt x="160" y="36"/>
                  </a:lnTo>
                  <a:lnTo>
                    <a:pt x="168" y="34"/>
                  </a:lnTo>
                  <a:lnTo>
                    <a:pt x="172" y="40"/>
                  </a:lnTo>
                  <a:lnTo>
                    <a:pt x="182" y="42"/>
                  </a:lnTo>
                  <a:lnTo>
                    <a:pt x="188" y="46"/>
                  </a:lnTo>
                  <a:lnTo>
                    <a:pt x="190" y="56"/>
                  </a:lnTo>
                  <a:lnTo>
                    <a:pt x="196" y="60"/>
                  </a:lnTo>
                  <a:lnTo>
                    <a:pt x="260" y="72"/>
                  </a:lnTo>
                  <a:lnTo>
                    <a:pt x="268" y="72"/>
                  </a:lnTo>
                  <a:lnTo>
                    <a:pt x="282" y="84"/>
                  </a:lnTo>
                  <a:lnTo>
                    <a:pt x="292" y="84"/>
                  </a:lnTo>
                  <a:lnTo>
                    <a:pt x="294" y="88"/>
                  </a:lnTo>
                  <a:lnTo>
                    <a:pt x="298" y="84"/>
                  </a:lnTo>
                  <a:lnTo>
                    <a:pt x="302" y="84"/>
                  </a:lnTo>
                  <a:lnTo>
                    <a:pt x="318" y="86"/>
                  </a:lnTo>
                  <a:lnTo>
                    <a:pt x="328" y="90"/>
                  </a:lnTo>
                  <a:lnTo>
                    <a:pt x="334" y="94"/>
                  </a:lnTo>
                  <a:lnTo>
                    <a:pt x="330" y="96"/>
                  </a:lnTo>
                  <a:lnTo>
                    <a:pt x="330" y="100"/>
                  </a:lnTo>
                  <a:lnTo>
                    <a:pt x="340" y="102"/>
                  </a:lnTo>
                  <a:lnTo>
                    <a:pt x="354" y="110"/>
                  </a:lnTo>
                  <a:lnTo>
                    <a:pt x="356" y="118"/>
                  </a:lnTo>
                  <a:lnTo>
                    <a:pt x="352" y="142"/>
                  </a:lnTo>
                  <a:lnTo>
                    <a:pt x="354" y="144"/>
                  </a:lnTo>
                  <a:lnTo>
                    <a:pt x="366" y="142"/>
                  </a:lnTo>
                  <a:lnTo>
                    <a:pt x="368" y="142"/>
                  </a:lnTo>
                  <a:lnTo>
                    <a:pt x="366" y="148"/>
                  </a:lnTo>
                  <a:lnTo>
                    <a:pt x="362" y="152"/>
                  </a:lnTo>
                  <a:lnTo>
                    <a:pt x="366" y="164"/>
                  </a:lnTo>
                  <a:lnTo>
                    <a:pt x="376" y="170"/>
                  </a:lnTo>
                  <a:lnTo>
                    <a:pt x="374" y="172"/>
                  </a:lnTo>
                  <a:lnTo>
                    <a:pt x="360" y="188"/>
                  </a:lnTo>
                  <a:lnTo>
                    <a:pt x="352" y="206"/>
                  </a:lnTo>
                  <a:lnTo>
                    <a:pt x="348" y="218"/>
                  </a:lnTo>
                  <a:lnTo>
                    <a:pt x="346" y="224"/>
                  </a:lnTo>
                  <a:lnTo>
                    <a:pt x="350" y="228"/>
                  </a:lnTo>
                  <a:lnTo>
                    <a:pt x="360" y="222"/>
                  </a:lnTo>
                  <a:lnTo>
                    <a:pt x="372" y="200"/>
                  </a:lnTo>
                  <a:lnTo>
                    <a:pt x="384" y="190"/>
                  </a:lnTo>
                  <a:lnTo>
                    <a:pt x="390" y="188"/>
                  </a:lnTo>
                  <a:lnTo>
                    <a:pt x="392" y="182"/>
                  </a:lnTo>
                  <a:lnTo>
                    <a:pt x="398" y="176"/>
                  </a:lnTo>
                  <a:lnTo>
                    <a:pt x="400" y="170"/>
                  </a:lnTo>
                  <a:lnTo>
                    <a:pt x="400" y="162"/>
                  </a:lnTo>
                  <a:lnTo>
                    <a:pt x="400" y="158"/>
                  </a:lnTo>
                  <a:lnTo>
                    <a:pt x="404" y="154"/>
                  </a:lnTo>
                  <a:lnTo>
                    <a:pt x="406" y="148"/>
                  </a:lnTo>
                  <a:lnTo>
                    <a:pt x="410" y="146"/>
                  </a:lnTo>
                  <a:lnTo>
                    <a:pt x="414" y="146"/>
                  </a:lnTo>
                  <a:lnTo>
                    <a:pt x="416" y="150"/>
                  </a:lnTo>
                  <a:lnTo>
                    <a:pt x="414" y="162"/>
                  </a:lnTo>
                  <a:lnTo>
                    <a:pt x="404" y="188"/>
                  </a:lnTo>
                  <a:lnTo>
                    <a:pt x="400" y="194"/>
                  </a:lnTo>
                  <a:lnTo>
                    <a:pt x="396" y="202"/>
                  </a:lnTo>
                  <a:lnTo>
                    <a:pt x="396" y="208"/>
                  </a:lnTo>
                  <a:lnTo>
                    <a:pt x="388" y="228"/>
                  </a:lnTo>
                  <a:lnTo>
                    <a:pt x="388" y="246"/>
                  </a:lnTo>
                  <a:lnTo>
                    <a:pt x="386" y="258"/>
                  </a:lnTo>
                  <a:lnTo>
                    <a:pt x="378" y="268"/>
                  </a:lnTo>
                  <a:lnTo>
                    <a:pt x="376" y="274"/>
                  </a:lnTo>
                  <a:lnTo>
                    <a:pt x="378" y="288"/>
                  </a:lnTo>
                  <a:lnTo>
                    <a:pt x="380" y="312"/>
                  </a:lnTo>
                  <a:lnTo>
                    <a:pt x="376" y="316"/>
                  </a:lnTo>
                  <a:lnTo>
                    <a:pt x="368" y="342"/>
                  </a:lnTo>
                  <a:lnTo>
                    <a:pt x="372" y="378"/>
                  </a:lnTo>
                  <a:lnTo>
                    <a:pt x="382" y="404"/>
                  </a:lnTo>
                  <a:lnTo>
                    <a:pt x="380" y="408"/>
                  </a:lnTo>
                  <a:lnTo>
                    <a:pt x="382" y="412"/>
                  </a:lnTo>
                  <a:lnTo>
                    <a:pt x="380" y="418"/>
                  </a:lnTo>
                  <a:lnTo>
                    <a:pt x="382" y="428"/>
                  </a:lnTo>
                  <a:lnTo>
                    <a:pt x="176" y="44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0" name="Freeform 51"/>
            <p:cNvSpPr>
              <a:spLocks/>
            </p:cNvSpPr>
            <p:nvPr/>
          </p:nvSpPr>
          <p:spPr bwMode="grayWhite">
            <a:xfrm>
              <a:off x="1568" y="2162"/>
              <a:ext cx="501" cy="578"/>
            </a:xfrm>
            <a:custGeom>
              <a:avLst/>
              <a:gdLst>
                <a:gd name="T0" fmla="*/ 7 w 538"/>
                <a:gd name="T1" fmla="*/ 7 h 622"/>
                <a:gd name="T2" fmla="*/ 7 w 538"/>
                <a:gd name="T3" fmla="*/ 7 h 622"/>
                <a:gd name="T4" fmla="*/ 7 w 538"/>
                <a:gd name="T5" fmla="*/ 0 h 622"/>
                <a:gd name="T6" fmla="*/ 7 w 538"/>
                <a:gd name="T7" fmla="*/ 0 h 622"/>
                <a:gd name="T8" fmla="*/ 7 w 538"/>
                <a:gd name="T9" fmla="*/ 7 h 622"/>
                <a:gd name="T10" fmla="*/ 7 w 538"/>
                <a:gd name="T11" fmla="*/ 7 h 622"/>
                <a:gd name="T12" fmla="*/ 7 w 538"/>
                <a:gd name="T13" fmla="*/ 7 h 622"/>
                <a:gd name="T14" fmla="*/ 7 w 538"/>
                <a:gd name="T15" fmla="*/ 7 h 622"/>
                <a:gd name="T16" fmla="*/ 7 w 538"/>
                <a:gd name="T17" fmla="*/ 7 h 622"/>
                <a:gd name="T18" fmla="*/ 7 w 538"/>
                <a:gd name="T19" fmla="*/ 7 h 622"/>
                <a:gd name="T20" fmla="*/ 7 w 538"/>
                <a:gd name="T21" fmla="*/ 7 h 622"/>
                <a:gd name="T22" fmla="*/ 7 w 538"/>
                <a:gd name="T23" fmla="*/ 7 h 622"/>
                <a:gd name="T24" fmla="*/ 7 w 538"/>
                <a:gd name="T25" fmla="*/ 7 h 622"/>
                <a:gd name="T26" fmla="*/ 7 w 538"/>
                <a:gd name="T27" fmla="*/ 7 h 622"/>
                <a:gd name="T28" fmla="*/ 7 w 538"/>
                <a:gd name="T29" fmla="*/ 7 h 622"/>
                <a:gd name="T30" fmla="*/ 7 w 538"/>
                <a:gd name="T31" fmla="*/ 7 h 622"/>
                <a:gd name="T32" fmla="*/ 7 w 538"/>
                <a:gd name="T33" fmla="*/ 7 h 622"/>
                <a:gd name="T34" fmla="*/ 7 w 538"/>
                <a:gd name="T35" fmla="*/ 7 h 622"/>
                <a:gd name="T36" fmla="*/ 7 w 538"/>
                <a:gd name="T37" fmla="*/ 7 h 622"/>
                <a:gd name="T38" fmla="*/ 7 w 538"/>
                <a:gd name="T39" fmla="*/ 7 h 622"/>
                <a:gd name="T40" fmla="*/ 7 w 538"/>
                <a:gd name="T41" fmla="*/ 7 h 622"/>
                <a:gd name="T42" fmla="*/ 7 w 538"/>
                <a:gd name="T43" fmla="*/ 7 h 622"/>
                <a:gd name="T44" fmla="*/ 7 w 538"/>
                <a:gd name="T45" fmla="*/ 7 h 622"/>
                <a:gd name="T46" fmla="*/ 7 w 538"/>
                <a:gd name="T47" fmla="*/ 7 h 622"/>
                <a:gd name="T48" fmla="*/ 7 w 538"/>
                <a:gd name="T49" fmla="*/ 7 h 622"/>
                <a:gd name="T50" fmla="*/ 7 w 538"/>
                <a:gd name="T51" fmla="*/ 7 h 622"/>
                <a:gd name="T52" fmla="*/ 7 w 538"/>
                <a:gd name="T53" fmla="*/ 7 h 622"/>
                <a:gd name="T54" fmla="*/ 7 w 538"/>
                <a:gd name="T55" fmla="*/ 7 h 622"/>
                <a:gd name="T56" fmla="*/ 7 w 538"/>
                <a:gd name="T57" fmla="*/ 7 h 622"/>
                <a:gd name="T58" fmla="*/ 7 w 538"/>
                <a:gd name="T59" fmla="*/ 7 h 622"/>
                <a:gd name="T60" fmla="*/ 7 w 538"/>
                <a:gd name="T61" fmla="*/ 7 h 622"/>
                <a:gd name="T62" fmla="*/ 7 w 538"/>
                <a:gd name="T63" fmla="*/ 7 h 622"/>
                <a:gd name="T64" fmla="*/ 7 w 538"/>
                <a:gd name="T65" fmla="*/ 7 h 622"/>
                <a:gd name="T66" fmla="*/ 7 w 538"/>
                <a:gd name="T67" fmla="*/ 7 h 622"/>
                <a:gd name="T68" fmla="*/ 7 w 538"/>
                <a:gd name="T69" fmla="*/ 7 h 622"/>
                <a:gd name="T70" fmla="*/ 7 w 538"/>
                <a:gd name="T71" fmla="*/ 7 h 622"/>
                <a:gd name="T72" fmla="*/ 7 w 538"/>
                <a:gd name="T73" fmla="*/ 7 h 622"/>
                <a:gd name="T74" fmla="*/ 7 w 538"/>
                <a:gd name="T75" fmla="*/ 7 h 622"/>
                <a:gd name="T76" fmla="*/ 7 w 538"/>
                <a:gd name="T77" fmla="*/ 7 h 622"/>
                <a:gd name="T78" fmla="*/ 7 w 538"/>
                <a:gd name="T79" fmla="*/ 7 h 622"/>
                <a:gd name="T80" fmla="*/ 7 w 538"/>
                <a:gd name="T81" fmla="*/ 7 h 622"/>
                <a:gd name="T82" fmla="*/ 7 w 538"/>
                <a:gd name="T83" fmla="*/ 7 h 622"/>
                <a:gd name="T84" fmla="*/ 7 w 538"/>
                <a:gd name="T85" fmla="*/ 7 h 622"/>
                <a:gd name="T86" fmla="*/ 7 w 538"/>
                <a:gd name="T87" fmla="*/ 7 h 622"/>
                <a:gd name="T88" fmla="*/ 7 w 538"/>
                <a:gd name="T89" fmla="*/ 7 h 622"/>
                <a:gd name="T90" fmla="*/ 7 w 538"/>
                <a:gd name="T91" fmla="*/ 7 h 622"/>
                <a:gd name="T92" fmla="*/ 7 w 538"/>
                <a:gd name="T93" fmla="*/ 7 h 622"/>
                <a:gd name="T94" fmla="*/ 7 w 538"/>
                <a:gd name="T95" fmla="*/ 7 h 622"/>
                <a:gd name="T96" fmla="*/ 6 w 538"/>
                <a:gd name="T97" fmla="*/ 7 h 622"/>
                <a:gd name="T98" fmla="*/ 0 w 538"/>
                <a:gd name="T99" fmla="*/ 7 h 622"/>
                <a:gd name="T100" fmla="*/ 7 w 538"/>
                <a:gd name="T101" fmla="*/ 7 h 622"/>
                <a:gd name="T102" fmla="*/ 7 w 538"/>
                <a:gd name="T103" fmla="*/ 7 h 622"/>
                <a:gd name="T104" fmla="*/ 7 w 538"/>
                <a:gd name="T105" fmla="*/ 7 h 6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38"/>
                <a:gd name="T160" fmla="*/ 0 h 622"/>
                <a:gd name="T161" fmla="*/ 538 w 538"/>
                <a:gd name="T162" fmla="*/ 622 h 62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38" h="622">
                  <a:moveTo>
                    <a:pt x="458" y="622"/>
                  </a:moveTo>
                  <a:lnTo>
                    <a:pt x="538" y="62"/>
                  </a:lnTo>
                  <a:lnTo>
                    <a:pt x="146" y="0"/>
                  </a:lnTo>
                  <a:lnTo>
                    <a:pt x="138" y="52"/>
                  </a:lnTo>
                  <a:lnTo>
                    <a:pt x="122" y="94"/>
                  </a:lnTo>
                  <a:lnTo>
                    <a:pt x="114" y="94"/>
                  </a:lnTo>
                  <a:lnTo>
                    <a:pt x="108" y="88"/>
                  </a:lnTo>
                  <a:lnTo>
                    <a:pt x="108" y="84"/>
                  </a:lnTo>
                  <a:lnTo>
                    <a:pt x="104" y="78"/>
                  </a:lnTo>
                  <a:lnTo>
                    <a:pt x="88" y="74"/>
                  </a:lnTo>
                  <a:lnTo>
                    <a:pt x="76" y="76"/>
                  </a:lnTo>
                  <a:lnTo>
                    <a:pt x="72" y="82"/>
                  </a:lnTo>
                  <a:lnTo>
                    <a:pt x="76" y="100"/>
                  </a:lnTo>
                  <a:lnTo>
                    <a:pt x="70" y="146"/>
                  </a:lnTo>
                  <a:lnTo>
                    <a:pt x="74" y="154"/>
                  </a:lnTo>
                  <a:lnTo>
                    <a:pt x="68" y="174"/>
                  </a:lnTo>
                  <a:lnTo>
                    <a:pt x="64" y="182"/>
                  </a:lnTo>
                  <a:lnTo>
                    <a:pt x="64" y="186"/>
                  </a:lnTo>
                  <a:lnTo>
                    <a:pt x="64" y="200"/>
                  </a:lnTo>
                  <a:lnTo>
                    <a:pt x="66" y="206"/>
                  </a:lnTo>
                  <a:lnTo>
                    <a:pt x="64" y="210"/>
                  </a:lnTo>
                  <a:lnTo>
                    <a:pt x="70" y="222"/>
                  </a:lnTo>
                  <a:lnTo>
                    <a:pt x="70" y="232"/>
                  </a:lnTo>
                  <a:lnTo>
                    <a:pt x="74" y="238"/>
                  </a:lnTo>
                  <a:lnTo>
                    <a:pt x="76" y="250"/>
                  </a:lnTo>
                  <a:lnTo>
                    <a:pt x="82" y="254"/>
                  </a:lnTo>
                  <a:lnTo>
                    <a:pt x="86" y="260"/>
                  </a:lnTo>
                  <a:lnTo>
                    <a:pt x="88" y="268"/>
                  </a:lnTo>
                  <a:lnTo>
                    <a:pt x="86" y="272"/>
                  </a:lnTo>
                  <a:lnTo>
                    <a:pt x="84" y="270"/>
                  </a:lnTo>
                  <a:lnTo>
                    <a:pt x="74" y="278"/>
                  </a:lnTo>
                  <a:lnTo>
                    <a:pt x="62" y="282"/>
                  </a:lnTo>
                  <a:lnTo>
                    <a:pt x="52" y="294"/>
                  </a:lnTo>
                  <a:lnTo>
                    <a:pt x="46" y="320"/>
                  </a:lnTo>
                  <a:lnTo>
                    <a:pt x="30" y="340"/>
                  </a:lnTo>
                  <a:lnTo>
                    <a:pt x="22" y="340"/>
                  </a:lnTo>
                  <a:lnTo>
                    <a:pt x="22" y="346"/>
                  </a:lnTo>
                  <a:lnTo>
                    <a:pt x="24" y="354"/>
                  </a:lnTo>
                  <a:lnTo>
                    <a:pt x="24" y="360"/>
                  </a:lnTo>
                  <a:lnTo>
                    <a:pt x="20" y="372"/>
                  </a:lnTo>
                  <a:lnTo>
                    <a:pt x="22" y="378"/>
                  </a:lnTo>
                  <a:lnTo>
                    <a:pt x="34" y="386"/>
                  </a:lnTo>
                  <a:lnTo>
                    <a:pt x="36" y="392"/>
                  </a:lnTo>
                  <a:lnTo>
                    <a:pt x="32" y="396"/>
                  </a:lnTo>
                  <a:lnTo>
                    <a:pt x="30" y="402"/>
                  </a:lnTo>
                  <a:lnTo>
                    <a:pt x="24" y="410"/>
                  </a:lnTo>
                  <a:lnTo>
                    <a:pt x="20" y="408"/>
                  </a:lnTo>
                  <a:lnTo>
                    <a:pt x="6" y="406"/>
                  </a:lnTo>
                  <a:lnTo>
                    <a:pt x="0" y="430"/>
                  </a:lnTo>
                  <a:lnTo>
                    <a:pt x="290" y="596"/>
                  </a:lnTo>
                  <a:lnTo>
                    <a:pt x="458" y="62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1" name="Freeform 52"/>
            <p:cNvSpPr>
              <a:spLocks/>
            </p:cNvSpPr>
            <p:nvPr/>
          </p:nvSpPr>
          <p:spPr bwMode="grayWhite">
            <a:xfrm>
              <a:off x="2504" y="2268"/>
              <a:ext cx="629" cy="327"/>
            </a:xfrm>
            <a:custGeom>
              <a:avLst/>
              <a:gdLst>
                <a:gd name="T0" fmla="*/ 6 w 678"/>
                <a:gd name="T1" fmla="*/ 6 h 352"/>
                <a:gd name="T2" fmla="*/ 0 w 678"/>
                <a:gd name="T3" fmla="*/ 7 h 352"/>
                <a:gd name="T4" fmla="*/ 6 w 678"/>
                <a:gd name="T5" fmla="*/ 7 h 352"/>
                <a:gd name="T6" fmla="*/ 6 w 678"/>
                <a:gd name="T7" fmla="*/ 7 h 352"/>
                <a:gd name="T8" fmla="*/ 6 w 678"/>
                <a:gd name="T9" fmla="*/ 7 h 352"/>
                <a:gd name="T10" fmla="*/ 6 w 678"/>
                <a:gd name="T11" fmla="*/ 7 h 352"/>
                <a:gd name="T12" fmla="*/ 6 w 678"/>
                <a:gd name="T13" fmla="*/ 7 h 352"/>
                <a:gd name="T14" fmla="*/ 6 w 678"/>
                <a:gd name="T15" fmla="*/ 7 h 352"/>
                <a:gd name="T16" fmla="*/ 6 w 678"/>
                <a:gd name="T17" fmla="*/ 7 h 352"/>
                <a:gd name="T18" fmla="*/ 6 w 678"/>
                <a:gd name="T19" fmla="*/ 7 h 352"/>
                <a:gd name="T20" fmla="*/ 6 w 678"/>
                <a:gd name="T21" fmla="*/ 7 h 352"/>
                <a:gd name="T22" fmla="*/ 6 w 678"/>
                <a:gd name="T23" fmla="*/ 7 h 352"/>
                <a:gd name="T24" fmla="*/ 6 w 678"/>
                <a:gd name="T25" fmla="*/ 7 h 352"/>
                <a:gd name="T26" fmla="*/ 6 w 678"/>
                <a:gd name="T27" fmla="*/ 7 h 352"/>
                <a:gd name="T28" fmla="*/ 6 w 678"/>
                <a:gd name="T29" fmla="*/ 7 h 352"/>
                <a:gd name="T30" fmla="*/ 6 w 678"/>
                <a:gd name="T31" fmla="*/ 7 h 352"/>
                <a:gd name="T32" fmla="*/ 6 w 678"/>
                <a:gd name="T33" fmla="*/ 7 h 352"/>
                <a:gd name="T34" fmla="*/ 6 w 678"/>
                <a:gd name="T35" fmla="*/ 7 h 352"/>
                <a:gd name="T36" fmla="*/ 6 w 678"/>
                <a:gd name="T37" fmla="*/ 7 h 352"/>
                <a:gd name="T38" fmla="*/ 6 w 678"/>
                <a:gd name="T39" fmla="*/ 7 h 352"/>
                <a:gd name="T40" fmla="*/ 6 w 678"/>
                <a:gd name="T41" fmla="*/ 7 h 352"/>
                <a:gd name="T42" fmla="*/ 6 w 678"/>
                <a:gd name="T43" fmla="*/ 7 h 352"/>
                <a:gd name="T44" fmla="*/ 6 w 678"/>
                <a:gd name="T45" fmla="*/ 7 h 352"/>
                <a:gd name="T46" fmla="*/ 6 w 678"/>
                <a:gd name="T47" fmla="*/ 7 h 352"/>
                <a:gd name="T48" fmla="*/ 6 w 678"/>
                <a:gd name="T49" fmla="*/ 7 h 352"/>
                <a:gd name="T50" fmla="*/ 6 w 678"/>
                <a:gd name="T51" fmla="*/ 7 h 352"/>
                <a:gd name="T52" fmla="*/ 6 w 678"/>
                <a:gd name="T53" fmla="*/ 7 h 352"/>
                <a:gd name="T54" fmla="*/ 6 w 678"/>
                <a:gd name="T55" fmla="*/ 7 h 352"/>
                <a:gd name="T56" fmla="*/ 6 w 678"/>
                <a:gd name="T57" fmla="*/ 7 h 352"/>
                <a:gd name="T58" fmla="*/ 6 w 678"/>
                <a:gd name="T59" fmla="*/ 7 h 352"/>
                <a:gd name="T60" fmla="*/ 6 w 678"/>
                <a:gd name="T61" fmla="*/ 7 h 352"/>
                <a:gd name="T62" fmla="*/ 6 w 678"/>
                <a:gd name="T63" fmla="*/ 7 h 352"/>
                <a:gd name="T64" fmla="*/ 6 w 678"/>
                <a:gd name="T65" fmla="*/ 7 h 352"/>
                <a:gd name="T66" fmla="*/ 6 w 678"/>
                <a:gd name="T67" fmla="*/ 7 h 352"/>
                <a:gd name="T68" fmla="*/ 6 w 678"/>
                <a:gd name="T69" fmla="*/ 7 h 3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78"/>
                <a:gd name="T106" fmla="*/ 0 h 352"/>
                <a:gd name="T107" fmla="*/ 678 w 678"/>
                <a:gd name="T108" fmla="*/ 352 h 3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78" h="352">
                  <a:moveTo>
                    <a:pt x="662" y="18"/>
                  </a:moveTo>
                  <a:lnTo>
                    <a:pt x="78" y="6"/>
                  </a:lnTo>
                  <a:lnTo>
                    <a:pt x="2" y="0"/>
                  </a:lnTo>
                  <a:lnTo>
                    <a:pt x="0" y="50"/>
                  </a:lnTo>
                  <a:lnTo>
                    <a:pt x="236" y="64"/>
                  </a:lnTo>
                  <a:lnTo>
                    <a:pt x="230" y="256"/>
                  </a:lnTo>
                  <a:lnTo>
                    <a:pt x="238" y="256"/>
                  </a:lnTo>
                  <a:lnTo>
                    <a:pt x="242" y="260"/>
                  </a:lnTo>
                  <a:lnTo>
                    <a:pt x="254" y="276"/>
                  </a:lnTo>
                  <a:lnTo>
                    <a:pt x="260" y="278"/>
                  </a:lnTo>
                  <a:lnTo>
                    <a:pt x="276" y="276"/>
                  </a:lnTo>
                  <a:lnTo>
                    <a:pt x="282" y="270"/>
                  </a:lnTo>
                  <a:lnTo>
                    <a:pt x="290" y="276"/>
                  </a:lnTo>
                  <a:lnTo>
                    <a:pt x="294" y="280"/>
                  </a:lnTo>
                  <a:lnTo>
                    <a:pt x="294" y="284"/>
                  </a:lnTo>
                  <a:lnTo>
                    <a:pt x="298" y="292"/>
                  </a:lnTo>
                  <a:lnTo>
                    <a:pt x="300" y="294"/>
                  </a:lnTo>
                  <a:lnTo>
                    <a:pt x="322" y="298"/>
                  </a:lnTo>
                  <a:lnTo>
                    <a:pt x="330" y="302"/>
                  </a:lnTo>
                  <a:lnTo>
                    <a:pt x="334" y="302"/>
                  </a:lnTo>
                  <a:lnTo>
                    <a:pt x="336" y="300"/>
                  </a:lnTo>
                  <a:lnTo>
                    <a:pt x="342" y="298"/>
                  </a:lnTo>
                  <a:lnTo>
                    <a:pt x="346" y="306"/>
                  </a:lnTo>
                  <a:lnTo>
                    <a:pt x="356" y="310"/>
                  </a:lnTo>
                  <a:lnTo>
                    <a:pt x="362" y="304"/>
                  </a:lnTo>
                  <a:lnTo>
                    <a:pt x="382" y="306"/>
                  </a:lnTo>
                  <a:lnTo>
                    <a:pt x="382" y="310"/>
                  </a:lnTo>
                  <a:lnTo>
                    <a:pt x="390" y="318"/>
                  </a:lnTo>
                  <a:lnTo>
                    <a:pt x="394" y="320"/>
                  </a:lnTo>
                  <a:lnTo>
                    <a:pt x="394" y="330"/>
                  </a:lnTo>
                  <a:lnTo>
                    <a:pt x="410" y="334"/>
                  </a:lnTo>
                  <a:lnTo>
                    <a:pt x="412" y="322"/>
                  </a:lnTo>
                  <a:lnTo>
                    <a:pt x="418" y="320"/>
                  </a:lnTo>
                  <a:lnTo>
                    <a:pt x="438" y="334"/>
                  </a:lnTo>
                  <a:lnTo>
                    <a:pt x="442" y="334"/>
                  </a:lnTo>
                  <a:lnTo>
                    <a:pt x="450" y="330"/>
                  </a:lnTo>
                  <a:lnTo>
                    <a:pt x="456" y="330"/>
                  </a:lnTo>
                  <a:lnTo>
                    <a:pt x="458" y="334"/>
                  </a:lnTo>
                  <a:lnTo>
                    <a:pt x="456" y="340"/>
                  </a:lnTo>
                  <a:lnTo>
                    <a:pt x="460" y="348"/>
                  </a:lnTo>
                  <a:lnTo>
                    <a:pt x="466" y="344"/>
                  </a:lnTo>
                  <a:lnTo>
                    <a:pt x="464" y="338"/>
                  </a:lnTo>
                  <a:lnTo>
                    <a:pt x="470" y="330"/>
                  </a:lnTo>
                  <a:lnTo>
                    <a:pt x="478" y="326"/>
                  </a:lnTo>
                  <a:lnTo>
                    <a:pt x="480" y="326"/>
                  </a:lnTo>
                  <a:lnTo>
                    <a:pt x="482" y="332"/>
                  </a:lnTo>
                  <a:lnTo>
                    <a:pt x="492" y="336"/>
                  </a:lnTo>
                  <a:lnTo>
                    <a:pt x="496" y="334"/>
                  </a:lnTo>
                  <a:lnTo>
                    <a:pt x="498" y="330"/>
                  </a:lnTo>
                  <a:lnTo>
                    <a:pt x="506" y="332"/>
                  </a:lnTo>
                  <a:lnTo>
                    <a:pt x="506" y="334"/>
                  </a:lnTo>
                  <a:lnTo>
                    <a:pt x="514" y="340"/>
                  </a:lnTo>
                  <a:lnTo>
                    <a:pt x="526" y="348"/>
                  </a:lnTo>
                  <a:lnTo>
                    <a:pt x="540" y="338"/>
                  </a:lnTo>
                  <a:lnTo>
                    <a:pt x="544" y="334"/>
                  </a:lnTo>
                  <a:lnTo>
                    <a:pt x="562" y="334"/>
                  </a:lnTo>
                  <a:lnTo>
                    <a:pt x="576" y="328"/>
                  </a:lnTo>
                  <a:lnTo>
                    <a:pt x="582" y="326"/>
                  </a:lnTo>
                  <a:lnTo>
                    <a:pt x="590" y="326"/>
                  </a:lnTo>
                  <a:lnTo>
                    <a:pt x="608" y="330"/>
                  </a:lnTo>
                  <a:lnTo>
                    <a:pt x="620" y="326"/>
                  </a:lnTo>
                  <a:lnTo>
                    <a:pt x="622" y="324"/>
                  </a:lnTo>
                  <a:lnTo>
                    <a:pt x="660" y="344"/>
                  </a:lnTo>
                  <a:lnTo>
                    <a:pt x="668" y="346"/>
                  </a:lnTo>
                  <a:lnTo>
                    <a:pt x="672" y="350"/>
                  </a:lnTo>
                  <a:lnTo>
                    <a:pt x="676" y="352"/>
                  </a:lnTo>
                  <a:lnTo>
                    <a:pt x="678" y="176"/>
                  </a:lnTo>
                  <a:lnTo>
                    <a:pt x="664" y="68"/>
                  </a:lnTo>
                  <a:lnTo>
                    <a:pt x="662"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2" name="Freeform 53"/>
            <p:cNvSpPr>
              <a:spLocks/>
            </p:cNvSpPr>
            <p:nvPr/>
          </p:nvSpPr>
          <p:spPr bwMode="grayWhite">
            <a:xfrm>
              <a:off x="2189" y="2315"/>
              <a:ext cx="1022" cy="996"/>
            </a:xfrm>
            <a:custGeom>
              <a:avLst/>
              <a:gdLst>
                <a:gd name="T0" fmla="*/ 6 w 1102"/>
                <a:gd name="T1" fmla="*/ 6 h 1074"/>
                <a:gd name="T2" fmla="*/ 6 w 1102"/>
                <a:gd name="T3" fmla="*/ 6 h 1074"/>
                <a:gd name="T4" fmla="*/ 6 w 1102"/>
                <a:gd name="T5" fmla="*/ 6 h 1074"/>
                <a:gd name="T6" fmla="*/ 6 w 1102"/>
                <a:gd name="T7" fmla="*/ 6 h 1074"/>
                <a:gd name="T8" fmla="*/ 6 w 1102"/>
                <a:gd name="T9" fmla="*/ 6 h 1074"/>
                <a:gd name="T10" fmla="*/ 6 w 1102"/>
                <a:gd name="T11" fmla="*/ 6 h 1074"/>
                <a:gd name="T12" fmla="*/ 6 w 1102"/>
                <a:gd name="T13" fmla="*/ 6 h 1074"/>
                <a:gd name="T14" fmla="*/ 6 w 1102"/>
                <a:gd name="T15" fmla="*/ 6 h 1074"/>
                <a:gd name="T16" fmla="*/ 6 w 1102"/>
                <a:gd name="T17" fmla="*/ 6 h 1074"/>
                <a:gd name="T18" fmla="*/ 6 w 1102"/>
                <a:gd name="T19" fmla="*/ 6 h 1074"/>
                <a:gd name="T20" fmla="*/ 6 w 1102"/>
                <a:gd name="T21" fmla="*/ 6 h 1074"/>
                <a:gd name="T22" fmla="*/ 6 w 1102"/>
                <a:gd name="T23" fmla="*/ 6 h 1074"/>
                <a:gd name="T24" fmla="*/ 6 w 1102"/>
                <a:gd name="T25" fmla="*/ 6 h 1074"/>
                <a:gd name="T26" fmla="*/ 6 w 1102"/>
                <a:gd name="T27" fmla="*/ 6 h 1074"/>
                <a:gd name="T28" fmla="*/ 6 w 1102"/>
                <a:gd name="T29" fmla="*/ 6 h 1074"/>
                <a:gd name="T30" fmla="*/ 6 w 1102"/>
                <a:gd name="T31" fmla="*/ 0 h 1074"/>
                <a:gd name="T32" fmla="*/ 0 w 1102"/>
                <a:gd name="T33" fmla="*/ 6 h 1074"/>
                <a:gd name="T34" fmla="*/ 4 w 1102"/>
                <a:gd name="T35" fmla="*/ 6 h 1074"/>
                <a:gd name="T36" fmla="*/ 6 w 1102"/>
                <a:gd name="T37" fmla="*/ 6 h 1074"/>
                <a:gd name="T38" fmla="*/ 6 w 1102"/>
                <a:gd name="T39" fmla="*/ 6 h 1074"/>
                <a:gd name="T40" fmla="*/ 6 w 1102"/>
                <a:gd name="T41" fmla="*/ 6 h 1074"/>
                <a:gd name="T42" fmla="*/ 6 w 1102"/>
                <a:gd name="T43" fmla="*/ 6 h 1074"/>
                <a:gd name="T44" fmla="*/ 6 w 1102"/>
                <a:gd name="T45" fmla="*/ 6 h 1074"/>
                <a:gd name="T46" fmla="*/ 6 w 1102"/>
                <a:gd name="T47" fmla="*/ 6 h 1074"/>
                <a:gd name="T48" fmla="*/ 6 w 1102"/>
                <a:gd name="T49" fmla="*/ 6 h 1074"/>
                <a:gd name="T50" fmla="*/ 6 w 1102"/>
                <a:gd name="T51" fmla="*/ 6 h 1074"/>
                <a:gd name="T52" fmla="*/ 6 w 1102"/>
                <a:gd name="T53" fmla="*/ 6 h 1074"/>
                <a:gd name="T54" fmla="*/ 6 w 1102"/>
                <a:gd name="T55" fmla="*/ 6 h 1074"/>
                <a:gd name="T56" fmla="*/ 6 w 1102"/>
                <a:gd name="T57" fmla="*/ 6 h 1074"/>
                <a:gd name="T58" fmla="*/ 6 w 1102"/>
                <a:gd name="T59" fmla="*/ 6 h 1074"/>
                <a:gd name="T60" fmla="*/ 6 w 1102"/>
                <a:gd name="T61" fmla="*/ 6 h 1074"/>
                <a:gd name="T62" fmla="*/ 6 w 1102"/>
                <a:gd name="T63" fmla="*/ 6 h 1074"/>
                <a:gd name="T64" fmla="*/ 6 w 1102"/>
                <a:gd name="T65" fmla="*/ 6 h 1074"/>
                <a:gd name="T66" fmla="*/ 6 w 1102"/>
                <a:gd name="T67" fmla="*/ 6 h 1074"/>
                <a:gd name="T68" fmla="*/ 6 w 1102"/>
                <a:gd name="T69" fmla="*/ 6 h 1074"/>
                <a:gd name="T70" fmla="*/ 6 w 1102"/>
                <a:gd name="T71" fmla="*/ 6 h 1074"/>
                <a:gd name="T72" fmla="*/ 6 w 1102"/>
                <a:gd name="T73" fmla="*/ 6 h 1074"/>
                <a:gd name="T74" fmla="*/ 6 w 1102"/>
                <a:gd name="T75" fmla="*/ 6 h 1074"/>
                <a:gd name="T76" fmla="*/ 6 w 1102"/>
                <a:gd name="T77" fmla="*/ 6 h 1074"/>
                <a:gd name="T78" fmla="*/ 6 w 1102"/>
                <a:gd name="T79" fmla="*/ 6 h 1074"/>
                <a:gd name="T80" fmla="*/ 6 w 1102"/>
                <a:gd name="T81" fmla="*/ 6 h 1074"/>
                <a:gd name="T82" fmla="*/ 6 w 1102"/>
                <a:gd name="T83" fmla="*/ 6 h 1074"/>
                <a:gd name="T84" fmla="*/ 6 w 1102"/>
                <a:gd name="T85" fmla="*/ 6 h 1074"/>
                <a:gd name="T86" fmla="*/ 6 w 1102"/>
                <a:gd name="T87" fmla="*/ 6 h 1074"/>
                <a:gd name="T88" fmla="*/ 6 w 1102"/>
                <a:gd name="T89" fmla="*/ 6 h 1074"/>
                <a:gd name="T90" fmla="*/ 6 w 1102"/>
                <a:gd name="T91" fmla="*/ 6 h 1074"/>
                <a:gd name="T92" fmla="*/ 6 w 1102"/>
                <a:gd name="T93" fmla="*/ 6 h 1074"/>
                <a:gd name="T94" fmla="*/ 6 w 1102"/>
                <a:gd name="T95" fmla="*/ 6 h 1074"/>
                <a:gd name="T96" fmla="*/ 6 w 1102"/>
                <a:gd name="T97" fmla="*/ 6 h 1074"/>
                <a:gd name="T98" fmla="*/ 6 w 1102"/>
                <a:gd name="T99" fmla="*/ 6 h 1074"/>
                <a:gd name="T100" fmla="*/ 6 w 1102"/>
                <a:gd name="T101" fmla="*/ 6 h 1074"/>
                <a:gd name="T102" fmla="*/ 6 w 1102"/>
                <a:gd name="T103" fmla="*/ 6 h 1074"/>
                <a:gd name="T104" fmla="*/ 6 w 1102"/>
                <a:gd name="T105" fmla="*/ 6 h 1074"/>
                <a:gd name="T106" fmla="*/ 6 w 1102"/>
                <a:gd name="T107" fmla="*/ 6 h 1074"/>
                <a:gd name="T108" fmla="*/ 6 w 1102"/>
                <a:gd name="T109" fmla="*/ 6 h 1074"/>
                <a:gd name="T110" fmla="*/ 6 w 1102"/>
                <a:gd name="T111" fmla="*/ 6 h 1074"/>
                <a:gd name="T112" fmla="*/ 6 w 1102"/>
                <a:gd name="T113" fmla="*/ 6 h 1074"/>
                <a:gd name="T114" fmla="*/ 6 w 1102"/>
                <a:gd name="T115" fmla="*/ 6 h 1074"/>
                <a:gd name="T116" fmla="*/ 6 w 1102"/>
                <a:gd name="T117" fmla="*/ 6 h 1074"/>
                <a:gd name="T118" fmla="*/ 6 w 1102"/>
                <a:gd name="T119" fmla="*/ 6 h 10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02"/>
                <a:gd name="T181" fmla="*/ 0 h 1074"/>
                <a:gd name="T182" fmla="*/ 1102 w 1102"/>
                <a:gd name="T183" fmla="*/ 1074 h 107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02" h="1074">
                  <a:moveTo>
                    <a:pt x="1016" y="302"/>
                  </a:moveTo>
                  <a:lnTo>
                    <a:pt x="1012" y="300"/>
                  </a:lnTo>
                  <a:lnTo>
                    <a:pt x="1008" y="296"/>
                  </a:lnTo>
                  <a:lnTo>
                    <a:pt x="1000" y="294"/>
                  </a:lnTo>
                  <a:lnTo>
                    <a:pt x="962" y="274"/>
                  </a:lnTo>
                  <a:lnTo>
                    <a:pt x="960" y="276"/>
                  </a:lnTo>
                  <a:lnTo>
                    <a:pt x="948" y="280"/>
                  </a:lnTo>
                  <a:lnTo>
                    <a:pt x="930" y="276"/>
                  </a:lnTo>
                  <a:lnTo>
                    <a:pt x="922" y="276"/>
                  </a:lnTo>
                  <a:lnTo>
                    <a:pt x="916" y="278"/>
                  </a:lnTo>
                  <a:lnTo>
                    <a:pt x="902" y="284"/>
                  </a:lnTo>
                  <a:lnTo>
                    <a:pt x="884" y="284"/>
                  </a:lnTo>
                  <a:lnTo>
                    <a:pt x="880" y="288"/>
                  </a:lnTo>
                  <a:lnTo>
                    <a:pt x="866" y="298"/>
                  </a:lnTo>
                  <a:lnTo>
                    <a:pt x="854" y="290"/>
                  </a:lnTo>
                  <a:lnTo>
                    <a:pt x="846" y="284"/>
                  </a:lnTo>
                  <a:lnTo>
                    <a:pt x="846" y="282"/>
                  </a:lnTo>
                  <a:lnTo>
                    <a:pt x="838" y="280"/>
                  </a:lnTo>
                  <a:lnTo>
                    <a:pt x="836" y="284"/>
                  </a:lnTo>
                  <a:lnTo>
                    <a:pt x="832" y="286"/>
                  </a:lnTo>
                  <a:lnTo>
                    <a:pt x="822" y="282"/>
                  </a:lnTo>
                  <a:lnTo>
                    <a:pt x="820" y="276"/>
                  </a:lnTo>
                  <a:lnTo>
                    <a:pt x="818" y="276"/>
                  </a:lnTo>
                  <a:lnTo>
                    <a:pt x="810" y="280"/>
                  </a:lnTo>
                  <a:lnTo>
                    <a:pt x="804" y="288"/>
                  </a:lnTo>
                  <a:lnTo>
                    <a:pt x="806" y="294"/>
                  </a:lnTo>
                  <a:lnTo>
                    <a:pt x="800" y="298"/>
                  </a:lnTo>
                  <a:lnTo>
                    <a:pt x="796" y="290"/>
                  </a:lnTo>
                  <a:lnTo>
                    <a:pt x="798" y="284"/>
                  </a:lnTo>
                  <a:lnTo>
                    <a:pt x="796" y="280"/>
                  </a:lnTo>
                  <a:lnTo>
                    <a:pt x="790" y="280"/>
                  </a:lnTo>
                  <a:lnTo>
                    <a:pt x="782" y="284"/>
                  </a:lnTo>
                  <a:lnTo>
                    <a:pt x="778" y="284"/>
                  </a:lnTo>
                  <a:lnTo>
                    <a:pt x="758" y="270"/>
                  </a:lnTo>
                  <a:lnTo>
                    <a:pt x="752" y="272"/>
                  </a:lnTo>
                  <a:lnTo>
                    <a:pt x="750" y="284"/>
                  </a:lnTo>
                  <a:lnTo>
                    <a:pt x="734" y="280"/>
                  </a:lnTo>
                  <a:lnTo>
                    <a:pt x="734" y="270"/>
                  </a:lnTo>
                  <a:lnTo>
                    <a:pt x="730" y="268"/>
                  </a:lnTo>
                  <a:lnTo>
                    <a:pt x="722" y="260"/>
                  </a:lnTo>
                  <a:lnTo>
                    <a:pt x="722" y="256"/>
                  </a:lnTo>
                  <a:lnTo>
                    <a:pt x="702" y="254"/>
                  </a:lnTo>
                  <a:lnTo>
                    <a:pt x="696" y="260"/>
                  </a:lnTo>
                  <a:lnTo>
                    <a:pt x="686" y="256"/>
                  </a:lnTo>
                  <a:lnTo>
                    <a:pt x="682" y="248"/>
                  </a:lnTo>
                  <a:lnTo>
                    <a:pt x="676" y="250"/>
                  </a:lnTo>
                  <a:lnTo>
                    <a:pt x="674" y="252"/>
                  </a:lnTo>
                  <a:lnTo>
                    <a:pt x="670" y="252"/>
                  </a:lnTo>
                  <a:lnTo>
                    <a:pt x="662" y="248"/>
                  </a:lnTo>
                  <a:lnTo>
                    <a:pt x="640" y="244"/>
                  </a:lnTo>
                  <a:lnTo>
                    <a:pt x="638" y="242"/>
                  </a:lnTo>
                  <a:lnTo>
                    <a:pt x="634" y="234"/>
                  </a:lnTo>
                  <a:lnTo>
                    <a:pt x="634" y="230"/>
                  </a:lnTo>
                  <a:lnTo>
                    <a:pt x="630" y="226"/>
                  </a:lnTo>
                  <a:lnTo>
                    <a:pt x="622" y="220"/>
                  </a:lnTo>
                  <a:lnTo>
                    <a:pt x="616" y="226"/>
                  </a:lnTo>
                  <a:lnTo>
                    <a:pt x="600" y="228"/>
                  </a:lnTo>
                  <a:lnTo>
                    <a:pt x="594" y="226"/>
                  </a:lnTo>
                  <a:lnTo>
                    <a:pt x="582" y="210"/>
                  </a:lnTo>
                  <a:lnTo>
                    <a:pt x="578" y="206"/>
                  </a:lnTo>
                  <a:lnTo>
                    <a:pt x="570" y="206"/>
                  </a:lnTo>
                  <a:lnTo>
                    <a:pt x="576" y="14"/>
                  </a:lnTo>
                  <a:lnTo>
                    <a:pt x="340" y="0"/>
                  </a:lnTo>
                  <a:lnTo>
                    <a:pt x="334" y="0"/>
                  </a:lnTo>
                  <a:lnTo>
                    <a:pt x="298" y="448"/>
                  </a:lnTo>
                  <a:lnTo>
                    <a:pt x="2" y="418"/>
                  </a:lnTo>
                  <a:lnTo>
                    <a:pt x="0" y="420"/>
                  </a:lnTo>
                  <a:lnTo>
                    <a:pt x="2" y="424"/>
                  </a:lnTo>
                  <a:lnTo>
                    <a:pt x="4" y="426"/>
                  </a:lnTo>
                  <a:lnTo>
                    <a:pt x="0" y="430"/>
                  </a:lnTo>
                  <a:lnTo>
                    <a:pt x="4" y="438"/>
                  </a:lnTo>
                  <a:lnTo>
                    <a:pt x="4" y="440"/>
                  </a:lnTo>
                  <a:lnTo>
                    <a:pt x="20" y="450"/>
                  </a:lnTo>
                  <a:lnTo>
                    <a:pt x="24" y="462"/>
                  </a:lnTo>
                  <a:lnTo>
                    <a:pt x="30" y="474"/>
                  </a:lnTo>
                  <a:lnTo>
                    <a:pt x="46" y="484"/>
                  </a:lnTo>
                  <a:lnTo>
                    <a:pt x="92" y="540"/>
                  </a:lnTo>
                  <a:lnTo>
                    <a:pt x="130" y="572"/>
                  </a:lnTo>
                  <a:lnTo>
                    <a:pt x="134" y="576"/>
                  </a:lnTo>
                  <a:lnTo>
                    <a:pt x="136" y="584"/>
                  </a:lnTo>
                  <a:lnTo>
                    <a:pt x="136" y="592"/>
                  </a:lnTo>
                  <a:lnTo>
                    <a:pt x="138" y="596"/>
                  </a:lnTo>
                  <a:lnTo>
                    <a:pt x="148" y="610"/>
                  </a:lnTo>
                  <a:lnTo>
                    <a:pt x="146" y="642"/>
                  </a:lnTo>
                  <a:lnTo>
                    <a:pt x="148" y="652"/>
                  </a:lnTo>
                  <a:lnTo>
                    <a:pt x="162" y="674"/>
                  </a:lnTo>
                  <a:lnTo>
                    <a:pt x="220" y="718"/>
                  </a:lnTo>
                  <a:lnTo>
                    <a:pt x="260" y="742"/>
                  </a:lnTo>
                  <a:lnTo>
                    <a:pt x="272" y="744"/>
                  </a:lnTo>
                  <a:lnTo>
                    <a:pt x="278" y="740"/>
                  </a:lnTo>
                  <a:lnTo>
                    <a:pt x="288" y="728"/>
                  </a:lnTo>
                  <a:lnTo>
                    <a:pt x="294" y="724"/>
                  </a:lnTo>
                  <a:lnTo>
                    <a:pt x="312" y="684"/>
                  </a:lnTo>
                  <a:lnTo>
                    <a:pt x="320" y="672"/>
                  </a:lnTo>
                  <a:lnTo>
                    <a:pt x="326" y="668"/>
                  </a:lnTo>
                  <a:lnTo>
                    <a:pt x="340" y="672"/>
                  </a:lnTo>
                  <a:lnTo>
                    <a:pt x="342" y="672"/>
                  </a:lnTo>
                  <a:lnTo>
                    <a:pt x="346" y="666"/>
                  </a:lnTo>
                  <a:lnTo>
                    <a:pt x="350" y="662"/>
                  </a:lnTo>
                  <a:lnTo>
                    <a:pt x="356" y="664"/>
                  </a:lnTo>
                  <a:lnTo>
                    <a:pt x="364" y="668"/>
                  </a:lnTo>
                  <a:lnTo>
                    <a:pt x="386" y="672"/>
                  </a:lnTo>
                  <a:lnTo>
                    <a:pt x="392" y="674"/>
                  </a:lnTo>
                  <a:lnTo>
                    <a:pt x="408" y="680"/>
                  </a:lnTo>
                  <a:lnTo>
                    <a:pt x="414" y="676"/>
                  </a:lnTo>
                  <a:lnTo>
                    <a:pt x="432" y="686"/>
                  </a:lnTo>
                  <a:lnTo>
                    <a:pt x="436" y="696"/>
                  </a:lnTo>
                  <a:lnTo>
                    <a:pt x="438" y="698"/>
                  </a:lnTo>
                  <a:lnTo>
                    <a:pt x="440" y="702"/>
                  </a:lnTo>
                  <a:lnTo>
                    <a:pt x="444" y="702"/>
                  </a:lnTo>
                  <a:lnTo>
                    <a:pt x="452" y="708"/>
                  </a:lnTo>
                  <a:lnTo>
                    <a:pt x="462" y="722"/>
                  </a:lnTo>
                  <a:lnTo>
                    <a:pt x="478" y="736"/>
                  </a:lnTo>
                  <a:lnTo>
                    <a:pt x="488" y="750"/>
                  </a:lnTo>
                  <a:lnTo>
                    <a:pt x="488" y="754"/>
                  </a:lnTo>
                  <a:lnTo>
                    <a:pt x="514" y="818"/>
                  </a:lnTo>
                  <a:lnTo>
                    <a:pt x="518" y="828"/>
                  </a:lnTo>
                  <a:lnTo>
                    <a:pt x="546" y="862"/>
                  </a:lnTo>
                  <a:lnTo>
                    <a:pt x="548" y="868"/>
                  </a:lnTo>
                  <a:lnTo>
                    <a:pt x="568" y="890"/>
                  </a:lnTo>
                  <a:lnTo>
                    <a:pt x="572" y="894"/>
                  </a:lnTo>
                  <a:lnTo>
                    <a:pt x="580" y="902"/>
                  </a:lnTo>
                  <a:lnTo>
                    <a:pt x="582" y="908"/>
                  </a:lnTo>
                  <a:lnTo>
                    <a:pt x="582" y="928"/>
                  </a:lnTo>
                  <a:lnTo>
                    <a:pt x="588" y="936"/>
                  </a:lnTo>
                  <a:lnTo>
                    <a:pt x="590" y="960"/>
                  </a:lnTo>
                  <a:lnTo>
                    <a:pt x="596" y="968"/>
                  </a:lnTo>
                  <a:lnTo>
                    <a:pt x="616" y="1006"/>
                  </a:lnTo>
                  <a:lnTo>
                    <a:pt x="618" y="1018"/>
                  </a:lnTo>
                  <a:lnTo>
                    <a:pt x="632" y="1018"/>
                  </a:lnTo>
                  <a:lnTo>
                    <a:pt x="648" y="1028"/>
                  </a:lnTo>
                  <a:lnTo>
                    <a:pt x="666" y="1034"/>
                  </a:lnTo>
                  <a:lnTo>
                    <a:pt x="694" y="1052"/>
                  </a:lnTo>
                  <a:lnTo>
                    <a:pt x="732" y="1054"/>
                  </a:lnTo>
                  <a:lnTo>
                    <a:pt x="738" y="1056"/>
                  </a:lnTo>
                  <a:lnTo>
                    <a:pt x="758" y="1070"/>
                  </a:lnTo>
                  <a:lnTo>
                    <a:pt x="770" y="1074"/>
                  </a:lnTo>
                  <a:lnTo>
                    <a:pt x="778" y="1062"/>
                  </a:lnTo>
                  <a:lnTo>
                    <a:pt x="788" y="1064"/>
                  </a:lnTo>
                  <a:lnTo>
                    <a:pt x="790" y="1062"/>
                  </a:lnTo>
                  <a:lnTo>
                    <a:pt x="790" y="1056"/>
                  </a:lnTo>
                  <a:lnTo>
                    <a:pt x="782" y="1054"/>
                  </a:lnTo>
                  <a:lnTo>
                    <a:pt x="782" y="1050"/>
                  </a:lnTo>
                  <a:lnTo>
                    <a:pt x="774" y="1040"/>
                  </a:lnTo>
                  <a:lnTo>
                    <a:pt x="762" y="994"/>
                  </a:lnTo>
                  <a:lnTo>
                    <a:pt x="756" y="974"/>
                  </a:lnTo>
                  <a:lnTo>
                    <a:pt x="766" y="946"/>
                  </a:lnTo>
                  <a:lnTo>
                    <a:pt x="764" y="938"/>
                  </a:lnTo>
                  <a:lnTo>
                    <a:pt x="762" y="936"/>
                  </a:lnTo>
                  <a:lnTo>
                    <a:pt x="758" y="936"/>
                  </a:lnTo>
                  <a:lnTo>
                    <a:pt x="758" y="934"/>
                  </a:lnTo>
                  <a:lnTo>
                    <a:pt x="758" y="932"/>
                  </a:lnTo>
                  <a:lnTo>
                    <a:pt x="760" y="930"/>
                  </a:lnTo>
                  <a:lnTo>
                    <a:pt x="772" y="922"/>
                  </a:lnTo>
                  <a:lnTo>
                    <a:pt x="780" y="896"/>
                  </a:lnTo>
                  <a:lnTo>
                    <a:pt x="774" y="894"/>
                  </a:lnTo>
                  <a:lnTo>
                    <a:pt x="770" y="882"/>
                  </a:lnTo>
                  <a:lnTo>
                    <a:pt x="778" y="874"/>
                  </a:lnTo>
                  <a:lnTo>
                    <a:pt x="786" y="880"/>
                  </a:lnTo>
                  <a:lnTo>
                    <a:pt x="800" y="870"/>
                  </a:lnTo>
                  <a:lnTo>
                    <a:pt x="804" y="856"/>
                  </a:lnTo>
                  <a:lnTo>
                    <a:pt x="796" y="852"/>
                  </a:lnTo>
                  <a:lnTo>
                    <a:pt x="800" y="846"/>
                  </a:lnTo>
                  <a:lnTo>
                    <a:pt x="804" y="846"/>
                  </a:lnTo>
                  <a:lnTo>
                    <a:pt x="806" y="848"/>
                  </a:lnTo>
                  <a:lnTo>
                    <a:pt x="810" y="844"/>
                  </a:lnTo>
                  <a:lnTo>
                    <a:pt x="814" y="846"/>
                  </a:lnTo>
                  <a:lnTo>
                    <a:pt x="820" y="846"/>
                  </a:lnTo>
                  <a:lnTo>
                    <a:pt x="822" y="844"/>
                  </a:lnTo>
                  <a:lnTo>
                    <a:pt x="824" y="842"/>
                  </a:lnTo>
                  <a:lnTo>
                    <a:pt x="824" y="830"/>
                  </a:lnTo>
                  <a:lnTo>
                    <a:pt x="826" y="826"/>
                  </a:lnTo>
                  <a:lnTo>
                    <a:pt x="828" y="826"/>
                  </a:lnTo>
                  <a:lnTo>
                    <a:pt x="832" y="828"/>
                  </a:lnTo>
                  <a:lnTo>
                    <a:pt x="834" y="828"/>
                  </a:lnTo>
                  <a:lnTo>
                    <a:pt x="856" y="824"/>
                  </a:lnTo>
                  <a:lnTo>
                    <a:pt x="858" y="822"/>
                  </a:lnTo>
                  <a:lnTo>
                    <a:pt x="858" y="820"/>
                  </a:lnTo>
                  <a:lnTo>
                    <a:pt x="856" y="818"/>
                  </a:lnTo>
                  <a:lnTo>
                    <a:pt x="846" y="810"/>
                  </a:lnTo>
                  <a:lnTo>
                    <a:pt x="846" y="806"/>
                  </a:lnTo>
                  <a:lnTo>
                    <a:pt x="866" y="800"/>
                  </a:lnTo>
                  <a:lnTo>
                    <a:pt x="868" y="796"/>
                  </a:lnTo>
                  <a:lnTo>
                    <a:pt x="874" y="794"/>
                  </a:lnTo>
                  <a:lnTo>
                    <a:pt x="876" y="796"/>
                  </a:lnTo>
                  <a:lnTo>
                    <a:pt x="874" y="798"/>
                  </a:lnTo>
                  <a:lnTo>
                    <a:pt x="876" y="804"/>
                  </a:lnTo>
                  <a:lnTo>
                    <a:pt x="880" y="804"/>
                  </a:lnTo>
                  <a:lnTo>
                    <a:pt x="884" y="802"/>
                  </a:lnTo>
                  <a:lnTo>
                    <a:pt x="914" y="792"/>
                  </a:lnTo>
                  <a:lnTo>
                    <a:pt x="964" y="758"/>
                  </a:lnTo>
                  <a:lnTo>
                    <a:pt x="966" y="746"/>
                  </a:lnTo>
                  <a:lnTo>
                    <a:pt x="990" y="726"/>
                  </a:lnTo>
                  <a:lnTo>
                    <a:pt x="990" y="724"/>
                  </a:lnTo>
                  <a:lnTo>
                    <a:pt x="982" y="710"/>
                  </a:lnTo>
                  <a:lnTo>
                    <a:pt x="982" y="698"/>
                  </a:lnTo>
                  <a:lnTo>
                    <a:pt x="998" y="692"/>
                  </a:lnTo>
                  <a:lnTo>
                    <a:pt x="1002" y="692"/>
                  </a:lnTo>
                  <a:lnTo>
                    <a:pt x="1000" y="704"/>
                  </a:lnTo>
                  <a:lnTo>
                    <a:pt x="1000" y="708"/>
                  </a:lnTo>
                  <a:lnTo>
                    <a:pt x="1020" y="706"/>
                  </a:lnTo>
                  <a:lnTo>
                    <a:pt x="1022" y="710"/>
                  </a:lnTo>
                  <a:lnTo>
                    <a:pt x="1058" y="694"/>
                  </a:lnTo>
                  <a:lnTo>
                    <a:pt x="1078" y="694"/>
                  </a:lnTo>
                  <a:lnTo>
                    <a:pt x="1080" y="692"/>
                  </a:lnTo>
                  <a:lnTo>
                    <a:pt x="1078" y="690"/>
                  </a:lnTo>
                  <a:lnTo>
                    <a:pt x="1074" y="686"/>
                  </a:lnTo>
                  <a:lnTo>
                    <a:pt x="1072" y="680"/>
                  </a:lnTo>
                  <a:lnTo>
                    <a:pt x="1076" y="676"/>
                  </a:lnTo>
                  <a:lnTo>
                    <a:pt x="1078" y="670"/>
                  </a:lnTo>
                  <a:lnTo>
                    <a:pt x="1084" y="664"/>
                  </a:lnTo>
                  <a:lnTo>
                    <a:pt x="1090" y="642"/>
                  </a:lnTo>
                  <a:lnTo>
                    <a:pt x="1086" y="634"/>
                  </a:lnTo>
                  <a:lnTo>
                    <a:pt x="1086" y="626"/>
                  </a:lnTo>
                  <a:lnTo>
                    <a:pt x="1088" y="622"/>
                  </a:lnTo>
                  <a:lnTo>
                    <a:pt x="1086" y="616"/>
                  </a:lnTo>
                  <a:lnTo>
                    <a:pt x="1090" y="604"/>
                  </a:lnTo>
                  <a:lnTo>
                    <a:pt x="1096" y="598"/>
                  </a:lnTo>
                  <a:lnTo>
                    <a:pt x="1098" y="588"/>
                  </a:lnTo>
                  <a:lnTo>
                    <a:pt x="1102" y="570"/>
                  </a:lnTo>
                  <a:lnTo>
                    <a:pt x="1102" y="560"/>
                  </a:lnTo>
                  <a:lnTo>
                    <a:pt x="1098" y="544"/>
                  </a:lnTo>
                  <a:lnTo>
                    <a:pt x="1092" y="534"/>
                  </a:lnTo>
                  <a:lnTo>
                    <a:pt x="1090" y="532"/>
                  </a:lnTo>
                  <a:lnTo>
                    <a:pt x="1090" y="526"/>
                  </a:lnTo>
                  <a:lnTo>
                    <a:pt x="1088" y="522"/>
                  </a:lnTo>
                  <a:lnTo>
                    <a:pt x="1084" y="512"/>
                  </a:lnTo>
                  <a:lnTo>
                    <a:pt x="1078" y="508"/>
                  </a:lnTo>
                  <a:lnTo>
                    <a:pt x="1076" y="504"/>
                  </a:lnTo>
                  <a:lnTo>
                    <a:pt x="1080" y="494"/>
                  </a:lnTo>
                  <a:lnTo>
                    <a:pt x="1072" y="480"/>
                  </a:lnTo>
                  <a:lnTo>
                    <a:pt x="1060" y="468"/>
                  </a:lnTo>
                  <a:lnTo>
                    <a:pt x="1056" y="462"/>
                  </a:lnTo>
                  <a:lnTo>
                    <a:pt x="1054" y="362"/>
                  </a:lnTo>
                  <a:lnTo>
                    <a:pt x="1054" y="310"/>
                  </a:lnTo>
                  <a:lnTo>
                    <a:pt x="1042" y="308"/>
                  </a:lnTo>
                  <a:lnTo>
                    <a:pt x="1032" y="312"/>
                  </a:lnTo>
                  <a:lnTo>
                    <a:pt x="1028" y="310"/>
                  </a:lnTo>
                  <a:lnTo>
                    <a:pt x="1016"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3" name="Freeform 54"/>
            <p:cNvSpPr>
              <a:spLocks/>
            </p:cNvSpPr>
            <p:nvPr/>
          </p:nvSpPr>
          <p:spPr bwMode="grayWhite">
            <a:xfrm>
              <a:off x="3496" y="2037"/>
              <a:ext cx="538" cy="278"/>
            </a:xfrm>
            <a:custGeom>
              <a:avLst/>
              <a:gdLst>
                <a:gd name="T0" fmla="*/ 6 w 580"/>
                <a:gd name="T1" fmla="*/ 7 h 298"/>
                <a:gd name="T2" fmla="*/ 6 w 580"/>
                <a:gd name="T3" fmla="*/ 7 h 298"/>
                <a:gd name="T4" fmla="*/ 6 w 580"/>
                <a:gd name="T5" fmla="*/ 7 h 298"/>
                <a:gd name="T6" fmla="*/ 6 w 580"/>
                <a:gd name="T7" fmla="*/ 7 h 298"/>
                <a:gd name="T8" fmla="*/ 6 w 580"/>
                <a:gd name="T9" fmla="*/ 7 h 298"/>
                <a:gd name="T10" fmla="*/ 6 w 580"/>
                <a:gd name="T11" fmla="*/ 7 h 298"/>
                <a:gd name="T12" fmla="*/ 6 w 580"/>
                <a:gd name="T13" fmla="*/ 7 h 298"/>
                <a:gd name="T14" fmla="*/ 6 w 580"/>
                <a:gd name="T15" fmla="*/ 7 h 298"/>
                <a:gd name="T16" fmla="*/ 6 w 580"/>
                <a:gd name="T17" fmla="*/ 7 h 298"/>
                <a:gd name="T18" fmla="*/ 6 w 580"/>
                <a:gd name="T19" fmla="*/ 7 h 298"/>
                <a:gd name="T20" fmla="*/ 6 w 580"/>
                <a:gd name="T21" fmla="*/ 7 h 298"/>
                <a:gd name="T22" fmla="*/ 6 w 580"/>
                <a:gd name="T23" fmla="*/ 7 h 298"/>
                <a:gd name="T24" fmla="*/ 6 w 580"/>
                <a:gd name="T25" fmla="*/ 7 h 298"/>
                <a:gd name="T26" fmla="*/ 6 w 580"/>
                <a:gd name="T27" fmla="*/ 7 h 298"/>
                <a:gd name="T28" fmla="*/ 6 w 580"/>
                <a:gd name="T29" fmla="*/ 7 h 298"/>
                <a:gd name="T30" fmla="*/ 6 w 580"/>
                <a:gd name="T31" fmla="*/ 7 h 298"/>
                <a:gd name="T32" fmla="*/ 6 w 580"/>
                <a:gd name="T33" fmla="*/ 7 h 298"/>
                <a:gd name="T34" fmla="*/ 6 w 580"/>
                <a:gd name="T35" fmla="*/ 7 h 298"/>
                <a:gd name="T36" fmla="*/ 6 w 580"/>
                <a:gd name="T37" fmla="*/ 7 h 298"/>
                <a:gd name="T38" fmla="*/ 6 w 580"/>
                <a:gd name="T39" fmla="*/ 7 h 298"/>
                <a:gd name="T40" fmla="*/ 6 w 580"/>
                <a:gd name="T41" fmla="*/ 7 h 298"/>
                <a:gd name="T42" fmla="*/ 6 w 580"/>
                <a:gd name="T43" fmla="*/ 7 h 298"/>
                <a:gd name="T44" fmla="*/ 6 w 580"/>
                <a:gd name="T45" fmla="*/ 7 h 298"/>
                <a:gd name="T46" fmla="*/ 6 w 580"/>
                <a:gd name="T47" fmla="*/ 7 h 298"/>
                <a:gd name="T48" fmla="*/ 6 w 580"/>
                <a:gd name="T49" fmla="*/ 0 h 298"/>
                <a:gd name="T50" fmla="*/ 6 w 580"/>
                <a:gd name="T51" fmla="*/ 6 h 298"/>
                <a:gd name="T52" fmla="*/ 6 w 580"/>
                <a:gd name="T53" fmla="*/ 2 h 298"/>
                <a:gd name="T54" fmla="*/ 6 w 580"/>
                <a:gd name="T55" fmla="*/ 7 h 298"/>
                <a:gd name="T56" fmla="*/ 6 w 580"/>
                <a:gd name="T57" fmla="*/ 7 h 298"/>
                <a:gd name="T58" fmla="*/ 6 w 580"/>
                <a:gd name="T59" fmla="*/ 7 h 298"/>
                <a:gd name="T60" fmla="*/ 6 w 580"/>
                <a:gd name="T61" fmla="*/ 7 h 298"/>
                <a:gd name="T62" fmla="*/ 6 w 580"/>
                <a:gd name="T63" fmla="*/ 7 h 298"/>
                <a:gd name="T64" fmla="*/ 6 w 580"/>
                <a:gd name="T65" fmla="*/ 7 h 298"/>
                <a:gd name="T66" fmla="*/ 6 w 580"/>
                <a:gd name="T67" fmla="*/ 7 h 298"/>
                <a:gd name="T68" fmla="*/ 6 w 580"/>
                <a:gd name="T69" fmla="*/ 7 h 298"/>
                <a:gd name="T70" fmla="*/ 6 w 580"/>
                <a:gd name="T71" fmla="*/ 7 h 298"/>
                <a:gd name="T72" fmla="*/ 6 w 580"/>
                <a:gd name="T73" fmla="*/ 7 h 298"/>
                <a:gd name="T74" fmla="*/ 6 w 580"/>
                <a:gd name="T75" fmla="*/ 7 h 298"/>
                <a:gd name="T76" fmla="*/ 6 w 580"/>
                <a:gd name="T77" fmla="*/ 7 h 298"/>
                <a:gd name="T78" fmla="*/ 6 w 580"/>
                <a:gd name="T79" fmla="*/ 7 h 298"/>
                <a:gd name="T80" fmla="*/ 6 w 580"/>
                <a:gd name="T81" fmla="*/ 7 h 298"/>
                <a:gd name="T82" fmla="*/ 6 w 580"/>
                <a:gd name="T83" fmla="*/ 7 h 298"/>
                <a:gd name="T84" fmla="*/ 6 w 580"/>
                <a:gd name="T85" fmla="*/ 7 h 298"/>
                <a:gd name="T86" fmla="*/ 6 w 580"/>
                <a:gd name="T87" fmla="*/ 7 h 298"/>
                <a:gd name="T88" fmla="*/ 6 w 580"/>
                <a:gd name="T89" fmla="*/ 7 h 298"/>
                <a:gd name="T90" fmla="*/ 6 w 580"/>
                <a:gd name="T91" fmla="*/ 7 h 298"/>
                <a:gd name="T92" fmla="*/ 6 w 580"/>
                <a:gd name="T93" fmla="*/ 7 h 298"/>
                <a:gd name="T94" fmla="*/ 6 w 580"/>
                <a:gd name="T95" fmla="*/ 7 h 298"/>
                <a:gd name="T96" fmla="*/ 6 w 580"/>
                <a:gd name="T97" fmla="*/ 7 h 298"/>
                <a:gd name="T98" fmla="*/ 6 w 580"/>
                <a:gd name="T99" fmla="*/ 7 h 298"/>
                <a:gd name="T100" fmla="*/ 6 w 580"/>
                <a:gd name="T101" fmla="*/ 7 h 298"/>
                <a:gd name="T102" fmla="*/ 6 w 580"/>
                <a:gd name="T103" fmla="*/ 7 h 298"/>
                <a:gd name="T104" fmla="*/ 6 w 580"/>
                <a:gd name="T105" fmla="*/ 7 h 298"/>
                <a:gd name="T106" fmla="*/ 6 w 580"/>
                <a:gd name="T107" fmla="*/ 7 h 298"/>
                <a:gd name="T108" fmla="*/ 6 w 580"/>
                <a:gd name="T109" fmla="*/ 7 h 2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80"/>
                <a:gd name="T166" fmla="*/ 0 h 298"/>
                <a:gd name="T167" fmla="*/ 580 w 580"/>
                <a:gd name="T168" fmla="*/ 298 h 2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80" h="298">
                  <a:moveTo>
                    <a:pt x="0" y="298"/>
                  </a:moveTo>
                  <a:lnTo>
                    <a:pt x="116" y="288"/>
                  </a:lnTo>
                  <a:lnTo>
                    <a:pt x="116" y="278"/>
                  </a:lnTo>
                  <a:lnTo>
                    <a:pt x="114" y="274"/>
                  </a:lnTo>
                  <a:lnTo>
                    <a:pt x="126" y="272"/>
                  </a:lnTo>
                  <a:lnTo>
                    <a:pt x="132" y="274"/>
                  </a:lnTo>
                  <a:lnTo>
                    <a:pt x="458" y="246"/>
                  </a:lnTo>
                  <a:lnTo>
                    <a:pt x="464" y="240"/>
                  </a:lnTo>
                  <a:lnTo>
                    <a:pt x="470" y="236"/>
                  </a:lnTo>
                  <a:lnTo>
                    <a:pt x="498" y="222"/>
                  </a:lnTo>
                  <a:lnTo>
                    <a:pt x="502" y="214"/>
                  </a:lnTo>
                  <a:lnTo>
                    <a:pt x="518" y="204"/>
                  </a:lnTo>
                  <a:lnTo>
                    <a:pt x="518" y="196"/>
                  </a:lnTo>
                  <a:lnTo>
                    <a:pt x="520" y="192"/>
                  </a:lnTo>
                  <a:lnTo>
                    <a:pt x="528" y="188"/>
                  </a:lnTo>
                  <a:lnTo>
                    <a:pt x="528" y="180"/>
                  </a:lnTo>
                  <a:lnTo>
                    <a:pt x="536" y="172"/>
                  </a:lnTo>
                  <a:lnTo>
                    <a:pt x="576" y="138"/>
                  </a:lnTo>
                  <a:lnTo>
                    <a:pt x="580" y="130"/>
                  </a:lnTo>
                  <a:lnTo>
                    <a:pt x="574" y="130"/>
                  </a:lnTo>
                  <a:lnTo>
                    <a:pt x="568" y="126"/>
                  </a:lnTo>
                  <a:lnTo>
                    <a:pt x="566" y="126"/>
                  </a:lnTo>
                  <a:lnTo>
                    <a:pt x="564" y="122"/>
                  </a:lnTo>
                  <a:lnTo>
                    <a:pt x="556" y="120"/>
                  </a:lnTo>
                  <a:lnTo>
                    <a:pt x="552" y="120"/>
                  </a:lnTo>
                  <a:lnTo>
                    <a:pt x="550" y="118"/>
                  </a:lnTo>
                  <a:lnTo>
                    <a:pt x="540" y="102"/>
                  </a:lnTo>
                  <a:lnTo>
                    <a:pt x="524" y="82"/>
                  </a:lnTo>
                  <a:lnTo>
                    <a:pt x="522" y="76"/>
                  </a:lnTo>
                  <a:lnTo>
                    <a:pt x="522" y="70"/>
                  </a:lnTo>
                  <a:lnTo>
                    <a:pt x="522" y="62"/>
                  </a:lnTo>
                  <a:lnTo>
                    <a:pt x="520" y="48"/>
                  </a:lnTo>
                  <a:lnTo>
                    <a:pt x="518" y="46"/>
                  </a:lnTo>
                  <a:lnTo>
                    <a:pt x="508" y="38"/>
                  </a:lnTo>
                  <a:lnTo>
                    <a:pt x="500" y="38"/>
                  </a:lnTo>
                  <a:lnTo>
                    <a:pt x="492" y="26"/>
                  </a:lnTo>
                  <a:lnTo>
                    <a:pt x="488" y="20"/>
                  </a:lnTo>
                  <a:lnTo>
                    <a:pt x="478" y="26"/>
                  </a:lnTo>
                  <a:lnTo>
                    <a:pt x="476" y="32"/>
                  </a:lnTo>
                  <a:lnTo>
                    <a:pt x="470" y="34"/>
                  </a:lnTo>
                  <a:lnTo>
                    <a:pt x="468" y="36"/>
                  </a:lnTo>
                  <a:lnTo>
                    <a:pt x="458" y="38"/>
                  </a:lnTo>
                  <a:lnTo>
                    <a:pt x="444" y="32"/>
                  </a:lnTo>
                  <a:lnTo>
                    <a:pt x="438" y="34"/>
                  </a:lnTo>
                  <a:lnTo>
                    <a:pt x="432" y="42"/>
                  </a:lnTo>
                  <a:lnTo>
                    <a:pt x="416" y="30"/>
                  </a:lnTo>
                  <a:lnTo>
                    <a:pt x="400" y="32"/>
                  </a:lnTo>
                  <a:lnTo>
                    <a:pt x="388" y="26"/>
                  </a:lnTo>
                  <a:lnTo>
                    <a:pt x="382" y="12"/>
                  </a:lnTo>
                  <a:lnTo>
                    <a:pt x="366" y="0"/>
                  </a:lnTo>
                  <a:lnTo>
                    <a:pt x="358" y="6"/>
                  </a:lnTo>
                  <a:lnTo>
                    <a:pt x="354" y="6"/>
                  </a:lnTo>
                  <a:lnTo>
                    <a:pt x="346" y="2"/>
                  </a:lnTo>
                  <a:lnTo>
                    <a:pt x="338" y="2"/>
                  </a:lnTo>
                  <a:lnTo>
                    <a:pt x="336" y="10"/>
                  </a:lnTo>
                  <a:lnTo>
                    <a:pt x="336" y="14"/>
                  </a:lnTo>
                  <a:lnTo>
                    <a:pt x="342" y="32"/>
                  </a:lnTo>
                  <a:lnTo>
                    <a:pt x="338" y="38"/>
                  </a:lnTo>
                  <a:lnTo>
                    <a:pt x="328" y="40"/>
                  </a:lnTo>
                  <a:lnTo>
                    <a:pt x="318" y="48"/>
                  </a:lnTo>
                  <a:lnTo>
                    <a:pt x="306" y="46"/>
                  </a:lnTo>
                  <a:lnTo>
                    <a:pt x="300" y="50"/>
                  </a:lnTo>
                  <a:lnTo>
                    <a:pt x="300" y="64"/>
                  </a:lnTo>
                  <a:lnTo>
                    <a:pt x="268" y="106"/>
                  </a:lnTo>
                  <a:lnTo>
                    <a:pt x="264" y="122"/>
                  </a:lnTo>
                  <a:lnTo>
                    <a:pt x="244" y="124"/>
                  </a:lnTo>
                  <a:lnTo>
                    <a:pt x="234" y="114"/>
                  </a:lnTo>
                  <a:lnTo>
                    <a:pt x="230" y="112"/>
                  </a:lnTo>
                  <a:lnTo>
                    <a:pt x="224" y="120"/>
                  </a:lnTo>
                  <a:lnTo>
                    <a:pt x="218" y="140"/>
                  </a:lnTo>
                  <a:lnTo>
                    <a:pt x="212" y="144"/>
                  </a:lnTo>
                  <a:lnTo>
                    <a:pt x="204" y="140"/>
                  </a:lnTo>
                  <a:lnTo>
                    <a:pt x="198" y="132"/>
                  </a:lnTo>
                  <a:lnTo>
                    <a:pt x="186" y="138"/>
                  </a:lnTo>
                  <a:lnTo>
                    <a:pt x="180" y="152"/>
                  </a:lnTo>
                  <a:lnTo>
                    <a:pt x="176" y="154"/>
                  </a:lnTo>
                  <a:lnTo>
                    <a:pt x="174" y="152"/>
                  </a:lnTo>
                  <a:lnTo>
                    <a:pt x="150" y="140"/>
                  </a:lnTo>
                  <a:lnTo>
                    <a:pt x="132" y="148"/>
                  </a:lnTo>
                  <a:lnTo>
                    <a:pt x="118" y="146"/>
                  </a:lnTo>
                  <a:lnTo>
                    <a:pt x="114" y="154"/>
                  </a:lnTo>
                  <a:lnTo>
                    <a:pt x="116" y="158"/>
                  </a:lnTo>
                  <a:lnTo>
                    <a:pt x="110" y="160"/>
                  </a:lnTo>
                  <a:lnTo>
                    <a:pt x="104" y="158"/>
                  </a:lnTo>
                  <a:lnTo>
                    <a:pt x="104" y="160"/>
                  </a:lnTo>
                  <a:lnTo>
                    <a:pt x="102" y="164"/>
                  </a:lnTo>
                  <a:lnTo>
                    <a:pt x="100" y="172"/>
                  </a:lnTo>
                  <a:lnTo>
                    <a:pt x="96" y="174"/>
                  </a:lnTo>
                  <a:lnTo>
                    <a:pt x="98" y="178"/>
                  </a:lnTo>
                  <a:lnTo>
                    <a:pt x="106" y="188"/>
                  </a:lnTo>
                  <a:lnTo>
                    <a:pt x="104" y="190"/>
                  </a:lnTo>
                  <a:lnTo>
                    <a:pt x="80" y="196"/>
                  </a:lnTo>
                  <a:lnTo>
                    <a:pt x="72" y="200"/>
                  </a:lnTo>
                  <a:lnTo>
                    <a:pt x="74" y="212"/>
                  </a:lnTo>
                  <a:lnTo>
                    <a:pt x="78" y="232"/>
                  </a:lnTo>
                  <a:lnTo>
                    <a:pt x="68" y="236"/>
                  </a:lnTo>
                  <a:lnTo>
                    <a:pt x="58" y="230"/>
                  </a:lnTo>
                  <a:lnTo>
                    <a:pt x="48" y="224"/>
                  </a:lnTo>
                  <a:lnTo>
                    <a:pt x="36" y="222"/>
                  </a:lnTo>
                  <a:lnTo>
                    <a:pt x="26" y="228"/>
                  </a:lnTo>
                  <a:lnTo>
                    <a:pt x="22" y="244"/>
                  </a:lnTo>
                  <a:lnTo>
                    <a:pt x="22" y="246"/>
                  </a:lnTo>
                  <a:lnTo>
                    <a:pt x="24" y="248"/>
                  </a:lnTo>
                  <a:lnTo>
                    <a:pt x="30" y="250"/>
                  </a:lnTo>
                  <a:lnTo>
                    <a:pt x="32" y="260"/>
                  </a:lnTo>
                  <a:lnTo>
                    <a:pt x="24" y="284"/>
                  </a:lnTo>
                  <a:lnTo>
                    <a:pt x="20" y="288"/>
                  </a:lnTo>
                  <a:lnTo>
                    <a:pt x="16" y="286"/>
                  </a:lnTo>
                  <a:lnTo>
                    <a:pt x="6" y="290"/>
                  </a:lnTo>
                  <a:lnTo>
                    <a:pt x="0" y="29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4" name="Freeform 55"/>
            <p:cNvSpPr>
              <a:spLocks/>
            </p:cNvSpPr>
            <p:nvPr/>
          </p:nvSpPr>
          <p:spPr bwMode="grayWhite">
            <a:xfrm>
              <a:off x="3449" y="2246"/>
              <a:ext cx="600" cy="211"/>
            </a:xfrm>
            <a:custGeom>
              <a:avLst/>
              <a:gdLst>
                <a:gd name="T0" fmla="*/ 7 w 646"/>
                <a:gd name="T1" fmla="*/ 0 h 228"/>
                <a:gd name="T2" fmla="*/ 7 w 646"/>
                <a:gd name="T3" fmla="*/ 6 h 228"/>
                <a:gd name="T4" fmla="*/ 7 w 646"/>
                <a:gd name="T5" fmla="*/ 6 h 228"/>
                <a:gd name="T6" fmla="*/ 7 w 646"/>
                <a:gd name="T7" fmla="*/ 6 h 228"/>
                <a:gd name="T8" fmla="*/ 7 w 646"/>
                <a:gd name="T9" fmla="*/ 6 h 228"/>
                <a:gd name="T10" fmla="*/ 7 w 646"/>
                <a:gd name="T11" fmla="*/ 6 h 228"/>
                <a:gd name="T12" fmla="*/ 7 w 646"/>
                <a:gd name="T13" fmla="*/ 6 h 228"/>
                <a:gd name="T14" fmla="*/ 7 w 646"/>
                <a:gd name="T15" fmla="*/ 6 h 228"/>
                <a:gd name="T16" fmla="*/ 7 w 646"/>
                <a:gd name="T17" fmla="*/ 6 h 228"/>
                <a:gd name="T18" fmla="*/ 7 w 646"/>
                <a:gd name="T19" fmla="*/ 6 h 228"/>
                <a:gd name="T20" fmla="*/ 7 w 646"/>
                <a:gd name="T21" fmla="*/ 6 h 228"/>
                <a:gd name="T22" fmla="*/ 7 w 646"/>
                <a:gd name="T23" fmla="*/ 6 h 228"/>
                <a:gd name="T24" fmla="*/ 7 w 646"/>
                <a:gd name="T25" fmla="*/ 6 h 228"/>
                <a:gd name="T26" fmla="*/ 7 w 646"/>
                <a:gd name="T27" fmla="*/ 6 h 228"/>
                <a:gd name="T28" fmla="*/ 7 w 646"/>
                <a:gd name="T29" fmla="*/ 6 h 228"/>
                <a:gd name="T30" fmla="*/ 7 w 646"/>
                <a:gd name="T31" fmla="*/ 6 h 228"/>
                <a:gd name="T32" fmla="*/ 7 w 646"/>
                <a:gd name="T33" fmla="*/ 6 h 228"/>
                <a:gd name="T34" fmla="*/ 7 w 646"/>
                <a:gd name="T35" fmla="*/ 6 h 228"/>
                <a:gd name="T36" fmla="*/ 7 w 646"/>
                <a:gd name="T37" fmla="*/ 6 h 228"/>
                <a:gd name="T38" fmla="*/ 7 w 646"/>
                <a:gd name="T39" fmla="*/ 6 h 228"/>
                <a:gd name="T40" fmla="*/ 7 w 646"/>
                <a:gd name="T41" fmla="*/ 6 h 228"/>
                <a:gd name="T42" fmla="*/ 7 w 646"/>
                <a:gd name="T43" fmla="*/ 6 h 228"/>
                <a:gd name="T44" fmla="*/ 0 w 646"/>
                <a:gd name="T45" fmla="*/ 6 h 228"/>
                <a:gd name="T46" fmla="*/ 7 w 646"/>
                <a:gd name="T47" fmla="*/ 6 h 228"/>
                <a:gd name="T48" fmla="*/ 7 w 646"/>
                <a:gd name="T49" fmla="*/ 6 h 228"/>
                <a:gd name="T50" fmla="*/ 7 w 646"/>
                <a:gd name="T51" fmla="*/ 6 h 228"/>
                <a:gd name="T52" fmla="*/ 7 w 646"/>
                <a:gd name="T53" fmla="*/ 6 h 228"/>
                <a:gd name="T54" fmla="*/ 7 w 646"/>
                <a:gd name="T55" fmla="*/ 6 h 228"/>
                <a:gd name="T56" fmla="*/ 7 w 646"/>
                <a:gd name="T57" fmla="*/ 6 h 228"/>
                <a:gd name="T58" fmla="*/ 7 w 646"/>
                <a:gd name="T59" fmla="*/ 6 h 228"/>
                <a:gd name="T60" fmla="*/ 7 w 646"/>
                <a:gd name="T61" fmla="*/ 6 h 228"/>
                <a:gd name="T62" fmla="*/ 7 w 646"/>
                <a:gd name="T63" fmla="*/ 6 h 228"/>
                <a:gd name="T64" fmla="*/ 7 w 646"/>
                <a:gd name="T65" fmla="*/ 6 h 228"/>
                <a:gd name="T66" fmla="*/ 7 w 646"/>
                <a:gd name="T67" fmla="*/ 6 h 228"/>
                <a:gd name="T68" fmla="*/ 7 w 646"/>
                <a:gd name="T69" fmla="*/ 6 h 228"/>
                <a:gd name="T70" fmla="*/ 7 w 646"/>
                <a:gd name="T71" fmla="*/ 6 h 228"/>
                <a:gd name="T72" fmla="*/ 7 w 646"/>
                <a:gd name="T73" fmla="*/ 6 h 228"/>
                <a:gd name="T74" fmla="*/ 7 w 646"/>
                <a:gd name="T75" fmla="*/ 6 h 228"/>
                <a:gd name="T76" fmla="*/ 7 w 646"/>
                <a:gd name="T77" fmla="*/ 6 h 228"/>
                <a:gd name="T78" fmla="*/ 7 w 646"/>
                <a:gd name="T79" fmla="*/ 6 h 228"/>
                <a:gd name="T80" fmla="*/ 7 w 646"/>
                <a:gd name="T81" fmla="*/ 6 h 228"/>
                <a:gd name="T82" fmla="*/ 7 w 646"/>
                <a:gd name="T83" fmla="*/ 6 h 228"/>
                <a:gd name="T84" fmla="*/ 7 w 646"/>
                <a:gd name="T85" fmla="*/ 6 h 228"/>
                <a:gd name="T86" fmla="*/ 7 w 646"/>
                <a:gd name="T87" fmla="*/ 6 h 228"/>
                <a:gd name="T88" fmla="*/ 7 w 646"/>
                <a:gd name="T89" fmla="*/ 6 h 228"/>
                <a:gd name="T90" fmla="*/ 7 w 646"/>
                <a:gd name="T91" fmla="*/ 6 h 228"/>
                <a:gd name="T92" fmla="*/ 7 w 646"/>
                <a:gd name="T93" fmla="*/ 6 h 228"/>
                <a:gd name="T94" fmla="*/ 7 w 646"/>
                <a:gd name="T95" fmla="*/ 6 h 228"/>
                <a:gd name="T96" fmla="*/ 7 w 646"/>
                <a:gd name="T97" fmla="*/ 6 h 228"/>
                <a:gd name="T98" fmla="*/ 7 w 646"/>
                <a:gd name="T99" fmla="*/ 6 h 228"/>
                <a:gd name="T100" fmla="*/ 7 w 646"/>
                <a:gd name="T101" fmla="*/ 6 h 228"/>
                <a:gd name="T102" fmla="*/ 7 w 646"/>
                <a:gd name="T103" fmla="*/ 6 h 228"/>
                <a:gd name="T104" fmla="*/ 7 w 646"/>
                <a:gd name="T105" fmla="*/ 6 h 228"/>
                <a:gd name="T106" fmla="*/ 7 w 646"/>
                <a:gd name="T107" fmla="*/ 6 h 228"/>
                <a:gd name="T108" fmla="*/ 7 w 646"/>
                <a:gd name="T109" fmla="*/ 6 h 228"/>
                <a:gd name="T110" fmla="*/ 7 w 646"/>
                <a:gd name="T111" fmla="*/ 6 h 228"/>
                <a:gd name="T112" fmla="*/ 7 w 646"/>
                <a:gd name="T113" fmla="*/ 6 h 228"/>
                <a:gd name="T114" fmla="*/ 7 w 646"/>
                <a:gd name="T115" fmla="*/ 0 h 2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46"/>
                <a:gd name="T175" fmla="*/ 0 h 228"/>
                <a:gd name="T176" fmla="*/ 646 w 646"/>
                <a:gd name="T177" fmla="*/ 228 h 2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46" h="228">
                  <a:moveTo>
                    <a:pt x="646" y="0"/>
                  </a:moveTo>
                  <a:lnTo>
                    <a:pt x="514" y="16"/>
                  </a:lnTo>
                  <a:lnTo>
                    <a:pt x="508" y="22"/>
                  </a:lnTo>
                  <a:lnTo>
                    <a:pt x="182" y="50"/>
                  </a:lnTo>
                  <a:lnTo>
                    <a:pt x="176" y="48"/>
                  </a:lnTo>
                  <a:lnTo>
                    <a:pt x="164" y="50"/>
                  </a:lnTo>
                  <a:lnTo>
                    <a:pt x="166" y="54"/>
                  </a:lnTo>
                  <a:lnTo>
                    <a:pt x="166" y="64"/>
                  </a:lnTo>
                  <a:lnTo>
                    <a:pt x="50" y="74"/>
                  </a:lnTo>
                  <a:lnTo>
                    <a:pt x="44" y="88"/>
                  </a:lnTo>
                  <a:lnTo>
                    <a:pt x="40" y="104"/>
                  </a:lnTo>
                  <a:lnTo>
                    <a:pt x="42" y="110"/>
                  </a:lnTo>
                  <a:lnTo>
                    <a:pt x="38" y="124"/>
                  </a:lnTo>
                  <a:lnTo>
                    <a:pt x="36" y="130"/>
                  </a:lnTo>
                  <a:lnTo>
                    <a:pt x="38" y="134"/>
                  </a:lnTo>
                  <a:lnTo>
                    <a:pt x="34" y="142"/>
                  </a:lnTo>
                  <a:lnTo>
                    <a:pt x="24" y="152"/>
                  </a:lnTo>
                  <a:lnTo>
                    <a:pt x="20" y="174"/>
                  </a:lnTo>
                  <a:lnTo>
                    <a:pt x="10" y="186"/>
                  </a:lnTo>
                  <a:lnTo>
                    <a:pt x="12" y="200"/>
                  </a:lnTo>
                  <a:lnTo>
                    <a:pt x="10" y="218"/>
                  </a:lnTo>
                  <a:lnTo>
                    <a:pt x="8" y="218"/>
                  </a:lnTo>
                  <a:lnTo>
                    <a:pt x="0" y="228"/>
                  </a:lnTo>
                  <a:lnTo>
                    <a:pt x="166" y="214"/>
                  </a:lnTo>
                  <a:lnTo>
                    <a:pt x="374" y="196"/>
                  </a:lnTo>
                  <a:lnTo>
                    <a:pt x="454" y="188"/>
                  </a:lnTo>
                  <a:lnTo>
                    <a:pt x="456" y="164"/>
                  </a:lnTo>
                  <a:lnTo>
                    <a:pt x="464" y="164"/>
                  </a:lnTo>
                  <a:lnTo>
                    <a:pt x="468" y="164"/>
                  </a:lnTo>
                  <a:lnTo>
                    <a:pt x="474" y="158"/>
                  </a:lnTo>
                  <a:lnTo>
                    <a:pt x="474" y="152"/>
                  </a:lnTo>
                  <a:lnTo>
                    <a:pt x="474" y="146"/>
                  </a:lnTo>
                  <a:lnTo>
                    <a:pt x="476" y="140"/>
                  </a:lnTo>
                  <a:lnTo>
                    <a:pt x="482" y="134"/>
                  </a:lnTo>
                  <a:lnTo>
                    <a:pt x="498" y="126"/>
                  </a:lnTo>
                  <a:lnTo>
                    <a:pt x="518" y="122"/>
                  </a:lnTo>
                  <a:lnTo>
                    <a:pt x="536" y="106"/>
                  </a:lnTo>
                  <a:lnTo>
                    <a:pt x="542" y="102"/>
                  </a:lnTo>
                  <a:lnTo>
                    <a:pt x="554" y="92"/>
                  </a:lnTo>
                  <a:lnTo>
                    <a:pt x="556" y="82"/>
                  </a:lnTo>
                  <a:lnTo>
                    <a:pt x="560" y="82"/>
                  </a:lnTo>
                  <a:lnTo>
                    <a:pt x="564" y="82"/>
                  </a:lnTo>
                  <a:lnTo>
                    <a:pt x="568" y="78"/>
                  </a:lnTo>
                  <a:lnTo>
                    <a:pt x="568" y="76"/>
                  </a:lnTo>
                  <a:lnTo>
                    <a:pt x="574" y="70"/>
                  </a:lnTo>
                  <a:lnTo>
                    <a:pt x="578" y="70"/>
                  </a:lnTo>
                  <a:lnTo>
                    <a:pt x="582" y="74"/>
                  </a:lnTo>
                  <a:lnTo>
                    <a:pt x="588" y="70"/>
                  </a:lnTo>
                  <a:lnTo>
                    <a:pt x="590" y="66"/>
                  </a:lnTo>
                  <a:lnTo>
                    <a:pt x="598" y="58"/>
                  </a:lnTo>
                  <a:lnTo>
                    <a:pt x="606" y="56"/>
                  </a:lnTo>
                  <a:lnTo>
                    <a:pt x="618" y="56"/>
                  </a:lnTo>
                  <a:lnTo>
                    <a:pt x="632" y="34"/>
                  </a:lnTo>
                  <a:lnTo>
                    <a:pt x="642" y="26"/>
                  </a:lnTo>
                  <a:lnTo>
                    <a:pt x="644" y="20"/>
                  </a:lnTo>
                  <a:lnTo>
                    <a:pt x="646" y="14"/>
                  </a:lnTo>
                  <a:lnTo>
                    <a:pt x="644" y="6"/>
                  </a:lnTo>
                  <a:lnTo>
                    <a:pt x="64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5" name="Freeform 56"/>
            <p:cNvSpPr>
              <a:spLocks/>
            </p:cNvSpPr>
            <p:nvPr/>
          </p:nvSpPr>
          <p:spPr bwMode="grayWhite">
            <a:xfrm>
              <a:off x="3785" y="1739"/>
              <a:ext cx="306" cy="343"/>
            </a:xfrm>
            <a:custGeom>
              <a:avLst/>
              <a:gdLst>
                <a:gd name="T0" fmla="*/ 6 w 330"/>
                <a:gd name="T1" fmla="*/ 6 h 370"/>
                <a:gd name="T2" fmla="*/ 6 w 330"/>
                <a:gd name="T3" fmla="*/ 6 h 370"/>
                <a:gd name="T4" fmla="*/ 6 w 330"/>
                <a:gd name="T5" fmla="*/ 6 h 370"/>
                <a:gd name="T6" fmla="*/ 6 w 330"/>
                <a:gd name="T7" fmla="*/ 6 h 370"/>
                <a:gd name="T8" fmla="*/ 6 w 330"/>
                <a:gd name="T9" fmla="*/ 6 h 370"/>
                <a:gd name="T10" fmla="*/ 6 w 330"/>
                <a:gd name="T11" fmla="*/ 6 h 370"/>
                <a:gd name="T12" fmla="*/ 6 w 330"/>
                <a:gd name="T13" fmla="*/ 6 h 370"/>
                <a:gd name="T14" fmla="*/ 6 w 330"/>
                <a:gd name="T15" fmla="*/ 6 h 370"/>
                <a:gd name="T16" fmla="*/ 6 w 330"/>
                <a:gd name="T17" fmla="*/ 6 h 370"/>
                <a:gd name="T18" fmla="*/ 6 w 330"/>
                <a:gd name="T19" fmla="*/ 6 h 370"/>
                <a:gd name="T20" fmla="*/ 6 w 330"/>
                <a:gd name="T21" fmla="*/ 6 h 370"/>
                <a:gd name="T22" fmla="*/ 6 w 330"/>
                <a:gd name="T23" fmla="*/ 6 h 370"/>
                <a:gd name="T24" fmla="*/ 6 w 330"/>
                <a:gd name="T25" fmla="*/ 6 h 370"/>
                <a:gd name="T26" fmla="*/ 6 w 330"/>
                <a:gd name="T27" fmla="*/ 6 h 370"/>
                <a:gd name="T28" fmla="*/ 6 w 330"/>
                <a:gd name="T29" fmla="*/ 6 h 370"/>
                <a:gd name="T30" fmla="*/ 6 w 330"/>
                <a:gd name="T31" fmla="*/ 6 h 370"/>
                <a:gd name="T32" fmla="*/ 6 w 330"/>
                <a:gd name="T33" fmla="*/ 6 h 370"/>
                <a:gd name="T34" fmla="*/ 6 w 330"/>
                <a:gd name="T35" fmla="*/ 6 h 370"/>
                <a:gd name="T36" fmla="*/ 6 w 330"/>
                <a:gd name="T37" fmla="*/ 6 h 370"/>
                <a:gd name="T38" fmla="*/ 6 w 330"/>
                <a:gd name="T39" fmla="*/ 6 h 370"/>
                <a:gd name="T40" fmla="*/ 6 w 330"/>
                <a:gd name="T41" fmla="*/ 6 h 370"/>
                <a:gd name="T42" fmla="*/ 6 w 330"/>
                <a:gd name="T43" fmla="*/ 6 h 370"/>
                <a:gd name="T44" fmla="*/ 6 w 330"/>
                <a:gd name="T45" fmla="*/ 6 h 370"/>
                <a:gd name="T46" fmla="*/ 6 w 330"/>
                <a:gd name="T47" fmla="*/ 6 h 370"/>
                <a:gd name="T48" fmla="*/ 6 w 330"/>
                <a:gd name="T49" fmla="*/ 6 h 370"/>
                <a:gd name="T50" fmla="*/ 6 w 330"/>
                <a:gd name="T51" fmla="*/ 6 h 370"/>
                <a:gd name="T52" fmla="*/ 6 w 330"/>
                <a:gd name="T53" fmla="*/ 6 h 370"/>
                <a:gd name="T54" fmla="*/ 6 w 330"/>
                <a:gd name="T55" fmla="*/ 6 h 370"/>
                <a:gd name="T56" fmla="*/ 6 w 330"/>
                <a:gd name="T57" fmla="*/ 6 h 370"/>
                <a:gd name="T58" fmla="*/ 6 w 330"/>
                <a:gd name="T59" fmla="*/ 6 h 370"/>
                <a:gd name="T60" fmla="*/ 6 w 330"/>
                <a:gd name="T61" fmla="*/ 6 h 370"/>
                <a:gd name="T62" fmla="*/ 6 w 330"/>
                <a:gd name="T63" fmla="*/ 6 h 370"/>
                <a:gd name="T64" fmla="*/ 6 w 330"/>
                <a:gd name="T65" fmla="*/ 6 h 370"/>
                <a:gd name="T66" fmla="*/ 6 w 330"/>
                <a:gd name="T67" fmla="*/ 6 h 370"/>
                <a:gd name="T68" fmla="*/ 6 w 330"/>
                <a:gd name="T69" fmla="*/ 6 h 370"/>
                <a:gd name="T70" fmla="*/ 6 w 330"/>
                <a:gd name="T71" fmla="*/ 6 h 370"/>
                <a:gd name="T72" fmla="*/ 6 w 330"/>
                <a:gd name="T73" fmla="*/ 6 h 370"/>
                <a:gd name="T74" fmla="*/ 0 w 330"/>
                <a:gd name="T75" fmla="*/ 6 h 3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0"/>
                <a:gd name="T115" fmla="*/ 0 h 370"/>
                <a:gd name="T116" fmla="*/ 330 w 330"/>
                <a:gd name="T117" fmla="*/ 370 h 3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0" h="370">
                  <a:moveTo>
                    <a:pt x="0" y="66"/>
                  </a:moveTo>
                  <a:lnTo>
                    <a:pt x="28" y="324"/>
                  </a:lnTo>
                  <a:lnTo>
                    <a:pt x="36" y="324"/>
                  </a:lnTo>
                  <a:lnTo>
                    <a:pt x="44" y="328"/>
                  </a:lnTo>
                  <a:lnTo>
                    <a:pt x="48" y="328"/>
                  </a:lnTo>
                  <a:lnTo>
                    <a:pt x="56" y="322"/>
                  </a:lnTo>
                  <a:lnTo>
                    <a:pt x="72" y="334"/>
                  </a:lnTo>
                  <a:lnTo>
                    <a:pt x="78" y="348"/>
                  </a:lnTo>
                  <a:lnTo>
                    <a:pt x="90" y="354"/>
                  </a:lnTo>
                  <a:lnTo>
                    <a:pt x="106" y="352"/>
                  </a:lnTo>
                  <a:lnTo>
                    <a:pt x="122" y="364"/>
                  </a:lnTo>
                  <a:lnTo>
                    <a:pt x="128" y="356"/>
                  </a:lnTo>
                  <a:lnTo>
                    <a:pt x="134" y="354"/>
                  </a:lnTo>
                  <a:lnTo>
                    <a:pt x="148" y="360"/>
                  </a:lnTo>
                  <a:lnTo>
                    <a:pt x="158" y="358"/>
                  </a:lnTo>
                  <a:lnTo>
                    <a:pt x="160" y="356"/>
                  </a:lnTo>
                  <a:lnTo>
                    <a:pt x="166" y="354"/>
                  </a:lnTo>
                  <a:lnTo>
                    <a:pt x="168" y="348"/>
                  </a:lnTo>
                  <a:lnTo>
                    <a:pt x="178" y="342"/>
                  </a:lnTo>
                  <a:lnTo>
                    <a:pt x="182" y="348"/>
                  </a:lnTo>
                  <a:lnTo>
                    <a:pt x="190" y="360"/>
                  </a:lnTo>
                  <a:lnTo>
                    <a:pt x="198" y="360"/>
                  </a:lnTo>
                  <a:lnTo>
                    <a:pt x="208" y="368"/>
                  </a:lnTo>
                  <a:lnTo>
                    <a:pt x="210" y="370"/>
                  </a:lnTo>
                  <a:lnTo>
                    <a:pt x="220" y="370"/>
                  </a:lnTo>
                  <a:lnTo>
                    <a:pt x="228" y="356"/>
                  </a:lnTo>
                  <a:lnTo>
                    <a:pt x="234" y="352"/>
                  </a:lnTo>
                  <a:lnTo>
                    <a:pt x="234" y="342"/>
                  </a:lnTo>
                  <a:lnTo>
                    <a:pt x="234" y="330"/>
                  </a:lnTo>
                  <a:lnTo>
                    <a:pt x="240" y="306"/>
                  </a:lnTo>
                  <a:lnTo>
                    <a:pt x="246" y="306"/>
                  </a:lnTo>
                  <a:lnTo>
                    <a:pt x="254" y="318"/>
                  </a:lnTo>
                  <a:lnTo>
                    <a:pt x="262" y="308"/>
                  </a:lnTo>
                  <a:lnTo>
                    <a:pt x="260" y="296"/>
                  </a:lnTo>
                  <a:lnTo>
                    <a:pt x="268" y="280"/>
                  </a:lnTo>
                  <a:lnTo>
                    <a:pt x="274" y="272"/>
                  </a:lnTo>
                  <a:lnTo>
                    <a:pt x="274" y="268"/>
                  </a:lnTo>
                  <a:lnTo>
                    <a:pt x="280" y="262"/>
                  </a:lnTo>
                  <a:lnTo>
                    <a:pt x="288" y="264"/>
                  </a:lnTo>
                  <a:lnTo>
                    <a:pt x="296" y="260"/>
                  </a:lnTo>
                  <a:lnTo>
                    <a:pt x="298" y="258"/>
                  </a:lnTo>
                  <a:lnTo>
                    <a:pt x="312" y="240"/>
                  </a:lnTo>
                  <a:lnTo>
                    <a:pt x="316" y="238"/>
                  </a:lnTo>
                  <a:lnTo>
                    <a:pt x="324" y="230"/>
                  </a:lnTo>
                  <a:lnTo>
                    <a:pt x="322" y="220"/>
                  </a:lnTo>
                  <a:lnTo>
                    <a:pt x="320" y="214"/>
                  </a:lnTo>
                  <a:lnTo>
                    <a:pt x="320" y="206"/>
                  </a:lnTo>
                  <a:lnTo>
                    <a:pt x="324" y="198"/>
                  </a:lnTo>
                  <a:lnTo>
                    <a:pt x="330" y="162"/>
                  </a:lnTo>
                  <a:lnTo>
                    <a:pt x="316" y="154"/>
                  </a:lnTo>
                  <a:lnTo>
                    <a:pt x="326" y="146"/>
                  </a:lnTo>
                  <a:lnTo>
                    <a:pt x="322" y="136"/>
                  </a:lnTo>
                  <a:lnTo>
                    <a:pt x="328" y="130"/>
                  </a:lnTo>
                  <a:lnTo>
                    <a:pt x="330" y="132"/>
                  </a:lnTo>
                  <a:lnTo>
                    <a:pt x="308" y="0"/>
                  </a:lnTo>
                  <a:lnTo>
                    <a:pt x="270" y="20"/>
                  </a:lnTo>
                  <a:lnTo>
                    <a:pt x="254" y="30"/>
                  </a:lnTo>
                  <a:lnTo>
                    <a:pt x="246" y="34"/>
                  </a:lnTo>
                  <a:lnTo>
                    <a:pt x="224" y="58"/>
                  </a:lnTo>
                  <a:lnTo>
                    <a:pt x="218" y="62"/>
                  </a:lnTo>
                  <a:lnTo>
                    <a:pt x="212" y="62"/>
                  </a:lnTo>
                  <a:lnTo>
                    <a:pt x="200" y="62"/>
                  </a:lnTo>
                  <a:lnTo>
                    <a:pt x="194" y="64"/>
                  </a:lnTo>
                  <a:lnTo>
                    <a:pt x="176" y="78"/>
                  </a:lnTo>
                  <a:lnTo>
                    <a:pt x="168" y="76"/>
                  </a:lnTo>
                  <a:lnTo>
                    <a:pt x="154" y="72"/>
                  </a:lnTo>
                  <a:lnTo>
                    <a:pt x="150" y="74"/>
                  </a:lnTo>
                  <a:lnTo>
                    <a:pt x="146" y="72"/>
                  </a:lnTo>
                  <a:lnTo>
                    <a:pt x="150" y="66"/>
                  </a:lnTo>
                  <a:lnTo>
                    <a:pt x="146" y="66"/>
                  </a:lnTo>
                  <a:lnTo>
                    <a:pt x="136" y="64"/>
                  </a:lnTo>
                  <a:lnTo>
                    <a:pt x="112" y="56"/>
                  </a:lnTo>
                  <a:lnTo>
                    <a:pt x="108" y="56"/>
                  </a:lnTo>
                  <a:lnTo>
                    <a:pt x="96" y="58"/>
                  </a:lnTo>
                  <a:lnTo>
                    <a:pt x="96" y="52"/>
                  </a:lnTo>
                  <a:lnTo>
                    <a:pt x="0" y="66"/>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6" name="Freeform 57"/>
            <p:cNvSpPr>
              <a:spLocks/>
            </p:cNvSpPr>
            <p:nvPr/>
          </p:nvSpPr>
          <p:spPr bwMode="grayWhite">
            <a:xfrm>
              <a:off x="4114" y="1368"/>
              <a:ext cx="551" cy="422"/>
            </a:xfrm>
            <a:custGeom>
              <a:avLst/>
              <a:gdLst>
                <a:gd name="T0" fmla="*/ 6 w 594"/>
                <a:gd name="T1" fmla="*/ 6 h 456"/>
                <a:gd name="T2" fmla="*/ 6 w 594"/>
                <a:gd name="T3" fmla="*/ 6 h 456"/>
                <a:gd name="T4" fmla="*/ 6 w 594"/>
                <a:gd name="T5" fmla="*/ 6 h 456"/>
                <a:gd name="T6" fmla="*/ 6 w 594"/>
                <a:gd name="T7" fmla="*/ 6 h 456"/>
                <a:gd name="T8" fmla="*/ 6 w 594"/>
                <a:gd name="T9" fmla="*/ 6 h 456"/>
                <a:gd name="T10" fmla="*/ 6 w 594"/>
                <a:gd name="T11" fmla="*/ 6 h 456"/>
                <a:gd name="T12" fmla="*/ 6 w 594"/>
                <a:gd name="T13" fmla="*/ 6 h 456"/>
                <a:gd name="T14" fmla="*/ 6 w 594"/>
                <a:gd name="T15" fmla="*/ 6 h 456"/>
                <a:gd name="T16" fmla="*/ 6 w 594"/>
                <a:gd name="T17" fmla="*/ 6 h 456"/>
                <a:gd name="T18" fmla="*/ 6 w 594"/>
                <a:gd name="T19" fmla="*/ 6 h 456"/>
                <a:gd name="T20" fmla="*/ 6 w 594"/>
                <a:gd name="T21" fmla="*/ 6 h 456"/>
                <a:gd name="T22" fmla="*/ 6 w 594"/>
                <a:gd name="T23" fmla="*/ 6 h 456"/>
                <a:gd name="T24" fmla="*/ 6 w 594"/>
                <a:gd name="T25" fmla="*/ 6 h 456"/>
                <a:gd name="T26" fmla="*/ 6 w 594"/>
                <a:gd name="T27" fmla="*/ 6 h 456"/>
                <a:gd name="T28" fmla="*/ 6 w 594"/>
                <a:gd name="T29" fmla="*/ 6 h 456"/>
                <a:gd name="T30" fmla="*/ 6 w 594"/>
                <a:gd name="T31" fmla="*/ 6 h 456"/>
                <a:gd name="T32" fmla="*/ 6 w 594"/>
                <a:gd name="T33" fmla="*/ 6 h 456"/>
                <a:gd name="T34" fmla="*/ 6 w 594"/>
                <a:gd name="T35" fmla="*/ 6 h 456"/>
                <a:gd name="T36" fmla="*/ 6 w 594"/>
                <a:gd name="T37" fmla="*/ 6 h 456"/>
                <a:gd name="T38" fmla="*/ 6 w 594"/>
                <a:gd name="T39" fmla="*/ 6 h 456"/>
                <a:gd name="T40" fmla="*/ 6 w 594"/>
                <a:gd name="T41" fmla="*/ 6 h 456"/>
                <a:gd name="T42" fmla="*/ 6 w 594"/>
                <a:gd name="T43" fmla="*/ 6 h 456"/>
                <a:gd name="T44" fmla="*/ 6 w 594"/>
                <a:gd name="T45" fmla="*/ 6 h 456"/>
                <a:gd name="T46" fmla="*/ 6 w 594"/>
                <a:gd name="T47" fmla="*/ 6 h 456"/>
                <a:gd name="T48" fmla="*/ 6 w 594"/>
                <a:gd name="T49" fmla="*/ 6 h 456"/>
                <a:gd name="T50" fmla="*/ 6 w 594"/>
                <a:gd name="T51" fmla="*/ 6 h 456"/>
                <a:gd name="T52" fmla="*/ 6 w 594"/>
                <a:gd name="T53" fmla="*/ 0 h 456"/>
                <a:gd name="T54" fmla="*/ 6 w 594"/>
                <a:gd name="T55" fmla="*/ 6 h 456"/>
                <a:gd name="T56" fmla="*/ 6 w 594"/>
                <a:gd name="T57" fmla="*/ 6 h 456"/>
                <a:gd name="T58" fmla="*/ 6 w 594"/>
                <a:gd name="T59" fmla="*/ 6 h 456"/>
                <a:gd name="T60" fmla="*/ 6 w 594"/>
                <a:gd name="T61" fmla="*/ 6 h 456"/>
                <a:gd name="T62" fmla="*/ 6 w 594"/>
                <a:gd name="T63" fmla="*/ 6 h 456"/>
                <a:gd name="T64" fmla="*/ 6 w 594"/>
                <a:gd name="T65" fmla="*/ 6 h 456"/>
                <a:gd name="T66" fmla="*/ 6 w 594"/>
                <a:gd name="T67" fmla="*/ 6 h 456"/>
                <a:gd name="T68" fmla="*/ 6 w 594"/>
                <a:gd name="T69" fmla="*/ 6 h 456"/>
                <a:gd name="T70" fmla="*/ 6 w 594"/>
                <a:gd name="T71" fmla="*/ 6 h 456"/>
                <a:gd name="T72" fmla="*/ 6 w 594"/>
                <a:gd name="T73" fmla="*/ 6 h 456"/>
                <a:gd name="T74" fmla="*/ 6 w 594"/>
                <a:gd name="T75" fmla="*/ 6 h 456"/>
                <a:gd name="T76" fmla="*/ 6 w 594"/>
                <a:gd name="T77" fmla="*/ 6 h 456"/>
                <a:gd name="T78" fmla="*/ 6 w 594"/>
                <a:gd name="T79" fmla="*/ 6 h 456"/>
                <a:gd name="T80" fmla="*/ 6 w 594"/>
                <a:gd name="T81" fmla="*/ 6 h 456"/>
                <a:gd name="T82" fmla="*/ 6 w 594"/>
                <a:gd name="T83" fmla="*/ 6 h 456"/>
                <a:gd name="T84" fmla="*/ 6 w 594"/>
                <a:gd name="T85" fmla="*/ 6 h 456"/>
                <a:gd name="T86" fmla="*/ 6 w 594"/>
                <a:gd name="T87" fmla="*/ 6 h 456"/>
                <a:gd name="T88" fmla="*/ 6 w 594"/>
                <a:gd name="T89" fmla="*/ 6 h 4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94"/>
                <a:gd name="T136" fmla="*/ 0 h 456"/>
                <a:gd name="T137" fmla="*/ 594 w 594"/>
                <a:gd name="T138" fmla="*/ 456 h 4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94" h="456">
                  <a:moveTo>
                    <a:pt x="386" y="374"/>
                  </a:moveTo>
                  <a:lnTo>
                    <a:pt x="450" y="398"/>
                  </a:lnTo>
                  <a:lnTo>
                    <a:pt x="454" y="408"/>
                  </a:lnTo>
                  <a:lnTo>
                    <a:pt x="450" y="412"/>
                  </a:lnTo>
                  <a:lnTo>
                    <a:pt x="448" y="416"/>
                  </a:lnTo>
                  <a:lnTo>
                    <a:pt x="446" y="424"/>
                  </a:lnTo>
                  <a:lnTo>
                    <a:pt x="446" y="434"/>
                  </a:lnTo>
                  <a:lnTo>
                    <a:pt x="442" y="434"/>
                  </a:lnTo>
                  <a:lnTo>
                    <a:pt x="440" y="438"/>
                  </a:lnTo>
                  <a:lnTo>
                    <a:pt x="434" y="450"/>
                  </a:lnTo>
                  <a:lnTo>
                    <a:pt x="434" y="454"/>
                  </a:lnTo>
                  <a:lnTo>
                    <a:pt x="436" y="456"/>
                  </a:lnTo>
                  <a:lnTo>
                    <a:pt x="438" y="452"/>
                  </a:lnTo>
                  <a:lnTo>
                    <a:pt x="440" y="450"/>
                  </a:lnTo>
                  <a:lnTo>
                    <a:pt x="450" y="440"/>
                  </a:lnTo>
                  <a:lnTo>
                    <a:pt x="456" y="442"/>
                  </a:lnTo>
                  <a:lnTo>
                    <a:pt x="470" y="442"/>
                  </a:lnTo>
                  <a:lnTo>
                    <a:pt x="474" y="438"/>
                  </a:lnTo>
                  <a:lnTo>
                    <a:pt x="488" y="434"/>
                  </a:lnTo>
                  <a:lnTo>
                    <a:pt x="500" y="430"/>
                  </a:lnTo>
                  <a:lnTo>
                    <a:pt x="506" y="424"/>
                  </a:lnTo>
                  <a:lnTo>
                    <a:pt x="514" y="416"/>
                  </a:lnTo>
                  <a:lnTo>
                    <a:pt x="550" y="392"/>
                  </a:lnTo>
                  <a:lnTo>
                    <a:pt x="560" y="386"/>
                  </a:lnTo>
                  <a:lnTo>
                    <a:pt x="568" y="380"/>
                  </a:lnTo>
                  <a:lnTo>
                    <a:pt x="574" y="378"/>
                  </a:lnTo>
                  <a:lnTo>
                    <a:pt x="578" y="372"/>
                  </a:lnTo>
                  <a:lnTo>
                    <a:pt x="586" y="368"/>
                  </a:lnTo>
                  <a:lnTo>
                    <a:pt x="590" y="364"/>
                  </a:lnTo>
                  <a:lnTo>
                    <a:pt x="594" y="356"/>
                  </a:lnTo>
                  <a:lnTo>
                    <a:pt x="594" y="354"/>
                  </a:lnTo>
                  <a:lnTo>
                    <a:pt x="594" y="352"/>
                  </a:lnTo>
                  <a:lnTo>
                    <a:pt x="586" y="360"/>
                  </a:lnTo>
                  <a:lnTo>
                    <a:pt x="578" y="362"/>
                  </a:lnTo>
                  <a:lnTo>
                    <a:pt x="568" y="366"/>
                  </a:lnTo>
                  <a:lnTo>
                    <a:pt x="564" y="370"/>
                  </a:lnTo>
                  <a:lnTo>
                    <a:pt x="560" y="376"/>
                  </a:lnTo>
                  <a:lnTo>
                    <a:pt x="552" y="382"/>
                  </a:lnTo>
                  <a:lnTo>
                    <a:pt x="550" y="378"/>
                  </a:lnTo>
                  <a:lnTo>
                    <a:pt x="552" y="372"/>
                  </a:lnTo>
                  <a:lnTo>
                    <a:pt x="560" y="364"/>
                  </a:lnTo>
                  <a:lnTo>
                    <a:pt x="566" y="352"/>
                  </a:lnTo>
                  <a:lnTo>
                    <a:pt x="564" y="350"/>
                  </a:lnTo>
                  <a:lnTo>
                    <a:pt x="558" y="356"/>
                  </a:lnTo>
                  <a:lnTo>
                    <a:pt x="554" y="364"/>
                  </a:lnTo>
                  <a:lnTo>
                    <a:pt x="548" y="368"/>
                  </a:lnTo>
                  <a:lnTo>
                    <a:pt x="528" y="380"/>
                  </a:lnTo>
                  <a:lnTo>
                    <a:pt x="504" y="392"/>
                  </a:lnTo>
                  <a:lnTo>
                    <a:pt x="482" y="402"/>
                  </a:lnTo>
                  <a:lnTo>
                    <a:pt x="474" y="408"/>
                  </a:lnTo>
                  <a:lnTo>
                    <a:pt x="466" y="418"/>
                  </a:lnTo>
                  <a:lnTo>
                    <a:pt x="462" y="414"/>
                  </a:lnTo>
                  <a:lnTo>
                    <a:pt x="460" y="406"/>
                  </a:lnTo>
                  <a:lnTo>
                    <a:pt x="464" y="398"/>
                  </a:lnTo>
                  <a:lnTo>
                    <a:pt x="470" y="392"/>
                  </a:lnTo>
                  <a:lnTo>
                    <a:pt x="462" y="384"/>
                  </a:lnTo>
                  <a:lnTo>
                    <a:pt x="474" y="372"/>
                  </a:lnTo>
                  <a:lnTo>
                    <a:pt x="474" y="368"/>
                  </a:lnTo>
                  <a:lnTo>
                    <a:pt x="470" y="360"/>
                  </a:lnTo>
                  <a:lnTo>
                    <a:pt x="460" y="288"/>
                  </a:lnTo>
                  <a:lnTo>
                    <a:pt x="458" y="284"/>
                  </a:lnTo>
                  <a:lnTo>
                    <a:pt x="458" y="216"/>
                  </a:lnTo>
                  <a:lnTo>
                    <a:pt x="450" y="200"/>
                  </a:lnTo>
                  <a:lnTo>
                    <a:pt x="444" y="184"/>
                  </a:lnTo>
                  <a:lnTo>
                    <a:pt x="444" y="170"/>
                  </a:lnTo>
                  <a:lnTo>
                    <a:pt x="440" y="146"/>
                  </a:lnTo>
                  <a:lnTo>
                    <a:pt x="432" y="132"/>
                  </a:lnTo>
                  <a:lnTo>
                    <a:pt x="428" y="134"/>
                  </a:lnTo>
                  <a:lnTo>
                    <a:pt x="428" y="136"/>
                  </a:lnTo>
                  <a:lnTo>
                    <a:pt x="426" y="138"/>
                  </a:lnTo>
                  <a:lnTo>
                    <a:pt x="424" y="132"/>
                  </a:lnTo>
                  <a:lnTo>
                    <a:pt x="426" y="120"/>
                  </a:lnTo>
                  <a:lnTo>
                    <a:pt x="414" y="92"/>
                  </a:lnTo>
                  <a:lnTo>
                    <a:pt x="412" y="82"/>
                  </a:lnTo>
                  <a:lnTo>
                    <a:pt x="418" y="70"/>
                  </a:lnTo>
                  <a:lnTo>
                    <a:pt x="414" y="50"/>
                  </a:lnTo>
                  <a:lnTo>
                    <a:pt x="402" y="22"/>
                  </a:lnTo>
                  <a:lnTo>
                    <a:pt x="402" y="18"/>
                  </a:lnTo>
                  <a:lnTo>
                    <a:pt x="398" y="14"/>
                  </a:lnTo>
                  <a:lnTo>
                    <a:pt x="400" y="10"/>
                  </a:lnTo>
                  <a:lnTo>
                    <a:pt x="394" y="0"/>
                  </a:lnTo>
                  <a:lnTo>
                    <a:pt x="300" y="24"/>
                  </a:lnTo>
                  <a:lnTo>
                    <a:pt x="300" y="20"/>
                  </a:lnTo>
                  <a:lnTo>
                    <a:pt x="296" y="20"/>
                  </a:lnTo>
                  <a:lnTo>
                    <a:pt x="288" y="26"/>
                  </a:lnTo>
                  <a:lnTo>
                    <a:pt x="266" y="48"/>
                  </a:lnTo>
                  <a:lnTo>
                    <a:pt x="244" y="80"/>
                  </a:lnTo>
                  <a:lnTo>
                    <a:pt x="240" y="86"/>
                  </a:lnTo>
                  <a:lnTo>
                    <a:pt x="242" y="90"/>
                  </a:lnTo>
                  <a:lnTo>
                    <a:pt x="238" y="102"/>
                  </a:lnTo>
                  <a:lnTo>
                    <a:pt x="234" y="108"/>
                  </a:lnTo>
                  <a:lnTo>
                    <a:pt x="210" y="130"/>
                  </a:lnTo>
                  <a:lnTo>
                    <a:pt x="208" y="134"/>
                  </a:lnTo>
                  <a:lnTo>
                    <a:pt x="212" y="144"/>
                  </a:lnTo>
                  <a:lnTo>
                    <a:pt x="214" y="146"/>
                  </a:lnTo>
                  <a:lnTo>
                    <a:pt x="220" y="144"/>
                  </a:lnTo>
                  <a:lnTo>
                    <a:pt x="224" y="148"/>
                  </a:lnTo>
                  <a:lnTo>
                    <a:pt x="226" y="154"/>
                  </a:lnTo>
                  <a:lnTo>
                    <a:pt x="220" y="158"/>
                  </a:lnTo>
                  <a:lnTo>
                    <a:pt x="222" y="166"/>
                  </a:lnTo>
                  <a:lnTo>
                    <a:pt x="228" y="174"/>
                  </a:lnTo>
                  <a:lnTo>
                    <a:pt x="228" y="188"/>
                  </a:lnTo>
                  <a:lnTo>
                    <a:pt x="212" y="194"/>
                  </a:lnTo>
                  <a:lnTo>
                    <a:pt x="190" y="218"/>
                  </a:lnTo>
                  <a:lnTo>
                    <a:pt x="174" y="224"/>
                  </a:lnTo>
                  <a:lnTo>
                    <a:pt x="136" y="234"/>
                  </a:lnTo>
                  <a:lnTo>
                    <a:pt x="124" y="230"/>
                  </a:lnTo>
                  <a:lnTo>
                    <a:pt x="114" y="228"/>
                  </a:lnTo>
                  <a:lnTo>
                    <a:pt x="94" y="230"/>
                  </a:lnTo>
                  <a:lnTo>
                    <a:pt x="72" y="234"/>
                  </a:lnTo>
                  <a:lnTo>
                    <a:pt x="52" y="242"/>
                  </a:lnTo>
                  <a:lnTo>
                    <a:pt x="40" y="248"/>
                  </a:lnTo>
                  <a:lnTo>
                    <a:pt x="38" y="262"/>
                  </a:lnTo>
                  <a:lnTo>
                    <a:pt x="38" y="270"/>
                  </a:lnTo>
                  <a:lnTo>
                    <a:pt x="54" y="288"/>
                  </a:lnTo>
                  <a:lnTo>
                    <a:pt x="56" y="296"/>
                  </a:lnTo>
                  <a:lnTo>
                    <a:pt x="54" y="302"/>
                  </a:lnTo>
                  <a:lnTo>
                    <a:pt x="48" y="306"/>
                  </a:lnTo>
                  <a:lnTo>
                    <a:pt x="42" y="320"/>
                  </a:lnTo>
                  <a:lnTo>
                    <a:pt x="12" y="350"/>
                  </a:lnTo>
                  <a:lnTo>
                    <a:pt x="0" y="360"/>
                  </a:lnTo>
                  <a:lnTo>
                    <a:pt x="6" y="386"/>
                  </a:lnTo>
                  <a:lnTo>
                    <a:pt x="324" y="322"/>
                  </a:lnTo>
                  <a:lnTo>
                    <a:pt x="330" y="326"/>
                  </a:lnTo>
                  <a:lnTo>
                    <a:pt x="332" y="330"/>
                  </a:lnTo>
                  <a:lnTo>
                    <a:pt x="334" y="334"/>
                  </a:lnTo>
                  <a:lnTo>
                    <a:pt x="338" y="332"/>
                  </a:lnTo>
                  <a:lnTo>
                    <a:pt x="340" y="336"/>
                  </a:lnTo>
                  <a:lnTo>
                    <a:pt x="346" y="336"/>
                  </a:lnTo>
                  <a:lnTo>
                    <a:pt x="356" y="356"/>
                  </a:lnTo>
                  <a:lnTo>
                    <a:pt x="356" y="362"/>
                  </a:lnTo>
                  <a:lnTo>
                    <a:pt x="360" y="366"/>
                  </a:lnTo>
                  <a:lnTo>
                    <a:pt x="360" y="368"/>
                  </a:lnTo>
                  <a:lnTo>
                    <a:pt x="380" y="370"/>
                  </a:lnTo>
                  <a:lnTo>
                    <a:pt x="386" y="37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7" name="Freeform 58"/>
            <p:cNvSpPr>
              <a:spLocks/>
            </p:cNvSpPr>
            <p:nvPr/>
          </p:nvSpPr>
          <p:spPr bwMode="grayWhite">
            <a:xfrm>
              <a:off x="4069" y="1666"/>
              <a:ext cx="427" cy="278"/>
            </a:xfrm>
            <a:custGeom>
              <a:avLst/>
              <a:gdLst>
                <a:gd name="T0" fmla="*/ 6 w 460"/>
                <a:gd name="T1" fmla="*/ 7 h 298"/>
                <a:gd name="T2" fmla="*/ 6 w 460"/>
                <a:gd name="T3" fmla="*/ 7 h 298"/>
                <a:gd name="T4" fmla="*/ 6 w 460"/>
                <a:gd name="T5" fmla="*/ 7 h 298"/>
                <a:gd name="T6" fmla="*/ 6 w 460"/>
                <a:gd name="T7" fmla="*/ 7 h 298"/>
                <a:gd name="T8" fmla="*/ 6 w 460"/>
                <a:gd name="T9" fmla="*/ 7 h 298"/>
                <a:gd name="T10" fmla="*/ 6 w 460"/>
                <a:gd name="T11" fmla="*/ 7 h 298"/>
                <a:gd name="T12" fmla="*/ 6 w 460"/>
                <a:gd name="T13" fmla="*/ 7 h 298"/>
                <a:gd name="T14" fmla="*/ 6 w 460"/>
                <a:gd name="T15" fmla="*/ 7 h 298"/>
                <a:gd name="T16" fmla="*/ 6 w 460"/>
                <a:gd name="T17" fmla="*/ 7 h 298"/>
                <a:gd name="T18" fmla="*/ 6 w 460"/>
                <a:gd name="T19" fmla="*/ 7 h 298"/>
                <a:gd name="T20" fmla="*/ 6 w 460"/>
                <a:gd name="T21" fmla="*/ 7 h 298"/>
                <a:gd name="T22" fmla="*/ 6 w 460"/>
                <a:gd name="T23" fmla="*/ 7 h 298"/>
                <a:gd name="T24" fmla="*/ 6 w 460"/>
                <a:gd name="T25" fmla="*/ 7 h 298"/>
                <a:gd name="T26" fmla="*/ 6 w 460"/>
                <a:gd name="T27" fmla="*/ 7 h 298"/>
                <a:gd name="T28" fmla="*/ 6 w 460"/>
                <a:gd name="T29" fmla="*/ 7 h 298"/>
                <a:gd name="T30" fmla="*/ 6 w 460"/>
                <a:gd name="T31" fmla="*/ 7 h 298"/>
                <a:gd name="T32" fmla="*/ 6 w 460"/>
                <a:gd name="T33" fmla="*/ 7 h 298"/>
                <a:gd name="T34" fmla="*/ 6 w 460"/>
                <a:gd name="T35" fmla="*/ 7 h 298"/>
                <a:gd name="T36" fmla="*/ 6 w 460"/>
                <a:gd name="T37" fmla="*/ 7 h 298"/>
                <a:gd name="T38" fmla="*/ 6 w 460"/>
                <a:gd name="T39" fmla="*/ 7 h 298"/>
                <a:gd name="T40" fmla="*/ 6 w 460"/>
                <a:gd name="T41" fmla="*/ 7 h 298"/>
                <a:gd name="T42" fmla="*/ 6 w 460"/>
                <a:gd name="T43" fmla="*/ 7 h 298"/>
                <a:gd name="T44" fmla="*/ 6 w 460"/>
                <a:gd name="T45" fmla="*/ 7 h 298"/>
                <a:gd name="T46" fmla="*/ 6 w 460"/>
                <a:gd name="T47" fmla="*/ 7 h 298"/>
                <a:gd name="T48" fmla="*/ 6 w 460"/>
                <a:gd name="T49" fmla="*/ 7 h 298"/>
                <a:gd name="T50" fmla="*/ 6 w 460"/>
                <a:gd name="T51" fmla="*/ 7 h 298"/>
                <a:gd name="T52" fmla="*/ 6 w 460"/>
                <a:gd name="T53" fmla="*/ 7 h 298"/>
                <a:gd name="T54" fmla="*/ 6 w 460"/>
                <a:gd name="T55" fmla="*/ 7 h 298"/>
                <a:gd name="T56" fmla="*/ 6 w 460"/>
                <a:gd name="T57" fmla="*/ 7 h 298"/>
                <a:gd name="T58" fmla="*/ 6 w 460"/>
                <a:gd name="T59" fmla="*/ 7 h 298"/>
                <a:gd name="T60" fmla="*/ 6 w 460"/>
                <a:gd name="T61" fmla="*/ 7 h 298"/>
                <a:gd name="T62" fmla="*/ 6 w 460"/>
                <a:gd name="T63" fmla="*/ 7 h 298"/>
                <a:gd name="T64" fmla="*/ 6 w 460"/>
                <a:gd name="T65" fmla="*/ 7 h 298"/>
                <a:gd name="T66" fmla="*/ 6 w 460"/>
                <a:gd name="T67" fmla="*/ 7 h 298"/>
                <a:gd name="T68" fmla="*/ 6 w 460"/>
                <a:gd name="T69" fmla="*/ 7 h 298"/>
                <a:gd name="T70" fmla="*/ 6 w 460"/>
                <a:gd name="T71" fmla="*/ 7 h 298"/>
                <a:gd name="T72" fmla="*/ 6 w 460"/>
                <a:gd name="T73" fmla="*/ 7 h 298"/>
                <a:gd name="T74" fmla="*/ 6 w 460"/>
                <a:gd name="T75" fmla="*/ 7 h 298"/>
                <a:gd name="T76" fmla="*/ 6 w 460"/>
                <a:gd name="T77" fmla="*/ 7 h 298"/>
                <a:gd name="T78" fmla="*/ 6 w 460"/>
                <a:gd name="T79" fmla="*/ 7 h 298"/>
                <a:gd name="T80" fmla="*/ 6 w 460"/>
                <a:gd name="T81" fmla="*/ 7 h 298"/>
                <a:gd name="T82" fmla="*/ 6 w 460"/>
                <a:gd name="T83" fmla="*/ 7 h 298"/>
                <a:gd name="T84" fmla="*/ 6 w 460"/>
                <a:gd name="T85" fmla="*/ 7 h 298"/>
                <a:gd name="T86" fmla="*/ 6 w 460"/>
                <a:gd name="T87" fmla="*/ 4 h 298"/>
                <a:gd name="T88" fmla="*/ 6 w 460"/>
                <a:gd name="T89" fmla="*/ 0 h 298"/>
                <a:gd name="T90" fmla="*/ 6 w 460"/>
                <a:gd name="T91" fmla="*/ 7 h 298"/>
                <a:gd name="T92" fmla="*/ 6 w 460"/>
                <a:gd name="T93" fmla="*/ 7 h 298"/>
                <a:gd name="T94" fmla="*/ 6 w 460"/>
                <a:gd name="T95" fmla="*/ 7 h 298"/>
                <a:gd name="T96" fmla="*/ 6 w 460"/>
                <a:gd name="T97" fmla="*/ 7 h 298"/>
                <a:gd name="T98" fmla="*/ 6 w 460"/>
                <a:gd name="T99" fmla="*/ 7 h 298"/>
                <a:gd name="T100" fmla="*/ 6 w 460"/>
                <a:gd name="T101" fmla="*/ 7 h 298"/>
                <a:gd name="T102" fmla="*/ 6 w 460"/>
                <a:gd name="T103" fmla="*/ 7 h 298"/>
                <a:gd name="T104" fmla="*/ 4 w 460"/>
                <a:gd name="T105" fmla="*/ 7 h 298"/>
                <a:gd name="T106" fmla="*/ 0 w 460"/>
                <a:gd name="T107" fmla="*/ 7 h 298"/>
                <a:gd name="T108" fmla="*/ 6 w 460"/>
                <a:gd name="T109" fmla="*/ 7 h 298"/>
                <a:gd name="T110" fmla="*/ 6 w 460"/>
                <a:gd name="T111" fmla="*/ 7 h 298"/>
                <a:gd name="T112" fmla="*/ 6 w 460"/>
                <a:gd name="T113" fmla="*/ 7 h 2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0"/>
                <a:gd name="T172" fmla="*/ 0 h 298"/>
                <a:gd name="T173" fmla="*/ 460 w 460"/>
                <a:gd name="T174" fmla="*/ 298 h 2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0" h="298">
                  <a:moveTo>
                    <a:pt x="114" y="282"/>
                  </a:moveTo>
                  <a:lnTo>
                    <a:pt x="322" y="242"/>
                  </a:lnTo>
                  <a:lnTo>
                    <a:pt x="388" y="230"/>
                  </a:lnTo>
                  <a:lnTo>
                    <a:pt x="390" y="228"/>
                  </a:lnTo>
                  <a:lnTo>
                    <a:pt x="392" y="228"/>
                  </a:lnTo>
                  <a:lnTo>
                    <a:pt x="392" y="222"/>
                  </a:lnTo>
                  <a:lnTo>
                    <a:pt x="400" y="214"/>
                  </a:lnTo>
                  <a:lnTo>
                    <a:pt x="408" y="214"/>
                  </a:lnTo>
                  <a:lnTo>
                    <a:pt x="414" y="216"/>
                  </a:lnTo>
                  <a:lnTo>
                    <a:pt x="434" y="202"/>
                  </a:lnTo>
                  <a:lnTo>
                    <a:pt x="436" y="192"/>
                  </a:lnTo>
                  <a:lnTo>
                    <a:pt x="448" y="180"/>
                  </a:lnTo>
                  <a:lnTo>
                    <a:pt x="460" y="172"/>
                  </a:lnTo>
                  <a:lnTo>
                    <a:pt x="460" y="170"/>
                  </a:lnTo>
                  <a:lnTo>
                    <a:pt x="450" y="162"/>
                  </a:lnTo>
                  <a:lnTo>
                    <a:pt x="446" y="158"/>
                  </a:lnTo>
                  <a:lnTo>
                    <a:pt x="440" y="154"/>
                  </a:lnTo>
                  <a:lnTo>
                    <a:pt x="438" y="152"/>
                  </a:lnTo>
                  <a:lnTo>
                    <a:pt x="428" y="150"/>
                  </a:lnTo>
                  <a:lnTo>
                    <a:pt x="426" y="138"/>
                  </a:lnTo>
                  <a:lnTo>
                    <a:pt x="416" y="136"/>
                  </a:lnTo>
                  <a:lnTo>
                    <a:pt x="414" y="134"/>
                  </a:lnTo>
                  <a:lnTo>
                    <a:pt x="414" y="116"/>
                  </a:lnTo>
                  <a:lnTo>
                    <a:pt x="418" y="114"/>
                  </a:lnTo>
                  <a:lnTo>
                    <a:pt x="418" y="104"/>
                  </a:lnTo>
                  <a:lnTo>
                    <a:pt x="412" y="98"/>
                  </a:lnTo>
                  <a:lnTo>
                    <a:pt x="412" y="94"/>
                  </a:lnTo>
                  <a:lnTo>
                    <a:pt x="414" y="92"/>
                  </a:lnTo>
                  <a:lnTo>
                    <a:pt x="422" y="82"/>
                  </a:lnTo>
                  <a:lnTo>
                    <a:pt x="426" y="68"/>
                  </a:lnTo>
                  <a:lnTo>
                    <a:pt x="426" y="64"/>
                  </a:lnTo>
                  <a:lnTo>
                    <a:pt x="430" y="56"/>
                  </a:lnTo>
                  <a:lnTo>
                    <a:pt x="434" y="52"/>
                  </a:lnTo>
                  <a:lnTo>
                    <a:pt x="428" y="48"/>
                  </a:lnTo>
                  <a:lnTo>
                    <a:pt x="408" y="46"/>
                  </a:lnTo>
                  <a:lnTo>
                    <a:pt x="408" y="44"/>
                  </a:lnTo>
                  <a:lnTo>
                    <a:pt x="404" y="40"/>
                  </a:lnTo>
                  <a:lnTo>
                    <a:pt x="404" y="34"/>
                  </a:lnTo>
                  <a:lnTo>
                    <a:pt x="394" y="14"/>
                  </a:lnTo>
                  <a:lnTo>
                    <a:pt x="388" y="14"/>
                  </a:lnTo>
                  <a:lnTo>
                    <a:pt x="386" y="10"/>
                  </a:lnTo>
                  <a:lnTo>
                    <a:pt x="382" y="12"/>
                  </a:lnTo>
                  <a:lnTo>
                    <a:pt x="380" y="8"/>
                  </a:lnTo>
                  <a:lnTo>
                    <a:pt x="378" y="4"/>
                  </a:lnTo>
                  <a:lnTo>
                    <a:pt x="372" y="0"/>
                  </a:lnTo>
                  <a:lnTo>
                    <a:pt x="54" y="64"/>
                  </a:lnTo>
                  <a:lnTo>
                    <a:pt x="48" y="38"/>
                  </a:lnTo>
                  <a:lnTo>
                    <a:pt x="32" y="54"/>
                  </a:lnTo>
                  <a:lnTo>
                    <a:pt x="28" y="56"/>
                  </a:lnTo>
                  <a:lnTo>
                    <a:pt x="26" y="52"/>
                  </a:lnTo>
                  <a:lnTo>
                    <a:pt x="24" y="52"/>
                  </a:lnTo>
                  <a:lnTo>
                    <a:pt x="20" y="62"/>
                  </a:lnTo>
                  <a:lnTo>
                    <a:pt x="4" y="74"/>
                  </a:lnTo>
                  <a:lnTo>
                    <a:pt x="0" y="78"/>
                  </a:lnTo>
                  <a:lnTo>
                    <a:pt x="22" y="210"/>
                  </a:lnTo>
                  <a:lnTo>
                    <a:pt x="38" y="298"/>
                  </a:lnTo>
                  <a:lnTo>
                    <a:pt x="114" y="28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8" name="Freeform 59"/>
            <p:cNvSpPr>
              <a:spLocks/>
            </p:cNvSpPr>
            <p:nvPr/>
          </p:nvSpPr>
          <p:spPr bwMode="grayWhite">
            <a:xfrm>
              <a:off x="3871" y="2173"/>
              <a:ext cx="645" cy="278"/>
            </a:xfrm>
            <a:custGeom>
              <a:avLst/>
              <a:gdLst>
                <a:gd name="T0" fmla="*/ 7 w 694"/>
                <a:gd name="T1" fmla="*/ 6 h 300"/>
                <a:gd name="T2" fmla="*/ 7 w 694"/>
                <a:gd name="T3" fmla="*/ 6 h 300"/>
                <a:gd name="T4" fmla="*/ 7 w 694"/>
                <a:gd name="T5" fmla="*/ 6 h 300"/>
                <a:gd name="T6" fmla="*/ 7 w 694"/>
                <a:gd name="T7" fmla="*/ 6 h 300"/>
                <a:gd name="T8" fmla="*/ 7 w 694"/>
                <a:gd name="T9" fmla="*/ 6 h 300"/>
                <a:gd name="T10" fmla="*/ 7 w 694"/>
                <a:gd name="T11" fmla="*/ 6 h 300"/>
                <a:gd name="T12" fmla="*/ 7 w 694"/>
                <a:gd name="T13" fmla="*/ 6 h 300"/>
                <a:gd name="T14" fmla="*/ 7 w 694"/>
                <a:gd name="T15" fmla="*/ 6 h 300"/>
                <a:gd name="T16" fmla="*/ 7 w 694"/>
                <a:gd name="T17" fmla="*/ 6 h 300"/>
                <a:gd name="T18" fmla="*/ 7 w 694"/>
                <a:gd name="T19" fmla="*/ 6 h 300"/>
                <a:gd name="T20" fmla="*/ 7 w 694"/>
                <a:gd name="T21" fmla="*/ 6 h 300"/>
                <a:gd name="T22" fmla="*/ 7 w 694"/>
                <a:gd name="T23" fmla="*/ 6 h 300"/>
                <a:gd name="T24" fmla="*/ 7 w 694"/>
                <a:gd name="T25" fmla="*/ 6 h 300"/>
                <a:gd name="T26" fmla="*/ 7 w 694"/>
                <a:gd name="T27" fmla="*/ 4 h 300"/>
                <a:gd name="T28" fmla="*/ 7 w 694"/>
                <a:gd name="T29" fmla="*/ 6 h 300"/>
                <a:gd name="T30" fmla="*/ 7 w 694"/>
                <a:gd name="T31" fmla="*/ 6 h 300"/>
                <a:gd name="T32" fmla="*/ 7 w 694"/>
                <a:gd name="T33" fmla="*/ 6 h 300"/>
                <a:gd name="T34" fmla="*/ 7 w 694"/>
                <a:gd name="T35" fmla="*/ 6 h 300"/>
                <a:gd name="T36" fmla="*/ 7 w 694"/>
                <a:gd name="T37" fmla="*/ 6 h 300"/>
                <a:gd name="T38" fmla="*/ 7 w 694"/>
                <a:gd name="T39" fmla="*/ 6 h 300"/>
                <a:gd name="T40" fmla="*/ 7 w 694"/>
                <a:gd name="T41" fmla="*/ 6 h 300"/>
                <a:gd name="T42" fmla="*/ 7 w 694"/>
                <a:gd name="T43" fmla="*/ 6 h 300"/>
                <a:gd name="T44" fmla="*/ 7 w 694"/>
                <a:gd name="T45" fmla="*/ 6 h 300"/>
                <a:gd name="T46" fmla="*/ 7 w 694"/>
                <a:gd name="T47" fmla="*/ 6 h 300"/>
                <a:gd name="T48" fmla="*/ 7 w 694"/>
                <a:gd name="T49" fmla="*/ 6 h 300"/>
                <a:gd name="T50" fmla="*/ 7 w 694"/>
                <a:gd name="T51" fmla="*/ 6 h 300"/>
                <a:gd name="T52" fmla="*/ 7 w 694"/>
                <a:gd name="T53" fmla="*/ 6 h 300"/>
                <a:gd name="T54" fmla="*/ 7 w 694"/>
                <a:gd name="T55" fmla="*/ 6 h 300"/>
                <a:gd name="T56" fmla="*/ 7 w 694"/>
                <a:gd name="T57" fmla="*/ 6 h 300"/>
                <a:gd name="T58" fmla="*/ 7 w 694"/>
                <a:gd name="T59" fmla="*/ 6 h 300"/>
                <a:gd name="T60" fmla="*/ 7 w 694"/>
                <a:gd name="T61" fmla="*/ 6 h 300"/>
                <a:gd name="T62" fmla="*/ 7 w 694"/>
                <a:gd name="T63" fmla="*/ 6 h 300"/>
                <a:gd name="T64" fmla="*/ 7 w 694"/>
                <a:gd name="T65" fmla="*/ 6 h 300"/>
                <a:gd name="T66" fmla="*/ 7 w 694"/>
                <a:gd name="T67" fmla="*/ 6 h 300"/>
                <a:gd name="T68" fmla="*/ 7 w 694"/>
                <a:gd name="T69" fmla="*/ 6 h 300"/>
                <a:gd name="T70" fmla="*/ 7 w 694"/>
                <a:gd name="T71" fmla="*/ 6 h 300"/>
                <a:gd name="T72" fmla="*/ 7 w 694"/>
                <a:gd name="T73" fmla="*/ 6 h 300"/>
                <a:gd name="T74" fmla="*/ 7 w 694"/>
                <a:gd name="T75" fmla="*/ 6 h 300"/>
                <a:gd name="T76" fmla="*/ 7 w 694"/>
                <a:gd name="T77" fmla="*/ 6 h 300"/>
                <a:gd name="T78" fmla="*/ 7 w 694"/>
                <a:gd name="T79" fmla="*/ 6 h 300"/>
                <a:gd name="T80" fmla="*/ 7 w 694"/>
                <a:gd name="T81" fmla="*/ 6 h 300"/>
                <a:gd name="T82" fmla="*/ 7 w 694"/>
                <a:gd name="T83" fmla="*/ 6 h 300"/>
                <a:gd name="T84" fmla="*/ 7 w 694"/>
                <a:gd name="T85" fmla="*/ 6 h 300"/>
                <a:gd name="T86" fmla="*/ 7 w 694"/>
                <a:gd name="T87" fmla="*/ 6 h 300"/>
                <a:gd name="T88" fmla="*/ 7 w 694"/>
                <a:gd name="T89" fmla="*/ 6 h 300"/>
                <a:gd name="T90" fmla="*/ 7 w 694"/>
                <a:gd name="T91" fmla="*/ 6 h 300"/>
                <a:gd name="T92" fmla="*/ 7 w 694"/>
                <a:gd name="T93" fmla="*/ 6 h 300"/>
                <a:gd name="T94" fmla="*/ 7 w 694"/>
                <a:gd name="T95" fmla="*/ 6 h 300"/>
                <a:gd name="T96" fmla="*/ 7 w 694"/>
                <a:gd name="T97" fmla="*/ 6 h 300"/>
                <a:gd name="T98" fmla="*/ 0 w 694"/>
                <a:gd name="T99" fmla="*/ 6 h 3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4"/>
                <a:gd name="T151" fmla="*/ 0 h 300"/>
                <a:gd name="T152" fmla="*/ 694 w 694"/>
                <a:gd name="T153" fmla="*/ 300 h 3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4" h="300">
                  <a:moveTo>
                    <a:pt x="0" y="266"/>
                  </a:moveTo>
                  <a:lnTo>
                    <a:pt x="2" y="242"/>
                  </a:lnTo>
                  <a:lnTo>
                    <a:pt x="10" y="242"/>
                  </a:lnTo>
                  <a:lnTo>
                    <a:pt x="14" y="242"/>
                  </a:lnTo>
                  <a:lnTo>
                    <a:pt x="20" y="236"/>
                  </a:lnTo>
                  <a:lnTo>
                    <a:pt x="20" y="230"/>
                  </a:lnTo>
                  <a:lnTo>
                    <a:pt x="20" y="224"/>
                  </a:lnTo>
                  <a:lnTo>
                    <a:pt x="22" y="218"/>
                  </a:lnTo>
                  <a:lnTo>
                    <a:pt x="28" y="212"/>
                  </a:lnTo>
                  <a:lnTo>
                    <a:pt x="44" y="204"/>
                  </a:lnTo>
                  <a:lnTo>
                    <a:pt x="64" y="200"/>
                  </a:lnTo>
                  <a:lnTo>
                    <a:pt x="82" y="184"/>
                  </a:lnTo>
                  <a:lnTo>
                    <a:pt x="88" y="180"/>
                  </a:lnTo>
                  <a:lnTo>
                    <a:pt x="100" y="170"/>
                  </a:lnTo>
                  <a:lnTo>
                    <a:pt x="102" y="160"/>
                  </a:lnTo>
                  <a:lnTo>
                    <a:pt x="106" y="160"/>
                  </a:lnTo>
                  <a:lnTo>
                    <a:pt x="110" y="160"/>
                  </a:lnTo>
                  <a:lnTo>
                    <a:pt x="114" y="156"/>
                  </a:lnTo>
                  <a:lnTo>
                    <a:pt x="114" y="154"/>
                  </a:lnTo>
                  <a:lnTo>
                    <a:pt x="120" y="148"/>
                  </a:lnTo>
                  <a:lnTo>
                    <a:pt x="124" y="148"/>
                  </a:lnTo>
                  <a:lnTo>
                    <a:pt x="128" y="152"/>
                  </a:lnTo>
                  <a:lnTo>
                    <a:pt x="134" y="148"/>
                  </a:lnTo>
                  <a:lnTo>
                    <a:pt x="136" y="144"/>
                  </a:lnTo>
                  <a:lnTo>
                    <a:pt x="144" y="136"/>
                  </a:lnTo>
                  <a:lnTo>
                    <a:pt x="152" y="134"/>
                  </a:lnTo>
                  <a:lnTo>
                    <a:pt x="164" y="134"/>
                  </a:lnTo>
                  <a:lnTo>
                    <a:pt x="178" y="112"/>
                  </a:lnTo>
                  <a:lnTo>
                    <a:pt x="188" y="104"/>
                  </a:lnTo>
                  <a:lnTo>
                    <a:pt x="190" y="98"/>
                  </a:lnTo>
                  <a:lnTo>
                    <a:pt x="192" y="92"/>
                  </a:lnTo>
                  <a:lnTo>
                    <a:pt x="190" y="84"/>
                  </a:lnTo>
                  <a:lnTo>
                    <a:pt x="192" y="78"/>
                  </a:lnTo>
                  <a:lnTo>
                    <a:pt x="192" y="76"/>
                  </a:lnTo>
                  <a:lnTo>
                    <a:pt x="214" y="72"/>
                  </a:lnTo>
                  <a:lnTo>
                    <a:pt x="212" y="76"/>
                  </a:lnTo>
                  <a:lnTo>
                    <a:pt x="234" y="74"/>
                  </a:lnTo>
                  <a:lnTo>
                    <a:pt x="242" y="72"/>
                  </a:lnTo>
                  <a:lnTo>
                    <a:pt x="246" y="72"/>
                  </a:lnTo>
                  <a:lnTo>
                    <a:pt x="454" y="38"/>
                  </a:lnTo>
                  <a:lnTo>
                    <a:pt x="652" y="0"/>
                  </a:lnTo>
                  <a:lnTo>
                    <a:pt x="656" y="4"/>
                  </a:lnTo>
                  <a:lnTo>
                    <a:pt x="658" y="8"/>
                  </a:lnTo>
                  <a:lnTo>
                    <a:pt x="664" y="10"/>
                  </a:lnTo>
                  <a:lnTo>
                    <a:pt x="666" y="12"/>
                  </a:lnTo>
                  <a:lnTo>
                    <a:pt x="670" y="16"/>
                  </a:lnTo>
                  <a:lnTo>
                    <a:pt x="672" y="20"/>
                  </a:lnTo>
                  <a:lnTo>
                    <a:pt x="678" y="30"/>
                  </a:lnTo>
                  <a:lnTo>
                    <a:pt x="676" y="32"/>
                  </a:lnTo>
                  <a:lnTo>
                    <a:pt x="674" y="32"/>
                  </a:lnTo>
                  <a:lnTo>
                    <a:pt x="672" y="30"/>
                  </a:lnTo>
                  <a:lnTo>
                    <a:pt x="666" y="32"/>
                  </a:lnTo>
                  <a:lnTo>
                    <a:pt x="662" y="32"/>
                  </a:lnTo>
                  <a:lnTo>
                    <a:pt x="658" y="30"/>
                  </a:lnTo>
                  <a:lnTo>
                    <a:pt x="656" y="30"/>
                  </a:lnTo>
                  <a:lnTo>
                    <a:pt x="658" y="34"/>
                  </a:lnTo>
                  <a:lnTo>
                    <a:pt x="656" y="36"/>
                  </a:lnTo>
                  <a:lnTo>
                    <a:pt x="638" y="46"/>
                  </a:lnTo>
                  <a:lnTo>
                    <a:pt x="634" y="50"/>
                  </a:lnTo>
                  <a:lnTo>
                    <a:pt x="628" y="56"/>
                  </a:lnTo>
                  <a:lnTo>
                    <a:pt x="616" y="58"/>
                  </a:lnTo>
                  <a:lnTo>
                    <a:pt x="612" y="66"/>
                  </a:lnTo>
                  <a:lnTo>
                    <a:pt x="612" y="68"/>
                  </a:lnTo>
                  <a:lnTo>
                    <a:pt x="614" y="70"/>
                  </a:lnTo>
                  <a:lnTo>
                    <a:pt x="620" y="68"/>
                  </a:lnTo>
                  <a:lnTo>
                    <a:pt x="632" y="62"/>
                  </a:lnTo>
                  <a:lnTo>
                    <a:pt x="644" y="58"/>
                  </a:lnTo>
                  <a:lnTo>
                    <a:pt x="652" y="54"/>
                  </a:lnTo>
                  <a:lnTo>
                    <a:pt x="664" y="54"/>
                  </a:lnTo>
                  <a:lnTo>
                    <a:pt x="664" y="56"/>
                  </a:lnTo>
                  <a:lnTo>
                    <a:pt x="664" y="64"/>
                  </a:lnTo>
                  <a:lnTo>
                    <a:pt x="664" y="66"/>
                  </a:lnTo>
                  <a:lnTo>
                    <a:pt x="668" y="70"/>
                  </a:lnTo>
                  <a:lnTo>
                    <a:pt x="672" y="68"/>
                  </a:lnTo>
                  <a:lnTo>
                    <a:pt x="674" y="64"/>
                  </a:lnTo>
                  <a:lnTo>
                    <a:pt x="682" y="54"/>
                  </a:lnTo>
                  <a:lnTo>
                    <a:pt x="686" y="54"/>
                  </a:lnTo>
                  <a:lnTo>
                    <a:pt x="692" y="64"/>
                  </a:lnTo>
                  <a:lnTo>
                    <a:pt x="692" y="80"/>
                  </a:lnTo>
                  <a:lnTo>
                    <a:pt x="694" y="84"/>
                  </a:lnTo>
                  <a:lnTo>
                    <a:pt x="694" y="88"/>
                  </a:lnTo>
                  <a:lnTo>
                    <a:pt x="684" y="96"/>
                  </a:lnTo>
                  <a:lnTo>
                    <a:pt x="682" y="102"/>
                  </a:lnTo>
                  <a:lnTo>
                    <a:pt x="680" y="106"/>
                  </a:lnTo>
                  <a:lnTo>
                    <a:pt x="672" y="112"/>
                  </a:lnTo>
                  <a:lnTo>
                    <a:pt x="666" y="114"/>
                  </a:lnTo>
                  <a:lnTo>
                    <a:pt x="660" y="118"/>
                  </a:lnTo>
                  <a:lnTo>
                    <a:pt x="646" y="116"/>
                  </a:lnTo>
                  <a:lnTo>
                    <a:pt x="642" y="116"/>
                  </a:lnTo>
                  <a:lnTo>
                    <a:pt x="640" y="116"/>
                  </a:lnTo>
                  <a:lnTo>
                    <a:pt x="638" y="110"/>
                  </a:lnTo>
                  <a:lnTo>
                    <a:pt x="638" y="108"/>
                  </a:lnTo>
                  <a:lnTo>
                    <a:pt x="636" y="106"/>
                  </a:lnTo>
                  <a:lnTo>
                    <a:pt x="632" y="104"/>
                  </a:lnTo>
                  <a:lnTo>
                    <a:pt x="630" y="106"/>
                  </a:lnTo>
                  <a:lnTo>
                    <a:pt x="632" y="120"/>
                  </a:lnTo>
                  <a:lnTo>
                    <a:pt x="630" y="122"/>
                  </a:lnTo>
                  <a:lnTo>
                    <a:pt x="628" y="120"/>
                  </a:lnTo>
                  <a:lnTo>
                    <a:pt x="632" y="128"/>
                  </a:lnTo>
                  <a:lnTo>
                    <a:pt x="638" y="128"/>
                  </a:lnTo>
                  <a:lnTo>
                    <a:pt x="642" y="134"/>
                  </a:lnTo>
                  <a:lnTo>
                    <a:pt x="638" y="140"/>
                  </a:lnTo>
                  <a:lnTo>
                    <a:pt x="642" y="144"/>
                  </a:lnTo>
                  <a:lnTo>
                    <a:pt x="626" y="162"/>
                  </a:lnTo>
                  <a:lnTo>
                    <a:pt x="622" y="164"/>
                  </a:lnTo>
                  <a:lnTo>
                    <a:pt x="614" y="162"/>
                  </a:lnTo>
                  <a:lnTo>
                    <a:pt x="608" y="162"/>
                  </a:lnTo>
                  <a:lnTo>
                    <a:pt x="606" y="164"/>
                  </a:lnTo>
                  <a:lnTo>
                    <a:pt x="612" y="168"/>
                  </a:lnTo>
                  <a:lnTo>
                    <a:pt x="628" y="166"/>
                  </a:lnTo>
                  <a:lnTo>
                    <a:pt x="638" y="164"/>
                  </a:lnTo>
                  <a:lnTo>
                    <a:pt x="652" y="156"/>
                  </a:lnTo>
                  <a:lnTo>
                    <a:pt x="654" y="152"/>
                  </a:lnTo>
                  <a:lnTo>
                    <a:pt x="658" y="152"/>
                  </a:lnTo>
                  <a:lnTo>
                    <a:pt x="664" y="158"/>
                  </a:lnTo>
                  <a:lnTo>
                    <a:pt x="658" y="170"/>
                  </a:lnTo>
                  <a:lnTo>
                    <a:pt x="646" y="184"/>
                  </a:lnTo>
                  <a:lnTo>
                    <a:pt x="632" y="186"/>
                  </a:lnTo>
                  <a:lnTo>
                    <a:pt x="628" y="188"/>
                  </a:lnTo>
                  <a:lnTo>
                    <a:pt x="612" y="190"/>
                  </a:lnTo>
                  <a:lnTo>
                    <a:pt x="598" y="212"/>
                  </a:lnTo>
                  <a:lnTo>
                    <a:pt x="592" y="214"/>
                  </a:lnTo>
                  <a:lnTo>
                    <a:pt x="592" y="218"/>
                  </a:lnTo>
                  <a:lnTo>
                    <a:pt x="576" y="228"/>
                  </a:lnTo>
                  <a:lnTo>
                    <a:pt x="568" y="240"/>
                  </a:lnTo>
                  <a:lnTo>
                    <a:pt x="560" y="258"/>
                  </a:lnTo>
                  <a:lnTo>
                    <a:pt x="556" y="282"/>
                  </a:lnTo>
                  <a:lnTo>
                    <a:pt x="552" y="288"/>
                  </a:lnTo>
                  <a:lnTo>
                    <a:pt x="542" y="292"/>
                  </a:lnTo>
                  <a:lnTo>
                    <a:pt x="510" y="296"/>
                  </a:lnTo>
                  <a:lnTo>
                    <a:pt x="508" y="300"/>
                  </a:lnTo>
                  <a:lnTo>
                    <a:pt x="400" y="226"/>
                  </a:lnTo>
                  <a:lnTo>
                    <a:pt x="312" y="238"/>
                  </a:lnTo>
                  <a:lnTo>
                    <a:pt x="310" y="226"/>
                  </a:lnTo>
                  <a:lnTo>
                    <a:pt x="292" y="212"/>
                  </a:lnTo>
                  <a:lnTo>
                    <a:pt x="286" y="218"/>
                  </a:lnTo>
                  <a:lnTo>
                    <a:pt x="282" y="214"/>
                  </a:lnTo>
                  <a:lnTo>
                    <a:pt x="284" y="210"/>
                  </a:lnTo>
                  <a:lnTo>
                    <a:pt x="282" y="208"/>
                  </a:lnTo>
                  <a:lnTo>
                    <a:pt x="178" y="220"/>
                  </a:lnTo>
                  <a:lnTo>
                    <a:pt x="174" y="218"/>
                  </a:lnTo>
                  <a:lnTo>
                    <a:pt x="172" y="222"/>
                  </a:lnTo>
                  <a:lnTo>
                    <a:pt x="152" y="232"/>
                  </a:lnTo>
                  <a:lnTo>
                    <a:pt x="152" y="236"/>
                  </a:lnTo>
                  <a:lnTo>
                    <a:pt x="144" y="236"/>
                  </a:lnTo>
                  <a:lnTo>
                    <a:pt x="120" y="248"/>
                  </a:lnTo>
                  <a:lnTo>
                    <a:pt x="0" y="26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9" name="Freeform 60"/>
            <p:cNvSpPr>
              <a:spLocks/>
            </p:cNvSpPr>
            <p:nvPr/>
          </p:nvSpPr>
          <p:spPr bwMode="grayWhite">
            <a:xfrm>
              <a:off x="3978" y="1859"/>
              <a:ext cx="329" cy="325"/>
            </a:xfrm>
            <a:custGeom>
              <a:avLst/>
              <a:gdLst>
                <a:gd name="T0" fmla="*/ 7 w 354"/>
                <a:gd name="T1" fmla="*/ 0 h 350"/>
                <a:gd name="T2" fmla="*/ 7 w 354"/>
                <a:gd name="T3" fmla="*/ 6 h 350"/>
                <a:gd name="T4" fmla="*/ 7 w 354"/>
                <a:gd name="T5" fmla="*/ 6 h 350"/>
                <a:gd name="T6" fmla="*/ 7 w 354"/>
                <a:gd name="T7" fmla="*/ 6 h 350"/>
                <a:gd name="T8" fmla="*/ 7 w 354"/>
                <a:gd name="T9" fmla="*/ 6 h 350"/>
                <a:gd name="T10" fmla="*/ 7 w 354"/>
                <a:gd name="T11" fmla="*/ 6 h 350"/>
                <a:gd name="T12" fmla="*/ 7 w 354"/>
                <a:gd name="T13" fmla="*/ 6 h 350"/>
                <a:gd name="T14" fmla="*/ 7 w 354"/>
                <a:gd name="T15" fmla="*/ 6 h 350"/>
                <a:gd name="T16" fmla="*/ 7 w 354"/>
                <a:gd name="T17" fmla="*/ 6 h 350"/>
                <a:gd name="T18" fmla="*/ 7 w 354"/>
                <a:gd name="T19" fmla="*/ 6 h 350"/>
                <a:gd name="T20" fmla="*/ 7 w 354"/>
                <a:gd name="T21" fmla="*/ 6 h 350"/>
                <a:gd name="T22" fmla="*/ 7 w 354"/>
                <a:gd name="T23" fmla="*/ 6 h 350"/>
                <a:gd name="T24" fmla="*/ 7 w 354"/>
                <a:gd name="T25" fmla="*/ 6 h 350"/>
                <a:gd name="T26" fmla="*/ 7 w 354"/>
                <a:gd name="T27" fmla="*/ 6 h 350"/>
                <a:gd name="T28" fmla="*/ 7 w 354"/>
                <a:gd name="T29" fmla="*/ 6 h 350"/>
                <a:gd name="T30" fmla="*/ 2 w 354"/>
                <a:gd name="T31" fmla="*/ 6 h 350"/>
                <a:gd name="T32" fmla="*/ 2 w 354"/>
                <a:gd name="T33" fmla="*/ 6 h 350"/>
                <a:gd name="T34" fmla="*/ 7 w 354"/>
                <a:gd name="T35" fmla="*/ 6 h 350"/>
                <a:gd name="T36" fmla="*/ 7 w 354"/>
                <a:gd name="T37" fmla="*/ 6 h 350"/>
                <a:gd name="T38" fmla="*/ 7 w 354"/>
                <a:gd name="T39" fmla="*/ 6 h 350"/>
                <a:gd name="T40" fmla="*/ 7 w 354"/>
                <a:gd name="T41" fmla="*/ 6 h 350"/>
                <a:gd name="T42" fmla="*/ 7 w 354"/>
                <a:gd name="T43" fmla="*/ 6 h 350"/>
                <a:gd name="T44" fmla="*/ 7 w 354"/>
                <a:gd name="T45" fmla="*/ 6 h 350"/>
                <a:gd name="T46" fmla="*/ 7 w 354"/>
                <a:gd name="T47" fmla="*/ 6 h 350"/>
                <a:gd name="T48" fmla="*/ 7 w 354"/>
                <a:gd name="T49" fmla="*/ 6 h 350"/>
                <a:gd name="T50" fmla="*/ 7 w 354"/>
                <a:gd name="T51" fmla="*/ 6 h 350"/>
                <a:gd name="T52" fmla="*/ 7 w 354"/>
                <a:gd name="T53" fmla="*/ 6 h 350"/>
                <a:gd name="T54" fmla="*/ 7 w 354"/>
                <a:gd name="T55" fmla="*/ 6 h 350"/>
                <a:gd name="T56" fmla="*/ 7 w 354"/>
                <a:gd name="T57" fmla="*/ 6 h 350"/>
                <a:gd name="T58" fmla="*/ 7 w 354"/>
                <a:gd name="T59" fmla="*/ 6 h 350"/>
                <a:gd name="T60" fmla="*/ 7 w 354"/>
                <a:gd name="T61" fmla="*/ 6 h 350"/>
                <a:gd name="T62" fmla="*/ 7 w 354"/>
                <a:gd name="T63" fmla="*/ 6 h 350"/>
                <a:gd name="T64" fmla="*/ 7 w 354"/>
                <a:gd name="T65" fmla="*/ 6 h 350"/>
                <a:gd name="T66" fmla="*/ 7 w 354"/>
                <a:gd name="T67" fmla="*/ 6 h 350"/>
                <a:gd name="T68" fmla="*/ 7 w 354"/>
                <a:gd name="T69" fmla="*/ 6 h 350"/>
                <a:gd name="T70" fmla="*/ 7 w 354"/>
                <a:gd name="T71" fmla="*/ 6 h 350"/>
                <a:gd name="T72" fmla="*/ 7 w 354"/>
                <a:gd name="T73" fmla="*/ 6 h 350"/>
                <a:gd name="T74" fmla="*/ 7 w 354"/>
                <a:gd name="T75" fmla="*/ 6 h 350"/>
                <a:gd name="T76" fmla="*/ 7 w 354"/>
                <a:gd name="T77" fmla="*/ 6 h 350"/>
                <a:gd name="T78" fmla="*/ 7 w 354"/>
                <a:gd name="T79" fmla="*/ 6 h 350"/>
                <a:gd name="T80" fmla="*/ 7 w 354"/>
                <a:gd name="T81" fmla="*/ 6 h 350"/>
                <a:gd name="T82" fmla="*/ 7 w 354"/>
                <a:gd name="T83" fmla="*/ 6 h 350"/>
                <a:gd name="T84" fmla="*/ 7 w 354"/>
                <a:gd name="T85" fmla="*/ 6 h 350"/>
                <a:gd name="T86" fmla="*/ 7 w 354"/>
                <a:gd name="T87" fmla="*/ 6 h 350"/>
                <a:gd name="T88" fmla="*/ 7 w 354"/>
                <a:gd name="T89" fmla="*/ 6 h 350"/>
                <a:gd name="T90" fmla="*/ 7 w 354"/>
                <a:gd name="T91" fmla="*/ 6 h 350"/>
                <a:gd name="T92" fmla="*/ 7 w 354"/>
                <a:gd name="T93" fmla="*/ 6 h 350"/>
                <a:gd name="T94" fmla="*/ 7 w 354"/>
                <a:gd name="T95" fmla="*/ 6 h 350"/>
                <a:gd name="T96" fmla="*/ 7 w 354"/>
                <a:gd name="T97" fmla="*/ 6 h 350"/>
                <a:gd name="T98" fmla="*/ 7 w 354"/>
                <a:gd name="T99" fmla="*/ 6 h 350"/>
                <a:gd name="T100" fmla="*/ 7 w 354"/>
                <a:gd name="T101" fmla="*/ 6 h 350"/>
                <a:gd name="T102" fmla="*/ 7 w 354"/>
                <a:gd name="T103" fmla="*/ 6 h 350"/>
                <a:gd name="T104" fmla="*/ 7 w 354"/>
                <a:gd name="T105" fmla="*/ 6 h 350"/>
                <a:gd name="T106" fmla="*/ 7 w 354"/>
                <a:gd name="T107" fmla="*/ 6 h 350"/>
                <a:gd name="T108" fmla="*/ 7 w 354"/>
                <a:gd name="T109" fmla="*/ 6 h 3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4"/>
                <a:gd name="T166" fmla="*/ 0 h 350"/>
                <a:gd name="T167" fmla="*/ 354 w 354"/>
                <a:gd name="T168" fmla="*/ 350 h 35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4" h="350">
                  <a:moveTo>
                    <a:pt x="120" y="2"/>
                  </a:moveTo>
                  <a:lnTo>
                    <a:pt x="118" y="0"/>
                  </a:lnTo>
                  <a:lnTo>
                    <a:pt x="112" y="6"/>
                  </a:lnTo>
                  <a:lnTo>
                    <a:pt x="116" y="16"/>
                  </a:lnTo>
                  <a:lnTo>
                    <a:pt x="106" y="24"/>
                  </a:lnTo>
                  <a:lnTo>
                    <a:pt x="120" y="32"/>
                  </a:lnTo>
                  <a:lnTo>
                    <a:pt x="114" y="68"/>
                  </a:lnTo>
                  <a:lnTo>
                    <a:pt x="110" y="76"/>
                  </a:lnTo>
                  <a:lnTo>
                    <a:pt x="110" y="84"/>
                  </a:lnTo>
                  <a:lnTo>
                    <a:pt x="112" y="90"/>
                  </a:lnTo>
                  <a:lnTo>
                    <a:pt x="114" y="100"/>
                  </a:lnTo>
                  <a:lnTo>
                    <a:pt x="106" y="108"/>
                  </a:lnTo>
                  <a:lnTo>
                    <a:pt x="102" y="110"/>
                  </a:lnTo>
                  <a:lnTo>
                    <a:pt x="88" y="128"/>
                  </a:lnTo>
                  <a:lnTo>
                    <a:pt x="86" y="130"/>
                  </a:lnTo>
                  <a:lnTo>
                    <a:pt x="78" y="134"/>
                  </a:lnTo>
                  <a:lnTo>
                    <a:pt x="70" y="132"/>
                  </a:lnTo>
                  <a:lnTo>
                    <a:pt x="64" y="138"/>
                  </a:lnTo>
                  <a:lnTo>
                    <a:pt x="64" y="142"/>
                  </a:lnTo>
                  <a:lnTo>
                    <a:pt x="58" y="150"/>
                  </a:lnTo>
                  <a:lnTo>
                    <a:pt x="50" y="166"/>
                  </a:lnTo>
                  <a:lnTo>
                    <a:pt x="52" y="178"/>
                  </a:lnTo>
                  <a:lnTo>
                    <a:pt x="44" y="188"/>
                  </a:lnTo>
                  <a:lnTo>
                    <a:pt x="36" y="176"/>
                  </a:lnTo>
                  <a:lnTo>
                    <a:pt x="30" y="176"/>
                  </a:lnTo>
                  <a:lnTo>
                    <a:pt x="24" y="200"/>
                  </a:lnTo>
                  <a:lnTo>
                    <a:pt x="24" y="212"/>
                  </a:lnTo>
                  <a:lnTo>
                    <a:pt x="24" y="222"/>
                  </a:lnTo>
                  <a:lnTo>
                    <a:pt x="18" y="226"/>
                  </a:lnTo>
                  <a:lnTo>
                    <a:pt x="10" y="240"/>
                  </a:lnTo>
                  <a:lnTo>
                    <a:pt x="0" y="240"/>
                  </a:lnTo>
                  <a:lnTo>
                    <a:pt x="2" y="254"/>
                  </a:lnTo>
                  <a:lnTo>
                    <a:pt x="2" y="262"/>
                  </a:lnTo>
                  <a:lnTo>
                    <a:pt x="2" y="268"/>
                  </a:lnTo>
                  <a:lnTo>
                    <a:pt x="4" y="274"/>
                  </a:lnTo>
                  <a:lnTo>
                    <a:pt x="20" y="294"/>
                  </a:lnTo>
                  <a:lnTo>
                    <a:pt x="30" y="310"/>
                  </a:lnTo>
                  <a:lnTo>
                    <a:pt x="32" y="312"/>
                  </a:lnTo>
                  <a:lnTo>
                    <a:pt x="36" y="312"/>
                  </a:lnTo>
                  <a:lnTo>
                    <a:pt x="44" y="314"/>
                  </a:lnTo>
                  <a:lnTo>
                    <a:pt x="46" y="318"/>
                  </a:lnTo>
                  <a:lnTo>
                    <a:pt x="48" y="318"/>
                  </a:lnTo>
                  <a:lnTo>
                    <a:pt x="54" y="322"/>
                  </a:lnTo>
                  <a:lnTo>
                    <a:pt x="60" y="322"/>
                  </a:lnTo>
                  <a:lnTo>
                    <a:pt x="62" y="324"/>
                  </a:lnTo>
                  <a:lnTo>
                    <a:pt x="60" y="332"/>
                  </a:lnTo>
                  <a:lnTo>
                    <a:pt x="70" y="344"/>
                  </a:lnTo>
                  <a:lnTo>
                    <a:pt x="88" y="350"/>
                  </a:lnTo>
                  <a:lnTo>
                    <a:pt x="96" y="350"/>
                  </a:lnTo>
                  <a:lnTo>
                    <a:pt x="106" y="344"/>
                  </a:lnTo>
                  <a:lnTo>
                    <a:pt x="106" y="338"/>
                  </a:lnTo>
                  <a:lnTo>
                    <a:pt x="112" y="334"/>
                  </a:lnTo>
                  <a:lnTo>
                    <a:pt x="120" y="340"/>
                  </a:lnTo>
                  <a:lnTo>
                    <a:pt x="122" y="342"/>
                  </a:lnTo>
                  <a:lnTo>
                    <a:pt x="128" y="340"/>
                  </a:lnTo>
                  <a:lnTo>
                    <a:pt x="148" y="332"/>
                  </a:lnTo>
                  <a:lnTo>
                    <a:pt x="152" y="320"/>
                  </a:lnTo>
                  <a:lnTo>
                    <a:pt x="154" y="320"/>
                  </a:lnTo>
                  <a:lnTo>
                    <a:pt x="158" y="324"/>
                  </a:lnTo>
                  <a:lnTo>
                    <a:pt x="174" y="310"/>
                  </a:lnTo>
                  <a:lnTo>
                    <a:pt x="180" y="314"/>
                  </a:lnTo>
                  <a:lnTo>
                    <a:pt x="192" y="296"/>
                  </a:lnTo>
                  <a:lnTo>
                    <a:pt x="188" y="290"/>
                  </a:lnTo>
                  <a:lnTo>
                    <a:pt x="190" y="278"/>
                  </a:lnTo>
                  <a:lnTo>
                    <a:pt x="204" y="254"/>
                  </a:lnTo>
                  <a:lnTo>
                    <a:pt x="220" y="188"/>
                  </a:lnTo>
                  <a:lnTo>
                    <a:pt x="224" y="188"/>
                  </a:lnTo>
                  <a:lnTo>
                    <a:pt x="234" y="194"/>
                  </a:lnTo>
                  <a:lnTo>
                    <a:pt x="234" y="198"/>
                  </a:lnTo>
                  <a:lnTo>
                    <a:pt x="240" y="202"/>
                  </a:lnTo>
                  <a:lnTo>
                    <a:pt x="250" y="200"/>
                  </a:lnTo>
                  <a:lnTo>
                    <a:pt x="256" y="190"/>
                  </a:lnTo>
                  <a:lnTo>
                    <a:pt x="262" y="164"/>
                  </a:lnTo>
                  <a:lnTo>
                    <a:pt x="268" y="156"/>
                  </a:lnTo>
                  <a:lnTo>
                    <a:pt x="278" y="160"/>
                  </a:lnTo>
                  <a:lnTo>
                    <a:pt x="284" y="146"/>
                  </a:lnTo>
                  <a:lnTo>
                    <a:pt x="290" y="142"/>
                  </a:lnTo>
                  <a:lnTo>
                    <a:pt x="294" y="136"/>
                  </a:lnTo>
                  <a:lnTo>
                    <a:pt x="300" y="122"/>
                  </a:lnTo>
                  <a:lnTo>
                    <a:pt x="304" y="120"/>
                  </a:lnTo>
                  <a:lnTo>
                    <a:pt x="304" y="116"/>
                  </a:lnTo>
                  <a:lnTo>
                    <a:pt x="302" y="114"/>
                  </a:lnTo>
                  <a:lnTo>
                    <a:pt x="302" y="94"/>
                  </a:lnTo>
                  <a:lnTo>
                    <a:pt x="304" y="90"/>
                  </a:lnTo>
                  <a:lnTo>
                    <a:pt x="308" y="88"/>
                  </a:lnTo>
                  <a:lnTo>
                    <a:pt x="344" y="110"/>
                  </a:lnTo>
                  <a:lnTo>
                    <a:pt x="348" y="112"/>
                  </a:lnTo>
                  <a:lnTo>
                    <a:pt x="350" y="110"/>
                  </a:lnTo>
                  <a:lnTo>
                    <a:pt x="354" y="92"/>
                  </a:lnTo>
                  <a:lnTo>
                    <a:pt x="346" y="74"/>
                  </a:lnTo>
                  <a:lnTo>
                    <a:pt x="342" y="72"/>
                  </a:lnTo>
                  <a:lnTo>
                    <a:pt x="340" y="64"/>
                  </a:lnTo>
                  <a:lnTo>
                    <a:pt x="332" y="68"/>
                  </a:lnTo>
                  <a:lnTo>
                    <a:pt x="326" y="66"/>
                  </a:lnTo>
                  <a:lnTo>
                    <a:pt x="320" y="64"/>
                  </a:lnTo>
                  <a:lnTo>
                    <a:pt x="296" y="72"/>
                  </a:lnTo>
                  <a:lnTo>
                    <a:pt x="294" y="78"/>
                  </a:lnTo>
                  <a:lnTo>
                    <a:pt x="284" y="82"/>
                  </a:lnTo>
                  <a:lnTo>
                    <a:pt x="274" y="80"/>
                  </a:lnTo>
                  <a:lnTo>
                    <a:pt x="270" y="74"/>
                  </a:lnTo>
                  <a:lnTo>
                    <a:pt x="266" y="84"/>
                  </a:lnTo>
                  <a:lnTo>
                    <a:pt x="260" y="88"/>
                  </a:lnTo>
                  <a:lnTo>
                    <a:pt x="254" y="96"/>
                  </a:lnTo>
                  <a:lnTo>
                    <a:pt x="248" y="98"/>
                  </a:lnTo>
                  <a:lnTo>
                    <a:pt x="232" y="116"/>
                  </a:lnTo>
                  <a:lnTo>
                    <a:pt x="228" y="118"/>
                  </a:lnTo>
                  <a:lnTo>
                    <a:pt x="224" y="126"/>
                  </a:lnTo>
                  <a:lnTo>
                    <a:pt x="212" y="74"/>
                  </a:lnTo>
                  <a:lnTo>
                    <a:pt x="136" y="90"/>
                  </a:lnTo>
                  <a:lnTo>
                    <a:pt x="120" y="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30" name="Freeform 61"/>
            <p:cNvSpPr>
              <a:spLocks/>
            </p:cNvSpPr>
            <p:nvPr/>
          </p:nvSpPr>
          <p:spPr bwMode="grayWhite">
            <a:xfrm>
              <a:off x="4540" y="1608"/>
              <a:ext cx="125" cy="122"/>
            </a:xfrm>
            <a:custGeom>
              <a:avLst/>
              <a:gdLst>
                <a:gd name="T0" fmla="*/ 0 w 134"/>
                <a:gd name="T1" fmla="*/ 5 h 134"/>
                <a:gd name="T2" fmla="*/ 7 w 134"/>
                <a:gd name="T3" fmla="*/ 5 h 134"/>
                <a:gd name="T4" fmla="*/ 7 w 134"/>
                <a:gd name="T5" fmla="*/ 5 h 134"/>
                <a:gd name="T6" fmla="*/ 7 w 134"/>
                <a:gd name="T7" fmla="*/ 5 h 134"/>
                <a:gd name="T8" fmla="*/ 7 w 134"/>
                <a:gd name="T9" fmla="*/ 5 h 134"/>
                <a:gd name="T10" fmla="*/ 7 w 134"/>
                <a:gd name="T11" fmla="*/ 0 h 134"/>
                <a:gd name="T12" fmla="*/ 7 w 134"/>
                <a:gd name="T13" fmla="*/ 5 h 134"/>
                <a:gd name="T14" fmla="*/ 7 w 134"/>
                <a:gd name="T15" fmla="*/ 5 h 134"/>
                <a:gd name="T16" fmla="*/ 7 w 134"/>
                <a:gd name="T17" fmla="*/ 5 h 134"/>
                <a:gd name="T18" fmla="*/ 7 w 134"/>
                <a:gd name="T19" fmla="*/ 5 h 134"/>
                <a:gd name="T20" fmla="*/ 7 w 134"/>
                <a:gd name="T21" fmla="*/ 5 h 134"/>
                <a:gd name="T22" fmla="*/ 7 w 134"/>
                <a:gd name="T23" fmla="*/ 5 h 134"/>
                <a:gd name="T24" fmla="*/ 7 w 134"/>
                <a:gd name="T25" fmla="*/ 5 h 134"/>
                <a:gd name="T26" fmla="*/ 7 w 134"/>
                <a:gd name="T27" fmla="*/ 5 h 134"/>
                <a:gd name="T28" fmla="*/ 7 w 134"/>
                <a:gd name="T29" fmla="*/ 5 h 134"/>
                <a:gd name="T30" fmla="*/ 7 w 134"/>
                <a:gd name="T31" fmla="*/ 5 h 134"/>
                <a:gd name="T32" fmla="*/ 7 w 134"/>
                <a:gd name="T33" fmla="*/ 5 h 134"/>
                <a:gd name="T34" fmla="*/ 7 w 134"/>
                <a:gd name="T35" fmla="*/ 5 h 134"/>
                <a:gd name="T36" fmla="*/ 7 w 134"/>
                <a:gd name="T37" fmla="*/ 5 h 134"/>
                <a:gd name="T38" fmla="*/ 7 w 134"/>
                <a:gd name="T39" fmla="*/ 5 h 134"/>
                <a:gd name="T40" fmla="*/ 7 w 134"/>
                <a:gd name="T41" fmla="*/ 5 h 134"/>
                <a:gd name="T42" fmla="*/ 7 w 134"/>
                <a:gd name="T43" fmla="*/ 5 h 134"/>
                <a:gd name="T44" fmla="*/ 7 w 134"/>
                <a:gd name="T45" fmla="*/ 5 h 134"/>
                <a:gd name="T46" fmla="*/ 2 w 134"/>
                <a:gd name="T47" fmla="*/ 5 h 134"/>
                <a:gd name="T48" fmla="*/ 7 w 134"/>
                <a:gd name="T49" fmla="*/ 5 h 134"/>
                <a:gd name="T50" fmla="*/ 7 w 134"/>
                <a:gd name="T51" fmla="*/ 5 h 134"/>
                <a:gd name="T52" fmla="*/ 7 w 134"/>
                <a:gd name="T53" fmla="*/ 5 h 134"/>
                <a:gd name="T54" fmla="*/ 0 w 134"/>
                <a:gd name="T55" fmla="*/ 5 h 1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4"/>
                <a:gd name="T85" fmla="*/ 0 h 134"/>
                <a:gd name="T86" fmla="*/ 134 w 134"/>
                <a:gd name="T87" fmla="*/ 134 h 13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4" h="134">
                  <a:moveTo>
                    <a:pt x="0" y="30"/>
                  </a:moveTo>
                  <a:lnTo>
                    <a:pt x="46" y="18"/>
                  </a:lnTo>
                  <a:lnTo>
                    <a:pt x="50" y="24"/>
                  </a:lnTo>
                  <a:lnTo>
                    <a:pt x="50" y="22"/>
                  </a:lnTo>
                  <a:lnTo>
                    <a:pt x="52" y="18"/>
                  </a:lnTo>
                  <a:lnTo>
                    <a:pt x="120" y="0"/>
                  </a:lnTo>
                  <a:lnTo>
                    <a:pt x="134" y="56"/>
                  </a:lnTo>
                  <a:lnTo>
                    <a:pt x="132" y="62"/>
                  </a:lnTo>
                  <a:lnTo>
                    <a:pt x="132" y="64"/>
                  </a:lnTo>
                  <a:lnTo>
                    <a:pt x="132" y="68"/>
                  </a:lnTo>
                  <a:lnTo>
                    <a:pt x="132" y="70"/>
                  </a:lnTo>
                  <a:lnTo>
                    <a:pt x="124" y="70"/>
                  </a:lnTo>
                  <a:lnTo>
                    <a:pt x="102" y="80"/>
                  </a:lnTo>
                  <a:lnTo>
                    <a:pt x="96" y="80"/>
                  </a:lnTo>
                  <a:lnTo>
                    <a:pt x="94" y="82"/>
                  </a:lnTo>
                  <a:lnTo>
                    <a:pt x="92" y="86"/>
                  </a:lnTo>
                  <a:lnTo>
                    <a:pt x="92" y="88"/>
                  </a:lnTo>
                  <a:lnTo>
                    <a:pt x="78" y="90"/>
                  </a:lnTo>
                  <a:lnTo>
                    <a:pt x="60" y="98"/>
                  </a:lnTo>
                  <a:lnTo>
                    <a:pt x="58" y="94"/>
                  </a:lnTo>
                  <a:lnTo>
                    <a:pt x="46" y="106"/>
                  </a:lnTo>
                  <a:lnTo>
                    <a:pt x="20" y="128"/>
                  </a:lnTo>
                  <a:lnTo>
                    <a:pt x="10" y="134"/>
                  </a:lnTo>
                  <a:lnTo>
                    <a:pt x="2" y="126"/>
                  </a:lnTo>
                  <a:lnTo>
                    <a:pt x="14" y="114"/>
                  </a:lnTo>
                  <a:lnTo>
                    <a:pt x="14" y="110"/>
                  </a:lnTo>
                  <a:lnTo>
                    <a:pt x="10" y="102"/>
                  </a:lnTo>
                  <a:lnTo>
                    <a:pt x="0" y="30"/>
                  </a:lnTo>
                  <a:close/>
                </a:path>
              </a:pathLst>
            </a:custGeom>
            <a:solidFill>
              <a:srgbClr val="BADEDA"/>
            </a:solidFill>
            <a:ln w="6350" cmpd="sng">
              <a:solidFill>
                <a:srgbClr val="50A69C"/>
              </a:solidFill>
              <a:prstDash val="solid"/>
              <a:round/>
              <a:headEnd/>
              <a:tailEnd/>
            </a:ln>
          </p:spPr>
          <p:txBody>
            <a:bodyPr/>
            <a:lstStyle/>
            <a:p>
              <a:endParaRPr lang="en-US"/>
            </a:p>
          </p:txBody>
        </p:sp>
      </p:grpSp>
      <p:sp>
        <p:nvSpPr>
          <p:cNvPr id="146439" name="Rectangle 62"/>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American Tort Reform Association; Insurance Information Institute</a:t>
            </a:r>
          </a:p>
        </p:txBody>
      </p:sp>
      <p:grpSp>
        <p:nvGrpSpPr>
          <p:cNvPr id="4" name="Group 63"/>
          <p:cNvGrpSpPr>
            <a:grpSpLocks/>
          </p:cNvGrpSpPr>
          <p:nvPr/>
        </p:nvGrpSpPr>
        <p:grpSpPr bwMode="auto">
          <a:xfrm>
            <a:off x="2426633" y="4075019"/>
            <a:ext cx="212725" cy="212725"/>
            <a:chOff x="3300" y="3702"/>
            <a:chExt cx="162" cy="162"/>
          </a:xfrm>
        </p:grpSpPr>
        <p:sp>
          <p:nvSpPr>
            <p:cNvPr id="146475"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5"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5" name="Group 66"/>
          <p:cNvGrpSpPr>
            <a:grpSpLocks/>
          </p:cNvGrpSpPr>
          <p:nvPr/>
        </p:nvGrpSpPr>
        <p:grpSpPr bwMode="auto">
          <a:xfrm>
            <a:off x="7153275" y="3568700"/>
            <a:ext cx="212725" cy="212725"/>
            <a:chOff x="3300" y="3702"/>
            <a:chExt cx="162" cy="162"/>
          </a:xfrm>
        </p:grpSpPr>
        <p:sp>
          <p:nvSpPr>
            <p:cNvPr id="146473" name="Oval 67"/>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8" name="AutoShape 68"/>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6" name="Group 75"/>
          <p:cNvGrpSpPr>
            <a:grpSpLocks/>
          </p:cNvGrpSpPr>
          <p:nvPr/>
        </p:nvGrpSpPr>
        <p:grpSpPr bwMode="auto">
          <a:xfrm>
            <a:off x="6133540" y="3536483"/>
            <a:ext cx="212725" cy="212725"/>
            <a:chOff x="3300" y="3702"/>
            <a:chExt cx="162" cy="162"/>
          </a:xfrm>
        </p:grpSpPr>
        <p:sp>
          <p:nvSpPr>
            <p:cNvPr id="146469" name="Oval 76"/>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57" name="AutoShape 77"/>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7" name="Group 81"/>
          <p:cNvGrpSpPr>
            <a:grpSpLocks/>
          </p:cNvGrpSpPr>
          <p:nvPr/>
        </p:nvGrpSpPr>
        <p:grpSpPr bwMode="auto">
          <a:xfrm>
            <a:off x="7794625" y="2713038"/>
            <a:ext cx="212725" cy="212725"/>
            <a:chOff x="3300" y="3702"/>
            <a:chExt cx="162" cy="162"/>
          </a:xfrm>
        </p:grpSpPr>
        <p:sp>
          <p:nvSpPr>
            <p:cNvPr id="146467" name="Oval 82"/>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63" name="AutoShape 83"/>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sp>
        <p:nvSpPr>
          <p:cNvPr id="146447" name="Freeform 88"/>
          <p:cNvSpPr>
            <a:spLocks/>
          </p:cNvSpPr>
          <p:nvPr/>
        </p:nvSpPr>
        <p:spPr bwMode="auto">
          <a:xfrm>
            <a:off x="7930792" y="1927124"/>
            <a:ext cx="633105" cy="1474634"/>
          </a:xfrm>
          <a:custGeom>
            <a:avLst/>
            <a:gdLst>
              <a:gd name="T0" fmla="*/ 2147483647 w 398"/>
              <a:gd name="T1" fmla="*/ 0 h 830"/>
              <a:gd name="T2" fmla="*/ 2147483647 w 398"/>
              <a:gd name="T3" fmla="*/ 2147483647 h 830"/>
              <a:gd name="T4" fmla="*/ 0 w 398"/>
              <a:gd name="T5" fmla="*/ 2147483647 h 830"/>
              <a:gd name="T6" fmla="*/ 0 60000 65536"/>
              <a:gd name="T7" fmla="*/ 0 60000 65536"/>
              <a:gd name="T8" fmla="*/ 0 60000 65536"/>
              <a:gd name="T9" fmla="*/ 0 w 398"/>
              <a:gd name="T10" fmla="*/ 0 h 830"/>
              <a:gd name="T11" fmla="*/ 398 w 398"/>
              <a:gd name="T12" fmla="*/ 830 h 830"/>
            </a:gdLst>
            <a:ahLst/>
            <a:cxnLst>
              <a:cxn ang="T6">
                <a:pos x="T0" y="T1"/>
              </a:cxn>
              <a:cxn ang="T7">
                <a:pos x="T2" y="T3"/>
              </a:cxn>
              <a:cxn ang="T8">
                <a:pos x="T4" y="T5"/>
              </a:cxn>
            </a:cxnLst>
            <a:rect l="T9" t="T10" r="T11" b="T12"/>
            <a:pathLst>
              <a:path w="398" h="830">
                <a:moveTo>
                  <a:pt x="398" y="0"/>
                </a:moveTo>
                <a:lnTo>
                  <a:pt x="398" y="830"/>
                </a:lnTo>
                <a:lnTo>
                  <a:pt x="0" y="830"/>
                </a:lnTo>
              </a:path>
            </a:pathLst>
          </a:custGeom>
          <a:noFill/>
          <a:ln w="28575" cap="flat" cmpd="sng">
            <a:solidFill>
              <a:schemeClr val="tx1"/>
            </a:solidFill>
            <a:prstDash val="solid"/>
            <a:round/>
            <a:headEnd type="none" w="med" len="med"/>
            <a:tailEnd type="triangle" w="lg" len="med"/>
          </a:ln>
        </p:spPr>
        <p:txBody>
          <a:bodyPr/>
          <a:lstStyle/>
          <a:p>
            <a:endParaRPr lang="en-US"/>
          </a:p>
        </p:txBody>
      </p:sp>
      <p:sp>
        <p:nvSpPr>
          <p:cNvPr id="146448" name="Line 90"/>
          <p:cNvSpPr>
            <a:spLocks noChangeShapeType="1"/>
          </p:cNvSpPr>
          <p:nvPr/>
        </p:nvSpPr>
        <p:spPr bwMode="auto">
          <a:xfrm>
            <a:off x="7259638" y="1539875"/>
            <a:ext cx="0" cy="2003425"/>
          </a:xfrm>
          <a:prstGeom prst="line">
            <a:avLst/>
          </a:prstGeom>
          <a:noFill/>
          <a:ln w="28575">
            <a:solidFill>
              <a:schemeClr val="tx1"/>
            </a:solidFill>
            <a:round/>
            <a:headEnd/>
            <a:tailEnd type="triangle" w="lg" len="med"/>
          </a:ln>
        </p:spPr>
        <p:txBody>
          <a:bodyPr/>
          <a:lstStyle/>
          <a:p>
            <a:endParaRPr lang="en-US"/>
          </a:p>
        </p:txBody>
      </p:sp>
      <p:sp>
        <p:nvSpPr>
          <p:cNvPr id="1991771" name="Rectangle 91"/>
          <p:cNvSpPr>
            <a:spLocks noChangeArrowheads="1"/>
          </p:cNvSpPr>
          <p:nvPr/>
        </p:nvSpPr>
        <p:spPr bwMode="blackWhite">
          <a:xfrm>
            <a:off x="5881688" y="1206500"/>
            <a:ext cx="1444625" cy="4699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a:solidFill>
                  <a:schemeClr val="bg1"/>
                </a:solidFill>
              </a:rPr>
              <a:t>West Virginia</a:t>
            </a:r>
          </a:p>
        </p:txBody>
      </p:sp>
      <p:sp>
        <p:nvSpPr>
          <p:cNvPr id="146450" name="Freeform 92"/>
          <p:cNvSpPr>
            <a:spLocks/>
          </p:cNvSpPr>
          <p:nvPr/>
        </p:nvSpPr>
        <p:spPr bwMode="auto">
          <a:xfrm rot="21424727">
            <a:off x="5516096" y="1762779"/>
            <a:ext cx="555625" cy="1908268"/>
          </a:xfrm>
          <a:custGeom>
            <a:avLst/>
            <a:gdLst>
              <a:gd name="T0" fmla="*/ 0 w 350"/>
              <a:gd name="T1" fmla="*/ 0 h 984"/>
              <a:gd name="T2" fmla="*/ 0 w 350"/>
              <a:gd name="T3" fmla="*/ 2147483647 h 984"/>
              <a:gd name="T4" fmla="*/ 2147483647 w 350"/>
              <a:gd name="T5" fmla="*/ 2147483647 h 984"/>
              <a:gd name="T6" fmla="*/ 0 60000 65536"/>
              <a:gd name="T7" fmla="*/ 0 60000 65536"/>
              <a:gd name="T8" fmla="*/ 0 60000 65536"/>
              <a:gd name="T9" fmla="*/ 0 w 350"/>
              <a:gd name="T10" fmla="*/ 0 h 984"/>
              <a:gd name="T11" fmla="*/ 350 w 350"/>
              <a:gd name="T12" fmla="*/ 984 h 984"/>
            </a:gdLst>
            <a:ahLst/>
            <a:cxnLst>
              <a:cxn ang="T6">
                <a:pos x="T0" y="T1"/>
              </a:cxn>
              <a:cxn ang="T7">
                <a:pos x="T2" y="T3"/>
              </a:cxn>
              <a:cxn ang="T8">
                <a:pos x="T4" y="T5"/>
              </a:cxn>
            </a:cxnLst>
            <a:rect l="T9" t="T10" r="T11" b="T12"/>
            <a:pathLst>
              <a:path w="350" h="984">
                <a:moveTo>
                  <a:pt x="0" y="0"/>
                </a:moveTo>
                <a:lnTo>
                  <a:pt x="0" y="984"/>
                </a:lnTo>
                <a:lnTo>
                  <a:pt x="350" y="984"/>
                </a:lnTo>
              </a:path>
            </a:pathLst>
          </a:custGeom>
          <a:noFill/>
          <a:ln w="28575" cap="flat" cmpd="sng">
            <a:solidFill>
              <a:schemeClr val="tx1"/>
            </a:solidFill>
            <a:prstDash val="solid"/>
            <a:round/>
            <a:headEnd type="none" w="med" len="med"/>
            <a:tailEnd type="triangle" w="lg" len="med"/>
          </a:ln>
        </p:spPr>
        <p:txBody>
          <a:bodyPr/>
          <a:lstStyle/>
          <a:p>
            <a:endParaRPr lang="en-US"/>
          </a:p>
        </p:txBody>
      </p:sp>
      <p:sp>
        <p:nvSpPr>
          <p:cNvPr id="1991773" name="Rectangle 93"/>
          <p:cNvSpPr>
            <a:spLocks noChangeArrowheads="1"/>
          </p:cNvSpPr>
          <p:nvPr/>
        </p:nvSpPr>
        <p:spPr bwMode="blackWhite">
          <a:xfrm>
            <a:off x="3848100" y="1076325"/>
            <a:ext cx="1870076" cy="8382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a:solidFill>
                  <a:schemeClr val="bg1"/>
                </a:solidFill>
              </a:rPr>
              <a:t>Illinois</a:t>
            </a:r>
          </a:p>
          <a:p>
            <a:pPr algn="ctr">
              <a:lnSpc>
                <a:spcPct val="90000"/>
              </a:lnSpc>
              <a:spcBef>
                <a:spcPct val="25000"/>
              </a:spcBef>
              <a:defRPr/>
            </a:pPr>
            <a:r>
              <a:rPr lang="en-US" sz="1400" b="1" dirty="0" smtClean="0">
                <a:solidFill>
                  <a:schemeClr val="bg1"/>
                </a:solidFill>
              </a:rPr>
              <a:t>Madison County</a:t>
            </a:r>
            <a:endParaRPr lang="en-US" sz="1400" b="1" dirty="0">
              <a:solidFill>
                <a:schemeClr val="bg1"/>
              </a:solidFill>
            </a:endParaRPr>
          </a:p>
        </p:txBody>
      </p:sp>
      <p:sp>
        <p:nvSpPr>
          <p:cNvPr id="146452" name="Line 96"/>
          <p:cNvSpPr>
            <a:spLocks noChangeShapeType="1"/>
          </p:cNvSpPr>
          <p:nvPr/>
        </p:nvSpPr>
        <p:spPr bwMode="auto">
          <a:xfrm flipH="1" flipV="1">
            <a:off x="8010525" y="2933699"/>
            <a:ext cx="258763" cy="849313"/>
          </a:xfrm>
          <a:prstGeom prst="line">
            <a:avLst/>
          </a:prstGeom>
          <a:noFill/>
          <a:ln w="28575">
            <a:solidFill>
              <a:schemeClr val="tx1"/>
            </a:solidFill>
            <a:round/>
            <a:headEnd/>
            <a:tailEnd type="triangle" w="lg" len="med"/>
          </a:ln>
        </p:spPr>
        <p:txBody>
          <a:bodyPr/>
          <a:lstStyle/>
          <a:p>
            <a:endParaRPr lang="en-US"/>
          </a:p>
        </p:txBody>
      </p:sp>
      <p:sp>
        <p:nvSpPr>
          <p:cNvPr id="1991777" name="Rectangle 97"/>
          <p:cNvSpPr>
            <a:spLocks noChangeArrowheads="1"/>
          </p:cNvSpPr>
          <p:nvPr/>
        </p:nvSpPr>
        <p:spPr bwMode="blackWhite">
          <a:xfrm>
            <a:off x="7440613" y="3862388"/>
            <a:ext cx="1444625" cy="790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New York</a:t>
            </a:r>
            <a:endParaRPr lang="en-US" sz="1600" b="1" i="1" dirty="0">
              <a:solidFill>
                <a:schemeClr val="bg1"/>
              </a:solidFill>
            </a:endParaRPr>
          </a:p>
          <a:p>
            <a:pPr algn="ctr">
              <a:lnSpc>
                <a:spcPct val="90000"/>
              </a:lnSpc>
              <a:spcBef>
                <a:spcPct val="25000"/>
              </a:spcBef>
              <a:defRPr/>
            </a:pPr>
            <a:r>
              <a:rPr lang="en-US" sz="1400" b="1" dirty="0" smtClean="0">
                <a:solidFill>
                  <a:schemeClr val="bg1"/>
                </a:solidFill>
              </a:rPr>
              <a:t>Albany and NYC</a:t>
            </a:r>
            <a:endParaRPr lang="en-US" sz="1400" b="1" dirty="0">
              <a:solidFill>
                <a:schemeClr val="bg1"/>
              </a:solidFill>
            </a:endParaRPr>
          </a:p>
        </p:txBody>
      </p:sp>
      <p:grpSp>
        <p:nvGrpSpPr>
          <p:cNvPr id="8" name="Group 98"/>
          <p:cNvGrpSpPr>
            <a:grpSpLocks/>
          </p:cNvGrpSpPr>
          <p:nvPr/>
        </p:nvGrpSpPr>
        <p:grpSpPr bwMode="auto">
          <a:xfrm>
            <a:off x="179388" y="1181101"/>
            <a:ext cx="2070100" cy="4165600"/>
            <a:chOff x="100" y="760"/>
            <a:chExt cx="1416" cy="2641"/>
          </a:xfrm>
        </p:grpSpPr>
        <p:sp>
          <p:nvSpPr>
            <p:cNvPr id="146461" name="Rectangle 99"/>
            <p:cNvSpPr>
              <a:spLocks noChangeArrowheads="1"/>
            </p:cNvSpPr>
            <p:nvPr/>
          </p:nvSpPr>
          <p:spPr bwMode="blackWhite">
            <a:xfrm>
              <a:off x="100" y="856"/>
              <a:ext cx="1416" cy="1336"/>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6462" name="Rectangle 100"/>
            <p:cNvSpPr>
              <a:spLocks noChangeArrowheads="1"/>
            </p:cNvSpPr>
            <p:nvPr/>
          </p:nvSpPr>
          <p:spPr bwMode="blackWhite">
            <a:xfrm>
              <a:off x="100" y="760"/>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a:solidFill>
                    <a:srgbClr val="FFFFFF"/>
                  </a:solidFill>
                </a:rPr>
                <a:t>Watch List</a:t>
              </a:r>
            </a:p>
          </p:txBody>
        </p:sp>
        <p:sp>
          <p:nvSpPr>
            <p:cNvPr id="146463" name="Text Box 101"/>
            <p:cNvSpPr txBox="1">
              <a:spLocks noChangeArrowheads="1"/>
            </p:cNvSpPr>
            <p:nvPr/>
          </p:nvSpPr>
          <p:spPr bwMode="auto">
            <a:xfrm>
              <a:off x="127" y="1079"/>
              <a:ext cx="1385" cy="1258"/>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400" dirty="0" smtClean="0"/>
                <a:t>Philadelphia, Pennsylvania</a:t>
              </a:r>
            </a:p>
            <a:p>
              <a:pPr marL="228600" indent="-228600" eaLnBrk="0" hangingPunct="0">
                <a:lnSpc>
                  <a:spcPct val="90000"/>
                </a:lnSpc>
                <a:spcBef>
                  <a:spcPct val="25000"/>
                </a:spcBef>
                <a:buClr>
                  <a:schemeClr val="accent2"/>
                </a:buClr>
                <a:buFont typeface="Wingdings" pitchFamily="2" charset="2"/>
                <a:buChar char="n"/>
              </a:pPr>
              <a:r>
                <a:rPr lang="en-US" sz="1400" dirty="0" smtClean="0"/>
                <a:t>South Florida</a:t>
              </a:r>
            </a:p>
            <a:p>
              <a:pPr marL="228600" indent="-228600" eaLnBrk="0" hangingPunct="0">
                <a:lnSpc>
                  <a:spcPct val="90000"/>
                </a:lnSpc>
                <a:spcBef>
                  <a:spcPct val="25000"/>
                </a:spcBef>
                <a:buClr>
                  <a:schemeClr val="accent2"/>
                </a:buClr>
                <a:buFont typeface="Wingdings" pitchFamily="2" charset="2"/>
                <a:buChar char="n"/>
              </a:pPr>
              <a:r>
                <a:rPr lang="en-US" sz="1400" dirty="0" smtClean="0"/>
                <a:t>Cook County, Illinois</a:t>
              </a:r>
            </a:p>
            <a:p>
              <a:pPr marL="228600" indent="-228600" eaLnBrk="0" hangingPunct="0">
                <a:lnSpc>
                  <a:spcPct val="90000"/>
                </a:lnSpc>
                <a:spcBef>
                  <a:spcPct val="25000"/>
                </a:spcBef>
                <a:buClr>
                  <a:schemeClr val="accent2"/>
                </a:buClr>
                <a:buFont typeface="Wingdings" pitchFamily="2" charset="2"/>
                <a:buChar char="n"/>
              </a:pPr>
              <a:r>
                <a:rPr lang="en-US" sz="1400" dirty="0" smtClean="0"/>
                <a:t>New Jersey</a:t>
              </a:r>
            </a:p>
            <a:p>
              <a:pPr marL="228600" indent="-228600" eaLnBrk="0" hangingPunct="0">
                <a:lnSpc>
                  <a:spcPct val="90000"/>
                </a:lnSpc>
                <a:spcBef>
                  <a:spcPct val="25000"/>
                </a:spcBef>
                <a:buClr>
                  <a:schemeClr val="accent2"/>
                </a:buClr>
                <a:buFont typeface="Wingdings" pitchFamily="2" charset="2"/>
                <a:buChar char="n"/>
              </a:pPr>
              <a:r>
                <a:rPr lang="en-US" sz="1400" dirty="0" smtClean="0"/>
                <a:t>Nevada</a:t>
              </a:r>
            </a:p>
            <a:p>
              <a:pPr marL="228600" indent="-228600" eaLnBrk="0" hangingPunct="0">
                <a:lnSpc>
                  <a:spcPct val="90000"/>
                </a:lnSpc>
                <a:spcBef>
                  <a:spcPct val="25000"/>
                </a:spcBef>
                <a:buClr>
                  <a:schemeClr val="accent2"/>
                </a:buClr>
                <a:buFont typeface="Wingdings" pitchFamily="2" charset="2"/>
                <a:buChar char="n"/>
              </a:pPr>
              <a:r>
                <a:rPr lang="en-US" sz="1400" dirty="0" smtClean="0"/>
                <a:t>Louisiana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sp>
          <p:nvSpPr>
            <p:cNvPr id="146464" name="Rectangle 102"/>
            <p:cNvSpPr>
              <a:spLocks noChangeArrowheads="1"/>
            </p:cNvSpPr>
            <p:nvPr/>
          </p:nvSpPr>
          <p:spPr bwMode="blackWhite">
            <a:xfrm>
              <a:off x="100" y="2486"/>
              <a:ext cx="1416" cy="915"/>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6465" name="Rectangle 103"/>
            <p:cNvSpPr>
              <a:spLocks noChangeArrowheads="1"/>
            </p:cNvSpPr>
            <p:nvPr/>
          </p:nvSpPr>
          <p:spPr bwMode="blackWhite">
            <a:xfrm>
              <a:off x="100" y="2270"/>
              <a:ext cx="1416" cy="409"/>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Dishonorable Mention</a:t>
              </a:r>
            </a:p>
          </p:txBody>
        </p:sp>
        <p:sp>
          <p:nvSpPr>
            <p:cNvPr id="146466" name="Text Box 104"/>
            <p:cNvSpPr txBox="1">
              <a:spLocks noChangeArrowheads="1"/>
            </p:cNvSpPr>
            <p:nvPr/>
          </p:nvSpPr>
          <p:spPr bwMode="auto">
            <a:xfrm>
              <a:off x="127" y="2709"/>
              <a:ext cx="1369" cy="359"/>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MO </a:t>
              </a:r>
              <a:r>
                <a:rPr lang="en-US" sz="1500" dirty="0"/>
                <a:t>Supreme Court</a:t>
              </a:r>
            </a:p>
            <a:p>
              <a:pPr marL="228600" indent="-228600" eaLnBrk="0" hangingPunct="0">
                <a:lnSpc>
                  <a:spcPct val="90000"/>
                </a:lnSpc>
                <a:spcBef>
                  <a:spcPct val="25000"/>
                </a:spcBef>
                <a:buClr>
                  <a:schemeClr val="accent2"/>
                </a:buClr>
                <a:buFont typeface="Wingdings" pitchFamily="2" charset="2"/>
                <a:buChar char="n"/>
              </a:pPr>
              <a:r>
                <a:rPr lang="en-US" sz="1500" dirty="0" smtClean="0"/>
                <a:t>WA Supreme Court</a:t>
              </a:r>
              <a:endParaRPr lang="en-US" sz="1500" dirty="0"/>
            </a:p>
          </p:txBody>
        </p:sp>
      </p:grpSp>
      <p:sp>
        <p:nvSpPr>
          <p:cNvPr id="146455" name="Line 84"/>
          <p:cNvSpPr>
            <a:spLocks noChangeShapeType="1"/>
          </p:cNvSpPr>
          <p:nvPr/>
        </p:nvSpPr>
        <p:spPr bwMode="auto">
          <a:xfrm flipH="1">
            <a:off x="2595282" y="3375213"/>
            <a:ext cx="255494" cy="632012"/>
          </a:xfrm>
          <a:prstGeom prst="line">
            <a:avLst/>
          </a:prstGeom>
          <a:noFill/>
          <a:ln w="28575">
            <a:solidFill>
              <a:schemeClr val="tx1"/>
            </a:solidFill>
            <a:round/>
            <a:headEnd/>
            <a:tailEnd type="triangle" w="lg" len="med"/>
          </a:ln>
        </p:spPr>
        <p:txBody>
          <a:bodyPr/>
          <a:lstStyle/>
          <a:p>
            <a:endParaRPr lang="en-US"/>
          </a:p>
        </p:txBody>
      </p:sp>
      <p:sp>
        <p:nvSpPr>
          <p:cNvPr id="109" name="Rectangle 89"/>
          <p:cNvSpPr>
            <a:spLocks noChangeArrowheads="1"/>
          </p:cNvSpPr>
          <p:nvPr/>
        </p:nvSpPr>
        <p:spPr bwMode="blackWhite">
          <a:xfrm>
            <a:off x="2790825" y="2762250"/>
            <a:ext cx="1209675" cy="59372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California</a:t>
            </a:r>
            <a:endParaRPr lang="en-US" sz="1600" b="1" i="1" dirty="0">
              <a:solidFill>
                <a:schemeClr val="bg1"/>
              </a:solidFill>
            </a:endParaRPr>
          </a:p>
        </p:txBody>
      </p:sp>
      <p:sp>
        <p:nvSpPr>
          <p:cNvPr id="110" name="Rectangle 89"/>
          <p:cNvSpPr>
            <a:spLocks noChangeArrowheads="1"/>
          </p:cNvSpPr>
          <p:nvPr/>
        </p:nvSpPr>
        <p:spPr bwMode="blackWhite">
          <a:xfrm>
            <a:off x="7553325" y="1263650"/>
            <a:ext cx="1495425" cy="536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Maryland</a:t>
            </a:r>
          </a:p>
          <a:p>
            <a:pPr algn="ctr">
              <a:lnSpc>
                <a:spcPct val="90000"/>
              </a:lnSpc>
              <a:spcBef>
                <a:spcPct val="25000"/>
              </a:spcBef>
              <a:defRPr/>
            </a:pPr>
            <a:r>
              <a:rPr lang="en-US" sz="1400" b="1" dirty="0" smtClean="0">
                <a:solidFill>
                  <a:schemeClr val="bg1"/>
                </a:solidFill>
              </a:rPr>
              <a:t>Baltimore</a:t>
            </a:r>
            <a:endParaRPr lang="en-US" sz="1400" b="1" dirty="0">
              <a:solidFill>
                <a:schemeClr val="bg1"/>
              </a:solidFill>
            </a:endParaRPr>
          </a:p>
        </p:txBody>
      </p:sp>
      <p:grpSp>
        <p:nvGrpSpPr>
          <p:cNvPr id="9" name="Group 63"/>
          <p:cNvGrpSpPr>
            <a:grpSpLocks/>
          </p:cNvGrpSpPr>
          <p:nvPr/>
        </p:nvGrpSpPr>
        <p:grpSpPr bwMode="auto">
          <a:xfrm>
            <a:off x="7669878" y="3335082"/>
            <a:ext cx="212725" cy="212725"/>
            <a:chOff x="3300" y="3702"/>
            <a:chExt cx="162" cy="162"/>
          </a:xfrm>
        </p:grpSpPr>
        <p:sp>
          <p:nvSpPr>
            <p:cNvPr id="146459"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13"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1928763-BE14-42C1-A75D-CD56F2D83C77}" type="slidenum">
              <a:rPr lang="en-US" sz="900"/>
              <a:pPr algn="r" eaLnBrk="0" hangingPunct="0">
                <a:lnSpc>
                  <a:spcPct val="85000"/>
                </a:lnSpc>
                <a:spcBef>
                  <a:spcPct val="20000"/>
                </a:spcBef>
              </a:pPr>
              <a:t>27</a:t>
            </a:fld>
            <a:endParaRPr lang="en-US" sz="900"/>
          </a:p>
        </p:txBody>
      </p:sp>
      <p:sp>
        <p:nvSpPr>
          <p:cNvPr id="13316" name="Rectangle 2"/>
          <p:cNvSpPr>
            <a:spLocks noGrp="1" noChangeArrowheads="1"/>
          </p:cNvSpPr>
          <p:nvPr>
            <p:ph type="title" idx="4294967295"/>
          </p:nvPr>
        </p:nvSpPr>
        <p:spPr>
          <a:xfrm>
            <a:off x="298450" y="90488"/>
            <a:ext cx="7608888" cy="860425"/>
          </a:xfrm>
        </p:spPr>
        <p:txBody>
          <a:bodyPr/>
          <a:lstStyle/>
          <a:p>
            <a:r>
              <a:rPr lang="en-US" smtClean="0"/>
              <a:t>Personal Lines DWP Growth: WI vs. U.S., 2003-2012</a:t>
            </a:r>
          </a:p>
        </p:txBody>
      </p:sp>
      <p:sp>
        <p:nvSpPr>
          <p:cNvPr id="13317"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 SNL Financial.</a:t>
            </a:r>
          </a:p>
        </p:txBody>
      </p:sp>
      <p:graphicFrame>
        <p:nvGraphicFramePr>
          <p:cNvPr id="2026500" name="Object 2"/>
          <p:cNvGraphicFramePr>
            <a:graphicFrameLocks/>
          </p:cNvGraphicFramePr>
          <p:nvPr/>
        </p:nvGraphicFramePr>
        <p:xfrm>
          <a:off x="304800" y="1296988"/>
          <a:ext cx="8569325" cy="4579937"/>
        </p:xfrm>
        <a:graphic>
          <a:graphicData uri="http://schemas.openxmlformats.org/presentationml/2006/ole">
            <p:oleObj spid="_x0000_s25766914" name="Chart" r:id="rId4" imgW="8601024" imgH="4600673" progId="MSGraph.Chart.8">
              <p:embed followColorScheme="full"/>
            </p:oleObj>
          </a:graphicData>
        </a:graphic>
      </p:graphicFrame>
      <p:sp>
        <p:nvSpPr>
          <p:cNvPr id="13318"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7" name="Text Box 6"/>
          <p:cNvSpPr txBox="1">
            <a:spLocks noChangeArrowheads="1"/>
          </p:cNvSpPr>
          <p:nvPr/>
        </p:nvSpPr>
        <p:spPr bwMode="blackWhite">
          <a:xfrm>
            <a:off x="5748338" y="1370013"/>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2003-2012</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3.0%</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WI: 2.6%</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oleChartEl type="series" lvl="1"/>
                                          </p:spTgt>
                                        </p:tgtEl>
                                        <p:attrNameLst>
                                          <p:attrName>style.visibility</p:attrName>
                                        </p:attrNameLst>
                                      </p:cBhvr>
                                      <p:to>
                                        <p:strVal val="visible"/>
                                      </p:to>
                                    </p:set>
                                    <p:animEffect transition="in" filter="wipe(left)">
                                      <p:cBhvr>
                                        <p:cTn id="7" dur="1000"/>
                                        <p:tgtEl>
                                          <p:spTgt spid="2026500">
                                            <p:oleChartEl type="series" lvl="1"/>
                                          </p:spTgt>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oleChartEl type="series" lvl="2"/>
                                          </p:spTgt>
                                        </p:tgtEl>
                                        <p:attrNameLst>
                                          <p:attrName>style.visibility</p:attrName>
                                        </p:attrNameLst>
                                      </p:cBhvr>
                                      <p:to>
                                        <p:strVal val="visible"/>
                                      </p:to>
                                    </p:set>
                                    <p:animEffect transition="in" filter="wipe(left)">
                                      <p:cBhvr>
                                        <p:cTn id="11" dur="1000"/>
                                        <p:tgtEl>
                                          <p:spTgt spid="2026500">
                                            <p:oleChartEl type="series" lvl="2"/>
                                          </p:spTgt>
                                        </p:tgtEl>
                                      </p:cBhvr>
                                    </p:animEffect>
                                  </p:childTnLst>
                                </p:cTn>
                              </p:par>
                            </p:childTnLst>
                          </p:cTn>
                        </p:par>
                        <p:par>
                          <p:cTn id="12" fill="hold">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27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81025" y="2260600"/>
            <a:ext cx="7981950" cy="1485900"/>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CYBER RISK</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210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B2701F8-62E7-47D2-B0A1-8E4DCCE89FD3}" type="slidenum">
              <a:rPr lang="en-US" sz="900">
                <a:solidFill>
                  <a:schemeClr val="bg1"/>
                </a:solidFill>
              </a:rPr>
              <a:pPr algn="r" eaLnBrk="0" hangingPunct="0">
                <a:lnSpc>
                  <a:spcPct val="85000"/>
                </a:lnSpc>
                <a:spcBef>
                  <a:spcPct val="20000"/>
                </a:spcBef>
              </a:pPr>
              <a:t>270</a:t>
            </a:fld>
            <a:endParaRPr lang="en-US" sz="900">
              <a:solidFill>
                <a:schemeClr val="bg1"/>
              </a:solidFill>
            </a:endParaRPr>
          </a:p>
        </p:txBody>
      </p:sp>
      <p:pic>
        <p:nvPicPr>
          <p:cNvPr id="132101"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8598" name="Rectangle 6"/>
          <p:cNvSpPr>
            <a:spLocks noChangeArrowheads="1"/>
          </p:cNvSpPr>
          <p:nvPr/>
        </p:nvSpPr>
        <p:spPr bwMode="auto">
          <a:xfrm>
            <a:off x="467392" y="3950929"/>
            <a:ext cx="8001000" cy="221906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Cyber Risk is a Rapidly Emerging Exposure for Businesses Large and Small in Every Industry</a:t>
            </a:r>
          </a:p>
          <a:p>
            <a:pPr marL="292100" indent="-292100" algn="ctr" eaLnBrk="0" hangingPunct="0">
              <a:lnSpc>
                <a:spcPct val="90000"/>
              </a:lnSpc>
              <a:spcBef>
                <a:spcPct val="25000"/>
              </a:spcBef>
              <a:buClr>
                <a:schemeClr val="accent2"/>
              </a:buClr>
              <a:buFont typeface="Wingdings" pitchFamily="2" charset="2"/>
              <a:buNone/>
            </a:pPr>
            <a:r>
              <a:rPr lang="en-US" sz="2000" b="1" dirty="0" smtClean="0">
                <a:solidFill>
                  <a:srgbClr val="FF0000"/>
                </a:solidFill>
              </a:rPr>
              <a:t>NEW III White Paper: </a:t>
            </a:r>
            <a:r>
              <a:rPr lang="en-US" sz="2000" b="1" dirty="0" smtClean="0">
                <a:solidFill>
                  <a:srgbClr val="FF0000"/>
                </a:solidFill>
                <a:hlinkClick r:id="rId4"/>
              </a:rPr>
              <a:t>http://www.iii.org/assets/docs/pdf/paper_CyberRisk_2013.pdf</a:t>
            </a:r>
            <a:r>
              <a:rPr lang="en-US" sz="2000" b="1" dirty="0" smtClean="0">
                <a:solidFill>
                  <a:srgbClr val="FF0000"/>
                </a:solidFill>
              </a:rPr>
              <a:t> </a:t>
            </a:r>
            <a:endParaRPr lang="en-US" sz="3600" b="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270</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2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260350" y="90488"/>
            <a:ext cx="7550150" cy="860425"/>
          </a:xfrm>
        </p:spPr>
        <p:txBody>
          <a:bodyPr/>
          <a:lstStyle/>
          <a:p>
            <a:r>
              <a:rPr lang="en-US" smtClean="0">
                <a:latin typeface="Arial" pitchFamily="34" charset="0"/>
              </a:rPr>
              <a:t>Data Breaches 2005-2013, By Number of Breaches and Records Exposed</a:t>
            </a:r>
          </a:p>
        </p:txBody>
      </p:sp>
      <p:sp>
        <p:nvSpPr>
          <p:cNvPr id="1028" name="Rectangle 3"/>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 Data Breaches/Millions of Records Exposed</a:t>
            </a:r>
          </a:p>
        </p:txBody>
      </p:sp>
      <p:sp>
        <p:nvSpPr>
          <p:cNvPr id="1029" name="Rectangle 4"/>
          <p:cNvSpPr>
            <a:spLocks noChangeArrowheads="1"/>
          </p:cNvSpPr>
          <p:nvPr/>
        </p:nvSpPr>
        <p:spPr bwMode="auto">
          <a:xfrm>
            <a:off x="0" y="6415088"/>
            <a:ext cx="8636000" cy="4429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a:solidFill>
                  <a:srgbClr val="000000"/>
                </a:solidFill>
                <a:cs typeface="Arial" pitchFamily="34" charset="0"/>
              </a:rPr>
              <a:t>*	 2013 figures as of March 19, 2013.</a:t>
            </a:r>
          </a:p>
          <a:p>
            <a:pPr marL="133350" indent="-133350" eaLnBrk="0" hangingPunct="0">
              <a:lnSpc>
                <a:spcPct val="90000"/>
              </a:lnSpc>
              <a:buClr>
                <a:srgbClr val="FF6801"/>
              </a:buClr>
              <a:buFont typeface="Wingdings" pitchFamily="2" charset="2"/>
              <a:buNone/>
              <a:tabLst>
                <a:tab pos="112713" algn="r"/>
              </a:tabLst>
            </a:pPr>
            <a:r>
              <a:rPr lang="en-US" sz="1100">
                <a:solidFill>
                  <a:srgbClr val="000000"/>
                </a:solidFill>
                <a:cs typeface="Arial" pitchFamily="34" charset="0"/>
              </a:rPr>
              <a:t>	Source: Identity Theft Resource Center</a:t>
            </a:r>
          </a:p>
        </p:txBody>
      </p:sp>
      <p:graphicFrame>
        <p:nvGraphicFramePr>
          <p:cNvPr id="1026" name="Object 2"/>
          <p:cNvGraphicFramePr>
            <a:graphicFrameLocks/>
          </p:cNvGraphicFramePr>
          <p:nvPr/>
        </p:nvGraphicFramePr>
        <p:xfrm>
          <a:off x="279400" y="1333500"/>
          <a:ext cx="8597900" cy="4203700"/>
        </p:xfrm>
        <a:graphic>
          <a:graphicData uri="http://schemas.openxmlformats.org/presentationml/2006/ole">
            <p:oleObj spid="_x0000_s17530882" name="Chart" r:id="rId4" imgW="8601126" imgH="4105150" progId="MSGraph.Chart.8">
              <p:embed followColorScheme="full"/>
            </p:oleObj>
          </a:graphicData>
        </a:graphic>
      </p:graphicFrame>
      <p:sp>
        <p:nvSpPr>
          <p:cNvPr id="307206" name="Rectangle 6"/>
          <p:cNvSpPr>
            <a:spLocks noChangeArrowheads="1"/>
          </p:cNvSpPr>
          <p:nvPr/>
        </p:nvSpPr>
        <p:spPr bwMode="blackWhite">
          <a:xfrm>
            <a:off x="414338" y="5537200"/>
            <a:ext cx="7688262" cy="655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cs typeface="Arial" pitchFamily="34" charset="0"/>
              </a:rPr>
              <a:t>The total number of data breaches and number of records exposed fluctuates from year to year and over time.</a:t>
            </a:r>
          </a:p>
        </p:txBody>
      </p:sp>
      <p:sp>
        <p:nvSpPr>
          <p:cNvPr id="1031" name="Rectangle 3"/>
          <p:cNvSpPr>
            <a:spLocks noChangeArrowheads="1"/>
          </p:cNvSpPr>
          <p:nvPr/>
        </p:nvSpPr>
        <p:spPr bwMode="black">
          <a:xfrm>
            <a:off x="8031163" y="1333500"/>
            <a:ext cx="7699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Millions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Lst>
  </p:timing>
</p:sld>
</file>

<file path=ppt/slides/slide2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1D5D9F09-BB4C-4EBB-B52E-FDC9F684F6D8}" type="slidenum">
              <a:rPr lang="en-US" smtClean="0">
                <a:latin typeface="Arial" pitchFamily="34" charset="0"/>
              </a:rPr>
              <a:pPr/>
              <a:t>272</a:t>
            </a:fld>
            <a:endParaRPr lang="en-US" smtClean="0">
              <a:latin typeface="Arial" pitchFamily="34" charset="0"/>
            </a:endParaRPr>
          </a:p>
        </p:txBody>
      </p:sp>
      <p:sp>
        <p:nvSpPr>
          <p:cNvPr id="2052"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2053" name="Rectangle 3"/>
          <p:cNvSpPr>
            <a:spLocks noGrp="1" noChangeArrowheads="1"/>
          </p:cNvSpPr>
          <p:nvPr>
            <p:ph type="title"/>
          </p:nvPr>
        </p:nvSpPr>
        <p:spPr/>
        <p:txBody>
          <a:bodyPr/>
          <a:lstStyle/>
          <a:p>
            <a:r>
              <a:rPr lang="en-US" smtClean="0">
                <a:latin typeface="Arial" pitchFamily="34" charset="0"/>
              </a:rPr>
              <a:t>2012 Data Breaches By Business Category, By Number of Breaches</a:t>
            </a:r>
          </a:p>
        </p:txBody>
      </p:sp>
      <p:graphicFrame>
        <p:nvGraphicFramePr>
          <p:cNvPr id="6151176" name="Object 8"/>
          <p:cNvGraphicFramePr>
            <a:graphicFrameLocks noGrp="1"/>
          </p:cNvGraphicFramePr>
          <p:nvPr>
            <p:ph idx="4294967295"/>
          </p:nvPr>
        </p:nvGraphicFramePr>
        <p:xfrm>
          <a:off x="1866900" y="2070100"/>
          <a:ext cx="5207000" cy="4216400"/>
        </p:xfrm>
        <a:graphic>
          <a:graphicData uri="http://schemas.openxmlformats.org/presentationml/2006/ole">
            <p:oleObj spid="_x0000_s17531906" name="Chart" r:id="rId4" imgW="5210129" imgH="4219602" progId="MSGraph.Chart.8">
              <p:embed followColorScheme="full"/>
            </p:oleObj>
          </a:graphicData>
        </a:graphic>
      </p:graphicFrame>
      <p:sp>
        <p:nvSpPr>
          <p:cNvPr id="2054" name="Rectangle 5"/>
          <p:cNvSpPr>
            <a:spLocks noChangeArrowheads="1"/>
          </p:cNvSpPr>
          <p:nvPr/>
        </p:nvSpPr>
        <p:spPr bwMode="auto">
          <a:xfrm>
            <a:off x="-241300" y="6389688"/>
            <a:ext cx="864870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t>
            </a:r>
            <a:r>
              <a:rPr lang="en-US" sz="1100">
                <a:latin typeface="Verdana" pitchFamily="34" charset="0"/>
              </a:rPr>
              <a:t>Identity Theft Resource Center, </a:t>
            </a:r>
            <a:r>
              <a:rPr lang="en-US" sz="1100">
                <a:latin typeface="Verdana" pitchFamily="34" charset="0"/>
                <a:hlinkClick r:id="rId5"/>
              </a:rPr>
              <a:t>http://www.idtheftcenter.org/ITRC%20Breach%20Report%202012.pdf</a:t>
            </a:r>
            <a:r>
              <a:rPr lang="en-US" sz="1100"/>
              <a:t>.</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The majority of the 447 data breaches in 2012 affected business and medical/healthcare organizations, according to the Identity Theft Resource Center.</a:t>
            </a:r>
          </a:p>
        </p:txBody>
      </p:sp>
      <p:sp>
        <p:nvSpPr>
          <p:cNvPr id="2056" name="TextBox 18"/>
          <p:cNvSpPr txBox="1">
            <a:spLocks noChangeArrowheads="1"/>
          </p:cNvSpPr>
          <p:nvPr/>
        </p:nvSpPr>
        <p:spPr bwMode="auto">
          <a:xfrm>
            <a:off x="6324600" y="2298700"/>
            <a:ext cx="1985963" cy="523875"/>
          </a:xfrm>
          <a:prstGeom prst="rect">
            <a:avLst/>
          </a:prstGeom>
          <a:noFill/>
          <a:ln w="9525">
            <a:noFill/>
            <a:miter lim="800000"/>
            <a:headEnd/>
            <a:tailEnd/>
          </a:ln>
        </p:spPr>
        <p:txBody>
          <a:bodyPr wrap="none">
            <a:spAutoFit/>
          </a:bodyPr>
          <a:lstStyle/>
          <a:p>
            <a:r>
              <a:rPr lang="en-US" sz="1400"/>
              <a:t>Business, 165 (36.9%)</a:t>
            </a:r>
          </a:p>
          <a:p>
            <a:endParaRPr lang="en-US" sz="1400"/>
          </a:p>
        </p:txBody>
      </p:sp>
      <p:sp>
        <p:nvSpPr>
          <p:cNvPr id="2057" name="Rectangle 7"/>
          <p:cNvSpPr>
            <a:spLocks noChangeArrowheads="1"/>
          </p:cNvSpPr>
          <p:nvPr/>
        </p:nvSpPr>
        <p:spPr bwMode="gray">
          <a:xfrm>
            <a:off x="1625600" y="2230438"/>
            <a:ext cx="2247900" cy="182562"/>
          </a:xfrm>
          <a:prstGeom prst="rect">
            <a:avLst/>
          </a:prstGeom>
          <a:noFill/>
          <a:ln w="9525">
            <a:noFill/>
            <a:miter lim="800000"/>
            <a:headEnd/>
            <a:tailEnd/>
          </a:ln>
        </p:spPr>
        <p:txBody>
          <a:bodyPr lIns="0" tIns="0" rIns="0" bIns="0" anchor="ctr">
            <a:spAutoFit/>
          </a:bodyPr>
          <a:lstStyle/>
          <a:p>
            <a:pPr>
              <a:lnSpc>
                <a:spcPct val="85000"/>
              </a:lnSpc>
            </a:pPr>
            <a:r>
              <a:rPr lang="en-US" sz="1400"/>
              <a:t>Govt/Military, 50 (11.2%) </a:t>
            </a:r>
          </a:p>
        </p:txBody>
      </p:sp>
      <p:sp>
        <p:nvSpPr>
          <p:cNvPr id="2058" name="Rectangle 7"/>
          <p:cNvSpPr>
            <a:spLocks noChangeArrowheads="1"/>
          </p:cNvSpPr>
          <p:nvPr/>
        </p:nvSpPr>
        <p:spPr bwMode="gray">
          <a:xfrm>
            <a:off x="4051300" y="1747838"/>
            <a:ext cx="2082800" cy="365125"/>
          </a:xfrm>
          <a:prstGeom prst="rect">
            <a:avLst/>
          </a:prstGeom>
          <a:noFill/>
          <a:ln w="9525">
            <a:noFill/>
            <a:miter lim="800000"/>
            <a:headEnd/>
            <a:tailEnd/>
          </a:ln>
        </p:spPr>
        <p:txBody>
          <a:bodyPr lIns="0" tIns="0" rIns="0" bIns="0" anchor="ctr">
            <a:spAutoFit/>
          </a:bodyPr>
          <a:lstStyle/>
          <a:p>
            <a:pPr>
              <a:lnSpc>
                <a:spcPct val="85000"/>
              </a:lnSpc>
            </a:pPr>
            <a:r>
              <a:rPr lang="en-US" sz="1400"/>
              <a:t>Banking/Credit/Financial, 17 (3.8%)</a:t>
            </a:r>
          </a:p>
        </p:txBody>
      </p:sp>
      <p:sp>
        <p:nvSpPr>
          <p:cNvPr id="2059" name="Rectangle 7"/>
          <p:cNvSpPr>
            <a:spLocks noChangeArrowheads="1"/>
          </p:cNvSpPr>
          <p:nvPr/>
        </p:nvSpPr>
        <p:spPr bwMode="gray">
          <a:xfrm>
            <a:off x="815975" y="33623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Educational, 61 (13.6%)</a:t>
            </a:r>
          </a:p>
        </p:txBody>
      </p:sp>
      <p:sp>
        <p:nvSpPr>
          <p:cNvPr id="2060" name="Rectangle 7"/>
          <p:cNvSpPr>
            <a:spLocks noChangeArrowheads="1"/>
          </p:cNvSpPr>
          <p:nvPr/>
        </p:nvSpPr>
        <p:spPr bwMode="gray">
          <a:xfrm>
            <a:off x="266700" y="5340350"/>
            <a:ext cx="2667000" cy="182563"/>
          </a:xfrm>
          <a:prstGeom prst="rect">
            <a:avLst/>
          </a:prstGeom>
          <a:noFill/>
          <a:ln w="9525">
            <a:noFill/>
            <a:miter lim="800000"/>
            <a:headEnd/>
            <a:tailEnd/>
          </a:ln>
        </p:spPr>
        <p:txBody>
          <a:bodyPr lIns="0" tIns="0" rIns="0" bIns="0" anchor="ctr">
            <a:spAutoFit/>
          </a:bodyPr>
          <a:lstStyle/>
          <a:p>
            <a:pPr>
              <a:lnSpc>
                <a:spcPct val="85000"/>
              </a:lnSpc>
            </a:pPr>
            <a:r>
              <a:rPr lang="en-US" sz="1400"/>
              <a:t>Medical/Healthcare, 154 (34.5%)</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a:noFill/>
        </p:spPr>
        <p:txBody>
          <a:bodyPr/>
          <a:lstStyle/>
          <a:p>
            <a:fld id="{5ECF63E6-CFC7-4C76-894F-AF6D59E06C13}" type="slidenum">
              <a:rPr lang="en-US" smtClean="0">
                <a:latin typeface="Arial" pitchFamily="34" charset="0"/>
              </a:rPr>
              <a:pPr/>
              <a:t>273</a:t>
            </a:fld>
            <a:endParaRPr lang="en-US" smtClean="0">
              <a:latin typeface="Arial" pitchFamily="34" charset="0"/>
            </a:endParaRPr>
          </a:p>
        </p:txBody>
      </p:sp>
      <p:sp>
        <p:nvSpPr>
          <p:cNvPr id="3076"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077" name="Rectangle 3"/>
          <p:cNvSpPr>
            <a:spLocks noGrp="1" noChangeArrowheads="1"/>
          </p:cNvSpPr>
          <p:nvPr>
            <p:ph type="title"/>
          </p:nvPr>
        </p:nvSpPr>
        <p:spPr/>
        <p:txBody>
          <a:bodyPr/>
          <a:lstStyle/>
          <a:p>
            <a:r>
              <a:rPr lang="en-US" smtClean="0">
                <a:latin typeface="Arial" pitchFamily="34" charset="0"/>
              </a:rPr>
              <a:t>2012 Data Breaches By Category, By Number of Records Exposed</a:t>
            </a:r>
          </a:p>
        </p:txBody>
      </p:sp>
      <p:graphicFrame>
        <p:nvGraphicFramePr>
          <p:cNvPr id="6151176" name="Object 8"/>
          <p:cNvGraphicFramePr>
            <a:graphicFrameLocks noGrp="1"/>
          </p:cNvGraphicFramePr>
          <p:nvPr>
            <p:ph idx="4294967295"/>
          </p:nvPr>
        </p:nvGraphicFramePr>
        <p:xfrm>
          <a:off x="1943100" y="2057400"/>
          <a:ext cx="5207000" cy="4216400"/>
        </p:xfrm>
        <a:graphic>
          <a:graphicData uri="http://schemas.openxmlformats.org/presentationml/2006/ole">
            <p:oleObj spid="_x0000_s17532930" name="Chart" r:id="rId4" imgW="5210129" imgH="4219602" progId="MSGraph.Chart.8">
              <p:embed followColorScheme="full"/>
            </p:oleObj>
          </a:graphicData>
        </a:graphic>
      </p:graphicFrame>
      <p:sp>
        <p:nvSpPr>
          <p:cNvPr id="3078" name="Rectangle 5"/>
          <p:cNvSpPr>
            <a:spLocks noChangeArrowheads="1"/>
          </p:cNvSpPr>
          <p:nvPr/>
        </p:nvSpPr>
        <p:spPr bwMode="auto">
          <a:xfrm>
            <a:off x="-241300" y="6389688"/>
            <a:ext cx="850900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t>
            </a:r>
            <a:r>
              <a:rPr lang="en-US" sz="1100">
                <a:latin typeface="Verdana" pitchFamily="34" charset="0"/>
              </a:rPr>
              <a:t>Identity Theft Resource Center, </a:t>
            </a:r>
            <a:r>
              <a:rPr lang="en-US" sz="1100">
                <a:latin typeface="Verdana" pitchFamily="34" charset="0"/>
                <a:hlinkClick r:id="rId5"/>
              </a:rPr>
              <a:t>http://www.idtheftcenter.org/ITRC%20Breach%20Report%202012.pdf</a:t>
            </a:r>
            <a:r>
              <a:rPr lang="en-US" sz="1100"/>
              <a:t>.</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Government/Military and Business organizations accounted for the majority of records exposed by data breaches during 2012.</a:t>
            </a:r>
          </a:p>
        </p:txBody>
      </p:sp>
      <p:sp>
        <p:nvSpPr>
          <p:cNvPr id="3080" name="TextBox 18"/>
          <p:cNvSpPr txBox="1">
            <a:spLocks noChangeArrowheads="1"/>
          </p:cNvSpPr>
          <p:nvPr/>
        </p:nvSpPr>
        <p:spPr bwMode="auto">
          <a:xfrm>
            <a:off x="6324600" y="2298700"/>
            <a:ext cx="2749550" cy="307975"/>
          </a:xfrm>
          <a:prstGeom prst="rect">
            <a:avLst/>
          </a:prstGeom>
          <a:noFill/>
          <a:ln w="9525">
            <a:noFill/>
            <a:miter lim="800000"/>
            <a:headEnd/>
            <a:tailEnd/>
          </a:ln>
        </p:spPr>
        <p:txBody>
          <a:bodyPr wrap="none">
            <a:spAutoFit/>
          </a:bodyPr>
          <a:lstStyle/>
          <a:p>
            <a:r>
              <a:rPr lang="en-US" sz="1400"/>
              <a:t>Govt/Military, 7.7 million (44.4%)</a:t>
            </a:r>
          </a:p>
        </p:txBody>
      </p:sp>
      <p:sp>
        <p:nvSpPr>
          <p:cNvPr id="3081" name="Rectangle 7"/>
          <p:cNvSpPr>
            <a:spLocks noChangeArrowheads="1"/>
          </p:cNvSpPr>
          <p:nvPr/>
        </p:nvSpPr>
        <p:spPr bwMode="gray">
          <a:xfrm>
            <a:off x="927100" y="2052638"/>
            <a:ext cx="3390900" cy="182562"/>
          </a:xfrm>
          <a:prstGeom prst="rect">
            <a:avLst/>
          </a:prstGeom>
          <a:noFill/>
          <a:ln w="9525">
            <a:noFill/>
            <a:miter lim="800000"/>
            <a:headEnd/>
            <a:tailEnd/>
          </a:ln>
        </p:spPr>
        <p:txBody>
          <a:bodyPr lIns="0" tIns="0" rIns="0" bIns="0" anchor="ctr">
            <a:spAutoFit/>
          </a:bodyPr>
          <a:lstStyle/>
          <a:p>
            <a:pPr>
              <a:lnSpc>
                <a:spcPct val="85000"/>
              </a:lnSpc>
            </a:pPr>
            <a:r>
              <a:rPr lang="en-US" sz="1400"/>
              <a:t>Medical/Healthcare, 2.2 million (12.9%)</a:t>
            </a:r>
          </a:p>
        </p:txBody>
      </p:sp>
      <p:sp>
        <p:nvSpPr>
          <p:cNvPr id="3082" name="Rectangle 7"/>
          <p:cNvSpPr>
            <a:spLocks noChangeArrowheads="1"/>
          </p:cNvSpPr>
          <p:nvPr/>
        </p:nvSpPr>
        <p:spPr bwMode="gray">
          <a:xfrm>
            <a:off x="4232275" y="1747838"/>
            <a:ext cx="1984375" cy="365125"/>
          </a:xfrm>
          <a:prstGeom prst="rect">
            <a:avLst/>
          </a:prstGeom>
          <a:noFill/>
          <a:ln w="9525">
            <a:noFill/>
            <a:miter lim="800000"/>
            <a:headEnd/>
            <a:tailEnd/>
          </a:ln>
        </p:spPr>
        <p:txBody>
          <a:bodyPr lIns="0" tIns="0" rIns="0" bIns="0" anchor="ctr">
            <a:spAutoFit/>
          </a:bodyPr>
          <a:lstStyle/>
          <a:p>
            <a:pPr>
              <a:lnSpc>
                <a:spcPct val="85000"/>
              </a:lnSpc>
            </a:pPr>
            <a:r>
              <a:rPr lang="en-US" sz="1400"/>
              <a:t>Banking/Credit/Financial, 470,048 (2.7%)</a:t>
            </a:r>
          </a:p>
        </p:txBody>
      </p:sp>
      <p:sp>
        <p:nvSpPr>
          <p:cNvPr id="3083" name="Rectangle 7"/>
          <p:cNvSpPr>
            <a:spLocks noChangeArrowheads="1"/>
          </p:cNvSpPr>
          <p:nvPr/>
        </p:nvSpPr>
        <p:spPr bwMode="gray">
          <a:xfrm>
            <a:off x="457200" y="3298825"/>
            <a:ext cx="2749550" cy="184150"/>
          </a:xfrm>
          <a:prstGeom prst="rect">
            <a:avLst/>
          </a:prstGeom>
          <a:noFill/>
          <a:ln w="9525">
            <a:noFill/>
            <a:miter lim="800000"/>
            <a:headEnd/>
            <a:tailEnd/>
          </a:ln>
        </p:spPr>
        <p:txBody>
          <a:bodyPr lIns="0" tIns="0" rIns="0" bIns="0" anchor="ctr">
            <a:spAutoFit/>
          </a:bodyPr>
          <a:lstStyle/>
          <a:p>
            <a:pPr>
              <a:lnSpc>
                <a:spcPct val="85000"/>
              </a:lnSpc>
            </a:pPr>
            <a:r>
              <a:rPr lang="en-US" sz="1400"/>
              <a:t>Educational, 2.3 million (13.3%)</a:t>
            </a:r>
          </a:p>
        </p:txBody>
      </p:sp>
      <p:sp>
        <p:nvSpPr>
          <p:cNvPr id="3084" name="Rectangle 7"/>
          <p:cNvSpPr>
            <a:spLocks noChangeArrowheads="1"/>
          </p:cNvSpPr>
          <p:nvPr/>
        </p:nvSpPr>
        <p:spPr bwMode="gray">
          <a:xfrm>
            <a:off x="685800" y="5346700"/>
            <a:ext cx="2387600" cy="182563"/>
          </a:xfrm>
          <a:prstGeom prst="rect">
            <a:avLst/>
          </a:prstGeom>
          <a:noFill/>
          <a:ln w="9525">
            <a:noFill/>
            <a:miter lim="800000"/>
            <a:headEnd/>
            <a:tailEnd/>
          </a:ln>
        </p:spPr>
        <p:txBody>
          <a:bodyPr lIns="0" tIns="0" rIns="0" bIns="0" anchor="ctr">
            <a:spAutoFit/>
          </a:bodyPr>
          <a:lstStyle/>
          <a:p>
            <a:pPr>
              <a:lnSpc>
                <a:spcPct val="85000"/>
              </a:lnSpc>
            </a:pPr>
            <a:r>
              <a:rPr lang="en-US" sz="1400"/>
              <a:t>Business, 4.6 million (26.7%)</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4E83354-5B02-432C-8FFD-57CE24EE9348}" type="slidenum">
              <a:rPr lang="en-US" sz="900"/>
              <a:pPr algn="r" eaLnBrk="0" hangingPunct="0">
                <a:lnSpc>
                  <a:spcPct val="85000"/>
                </a:lnSpc>
                <a:spcBef>
                  <a:spcPct val="20000"/>
                </a:spcBef>
              </a:pPr>
              <a:t>274</a:t>
            </a:fld>
            <a:endParaRPr lang="en-US" sz="900"/>
          </a:p>
        </p:txBody>
      </p:sp>
      <p:sp>
        <p:nvSpPr>
          <p:cNvPr id="4100"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AIG Survey: Cyber Attacks Top Concern Among Execs</a:t>
            </a:r>
          </a:p>
        </p:txBody>
      </p:sp>
      <p:sp>
        <p:nvSpPr>
          <p:cNvPr id="4101"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Penn Schoen Berland on behalf of American International Group.</a:t>
            </a:r>
          </a:p>
        </p:txBody>
      </p:sp>
      <p:graphicFrame>
        <p:nvGraphicFramePr>
          <p:cNvPr id="4098" name="Object 2"/>
          <p:cNvGraphicFramePr>
            <a:graphicFrameLocks/>
          </p:cNvGraphicFramePr>
          <p:nvPr/>
        </p:nvGraphicFramePr>
        <p:xfrm>
          <a:off x="177800" y="1638300"/>
          <a:ext cx="8547100" cy="4203700"/>
        </p:xfrm>
        <a:graphic>
          <a:graphicData uri="http://schemas.openxmlformats.org/presentationml/2006/ole">
            <p:oleObj spid="_x0000_s17533954" name="Chart" r:id="rId4" imgW="8963117" imgH="4314888" progId="MSGraph.Chart.8">
              <p:embed followColorScheme="full"/>
            </p:oleObj>
          </a:graphicData>
        </a:graphic>
      </p:graphicFrame>
      <p:sp>
        <p:nvSpPr>
          <p:cNvPr id="254980" name="Rectangle 4"/>
          <p:cNvSpPr>
            <a:spLocks noChangeArrowheads="1"/>
          </p:cNvSpPr>
          <p:nvPr/>
        </p:nvSpPr>
        <p:spPr bwMode="blackWhite">
          <a:xfrm>
            <a:off x="889000" y="990600"/>
            <a:ext cx="7772400" cy="7731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While companies are focused on managing a variety of business risks, cyber attacks are a top concern. Some 85% of 258 executives surveyed said they were very or somewhat concerned about cyber attacks on their businesses.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2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a:noFill/>
        </p:spPr>
        <p:txBody>
          <a:bodyPr/>
          <a:lstStyle/>
          <a:p>
            <a:fld id="{1F1CE4C3-FC9F-4641-8410-F381B1F4F6A9}" type="slidenum">
              <a:rPr lang="en-US" smtClean="0">
                <a:latin typeface="Arial" pitchFamily="34" charset="0"/>
              </a:rPr>
              <a:pPr/>
              <a:t>275</a:t>
            </a:fld>
            <a:endParaRPr lang="en-US" smtClean="0">
              <a:latin typeface="Arial" pitchFamily="34" charset="0"/>
            </a:endParaRPr>
          </a:p>
        </p:txBody>
      </p:sp>
      <p:sp>
        <p:nvSpPr>
          <p:cNvPr id="5124"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5125" name="Rectangle 3"/>
          <p:cNvSpPr>
            <a:spLocks noGrp="1" noChangeArrowheads="1"/>
          </p:cNvSpPr>
          <p:nvPr>
            <p:ph type="title"/>
          </p:nvPr>
        </p:nvSpPr>
        <p:spPr/>
        <p:txBody>
          <a:bodyPr/>
          <a:lstStyle/>
          <a:p>
            <a:r>
              <a:rPr lang="en-US" smtClean="0">
                <a:latin typeface="Arial" pitchFamily="34" charset="0"/>
              </a:rPr>
              <a:t>The Most Costly Cyber Crimes, Fiscal Year 2012</a:t>
            </a:r>
          </a:p>
        </p:txBody>
      </p:sp>
      <p:graphicFrame>
        <p:nvGraphicFramePr>
          <p:cNvPr id="6151176" name="Object 8"/>
          <p:cNvGraphicFramePr>
            <a:graphicFrameLocks noGrp="1"/>
          </p:cNvGraphicFramePr>
          <p:nvPr>
            <p:ph idx="4294967295"/>
          </p:nvPr>
        </p:nvGraphicFramePr>
        <p:xfrm>
          <a:off x="1866900" y="2070100"/>
          <a:ext cx="5207000" cy="4216400"/>
        </p:xfrm>
        <a:graphic>
          <a:graphicData uri="http://schemas.openxmlformats.org/presentationml/2006/ole">
            <p:oleObj spid="_x0000_s17534978" name="Chart" r:id="rId4" imgW="5210129" imgH="4219602" progId="MSGraph.Chart.8">
              <p:embed followColorScheme="full"/>
            </p:oleObj>
          </a:graphicData>
        </a:graphic>
      </p:graphicFrame>
      <p:sp>
        <p:nvSpPr>
          <p:cNvPr id="5126" name="Rectangle 5"/>
          <p:cNvSpPr>
            <a:spLocks noChangeArrowheads="1"/>
          </p:cNvSpPr>
          <p:nvPr/>
        </p:nvSpPr>
        <p:spPr bwMode="auto">
          <a:xfrm>
            <a:off x="-241300" y="6389688"/>
            <a:ext cx="8107363"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t>
            </a:r>
            <a:r>
              <a:rPr lang="en-US" sz="1100" i="1"/>
              <a:t>2012 Cost of Cyber Crime: United States</a:t>
            </a:r>
            <a:r>
              <a:rPr lang="en-US" sz="1100"/>
              <a:t>, Ponemon Institute.</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Malicious code, denial of service and web-based attacks account for more than 58 percent of the total annualized cost of cyber crime experienced by 56 companies.</a:t>
            </a:r>
          </a:p>
        </p:txBody>
      </p:sp>
      <p:sp>
        <p:nvSpPr>
          <p:cNvPr id="5128" name="TextBox 18"/>
          <p:cNvSpPr txBox="1">
            <a:spLocks noChangeArrowheads="1"/>
          </p:cNvSpPr>
          <p:nvPr/>
        </p:nvSpPr>
        <p:spPr bwMode="auto">
          <a:xfrm>
            <a:off x="6324600" y="2298700"/>
            <a:ext cx="1370013" cy="307975"/>
          </a:xfrm>
          <a:prstGeom prst="rect">
            <a:avLst/>
          </a:prstGeom>
          <a:noFill/>
          <a:ln w="9525">
            <a:noFill/>
            <a:miter lim="800000"/>
            <a:headEnd/>
            <a:tailEnd/>
          </a:ln>
        </p:spPr>
        <p:txBody>
          <a:bodyPr wrap="none">
            <a:spAutoFit/>
          </a:bodyPr>
          <a:lstStyle/>
          <a:p>
            <a:r>
              <a:rPr lang="en-US" sz="1400"/>
              <a:t>Malicious code</a:t>
            </a:r>
          </a:p>
        </p:txBody>
      </p:sp>
      <p:sp>
        <p:nvSpPr>
          <p:cNvPr id="5129" name="Rectangle 7"/>
          <p:cNvSpPr>
            <a:spLocks noChangeArrowheads="1"/>
          </p:cNvSpPr>
          <p:nvPr/>
        </p:nvSpPr>
        <p:spPr bwMode="gray">
          <a:xfrm>
            <a:off x="3101975" y="2068513"/>
            <a:ext cx="1076325" cy="184150"/>
          </a:xfrm>
          <a:prstGeom prst="rect">
            <a:avLst/>
          </a:prstGeom>
          <a:noFill/>
          <a:ln w="9525">
            <a:noFill/>
            <a:miter lim="800000"/>
            <a:headEnd/>
            <a:tailEnd/>
          </a:ln>
        </p:spPr>
        <p:txBody>
          <a:bodyPr lIns="0" tIns="0" rIns="0" bIns="0" anchor="ctr">
            <a:spAutoFit/>
          </a:bodyPr>
          <a:lstStyle/>
          <a:p>
            <a:pPr>
              <a:lnSpc>
                <a:spcPct val="85000"/>
              </a:lnSpc>
            </a:pPr>
            <a:r>
              <a:rPr lang="en-US" sz="1400"/>
              <a:t>Botnets</a:t>
            </a:r>
          </a:p>
        </p:txBody>
      </p:sp>
      <p:sp>
        <p:nvSpPr>
          <p:cNvPr id="5130" name="Rectangle 7"/>
          <p:cNvSpPr>
            <a:spLocks noChangeArrowheads="1"/>
          </p:cNvSpPr>
          <p:nvPr/>
        </p:nvSpPr>
        <p:spPr bwMode="gray">
          <a:xfrm>
            <a:off x="6442075" y="53689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Denial of service</a:t>
            </a:r>
          </a:p>
        </p:txBody>
      </p:sp>
      <p:sp>
        <p:nvSpPr>
          <p:cNvPr id="5131" name="Rectangle 7"/>
          <p:cNvSpPr>
            <a:spLocks noChangeArrowheads="1"/>
          </p:cNvSpPr>
          <p:nvPr/>
        </p:nvSpPr>
        <p:spPr bwMode="gray">
          <a:xfrm>
            <a:off x="4003675" y="18510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Malware</a:t>
            </a:r>
          </a:p>
        </p:txBody>
      </p:sp>
      <p:sp>
        <p:nvSpPr>
          <p:cNvPr id="5132" name="Rectangle 7"/>
          <p:cNvSpPr>
            <a:spLocks noChangeArrowheads="1"/>
          </p:cNvSpPr>
          <p:nvPr/>
        </p:nvSpPr>
        <p:spPr bwMode="gray">
          <a:xfrm>
            <a:off x="1412875" y="24733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Viruses, Worms, Trojans</a:t>
            </a:r>
          </a:p>
        </p:txBody>
      </p:sp>
      <p:sp>
        <p:nvSpPr>
          <p:cNvPr id="5133" name="Rectangle 7"/>
          <p:cNvSpPr>
            <a:spLocks noChangeArrowheads="1"/>
          </p:cNvSpPr>
          <p:nvPr/>
        </p:nvSpPr>
        <p:spPr bwMode="gray">
          <a:xfrm>
            <a:off x="1235075" y="3144838"/>
            <a:ext cx="1984375" cy="365125"/>
          </a:xfrm>
          <a:prstGeom prst="rect">
            <a:avLst/>
          </a:prstGeom>
          <a:noFill/>
          <a:ln w="9525">
            <a:noFill/>
            <a:miter lim="800000"/>
            <a:headEnd/>
            <a:tailEnd/>
          </a:ln>
        </p:spPr>
        <p:txBody>
          <a:bodyPr lIns="0" tIns="0" rIns="0" bIns="0" anchor="ctr">
            <a:spAutoFit/>
          </a:bodyPr>
          <a:lstStyle/>
          <a:p>
            <a:pPr>
              <a:lnSpc>
                <a:spcPct val="85000"/>
              </a:lnSpc>
            </a:pPr>
            <a:r>
              <a:rPr lang="en-US" sz="1400"/>
              <a:t>Phishing + social engineering</a:t>
            </a:r>
          </a:p>
        </p:txBody>
      </p:sp>
      <p:sp>
        <p:nvSpPr>
          <p:cNvPr id="5134" name="Rectangle 7"/>
          <p:cNvSpPr>
            <a:spLocks noChangeArrowheads="1"/>
          </p:cNvSpPr>
          <p:nvPr/>
        </p:nvSpPr>
        <p:spPr bwMode="gray">
          <a:xfrm>
            <a:off x="1019175" y="41370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Malicious insiders</a:t>
            </a:r>
          </a:p>
        </p:txBody>
      </p:sp>
      <p:sp>
        <p:nvSpPr>
          <p:cNvPr id="5135" name="Rectangle 7"/>
          <p:cNvSpPr>
            <a:spLocks noChangeArrowheads="1"/>
          </p:cNvSpPr>
          <p:nvPr/>
        </p:nvSpPr>
        <p:spPr bwMode="gray">
          <a:xfrm>
            <a:off x="1536700" y="5357813"/>
            <a:ext cx="1498600" cy="184150"/>
          </a:xfrm>
          <a:prstGeom prst="rect">
            <a:avLst/>
          </a:prstGeom>
          <a:noFill/>
          <a:ln w="9525">
            <a:noFill/>
            <a:miter lim="800000"/>
            <a:headEnd/>
            <a:tailEnd/>
          </a:ln>
        </p:spPr>
        <p:txBody>
          <a:bodyPr lIns="0" tIns="0" rIns="0" bIns="0" anchor="ctr">
            <a:spAutoFit/>
          </a:bodyPr>
          <a:lstStyle/>
          <a:p>
            <a:pPr>
              <a:lnSpc>
                <a:spcPct val="85000"/>
              </a:lnSpc>
            </a:pPr>
            <a:r>
              <a:rPr lang="en-US" sz="1400"/>
              <a:t>Stolen devices</a:t>
            </a:r>
          </a:p>
        </p:txBody>
      </p:sp>
      <p:sp>
        <p:nvSpPr>
          <p:cNvPr id="5136" name="Rectangle 7"/>
          <p:cNvSpPr>
            <a:spLocks noChangeArrowheads="1"/>
          </p:cNvSpPr>
          <p:nvPr/>
        </p:nvSpPr>
        <p:spPr bwMode="gray">
          <a:xfrm>
            <a:off x="3571875" y="62579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Web-based attacks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7" name="Rectangle 110"/>
          <p:cNvSpPr>
            <a:spLocks noGrp="1" noChangeArrowheads="1"/>
          </p:cNvSpPr>
          <p:nvPr>
            <p:ph type="sldNum" sz="quarter" idx="12"/>
          </p:nvPr>
        </p:nvSpPr>
        <p:spPr>
          <a:noFill/>
        </p:spPr>
        <p:txBody>
          <a:bodyPr/>
          <a:lstStyle/>
          <a:p>
            <a:fld id="{5CC87777-9E29-403B-ADDD-E615821F0357}" type="slidenum">
              <a:rPr lang="en-US" smtClean="0">
                <a:latin typeface="Arial" pitchFamily="34" charset="0"/>
              </a:rPr>
              <a:pPr/>
              <a:t>276</a:t>
            </a:fld>
            <a:endParaRPr lang="en-US" smtClean="0">
              <a:latin typeface="Arial" pitchFamily="34" charset="0"/>
            </a:endParaRPr>
          </a:p>
        </p:txBody>
      </p:sp>
      <p:sp>
        <p:nvSpPr>
          <p:cNvPr id="6148"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6149" name="Rectangle 3"/>
          <p:cNvSpPr>
            <a:spLocks noGrp="1" noChangeArrowheads="1"/>
          </p:cNvSpPr>
          <p:nvPr>
            <p:ph type="title"/>
          </p:nvPr>
        </p:nvSpPr>
        <p:spPr/>
        <p:txBody>
          <a:bodyPr/>
          <a:lstStyle/>
          <a:p>
            <a:r>
              <a:rPr lang="en-US" smtClean="0">
                <a:latin typeface="Arial" pitchFamily="34" charset="0"/>
              </a:rPr>
              <a:t>External Cyber Crime Costs: Fiscal Year 2012</a:t>
            </a:r>
          </a:p>
        </p:txBody>
      </p:sp>
      <p:graphicFrame>
        <p:nvGraphicFramePr>
          <p:cNvPr id="6151176" name="Object 8"/>
          <p:cNvGraphicFramePr>
            <a:graphicFrameLocks noGrp="1"/>
          </p:cNvGraphicFramePr>
          <p:nvPr>
            <p:ph idx="4294967295"/>
          </p:nvPr>
        </p:nvGraphicFramePr>
        <p:xfrm>
          <a:off x="1866900" y="2070100"/>
          <a:ext cx="5207000" cy="4216400"/>
        </p:xfrm>
        <a:graphic>
          <a:graphicData uri="http://schemas.openxmlformats.org/presentationml/2006/ole">
            <p:oleObj spid="_x0000_s17536002" name="Chart" r:id="rId4" imgW="5210129" imgH="4219602" progId="MSGraph.Chart.8">
              <p:embed followColorScheme="full"/>
            </p:oleObj>
          </a:graphicData>
        </a:graphic>
      </p:graphicFrame>
      <p:sp>
        <p:nvSpPr>
          <p:cNvPr id="6150" name="Rectangle 5"/>
          <p:cNvSpPr>
            <a:spLocks noChangeArrowheads="1"/>
          </p:cNvSpPr>
          <p:nvPr/>
        </p:nvSpPr>
        <p:spPr bwMode="auto">
          <a:xfrm>
            <a:off x="-241300" y="6203950"/>
            <a:ext cx="8107363"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 Other costs include direct and indirect costs that could not be allocated to a main external cost category</a:t>
            </a:r>
          </a:p>
          <a:p>
            <a:pPr eaLnBrk="0" hangingPunct="0">
              <a:lnSpc>
                <a:spcPct val="85000"/>
              </a:lnSpc>
              <a:spcBef>
                <a:spcPct val="25000"/>
              </a:spcBef>
              <a:buClr>
                <a:schemeClr val="accent2"/>
              </a:buClr>
              <a:buFont typeface="Wingdings" pitchFamily="2" charset="2"/>
              <a:buNone/>
            </a:pPr>
            <a:r>
              <a:rPr lang="en-US" sz="1100"/>
              <a:t>Source: </a:t>
            </a:r>
            <a:r>
              <a:rPr lang="en-US" sz="1100" i="1"/>
              <a:t>2012 Cost of Cyber Crime: United States</a:t>
            </a:r>
            <a:r>
              <a:rPr lang="en-US" sz="1100"/>
              <a:t>, Ponemon Institute.</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Information loss (44%) and business disruption or lost productivity (30%) account for the majority of external costs due to cyber crime.</a:t>
            </a:r>
          </a:p>
        </p:txBody>
      </p:sp>
      <p:sp>
        <p:nvSpPr>
          <p:cNvPr id="6152" name="TextBox 18"/>
          <p:cNvSpPr txBox="1">
            <a:spLocks noChangeArrowheads="1"/>
          </p:cNvSpPr>
          <p:nvPr/>
        </p:nvSpPr>
        <p:spPr bwMode="auto">
          <a:xfrm>
            <a:off x="6324600" y="2298700"/>
            <a:ext cx="1447800" cy="307975"/>
          </a:xfrm>
          <a:prstGeom prst="rect">
            <a:avLst/>
          </a:prstGeom>
          <a:noFill/>
          <a:ln w="9525">
            <a:noFill/>
            <a:miter lim="800000"/>
            <a:headEnd/>
            <a:tailEnd/>
          </a:ln>
        </p:spPr>
        <p:txBody>
          <a:bodyPr wrap="none">
            <a:spAutoFit/>
          </a:bodyPr>
          <a:lstStyle/>
          <a:p>
            <a:r>
              <a:rPr lang="en-US" sz="1400"/>
              <a:t>Information loss</a:t>
            </a:r>
          </a:p>
        </p:txBody>
      </p:sp>
      <p:sp>
        <p:nvSpPr>
          <p:cNvPr id="6153" name="Rectangle 7"/>
          <p:cNvSpPr>
            <a:spLocks noChangeArrowheads="1"/>
          </p:cNvSpPr>
          <p:nvPr/>
        </p:nvSpPr>
        <p:spPr bwMode="gray">
          <a:xfrm>
            <a:off x="2413000" y="2052638"/>
            <a:ext cx="1905000" cy="182562"/>
          </a:xfrm>
          <a:prstGeom prst="rect">
            <a:avLst/>
          </a:prstGeom>
          <a:noFill/>
          <a:ln w="9525">
            <a:noFill/>
            <a:miter lim="800000"/>
            <a:headEnd/>
            <a:tailEnd/>
          </a:ln>
        </p:spPr>
        <p:txBody>
          <a:bodyPr lIns="0" tIns="0" rIns="0" bIns="0" anchor="ctr">
            <a:spAutoFit/>
          </a:bodyPr>
          <a:lstStyle/>
          <a:p>
            <a:pPr>
              <a:lnSpc>
                <a:spcPct val="85000"/>
              </a:lnSpc>
            </a:pPr>
            <a:r>
              <a:rPr lang="en-US" sz="1400"/>
              <a:t>Equipment damages</a:t>
            </a:r>
          </a:p>
        </p:txBody>
      </p:sp>
      <p:sp>
        <p:nvSpPr>
          <p:cNvPr id="6154" name="Rectangle 7"/>
          <p:cNvSpPr>
            <a:spLocks noChangeArrowheads="1"/>
          </p:cNvSpPr>
          <p:nvPr/>
        </p:nvSpPr>
        <p:spPr bwMode="gray">
          <a:xfrm>
            <a:off x="4232275" y="18383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Other costs*</a:t>
            </a:r>
          </a:p>
        </p:txBody>
      </p:sp>
      <p:sp>
        <p:nvSpPr>
          <p:cNvPr id="6155" name="Rectangle 7"/>
          <p:cNvSpPr>
            <a:spLocks noChangeArrowheads="1"/>
          </p:cNvSpPr>
          <p:nvPr/>
        </p:nvSpPr>
        <p:spPr bwMode="gray">
          <a:xfrm>
            <a:off x="1489075" y="32226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Revenue loss</a:t>
            </a:r>
          </a:p>
        </p:txBody>
      </p:sp>
      <p:sp>
        <p:nvSpPr>
          <p:cNvPr id="6156" name="Rectangle 7"/>
          <p:cNvSpPr>
            <a:spLocks noChangeArrowheads="1"/>
          </p:cNvSpPr>
          <p:nvPr/>
        </p:nvSpPr>
        <p:spPr bwMode="gray">
          <a:xfrm>
            <a:off x="1384300" y="5357813"/>
            <a:ext cx="1651000" cy="184150"/>
          </a:xfrm>
          <a:prstGeom prst="rect">
            <a:avLst/>
          </a:prstGeom>
          <a:noFill/>
          <a:ln w="9525">
            <a:noFill/>
            <a:miter lim="800000"/>
            <a:headEnd/>
            <a:tailEnd/>
          </a:ln>
        </p:spPr>
        <p:txBody>
          <a:bodyPr lIns="0" tIns="0" rIns="0" bIns="0" anchor="ctr">
            <a:spAutoFit/>
          </a:bodyPr>
          <a:lstStyle/>
          <a:p>
            <a:pPr>
              <a:lnSpc>
                <a:spcPct val="85000"/>
              </a:lnSpc>
            </a:pPr>
            <a:r>
              <a:rPr lang="en-US" sz="1400"/>
              <a:t>Business disruption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Title 7"/>
          <p:cNvSpPr>
            <a:spLocks noGrp="1"/>
          </p:cNvSpPr>
          <p:nvPr>
            <p:ph type="title" idx="4294967295"/>
          </p:nvPr>
        </p:nvSpPr>
        <p:spPr>
          <a:xfrm>
            <a:off x="192088" y="47625"/>
            <a:ext cx="6837362" cy="812800"/>
          </a:xfrm>
        </p:spPr>
        <p:txBody>
          <a:bodyPr lIns="0" tIns="0" rIns="0" bIns="0" anchor="t"/>
          <a:lstStyle/>
          <a:p>
            <a:r>
              <a:rPr lang="en-US" smtClean="0">
                <a:latin typeface="Arial" pitchFamily="34" charset="0"/>
                <a:cs typeface="Arial" pitchFamily="34" charset="0"/>
              </a:rPr>
              <a:t>High Profile Data Breaches, 2012-2013</a:t>
            </a:r>
            <a:endParaRPr lang="en-US" smtClean="0">
              <a:latin typeface="Arial" pitchFamily="34" charset="0"/>
            </a:endParaRPr>
          </a:p>
        </p:txBody>
      </p:sp>
      <p:graphicFrame>
        <p:nvGraphicFramePr>
          <p:cNvPr id="346262" name="Group 150"/>
          <p:cNvGraphicFramePr>
            <a:graphicFrameLocks noGrp="1"/>
          </p:cNvGraphicFramePr>
          <p:nvPr>
            <p:ph idx="4294967295"/>
          </p:nvPr>
        </p:nvGraphicFramePr>
        <p:xfrm>
          <a:off x="381000" y="1095375"/>
          <a:ext cx="8458199" cy="5185295"/>
        </p:xfrm>
        <a:graphic>
          <a:graphicData uri="http://schemas.openxmlformats.org/drawingml/2006/table">
            <a:tbl>
              <a:tblPr/>
              <a:tblGrid>
                <a:gridCol w="1086948"/>
                <a:gridCol w="1719580"/>
                <a:gridCol w="5651671"/>
              </a:tblGrid>
              <a:tr h="374530">
                <a:tc>
                  <a:txBody>
                    <a:bodyPr/>
                    <a:lstStyle/>
                    <a:p>
                      <a:pPr marL="0" marR="0" lvl="0" indent="0" algn="l" defTabSz="914400" rtl="0" eaLnBrk="1" fontAlgn="base" latinLnBrk="0" hangingPunct="1">
                        <a:lnSpc>
                          <a:spcPct val="100000"/>
                        </a:lnSpc>
                        <a:spcBef>
                          <a:spcPct val="100000"/>
                        </a:spcBef>
                        <a:spcAft>
                          <a:spcPct val="0"/>
                        </a:spcAft>
                        <a:buClr>
                          <a:srgbClr val="FF3300"/>
                        </a:buClr>
                        <a:buSzTx/>
                        <a:buFont typeface="Wingdings" pitchFamily="2" charset="2"/>
                        <a:buNone/>
                        <a:tabLst/>
                      </a:pPr>
                      <a:r>
                        <a:rPr kumimoji="0" lang="en-US" sz="1800" b="1" i="0" u="none" strike="noStrike" cap="none" normalizeH="0" baseline="0" dirty="0" smtClean="0">
                          <a:ln>
                            <a:noFill/>
                          </a:ln>
                          <a:solidFill>
                            <a:schemeClr val="bg1"/>
                          </a:solidFill>
                          <a:effectLst/>
                          <a:latin typeface="Arial" charset="0"/>
                        </a:rPr>
                        <a:t>Date</a:t>
                      </a:r>
                    </a:p>
                  </a:txBody>
                  <a:tcPr marT="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100000"/>
                        </a:spcBef>
                        <a:spcAft>
                          <a:spcPct val="0"/>
                        </a:spcAft>
                        <a:buClr>
                          <a:srgbClr val="FF3300"/>
                        </a:buClr>
                        <a:buSzTx/>
                        <a:buFont typeface="Wingdings" pitchFamily="2" charset="2"/>
                        <a:buNone/>
                        <a:tabLst/>
                        <a:defRPr/>
                      </a:pPr>
                      <a:r>
                        <a:rPr kumimoji="0" lang="en-US" sz="1800" b="1" i="0" u="none" strike="noStrike" cap="none" normalizeH="0" baseline="0" dirty="0" smtClean="0">
                          <a:ln>
                            <a:noFill/>
                          </a:ln>
                          <a:solidFill>
                            <a:schemeClr val="bg1"/>
                          </a:solidFill>
                          <a:effectLst/>
                          <a:latin typeface="Arial" charset="0"/>
                          <a:ea typeface="+mn-ea"/>
                          <a:cs typeface="+mn-cs"/>
                        </a:rPr>
                        <a:t>Company</a:t>
                      </a:r>
                    </a:p>
                  </a:txBody>
                  <a:tcPr marT="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100000"/>
                        </a:spcBef>
                        <a:spcAft>
                          <a:spcPct val="0"/>
                        </a:spcAft>
                        <a:buClr>
                          <a:srgbClr val="FF3300"/>
                        </a:buClr>
                        <a:buSzTx/>
                        <a:buFont typeface="Wingdings" pitchFamily="2" charset="2"/>
                        <a:buNone/>
                        <a:tabLst/>
                        <a:defRPr/>
                      </a:pPr>
                      <a:r>
                        <a:rPr kumimoji="0" lang="en-US" sz="1800" b="1" i="0" u="none" strike="noStrike" cap="none" normalizeH="0" baseline="0" dirty="0" smtClean="0">
                          <a:ln>
                            <a:noFill/>
                          </a:ln>
                          <a:solidFill>
                            <a:schemeClr val="bg1"/>
                          </a:solidFill>
                          <a:effectLst/>
                          <a:latin typeface="Arial" charset="0"/>
                        </a:rPr>
                        <a:t>Description of Breach</a:t>
                      </a:r>
                    </a:p>
                  </a:txBody>
                  <a:tcPr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59924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Mar 2013*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South Korean banks, media </a:t>
                      </a:r>
                      <a:r>
                        <a:rPr kumimoji="0" lang="en-US" sz="1400" b="0" i="0" u="none" strike="noStrike" cap="none" normalizeH="0" baseline="0" dirty="0" err="1" smtClean="0">
                          <a:ln>
                            <a:noFill/>
                          </a:ln>
                          <a:solidFill>
                            <a:schemeClr val="tx1"/>
                          </a:solidFill>
                          <a:effectLst/>
                          <a:latin typeface="Arial" charset="0"/>
                        </a:rPr>
                        <a:t>cos</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Cyber attack causes computers to crash at South Korean banks and media companies, paralyzing bank machines across the country. No immediate reports of records compromised.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3071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July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Yahoo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Security breach at Yahoo in which some 450,000 passwords lifted and posted to the Internet.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3071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July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eHarmony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Online dating site eHarmony confirms security breach in which some 1.5 million user names and passwords compromised.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68163">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July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LinkedIn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ln>
                            <a:noFill/>
                          </a:ln>
                          <a:solidFill>
                            <a:schemeClr val="tx1"/>
                          </a:solidFill>
                          <a:effectLst/>
                          <a:latin typeface="Arial" charset="0"/>
                        </a:rPr>
                        <a:t>Social networking site LinkedIn reportedly targeted in hacker attack that saw 6.5 million hashed passwords posted to the Internet.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59924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April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Utah Dept of Technology Services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Utah Department of Technology notifies of a March 30 breach of a server containing personal data including social security numbers for about 780,000 Medicaid patient claims. Breach traced to Eastern Europe hackers.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3071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Mar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Global Payments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Credit card processor Global Payments confirms hacker attack has compromised  the payment card numbers of around 1.5 million cardholders.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59924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Mar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CA Dept of Child Support Services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Officials announce that four computer storage devices containing personal information for about 800,000 adults and children in California’s child support system were lost by IBM and Iron Mountain Inc.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3071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Jan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err="1" smtClean="0">
                          <a:ln>
                            <a:noFill/>
                          </a:ln>
                          <a:solidFill>
                            <a:schemeClr val="tx1"/>
                          </a:solidFill>
                          <a:effectLst/>
                          <a:latin typeface="Arial" charset="0"/>
                        </a:rPr>
                        <a:t>Zappos</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Online shoe retailer </a:t>
                      </a:r>
                      <a:r>
                        <a:rPr kumimoji="0" lang="en-US" sz="1200" b="0" i="0" u="none" strike="noStrike" cap="none" normalizeH="0" baseline="0" dirty="0" err="1" smtClean="0">
                          <a:ln>
                            <a:noFill/>
                          </a:ln>
                          <a:solidFill>
                            <a:schemeClr val="tx1"/>
                          </a:solidFill>
                          <a:effectLst/>
                          <a:latin typeface="Arial" charset="0"/>
                        </a:rPr>
                        <a:t>Zappos</a:t>
                      </a:r>
                      <a:r>
                        <a:rPr kumimoji="0" lang="en-US" sz="1200" b="0" i="0" u="none" strike="noStrike" cap="none" normalizeH="0" baseline="0" dirty="0" smtClean="0">
                          <a:ln>
                            <a:noFill/>
                          </a:ln>
                          <a:solidFill>
                            <a:schemeClr val="tx1"/>
                          </a:solidFill>
                          <a:effectLst/>
                          <a:latin typeface="Arial" charset="0"/>
                        </a:rPr>
                        <a:t> announces that information, such as names, addresses and passwords on as many as 24 million customers illegally accessed.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59924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Jan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NY State Electric + Gas Co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Security breach at NYSEG that allowed unauthorized access to NYSEG customer data, containing social security numbers, dates of birth and bank account numbers, exposing 1.8 million records.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bl>
          </a:graphicData>
        </a:graphic>
      </p:graphicFrame>
      <p:sp>
        <p:nvSpPr>
          <p:cNvPr id="14386" name="Rectangle 5"/>
          <p:cNvSpPr>
            <a:spLocks noChangeArrowheads="1"/>
          </p:cNvSpPr>
          <p:nvPr/>
        </p:nvSpPr>
        <p:spPr bwMode="auto">
          <a:xfrm>
            <a:off x="0" y="6227763"/>
            <a:ext cx="8597900" cy="630237"/>
          </a:xfrm>
          <a:prstGeom prst="rect">
            <a:avLst/>
          </a:prstGeom>
          <a:noFill/>
          <a:ln w="9525" algn="ctr">
            <a:noFill/>
            <a:miter lim="800000"/>
            <a:headEnd/>
            <a:tailEnd/>
          </a:ln>
        </p:spPr>
        <p:txBody>
          <a:bodyPr>
            <a:spAutoFit/>
          </a:bodyPr>
          <a:lstStyle/>
          <a:p>
            <a:pPr eaLnBrk="0" hangingPunct="0">
              <a:spcBef>
                <a:spcPct val="50000"/>
              </a:spcBef>
              <a:buClr>
                <a:srgbClr val="FF3300"/>
              </a:buClr>
            </a:pPr>
            <a:r>
              <a:rPr lang="en-US" sz="1000">
                <a:latin typeface="Verdana" pitchFamily="34" charset="0"/>
              </a:rPr>
              <a:t>*March 2013 attack is not part of ITRC research.</a:t>
            </a:r>
          </a:p>
          <a:p>
            <a:pPr eaLnBrk="0" hangingPunct="0">
              <a:spcBef>
                <a:spcPct val="50000"/>
              </a:spcBef>
              <a:buClr>
                <a:srgbClr val="FF3300"/>
              </a:buClr>
            </a:pPr>
            <a:r>
              <a:rPr lang="en-US" sz="1000">
                <a:latin typeface="Verdana" pitchFamily="34" charset="0"/>
              </a:rPr>
              <a:t>Sources: Identity Theft Resource Center, </a:t>
            </a:r>
            <a:r>
              <a:rPr lang="en-US" sz="1000">
                <a:latin typeface="Verdana" pitchFamily="34" charset="0"/>
                <a:hlinkClick r:id="rId3"/>
              </a:rPr>
              <a:t>http://www.idtheftcenter.org/ITRC%20Breach%20Report%202012.pdf</a:t>
            </a:r>
            <a:r>
              <a:rPr lang="en-US" sz="1000">
                <a:latin typeface="Verdana" pitchFamily="34" charset="0"/>
              </a:rPr>
              <a:t>; Insurance Information Institute (I.I.I.) research.</a:t>
            </a:r>
            <a:endParaRPr lang="en-US" sz="1100"/>
          </a:p>
        </p:txBody>
      </p:sp>
    </p:spTree>
  </p:cSld>
  <p:clrMapOvr>
    <a:masterClrMapping/>
  </p:clrMapOvr>
  <p:transition/>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3C262A7-EE10-4A12-A311-F86FE26DF49B}" type="slidenum">
              <a:rPr lang="en-US" sz="900"/>
              <a:pPr algn="r" eaLnBrk="0" hangingPunct="0">
                <a:lnSpc>
                  <a:spcPct val="85000"/>
                </a:lnSpc>
                <a:spcBef>
                  <a:spcPct val="20000"/>
                </a:spcBef>
              </a:pPr>
              <a:t>278</a:t>
            </a:fld>
            <a:endParaRPr lang="en-US" sz="900"/>
          </a:p>
        </p:txBody>
      </p:sp>
      <p:sp>
        <p:nvSpPr>
          <p:cNvPr id="7172"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Average Organizational Cost of a Data Breach, 2008-2011* ($ Millions)</a:t>
            </a:r>
          </a:p>
        </p:txBody>
      </p:sp>
      <p:sp>
        <p:nvSpPr>
          <p:cNvPr id="7173" name="Rectangle 4"/>
          <p:cNvSpPr>
            <a:spLocks noChangeArrowheads="1"/>
          </p:cNvSpPr>
          <p:nvPr/>
        </p:nvSpPr>
        <p:spPr bwMode="auto">
          <a:xfrm>
            <a:off x="-47625" y="5749925"/>
            <a:ext cx="9191625" cy="9429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*Findings of this benchmark study pertain to the actual data breach experiences of 49 U.S. companies from 14 different industry sectors, all of which participated in the 2011 study. Total breach costs include: lost business resulting from diminished trust or confidence of customers ;costs related to detection, escalation, and notification of the breach;  and ex-post response activities, such as credit report monitoring.</a:t>
            </a:r>
          </a:p>
          <a:p>
            <a:pPr eaLnBrk="0" hangingPunct="0">
              <a:lnSpc>
                <a:spcPct val="85000"/>
              </a:lnSpc>
              <a:spcBef>
                <a:spcPct val="25000"/>
              </a:spcBef>
              <a:buClr>
                <a:schemeClr val="accent2"/>
              </a:buClr>
              <a:buFont typeface="Wingdings" pitchFamily="2" charset="2"/>
              <a:buNone/>
            </a:pPr>
            <a:r>
              <a:rPr lang="en-US" sz="1100"/>
              <a:t>Source: 2011 Annual Study: U.S. Cost of a Data Breach, the Ponemon Institute.</a:t>
            </a:r>
          </a:p>
        </p:txBody>
      </p:sp>
      <p:graphicFrame>
        <p:nvGraphicFramePr>
          <p:cNvPr id="7170" name="Object 2"/>
          <p:cNvGraphicFramePr>
            <a:graphicFrameLocks/>
          </p:cNvGraphicFramePr>
          <p:nvPr/>
        </p:nvGraphicFramePr>
        <p:xfrm>
          <a:off x="177800" y="1638300"/>
          <a:ext cx="8547100" cy="4203700"/>
        </p:xfrm>
        <a:graphic>
          <a:graphicData uri="http://schemas.openxmlformats.org/presentationml/2006/ole">
            <p:oleObj spid="_x0000_s17537026" name="Chart" r:id="rId4" imgW="8963117" imgH="4314888" progId="MSGraph.Chart.8">
              <p:embed followColorScheme="full"/>
            </p:oleObj>
          </a:graphicData>
        </a:graphic>
      </p:graphicFrame>
      <p:sp>
        <p:nvSpPr>
          <p:cNvPr id="7174" name="Rectangle 7"/>
          <p:cNvSpPr>
            <a:spLocks noChangeArrowheads="1"/>
          </p:cNvSpPr>
          <p:nvPr/>
        </p:nvSpPr>
        <p:spPr bwMode="black">
          <a:xfrm>
            <a:off x="182563" y="14700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
        <p:nvSpPr>
          <p:cNvPr id="254980" name="Rectangle 4"/>
          <p:cNvSpPr>
            <a:spLocks noChangeArrowheads="1"/>
          </p:cNvSpPr>
          <p:nvPr/>
        </p:nvSpPr>
        <p:spPr bwMode="blackWhite">
          <a:xfrm>
            <a:off x="1289050" y="990600"/>
            <a:ext cx="7372350" cy="7731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The average organizational cost of a data breach in 2011 was $5.5 million, down 24% from $7.2 million in 2010. Companies have improved steps taken in both preparing for and responding to a data breach.</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2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5" name="Rectangle 110"/>
          <p:cNvSpPr>
            <a:spLocks noGrp="1" noChangeArrowheads="1"/>
          </p:cNvSpPr>
          <p:nvPr>
            <p:ph type="sldNum" sz="quarter" idx="12"/>
          </p:nvPr>
        </p:nvSpPr>
        <p:spPr>
          <a:noFill/>
        </p:spPr>
        <p:txBody>
          <a:bodyPr/>
          <a:lstStyle/>
          <a:p>
            <a:fld id="{ADE0F892-EEE8-456C-8858-11090AA56839}" type="slidenum">
              <a:rPr lang="en-US" smtClean="0">
                <a:latin typeface="Arial" pitchFamily="34" charset="0"/>
              </a:rPr>
              <a:pPr/>
              <a:t>279</a:t>
            </a:fld>
            <a:endParaRPr lang="en-US" smtClean="0">
              <a:latin typeface="Arial" pitchFamily="34" charset="0"/>
            </a:endParaRPr>
          </a:p>
        </p:txBody>
      </p:sp>
      <p:sp>
        <p:nvSpPr>
          <p:cNvPr id="8196"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8197" name="Rectangle 3"/>
          <p:cNvSpPr>
            <a:spLocks noGrp="1" noChangeArrowheads="1"/>
          </p:cNvSpPr>
          <p:nvPr>
            <p:ph type="title"/>
          </p:nvPr>
        </p:nvSpPr>
        <p:spPr/>
        <p:txBody>
          <a:bodyPr/>
          <a:lstStyle/>
          <a:p>
            <a:r>
              <a:rPr lang="en-US" smtClean="0">
                <a:latin typeface="Arial" pitchFamily="34" charset="0"/>
              </a:rPr>
              <a:t>Main Causes of Data Breach</a:t>
            </a:r>
          </a:p>
        </p:txBody>
      </p:sp>
      <p:graphicFrame>
        <p:nvGraphicFramePr>
          <p:cNvPr id="6151176" name="Object 8"/>
          <p:cNvGraphicFramePr>
            <a:graphicFrameLocks noGrp="1"/>
          </p:cNvGraphicFramePr>
          <p:nvPr>
            <p:ph idx="4294967295"/>
          </p:nvPr>
        </p:nvGraphicFramePr>
        <p:xfrm>
          <a:off x="1866900" y="2070100"/>
          <a:ext cx="5207000" cy="4216400"/>
        </p:xfrm>
        <a:graphic>
          <a:graphicData uri="http://schemas.openxmlformats.org/presentationml/2006/ole">
            <p:oleObj spid="_x0000_s17538050" name="Chart" r:id="rId4" imgW="5210129" imgH="4219602" progId="MSGraph.Chart.8">
              <p:embed followColorScheme="full"/>
            </p:oleObj>
          </a:graphicData>
        </a:graphic>
      </p:graphicFrame>
      <p:sp>
        <p:nvSpPr>
          <p:cNvPr id="8198" name="Rectangle 5"/>
          <p:cNvSpPr>
            <a:spLocks noChangeArrowheads="1"/>
          </p:cNvSpPr>
          <p:nvPr/>
        </p:nvSpPr>
        <p:spPr bwMode="auto">
          <a:xfrm>
            <a:off x="-241300" y="6389688"/>
            <a:ext cx="8107363"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t>
            </a:r>
            <a:r>
              <a:rPr lang="en-US" sz="1100" i="1"/>
              <a:t>2011 Cost of Data Breach Study: United States</a:t>
            </a:r>
            <a:r>
              <a:rPr lang="en-US" sz="1100"/>
              <a:t>, Ponemon Institute, March 2012</a:t>
            </a:r>
          </a:p>
        </p:txBody>
      </p:sp>
      <p:sp>
        <p:nvSpPr>
          <p:cNvPr id="2006022" name="Rectangle 6"/>
          <p:cNvSpPr>
            <a:spLocks noChangeArrowheads="1"/>
          </p:cNvSpPr>
          <p:nvPr/>
        </p:nvSpPr>
        <p:spPr bwMode="blackWhite">
          <a:xfrm>
            <a:off x="368300" y="1092200"/>
            <a:ext cx="7734300" cy="7747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Negligent employees and malicious attacks are most often the cause of the data breach. Some 39 percent of incidents involve a negligent employee or contractor, while 37 percent concern a malicious or criminal attack.</a:t>
            </a:r>
          </a:p>
        </p:txBody>
      </p:sp>
      <p:sp>
        <p:nvSpPr>
          <p:cNvPr id="8200" name="TextBox 18"/>
          <p:cNvSpPr txBox="1">
            <a:spLocks noChangeArrowheads="1"/>
          </p:cNvSpPr>
          <p:nvPr/>
        </p:nvSpPr>
        <p:spPr bwMode="auto">
          <a:xfrm>
            <a:off x="6324600" y="2298700"/>
            <a:ext cx="1081088" cy="307975"/>
          </a:xfrm>
          <a:prstGeom prst="rect">
            <a:avLst/>
          </a:prstGeom>
          <a:noFill/>
          <a:ln w="9525">
            <a:noFill/>
            <a:miter lim="800000"/>
            <a:headEnd/>
            <a:tailEnd/>
          </a:ln>
        </p:spPr>
        <p:txBody>
          <a:bodyPr wrap="none">
            <a:spAutoFit/>
          </a:bodyPr>
          <a:lstStyle/>
          <a:p>
            <a:r>
              <a:rPr lang="en-US" sz="1400"/>
              <a:t>Negligence</a:t>
            </a:r>
          </a:p>
        </p:txBody>
      </p:sp>
      <p:sp>
        <p:nvSpPr>
          <p:cNvPr id="8201" name="Rectangle 7"/>
          <p:cNvSpPr>
            <a:spLocks noChangeArrowheads="1"/>
          </p:cNvSpPr>
          <p:nvPr/>
        </p:nvSpPr>
        <p:spPr bwMode="gray">
          <a:xfrm>
            <a:off x="1552575" y="30067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System glitch</a:t>
            </a:r>
          </a:p>
        </p:txBody>
      </p:sp>
      <p:sp>
        <p:nvSpPr>
          <p:cNvPr id="8202" name="Rectangle 7"/>
          <p:cNvSpPr>
            <a:spLocks noChangeArrowheads="1"/>
          </p:cNvSpPr>
          <p:nvPr/>
        </p:nvSpPr>
        <p:spPr bwMode="gray">
          <a:xfrm>
            <a:off x="1308100" y="5280025"/>
            <a:ext cx="1651000" cy="365125"/>
          </a:xfrm>
          <a:prstGeom prst="rect">
            <a:avLst/>
          </a:prstGeom>
          <a:noFill/>
          <a:ln w="9525">
            <a:noFill/>
            <a:miter lim="800000"/>
            <a:headEnd/>
            <a:tailEnd/>
          </a:ln>
        </p:spPr>
        <p:txBody>
          <a:bodyPr lIns="0" tIns="0" rIns="0" bIns="0" anchor="ctr">
            <a:spAutoFit/>
          </a:bodyPr>
          <a:lstStyle/>
          <a:p>
            <a:pPr>
              <a:lnSpc>
                <a:spcPct val="85000"/>
              </a:lnSpc>
            </a:pPr>
            <a:r>
              <a:rPr lang="en-US" sz="1400"/>
              <a:t>Malicious or criminal attack</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D211D34-1CA7-463C-B60F-9F66EC0A0E77}" type="slidenum">
              <a:rPr lang="en-US" sz="900"/>
              <a:pPr algn="r" eaLnBrk="0" hangingPunct="0">
                <a:lnSpc>
                  <a:spcPct val="85000"/>
                </a:lnSpc>
                <a:spcBef>
                  <a:spcPct val="20000"/>
                </a:spcBef>
              </a:pPr>
              <a:t>28</a:t>
            </a:fld>
            <a:endParaRPr lang="en-US" sz="900"/>
          </a:p>
        </p:txBody>
      </p:sp>
      <p:sp>
        <p:nvSpPr>
          <p:cNvPr id="14340" name="Rectangle 2"/>
          <p:cNvSpPr>
            <a:spLocks noGrp="1" noChangeArrowheads="1"/>
          </p:cNvSpPr>
          <p:nvPr>
            <p:ph type="title" idx="4294967295"/>
          </p:nvPr>
        </p:nvSpPr>
        <p:spPr>
          <a:xfrm>
            <a:off x="298450" y="90488"/>
            <a:ext cx="7608888" cy="860425"/>
          </a:xfrm>
        </p:spPr>
        <p:txBody>
          <a:bodyPr/>
          <a:lstStyle/>
          <a:p>
            <a:r>
              <a:rPr lang="en-US" smtClean="0"/>
              <a:t>Private Passenger Auto DWP Growth: </a:t>
            </a:r>
            <a:br>
              <a:rPr lang="en-US" smtClean="0"/>
            </a:br>
            <a:r>
              <a:rPr lang="en-US" smtClean="0"/>
              <a:t>WI vs. U.S., 2003-2012</a:t>
            </a:r>
          </a:p>
        </p:txBody>
      </p:sp>
      <p:sp>
        <p:nvSpPr>
          <p:cNvPr id="14341"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 SNL Financial.</a:t>
            </a:r>
          </a:p>
        </p:txBody>
      </p:sp>
      <p:graphicFrame>
        <p:nvGraphicFramePr>
          <p:cNvPr id="2026500" name="Object 2"/>
          <p:cNvGraphicFramePr>
            <a:graphicFrameLocks/>
          </p:cNvGraphicFramePr>
          <p:nvPr/>
        </p:nvGraphicFramePr>
        <p:xfrm>
          <a:off x="304800" y="1296988"/>
          <a:ext cx="8569325" cy="4887912"/>
        </p:xfrm>
        <a:graphic>
          <a:graphicData uri="http://schemas.openxmlformats.org/presentationml/2006/ole">
            <p:oleObj spid="_x0000_s25767938" name="Chart" r:id="rId4" imgW="8601024" imgH="4600673" progId="MSGraph.Chart.8">
              <p:embed followColorScheme="full"/>
            </p:oleObj>
          </a:graphicData>
        </a:graphic>
      </p:graphicFrame>
      <p:sp>
        <p:nvSpPr>
          <p:cNvPr id="14342"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7" name="Text Box 6"/>
          <p:cNvSpPr txBox="1">
            <a:spLocks noChangeArrowheads="1"/>
          </p:cNvSpPr>
          <p:nvPr/>
        </p:nvSpPr>
        <p:spPr bwMode="blackWhite">
          <a:xfrm>
            <a:off x="3908425" y="1370013"/>
            <a:ext cx="2474913"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2003-2012</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1.9%</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WI: 1.2%</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oleChartEl type="series" lvl="1"/>
                                          </p:spTgt>
                                        </p:tgtEl>
                                        <p:attrNameLst>
                                          <p:attrName>style.visibility</p:attrName>
                                        </p:attrNameLst>
                                      </p:cBhvr>
                                      <p:to>
                                        <p:strVal val="visible"/>
                                      </p:to>
                                    </p:set>
                                    <p:animEffect transition="in" filter="wipe(left)">
                                      <p:cBhvr>
                                        <p:cTn id="7" dur="1000"/>
                                        <p:tgtEl>
                                          <p:spTgt spid="2026500">
                                            <p:oleChartEl type="series" lvl="1"/>
                                          </p:spTgt>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oleChartEl type="series" lvl="2"/>
                                          </p:spTgt>
                                        </p:tgtEl>
                                        <p:attrNameLst>
                                          <p:attrName>style.visibility</p:attrName>
                                        </p:attrNameLst>
                                      </p:cBhvr>
                                      <p:to>
                                        <p:strVal val="visible"/>
                                      </p:to>
                                    </p:set>
                                    <p:animEffect transition="in" filter="wipe(left)">
                                      <p:cBhvr>
                                        <p:cTn id="11" dur="1000"/>
                                        <p:tgtEl>
                                          <p:spTgt spid="2026500">
                                            <p:oleChartEl type="series" lvl="2"/>
                                          </p:spTgt>
                                        </p:tgtEl>
                                      </p:cBhvr>
                                    </p:animEffect>
                                  </p:childTnLst>
                                </p:cTn>
                              </p:par>
                            </p:childTnLst>
                          </p:cTn>
                        </p:par>
                        <p:par>
                          <p:cTn id="12" fill="hold">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2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3B2BE274-D7D7-4AC3-931C-E64B04B637BE}" type="slidenum">
              <a:rPr lang="en-US" sz="900"/>
              <a:pPr algn="r" eaLnBrk="0" hangingPunct="0">
                <a:lnSpc>
                  <a:spcPct val="85000"/>
                </a:lnSpc>
                <a:spcBef>
                  <a:spcPct val="20000"/>
                </a:spcBef>
              </a:pPr>
              <a:t>280</a:t>
            </a:fld>
            <a:endParaRPr lang="en-US" sz="900"/>
          </a:p>
        </p:txBody>
      </p:sp>
      <p:sp>
        <p:nvSpPr>
          <p:cNvPr id="9220"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Marsh: Increase in Purchase of Cyber Insurance Among U.S. Companies, 2012</a:t>
            </a:r>
          </a:p>
        </p:txBody>
      </p:sp>
      <p:sp>
        <p:nvSpPr>
          <p:cNvPr id="9221"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Marsh Global Analytics, Marsh Risk Management Research Briefing, March 2013</a:t>
            </a:r>
          </a:p>
        </p:txBody>
      </p:sp>
      <p:graphicFrame>
        <p:nvGraphicFramePr>
          <p:cNvPr id="9218" name="Object 2"/>
          <p:cNvGraphicFramePr>
            <a:graphicFrameLocks/>
          </p:cNvGraphicFramePr>
          <p:nvPr/>
        </p:nvGraphicFramePr>
        <p:xfrm>
          <a:off x="177800" y="1638300"/>
          <a:ext cx="8547100" cy="4483100"/>
        </p:xfrm>
        <a:graphic>
          <a:graphicData uri="http://schemas.openxmlformats.org/presentationml/2006/ole">
            <p:oleObj spid="_x0000_s17539074" name="Chart" r:id="rId4" imgW="8963117" imgH="4314888" progId="MSGraph.Chart.8">
              <p:embed followColorScheme="full"/>
            </p:oleObj>
          </a:graphicData>
        </a:graphic>
      </p:graphicFrame>
      <p:sp>
        <p:nvSpPr>
          <p:cNvPr id="254980" name="Rectangle 4"/>
          <p:cNvSpPr>
            <a:spLocks noChangeArrowheads="1"/>
          </p:cNvSpPr>
          <p:nvPr/>
        </p:nvSpPr>
        <p:spPr bwMode="blackWhite">
          <a:xfrm>
            <a:off x="609600" y="1003300"/>
            <a:ext cx="7772400" cy="5969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Interest in cyber insurance continues to climb. The number of companies purchasing cyber insurance increased 33 percent from 2011 to 2012.</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2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4762B9FE-CE08-4BE9-9828-BA28F5D8B733}" type="slidenum">
              <a:rPr lang="en-US" sz="900"/>
              <a:pPr algn="r" eaLnBrk="0" hangingPunct="0">
                <a:lnSpc>
                  <a:spcPct val="85000"/>
                </a:lnSpc>
                <a:spcBef>
                  <a:spcPct val="20000"/>
                </a:spcBef>
              </a:pPr>
              <a:t>281</a:t>
            </a:fld>
            <a:endParaRPr lang="en-US" sz="900"/>
          </a:p>
        </p:txBody>
      </p:sp>
      <p:sp>
        <p:nvSpPr>
          <p:cNvPr id="10244"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Marsh: Total Limits Purchased, By Industry – Cyber Liability, All Revenue Size</a:t>
            </a:r>
          </a:p>
        </p:txBody>
      </p:sp>
      <p:sp>
        <p:nvSpPr>
          <p:cNvPr id="10245"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Marsh Global Analytics, Marsh Risk Management Research Briefing, March 2013</a:t>
            </a:r>
          </a:p>
        </p:txBody>
      </p:sp>
      <p:graphicFrame>
        <p:nvGraphicFramePr>
          <p:cNvPr id="10242" name="Object 2"/>
          <p:cNvGraphicFramePr>
            <a:graphicFrameLocks/>
          </p:cNvGraphicFramePr>
          <p:nvPr/>
        </p:nvGraphicFramePr>
        <p:xfrm>
          <a:off x="215900" y="1828800"/>
          <a:ext cx="8610600" cy="3987800"/>
        </p:xfrm>
        <a:graphic>
          <a:graphicData uri="http://schemas.openxmlformats.org/presentationml/2006/ole">
            <p:oleObj spid="_x0000_s17540098" name="Chart" r:id="rId4" imgW="8972565" imgH="4152928" progId="MSGraph.Chart.8">
              <p:embed followColorScheme="full"/>
            </p:oleObj>
          </a:graphicData>
        </a:graphic>
      </p:graphicFrame>
      <p:sp>
        <p:nvSpPr>
          <p:cNvPr id="254980" name="Rectangle 4"/>
          <p:cNvSpPr>
            <a:spLocks noChangeArrowheads="1"/>
          </p:cNvSpPr>
          <p:nvPr/>
        </p:nvSpPr>
        <p:spPr bwMode="blackWhite">
          <a:xfrm>
            <a:off x="584200" y="1168400"/>
            <a:ext cx="7772400" cy="5969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Cyber insurance limits purchased in 2012 averaged $16.8 million across all industries, an increase of nearly 20% over 2011.</a:t>
            </a:r>
          </a:p>
        </p:txBody>
      </p:sp>
      <p:sp>
        <p:nvSpPr>
          <p:cNvPr id="10247" name="Rectangle 7"/>
          <p:cNvSpPr>
            <a:spLocks noChangeArrowheads="1"/>
          </p:cNvSpPr>
          <p:nvPr/>
        </p:nvSpPr>
        <p:spPr bwMode="black">
          <a:xfrm>
            <a:off x="195263" y="19399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2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863D807-F0F5-47DD-B3E5-ECF9549DF425}" type="slidenum">
              <a:rPr lang="en-US" sz="900"/>
              <a:pPr algn="r" eaLnBrk="0" hangingPunct="0">
                <a:lnSpc>
                  <a:spcPct val="85000"/>
                </a:lnSpc>
                <a:spcBef>
                  <a:spcPct val="20000"/>
                </a:spcBef>
              </a:pPr>
              <a:t>282</a:t>
            </a:fld>
            <a:endParaRPr lang="en-US" sz="900"/>
          </a:p>
        </p:txBody>
      </p:sp>
      <p:sp>
        <p:nvSpPr>
          <p:cNvPr id="11268"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Marsh: Total Limits Purchased, By Industry – Cyber Liability, Revenue $1 Billion+</a:t>
            </a:r>
          </a:p>
        </p:txBody>
      </p:sp>
      <p:sp>
        <p:nvSpPr>
          <p:cNvPr id="11269"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Marsh Global Analytics, Marsh Risk Management Research Briefing, March 2013</a:t>
            </a:r>
          </a:p>
        </p:txBody>
      </p:sp>
      <p:graphicFrame>
        <p:nvGraphicFramePr>
          <p:cNvPr id="11266" name="Object 2"/>
          <p:cNvGraphicFramePr>
            <a:graphicFrameLocks/>
          </p:cNvGraphicFramePr>
          <p:nvPr/>
        </p:nvGraphicFramePr>
        <p:xfrm>
          <a:off x="215900" y="1828800"/>
          <a:ext cx="8610600" cy="3987800"/>
        </p:xfrm>
        <a:graphic>
          <a:graphicData uri="http://schemas.openxmlformats.org/presentationml/2006/ole">
            <p:oleObj spid="_x0000_s17541122" name="Chart" r:id="rId4" imgW="8972565" imgH="4152928" progId="MSGraph.Chart.8">
              <p:embed followColorScheme="full"/>
            </p:oleObj>
          </a:graphicData>
        </a:graphic>
      </p:graphicFrame>
      <p:sp>
        <p:nvSpPr>
          <p:cNvPr id="254980" name="Rectangle 4"/>
          <p:cNvSpPr>
            <a:spLocks noChangeArrowheads="1"/>
          </p:cNvSpPr>
          <p:nvPr/>
        </p:nvSpPr>
        <p:spPr bwMode="blackWhite">
          <a:xfrm>
            <a:off x="584200" y="1168400"/>
            <a:ext cx="7772400" cy="5969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Among larger companies, average cyber insurance limits purchased in 2012 increased nearly 30% over 2011.</a:t>
            </a:r>
          </a:p>
        </p:txBody>
      </p:sp>
      <p:sp>
        <p:nvSpPr>
          <p:cNvPr id="11271" name="Rectangle 7"/>
          <p:cNvSpPr>
            <a:spLocks noChangeArrowheads="1"/>
          </p:cNvSpPr>
          <p:nvPr/>
        </p:nvSpPr>
        <p:spPr bwMode="black">
          <a:xfrm>
            <a:off x="195263" y="19399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28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2291" name="Rectangle 110"/>
          <p:cNvSpPr>
            <a:spLocks noGrp="1" noChangeArrowheads="1"/>
          </p:cNvSpPr>
          <p:nvPr>
            <p:ph type="sldNum" sz="quarter" idx="12"/>
          </p:nvPr>
        </p:nvSpPr>
        <p:spPr>
          <a:noFill/>
        </p:spPr>
        <p:txBody>
          <a:bodyPr/>
          <a:lstStyle/>
          <a:p>
            <a:fld id="{CD77F435-7F2C-4E10-887D-76C10396121B}" type="slidenum">
              <a:rPr lang="en-US" smtClean="0">
                <a:latin typeface="Arial" pitchFamily="34" charset="0"/>
              </a:rPr>
              <a:pPr/>
              <a:t>283</a:t>
            </a:fld>
            <a:endParaRPr lang="en-US" smtClean="0">
              <a:latin typeface="Arial" pitchFamily="34" charset="0"/>
            </a:endParaRPr>
          </a:p>
        </p:txBody>
      </p:sp>
      <p:sp>
        <p:nvSpPr>
          <p:cNvPr id="12292" name="Rectangle 2"/>
          <p:cNvSpPr>
            <a:spLocks noGrp="1" noChangeArrowheads="1"/>
          </p:cNvSpPr>
          <p:nvPr>
            <p:ph type="title"/>
          </p:nvPr>
        </p:nvSpPr>
        <p:spPr/>
        <p:txBody>
          <a:bodyPr/>
          <a:lstStyle/>
          <a:p>
            <a:r>
              <a:rPr lang="en-US" dirty="0" smtClean="0">
                <a:latin typeface="Arial" pitchFamily="34" charset="0"/>
              </a:rPr>
              <a:t>Cyber Liability: Historical Rate (price per million) Changes</a:t>
            </a:r>
          </a:p>
        </p:txBody>
      </p:sp>
      <p:graphicFrame>
        <p:nvGraphicFramePr>
          <p:cNvPr id="6924291" name="Object 3"/>
          <p:cNvGraphicFramePr>
            <a:graphicFrameLocks/>
          </p:cNvGraphicFramePr>
          <p:nvPr>
            <p:ph type="chart" idx="4294967295"/>
          </p:nvPr>
        </p:nvGraphicFramePr>
        <p:xfrm>
          <a:off x="255588" y="1549400"/>
          <a:ext cx="8518525" cy="3911600"/>
        </p:xfrm>
        <a:graphic>
          <a:graphicData uri="http://schemas.openxmlformats.org/presentationml/2006/ole">
            <p:oleObj spid="_x0000_s17542146" name="Chart" r:id="rId4" imgW="8525003" imgH="3914847" progId="MSGraph.Chart.8">
              <p:embed followColorScheme="full"/>
            </p:oleObj>
          </a:graphicData>
        </a:graphic>
      </p:graphicFrame>
      <p:sp>
        <p:nvSpPr>
          <p:cNvPr id="7073797" name="AutoShape 5"/>
          <p:cNvSpPr>
            <a:spLocks noChangeArrowheads="1"/>
          </p:cNvSpPr>
          <p:nvPr/>
        </p:nvSpPr>
        <p:spPr bwMode="blackWhite">
          <a:xfrm>
            <a:off x="1258888" y="3992563"/>
            <a:ext cx="3978275" cy="690562"/>
          </a:xfrm>
          <a:prstGeom prst="wedgeRectCallout">
            <a:avLst>
              <a:gd name="adj1" fmla="val 74621"/>
              <a:gd name="adj2" fmla="val 543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charset="0"/>
              </a:rPr>
              <a:t>Overall, rates for cyber insurance were essentially flat in the fourth quarter of 2012.</a:t>
            </a:r>
          </a:p>
        </p:txBody>
      </p:sp>
      <p:sp>
        <p:nvSpPr>
          <p:cNvPr id="12294" name="Rectangle 5"/>
          <p:cNvSpPr>
            <a:spLocks noChangeArrowheads="1"/>
          </p:cNvSpPr>
          <p:nvPr/>
        </p:nvSpPr>
        <p:spPr bwMode="auto">
          <a:xfrm>
            <a:off x="0" y="6575425"/>
            <a:ext cx="756920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Marsh Global Analytics, Marsh Risk Management Research Briefing, March 2013</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up)">
                                      <p:cBhvr>
                                        <p:cTn id="7" dur="500"/>
                                        <p:tgtEl>
                                          <p:spTgt spid="707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1726627"/>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smtClean="0">
                <a:solidFill>
                  <a:srgbClr val="00B050"/>
                </a:solidFill>
              </a:rPr>
              <a:t>twitter.com/</a:t>
            </a:r>
            <a:r>
              <a:rPr lang="en-US" sz="3600" b="1" i="1" dirty="0" err="1" smtClean="0">
                <a:solidFill>
                  <a:srgbClr val="00B050"/>
                </a:solidFill>
              </a:rPr>
              <a:t>bob_hartwig</a:t>
            </a:r>
            <a:endParaRPr lang="en-US" sz="3600" b="1" i="1" dirty="0">
              <a:solidFill>
                <a:srgbClr val="C0000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284</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A500040-CD21-480C-AB16-45BF4D0A899D}" type="slidenum">
              <a:rPr lang="en-US" sz="900"/>
              <a:pPr algn="r" eaLnBrk="0" hangingPunct="0">
                <a:lnSpc>
                  <a:spcPct val="85000"/>
                </a:lnSpc>
                <a:spcBef>
                  <a:spcPct val="20000"/>
                </a:spcBef>
              </a:pPr>
              <a:t>29</a:t>
            </a:fld>
            <a:endParaRPr lang="en-US" sz="900"/>
          </a:p>
        </p:txBody>
      </p:sp>
      <p:sp>
        <p:nvSpPr>
          <p:cNvPr id="15364" name="Rectangle 2"/>
          <p:cNvSpPr>
            <a:spLocks noGrp="1" noChangeArrowheads="1"/>
          </p:cNvSpPr>
          <p:nvPr>
            <p:ph type="title" idx="4294967295"/>
          </p:nvPr>
        </p:nvSpPr>
        <p:spPr>
          <a:xfrm>
            <a:off x="298450" y="90488"/>
            <a:ext cx="7608888" cy="860425"/>
          </a:xfrm>
        </p:spPr>
        <p:txBody>
          <a:bodyPr/>
          <a:lstStyle/>
          <a:p>
            <a:r>
              <a:rPr lang="en-US" smtClean="0"/>
              <a:t>Homeowner’s MP DWP Growth: WI vs. U.S., 2003-2012</a:t>
            </a:r>
          </a:p>
        </p:txBody>
      </p:sp>
      <p:sp>
        <p:nvSpPr>
          <p:cNvPr id="15365"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 SNL Financial.</a:t>
            </a:r>
          </a:p>
        </p:txBody>
      </p:sp>
      <p:graphicFrame>
        <p:nvGraphicFramePr>
          <p:cNvPr id="2026500" name="Object 2"/>
          <p:cNvGraphicFramePr>
            <a:graphicFrameLocks/>
          </p:cNvGraphicFramePr>
          <p:nvPr/>
        </p:nvGraphicFramePr>
        <p:xfrm>
          <a:off x="304800" y="1296988"/>
          <a:ext cx="8569325" cy="4579937"/>
        </p:xfrm>
        <a:graphic>
          <a:graphicData uri="http://schemas.openxmlformats.org/presentationml/2006/ole">
            <p:oleObj spid="_x0000_s25768962" name="Chart" r:id="rId4" imgW="8601024" imgH="4600673" progId="MSGraph.Chart.8">
              <p:embed followColorScheme="full"/>
            </p:oleObj>
          </a:graphicData>
        </a:graphic>
      </p:graphicFrame>
      <p:sp>
        <p:nvSpPr>
          <p:cNvPr id="15366"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7" name="Text Box 6"/>
          <p:cNvSpPr txBox="1">
            <a:spLocks noChangeArrowheads="1"/>
          </p:cNvSpPr>
          <p:nvPr/>
        </p:nvSpPr>
        <p:spPr bwMode="blackWhite">
          <a:xfrm>
            <a:off x="5748338" y="1370013"/>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2003-2012</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6.2%</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WI: 6.3%</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oleChartEl type="series" lvl="1"/>
                                          </p:spTgt>
                                        </p:tgtEl>
                                        <p:attrNameLst>
                                          <p:attrName>style.visibility</p:attrName>
                                        </p:attrNameLst>
                                      </p:cBhvr>
                                      <p:to>
                                        <p:strVal val="visible"/>
                                      </p:to>
                                    </p:set>
                                    <p:animEffect transition="in" filter="wipe(left)">
                                      <p:cBhvr>
                                        <p:cTn id="7" dur="1000"/>
                                        <p:tgtEl>
                                          <p:spTgt spid="2026500">
                                            <p:oleChartEl type="series" lvl="1"/>
                                          </p:spTgt>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oleChartEl type="series" lvl="2"/>
                                          </p:spTgt>
                                        </p:tgtEl>
                                        <p:attrNameLst>
                                          <p:attrName>style.visibility</p:attrName>
                                        </p:attrNameLst>
                                      </p:cBhvr>
                                      <p:to>
                                        <p:strVal val="visible"/>
                                      </p:to>
                                    </p:set>
                                    <p:animEffect transition="in" filter="wipe(left)">
                                      <p:cBhvr>
                                        <p:cTn id="11" dur="1000"/>
                                        <p:tgtEl>
                                          <p:spTgt spid="2026500">
                                            <p:oleChartEl type="series" lvl="2"/>
                                          </p:spTgt>
                                        </p:tgtEl>
                                      </p:cBhvr>
                                    </p:animEffect>
                                  </p:childTnLst>
                                </p:cTn>
                              </p:par>
                            </p:childTnLst>
                          </p:cTn>
                        </p:par>
                        <p:par>
                          <p:cTn id="12" fill="hold">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3</a:t>
            </a:fld>
            <a:endParaRPr lang="en-US" smtClean="0"/>
          </a:p>
        </p:txBody>
      </p:sp>
      <p:sp>
        <p:nvSpPr>
          <p:cNvPr id="82949" name="Rectangle 2"/>
          <p:cNvSpPr>
            <a:spLocks noGrp="1" noChangeArrowheads="1"/>
          </p:cNvSpPr>
          <p:nvPr>
            <p:ph type="title"/>
          </p:nvPr>
        </p:nvSpPr>
        <p:spPr>
          <a:xfrm>
            <a:off x="106726" y="90488"/>
            <a:ext cx="7665679" cy="860425"/>
          </a:xfrm>
        </p:spPr>
        <p:txBody>
          <a:bodyPr/>
          <a:lstStyle/>
          <a:p>
            <a:r>
              <a:rPr lang="en-US" dirty="0" smtClean="0"/>
              <a:t>Observations on Growth: 2014 &amp; Beyond</a:t>
            </a:r>
            <a:endParaRPr lang="en-US" i="1" dirty="0" smtClean="0"/>
          </a:p>
        </p:txBody>
      </p:sp>
      <p:sp>
        <p:nvSpPr>
          <p:cNvPr id="1922051" name="Rectangle 3"/>
          <p:cNvSpPr>
            <a:spLocks noGrp="1" noChangeArrowheads="1"/>
          </p:cNvSpPr>
          <p:nvPr>
            <p:ph type="body" idx="1"/>
          </p:nvPr>
        </p:nvSpPr>
        <p:spPr>
          <a:xfrm>
            <a:off x="282327" y="1159807"/>
            <a:ext cx="8640448" cy="5448301"/>
          </a:xfrm>
        </p:spPr>
        <p:txBody>
          <a:bodyPr/>
          <a:lstStyle/>
          <a:p>
            <a:pPr>
              <a:lnSpc>
                <a:spcPts val="1000"/>
              </a:lnSpc>
            </a:pPr>
            <a:r>
              <a:rPr lang="en-US" b="1" dirty="0" smtClean="0"/>
              <a:t>Modest Growth Continues into 2014</a:t>
            </a:r>
          </a:p>
          <a:p>
            <a:pPr lvl="1">
              <a:lnSpc>
                <a:spcPts val="1000"/>
              </a:lnSpc>
            </a:pPr>
            <a:r>
              <a:rPr lang="en-US" sz="2000" b="1" dirty="0" smtClean="0"/>
              <a:t>~4.0% annual growth expected</a:t>
            </a:r>
          </a:p>
          <a:p>
            <a:pPr lvl="1">
              <a:lnSpc>
                <a:spcPts val="1000"/>
              </a:lnSpc>
            </a:pPr>
            <a:r>
              <a:rPr lang="en-US" sz="2000" b="1" dirty="0" smtClean="0"/>
              <a:t>Growth is very similar in both commercial, personal lines</a:t>
            </a:r>
          </a:p>
          <a:p>
            <a:pPr lvl="1">
              <a:lnSpc>
                <a:spcPts val="1000"/>
              </a:lnSpc>
            </a:pPr>
            <a:r>
              <a:rPr lang="en-US" sz="2000" b="1" dirty="0" smtClean="0"/>
              <a:t>Above trend growth in HO, WC, E&amp;S, Mortgage, Cyber, Terror (?)</a:t>
            </a:r>
          </a:p>
          <a:p>
            <a:pPr lvl="1">
              <a:lnSpc>
                <a:spcPts val="1000"/>
              </a:lnSpc>
            </a:pPr>
            <a:r>
              <a:rPr lang="en-US" sz="2000" b="1" dirty="0" smtClean="0"/>
              <a:t>Energy, Health, Agriculture; Some mfg./const. segments</a:t>
            </a:r>
            <a:endParaRPr lang="en-US" b="1" dirty="0" smtClean="0"/>
          </a:p>
          <a:p>
            <a:pPr>
              <a:lnSpc>
                <a:spcPts val="1000"/>
              </a:lnSpc>
            </a:pPr>
            <a:r>
              <a:rPr lang="en-US" b="1" dirty="0" smtClean="0"/>
              <a:t>ROE Growth: Rate Trends Allow for Margin Improvement</a:t>
            </a:r>
          </a:p>
          <a:p>
            <a:pPr lvl="1">
              <a:lnSpc>
                <a:spcPts val="1000"/>
              </a:lnSpc>
            </a:pPr>
            <a:r>
              <a:rPr lang="en-US" sz="2000" b="1" dirty="0" smtClean="0"/>
              <a:t>Some premium/profit growth driven by advanced data analytics</a:t>
            </a:r>
          </a:p>
          <a:p>
            <a:pPr>
              <a:lnSpc>
                <a:spcPts val="1000"/>
              </a:lnSpc>
            </a:pPr>
            <a:r>
              <a:rPr lang="en-US" b="1" dirty="0" smtClean="0"/>
              <a:t>Economic Growth</a:t>
            </a:r>
            <a:r>
              <a:rPr lang="en-US" b="1" dirty="0" smtClean="0">
                <a:sym typeface="Wingdings" pitchFamily="2" charset="2"/>
              </a:rPr>
              <a:t> Exposure Formation = Wildcard</a:t>
            </a:r>
            <a:endParaRPr lang="en-US" b="1" dirty="0" smtClean="0"/>
          </a:p>
          <a:p>
            <a:pPr lvl="1">
              <a:lnSpc>
                <a:spcPts val="1000"/>
              </a:lnSpc>
            </a:pPr>
            <a:r>
              <a:rPr lang="en-US" sz="2000" b="1" dirty="0" smtClean="0"/>
              <a:t>Upside potential</a:t>
            </a:r>
          </a:p>
          <a:p>
            <a:pPr lvl="1">
              <a:lnSpc>
                <a:spcPts val="1000"/>
              </a:lnSpc>
            </a:pPr>
            <a:r>
              <a:rPr lang="en-US" sz="2000" b="1" dirty="0" smtClean="0"/>
              <a:t>Enormous regional variations within the US </a:t>
            </a:r>
          </a:p>
          <a:p>
            <a:pPr>
              <a:lnSpc>
                <a:spcPts val="1000"/>
              </a:lnSpc>
            </a:pPr>
            <a:r>
              <a:rPr lang="en-US" b="1" dirty="0" smtClean="0"/>
              <a:t>Large-Scale, Untapped Reservoirs of Risk</a:t>
            </a:r>
          </a:p>
          <a:p>
            <a:pPr lvl="1">
              <a:lnSpc>
                <a:spcPts val="1000"/>
              </a:lnSpc>
            </a:pPr>
            <a:r>
              <a:rPr lang="en-US" sz="2000" b="1" dirty="0" smtClean="0"/>
              <a:t>Only 50-60% of US cat losses are insured</a:t>
            </a:r>
          </a:p>
          <a:p>
            <a:pPr lvl="1">
              <a:lnSpc>
                <a:spcPts val="1000"/>
              </a:lnSpc>
            </a:pPr>
            <a:r>
              <a:rPr lang="en-US" sz="2000" b="1" dirty="0" smtClean="0"/>
              <a:t>Property residual market depopulation</a:t>
            </a:r>
          </a:p>
          <a:p>
            <a:pPr lvl="1">
              <a:lnSpc>
                <a:spcPts val="1000"/>
              </a:lnSpc>
            </a:pPr>
            <a:r>
              <a:rPr lang="en-US" sz="2000" b="1" dirty="0" smtClean="0"/>
              <a:t>Flood post-NFIP reform (BW-12)</a:t>
            </a:r>
            <a:endParaRPr lang="en-US" b="1" dirty="0" smtClean="0"/>
          </a:p>
          <a:p>
            <a:pPr>
              <a:lnSpc>
                <a:spcPts val="1000"/>
              </a:lnSpc>
            </a:pPr>
            <a:r>
              <a:rPr lang="en-US" b="1" dirty="0" smtClean="0"/>
              <a:t>Tapering of Prior-Year Reserve Releases</a:t>
            </a:r>
          </a:p>
          <a:p>
            <a:pPr lvl="1">
              <a:lnSpc>
                <a:spcPts val="1000"/>
              </a:lnSpc>
            </a:pPr>
            <a:r>
              <a:rPr lang="en-US" sz="2000" b="1" dirty="0" smtClean="0"/>
              <a:t>The well will eventually run dry—adding to pricing pressure</a:t>
            </a:r>
          </a:p>
          <a:p>
            <a:pPr lvl="1">
              <a:lnSpc>
                <a:spcPts val="1000"/>
              </a:lnSpc>
            </a:pPr>
            <a:r>
              <a:rPr lang="en-US" sz="2000" b="1" dirty="0" smtClean="0"/>
              <a:t>What do the woes of Tower tell us?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7" end="7"/>
                                            </p:txEl>
                                          </p:spTgt>
                                        </p:tgtEl>
                                        <p:attrNameLst>
                                          <p:attrName>style.visibility</p:attrName>
                                        </p:attrNameLst>
                                      </p:cBhvr>
                                      <p:to>
                                        <p:strVal val="visible"/>
                                      </p:to>
                                    </p:set>
                                    <p:animEffect transition="in" filter="wipe(left)">
                                      <p:cBhvr>
                                        <p:cTn id="32" dur="500"/>
                                        <p:tgtEl>
                                          <p:spTgt spid="1922051">
                                            <p:txEl>
                                              <p:pRg st="7" end="7"/>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922051">
                                            <p:txEl>
                                              <p:pRg st="8" end="8"/>
                                            </p:txEl>
                                          </p:spTgt>
                                        </p:tgtEl>
                                        <p:attrNameLst>
                                          <p:attrName>style.visibility</p:attrName>
                                        </p:attrNameLst>
                                      </p:cBhvr>
                                      <p:to>
                                        <p:strVal val="visible"/>
                                      </p:to>
                                    </p:set>
                                    <p:animEffect transition="in" filter="wipe(left)">
                                      <p:cBhvr>
                                        <p:cTn id="35" dur="500"/>
                                        <p:tgtEl>
                                          <p:spTgt spid="1922051">
                                            <p:txEl>
                                              <p:pRg st="8" end="8"/>
                                            </p:tx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922051">
                                            <p:txEl>
                                              <p:pRg st="9" end="9"/>
                                            </p:txEl>
                                          </p:spTgt>
                                        </p:tgtEl>
                                        <p:attrNameLst>
                                          <p:attrName>style.visibility</p:attrName>
                                        </p:attrNameLst>
                                      </p:cBhvr>
                                      <p:to>
                                        <p:strVal val="visible"/>
                                      </p:to>
                                    </p:set>
                                    <p:animEffect transition="in" filter="wipe(left)">
                                      <p:cBhvr>
                                        <p:cTn id="38" dur="500"/>
                                        <p:tgtEl>
                                          <p:spTgt spid="1922051">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922051">
                                            <p:txEl>
                                              <p:pRg st="10" end="10"/>
                                            </p:txEl>
                                          </p:spTgt>
                                        </p:tgtEl>
                                        <p:attrNameLst>
                                          <p:attrName>style.visibility</p:attrName>
                                        </p:attrNameLst>
                                      </p:cBhvr>
                                      <p:to>
                                        <p:strVal val="visible"/>
                                      </p:to>
                                    </p:set>
                                    <p:animEffect transition="in" filter="wipe(left)">
                                      <p:cBhvr>
                                        <p:cTn id="43" dur="500"/>
                                        <p:tgtEl>
                                          <p:spTgt spid="1922051">
                                            <p:txEl>
                                              <p:pRg st="10" end="10"/>
                                            </p:txEl>
                                          </p:spTgt>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922051">
                                            <p:txEl>
                                              <p:pRg st="11" end="11"/>
                                            </p:txEl>
                                          </p:spTgt>
                                        </p:tgtEl>
                                        <p:attrNameLst>
                                          <p:attrName>style.visibility</p:attrName>
                                        </p:attrNameLst>
                                      </p:cBhvr>
                                      <p:to>
                                        <p:strVal val="visible"/>
                                      </p:to>
                                    </p:set>
                                    <p:animEffect transition="in" filter="wipe(left)">
                                      <p:cBhvr>
                                        <p:cTn id="46" dur="500"/>
                                        <p:tgtEl>
                                          <p:spTgt spid="1922051">
                                            <p:txEl>
                                              <p:pRg st="11" end="11"/>
                                            </p:txEl>
                                          </p:spTgt>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922051">
                                            <p:txEl>
                                              <p:pRg st="12" end="12"/>
                                            </p:txEl>
                                          </p:spTgt>
                                        </p:tgtEl>
                                        <p:attrNameLst>
                                          <p:attrName>style.visibility</p:attrName>
                                        </p:attrNameLst>
                                      </p:cBhvr>
                                      <p:to>
                                        <p:strVal val="visible"/>
                                      </p:to>
                                    </p:set>
                                    <p:animEffect transition="in" filter="wipe(left)">
                                      <p:cBhvr>
                                        <p:cTn id="49" dur="500"/>
                                        <p:tgtEl>
                                          <p:spTgt spid="1922051">
                                            <p:txEl>
                                              <p:pRg st="12" end="12"/>
                                            </p:txEl>
                                          </p:spTgt>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922051">
                                            <p:txEl>
                                              <p:pRg st="13" end="13"/>
                                            </p:txEl>
                                          </p:spTgt>
                                        </p:tgtEl>
                                        <p:attrNameLst>
                                          <p:attrName>style.visibility</p:attrName>
                                        </p:attrNameLst>
                                      </p:cBhvr>
                                      <p:to>
                                        <p:strVal val="visible"/>
                                      </p:to>
                                    </p:set>
                                    <p:animEffect transition="in" filter="wipe(left)">
                                      <p:cBhvr>
                                        <p:cTn id="52" dur="500"/>
                                        <p:tgtEl>
                                          <p:spTgt spid="1922051">
                                            <p:txEl>
                                              <p:pRg st="13" end="1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922051">
                                            <p:txEl>
                                              <p:pRg st="14" end="14"/>
                                            </p:txEl>
                                          </p:spTgt>
                                        </p:tgtEl>
                                        <p:attrNameLst>
                                          <p:attrName>style.visibility</p:attrName>
                                        </p:attrNameLst>
                                      </p:cBhvr>
                                      <p:to>
                                        <p:strVal val="visible"/>
                                      </p:to>
                                    </p:set>
                                    <p:animEffect transition="in" filter="wipe(left)">
                                      <p:cBhvr>
                                        <p:cTn id="57" dur="500"/>
                                        <p:tgtEl>
                                          <p:spTgt spid="1922051">
                                            <p:txEl>
                                              <p:pRg st="14" end="14"/>
                                            </p:txEl>
                                          </p:spTgt>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1922051">
                                            <p:txEl>
                                              <p:pRg st="15" end="15"/>
                                            </p:txEl>
                                          </p:spTgt>
                                        </p:tgtEl>
                                        <p:attrNameLst>
                                          <p:attrName>style.visibility</p:attrName>
                                        </p:attrNameLst>
                                      </p:cBhvr>
                                      <p:to>
                                        <p:strVal val="visible"/>
                                      </p:to>
                                    </p:set>
                                    <p:animEffect transition="in" filter="wipe(left)">
                                      <p:cBhvr>
                                        <p:cTn id="60" dur="500"/>
                                        <p:tgtEl>
                                          <p:spTgt spid="1922051">
                                            <p:txEl>
                                              <p:pRg st="15" end="15"/>
                                            </p:txEl>
                                          </p:spTgt>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1922051">
                                            <p:txEl>
                                              <p:pRg st="16" end="16"/>
                                            </p:txEl>
                                          </p:spTgt>
                                        </p:tgtEl>
                                        <p:attrNameLst>
                                          <p:attrName>style.visibility</p:attrName>
                                        </p:attrNameLst>
                                      </p:cBhvr>
                                      <p:to>
                                        <p:strVal val="visible"/>
                                      </p:to>
                                    </p:set>
                                    <p:animEffect transition="in" filter="wipe(left)">
                                      <p:cBhvr>
                                        <p:cTn id="63" dur="500"/>
                                        <p:tgtEl>
                                          <p:spTgt spid="1922051">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smtClean="0">
                <a:solidFill>
                  <a:schemeClr val="bg1"/>
                </a:solidFill>
              </a:rPr>
              <a:t>The Strength of the Economy Will Influence P/C Insurer Growth Opportunities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30</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535279" y="4927193"/>
            <a:ext cx="8189259" cy="1077218"/>
          </a:xfrm>
          <a:prstGeom prst="rect">
            <a:avLst/>
          </a:prstGeom>
          <a:noFill/>
          <a:ln w="9525">
            <a:noFill/>
            <a:miter lim="800000"/>
            <a:headEnd/>
            <a:tailEnd/>
          </a:ln>
        </p:spPr>
        <p:txBody>
          <a:bodyPr wrap="square">
            <a:spAutoFit/>
          </a:bodyPr>
          <a:lstStyle/>
          <a:p>
            <a:pPr algn="ctr"/>
            <a:r>
              <a:rPr lang="en-US" sz="3200" b="1" dirty="0">
                <a:solidFill>
                  <a:srgbClr val="2B7299"/>
                </a:solidFill>
              </a:rPr>
              <a:t>Growth </a:t>
            </a:r>
            <a:r>
              <a:rPr lang="en-US" sz="3200" b="1" dirty="0" smtClean="0">
                <a:solidFill>
                  <a:srgbClr val="2B7299"/>
                </a:solidFill>
              </a:rPr>
              <a:t>Will Expand Insurer Exposure Base Across Most Lines</a:t>
            </a:r>
            <a:endParaRPr lang="en-US" sz="3200" b="1" dirty="0">
              <a:solidFill>
                <a:srgbClr val="2B7299"/>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30</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31</a:t>
            </a:fld>
            <a:endParaRPr lang="en-US" smtClean="0"/>
          </a:p>
        </p:txBody>
      </p:sp>
      <p:sp>
        <p:nvSpPr>
          <p:cNvPr id="66566" name="Rectangle 11"/>
          <p:cNvSpPr>
            <a:spLocks noGrp="1" noChangeArrowheads="1"/>
          </p:cNvSpPr>
          <p:nvPr>
            <p:ph type="title"/>
          </p:nvPr>
        </p:nvSpPr>
        <p:spPr/>
        <p:txBody>
          <a:bodyPr/>
          <a:lstStyle/>
          <a:p>
            <a:r>
              <a:rPr lang="en-US" smtClean="0"/>
              <a:t>US Real GDP Growth*</a:t>
            </a:r>
          </a:p>
        </p:txBody>
      </p:sp>
      <p:sp>
        <p:nvSpPr>
          <p:cNvPr id="66567" name="Rectangle 3"/>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tabLst>
                <a:tab pos="342900" algn="l"/>
              </a:tabLst>
            </a:pPr>
            <a:r>
              <a:rPr lang="en-US" sz="1100" dirty="0"/>
              <a:t>*	Estimates/Forecasts from Blue Chip Economic Indicators.</a:t>
            </a:r>
          </a:p>
          <a:p>
            <a:pPr eaLnBrk="0" hangingPunct="0">
              <a:lnSpc>
                <a:spcPct val="85000"/>
              </a:lnSpc>
              <a:spcBef>
                <a:spcPct val="25000"/>
              </a:spcBef>
              <a:buClr>
                <a:schemeClr val="accent2"/>
              </a:buClr>
              <a:buFont typeface="Wingdings" pitchFamily="2" charset="2"/>
              <a:buNone/>
              <a:tabLst>
                <a:tab pos="342900" algn="l"/>
              </a:tabLst>
            </a:pPr>
            <a:r>
              <a:rPr lang="en-US" sz="1100" dirty="0"/>
              <a:t>Source: US Department of Commerce, Blue Economic Indicators </a:t>
            </a:r>
            <a:r>
              <a:rPr lang="en-US" sz="1100" dirty="0" smtClean="0"/>
              <a:t>10/13; </a:t>
            </a:r>
            <a:r>
              <a:rPr lang="en-US" sz="1100" dirty="0"/>
              <a:t>Insurance Information Institute.</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p:oleObj spid="_x0000_s25397250" name="Chart" r:id="rId4" imgW="8534451" imgH="3771782" progId="MSGraph.Chart.8">
              <p:embed followColorScheme="full"/>
            </p:oleObj>
          </a:graphicData>
        </a:graphic>
      </p:graphicFrame>
      <p:sp>
        <p:nvSpPr>
          <p:cNvPr id="66568" name="Rectangle 5"/>
          <p:cNvSpPr>
            <a:spLocks noChangeArrowheads="1"/>
          </p:cNvSpPr>
          <p:nvPr/>
        </p:nvSpPr>
        <p:spPr bwMode="auto">
          <a:xfrm>
            <a:off x="457200" y="6400800"/>
            <a:ext cx="200025" cy="88900"/>
          </a:xfrm>
          <a:prstGeom prst="rect">
            <a:avLst/>
          </a:prstGeom>
          <a:solidFill>
            <a:schemeClr val="tx2"/>
          </a:solidFill>
          <a:ln w="9525">
            <a:noFill/>
            <a:miter lim="800000"/>
            <a:headEnd/>
            <a:tailEnd/>
          </a:ln>
        </p:spPr>
        <p:txBody>
          <a:bodyPr wrap="none" anchor="ctr"/>
          <a:lstStyle/>
          <a:p>
            <a:endParaRPr lang="en-US"/>
          </a:p>
        </p:txBody>
      </p:sp>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Demand for Insurance Continues To Be Impacted by Sluggish Economic Conditions, but the Benefits of Even Slow Growth Will Compound and Gradually Benefit the Economy Broadly</a:t>
            </a:r>
          </a:p>
        </p:txBody>
      </p:sp>
      <p:sp>
        <p:nvSpPr>
          <p:cNvPr id="66570" name="Rectangle 8"/>
          <p:cNvSpPr>
            <a:spLocks noChangeArrowheads="1"/>
          </p:cNvSpPr>
          <p:nvPr/>
        </p:nvSpPr>
        <p:spPr bwMode="black">
          <a:xfrm>
            <a:off x="96947"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Real GDP Growth (%)</a:t>
            </a:r>
          </a:p>
        </p:txBody>
      </p:sp>
      <p:sp>
        <p:nvSpPr>
          <p:cNvPr id="1926153" name="AutoShape 9"/>
          <p:cNvSpPr>
            <a:spLocks noChangeArrowheads="1"/>
          </p:cNvSpPr>
          <p:nvPr/>
        </p:nvSpPr>
        <p:spPr bwMode="blackWhite">
          <a:xfrm>
            <a:off x="640511" y="3267636"/>
            <a:ext cx="2102689" cy="1415116"/>
          </a:xfrm>
          <a:prstGeom prst="wedgeRectCallout">
            <a:avLst>
              <a:gd name="adj1" fmla="val 56719"/>
              <a:gd name="adj2" fmla="val -6454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Recession began in Dec. 2007. Economic toll of credit crunch, housing slump, labor market contraction </a:t>
            </a:r>
            <a:r>
              <a:rPr lang="en-US" sz="1400" b="1" dirty="0" smtClean="0">
                <a:solidFill>
                  <a:schemeClr val="bg1"/>
                </a:solidFill>
              </a:rPr>
              <a:t>was severe</a:t>
            </a:r>
            <a:endParaRPr lang="en-US" sz="1400" b="1" dirty="0">
              <a:solidFill>
                <a:schemeClr val="bg1"/>
              </a:solidFill>
            </a:endParaRPr>
          </a:p>
        </p:txBody>
      </p:sp>
      <p:sp>
        <p:nvSpPr>
          <p:cNvPr id="1926154" name="AutoShape 10"/>
          <p:cNvSpPr>
            <a:spLocks noChangeArrowheads="1"/>
          </p:cNvSpPr>
          <p:nvPr/>
        </p:nvSpPr>
        <p:spPr bwMode="blackWhite">
          <a:xfrm>
            <a:off x="2459258" y="1090613"/>
            <a:ext cx="1980008" cy="900419"/>
          </a:xfrm>
          <a:prstGeom prst="wedgeRectCallout">
            <a:avLst>
              <a:gd name="adj1" fmla="val 14732"/>
              <a:gd name="adj2" fmla="val 1561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The Q4:2008 decline was the steepest since the Q1:1982 drop of 6.8%</a:t>
            </a:r>
          </a:p>
        </p:txBody>
      </p:sp>
      <p:sp>
        <p:nvSpPr>
          <p:cNvPr id="14" name="AutoShape 10"/>
          <p:cNvSpPr>
            <a:spLocks noChangeArrowheads="1"/>
          </p:cNvSpPr>
          <p:nvPr/>
        </p:nvSpPr>
        <p:spPr bwMode="blackWhite">
          <a:xfrm>
            <a:off x="6592529" y="3598601"/>
            <a:ext cx="1799300" cy="973399"/>
          </a:xfrm>
          <a:prstGeom prst="wedgeRectCallout">
            <a:avLst>
              <a:gd name="adj1" fmla="val 27463"/>
              <a:gd name="adj2" fmla="val -9059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2014 is expected to see   a modest acceleration in growth</a:t>
            </a:r>
            <a:endParaRPr lang="en-US" sz="1400" b="1" dirty="0">
              <a:solidFill>
                <a:schemeClr val="bg1"/>
              </a:solidFill>
            </a:endParaRPr>
          </a:p>
        </p:txBody>
      </p:sp>
      <p:sp>
        <p:nvSpPr>
          <p:cNvPr id="15" name="Rectangle 7"/>
          <p:cNvSpPr>
            <a:spLocks noChangeArrowheads="1"/>
          </p:cNvSpPr>
          <p:nvPr/>
        </p:nvSpPr>
        <p:spPr bwMode="grayWhite">
          <a:xfrm>
            <a:off x="3274142" y="2951163"/>
            <a:ext cx="929148" cy="1804987"/>
          </a:xfrm>
          <a:prstGeom prst="rect">
            <a:avLst/>
          </a:prstGeom>
          <a:noFill/>
          <a:ln w="28575">
            <a:solidFill>
              <a:schemeClr val="folHlink"/>
            </a:solidFill>
            <a:miter lim="800000"/>
            <a:headEnd/>
            <a:tailEnd/>
          </a:ln>
        </p:spPr>
        <p:txBody>
          <a:bodyPr wrap="none"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1926154"/>
                                        </p:tgtEl>
                                        <p:attrNameLst>
                                          <p:attrName>style.visibility</p:attrName>
                                        </p:attrNameLst>
                                      </p:cBhvr>
                                      <p:to>
                                        <p:strVal val="visible"/>
                                      </p:to>
                                    </p:set>
                                    <p:animEffect transition="in" filter="wipe(left)">
                                      <p:cBhvr>
                                        <p:cTn id="11" dur="500"/>
                                        <p:tgtEl>
                                          <p:spTgt spid="1926154"/>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926150"/>
                                        </p:tgtEl>
                                        <p:attrNameLst>
                                          <p:attrName>style.visibility</p:attrName>
                                        </p:attrNameLst>
                                      </p:cBhvr>
                                      <p:to>
                                        <p:strVal val="visible"/>
                                      </p:to>
                                    </p:set>
                                    <p:anim calcmode="lin" valueType="num">
                                      <p:cBhvr>
                                        <p:cTn id="15" dur="500" fill="hold"/>
                                        <p:tgtEl>
                                          <p:spTgt spid="1926150"/>
                                        </p:tgtEl>
                                        <p:attrNameLst>
                                          <p:attrName>ppt_w</p:attrName>
                                        </p:attrNameLst>
                                      </p:cBhvr>
                                      <p:tavLst>
                                        <p:tav tm="0">
                                          <p:val>
                                            <p:fltVal val="0"/>
                                          </p:val>
                                        </p:tav>
                                        <p:tav tm="100000">
                                          <p:val>
                                            <p:strVal val="#ppt_w"/>
                                          </p:val>
                                        </p:tav>
                                      </p:tavLst>
                                    </p:anim>
                                    <p:anim calcmode="lin" valueType="num">
                                      <p:cBhvr>
                                        <p:cTn id="16" dur="500" fill="hold"/>
                                        <p:tgtEl>
                                          <p:spTgt spid="1926150"/>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8" fill="hold" grpId="0" nodeType="after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16" presetClass="entr" presetSubtype="26" fill="hold" grpId="0" nodeType="withEffect">
                                  <p:stCondLst>
                                    <p:cond delay="1000"/>
                                  </p:stCondLst>
                                  <p:childTnLst>
                                    <p:set>
                                      <p:cBhvr>
                                        <p:cTn id="22" dur="1" fill="hold">
                                          <p:stCondLst>
                                            <p:cond delay="0"/>
                                          </p:stCondLst>
                                        </p:cTn>
                                        <p:tgtEl>
                                          <p:spTgt spid="15"/>
                                        </p:tgtEl>
                                        <p:attrNameLst>
                                          <p:attrName>style.visibility</p:attrName>
                                        </p:attrNameLst>
                                      </p:cBhvr>
                                      <p:to>
                                        <p:strVal val="visible"/>
                                      </p:to>
                                    </p:set>
                                    <p:animEffect transition="in" filter="barn(in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926154" grpId="0" animBg="1"/>
      <p:bldP spid="14" grpId="0" animBg="1"/>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FC89B55-9087-4145-A2AC-474DCC89A582}" type="slidenum">
              <a:rPr lang="en-US" smtClean="0"/>
              <a:pPr/>
              <a:t>32</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Real GDP by State Percent Change, 2012:</a:t>
            </a:r>
            <a:br>
              <a:rPr lang="en-US" dirty="0" smtClean="0"/>
            </a:br>
            <a:r>
              <a:rPr lang="en-US" dirty="0" smtClean="0"/>
              <a:t>Highest 25 States</a:t>
            </a:r>
          </a:p>
        </p:txBody>
      </p:sp>
      <p:graphicFrame>
        <p:nvGraphicFramePr>
          <p:cNvPr id="1026" name="Object 3"/>
          <p:cNvGraphicFramePr>
            <a:graphicFrameLocks noChangeAspect="1"/>
          </p:cNvGraphicFramePr>
          <p:nvPr>
            <p:ph idx="4294967295"/>
          </p:nvPr>
        </p:nvGraphicFramePr>
        <p:xfrm>
          <a:off x="9525" y="1527175"/>
          <a:ext cx="9144000" cy="4754563"/>
        </p:xfrm>
        <a:graphic>
          <a:graphicData uri="http://schemas.openxmlformats.org/presentationml/2006/ole">
            <p:oleObj spid="_x0000_s19743746" name="Chart" r:id="rId4" imgW="8810600" imgH="4581583" progId="MSGraph.Chart.8">
              <p:embed followColorScheme="full"/>
            </p:oleObj>
          </a:graphicData>
        </a:graphic>
      </p:graphicFrame>
      <p:sp>
        <p:nvSpPr>
          <p:cNvPr id="1029" name="Text Box 4"/>
          <p:cNvSpPr txBox="1">
            <a:spLocks noChangeArrowheads="1"/>
          </p:cNvSpPr>
          <p:nvPr/>
        </p:nvSpPr>
        <p:spPr bwMode="auto">
          <a:xfrm>
            <a:off x="0" y="63674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endParaRPr lang="en-US" sz="1100" dirty="0"/>
          </a:p>
          <a:p>
            <a:pPr eaLnBrk="0" hangingPunct="0">
              <a:lnSpc>
                <a:spcPct val="70000"/>
              </a:lnSpc>
              <a:spcBef>
                <a:spcPct val="50000"/>
              </a:spcBef>
              <a:buClr>
                <a:srgbClr val="FF3300"/>
              </a:buClr>
              <a:buFont typeface="Wingdings" pitchFamily="2" charset="2"/>
              <a:buNone/>
            </a:pPr>
            <a:r>
              <a:rPr lang="en-US" sz="1100" dirty="0"/>
              <a:t>Sources:  US Bureau of Labor Statistics; Insurance Information Institute.		</a:t>
            </a:r>
          </a:p>
        </p:txBody>
      </p:sp>
      <p:sp>
        <p:nvSpPr>
          <p:cNvPr id="6" name="AutoShape 10"/>
          <p:cNvSpPr>
            <a:spLocks noChangeArrowheads="1"/>
          </p:cNvSpPr>
          <p:nvPr/>
        </p:nvSpPr>
        <p:spPr bwMode="blackWhite">
          <a:xfrm>
            <a:off x="1947981" y="1611723"/>
            <a:ext cx="1980008" cy="900419"/>
          </a:xfrm>
          <a:prstGeom prst="wedgeRectCallout">
            <a:avLst>
              <a:gd name="adj1" fmla="val -78128"/>
              <a:gd name="adj2" fmla="val 306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North Dakota was the economic growth juggernaut of the US in 2012—by far</a:t>
            </a:r>
            <a:endParaRPr lang="en-US" sz="1400" b="1" dirty="0">
              <a:solidFill>
                <a:schemeClr val="bg1"/>
              </a:solidFill>
            </a:endParaRPr>
          </a:p>
        </p:txBody>
      </p:sp>
      <p:sp>
        <p:nvSpPr>
          <p:cNvPr id="7" name="AutoShape 7"/>
          <p:cNvSpPr>
            <a:spLocks noChangeArrowheads="1"/>
          </p:cNvSpPr>
          <p:nvPr/>
        </p:nvSpPr>
        <p:spPr bwMode="blackWhite">
          <a:xfrm>
            <a:off x="4503171" y="2979174"/>
            <a:ext cx="3755926" cy="1108541"/>
          </a:xfrm>
          <a:prstGeom prst="wedgeRectCallout">
            <a:avLst>
              <a:gd name="adj1" fmla="val -101008"/>
              <a:gd name="adj2" fmla="val 8123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Only 10 states experienced growth in excess of 3%, which is what we would see nationally in a more typical recovery</a:t>
            </a:r>
            <a:endParaRPr lang="en-US"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65445506-0443-4CA3-B54E-C16A6B4D6011}" type="slidenum">
              <a:rPr lang="en-US" smtClean="0"/>
              <a:pPr/>
              <a:t>33</a:t>
            </a:fld>
            <a:endParaRPr lang="en-US" smtClean="0"/>
          </a:p>
        </p:txBody>
      </p:sp>
      <p:graphicFrame>
        <p:nvGraphicFramePr>
          <p:cNvPr id="2050" name="Object 3"/>
          <p:cNvGraphicFramePr>
            <a:graphicFrameLocks noChangeAspect="1"/>
          </p:cNvGraphicFramePr>
          <p:nvPr>
            <p:ph idx="4294967295"/>
          </p:nvPr>
        </p:nvGraphicFramePr>
        <p:xfrm>
          <a:off x="9525" y="1781175"/>
          <a:ext cx="9153525" cy="4760913"/>
        </p:xfrm>
        <a:graphic>
          <a:graphicData uri="http://schemas.openxmlformats.org/presentationml/2006/ole">
            <p:oleObj spid="_x0000_s19744770" name="Chart" r:id="rId4" imgW="8810600" imgH="4581583" progId="MSGraph.Chart.8">
              <p:embed followColorScheme="full"/>
            </p:oleObj>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a:solidFill>
                  <a:schemeClr val="accent1"/>
                </a:solidFill>
              </a:rPr>
              <a:t>Real GDP by State Percent Change, 2012: </a:t>
            </a:r>
          </a:p>
          <a:p>
            <a:pPr eaLnBrk="0" hangingPunct="0"/>
            <a:r>
              <a:rPr lang="en-US" sz="2600" b="1">
                <a:solidFill>
                  <a:schemeClr val="accent1"/>
                </a:solidFill>
              </a:rPr>
              <a:t>Lowest 25 States</a:t>
            </a:r>
          </a:p>
        </p:txBody>
      </p:sp>
      <p:sp>
        <p:nvSpPr>
          <p:cNvPr id="2053" name="Rectangle 7"/>
          <p:cNvSpPr>
            <a:spLocks noChangeArrowheads="1"/>
          </p:cNvSpPr>
          <p:nvPr/>
        </p:nvSpPr>
        <p:spPr bwMode="auto">
          <a:xfrm>
            <a:off x="0" y="6429375"/>
            <a:ext cx="8750300" cy="428625"/>
          </a:xfrm>
          <a:prstGeom prst="rect">
            <a:avLst/>
          </a:prstGeom>
          <a:noFill/>
          <a:ln w="9525">
            <a:noFill/>
            <a:miter lim="800000"/>
            <a:headEnd/>
            <a:tailEnd/>
          </a:ln>
        </p:spPr>
        <p:txBody>
          <a:bodyPr>
            <a:spAutoFit/>
          </a:bodyPr>
          <a:lstStyle/>
          <a:p>
            <a:endParaRPr lang="en-US" sz="1100"/>
          </a:p>
          <a:p>
            <a:r>
              <a:rPr lang="en-US" sz="1100"/>
              <a:t>Sources:  US Bureau of Labor Statistics; Insurance Information Institute.	</a:t>
            </a:r>
          </a:p>
        </p:txBody>
      </p:sp>
      <p:sp>
        <p:nvSpPr>
          <p:cNvPr id="6" name="AutoShape 10"/>
          <p:cNvSpPr>
            <a:spLocks noChangeArrowheads="1"/>
          </p:cNvSpPr>
          <p:nvPr/>
        </p:nvSpPr>
        <p:spPr bwMode="blackWhite">
          <a:xfrm>
            <a:off x="7069392" y="2722768"/>
            <a:ext cx="1705899" cy="900419"/>
          </a:xfrm>
          <a:prstGeom prst="wedgeRectCallout">
            <a:avLst>
              <a:gd name="adj1" fmla="val 36581"/>
              <a:gd name="adj2" fmla="val 19221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Connecticut was the only state to shrink in 2012</a:t>
            </a:r>
            <a:endParaRPr lang="en-US" sz="1400" b="1" dirty="0">
              <a:solidFill>
                <a:schemeClr val="bg1"/>
              </a:solidFill>
            </a:endParaRPr>
          </a:p>
        </p:txBody>
      </p:sp>
      <p:sp>
        <p:nvSpPr>
          <p:cNvPr id="7" name="AutoShape 7"/>
          <p:cNvSpPr>
            <a:spLocks noChangeArrowheads="1"/>
          </p:cNvSpPr>
          <p:nvPr/>
        </p:nvSpPr>
        <p:spPr bwMode="blackWhite">
          <a:xfrm>
            <a:off x="4286865" y="1376516"/>
            <a:ext cx="3008670" cy="1108541"/>
          </a:xfrm>
          <a:prstGeom prst="wedgeRectCallout">
            <a:avLst>
              <a:gd name="adj1" fmla="val 33633"/>
              <a:gd name="adj2" fmla="val 15130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Growth rates in 8 states (and DC) were still below 1% in 2012</a:t>
            </a:r>
            <a:endParaRPr lang="en-US"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44250" y="73025"/>
            <a:ext cx="7875639"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Federal Spending as a Share of State GDP: Vulnerability to Sequestration Varies</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176976" y="6582155"/>
            <a:ext cx="8942388" cy="27584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a:t>Sources: </a:t>
            </a:r>
            <a:r>
              <a:rPr lang="en-US" sz="1050" dirty="0" smtClean="0"/>
              <a:t>Pew Center on the States (2012)  </a:t>
            </a:r>
            <a:r>
              <a:rPr lang="en-US" sz="1050" i="1" dirty="0" smtClean="0"/>
              <a:t>Impact of the Fiscal Cliff on the States</a:t>
            </a:r>
            <a:r>
              <a:rPr lang="en-US" sz="1050" dirty="0" smtClean="0"/>
              <a:t>; Wells Fargo; Insurance </a:t>
            </a:r>
            <a:r>
              <a:rPr lang="en-US" sz="1050" dirty="0"/>
              <a:t>Information Institute.</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34</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15753218" name="Picture 2"/>
          <p:cNvPicPr>
            <a:picLocks noChangeAspect="1" noChangeArrowheads="1"/>
          </p:cNvPicPr>
          <p:nvPr/>
        </p:nvPicPr>
        <p:blipFill>
          <a:blip r:embed="rId3" cstate="email"/>
          <a:srcRect/>
          <a:stretch>
            <a:fillRect/>
          </a:stretch>
        </p:blipFill>
        <p:spPr bwMode="auto">
          <a:xfrm>
            <a:off x="-1" y="1510838"/>
            <a:ext cx="8731045" cy="4950790"/>
          </a:xfrm>
          <a:prstGeom prst="rect">
            <a:avLst/>
          </a:prstGeom>
          <a:noFill/>
          <a:ln w="9525">
            <a:noFill/>
            <a:miter lim="800000"/>
            <a:headEnd/>
            <a:tailEnd/>
          </a:ln>
        </p:spPr>
      </p:pic>
      <p:sp>
        <p:nvSpPr>
          <p:cNvPr id="10" name="AutoShape 6"/>
          <p:cNvSpPr>
            <a:spLocks noChangeArrowheads="1"/>
          </p:cNvSpPr>
          <p:nvPr/>
        </p:nvSpPr>
        <p:spPr bwMode="blackWhite">
          <a:xfrm>
            <a:off x="3807539" y="1103206"/>
            <a:ext cx="2755492" cy="961563"/>
          </a:xfrm>
          <a:prstGeom prst="wedgeRectCallout">
            <a:avLst>
              <a:gd name="adj1" fmla="val 60938"/>
              <a:gd name="adj2" fmla="val 1809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smtClean="0">
                <a:solidFill>
                  <a:schemeClr val="bg1"/>
                </a:solidFill>
              </a:rPr>
              <a:t>Some Mid-Atlantic and Southern state are more vulnerable to the effects of sequestration</a:t>
            </a:r>
            <a:endParaRPr lang="en-US" sz="1600" b="1" dirty="0">
              <a:solidFill>
                <a:schemeClr val="bg1"/>
              </a:solidFill>
              <a:latin typeface="Arial" charset="0"/>
            </a:endParaRPr>
          </a:p>
        </p:txBody>
      </p:sp>
      <p:sp>
        <p:nvSpPr>
          <p:cNvPr id="12" name="Rectangle 8"/>
          <p:cNvSpPr>
            <a:spLocks noChangeArrowheads="1"/>
          </p:cNvSpPr>
          <p:nvPr/>
        </p:nvSpPr>
        <p:spPr bwMode="auto">
          <a:xfrm>
            <a:off x="6656437" y="3249556"/>
            <a:ext cx="1484673" cy="1430599"/>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6B4A20F6-91D8-4339-87D8-CFCAAAD28962}" type="slidenum">
              <a:rPr lang="en-US" smtClean="0">
                <a:latin typeface="Arial" pitchFamily="34" charset="0"/>
              </a:rPr>
              <a:pPr/>
              <a:t>35</a:t>
            </a:fld>
            <a:endParaRPr lang="en-US" smtClean="0">
              <a:latin typeface="Arial" pitchFamily="34" charset="0"/>
            </a:endParaRPr>
          </a:p>
        </p:txBody>
      </p:sp>
      <p:sp>
        <p:nvSpPr>
          <p:cNvPr id="1028" name="Rectangle 2"/>
          <p:cNvSpPr>
            <a:spLocks noGrp="1" noChangeArrowheads="1"/>
          </p:cNvSpPr>
          <p:nvPr>
            <p:ph type="title" idx="4294967295"/>
          </p:nvPr>
        </p:nvSpPr>
        <p:spPr>
          <a:xfrm>
            <a:off x="0" y="-1"/>
            <a:ext cx="8686800" cy="1019175"/>
          </a:xfrm>
        </p:spPr>
        <p:txBody>
          <a:bodyPr lIns="92075" tIns="46038" rIns="92075" bIns="46038" anchor="b"/>
          <a:lstStyle/>
          <a:p>
            <a:r>
              <a:rPr lang="en-US" sz="2800" dirty="0" smtClean="0">
                <a:latin typeface="Arial" pitchFamily="34" charset="0"/>
              </a:rPr>
              <a:t>Defense and Non-Defense Federal Spending        as a Share of State GDP: Top 10 States*</a:t>
            </a:r>
          </a:p>
        </p:txBody>
      </p:sp>
      <p:graphicFrame>
        <p:nvGraphicFramePr>
          <p:cNvPr id="1026" name="Object 3"/>
          <p:cNvGraphicFramePr>
            <a:graphicFrameLocks noChangeAspect="1"/>
          </p:cNvGraphicFramePr>
          <p:nvPr>
            <p:ph idx="4294967295"/>
          </p:nvPr>
        </p:nvGraphicFramePr>
        <p:xfrm>
          <a:off x="0" y="1291210"/>
          <a:ext cx="9144000" cy="4754563"/>
        </p:xfrm>
        <a:graphic>
          <a:graphicData uri="http://schemas.openxmlformats.org/presentationml/2006/ole">
            <p:oleObj spid="_x0000_s15771650" name="Chart" r:id="rId4" imgW="8810600" imgH="4581583" progId="MSGraph.Chart.8">
              <p:embed followColorScheme="full"/>
            </p:oleObj>
          </a:graphicData>
        </a:graphic>
      </p:graphicFrame>
      <p:sp>
        <p:nvSpPr>
          <p:cNvPr id="2173958" name="AutoShape 6"/>
          <p:cNvSpPr>
            <a:spLocks noChangeArrowheads="1"/>
          </p:cNvSpPr>
          <p:nvPr/>
        </p:nvSpPr>
        <p:spPr bwMode="blackWhite">
          <a:xfrm>
            <a:off x="2330251" y="1629235"/>
            <a:ext cx="2418735" cy="1143461"/>
          </a:xfrm>
          <a:prstGeom prst="wedgeRectCallout">
            <a:avLst>
              <a:gd name="adj1" fmla="val -75092"/>
              <a:gd name="adj2" fmla="val 1809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smtClean="0">
                <a:solidFill>
                  <a:schemeClr val="bg1"/>
                </a:solidFill>
              </a:rPr>
              <a:t>Federal defense spending accounts for approximately 10%+ of GDP in 5 states</a:t>
            </a:r>
            <a:endParaRPr lang="en-US" sz="1600" b="1" dirty="0">
              <a:solidFill>
                <a:schemeClr val="bg1"/>
              </a:solidFill>
              <a:latin typeface="Arial" charset="0"/>
            </a:endParaRPr>
          </a:p>
        </p:txBody>
      </p:sp>
      <p:sp>
        <p:nvSpPr>
          <p:cNvPr id="7" name="Rectangle 6"/>
          <p:cNvSpPr>
            <a:spLocks noChangeArrowheads="1"/>
          </p:cNvSpPr>
          <p:nvPr/>
        </p:nvSpPr>
        <p:spPr bwMode="auto">
          <a:xfrm>
            <a:off x="-176976" y="6404414"/>
            <a:ext cx="8942388" cy="453586"/>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smtClean="0"/>
              <a:t>*As of 2010.</a:t>
            </a:r>
          </a:p>
          <a:p>
            <a:pPr eaLnBrk="0" hangingPunct="0">
              <a:lnSpc>
                <a:spcPct val="85000"/>
              </a:lnSpc>
              <a:spcBef>
                <a:spcPct val="25000"/>
              </a:spcBef>
              <a:buClr>
                <a:schemeClr val="accent2"/>
              </a:buClr>
              <a:buFont typeface="Wingdings" pitchFamily="2" charset="2"/>
              <a:buNone/>
              <a:defRPr/>
            </a:pPr>
            <a:r>
              <a:rPr lang="en-US" sz="1050" dirty="0" smtClean="0"/>
              <a:t>Sources</a:t>
            </a:r>
            <a:r>
              <a:rPr lang="en-US" sz="1050" dirty="0"/>
              <a:t>: </a:t>
            </a:r>
            <a:r>
              <a:rPr lang="en-US" sz="1050" dirty="0" smtClean="0"/>
              <a:t>Pew Center on the States (2012)  </a:t>
            </a:r>
            <a:r>
              <a:rPr lang="en-US" sz="1050" i="1" dirty="0" smtClean="0"/>
              <a:t>Impact of the Fiscal Cliff on the States</a:t>
            </a:r>
            <a:r>
              <a:rPr lang="en-US" sz="1050" dirty="0" smtClean="0"/>
              <a:t>; Wells Fargo Securities; Insurance </a:t>
            </a:r>
            <a:r>
              <a:rPr lang="en-US" sz="1050" dirty="0"/>
              <a:t>Information Institute.</a:t>
            </a:r>
          </a:p>
        </p:txBody>
      </p:sp>
      <p:sp>
        <p:nvSpPr>
          <p:cNvPr id="8" name="TextBox 7"/>
          <p:cNvSpPr txBox="1"/>
          <p:nvPr/>
        </p:nvSpPr>
        <p:spPr>
          <a:xfrm>
            <a:off x="1769807" y="1135626"/>
            <a:ext cx="2868093" cy="461665"/>
          </a:xfrm>
          <a:prstGeom prst="rect">
            <a:avLst/>
          </a:prstGeom>
          <a:noFill/>
        </p:spPr>
        <p:txBody>
          <a:bodyPr wrap="none" rtlCol="0">
            <a:spAutoFit/>
          </a:bodyPr>
          <a:lstStyle/>
          <a:p>
            <a:r>
              <a:rPr lang="en-US" sz="2400" b="1" u="sng" dirty="0" smtClean="0"/>
              <a:t>Defense Spending</a:t>
            </a:r>
            <a:endParaRPr lang="en-US" b="1" u="sng" dirty="0"/>
          </a:p>
        </p:txBody>
      </p:sp>
      <p:sp>
        <p:nvSpPr>
          <p:cNvPr id="9" name="TextBox 8"/>
          <p:cNvSpPr txBox="1"/>
          <p:nvPr/>
        </p:nvSpPr>
        <p:spPr>
          <a:xfrm>
            <a:off x="5343807" y="1155293"/>
            <a:ext cx="3568606" cy="461665"/>
          </a:xfrm>
          <a:prstGeom prst="rect">
            <a:avLst/>
          </a:prstGeom>
          <a:noFill/>
        </p:spPr>
        <p:txBody>
          <a:bodyPr wrap="none" rtlCol="0">
            <a:spAutoFit/>
          </a:bodyPr>
          <a:lstStyle/>
          <a:p>
            <a:r>
              <a:rPr lang="en-US" sz="2400" b="1" u="sng" dirty="0" smtClean="0"/>
              <a:t>Non-Defense Spending</a:t>
            </a:r>
            <a:endParaRPr lang="en-US" b="1" u="sng" dirty="0"/>
          </a:p>
        </p:txBody>
      </p:sp>
      <p:sp>
        <p:nvSpPr>
          <p:cNvPr id="10" name="AutoShape 6"/>
          <p:cNvSpPr>
            <a:spLocks noChangeArrowheads="1"/>
          </p:cNvSpPr>
          <p:nvPr/>
        </p:nvSpPr>
        <p:spPr bwMode="blackWhite">
          <a:xfrm>
            <a:off x="6875204" y="1973366"/>
            <a:ext cx="2140976" cy="1357312"/>
          </a:xfrm>
          <a:prstGeom prst="wedgeRectCallout">
            <a:avLst>
              <a:gd name="adj1" fmla="val -73952"/>
              <a:gd name="adj2" fmla="val 911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smtClean="0">
                <a:solidFill>
                  <a:schemeClr val="bg1"/>
                </a:solidFill>
              </a:rPr>
              <a:t>Federal non-defense spending accounts for 10%+ of GDP in 3 states</a:t>
            </a:r>
            <a:endParaRPr lang="en-US" sz="1600" b="1" dirty="0">
              <a:solidFill>
                <a:schemeClr val="bg1"/>
              </a:solidFill>
              <a:latin typeface="Arial" charset="0"/>
            </a:endParaRPr>
          </a:p>
        </p:txBody>
      </p:sp>
      <p:sp>
        <p:nvSpPr>
          <p:cNvPr id="11" name="Rectangle 7"/>
          <p:cNvSpPr>
            <a:spLocks noChangeArrowheads="1"/>
          </p:cNvSpPr>
          <p:nvPr/>
        </p:nvSpPr>
        <p:spPr bwMode="blackWhite">
          <a:xfrm>
            <a:off x="510988" y="5692877"/>
            <a:ext cx="8323296" cy="64892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Sequestration Could Adversely Impact Commercial Insurance Exposures Directly at Defense Contractors and Indirectly in Impacted Communities</a:t>
            </a:r>
            <a:endParaRPr lang="en-US" b="1"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173958"/>
                                        </p:tgtEl>
                                        <p:attrNameLst>
                                          <p:attrName>style.visibility</p:attrName>
                                        </p:attrNameLst>
                                      </p:cBhvr>
                                      <p:to>
                                        <p:strVal val="visible"/>
                                      </p:to>
                                    </p:set>
                                    <p:animEffect transition="in" filter="wipe(left)">
                                      <p:cBhvr>
                                        <p:cTn id="7" dur="500"/>
                                        <p:tgtEl>
                                          <p:spTgt spid="2173958"/>
                                        </p:tgtEl>
                                      </p:cBhvr>
                                    </p:animEffect>
                                  </p:childTnLst>
                                </p:cTn>
                              </p:par>
                            </p:childTnLst>
                          </p:cTn>
                        </p:par>
                        <p:par>
                          <p:cTn id="8" fill="hold">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3000"/>
                            </p:stCondLst>
                            <p:childTnLst>
                              <p:par>
                                <p:cTn id="13" presetID="23" presetClass="entr" presetSubtype="16" fill="hold" grpId="0" nodeType="afterEffect">
                                  <p:stCondLst>
                                    <p:cond delay="50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3958" grpId="0" animBg="1"/>
      <p:bldP spid="10" grpId="0" animBg="1"/>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State-by-State Leading Indicators</a:t>
            </a:r>
            <a:br>
              <a:rPr lang="en-US" sz="3000" b="1" kern="0" dirty="0">
                <a:solidFill>
                  <a:srgbClr val="225A7A"/>
                </a:solidFill>
                <a:ea typeface="+mj-ea"/>
                <a:cs typeface="+mj-cs"/>
              </a:rPr>
            </a:br>
            <a:r>
              <a:rPr lang="en-US" sz="3000" b="1" kern="0" dirty="0">
                <a:solidFill>
                  <a:srgbClr val="225A7A"/>
                </a:solidFill>
                <a:ea typeface="+mj-ea"/>
                <a:cs typeface="+mj-cs"/>
              </a:rPr>
              <a:t>through </a:t>
            </a:r>
            <a:r>
              <a:rPr lang="en-US" sz="3000" b="1" kern="0" dirty="0" smtClean="0">
                <a:solidFill>
                  <a:srgbClr val="225A7A"/>
                </a:solidFill>
                <a:ea typeface="+mj-ea"/>
                <a:cs typeface="+mj-cs"/>
              </a:rPr>
              <a:t>2013:Q4</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0" y="6581775"/>
            <a:ext cx="8942388" cy="27622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a:t>Sources: Federal Reserve Bank of Philadelphia at </a:t>
            </a:r>
            <a:r>
              <a:rPr lang="en-US" sz="1050" dirty="0">
                <a:hlinkClick r:id="rId3"/>
              </a:rPr>
              <a:t>http://www.philadelphiafed.org/index.cfm</a:t>
            </a:r>
            <a:r>
              <a:rPr lang="en-US" sz="1050" dirty="0"/>
              <a:t> ;Insurance Information Institute.</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36</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21275650" name="Picture 2" descr="http://www.philadelphiafed.org/research-and-data/regional-economy/indexes/leading/charts/2013/LeadingIndexes0613.jpg"/>
          <p:cNvPicPr>
            <a:picLocks noChangeAspect="1" noChangeArrowheads="1"/>
          </p:cNvPicPr>
          <p:nvPr/>
        </p:nvPicPr>
        <p:blipFill>
          <a:blip r:embed="rId4" cstate="email"/>
          <a:srcRect/>
          <a:stretch>
            <a:fillRect/>
          </a:stretch>
        </p:blipFill>
        <p:spPr bwMode="auto">
          <a:xfrm>
            <a:off x="-1" y="1153774"/>
            <a:ext cx="6895163" cy="5320768"/>
          </a:xfrm>
          <a:prstGeom prst="rect">
            <a:avLst/>
          </a:prstGeom>
          <a:noFill/>
        </p:spPr>
      </p:pic>
      <p:sp>
        <p:nvSpPr>
          <p:cNvPr id="12" name="AutoShape 8"/>
          <p:cNvSpPr>
            <a:spLocks noChangeArrowheads="1"/>
          </p:cNvSpPr>
          <p:nvPr/>
        </p:nvSpPr>
        <p:spPr bwMode="blackWhite">
          <a:xfrm>
            <a:off x="6818673" y="3038169"/>
            <a:ext cx="2251587" cy="1917290"/>
          </a:xfrm>
          <a:prstGeom prst="wedgeRectCallout">
            <a:avLst>
              <a:gd name="adj1" fmla="val -64168"/>
              <a:gd name="adj2" fmla="val -7055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economic outlook for Northeast and Mid-Atlantic regions is mixed but suggests growth in the creation of insurable exposures</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3"/>
          <p:cNvGraphicFramePr>
            <a:graphicFrameLocks/>
          </p:cNvGraphicFramePr>
          <p:nvPr>
            <p:ph idx="4294967295"/>
          </p:nvPr>
        </p:nvGraphicFramePr>
        <p:xfrm>
          <a:off x="179388" y="1377336"/>
          <a:ext cx="8775700" cy="4087813"/>
        </p:xfrm>
        <a:graphic>
          <a:graphicData uri="http://schemas.openxmlformats.org/presentationml/2006/ole">
            <p:oleObj spid="_x0000_s18819074" name="Chart" r:id="rId4" imgW="8581960" imgH="4114867" progId="MSGraph.Chart.8">
              <p:embed followColorScheme="full"/>
            </p:oleObj>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Consumer Sentiment Survey </a:t>
            </a:r>
            <a:r>
              <a:rPr lang="en-US" sz="2400" b="1" i="1" kern="0" dirty="0" smtClean="0">
                <a:solidFill>
                  <a:srgbClr val="225A7A"/>
                </a:solidFill>
                <a:ea typeface="+mj-ea"/>
                <a:cs typeface="+mj-cs"/>
              </a:rPr>
              <a:t>(1966 = 100)</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a:solidFill>
                  <a:srgbClr val="225A7A"/>
                </a:solidFill>
              </a:rPr>
              <a:t>through </a:t>
            </a:r>
            <a:r>
              <a:rPr lang="en-US" sz="1600" b="1" smtClean="0">
                <a:solidFill>
                  <a:srgbClr val="225A7A"/>
                </a:solidFill>
              </a:rPr>
              <a:t>September </a:t>
            </a:r>
            <a:r>
              <a:rPr lang="en-US" sz="1600" b="1" dirty="0" smtClean="0">
                <a:solidFill>
                  <a:srgbClr val="225A7A"/>
                </a:solidFill>
              </a:rPr>
              <a:t>2013</a:t>
            </a:r>
            <a:endParaRPr lang="en-US" sz="1600" b="1" dirty="0">
              <a:solidFill>
                <a:srgbClr val="225A7A"/>
              </a:solidFill>
            </a:endParaRPr>
          </a:p>
        </p:txBody>
      </p:sp>
      <p:sp>
        <p:nvSpPr>
          <p:cNvPr id="10" name="Rectangle 7"/>
          <p:cNvSpPr>
            <a:spLocks noChangeArrowheads="1"/>
          </p:cNvSpPr>
          <p:nvPr/>
        </p:nvSpPr>
        <p:spPr bwMode="blackWhite">
          <a:xfrm>
            <a:off x="510988" y="5427406"/>
            <a:ext cx="7975787" cy="113562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Consumer confidence has been low for years amid high unemployment, falling home prices and other factors adversely impact consumers, but improved substantially over the past two years, though uncertainty in Washington is taking a toll.</a:t>
            </a:r>
            <a:endParaRPr lang="en-US" b="1" dirty="0">
              <a:solidFill>
                <a:srgbClr val="FFFFFF"/>
              </a:solidFill>
            </a:endParaRPr>
          </a:p>
        </p:txBody>
      </p:sp>
      <p:sp>
        <p:nvSpPr>
          <p:cNvPr id="74758"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University of Michigan; </a:t>
            </a:r>
            <a:r>
              <a:rPr lang="en-US" sz="1100" dirty="0"/>
              <a:t>Insurance Information Institute</a:t>
            </a:r>
          </a:p>
        </p:txBody>
      </p:sp>
      <p:sp>
        <p:nvSpPr>
          <p:cNvPr id="12" name="AutoShape 5"/>
          <p:cNvSpPr>
            <a:spLocks noChangeArrowheads="1"/>
          </p:cNvSpPr>
          <p:nvPr/>
        </p:nvSpPr>
        <p:spPr bwMode="blackWhite">
          <a:xfrm>
            <a:off x="5338917" y="3554361"/>
            <a:ext cx="3224982" cy="1131305"/>
          </a:xfrm>
          <a:prstGeom prst="wedgeRectCallout">
            <a:avLst>
              <a:gd name="adj1" fmla="val 53108"/>
              <a:gd name="adj2" fmla="val -826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Optimism among consumers dropped in September as a looming government shutdown created uncertainty</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37</a:t>
            </a:fld>
            <a:endParaRPr lang="en-US"/>
          </a:p>
        </p:txBody>
      </p:sp>
      <p:sp>
        <p:nvSpPr>
          <p:cNvPr id="13" name="AutoShape 7"/>
          <p:cNvSpPr>
            <a:spLocks noChangeArrowheads="1"/>
          </p:cNvSpPr>
          <p:nvPr/>
        </p:nvSpPr>
        <p:spPr bwMode="blackWhite">
          <a:xfrm>
            <a:off x="855404" y="3760839"/>
            <a:ext cx="2934929" cy="926645"/>
          </a:xfrm>
          <a:prstGeom prst="wedgeRectCallout">
            <a:avLst>
              <a:gd name="adj1" fmla="val 66496"/>
              <a:gd name="adj2" fmla="val -154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smtClean="0">
                <a:solidFill>
                  <a:srgbClr val="FFFFFF"/>
                </a:solidFill>
              </a:rPr>
              <a:t>Impact of 2011 budget impasse</a:t>
            </a:r>
            <a:endParaRPr lang="en-US" sz="2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1500"/>
                            </p:stCondLst>
                            <p:childTnLst>
                              <p:par>
                                <p:cTn id="14" presetID="22" presetClass="entr" presetSubtype="4" fill="hold" grpId="0" nodeType="afterEffect">
                                  <p:stCondLst>
                                    <p:cond delay="70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p:txBody>
          <a:bodyPr/>
          <a:lstStyle/>
          <a:p>
            <a:pPr>
              <a:defRPr/>
            </a:pPr>
            <a:fld id="{9E5D4AB7-0BC4-4316-806B-2997DBF9740D}" type="slidenum">
              <a:rPr lang="en-US" smtClean="0"/>
              <a:pPr>
                <a:defRPr/>
              </a:pPr>
              <a:t>38</a:t>
            </a:fld>
            <a:endParaRPr lang="en-US" smtClean="0"/>
          </a:p>
        </p:txBody>
      </p:sp>
      <p:graphicFrame>
        <p:nvGraphicFramePr>
          <p:cNvPr id="39938" name="Object 11"/>
          <p:cNvGraphicFramePr>
            <a:graphicFrameLocks noChangeAspect="1"/>
          </p:cNvGraphicFramePr>
          <p:nvPr/>
        </p:nvGraphicFramePr>
        <p:xfrm>
          <a:off x="363538" y="1285875"/>
          <a:ext cx="8188325" cy="4330700"/>
        </p:xfrm>
        <a:graphic>
          <a:graphicData uri="http://schemas.openxmlformats.org/presentationml/2006/ole">
            <p:oleObj spid="_x0000_s23034882" name="Chart" r:id="rId4" imgW="7829635" imgH="3848173" progId="MSGraph.Chart.8">
              <p:embed followColorScheme="full"/>
            </p:oleObj>
          </a:graphicData>
        </a:graphic>
      </p:graphicFrame>
      <p:sp>
        <p:nvSpPr>
          <p:cNvPr id="39942"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9943" name="Rectangle 3"/>
          <p:cNvSpPr>
            <a:spLocks noGrp="1" noChangeArrowheads="1"/>
          </p:cNvSpPr>
          <p:nvPr>
            <p:ph type="title"/>
          </p:nvPr>
        </p:nvSpPr>
        <p:spPr/>
        <p:txBody>
          <a:bodyPr/>
          <a:lstStyle/>
          <a:p>
            <a:r>
              <a:rPr lang="en-US" dirty="0" smtClean="0"/>
              <a:t>Auto/Light Truck Sales, 1999-2019F</a:t>
            </a:r>
          </a:p>
        </p:txBody>
      </p:sp>
      <p:sp>
        <p:nvSpPr>
          <p:cNvPr id="39944" name="Rectangle 5"/>
          <p:cNvSpPr>
            <a:spLocks noChangeArrowheads="1"/>
          </p:cNvSpPr>
          <p:nvPr/>
        </p:nvSpPr>
        <p:spPr bwMode="auto">
          <a:xfrm>
            <a:off x="0" y="6580188"/>
            <a:ext cx="8404225"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(10/13 and 3/13); </a:t>
            </a:r>
            <a:r>
              <a:rPr lang="en-US" sz="1100" dirty="0"/>
              <a:t>Insurance Information Institute.</a:t>
            </a:r>
          </a:p>
        </p:txBody>
      </p:sp>
      <p:sp>
        <p:nvSpPr>
          <p:cNvPr id="2079750" name="Rectangle 6"/>
          <p:cNvSpPr>
            <a:spLocks noChangeArrowheads="1"/>
          </p:cNvSpPr>
          <p:nvPr/>
        </p:nvSpPr>
        <p:spPr bwMode="blackWhite">
          <a:xfrm>
            <a:off x="511175" y="5514975"/>
            <a:ext cx="8175625" cy="8366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Car/Light Truck Sales Will Continue to Recover from the 2009 Low Point, Bolstering the Auto Insurer Growth and the Manufacturing </a:t>
            </a:r>
            <a:r>
              <a:rPr lang="en-US" b="1" dirty="0" smtClean="0">
                <a:solidFill>
                  <a:srgbClr val="FFFFFF"/>
                </a:solidFill>
              </a:rPr>
              <a:t>Sector Along With Workers Comp Exposures</a:t>
            </a:r>
            <a:endParaRPr lang="en-US" b="1" dirty="0">
              <a:solidFill>
                <a:srgbClr val="FFFFFF"/>
              </a:solidFill>
            </a:endParaRPr>
          </a:p>
        </p:txBody>
      </p:sp>
      <p:sp>
        <p:nvSpPr>
          <p:cNvPr id="2079751" name="AutoShape 7"/>
          <p:cNvSpPr>
            <a:spLocks noChangeArrowheads="1"/>
          </p:cNvSpPr>
          <p:nvPr/>
        </p:nvSpPr>
        <p:spPr bwMode="blackWhite">
          <a:xfrm>
            <a:off x="1000125" y="3249561"/>
            <a:ext cx="2949575" cy="1356135"/>
          </a:xfrm>
          <a:prstGeom prst="wedgeRectCallout">
            <a:avLst>
              <a:gd name="adj1" fmla="val 73360"/>
              <a:gd name="adj2" fmla="val 6526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New auto/light truck sales fell to the lowest level since the late 1960s. Forecast for </a:t>
            </a:r>
            <a:r>
              <a:rPr lang="en-US" sz="1400" b="1" dirty="0" smtClean="0">
                <a:solidFill>
                  <a:schemeClr val="bg1"/>
                </a:solidFill>
              </a:rPr>
              <a:t>2013-14 </a:t>
            </a:r>
            <a:r>
              <a:rPr lang="en-US" sz="1400" b="1" dirty="0">
                <a:solidFill>
                  <a:schemeClr val="bg1"/>
                </a:solidFill>
              </a:rPr>
              <a:t>is </a:t>
            </a:r>
            <a:r>
              <a:rPr lang="en-US" sz="1400" b="1" dirty="0" smtClean="0">
                <a:solidFill>
                  <a:schemeClr val="bg1"/>
                </a:solidFill>
              </a:rPr>
              <a:t>still below </a:t>
            </a:r>
            <a:r>
              <a:rPr lang="en-US" sz="1400" b="1" dirty="0">
                <a:solidFill>
                  <a:schemeClr val="bg1"/>
                </a:solidFill>
              </a:rPr>
              <a:t>1999-2007 average of 17 million units, but a </a:t>
            </a:r>
            <a:r>
              <a:rPr lang="en-US" sz="1400" b="1" dirty="0" smtClean="0">
                <a:solidFill>
                  <a:schemeClr val="bg1"/>
                </a:solidFill>
              </a:rPr>
              <a:t>robust recovery </a:t>
            </a:r>
            <a:r>
              <a:rPr lang="en-US" sz="1400" b="1" dirty="0">
                <a:solidFill>
                  <a:schemeClr val="bg1"/>
                </a:solidFill>
              </a:rPr>
              <a:t>is </a:t>
            </a:r>
            <a:r>
              <a:rPr lang="en-US" sz="1400" b="1" dirty="0" smtClean="0">
                <a:solidFill>
                  <a:schemeClr val="bg1"/>
                </a:solidFill>
              </a:rPr>
              <a:t>well underway</a:t>
            </a:r>
            <a:r>
              <a:rPr lang="en-US" sz="1400" b="1" dirty="0">
                <a:solidFill>
                  <a:schemeClr val="bg1"/>
                </a:solidFill>
              </a:rPr>
              <a:t>.</a:t>
            </a:r>
          </a:p>
        </p:txBody>
      </p:sp>
      <p:sp>
        <p:nvSpPr>
          <p:cNvPr id="2079752" name="AutoShape 8"/>
          <p:cNvSpPr>
            <a:spLocks noChangeArrowheads="1"/>
          </p:cNvSpPr>
          <p:nvPr/>
        </p:nvSpPr>
        <p:spPr bwMode="blackWhite">
          <a:xfrm>
            <a:off x="3966730" y="1081548"/>
            <a:ext cx="2689710" cy="1140631"/>
          </a:xfrm>
          <a:prstGeom prst="wedgeRectCallout">
            <a:avLst>
              <a:gd name="adj1" fmla="val 29739"/>
              <a:gd name="adj2" fmla="val 6771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Job growth and improved credit market conditions will boost auto sales in </a:t>
            </a:r>
            <a:r>
              <a:rPr lang="en-US" sz="1600" b="1" dirty="0" smtClean="0">
                <a:solidFill>
                  <a:schemeClr val="bg1"/>
                </a:solidFill>
              </a:rPr>
              <a:t>2013 </a:t>
            </a:r>
            <a:r>
              <a:rPr lang="en-US" sz="1600" b="1" dirty="0">
                <a:solidFill>
                  <a:schemeClr val="bg1"/>
                </a:solidFill>
              </a:rPr>
              <a:t>and beyond</a:t>
            </a:r>
          </a:p>
        </p:txBody>
      </p:sp>
      <p:sp>
        <p:nvSpPr>
          <p:cNvPr id="11" name="AutoShape 7"/>
          <p:cNvSpPr>
            <a:spLocks noChangeArrowheads="1"/>
          </p:cNvSpPr>
          <p:nvPr/>
        </p:nvSpPr>
        <p:spPr bwMode="blackWhite">
          <a:xfrm>
            <a:off x="6105830" y="3642850"/>
            <a:ext cx="2934929" cy="1103627"/>
          </a:xfrm>
          <a:prstGeom prst="wedgeRectCallout">
            <a:avLst>
              <a:gd name="adj1" fmla="val -47072"/>
              <a:gd name="adj2" fmla="val -9961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smtClean="0">
                <a:solidFill>
                  <a:srgbClr val="FFFFFF"/>
                </a:solidFill>
              </a:rPr>
              <a:t>Truck purchases by contractors are especially strong</a:t>
            </a:r>
            <a:endParaRPr lang="en-US" sz="2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2079751"/>
                                        </p:tgtEl>
                                        <p:attrNameLst>
                                          <p:attrName>style.visibility</p:attrName>
                                        </p:attrNameLst>
                                      </p:cBhvr>
                                      <p:to>
                                        <p:strVal val="visible"/>
                                      </p:to>
                                    </p:set>
                                    <p:animEffect transition="in" filter="wipe(down)">
                                      <p:cBhvr>
                                        <p:cTn id="7" dur="500"/>
                                        <p:tgtEl>
                                          <p:spTgt spid="2079751"/>
                                        </p:tgtEl>
                                      </p:cBhvr>
                                    </p:animEffect>
                                  </p:childTnLst>
                                </p:cTn>
                              </p:par>
                            </p:childTnLst>
                          </p:cTn>
                        </p:par>
                        <p:par>
                          <p:cTn id="8" fill="hold">
                            <p:stCondLst>
                              <p:cond delay="1500"/>
                            </p:stCondLst>
                            <p:childTnLst>
                              <p:par>
                                <p:cTn id="9" presetID="22" presetClass="entr" presetSubtype="2" fill="hold" grpId="0" nodeType="afterEffect">
                                  <p:stCondLst>
                                    <p:cond delay="700"/>
                                  </p:stCondLst>
                                  <p:childTnLst>
                                    <p:set>
                                      <p:cBhvr>
                                        <p:cTn id="10" dur="1" fill="hold">
                                          <p:stCondLst>
                                            <p:cond delay="0"/>
                                          </p:stCondLst>
                                        </p:cTn>
                                        <p:tgtEl>
                                          <p:spTgt spid="2079752"/>
                                        </p:tgtEl>
                                        <p:attrNameLst>
                                          <p:attrName>style.visibility</p:attrName>
                                        </p:attrNameLst>
                                      </p:cBhvr>
                                      <p:to>
                                        <p:strVal val="visible"/>
                                      </p:to>
                                    </p:set>
                                    <p:animEffect transition="in" filter="wipe(right)">
                                      <p:cBhvr>
                                        <p:cTn id="11" dur="500"/>
                                        <p:tgtEl>
                                          <p:spTgt spid="2079752"/>
                                        </p:tgtEl>
                                      </p:cBhvr>
                                    </p:animEffect>
                                  </p:childTnLst>
                                </p:cTn>
                              </p:par>
                            </p:childTnLst>
                          </p:cTn>
                        </p:par>
                        <p:par>
                          <p:cTn id="12" fill="hold">
                            <p:stCondLst>
                              <p:cond delay="2700"/>
                            </p:stCondLst>
                            <p:childTnLst>
                              <p:par>
                                <p:cTn id="13" presetID="23" presetClass="entr" presetSubtype="16" fill="hold" grpId="0" nodeType="afterEffect">
                                  <p:stCondLst>
                                    <p:cond delay="700"/>
                                  </p:stCondLst>
                                  <p:childTnLst>
                                    <p:set>
                                      <p:cBhvr>
                                        <p:cTn id="14" dur="1" fill="hold">
                                          <p:stCondLst>
                                            <p:cond delay="0"/>
                                          </p:stCondLst>
                                        </p:cTn>
                                        <p:tgtEl>
                                          <p:spTgt spid="2079750"/>
                                        </p:tgtEl>
                                        <p:attrNameLst>
                                          <p:attrName>style.visibility</p:attrName>
                                        </p:attrNameLst>
                                      </p:cBhvr>
                                      <p:to>
                                        <p:strVal val="visible"/>
                                      </p:to>
                                    </p:set>
                                    <p:anim calcmode="lin" valueType="num">
                                      <p:cBhvr>
                                        <p:cTn id="15" dur="500" fill="hold"/>
                                        <p:tgtEl>
                                          <p:spTgt spid="2079750"/>
                                        </p:tgtEl>
                                        <p:attrNameLst>
                                          <p:attrName>ppt_w</p:attrName>
                                        </p:attrNameLst>
                                      </p:cBhvr>
                                      <p:tavLst>
                                        <p:tav tm="0">
                                          <p:val>
                                            <p:fltVal val="0"/>
                                          </p:val>
                                        </p:tav>
                                        <p:tav tm="100000">
                                          <p:val>
                                            <p:strVal val="#ppt_w"/>
                                          </p:val>
                                        </p:tav>
                                      </p:tavLst>
                                    </p:anim>
                                    <p:anim calcmode="lin" valueType="num">
                                      <p:cBhvr>
                                        <p:cTn id="16" dur="500" fill="hold"/>
                                        <p:tgtEl>
                                          <p:spTgt spid="2079750"/>
                                        </p:tgtEl>
                                        <p:attrNameLst>
                                          <p:attrName>ppt_h</p:attrName>
                                        </p:attrNameLst>
                                      </p:cBhvr>
                                      <p:tavLst>
                                        <p:tav tm="0">
                                          <p:val>
                                            <p:fltVal val="0"/>
                                          </p:val>
                                        </p:tav>
                                        <p:tav tm="100000">
                                          <p:val>
                                            <p:strVal val="#ppt_h"/>
                                          </p:val>
                                        </p:tav>
                                      </p:tavLst>
                                    </p:anim>
                                  </p:childTnLst>
                                </p:cTn>
                              </p:par>
                            </p:childTnLst>
                          </p:cTn>
                        </p:par>
                        <p:par>
                          <p:cTn id="17" fill="hold">
                            <p:stCondLst>
                              <p:cond delay="3900"/>
                            </p:stCondLst>
                            <p:childTnLst>
                              <p:par>
                                <p:cTn id="18" presetID="22" presetClass="entr" presetSubtype="4" fill="hold" grpId="0" nodeType="afterEffect">
                                  <p:stCondLst>
                                    <p:cond delay="70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0" grpId="0" animBg="1"/>
      <p:bldP spid="2079751" grpId="0" animBg="1"/>
      <p:bldP spid="2079752" grpId="0" animBg="1"/>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a:t>12/01/09 - 9pm</a:t>
            </a:r>
          </a:p>
        </p:txBody>
      </p:sp>
      <p:sp>
        <p:nvSpPr>
          <p:cNvPr id="14341" name="Rectangle 110"/>
          <p:cNvSpPr>
            <a:spLocks noGrp="1" noChangeArrowheads="1"/>
          </p:cNvSpPr>
          <p:nvPr>
            <p:ph type="sldNum" sz="quarter" idx="12"/>
          </p:nvPr>
        </p:nvSpPr>
        <p:spPr/>
        <p:txBody>
          <a:bodyPr/>
          <a:lstStyle/>
          <a:p>
            <a:pPr>
              <a:defRPr/>
            </a:pPr>
            <a:fld id="{94E045F7-9350-4665-BD66-24DDE1401A5C}" type="slidenum">
              <a:rPr lang="en-US" smtClean="0"/>
              <a:pPr>
                <a:defRPr/>
              </a:pPr>
              <a:t>39</a:t>
            </a:fld>
            <a:endParaRPr lang="en-US" smtClean="0"/>
          </a:p>
        </p:txBody>
      </p:sp>
      <p:graphicFrame>
        <p:nvGraphicFramePr>
          <p:cNvPr id="18434" name="Object 11"/>
          <p:cNvGraphicFramePr>
            <a:graphicFrameLocks noChangeAspect="1"/>
          </p:cNvGraphicFramePr>
          <p:nvPr/>
        </p:nvGraphicFramePr>
        <p:xfrm>
          <a:off x="373063" y="1020763"/>
          <a:ext cx="8188325" cy="4819650"/>
        </p:xfrm>
        <a:graphic>
          <a:graphicData uri="http://schemas.openxmlformats.org/presentationml/2006/ole">
            <p:oleObj spid="_x0000_s14956546" name="Chart" r:id="rId4" imgW="7829584" imgH="3848214" progId="MSGraph.Chart.8">
              <p:embed followColorScheme="full"/>
            </p:oleObj>
          </a:graphicData>
        </a:graphic>
      </p:graphicFrame>
      <p:sp>
        <p:nvSpPr>
          <p:cNvPr id="18437" name="Rectangle 2"/>
          <p:cNvSpPr>
            <a:spLocks noChangeArrowheads="1"/>
          </p:cNvSpPr>
          <p:nvPr/>
        </p:nvSpPr>
        <p:spPr bwMode="black">
          <a:xfrm>
            <a:off x="7731125" y="1346200"/>
            <a:ext cx="1138238"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18438" name="Rectangle 3"/>
          <p:cNvSpPr>
            <a:spLocks noGrp="1" noChangeArrowheads="1"/>
          </p:cNvSpPr>
          <p:nvPr>
            <p:ph type="title"/>
          </p:nvPr>
        </p:nvSpPr>
        <p:spPr>
          <a:xfrm>
            <a:off x="236538" y="114074"/>
            <a:ext cx="7459662" cy="860425"/>
          </a:xfrm>
        </p:spPr>
        <p:txBody>
          <a:bodyPr/>
          <a:lstStyle/>
          <a:p>
            <a:r>
              <a:rPr lang="en-US" dirty="0" smtClean="0"/>
              <a:t>Personal Auto Insurance Direct Written Premiums vs. Recently-Registered Cars</a:t>
            </a:r>
          </a:p>
        </p:txBody>
      </p:sp>
      <p:sp>
        <p:nvSpPr>
          <p:cNvPr id="18439" name="Rectangle 5"/>
          <p:cNvSpPr>
            <a:spLocks noChangeArrowheads="1"/>
          </p:cNvSpPr>
          <p:nvPr/>
        </p:nvSpPr>
        <p:spPr bwMode="auto">
          <a:xfrm>
            <a:off x="0" y="6435725"/>
            <a:ext cx="8404225" cy="42703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Sources: AIPSO Facts (various issues); SNL Financial; Conning Research &amp; Consulting, </a:t>
            </a:r>
            <a:r>
              <a:rPr lang="en-US" sz="1100" i="1"/>
              <a:t>Property-Casualty Forecast and Analysis</a:t>
            </a:r>
            <a:r>
              <a:rPr lang="en-US" sz="1100"/>
              <a:t>, First Quarter 2012; Insurance Information Institute.</a:t>
            </a:r>
          </a:p>
        </p:txBody>
      </p:sp>
      <p:sp>
        <p:nvSpPr>
          <p:cNvPr id="2079750" name="Rectangle 6"/>
          <p:cNvSpPr>
            <a:spLocks noChangeArrowheads="1"/>
          </p:cNvSpPr>
          <p:nvPr/>
        </p:nvSpPr>
        <p:spPr bwMode="blackWhite">
          <a:xfrm>
            <a:off x="481013" y="5600700"/>
            <a:ext cx="8175625" cy="751114"/>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PP DWP, flat from 2004-2009, is rising again.</a:t>
            </a:r>
            <a:br>
              <a:rPr lang="en-US" b="1" dirty="0">
                <a:solidFill>
                  <a:srgbClr val="FFFFFF"/>
                </a:solidFill>
              </a:rPr>
            </a:br>
            <a:r>
              <a:rPr lang="en-US" b="1" dirty="0">
                <a:solidFill>
                  <a:srgbClr val="FFFFFF"/>
                </a:solidFill>
              </a:rPr>
              <a:t>Conning forecasts growth at 3.5% in 2013 and 4.0% in 2014.</a:t>
            </a:r>
          </a:p>
        </p:txBody>
      </p:sp>
      <p:sp>
        <p:nvSpPr>
          <p:cNvPr id="9" name="AutoShape 7"/>
          <p:cNvSpPr>
            <a:spLocks noChangeArrowheads="1"/>
          </p:cNvSpPr>
          <p:nvPr/>
        </p:nvSpPr>
        <p:spPr bwMode="blackWhite">
          <a:xfrm>
            <a:off x="2573338" y="3559629"/>
            <a:ext cx="1682750" cy="1444171"/>
          </a:xfrm>
          <a:prstGeom prst="wedgeRectCallout">
            <a:avLst>
              <a:gd name="adj1" fmla="val 121259"/>
              <a:gd name="adj2" fmla="val 2550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Average age of registered cars rose as fewer new cars were bought (and insured</a:t>
            </a:r>
            <a:r>
              <a:rPr lang="en-US" sz="1400" b="1" dirty="0" smtClean="0">
                <a:solidFill>
                  <a:schemeClr val="bg1"/>
                </a:solidFill>
              </a:rPr>
              <a:t>) </a:t>
            </a:r>
            <a:endParaRPr lang="en-US" sz="1400" b="1" dirty="0">
              <a:solidFill>
                <a:schemeClr val="bg1"/>
              </a:solidFill>
            </a:endParaRPr>
          </a:p>
        </p:txBody>
      </p:sp>
      <p:sp>
        <p:nvSpPr>
          <p:cNvPr id="10" name="AutoShape 7"/>
          <p:cNvSpPr>
            <a:spLocks noChangeArrowheads="1"/>
          </p:cNvSpPr>
          <p:nvPr/>
        </p:nvSpPr>
        <p:spPr bwMode="blackWhite">
          <a:xfrm>
            <a:off x="1031875" y="2130880"/>
            <a:ext cx="1270454" cy="1600200"/>
          </a:xfrm>
          <a:prstGeom prst="wedgeRectCallout">
            <a:avLst>
              <a:gd name="adj1" fmla="val 134065"/>
              <a:gd name="adj2" fmla="val 9051"/>
            </a:avLst>
          </a:prstGeom>
          <a:solidFill>
            <a:srgbClr val="FF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In 2004-07 no growth in PP DWP despite strong new car/truck </a:t>
            </a:r>
            <a:r>
              <a:rPr lang="en-US" sz="1400" b="1" dirty="0" smtClean="0">
                <a:solidFill>
                  <a:schemeClr val="bg1"/>
                </a:solidFill>
              </a:rPr>
              <a:t>sales</a:t>
            </a:r>
            <a:endParaRPr lang="en-US" sz="1400" b="1" dirty="0">
              <a:solidFill>
                <a:schemeClr val="bg1"/>
              </a:solidFill>
            </a:endParaRPr>
          </a:p>
        </p:txBody>
      </p:sp>
      <p:sp>
        <p:nvSpPr>
          <p:cNvPr id="11" name="AutoShape 7"/>
          <p:cNvSpPr>
            <a:spLocks noChangeArrowheads="1"/>
          </p:cNvSpPr>
          <p:nvPr/>
        </p:nvSpPr>
        <p:spPr bwMode="blackWhite">
          <a:xfrm>
            <a:off x="5438548" y="3208565"/>
            <a:ext cx="1449387" cy="922564"/>
          </a:xfrm>
          <a:prstGeom prst="wedgeRectCallout">
            <a:avLst>
              <a:gd name="adj1" fmla="val 87958"/>
              <a:gd name="adj2" fmla="val 3485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New car/truck sales grow to 14-15M/year</a:t>
            </a:r>
          </a:p>
        </p:txBody>
      </p:sp>
      <p:sp>
        <p:nvSpPr>
          <p:cNvPr id="12" name="AutoShape 7"/>
          <p:cNvSpPr>
            <a:spLocks noChangeArrowheads="1"/>
          </p:cNvSpPr>
          <p:nvPr/>
        </p:nvSpPr>
        <p:spPr bwMode="blackWhite">
          <a:xfrm>
            <a:off x="4497388" y="1494064"/>
            <a:ext cx="1481137" cy="1469571"/>
          </a:xfrm>
          <a:prstGeom prst="wedgeRectCallout">
            <a:avLst>
              <a:gd name="adj1" fmla="val 140708"/>
              <a:gd name="adj2" fmla="val -3588"/>
            </a:avLst>
          </a:prstGeom>
          <a:solidFill>
            <a:srgbClr val="FF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4%/yr growth forecast for PP DWP from recovering new car/truck </a:t>
            </a:r>
            <a:r>
              <a:rPr lang="en-US" sz="1400" b="1" dirty="0" smtClean="0">
                <a:solidFill>
                  <a:schemeClr val="bg1"/>
                </a:solidFill>
              </a:rPr>
              <a:t>sales</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9750"/>
                                        </p:tgtEl>
                                        <p:attrNameLst>
                                          <p:attrName>style.visibility</p:attrName>
                                        </p:attrNameLst>
                                      </p:cBhvr>
                                      <p:to>
                                        <p:strVal val="visible"/>
                                      </p:to>
                                    </p:set>
                                    <p:anim calcmode="lin" valueType="num">
                                      <p:cBhvr>
                                        <p:cTn id="7" dur="500" fill="hold"/>
                                        <p:tgtEl>
                                          <p:spTgt spid="2079750"/>
                                        </p:tgtEl>
                                        <p:attrNameLst>
                                          <p:attrName>ppt_w</p:attrName>
                                        </p:attrNameLst>
                                      </p:cBhvr>
                                      <p:tavLst>
                                        <p:tav tm="0">
                                          <p:val>
                                            <p:fltVal val="0"/>
                                          </p:val>
                                        </p:tav>
                                        <p:tav tm="100000">
                                          <p:val>
                                            <p:strVal val="#ppt_w"/>
                                          </p:val>
                                        </p:tav>
                                      </p:tavLst>
                                    </p:anim>
                                    <p:anim calcmode="lin" valueType="num">
                                      <p:cBhvr>
                                        <p:cTn id="8" dur="500" fill="hold"/>
                                        <p:tgtEl>
                                          <p:spTgt spid="2079750"/>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par>
                          <p:cTn id="13" fill="hold">
                            <p:stCondLst>
                              <p:cond delay="2700"/>
                            </p:stCondLst>
                            <p:childTnLst>
                              <p:par>
                                <p:cTn id="14" presetID="22" presetClass="entr" presetSubtype="4" fill="hold" grpId="0" nodeType="afterEffect">
                                  <p:stCondLst>
                                    <p:cond delay="100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par>
                          <p:cTn id="17" fill="hold">
                            <p:stCondLst>
                              <p:cond delay="4200"/>
                            </p:stCondLst>
                            <p:childTnLst>
                              <p:par>
                                <p:cTn id="18" presetID="22" presetClass="entr" presetSubtype="4" fill="hold" grpId="0" nodeType="afterEffect">
                                  <p:stCondLst>
                                    <p:cond delay="100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5700"/>
                            </p:stCondLst>
                            <p:childTnLst>
                              <p:par>
                                <p:cTn id="22" presetID="22" presetClass="entr" presetSubtype="4" fill="hold" grpId="0" nodeType="afterEffect">
                                  <p:stCondLst>
                                    <p:cond delay="100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0" grpId="0" animBg="1"/>
      <p:bldP spid="9" grpId="0" animBg="1"/>
      <p:bldP spid="10"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4</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a:solidFill>
                  <a:srgbClr val="FFFFFF"/>
                </a:solidFill>
                <a:latin typeface="Arial" charset="0"/>
                <a:cs typeface="Arial" charset="0"/>
              </a:rPr>
              <a:t>P/C Insurance Industry Financial Overview</a:t>
            </a:r>
          </a:p>
        </p:txBody>
      </p:sp>
      <p:sp>
        <p:nvSpPr>
          <p:cNvPr id="2152456" name="Rectangle 8"/>
          <p:cNvSpPr>
            <a:spLocks noChangeArrowheads="1"/>
          </p:cNvSpPr>
          <p:nvPr/>
        </p:nvSpPr>
        <p:spPr bwMode="auto">
          <a:xfrm>
            <a:off x="820271" y="4160838"/>
            <a:ext cx="7396069" cy="1908215"/>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latin typeface="Arial" charset="0"/>
                <a:cs typeface="Arial" charset="0"/>
              </a:rPr>
              <a:t>So Far, So Good:</a:t>
            </a:r>
          </a:p>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latin typeface="Arial" charset="0"/>
                <a:cs typeface="Arial" charset="0"/>
              </a:rPr>
              <a:t>Profit </a:t>
            </a:r>
            <a:r>
              <a:rPr lang="en-US" sz="4000" b="1" dirty="0">
                <a:solidFill>
                  <a:srgbClr val="225A7A"/>
                </a:solidFill>
                <a:latin typeface="Arial" charset="0"/>
                <a:cs typeface="Arial" charset="0"/>
              </a:rPr>
              <a:t>Recovery </a:t>
            </a:r>
            <a:r>
              <a:rPr lang="en-US" sz="4000" b="1" dirty="0" smtClean="0">
                <a:solidFill>
                  <a:srgbClr val="225A7A"/>
                </a:solidFill>
              </a:rPr>
              <a:t>in 2013 After High CAT Losses in 2011-12</a:t>
            </a:r>
            <a:endParaRPr lang="en-US" sz="4000" b="1" dirty="0">
              <a:solidFill>
                <a:srgbClr val="225A7A"/>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4</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40</a:t>
            </a:fld>
            <a:endParaRPr lang="en-US" sz="900"/>
          </a:p>
        </p:txBody>
      </p:sp>
      <p:sp>
        <p:nvSpPr>
          <p:cNvPr id="39942" name="Rectangle 2"/>
          <p:cNvSpPr>
            <a:spLocks noGrp="1" noChangeArrowheads="1"/>
          </p:cNvSpPr>
          <p:nvPr>
            <p:ph type="title" idx="4294967295"/>
          </p:nvPr>
        </p:nvSpPr>
        <p:spPr>
          <a:xfrm>
            <a:off x="94129" y="90488"/>
            <a:ext cx="7866529" cy="860425"/>
          </a:xfrm>
        </p:spPr>
        <p:txBody>
          <a:bodyPr/>
          <a:lstStyle/>
          <a:p>
            <a:r>
              <a:rPr lang="en-US" dirty="0" smtClean="0"/>
              <a:t>Average Age of Vehicles on the Road, 2006—2013</a:t>
            </a:r>
          </a:p>
        </p:txBody>
      </p:sp>
      <p:graphicFrame>
        <p:nvGraphicFramePr>
          <p:cNvPr id="39938" name="Object 3"/>
          <p:cNvGraphicFramePr>
            <a:graphicFrameLocks noChangeAspect="1"/>
          </p:cNvGraphicFramePr>
          <p:nvPr/>
        </p:nvGraphicFramePr>
        <p:xfrm>
          <a:off x="258548" y="2294159"/>
          <a:ext cx="8445500" cy="3497262"/>
        </p:xfrm>
        <a:graphic>
          <a:graphicData uri="http://schemas.openxmlformats.org/presentationml/2006/ole">
            <p:oleObj spid="_x0000_s20920322" name="Chart" r:id="rId4" imgW="8543899" imgH="3524253" progId="MSGraph.Chart.8">
              <p:embed followColorScheme="full"/>
            </p:oleObj>
          </a:graphicData>
        </a:graphic>
      </p:graphicFrame>
      <p:sp>
        <p:nvSpPr>
          <p:cNvPr id="39943" name="Rectangle 4"/>
          <p:cNvSpPr>
            <a:spLocks noChangeArrowheads="1"/>
          </p:cNvSpPr>
          <p:nvPr/>
        </p:nvSpPr>
        <p:spPr bwMode="auto">
          <a:xfrm>
            <a:off x="0" y="6446560"/>
            <a:ext cx="7616825"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Polk, August 2013 Survey; Insurance </a:t>
            </a:r>
            <a:r>
              <a:rPr lang="en-US" sz="1100" dirty="0"/>
              <a:t>Information </a:t>
            </a:r>
            <a:r>
              <a:rPr lang="en-US" sz="1100" dirty="0" smtClean="0"/>
              <a:t>Institute.</a:t>
            </a:r>
            <a:endParaRPr lang="en-US" sz="1100" dirty="0"/>
          </a:p>
        </p:txBody>
      </p:sp>
      <p:sp>
        <p:nvSpPr>
          <p:cNvPr id="39944" name="Rectangle 5"/>
          <p:cNvSpPr>
            <a:spLocks noChangeArrowheads="1"/>
          </p:cNvSpPr>
          <p:nvPr/>
        </p:nvSpPr>
        <p:spPr bwMode="black">
          <a:xfrm>
            <a:off x="162228" y="1720111"/>
            <a:ext cx="8221662" cy="49244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Average Vehicle</a:t>
            </a:r>
          </a:p>
          <a:p>
            <a:pPr defTabSz="114300" eaLnBrk="0" hangingPunct="0">
              <a:lnSpc>
                <a:spcPct val="90000"/>
              </a:lnSpc>
              <a:spcBef>
                <a:spcPct val="20000"/>
              </a:spcBef>
            </a:pPr>
            <a:r>
              <a:rPr lang="en-US" sz="1600" b="1" dirty="0" smtClean="0">
                <a:solidFill>
                  <a:srgbClr val="225A7A"/>
                </a:solidFill>
              </a:rPr>
              <a:t> Age (Years)</a:t>
            </a:r>
            <a:endParaRPr lang="en-US" sz="1600" b="1" dirty="0">
              <a:solidFill>
                <a:srgbClr val="225A7A"/>
              </a:solidFill>
            </a:endParaRPr>
          </a:p>
        </p:txBody>
      </p:sp>
      <p:sp>
        <p:nvSpPr>
          <p:cNvPr id="2116614" name="Rectangle 6"/>
          <p:cNvSpPr>
            <a:spLocks noChangeArrowheads="1"/>
          </p:cNvSpPr>
          <p:nvPr/>
        </p:nvSpPr>
        <p:spPr bwMode="blackWhite">
          <a:xfrm>
            <a:off x="634180" y="5471652"/>
            <a:ext cx="8244349" cy="112087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average age of a vehicle on the road is </a:t>
            </a:r>
            <a:r>
              <a:rPr lang="en-US" b="1" dirty="0" err="1" smtClean="0">
                <a:solidFill>
                  <a:srgbClr val="FFFFFF"/>
                </a:solidFill>
              </a:rPr>
              <a:t>is</a:t>
            </a:r>
            <a:r>
              <a:rPr lang="en-US" b="1" dirty="0" smtClean="0">
                <a:solidFill>
                  <a:srgbClr val="FFFFFF"/>
                </a:solidFill>
              </a:rPr>
              <a:t> expected to continue to increase until 2018.  By 2018, the number of vehicles 12+ years old is expected to rise 11.6% from 2013 and the number that are under 5 years old is expected to increase by 41% </a:t>
            </a:r>
            <a:endParaRPr lang="en-US" b="1" dirty="0">
              <a:solidFill>
                <a:srgbClr val="FFFFFF"/>
              </a:solidFill>
            </a:endParaRPr>
          </a:p>
        </p:txBody>
      </p:sp>
      <p:sp>
        <p:nvSpPr>
          <p:cNvPr id="11" name="AutoShape 8"/>
          <p:cNvSpPr>
            <a:spLocks noChangeArrowheads="1"/>
          </p:cNvSpPr>
          <p:nvPr/>
        </p:nvSpPr>
        <p:spPr bwMode="blackWhite">
          <a:xfrm>
            <a:off x="6140244" y="1220070"/>
            <a:ext cx="2703871" cy="1021684"/>
          </a:xfrm>
          <a:prstGeom prst="wedgeRectCallout">
            <a:avLst>
              <a:gd name="adj1" fmla="val 28012"/>
              <a:gd name="adj2" fmla="val 8760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The average vehicle age reached a record 11.4 years in 2013</a:t>
            </a:r>
            <a:endParaRPr lang="en-US" b="1" i="1" dirty="0">
              <a:solidFill>
                <a:schemeClr val="bg1"/>
              </a:solidFill>
              <a:cs typeface="+mn-cs"/>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40</a:t>
            </a:fld>
            <a:endParaRPr lang="en-US"/>
          </a:p>
        </p:txBody>
      </p:sp>
      <p:sp>
        <p:nvSpPr>
          <p:cNvPr id="14" name="Text Box 17"/>
          <p:cNvSpPr txBox="1">
            <a:spLocks noChangeArrowheads="1"/>
          </p:cNvSpPr>
          <p:nvPr/>
        </p:nvSpPr>
        <p:spPr bwMode="auto">
          <a:xfrm>
            <a:off x="2256502" y="1179871"/>
            <a:ext cx="3539613" cy="1754326"/>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latin typeface="Arial" charset="0"/>
                <a:cs typeface="Arial" charset="0"/>
              </a:rPr>
              <a:t>Average vehicle age continues to increase because the </a:t>
            </a:r>
            <a:r>
              <a:rPr lang="en-US" b="1" dirty="0" smtClean="0">
                <a:solidFill>
                  <a:srgbClr val="FFFFFF"/>
                </a:solidFill>
              </a:rPr>
              <a:t>slow economy leads many drivers to keep cars on the road longer and because cars are becoming more reliable</a:t>
            </a:r>
            <a:endParaRPr lang="en-US"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par>
                          <p:cTn id="10" fill="hold">
                            <p:stCondLst>
                              <p:cond delay="1000"/>
                            </p:stCondLst>
                            <p:childTnLst>
                              <p:par>
                                <p:cTn id="11" presetID="22" presetClass="entr" presetSubtype="8"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P spid="1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41</a:t>
            </a:fld>
            <a:endParaRPr lang="en-US" sz="900"/>
          </a:p>
        </p:txBody>
      </p:sp>
      <p:sp>
        <p:nvSpPr>
          <p:cNvPr id="11270" name="Rectangle 7"/>
          <p:cNvSpPr>
            <a:spLocks noGrp="1" noChangeArrowheads="1"/>
          </p:cNvSpPr>
          <p:nvPr>
            <p:ph type="title" idx="4294967295"/>
          </p:nvPr>
        </p:nvSpPr>
        <p:spPr>
          <a:xfrm>
            <a:off x="450850" y="161925"/>
            <a:ext cx="7400925" cy="860425"/>
          </a:xfrm>
        </p:spPr>
        <p:txBody>
          <a:bodyPr/>
          <a:lstStyle/>
          <a:p>
            <a:r>
              <a:rPr lang="en-US" sz="3200" dirty="0" smtClean="0"/>
              <a:t>Monthly Change* in Auto Insurance Prices, </a:t>
            </a:r>
            <a:r>
              <a:rPr lang="en-US" dirty="0" smtClean="0"/>
              <a:t>1991–2013*</a:t>
            </a:r>
          </a:p>
        </p:txBody>
      </p:sp>
      <p:sp>
        <p:nvSpPr>
          <p:cNvPr id="11271" name="Text Box 5"/>
          <p:cNvSpPr txBox="1">
            <a:spLocks noChangeArrowheads="1"/>
          </p:cNvSpPr>
          <p:nvPr/>
        </p:nvSpPr>
        <p:spPr bwMode="auto">
          <a:xfrm>
            <a:off x="0" y="6207125"/>
            <a:ext cx="8724900" cy="6508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*Percentage change from same month in prior year; through </a:t>
            </a:r>
            <a:r>
              <a:rPr lang="en-US" sz="1100" dirty="0" smtClean="0"/>
              <a:t>September 2013; </a:t>
            </a:r>
            <a:r>
              <a:rPr lang="en-US" sz="1100" dirty="0"/>
              <a:t>seasonally adjusted</a:t>
            </a:r>
          </a:p>
          <a:p>
            <a:pPr eaLnBrk="0" hangingPunct="0">
              <a:lnSpc>
                <a:spcPct val="85000"/>
              </a:lnSpc>
              <a:spcBef>
                <a:spcPct val="25000"/>
              </a:spcBef>
              <a:buClr>
                <a:schemeClr val="accent2"/>
              </a:buClr>
              <a:buFont typeface="Wingdings" pitchFamily="2" charset="2"/>
              <a:buNone/>
            </a:pP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US Bureau of Labor Statistics;  National Bureau of Economic Research (recession dates); Insurance Information Institutes.</a:t>
            </a:r>
          </a:p>
        </p:txBody>
      </p:sp>
      <p:graphicFrame>
        <p:nvGraphicFramePr>
          <p:cNvPr id="11266" name="Object 8"/>
          <p:cNvGraphicFramePr>
            <a:graphicFrameLocks noChangeAspect="1"/>
          </p:cNvGraphicFramePr>
          <p:nvPr/>
        </p:nvGraphicFramePr>
        <p:xfrm>
          <a:off x="377825" y="1371805"/>
          <a:ext cx="8343900" cy="4838700"/>
        </p:xfrm>
        <a:graphic>
          <a:graphicData uri="http://schemas.openxmlformats.org/presentationml/2006/ole">
            <p:oleObj spid="_x0000_s13120514" name="Chart" r:id="rId4" imgW="8343967" imgH="4381555" progId="MSGraph.Chart.8">
              <p:embed followColorScheme="full"/>
            </p:oleObj>
          </a:graphicData>
        </a:graphic>
      </p:graphicFrame>
      <p:sp>
        <p:nvSpPr>
          <p:cNvPr id="8" name="AutoShape 7"/>
          <p:cNvSpPr>
            <a:spLocks noChangeArrowheads="1"/>
          </p:cNvSpPr>
          <p:nvPr/>
        </p:nvSpPr>
        <p:spPr bwMode="blackWhite">
          <a:xfrm>
            <a:off x="1870968" y="1071668"/>
            <a:ext cx="2851150" cy="1670050"/>
          </a:xfrm>
          <a:prstGeom prst="wedgeRectCallout">
            <a:avLst>
              <a:gd name="adj1" fmla="val -15662"/>
              <a:gd name="adj2" fmla="val 5068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Cyclical peaks in PP Auto tend to occur approximately every 10 years (early 1990s, early 2000s and likely the early 2010s)</a:t>
            </a:r>
            <a:endParaRPr lang="en-US" b="1" dirty="0">
              <a:solidFill>
                <a:schemeClr val="bg1"/>
              </a:solidFill>
              <a:latin typeface="Arial" pitchFamily="34" charset="0"/>
            </a:endParaRPr>
          </a:p>
        </p:txBody>
      </p:sp>
      <p:sp>
        <p:nvSpPr>
          <p:cNvPr id="9" name="AutoShape 6"/>
          <p:cNvSpPr>
            <a:spLocks noChangeArrowheads="1"/>
          </p:cNvSpPr>
          <p:nvPr/>
        </p:nvSpPr>
        <p:spPr bwMode="blackWhite">
          <a:xfrm>
            <a:off x="1525194" y="4280256"/>
            <a:ext cx="1743075" cy="1143000"/>
          </a:xfrm>
          <a:prstGeom prst="wedgeRectCallout">
            <a:avLst>
              <a:gd name="adj1" fmla="val 117911"/>
              <a:gd name="adj2" fmla="val -7762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“Hard” markets tend to occur during recessionary periods</a:t>
            </a:r>
          </a:p>
        </p:txBody>
      </p:sp>
      <p:sp>
        <p:nvSpPr>
          <p:cNvPr id="10" name="AutoShape 6"/>
          <p:cNvSpPr>
            <a:spLocks noChangeArrowheads="1"/>
          </p:cNvSpPr>
          <p:nvPr/>
        </p:nvSpPr>
        <p:spPr bwMode="blackWhite">
          <a:xfrm>
            <a:off x="5742043" y="1864513"/>
            <a:ext cx="1944483" cy="954088"/>
          </a:xfrm>
          <a:prstGeom prst="wedgeRectCallout">
            <a:avLst>
              <a:gd name="adj1" fmla="val 53393"/>
              <a:gd name="adj2" fmla="val 842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Pricing peak occurred in late 2010 at 5.3%, falling to 2.8% by Mar. 2012</a:t>
            </a:r>
            <a:endParaRPr lang="en-US" sz="1400" b="1" dirty="0">
              <a:solidFill>
                <a:schemeClr val="bg1"/>
              </a:solidFill>
            </a:endParaRPr>
          </a:p>
        </p:txBody>
      </p:sp>
      <p:sp>
        <p:nvSpPr>
          <p:cNvPr id="11" name="AutoShape 6"/>
          <p:cNvSpPr>
            <a:spLocks noChangeArrowheads="1"/>
          </p:cNvSpPr>
          <p:nvPr/>
        </p:nvSpPr>
        <p:spPr bwMode="blackWhite">
          <a:xfrm>
            <a:off x="7315200" y="4424516"/>
            <a:ext cx="1764168" cy="1052265"/>
          </a:xfrm>
          <a:prstGeom prst="wedgeRectCallout">
            <a:avLst>
              <a:gd name="adj1" fmla="val 24373"/>
              <a:gd name="adj2" fmla="val -1204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The Sept. 2013 reading of 3.9% down from 4.0% a year earlier</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2700"/>
                            </p:stCondLst>
                            <p:childTnLst>
                              <p:par>
                                <p:cTn id="13" presetID="22" presetClass="entr" presetSubtype="2" fill="hold" grpId="0"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par>
                          <p:cTn id="16" fill="hold">
                            <p:stCondLst>
                              <p:cond delay="4200"/>
                            </p:stCondLst>
                            <p:childTnLst>
                              <p:par>
                                <p:cTn id="17" presetID="22" presetClass="entr" presetSubtype="2" fill="hold" grpId="0" nodeType="after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3" name="Rectangle 105"/>
          <p:cNvSpPr>
            <a:spLocks noGrp="1" noChangeArrowheads="1"/>
          </p:cNvSpPr>
          <p:nvPr>
            <p:ph type="dt" sz="quarter" idx="10"/>
          </p:nvPr>
        </p:nvSpPr>
        <p:spPr>
          <a:noFill/>
        </p:spPr>
        <p:txBody>
          <a:bodyPr/>
          <a:lstStyle/>
          <a:p>
            <a:r>
              <a:rPr lang="en-US" smtClean="0"/>
              <a:t>12/01/09 - 9pm</a:t>
            </a:r>
          </a:p>
        </p:txBody>
      </p:sp>
      <p:sp>
        <p:nvSpPr>
          <p:cNvPr id="10244"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45" name="Rectangle 110"/>
          <p:cNvSpPr>
            <a:spLocks noGrp="1" noChangeArrowheads="1"/>
          </p:cNvSpPr>
          <p:nvPr>
            <p:ph type="sldNum" sz="quarter" idx="12"/>
          </p:nvPr>
        </p:nvSpPr>
        <p:spPr>
          <a:noFill/>
        </p:spPr>
        <p:txBody>
          <a:bodyPr/>
          <a:lstStyle/>
          <a:p>
            <a:fld id="{02944D95-B26D-49DD-9858-EE03E93ABDF7}" type="slidenum">
              <a:rPr lang="en-US" smtClean="0"/>
              <a:pPr/>
              <a:t>42</a:t>
            </a:fld>
            <a:endParaRPr lang="en-US" smtClean="0"/>
          </a:p>
        </p:txBody>
      </p:sp>
      <p:sp>
        <p:nvSpPr>
          <p:cNvPr id="10246" name="Rectangle 2"/>
          <p:cNvSpPr>
            <a:spLocks noGrp="1" noChangeArrowheads="1"/>
          </p:cNvSpPr>
          <p:nvPr>
            <p:ph type="title"/>
          </p:nvPr>
        </p:nvSpPr>
        <p:spPr/>
        <p:txBody>
          <a:bodyPr/>
          <a:lstStyle/>
          <a:p>
            <a:r>
              <a:rPr lang="en-US" sz="2800" dirty="0" smtClean="0"/>
              <a:t>Monthly Change* in Auto Insurance Prices, January 2005 - August 2013</a:t>
            </a:r>
          </a:p>
        </p:txBody>
      </p:sp>
      <p:sp>
        <p:nvSpPr>
          <p:cNvPr id="10247" name="Rectangle 3"/>
          <p:cNvSpPr>
            <a:spLocks noChangeArrowheads="1"/>
          </p:cNvSpPr>
          <p:nvPr/>
        </p:nvSpPr>
        <p:spPr bwMode="black">
          <a:xfrm>
            <a:off x="227013" y="1068388"/>
            <a:ext cx="8221662" cy="6651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 Change</a:t>
            </a:r>
            <a:br>
              <a:rPr lang="en-US" sz="1600" b="1">
                <a:solidFill>
                  <a:srgbClr val="225A7A"/>
                </a:solidFill>
              </a:rPr>
            </a:br>
            <a:r>
              <a:rPr lang="en-US" sz="1600" b="1">
                <a:solidFill>
                  <a:srgbClr val="225A7A"/>
                </a:solidFill>
              </a:rPr>
              <a:t>from same month,</a:t>
            </a:r>
            <a:br>
              <a:rPr lang="en-US" sz="1600" b="1">
                <a:solidFill>
                  <a:srgbClr val="225A7A"/>
                </a:solidFill>
              </a:rPr>
            </a:br>
            <a:r>
              <a:rPr lang="en-US" sz="1600" b="1">
                <a:solidFill>
                  <a:srgbClr val="225A7A"/>
                </a:solidFill>
              </a:rPr>
              <a:t>prior year)</a:t>
            </a:r>
          </a:p>
        </p:txBody>
      </p:sp>
      <p:sp>
        <p:nvSpPr>
          <p:cNvPr id="10248" name="Rectangle 4"/>
          <p:cNvSpPr>
            <a:spLocks noChangeArrowheads="1"/>
          </p:cNvSpPr>
          <p:nvPr/>
        </p:nvSpPr>
        <p:spPr bwMode="auto">
          <a:xfrm>
            <a:off x="0" y="6415088"/>
            <a:ext cx="7569200" cy="4429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Percentage change from same month in prior year, seasonally adjusted.</a:t>
            </a:r>
          </a:p>
          <a:p>
            <a:pPr marL="133350" indent="-133350" eaLnBrk="0" hangingPunct="0">
              <a:lnSpc>
                <a:spcPct val="90000"/>
              </a:lnSpc>
              <a:buClr>
                <a:schemeClr val="accent2"/>
              </a:buClr>
              <a:buFont typeface="Wingdings" pitchFamily="2" charset="2"/>
              <a:buNone/>
              <a:tabLst>
                <a:tab pos="112713" algn="r"/>
              </a:tabLst>
            </a:pPr>
            <a:r>
              <a:rPr lang="en-US" sz="1100"/>
              <a:t>Sources: US Bureau of Labor Statistics; Insurance Information Institute</a:t>
            </a:r>
          </a:p>
        </p:txBody>
      </p:sp>
      <p:graphicFrame>
        <p:nvGraphicFramePr>
          <p:cNvPr id="10242" name="Object 2"/>
          <p:cNvGraphicFramePr>
            <a:graphicFrameLocks/>
          </p:cNvGraphicFramePr>
          <p:nvPr/>
        </p:nvGraphicFramePr>
        <p:xfrm>
          <a:off x="147638" y="1612900"/>
          <a:ext cx="8902700" cy="4646613"/>
        </p:xfrm>
        <a:graphic>
          <a:graphicData uri="http://schemas.openxmlformats.org/presentationml/2006/ole">
            <p:oleObj spid="_x0000_s12259330" name="Chart" r:id="rId4" imgW="8381934" imgH="4657704" progId="MSGraph.Chart.8">
              <p:embed followColorScheme="full"/>
            </p:oleObj>
          </a:graphicData>
        </a:graphic>
      </p:graphicFrame>
      <p:sp>
        <p:nvSpPr>
          <p:cNvPr id="13" name="AutoShape 6"/>
          <p:cNvSpPr>
            <a:spLocks noChangeArrowheads="1"/>
          </p:cNvSpPr>
          <p:nvPr/>
        </p:nvSpPr>
        <p:spPr bwMode="blackWhite">
          <a:xfrm>
            <a:off x="2328118" y="1120122"/>
            <a:ext cx="3575142" cy="802807"/>
          </a:xfrm>
          <a:prstGeom prst="wedgeRectCallout">
            <a:avLst>
              <a:gd name="adj1" fmla="val 66273"/>
              <a:gd name="adj2" fmla="val 4527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Auto Insurance Price Increases </a:t>
            </a:r>
            <a:r>
              <a:rPr lang="en-US" sz="1400" b="1" dirty="0" smtClean="0">
                <a:solidFill>
                  <a:schemeClr val="bg1"/>
                </a:solidFill>
              </a:rPr>
              <a:t>Averaged 5.1% </a:t>
            </a:r>
            <a:r>
              <a:rPr lang="en-US" sz="1400" b="1" dirty="0">
                <a:solidFill>
                  <a:schemeClr val="bg1"/>
                </a:solidFill>
              </a:rPr>
              <a:t>in 2010 over 2009, After Averaging </a:t>
            </a:r>
            <a:r>
              <a:rPr lang="en-US" sz="1400" b="1" dirty="0" smtClean="0">
                <a:solidFill>
                  <a:schemeClr val="bg1"/>
                </a:solidFill>
              </a:rPr>
              <a:t>4.5</a:t>
            </a:r>
            <a:r>
              <a:rPr lang="en-US" sz="1400" b="1" dirty="0">
                <a:solidFill>
                  <a:schemeClr val="bg1"/>
                </a:solidFill>
              </a:rPr>
              <a:t>% in 2009 over 2008</a:t>
            </a:r>
            <a:r>
              <a:rPr lang="en-US" sz="1400" b="1" dirty="0" smtClean="0">
                <a:solidFill>
                  <a:schemeClr val="bg1"/>
                </a:solidFill>
              </a:rPr>
              <a:t>.</a:t>
            </a:r>
            <a:endParaRPr lang="en-US" sz="1400" b="1" dirty="0">
              <a:solidFill>
                <a:schemeClr val="bg1"/>
              </a:solidFill>
            </a:endParaRPr>
          </a:p>
        </p:txBody>
      </p:sp>
      <p:sp>
        <p:nvSpPr>
          <p:cNvPr id="15" name="Oval 8"/>
          <p:cNvSpPr>
            <a:spLocks noChangeArrowheads="1"/>
          </p:cNvSpPr>
          <p:nvPr/>
        </p:nvSpPr>
        <p:spPr bwMode="auto">
          <a:xfrm rot="5400000">
            <a:off x="1769886" y="3067565"/>
            <a:ext cx="1889125" cy="3177519"/>
          </a:xfrm>
          <a:prstGeom prst="ellipse">
            <a:avLst/>
          </a:prstGeom>
          <a:noFill/>
          <a:ln w="38100">
            <a:solidFill>
              <a:srgbClr val="C00000"/>
            </a:solidFill>
            <a:round/>
            <a:headEnd/>
            <a:tailEnd/>
          </a:ln>
        </p:spPr>
        <p:txBody>
          <a:bodyPr wrap="none" lIns="92075" tIns="46038" rIns="92075" bIns="46038" anchor="ctr"/>
          <a:lstStyle/>
          <a:p>
            <a:pPr eaLnBrk="0" hangingPunct="0">
              <a:spcBef>
                <a:spcPct val="50000"/>
              </a:spcBef>
              <a:buClr>
                <a:srgbClr val="FF3300"/>
              </a:buClr>
              <a:buFont typeface="Wingdings" pitchFamily="2" charset="2"/>
              <a:buNone/>
            </a:pPr>
            <a:endParaRPr lang="en-US" sz="1000">
              <a:solidFill>
                <a:srgbClr val="FF0000"/>
              </a:solidFill>
              <a:latin typeface="Times New Roman" pitchFamily="18" charset="0"/>
            </a:endParaRPr>
          </a:p>
        </p:txBody>
      </p:sp>
      <p:sp>
        <p:nvSpPr>
          <p:cNvPr id="16" name="AutoShape 6"/>
          <p:cNvSpPr>
            <a:spLocks noChangeArrowheads="1"/>
          </p:cNvSpPr>
          <p:nvPr/>
        </p:nvSpPr>
        <p:spPr bwMode="blackWhite">
          <a:xfrm>
            <a:off x="4401541" y="3216011"/>
            <a:ext cx="2528047" cy="1882870"/>
          </a:xfrm>
          <a:prstGeom prst="wedgeRectCallout">
            <a:avLst>
              <a:gd name="adj1" fmla="val -63752"/>
              <a:gd name="adj2" fmla="val 2873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Underwriting performance remained strong even when prices were flat or falling due to improvements in underlying frequency and severity trends</a:t>
            </a:r>
          </a:p>
        </p:txBody>
      </p:sp>
      <p:sp>
        <p:nvSpPr>
          <p:cNvPr id="17" name="AutoShape 6"/>
          <p:cNvSpPr>
            <a:spLocks noChangeArrowheads="1"/>
          </p:cNvSpPr>
          <p:nvPr/>
        </p:nvSpPr>
        <p:spPr bwMode="blackWhite">
          <a:xfrm>
            <a:off x="987986" y="1990259"/>
            <a:ext cx="3625850" cy="1143000"/>
          </a:xfrm>
          <a:prstGeom prst="wedgeRectCallout">
            <a:avLst>
              <a:gd name="adj1" fmla="val -10049"/>
              <a:gd name="adj2" fmla="val 1016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PPA Auto, like most p/c lines, exhibits strong cyclicality in pricing.  Prices rose from 2000 to late 2005, were flat/falling in 2006 and 2007 before beginning to rise gain in 2008. </a:t>
            </a:r>
          </a:p>
        </p:txBody>
      </p:sp>
      <p:sp>
        <p:nvSpPr>
          <p:cNvPr id="14" name="AutoShape 6"/>
          <p:cNvSpPr>
            <a:spLocks noChangeArrowheads="1"/>
          </p:cNvSpPr>
          <p:nvPr/>
        </p:nvSpPr>
        <p:spPr bwMode="blackWhite">
          <a:xfrm>
            <a:off x="6569395" y="990456"/>
            <a:ext cx="2285999" cy="891988"/>
          </a:xfrm>
          <a:prstGeom prst="wedgeRectCallout">
            <a:avLst>
              <a:gd name="adj1" fmla="val 37830"/>
              <a:gd name="adj2" fmla="val 743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Pricing weakened in 2011, strengthened in 2012/early 2013 but has since moderated</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1500"/>
                            </p:stCondLst>
                            <p:childTnLst>
                              <p:par>
                                <p:cTn id="9" presetID="17" presetClass="entr" presetSubtype="4" fill="hold" grpId="0" nodeType="afterEffect">
                                  <p:stCondLst>
                                    <p:cond delay="10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ppt_x</p:attrName>
                                        </p:attrNameLst>
                                      </p:cBhvr>
                                      <p:tavLst>
                                        <p:tav tm="0">
                                          <p:val>
                                            <p:strVal val="#ppt_x"/>
                                          </p:val>
                                        </p:tav>
                                        <p:tav tm="100000">
                                          <p:val>
                                            <p:strVal val="#ppt_x"/>
                                          </p:val>
                                        </p:tav>
                                      </p:tavLst>
                                    </p:anim>
                                    <p:anim calcmode="lin" valueType="num">
                                      <p:cBhvr>
                                        <p:cTn id="12" dur="500" fill="hold"/>
                                        <p:tgtEl>
                                          <p:spTgt spid="15"/>
                                        </p:tgtEl>
                                        <p:attrNameLst>
                                          <p:attrName>ppt_y</p:attrName>
                                        </p:attrNameLst>
                                      </p:cBhvr>
                                      <p:tavLst>
                                        <p:tav tm="0">
                                          <p:val>
                                            <p:strVal val="#ppt_y+#ppt_h/2"/>
                                          </p:val>
                                        </p:tav>
                                        <p:tav tm="100000">
                                          <p:val>
                                            <p:strVal val="#ppt_y"/>
                                          </p:val>
                                        </p:tav>
                                      </p:tavLst>
                                    </p:anim>
                                    <p:anim calcmode="lin" valueType="num">
                                      <p:cBhvr>
                                        <p:cTn id="13" dur="500" fill="hold"/>
                                        <p:tgtEl>
                                          <p:spTgt spid="15"/>
                                        </p:tgtEl>
                                        <p:attrNameLst>
                                          <p:attrName>ppt_w</p:attrName>
                                        </p:attrNameLst>
                                      </p:cBhvr>
                                      <p:tavLst>
                                        <p:tav tm="0">
                                          <p:val>
                                            <p:strVal val="#ppt_w"/>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childTnLst>
                                </p:cTn>
                              </p:par>
                            </p:childTnLst>
                          </p:cTn>
                        </p:par>
                        <p:par>
                          <p:cTn id="15" fill="hold">
                            <p:stCondLst>
                              <p:cond delay="3000"/>
                            </p:stCondLst>
                            <p:childTnLst>
                              <p:par>
                                <p:cTn id="16" presetID="22" presetClass="entr" presetSubtype="1" fill="hold" grpId="0" nodeType="afterEffect">
                                  <p:stCondLst>
                                    <p:cond delay="700"/>
                                  </p:stCondLst>
                                  <p:childTnLst>
                                    <p:set>
                                      <p:cBhvr>
                                        <p:cTn id="17" dur="1" fill="hold">
                                          <p:stCondLst>
                                            <p:cond delay="0"/>
                                          </p:stCondLst>
                                        </p:cTn>
                                        <p:tgtEl>
                                          <p:spTgt spid="16"/>
                                        </p:tgtEl>
                                        <p:attrNameLst>
                                          <p:attrName>style.visibility</p:attrName>
                                        </p:attrNameLst>
                                      </p:cBhvr>
                                      <p:to>
                                        <p:strVal val="visible"/>
                                      </p:to>
                                    </p:set>
                                    <p:animEffect transition="in" filter="wipe(up)">
                                      <p:cBhvr>
                                        <p:cTn id="18" dur="500"/>
                                        <p:tgtEl>
                                          <p:spTgt spid="16"/>
                                        </p:tgtEl>
                                      </p:cBhvr>
                                    </p:animEffect>
                                  </p:childTnLst>
                                </p:cTn>
                              </p:par>
                            </p:childTnLst>
                          </p:cTn>
                        </p:par>
                        <p:par>
                          <p:cTn id="19" fill="hold">
                            <p:stCondLst>
                              <p:cond delay="4200"/>
                            </p:stCondLst>
                            <p:childTnLst>
                              <p:par>
                                <p:cTn id="20" presetID="22" presetClass="entr" presetSubtype="2" fill="hold" grpId="0" nodeType="afterEffect">
                                  <p:stCondLst>
                                    <p:cond delay="1000"/>
                                  </p:stCondLst>
                                  <p:childTnLst>
                                    <p:set>
                                      <p:cBhvr>
                                        <p:cTn id="21" dur="1" fill="hold">
                                          <p:stCondLst>
                                            <p:cond delay="0"/>
                                          </p:stCondLst>
                                        </p:cTn>
                                        <p:tgtEl>
                                          <p:spTgt spid="17"/>
                                        </p:tgtEl>
                                        <p:attrNameLst>
                                          <p:attrName>style.visibility</p:attrName>
                                        </p:attrNameLst>
                                      </p:cBhvr>
                                      <p:to>
                                        <p:strVal val="visible"/>
                                      </p:to>
                                    </p:set>
                                    <p:animEffect transition="in" filter="wipe(right)">
                                      <p:cBhvr>
                                        <p:cTn id="22" dur="500"/>
                                        <p:tgtEl>
                                          <p:spTgt spid="17"/>
                                        </p:tgtEl>
                                      </p:cBhvr>
                                    </p:animEffect>
                                  </p:childTnLst>
                                </p:cTn>
                              </p:par>
                            </p:childTnLst>
                          </p:cTn>
                        </p:par>
                        <p:par>
                          <p:cTn id="23" fill="hold">
                            <p:stCondLst>
                              <p:cond delay="5700"/>
                            </p:stCondLst>
                            <p:childTnLst>
                              <p:par>
                                <p:cTn id="24" presetID="22" presetClass="entr" presetSubtype="2" fill="hold" grpId="0" nodeType="afterEffect">
                                  <p:stCondLst>
                                    <p:cond delay="1000"/>
                                  </p:stCondLst>
                                  <p:childTnLst>
                                    <p:set>
                                      <p:cBhvr>
                                        <p:cTn id="25" dur="1" fill="hold">
                                          <p:stCondLst>
                                            <p:cond delay="0"/>
                                          </p:stCondLst>
                                        </p:cTn>
                                        <p:tgtEl>
                                          <p:spTgt spid="14"/>
                                        </p:tgtEl>
                                        <p:attrNameLst>
                                          <p:attrName>style.visibility</p:attrName>
                                        </p:attrNameLst>
                                      </p:cBhvr>
                                      <p:to>
                                        <p:strVal val="visible"/>
                                      </p:to>
                                    </p:set>
                                    <p:animEffect transition="in" filter="wipe(right)">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P spid="14"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105"/>
          <p:cNvSpPr>
            <a:spLocks noGrp="1" noChangeArrowheads="1"/>
          </p:cNvSpPr>
          <p:nvPr>
            <p:ph type="dt" sz="quarter" idx="10"/>
          </p:nvPr>
        </p:nvSpPr>
        <p:spPr>
          <a:noFill/>
        </p:spPr>
        <p:txBody>
          <a:bodyPr/>
          <a:lstStyle/>
          <a:p>
            <a:r>
              <a:rPr lang="en-US" smtClean="0"/>
              <a:t>12/01/09 - 9pm</a:t>
            </a:r>
          </a:p>
        </p:txBody>
      </p:sp>
      <p:sp>
        <p:nvSpPr>
          <p:cNvPr id="1229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2293" name="Rectangle 110"/>
          <p:cNvSpPr>
            <a:spLocks noGrp="1" noChangeArrowheads="1"/>
          </p:cNvSpPr>
          <p:nvPr>
            <p:ph type="sldNum" sz="quarter" idx="12"/>
          </p:nvPr>
        </p:nvSpPr>
        <p:spPr>
          <a:noFill/>
        </p:spPr>
        <p:txBody>
          <a:bodyPr/>
          <a:lstStyle/>
          <a:p>
            <a:fld id="{5A610347-D1D2-4535-A206-C4B7BCB39CED}" type="slidenum">
              <a:rPr lang="en-US" smtClean="0"/>
              <a:pPr/>
              <a:t>43</a:t>
            </a:fld>
            <a:endParaRPr lang="en-US" smtClean="0"/>
          </a:p>
        </p:txBody>
      </p:sp>
      <p:sp>
        <p:nvSpPr>
          <p:cNvPr id="12294" name="Rectangle 2"/>
          <p:cNvSpPr>
            <a:spLocks noGrp="1" noChangeArrowheads="1"/>
          </p:cNvSpPr>
          <p:nvPr>
            <p:ph type="title"/>
          </p:nvPr>
        </p:nvSpPr>
        <p:spPr/>
        <p:txBody>
          <a:bodyPr/>
          <a:lstStyle/>
          <a:p>
            <a:r>
              <a:rPr lang="en-US" sz="2600" smtClean="0"/>
              <a:t>Average Expenditures on Auto Insurance</a:t>
            </a:r>
          </a:p>
        </p:txBody>
      </p:sp>
      <p:graphicFrame>
        <p:nvGraphicFramePr>
          <p:cNvPr id="12290" name="Object 3"/>
          <p:cNvGraphicFramePr>
            <a:graphicFrameLocks/>
          </p:cNvGraphicFramePr>
          <p:nvPr/>
        </p:nvGraphicFramePr>
        <p:xfrm>
          <a:off x="162112" y="1575547"/>
          <a:ext cx="8607425" cy="3989388"/>
        </p:xfrm>
        <a:graphic>
          <a:graphicData uri="http://schemas.openxmlformats.org/presentationml/2006/ole">
            <p:oleObj spid="_x0000_s24035330" name="Chart" r:id="rId4" imgW="8610574" imgH="3990968" progId="MSGraph.Chart.8">
              <p:embed followColorScheme="full"/>
            </p:oleObj>
          </a:graphicData>
        </a:graphic>
      </p:graphicFrame>
      <p:sp>
        <p:nvSpPr>
          <p:cNvPr id="2036740" name="Rectangle 4"/>
          <p:cNvSpPr>
            <a:spLocks noChangeArrowheads="1"/>
          </p:cNvSpPr>
          <p:nvPr/>
        </p:nvSpPr>
        <p:spPr bwMode="blackWhite">
          <a:xfrm>
            <a:off x="192088" y="5610225"/>
            <a:ext cx="8756650" cy="7905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Countrywide Auto Insurance Expenditures </a:t>
            </a:r>
            <a:r>
              <a:rPr lang="en-US" b="1" dirty="0" smtClean="0">
                <a:solidFill>
                  <a:srgbClr val="FFFFFF"/>
                </a:solidFill>
              </a:rPr>
              <a:t>Decreased by 0.8</a:t>
            </a:r>
            <a:r>
              <a:rPr lang="en-US" b="1" dirty="0">
                <a:solidFill>
                  <a:srgbClr val="FFFFFF"/>
                </a:solidFill>
              </a:rPr>
              <a:t>% in 2008 and </a:t>
            </a:r>
            <a:r>
              <a:rPr lang="en-US" b="1" dirty="0" smtClean="0">
                <a:solidFill>
                  <a:srgbClr val="FFFFFF"/>
                </a:solidFill>
              </a:rPr>
              <a:t>0.5% </a:t>
            </a:r>
            <a:r>
              <a:rPr lang="en-US" b="1" dirty="0">
                <a:solidFill>
                  <a:srgbClr val="FFFFFF"/>
                </a:solidFill>
              </a:rPr>
              <a:t>in </a:t>
            </a:r>
            <a:r>
              <a:rPr lang="en-US" b="1" dirty="0" smtClean="0">
                <a:solidFill>
                  <a:srgbClr val="FFFFFF"/>
                </a:solidFill>
              </a:rPr>
              <a:t>2009 </a:t>
            </a:r>
            <a:r>
              <a:rPr lang="en-US" b="1" dirty="0">
                <a:solidFill>
                  <a:srgbClr val="FFFFFF"/>
                </a:solidFill>
              </a:rPr>
              <a:t>and </a:t>
            </a:r>
            <a:r>
              <a:rPr lang="en-US" b="1" dirty="0" smtClean="0">
                <a:solidFill>
                  <a:srgbClr val="FFFFFF"/>
                </a:solidFill>
              </a:rPr>
              <a:t>Increased 0.5% in 2010, 1.5% in 2011 (est.), 2.0% in 2012 and 2.2% in 2013 (forecast)</a:t>
            </a:r>
            <a:endParaRPr lang="en-US" b="1" dirty="0">
              <a:solidFill>
                <a:srgbClr val="FFFFFF"/>
              </a:solidFill>
            </a:endParaRPr>
          </a:p>
        </p:txBody>
      </p:sp>
      <p:sp>
        <p:nvSpPr>
          <p:cNvPr id="12296" name="Rectangle 5"/>
          <p:cNvSpPr>
            <a:spLocks noChangeArrowheads="1"/>
          </p:cNvSpPr>
          <p:nvPr/>
        </p:nvSpPr>
        <p:spPr bwMode="auto">
          <a:xfrm>
            <a:off x="0" y="6415088"/>
            <a:ext cx="7569200" cy="4429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 	Insurance Information Institute Estimates/Forecasts</a:t>
            </a:r>
          </a:p>
          <a:p>
            <a:pPr marL="133350" indent="-133350" eaLnBrk="0" hangingPunct="0">
              <a:lnSpc>
                <a:spcPct val="90000"/>
              </a:lnSpc>
              <a:buClr>
                <a:schemeClr val="accent2"/>
              </a:buClr>
              <a:buFont typeface="Wingdings" pitchFamily="2" charset="2"/>
              <a:buNone/>
              <a:tabLst>
                <a:tab pos="112713" algn="r"/>
              </a:tabLst>
            </a:pPr>
            <a:r>
              <a:rPr lang="en-US" sz="1100" dirty="0"/>
              <a:t>	Source:  NAIC, Insurance Information Institute </a:t>
            </a:r>
            <a:r>
              <a:rPr lang="en-US" sz="1100" dirty="0" smtClean="0"/>
              <a:t>estimate for 2011-2013 </a:t>
            </a:r>
            <a:r>
              <a:rPr lang="en-US" sz="1100" dirty="0"/>
              <a:t>based on CPI and other data.</a:t>
            </a:r>
          </a:p>
        </p:txBody>
      </p:sp>
      <p:sp>
        <p:nvSpPr>
          <p:cNvPr id="9" name="AutoShape 13"/>
          <p:cNvSpPr>
            <a:spLocks noChangeArrowheads="1"/>
          </p:cNvSpPr>
          <p:nvPr/>
        </p:nvSpPr>
        <p:spPr bwMode="blackWhite">
          <a:xfrm>
            <a:off x="4451350" y="1304925"/>
            <a:ext cx="4060825" cy="631825"/>
          </a:xfrm>
          <a:prstGeom prst="wedgeRectCallout">
            <a:avLst>
              <a:gd name="adj1" fmla="val 43373"/>
              <a:gd name="adj2" fmla="val 15105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The average expenditure on auto insurance is lower today than it was in </a:t>
            </a:r>
            <a:r>
              <a:rPr lang="en-US" sz="1400" b="1" dirty="0" smtClean="0">
                <a:solidFill>
                  <a:schemeClr val="bg1"/>
                </a:solidFill>
              </a:rPr>
              <a:t>2004</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smtClean="0"/>
              <a:t>12/01/09 - 9pm</a:t>
            </a:r>
          </a:p>
        </p:txBody>
      </p:sp>
      <p:sp>
        <p:nvSpPr>
          <p:cNvPr id="13317" name="Rectangle 110"/>
          <p:cNvSpPr>
            <a:spLocks noGrp="1" noChangeArrowheads="1"/>
          </p:cNvSpPr>
          <p:nvPr>
            <p:ph type="sldNum" sz="quarter" idx="12"/>
          </p:nvPr>
        </p:nvSpPr>
        <p:spPr/>
        <p:txBody>
          <a:bodyPr/>
          <a:lstStyle/>
          <a:p>
            <a:pPr>
              <a:defRPr/>
            </a:pPr>
            <a:fld id="{ABF663C9-B40D-4605-84E2-C28F5021D9BD}" type="slidenum">
              <a:rPr lang="en-US" smtClean="0"/>
              <a:pPr>
                <a:defRPr/>
              </a:pPr>
              <a:t>44</a:t>
            </a:fld>
            <a:endParaRPr lang="en-US" smtClean="0"/>
          </a:p>
        </p:txBody>
      </p:sp>
      <p:sp>
        <p:nvSpPr>
          <p:cNvPr id="38918"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8919" name="Rectangle 3"/>
          <p:cNvSpPr>
            <a:spLocks noGrp="1" noChangeArrowheads="1"/>
          </p:cNvSpPr>
          <p:nvPr>
            <p:ph type="title"/>
          </p:nvPr>
        </p:nvSpPr>
        <p:spPr/>
        <p:txBody>
          <a:bodyPr/>
          <a:lstStyle/>
          <a:p>
            <a:r>
              <a:rPr lang="en-US" dirty="0" smtClean="0"/>
              <a:t>New Private Housing Starts, 1990-2019F</a:t>
            </a:r>
          </a:p>
        </p:txBody>
      </p:sp>
      <p:graphicFrame>
        <p:nvGraphicFramePr>
          <p:cNvPr id="38914" name="Object 4"/>
          <p:cNvGraphicFramePr>
            <a:graphicFrameLocks noChangeAspect="1"/>
          </p:cNvGraphicFramePr>
          <p:nvPr/>
        </p:nvGraphicFramePr>
        <p:xfrm>
          <a:off x="216566" y="1122824"/>
          <a:ext cx="8656637" cy="4314825"/>
        </p:xfrm>
        <a:graphic>
          <a:graphicData uri="http://schemas.openxmlformats.org/presentationml/2006/ole">
            <p:oleObj spid="_x0000_s23035906" name="Chart" r:id="rId4" imgW="7839024" imgH="4095701" progId="MSGraph.Chart.8">
              <p:embed followColorScheme="full"/>
            </p:oleObj>
          </a:graphicData>
        </a:graphic>
      </p:graphicFrame>
      <p:sp>
        <p:nvSpPr>
          <p:cNvPr id="38920" name="Rectangle 5"/>
          <p:cNvSpPr>
            <a:spLocks noChangeArrowheads="1"/>
          </p:cNvSpPr>
          <p:nvPr/>
        </p:nvSpPr>
        <p:spPr bwMode="auto">
          <a:xfrm>
            <a:off x="0" y="6580188"/>
            <a:ext cx="8551863"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(10/13 and 3/13); </a:t>
            </a:r>
            <a:r>
              <a:rPr lang="en-US" sz="1100" dirty="0"/>
              <a:t>Insurance Information </a:t>
            </a:r>
            <a:r>
              <a:rPr lang="en-US" sz="1100" dirty="0" smtClean="0"/>
              <a:t>Institute.</a:t>
            </a:r>
            <a:endParaRPr lang="en-US" sz="1100" dirty="0"/>
          </a:p>
        </p:txBody>
      </p:sp>
      <p:sp>
        <p:nvSpPr>
          <p:cNvPr id="1915910" name="Rectangle 6"/>
          <p:cNvSpPr>
            <a:spLocks noChangeArrowheads="1"/>
          </p:cNvSpPr>
          <p:nvPr/>
        </p:nvSpPr>
        <p:spPr bwMode="blackWhite">
          <a:xfrm>
            <a:off x="216310" y="5513388"/>
            <a:ext cx="868956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Are Starting to See Meaningful Exposure Growth for the First Time Since 2005 Associated with Home Construction: Construction </a:t>
            </a:r>
            <a:r>
              <a:rPr lang="en-US" b="1" dirty="0">
                <a:solidFill>
                  <a:srgbClr val="FFFFFF"/>
                </a:solidFill>
              </a:rPr>
              <a:t>Risk Exposure, </a:t>
            </a:r>
            <a:r>
              <a:rPr lang="en-US" b="1" dirty="0" smtClean="0">
                <a:solidFill>
                  <a:srgbClr val="FFFFFF"/>
                </a:solidFill>
              </a:rPr>
              <a:t>Surety, Commercial Auto; Potent Driver of Workers Comp Exposure</a:t>
            </a:r>
            <a:endParaRPr lang="en-US" b="1" dirty="0">
              <a:solidFill>
                <a:srgbClr val="FFFFFF"/>
              </a:solidFill>
            </a:endParaRPr>
          </a:p>
        </p:txBody>
      </p:sp>
      <p:sp>
        <p:nvSpPr>
          <p:cNvPr id="1915917" name="AutoShape 13"/>
          <p:cNvSpPr>
            <a:spLocks noChangeArrowheads="1"/>
          </p:cNvSpPr>
          <p:nvPr/>
        </p:nvSpPr>
        <p:spPr bwMode="blackWhite">
          <a:xfrm>
            <a:off x="2408903" y="3116826"/>
            <a:ext cx="2344994" cy="1799303"/>
          </a:xfrm>
          <a:prstGeom prst="wedgeRectCallout">
            <a:avLst>
              <a:gd name="adj1" fmla="val 104782"/>
              <a:gd name="adj2" fmla="val 452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New home starts plunged 72% from 2005-2009; A net annual decline of 1.49 million units, lowest since records began in 1959</a:t>
            </a:r>
          </a:p>
        </p:txBody>
      </p:sp>
      <p:sp>
        <p:nvSpPr>
          <p:cNvPr id="1915918" name="AutoShape 14"/>
          <p:cNvSpPr>
            <a:spLocks noChangeArrowheads="1"/>
          </p:cNvSpPr>
          <p:nvPr/>
        </p:nvSpPr>
        <p:spPr bwMode="blackWhite">
          <a:xfrm>
            <a:off x="5525729" y="1111045"/>
            <a:ext cx="3195483" cy="1101213"/>
          </a:xfrm>
          <a:prstGeom prst="wedgeRectCallout">
            <a:avLst>
              <a:gd name="adj1" fmla="val -3749"/>
              <a:gd name="adj2" fmla="val 13385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Job growth, low inventories of existing homes,  low mortgage rates and demographics are stimulating new home construction for the first time in years</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915918"/>
                                        </p:tgtEl>
                                        <p:attrNameLst>
                                          <p:attrName>style.visibility</p:attrName>
                                        </p:attrNameLst>
                                      </p:cBhvr>
                                      <p:to>
                                        <p:strVal val="visible"/>
                                      </p:to>
                                    </p:set>
                                    <p:animEffect transition="in" filter="wipe(right)">
                                      <p:cBhvr>
                                        <p:cTn id="11" dur="500"/>
                                        <p:tgtEl>
                                          <p:spTgt spid="191591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1915910"/>
                                        </p:tgtEl>
                                        <p:attrNameLst>
                                          <p:attrName>style.visibility</p:attrName>
                                        </p:attrNameLst>
                                      </p:cBhvr>
                                      <p:to>
                                        <p:strVal val="visible"/>
                                      </p:to>
                                    </p:set>
                                    <p:anim calcmode="lin" valueType="num">
                                      <p:cBhvr>
                                        <p:cTn id="15" dur="500" fill="hold"/>
                                        <p:tgtEl>
                                          <p:spTgt spid="1915910"/>
                                        </p:tgtEl>
                                        <p:attrNameLst>
                                          <p:attrName>ppt_w</p:attrName>
                                        </p:attrNameLst>
                                      </p:cBhvr>
                                      <p:tavLst>
                                        <p:tav tm="0">
                                          <p:val>
                                            <p:fltVal val="0"/>
                                          </p:val>
                                        </p:tav>
                                        <p:tav tm="100000">
                                          <p:val>
                                            <p:strVal val="#ppt_w"/>
                                          </p:val>
                                        </p:tav>
                                      </p:tavLst>
                                    </p:anim>
                                    <p:anim calcmode="lin" valueType="num">
                                      <p:cBhvr>
                                        <p:cTn id="16"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915918"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105"/>
          <p:cNvSpPr>
            <a:spLocks noGrp="1" noChangeArrowheads="1"/>
          </p:cNvSpPr>
          <p:nvPr>
            <p:ph type="dt" sz="quarter" idx="10"/>
          </p:nvPr>
        </p:nvSpPr>
        <p:spPr>
          <a:noFill/>
        </p:spPr>
        <p:txBody>
          <a:bodyPr/>
          <a:lstStyle/>
          <a:p>
            <a:r>
              <a:rPr lang="en-US" smtClean="0">
                <a:latin typeface="Arial" pitchFamily="34" charset="0"/>
              </a:rPr>
              <a:t>12/01/09 - 9pm</a:t>
            </a:r>
          </a:p>
        </p:txBody>
      </p:sp>
      <p:sp>
        <p:nvSpPr>
          <p:cNvPr id="3076" name="Rectangle 106"/>
          <p:cNvSpPr>
            <a:spLocks noGrp="1" noChangeArrowheads="1"/>
          </p:cNvSpPr>
          <p:nvPr>
            <p:ph type="ftr" sz="quarter" idx="11"/>
          </p:nvPr>
        </p:nvSpPr>
        <p:spPr>
          <a:noFill/>
        </p:spPr>
        <p:txBody>
          <a:bodyPr/>
          <a:lstStyle/>
          <a:p>
            <a:r>
              <a:rPr lang="en-US" smtClean="0">
                <a:latin typeface="Arial" pitchFamily="34" charset="0"/>
              </a:rPr>
              <a:t>eSlide – P6466 – The Financial Crisis and the Future of the P/C</a:t>
            </a:r>
          </a:p>
        </p:txBody>
      </p:sp>
      <p:sp>
        <p:nvSpPr>
          <p:cNvPr id="3077" name="Rectangle 110"/>
          <p:cNvSpPr>
            <a:spLocks noGrp="1" noChangeArrowheads="1"/>
          </p:cNvSpPr>
          <p:nvPr>
            <p:ph type="sldNum" sz="quarter" idx="12"/>
          </p:nvPr>
        </p:nvSpPr>
        <p:spPr>
          <a:noFill/>
        </p:spPr>
        <p:txBody>
          <a:bodyPr/>
          <a:lstStyle/>
          <a:p>
            <a:fld id="{AB19D61C-75EB-4A25-93D1-A19BA1908D07}" type="slidenum">
              <a:rPr lang="en-US" smtClean="0">
                <a:latin typeface="Arial" pitchFamily="34" charset="0"/>
              </a:rPr>
              <a:pPr/>
              <a:t>45</a:t>
            </a:fld>
            <a:endParaRPr lang="en-US" smtClean="0">
              <a:latin typeface="Arial" pitchFamily="34" charset="0"/>
            </a:endParaRPr>
          </a:p>
        </p:txBody>
      </p:sp>
      <p:sp>
        <p:nvSpPr>
          <p:cNvPr id="3078" name="Rectangle 2"/>
          <p:cNvSpPr>
            <a:spLocks noGrp="1" noChangeArrowheads="1"/>
          </p:cNvSpPr>
          <p:nvPr>
            <p:ph type="title"/>
          </p:nvPr>
        </p:nvSpPr>
        <p:spPr/>
        <p:txBody>
          <a:bodyPr/>
          <a:lstStyle/>
          <a:p>
            <a:r>
              <a:rPr lang="en-US" dirty="0" smtClean="0">
                <a:latin typeface="Arial" pitchFamily="34" charset="0"/>
              </a:rPr>
              <a:t>Average Premium for</a:t>
            </a:r>
            <a:br>
              <a:rPr lang="en-US" dirty="0" smtClean="0">
                <a:latin typeface="Arial" pitchFamily="34" charset="0"/>
              </a:rPr>
            </a:br>
            <a:r>
              <a:rPr lang="en-US" dirty="0" smtClean="0">
                <a:latin typeface="Arial" pitchFamily="34" charset="0"/>
              </a:rPr>
              <a:t>Home Insurance Policies**</a:t>
            </a:r>
          </a:p>
        </p:txBody>
      </p:sp>
      <p:sp>
        <p:nvSpPr>
          <p:cNvPr id="3079" name="Rectangle 3"/>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a:t>* 	Insurance Information Institute Estimates/Forecasts  **Excludes state-run insurers.</a:t>
            </a:r>
          </a:p>
          <a:p>
            <a:pPr marL="63500" indent="-63500" eaLnBrk="0" hangingPunct="0">
              <a:lnSpc>
                <a:spcPct val="90000"/>
              </a:lnSpc>
              <a:buClr>
                <a:schemeClr val="accent2"/>
              </a:buClr>
              <a:buFont typeface="Wingdings" pitchFamily="2" charset="2"/>
              <a:buNone/>
              <a:tabLst>
                <a:tab pos="112713" algn="r"/>
              </a:tabLst>
            </a:pPr>
            <a:r>
              <a:rPr lang="en-US" sz="1100" dirty="0"/>
              <a:t>Source: NAIC, Insurance Information Institute estimates </a:t>
            </a:r>
            <a:r>
              <a:rPr lang="en-US" sz="1100" dirty="0" smtClean="0"/>
              <a:t>for 2011-2013 </a:t>
            </a:r>
            <a:r>
              <a:rPr lang="en-US" sz="1100" dirty="0"/>
              <a:t>based on CPI </a:t>
            </a:r>
            <a:r>
              <a:rPr lang="en-US" sz="1100" dirty="0" smtClean="0"/>
              <a:t>data and other data.</a:t>
            </a:r>
            <a:endParaRPr lang="en-US" sz="1100" dirty="0"/>
          </a:p>
        </p:txBody>
      </p:sp>
      <p:graphicFrame>
        <p:nvGraphicFramePr>
          <p:cNvPr id="3074" name="Object 3"/>
          <p:cNvGraphicFramePr>
            <a:graphicFrameLocks/>
          </p:cNvGraphicFramePr>
          <p:nvPr/>
        </p:nvGraphicFramePr>
        <p:xfrm>
          <a:off x="215900" y="1560513"/>
          <a:ext cx="8632825" cy="3992562"/>
        </p:xfrm>
        <a:graphic>
          <a:graphicData uri="http://schemas.openxmlformats.org/presentationml/2006/ole">
            <p:oleObj spid="_x0000_s16765954" name="Chart" r:id="rId4" imgW="8610574" imgH="3990968" progId="MSGraph.Chart.8">
              <p:embed followColorScheme="full"/>
            </p:oleObj>
          </a:graphicData>
        </a:graphic>
      </p:graphicFrame>
      <p:sp>
        <p:nvSpPr>
          <p:cNvPr id="2040837" name="Rectangle 5"/>
          <p:cNvSpPr>
            <a:spLocks noChangeArrowheads="1"/>
          </p:cNvSpPr>
          <p:nvPr/>
        </p:nvSpPr>
        <p:spPr bwMode="blackWhite">
          <a:xfrm>
            <a:off x="857250" y="5597525"/>
            <a:ext cx="7629525"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Countrywide Home Insurance Expenditures Increased by an Estimated </a:t>
            </a:r>
            <a:r>
              <a:rPr lang="en-US" b="1" dirty="0" smtClean="0">
                <a:solidFill>
                  <a:srgbClr val="FFFFFF"/>
                </a:solidFill>
              </a:rPr>
              <a:t>4.0% in 2011-2013</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40837"/>
                                        </p:tgtEl>
                                        <p:attrNameLst>
                                          <p:attrName>style.visibility</p:attrName>
                                        </p:attrNameLst>
                                      </p:cBhvr>
                                      <p:to>
                                        <p:strVal val="visible"/>
                                      </p:to>
                                    </p:set>
                                    <p:anim calcmode="lin" valueType="num">
                                      <p:cBhvr>
                                        <p:cTn id="7" dur="500" fill="hold"/>
                                        <p:tgtEl>
                                          <p:spTgt spid="2040837"/>
                                        </p:tgtEl>
                                        <p:attrNameLst>
                                          <p:attrName>ppt_w</p:attrName>
                                        </p:attrNameLst>
                                      </p:cBhvr>
                                      <p:tavLst>
                                        <p:tav tm="0">
                                          <p:val>
                                            <p:fltVal val="0"/>
                                          </p:val>
                                        </p:tav>
                                        <p:tav tm="100000">
                                          <p:val>
                                            <p:strVal val="#ppt_w"/>
                                          </p:val>
                                        </p:tav>
                                      </p:tavLst>
                                    </p:anim>
                                    <p:anim calcmode="lin" valueType="num">
                                      <p:cBhvr>
                                        <p:cTn id="8" dur="500" fill="hold"/>
                                        <p:tgtEl>
                                          <p:spTgt spid="204083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0837"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46</a:t>
            </a:fld>
            <a:endParaRPr lang="en-US" sz="900"/>
          </a:p>
        </p:txBody>
      </p:sp>
      <p:sp>
        <p:nvSpPr>
          <p:cNvPr id="31750" name="Rectangle 7"/>
          <p:cNvSpPr>
            <a:spLocks noGrp="1" noChangeArrowheads="1"/>
          </p:cNvSpPr>
          <p:nvPr>
            <p:ph type="title" idx="4294967295"/>
          </p:nvPr>
        </p:nvSpPr>
        <p:spPr>
          <a:xfrm>
            <a:off x="117984" y="103394"/>
            <a:ext cx="7667626" cy="860425"/>
          </a:xfrm>
        </p:spPr>
        <p:txBody>
          <a:bodyPr/>
          <a:lstStyle/>
          <a:p>
            <a:r>
              <a:rPr lang="en-US" dirty="0" smtClean="0"/>
              <a:t>Interest Rate on Convention 30-Year Mortgages: Headed Back Up, 1990–2013*</a:t>
            </a:r>
          </a:p>
        </p:txBody>
      </p:sp>
      <p:sp>
        <p:nvSpPr>
          <p:cNvPr id="31751" name="Text Box 5"/>
          <p:cNvSpPr txBox="1">
            <a:spLocks noChangeArrowheads="1"/>
          </p:cNvSpPr>
          <p:nvPr/>
        </p:nvSpPr>
        <p:spPr bwMode="auto">
          <a:xfrm>
            <a:off x="0" y="6285566"/>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a:t>
            </a:r>
            <a:r>
              <a:rPr lang="en-US" sz="1100" dirty="0" smtClean="0"/>
              <a:t>through August 2013.              </a:t>
            </a: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smtClean="0">
                <a:hlinkClick r:id="rId4"/>
              </a:rPr>
              <a:t>http://www.federalreserve.gov/releases/h15/data.htm</a:t>
            </a:r>
            <a:r>
              <a:rPr lang="en-US" sz="1100" dirty="0" smtClean="0"/>
              <a:t>.  </a:t>
            </a:r>
            <a:r>
              <a:rPr lang="en-US" sz="1100" dirty="0"/>
              <a:t/>
            </a:r>
            <a:br>
              <a:rPr lang="en-US" sz="1100" dirty="0"/>
            </a:br>
            <a:r>
              <a:rPr lang="en-US" sz="1100" dirty="0"/>
              <a:t>National Bureau of Economic Research (recession dates); Insurance Information Institutes.</a:t>
            </a:r>
          </a:p>
        </p:txBody>
      </p:sp>
      <p:graphicFrame>
        <p:nvGraphicFramePr>
          <p:cNvPr id="31746" name="Object 8"/>
          <p:cNvGraphicFramePr>
            <a:graphicFrameLocks noChangeAspect="1"/>
          </p:cNvGraphicFramePr>
          <p:nvPr/>
        </p:nvGraphicFramePr>
        <p:xfrm>
          <a:off x="463550" y="977900"/>
          <a:ext cx="8404225" cy="4838700"/>
        </p:xfrm>
        <a:graphic>
          <a:graphicData uri="http://schemas.openxmlformats.org/presentationml/2006/ole">
            <p:oleObj spid="_x0000_s22644738" name="Chart" r:id="rId5" imgW="8343872" imgH="4381562" progId="MSGraph.Chart.8">
              <p:embed followColorScheme="full"/>
            </p:oleObj>
          </a:graphicData>
        </a:graphic>
      </p:graphicFrame>
      <p:sp>
        <p:nvSpPr>
          <p:cNvPr id="9" name="AutoShape 38"/>
          <p:cNvSpPr>
            <a:spLocks noChangeArrowheads="1"/>
          </p:cNvSpPr>
          <p:nvPr/>
        </p:nvSpPr>
        <p:spPr bwMode="blackWhite">
          <a:xfrm>
            <a:off x="3054144" y="4073013"/>
            <a:ext cx="3066435" cy="809625"/>
          </a:xfrm>
          <a:prstGeom prst="wedgeRectCallout">
            <a:avLst>
              <a:gd name="adj1" fmla="val 82729"/>
              <a:gd name="adj2" fmla="val -12640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a:t>
            </a:r>
            <a:r>
              <a:rPr lang="en-US" sz="1400" b="1" dirty="0" smtClean="0">
                <a:solidFill>
                  <a:schemeClr val="bg1"/>
                </a:solidFill>
              </a:rPr>
              <a:t>30-Year mortgages have </a:t>
            </a:r>
            <a:r>
              <a:rPr lang="en-US" sz="1400" b="1" dirty="0">
                <a:solidFill>
                  <a:schemeClr val="bg1"/>
                </a:solidFill>
              </a:rPr>
              <a:t>been </a:t>
            </a:r>
            <a:r>
              <a:rPr lang="en-US" sz="1400" b="1" dirty="0" smtClean="0">
                <a:solidFill>
                  <a:schemeClr val="bg1"/>
                </a:solidFill>
              </a:rPr>
              <a:t>below 6% for a five years</a:t>
            </a:r>
            <a:endParaRPr lang="en-US" sz="1400" b="1" dirty="0">
              <a:solidFill>
                <a:schemeClr val="bg1"/>
              </a:solidFill>
            </a:endParaRPr>
          </a:p>
        </p:txBody>
      </p:sp>
      <p:sp>
        <p:nvSpPr>
          <p:cNvPr id="10" name="Oval 8"/>
          <p:cNvSpPr>
            <a:spLocks noChangeArrowheads="1"/>
          </p:cNvSpPr>
          <p:nvPr/>
        </p:nvSpPr>
        <p:spPr bwMode="auto">
          <a:xfrm rot="-5400000">
            <a:off x="8217771" y="3709682"/>
            <a:ext cx="1061884" cy="584095"/>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Since roughly 80% of P/C bond/cash investments are in 10-year or shorter durations, most P/C insurer portfolios will have low-yielding bonds for years to come. </a:t>
            </a:r>
          </a:p>
        </p:txBody>
      </p:sp>
      <p:sp>
        <p:nvSpPr>
          <p:cNvPr id="11" name="AutoShape 38"/>
          <p:cNvSpPr>
            <a:spLocks noChangeArrowheads="1"/>
          </p:cNvSpPr>
          <p:nvPr/>
        </p:nvSpPr>
        <p:spPr bwMode="blackWhite">
          <a:xfrm>
            <a:off x="5584723" y="1420454"/>
            <a:ext cx="3199785" cy="1190011"/>
          </a:xfrm>
          <a:prstGeom prst="wedgeRectCallout">
            <a:avLst>
              <a:gd name="adj1" fmla="val 41843"/>
              <a:gd name="adj2" fmla="val 12536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a:t>
            </a:r>
            <a:r>
              <a:rPr lang="en-US" sz="1400" b="1" dirty="0" smtClean="0">
                <a:solidFill>
                  <a:schemeClr val="bg1"/>
                </a:solidFill>
              </a:rPr>
              <a:t>30-Year Mortgages in the U.S. plunged to all time record lows in late 2012 and early 2013 but are now rising as the Fed considers tapering its QE program</a:t>
            </a:r>
            <a:endParaRPr lang="en-US" sz="14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46</a:t>
            </a:fld>
            <a:endParaRPr lang="en-US"/>
          </a:p>
        </p:txBody>
      </p:sp>
      <p:sp>
        <p:nvSpPr>
          <p:cNvPr id="14" name="AutoShape 7"/>
          <p:cNvSpPr>
            <a:spLocks noChangeArrowheads="1"/>
          </p:cNvSpPr>
          <p:nvPr/>
        </p:nvSpPr>
        <p:spPr bwMode="blackWhite">
          <a:xfrm>
            <a:off x="6204155" y="4178710"/>
            <a:ext cx="2074606" cy="904568"/>
          </a:xfrm>
          <a:prstGeom prst="wedgeRectCallout">
            <a:avLst>
              <a:gd name="adj1" fmla="val 66688"/>
              <a:gd name="adj2" fmla="val -8239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30-yr. mortgage rates are up 111 basis points since the beginning of the year</a:t>
            </a:r>
            <a:endParaRPr lang="en-US" sz="1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3500"/>
                            </p:stCondLst>
                            <p:childTnLst>
                              <p:par>
                                <p:cTn id="20" presetID="22" presetClass="entr" presetSubtype="4" fill="hold" grpId="0" nodeType="afterEffect">
                                  <p:stCondLst>
                                    <p:cond delay="70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smtClean="0">
                <a:solidFill>
                  <a:srgbClr val="FFFFFF"/>
                </a:solidFill>
                <a:latin typeface="Arial" charset="0"/>
                <a:cs typeface="Arial" charset="0"/>
              </a:rPr>
              <a:t>12/01/09 - 9pm</a:t>
            </a:r>
          </a:p>
        </p:txBody>
      </p:sp>
      <p:sp>
        <p:nvSpPr>
          <p:cNvPr id="819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smtClean="0">
                <a:solidFill>
                  <a:srgbClr val="FFFFFF"/>
                </a:solidFill>
                <a:latin typeface="Arial" charset="0"/>
                <a:cs typeface="Arial" charset="0"/>
              </a:rPr>
              <a:t>eSlide – P6466 – The Financial Crisis and the Future of the P/C</a:t>
            </a:r>
          </a:p>
        </p:txBody>
      </p:sp>
      <p:sp>
        <p:nvSpPr>
          <p:cNvPr id="819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CA7A687-7399-4D14-BB9C-CB97F4ED43B6}" type="slidenum">
              <a:rPr lang="en-US" sz="900" smtClean="0">
                <a:solidFill>
                  <a:srgbClr val="000000"/>
                </a:solidFill>
                <a:latin typeface="Arial" charset="0"/>
                <a:cs typeface="Arial" charset="0"/>
              </a:rPr>
              <a:pPr algn="r" eaLnBrk="0" fontAlgn="base" hangingPunct="0">
                <a:lnSpc>
                  <a:spcPct val="85000"/>
                </a:lnSpc>
                <a:spcBef>
                  <a:spcPct val="20000"/>
                </a:spcBef>
                <a:spcAft>
                  <a:spcPct val="0"/>
                </a:spcAft>
              </a:pPr>
              <a:t>47</a:t>
            </a:fld>
            <a:endParaRPr lang="en-US" sz="900" smtClean="0">
              <a:solidFill>
                <a:srgbClr val="000000"/>
              </a:solidFill>
              <a:latin typeface="Arial" charset="0"/>
              <a:cs typeface="Arial" charset="0"/>
            </a:endParaRPr>
          </a:p>
        </p:txBody>
      </p:sp>
      <p:sp>
        <p:nvSpPr>
          <p:cNvPr id="1938437" name="Rectangle 5"/>
          <p:cNvSpPr>
            <a:spLocks noChangeArrowheads="1"/>
          </p:cNvSpPr>
          <p:nvPr/>
        </p:nvSpPr>
        <p:spPr bwMode="blackWhite">
          <a:xfrm>
            <a:off x="503494" y="5567311"/>
            <a:ext cx="8207375" cy="8048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Mortgage Interest Rates Will Rise as Expectations Over the Fed’s Tapering of QE3 Persist; Still Low by Historical Standards</a:t>
            </a:r>
            <a:endParaRPr lang="en-US" sz="2000" b="1" dirty="0" smtClean="0">
              <a:solidFill>
                <a:srgbClr val="FFFFFF"/>
              </a:solidFill>
              <a:latin typeface="Arial" charset="0"/>
              <a:cs typeface="Arial" charset="0"/>
            </a:endParaRPr>
          </a:p>
        </p:txBody>
      </p:sp>
      <p:graphicFrame>
        <p:nvGraphicFramePr>
          <p:cNvPr id="8194" name="Object 7"/>
          <p:cNvGraphicFramePr>
            <a:graphicFrameLocks noChangeAspect="1"/>
          </p:cNvGraphicFramePr>
          <p:nvPr/>
        </p:nvGraphicFramePr>
        <p:xfrm>
          <a:off x="317500" y="1285875"/>
          <a:ext cx="8499475" cy="4286250"/>
        </p:xfrm>
        <a:graphic>
          <a:graphicData uri="http://schemas.openxmlformats.org/presentationml/2006/ole">
            <p:oleObj spid="_x0000_s23038978" name="Chart" r:id="rId5" imgW="8296224" imgH="3762296" progId="MSGraph.Chart.8">
              <p:embed followColorScheme="full"/>
            </p:oleObj>
          </a:graphicData>
        </a:graphic>
      </p:graphicFrame>
      <p:sp>
        <p:nvSpPr>
          <p:cNvPr id="9" name="AutoShape 14"/>
          <p:cNvSpPr>
            <a:spLocks noChangeArrowheads="1"/>
          </p:cNvSpPr>
          <p:nvPr/>
        </p:nvSpPr>
        <p:spPr bwMode="blackWhite">
          <a:xfrm>
            <a:off x="5496232" y="3766902"/>
            <a:ext cx="2680549" cy="1060736"/>
          </a:xfrm>
          <a:prstGeom prst="wedgeRectCallout">
            <a:avLst>
              <a:gd name="adj1" fmla="val 36673"/>
              <a:gd name="adj2" fmla="val -16749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b="1" dirty="0" smtClean="0">
                <a:solidFill>
                  <a:srgbClr val="FFFFFF"/>
                </a:solidFill>
              </a:rPr>
              <a:t>30-year mortgage rates were up sharply but have since fallen</a:t>
            </a:r>
            <a:endParaRPr lang="en-US" b="1" dirty="0" smtClean="0">
              <a:solidFill>
                <a:srgbClr val="FFFFFF"/>
              </a:solidFill>
              <a:latin typeface="Arial" charset="0"/>
              <a:cs typeface="Arial" charset="0"/>
            </a:endParaRPr>
          </a:p>
        </p:txBody>
      </p:sp>
      <p:sp>
        <p:nvSpPr>
          <p:cNvPr id="10" name="Rectangle 7"/>
          <p:cNvSpPr txBox="1">
            <a:spLocks noChangeArrowheads="1"/>
          </p:cNvSpPr>
          <p:nvPr/>
        </p:nvSpPr>
        <p:spPr bwMode="black">
          <a:xfrm>
            <a:off x="117983" y="103394"/>
            <a:ext cx="7831397"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30-Year Mortgages in 2013 Are Rising: What</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Will Be the Impact </a:t>
            </a:r>
            <a:r>
              <a:rPr lang="en-US" sz="3000" b="1" kern="0" dirty="0" smtClean="0">
                <a:solidFill>
                  <a:srgbClr val="225A7A"/>
                </a:solidFill>
                <a:ea typeface="+mj-ea"/>
                <a:cs typeface="+mj-cs"/>
              </a:rPr>
              <a:t>on Construction?</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
        <p:nvSpPr>
          <p:cNvPr id="11" name="Text Box 5"/>
          <p:cNvSpPr txBox="1">
            <a:spLocks noChangeArrowheads="1"/>
          </p:cNvSpPr>
          <p:nvPr/>
        </p:nvSpPr>
        <p:spPr bwMode="auto">
          <a:xfrm>
            <a:off x="0" y="6429751"/>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*Weekly through October 3, 2013.</a:t>
            </a:r>
            <a:endParaRPr lang="en-US" sz="1100" dirty="0"/>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smtClean="0">
                <a:hlinkClick r:id="rId6"/>
              </a:rPr>
              <a:t>http://www.federalreserve.gov/releases/h15/data.htm</a:t>
            </a:r>
            <a:r>
              <a:rPr lang="en-US" sz="1100" dirty="0" smtClean="0"/>
              <a:t>.;  </a:t>
            </a:r>
            <a:r>
              <a:rPr lang="en-US" sz="1100" dirty="0"/>
              <a:t>Insurance Information Institutes.</a:t>
            </a:r>
          </a:p>
        </p:txBody>
      </p:sp>
    </p:spTree>
    <p:custDataLst>
      <p:tags r:id="rId2"/>
    </p:custData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51" name="Rectangle 105"/>
          <p:cNvSpPr>
            <a:spLocks noGrp="1" noChangeArrowheads="1"/>
          </p:cNvSpPr>
          <p:nvPr>
            <p:ph type="dt" sz="quarter" idx="10"/>
          </p:nvPr>
        </p:nvSpPr>
        <p:spPr/>
        <p:txBody>
          <a:bodyPr/>
          <a:lstStyle/>
          <a:p>
            <a:pPr>
              <a:defRPr/>
            </a:pPr>
            <a:r>
              <a:rPr lang="en-US" smtClean="0"/>
              <a:t>12/01/09 - 9pm</a:t>
            </a:r>
          </a:p>
        </p:txBody>
      </p:sp>
      <p:sp>
        <p:nvSpPr>
          <p:cNvPr id="2052"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2053" name="Rectangle 110"/>
          <p:cNvSpPr>
            <a:spLocks noGrp="1" noChangeArrowheads="1"/>
          </p:cNvSpPr>
          <p:nvPr>
            <p:ph type="sldNum" sz="quarter" idx="12"/>
          </p:nvPr>
        </p:nvSpPr>
        <p:spPr/>
        <p:txBody>
          <a:bodyPr/>
          <a:lstStyle/>
          <a:p>
            <a:pPr>
              <a:defRPr/>
            </a:pPr>
            <a:fld id="{82153DF0-87A7-4364-80B8-AF207B6FD55A}" type="slidenum">
              <a:rPr lang="en-US" smtClean="0"/>
              <a:pPr>
                <a:defRPr/>
              </a:pPr>
              <a:t>48</a:t>
            </a:fld>
            <a:endParaRPr lang="en-US" smtClean="0"/>
          </a:p>
        </p:txBody>
      </p:sp>
      <p:sp>
        <p:nvSpPr>
          <p:cNvPr id="5126" name="Rectangle 2"/>
          <p:cNvSpPr>
            <a:spLocks noGrp="1" noChangeArrowheads="1"/>
          </p:cNvSpPr>
          <p:nvPr>
            <p:ph type="title"/>
          </p:nvPr>
        </p:nvSpPr>
        <p:spPr>
          <a:xfrm>
            <a:off x="298450" y="128588"/>
            <a:ext cx="7400925" cy="860425"/>
          </a:xfrm>
        </p:spPr>
        <p:txBody>
          <a:bodyPr/>
          <a:lstStyle/>
          <a:p>
            <a:r>
              <a:rPr lang="en-US" sz="2600" smtClean="0">
                <a:latin typeface="Arial" pitchFamily="34" charset="0"/>
              </a:rPr>
              <a:t>Commercial &amp; Industrial Loans Outstanding</a:t>
            </a:r>
            <a:br>
              <a:rPr lang="en-US" sz="2600" smtClean="0">
                <a:latin typeface="Arial" pitchFamily="34" charset="0"/>
              </a:rPr>
            </a:br>
            <a:r>
              <a:rPr lang="en-US" sz="2600" smtClean="0">
                <a:latin typeface="Arial" pitchFamily="34" charset="0"/>
              </a:rPr>
              <a:t>at FDIC-Insured Banks, </a:t>
            </a:r>
            <a:r>
              <a:rPr lang="en-US" sz="2000" smtClean="0">
                <a:latin typeface="Arial" pitchFamily="34" charset="0"/>
              </a:rPr>
              <a:t>Quarterly, 2006-2013*</a:t>
            </a:r>
          </a:p>
        </p:txBody>
      </p:sp>
      <p:graphicFrame>
        <p:nvGraphicFramePr>
          <p:cNvPr id="5122" name="Object 3"/>
          <p:cNvGraphicFramePr>
            <a:graphicFrameLocks/>
          </p:cNvGraphicFramePr>
          <p:nvPr/>
        </p:nvGraphicFramePr>
        <p:xfrm>
          <a:off x="165100" y="1309688"/>
          <a:ext cx="8667750" cy="4248150"/>
        </p:xfrm>
        <a:graphic>
          <a:graphicData uri="http://schemas.openxmlformats.org/presentationml/2006/ole">
            <p:oleObj spid="_x0000_s22634498" name="Chart" r:id="rId4" imgW="8801167" imgH="3990871" progId="MSGraph.Chart.8">
              <p:embed followColorScheme="full"/>
            </p:oleObj>
          </a:graphicData>
        </a:graphic>
      </p:graphicFrame>
      <p:sp>
        <p:nvSpPr>
          <p:cNvPr id="2036740" name="Rectangle 4"/>
          <p:cNvSpPr>
            <a:spLocks noChangeArrowheads="1"/>
          </p:cNvSpPr>
          <p:nvPr/>
        </p:nvSpPr>
        <p:spPr bwMode="blackWhite">
          <a:xfrm>
            <a:off x="363538" y="5591175"/>
            <a:ext cx="8442325"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Outstanding loan volume has been growing for over two years</a:t>
            </a:r>
            <a:br>
              <a:rPr lang="en-US" b="1" dirty="0">
                <a:solidFill>
                  <a:schemeClr val="bg1"/>
                </a:solidFill>
              </a:rPr>
            </a:br>
            <a:r>
              <a:rPr lang="en-US" b="1" dirty="0">
                <a:solidFill>
                  <a:schemeClr val="bg1"/>
                </a:solidFill>
              </a:rPr>
              <a:t>and (as of year-end 2012) surpassed previous peak </a:t>
            </a:r>
            <a:r>
              <a:rPr lang="en-US" b="1" dirty="0" smtClean="0">
                <a:solidFill>
                  <a:schemeClr val="bg1"/>
                </a:solidFill>
              </a:rPr>
              <a:t>levels.</a:t>
            </a:r>
            <a:endParaRPr lang="en-US" b="1" dirty="0">
              <a:solidFill>
                <a:schemeClr val="bg1"/>
              </a:solidFill>
            </a:endParaRPr>
          </a:p>
        </p:txBody>
      </p:sp>
      <p:sp>
        <p:nvSpPr>
          <p:cNvPr id="5128" name="Rectangle 5"/>
          <p:cNvSpPr>
            <a:spLocks noChangeArrowheads="1"/>
          </p:cNvSpPr>
          <p:nvPr/>
        </p:nvSpPr>
        <p:spPr bwMode="auto">
          <a:xfrm>
            <a:off x="0" y="6262688"/>
            <a:ext cx="7569200" cy="5953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*Latest data as of </a:t>
            </a:r>
            <a:r>
              <a:rPr lang="en-US" sz="1100" dirty="0" smtClean="0"/>
              <a:t>9/8/2013</a:t>
            </a:r>
            <a:r>
              <a:rPr lang="en-US" sz="1100" dirty="0"/>
              <a:t>.	</a:t>
            </a:r>
          </a:p>
          <a:p>
            <a:pPr marL="133350" indent="-133350" eaLnBrk="0" hangingPunct="0">
              <a:lnSpc>
                <a:spcPct val="90000"/>
              </a:lnSpc>
              <a:buClr>
                <a:schemeClr val="accent2"/>
              </a:buClr>
              <a:buFont typeface="Wingdings" pitchFamily="2" charset="2"/>
              <a:buNone/>
              <a:tabLst>
                <a:tab pos="112713" algn="r"/>
              </a:tabLst>
            </a:pPr>
            <a:r>
              <a:rPr lang="en-US" sz="1100" dirty="0"/>
              <a:t>Source:  FDIC at </a:t>
            </a:r>
            <a:r>
              <a:rPr lang="en-US" sz="1100" dirty="0">
                <a:hlinkClick r:id="rId5"/>
              </a:rPr>
              <a:t>http://www2.fdic.gov/qbp/</a:t>
            </a:r>
            <a:r>
              <a:rPr lang="en-US" sz="1100" dirty="0"/>
              <a:t> (Loan Performance spreadsheet); Insurance Information Institute.</a:t>
            </a:r>
          </a:p>
        </p:txBody>
      </p:sp>
      <p:sp>
        <p:nvSpPr>
          <p:cNvPr id="5129" name="TextBox 9"/>
          <p:cNvSpPr txBox="1">
            <a:spLocks noChangeArrowheads="1"/>
          </p:cNvSpPr>
          <p:nvPr/>
        </p:nvSpPr>
        <p:spPr bwMode="auto">
          <a:xfrm>
            <a:off x="204788" y="1109663"/>
            <a:ext cx="1073150" cy="307975"/>
          </a:xfrm>
          <a:prstGeom prst="rect">
            <a:avLst/>
          </a:prstGeom>
          <a:noFill/>
          <a:ln w="9525">
            <a:noFill/>
            <a:miter lim="800000"/>
            <a:headEnd/>
            <a:tailEnd/>
          </a:ln>
        </p:spPr>
        <p:txBody>
          <a:bodyPr>
            <a:spAutoFit/>
          </a:bodyPr>
          <a:lstStyle/>
          <a:p>
            <a:r>
              <a:rPr lang="en-US" sz="1400"/>
              <a:t>$Trillions</a:t>
            </a:r>
          </a:p>
        </p:txBody>
      </p:sp>
      <p:sp>
        <p:nvSpPr>
          <p:cNvPr id="10" name="AutoShape 5"/>
          <p:cNvSpPr>
            <a:spLocks noChangeArrowheads="1"/>
          </p:cNvSpPr>
          <p:nvPr/>
        </p:nvSpPr>
        <p:spPr bwMode="blackWhite">
          <a:xfrm>
            <a:off x="5213555" y="1211980"/>
            <a:ext cx="1873250" cy="762000"/>
          </a:xfrm>
          <a:prstGeom prst="wedgeRectCallout">
            <a:avLst>
              <a:gd name="adj1" fmla="val 120151"/>
              <a:gd name="adj2" fmla="val 2187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In nominal dollar terms, this is an all-time high.</a:t>
            </a:r>
          </a:p>
        </p:txBody>
      </p:sp>
      <p:sp>
        <p:nvSpPr>
          <p:cNvPr id="11" name="Rectangle 7"/>
          <p:cNvSpPr>
            <a:spLocks noChangeArrowheads="1"/>
          </p:cNvSpPr>
          <p:nvPr/>
        </p:nvSpPr>
        <p:spPr bwMode="grayWhite">
          <a:xfrm>
            <a:off x="2978150" y="1304925"/>
            <a:ext cx="1663700" cy="4257675"/>
          </a:xfrm>
          <a:prstGeom prst="rect">
            <a:avLst/>
          </a:prstGeom>
          <a:noFill/>
          <a:ln w="28575">
            <a:solidFill>
              <a:schemeClr val="folHlink"/>
            </a:solidFill>
            <a:miter lim="800000"/>
            <a:headEnd/>
            <a:tailEnd/>
          </a:ln>
        </p:spPr>
        <p:txBody>
          <a:bodyPr wrap="none" anchor="ctr"/>
          <a:lstStyle/>
          <a:p>
            <a:endParaRPr lang="en-US"/>
          </a:p>
        </p:txBody>
      </p:sp>
      <p:sp>
        <p:nvSpPr>
          <p:cNvPr id="5132" name="TextBox 11"/>
          <p:cNvSpPr txBox="1">
            <a:spLocks noChangeArrowheads="1"/>
          </p:cNvSpPr>
          <p:nvPr/>
        </p:nvSpPr>
        <p:spPr bwMode="auto">
          <a:xfrm>
            <a:off x="3124200" y="1219200"/>
            <a:ext cx="1571625" cy="369888"/>
          </a:xfrm>
          <a:prstGeom prst="rect">
            <a:avLst/>
          </a:prstGeom>
          <a:noFill/>
          <a:ln w="9525">
            <a:noFill/>
            <a:miter lim="800000"/>
            <a:headEnd/>
            <a:tailEnd/>
          </a:ln>
        </p:spPr>
        <p:txBody>
          <a:bodyPr>
            <a:spAutoFit/>
          </a:bodyPr>
          <a:lstStyle/>
          <a:p>
            <a:pPr algn="ctr"/>
            <a:r>
              <a:rPr lang="en-US"/>
              <a:t>Recession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par>
                                <p:cTn id="13" presetID="16" presetClass="entr" presetSubtype="26"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barn(in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10" grpId="0" animBg="1"/>
      <p:bldP spid="11"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51" name="Rectangle 105"/>
          <p:cNvSpPr>
            <a:spLocks noGrp="1" noChangeArrowheads="1"/>
          </p:cNvSpPr>
          <p:nvPr>
            <p:ph type="dt" sz="quarter" idx="10"/>
          </p:nvPr>
        </p:nvSpPr>
        <p:spPr/>
        <p:txBody>
          <a:bodyPr/>
          <a:lstStyle/>
          <a:p>
            <a:pPr>
              <a:defRPr/>
            </a:pPr>
            <a:r>
              <a:rPr lang="en-US" smtClean="0"/>
              <a:t>12/01/09 - 9pm</a:t>
            </a:r>
          </a:p>
        </p:txBody>
      </p:sp>
      <p:sp>
        <p:nvSpPr>
          <p:cNvPr id="2052"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2053" name="Rectangle 110"/>
          <p:cNvSpPr>
            <a:spLocks noGrp="1" noChangeArrowheads="1"/>
          </p:cNvSpPr>
          <p:nvPr>
            <p:ph type="sldNum" sz="quarter" idx="12"/>
          </p:nvPr>
        </p:nvSpPr>
        <p:spPr/>
        <p:txBody>
          <a:bodyPr/>
          <a:lstStyle/>
          <a:p>
            <a:pPr>
              <a:defRPr/>
            </a:pPr>
            <a:fld id="{18B1CA88-8F7A-41EC-829D-0068F6E3E345}" type="slidenum">
              <a:rPr lang="en-US" smtClean="0"/>
              <a:pPr>
                <a:defRPr/>
              </a:pPr>
              <a:t>49</a:t>
            </a:fld>
            <a:endParaRPr lang="en-US" smtClean="0"/>
          </a:p>
        </p:txBody>
      </p:sp>
      <p:sp>
        <p:nvSpPr>
          <p:cNvPr id="2054" name="Rectangle 2"/>
          <p:cNvSpPr>
            <a:spLocks noGrp="1" noChangeArrowheads="1"/>
          </p:cNvSpPr>
          <p:nvPr>
            <p:ph type="title"/>
          </p:nvPr>
        </p:nvSpPr>
        <p:spPr>
          <a:xfrm>
            <a:off x="298450" y="128588"/>
            <a:ext cx="7400925" cy="860425"/>
          </a:xfrm>
        </p:spPr>
        <p:txBody>
          <a:bodyPr/>
          <a:lstStyle/>
          <a:p>
            <a:r>
              <a:rPr lang="en-US" sz="2400" dirty="0" smtClean="0"/>
              <a:t>Percent of Non-Current Commercial &amp; Industrial Loans Outstanding at FDIC-Insured Banks,</a:t>
            </a:r>
            <a:br>
              <a:rPr lang="en-US" sz="2400" dirty="0" smtClean="0"/>
            </a:br>
            <a:r>
              <a:rPr lang="en-US" sz="1600" dirty="0" smtClean="0"/>
              <a:t>Quarterly, 2006-2013:Q2*</a:t>
            </a:r>
          </a:p>
        </p:txBody>
      </p:sp>
      <p:graphicFrame>
        <p:nvGraphicFramePr>
          <p:cNvPr id="2050" name="Object 3"/>
          <p:cNvGraphicFramePr>
            <a:graphicFrameLocks/>
          </p:cNvGraphicFramePr>
          <p:nvPr/>
        </p:nvGraphicFramePr>
        <p:xfrm>
          <a:off x="165100" y="1309688"/>
          <a:ext cx="8667750" cy="4248150"/>
        </p:xfrm>
        <a:graphic>
          <a:graphicData uri="http://schemas.openxmlformats.org/presentationml/2006/ole">
            <p:oleObj spid="_x0000_s22635522" name="Chart" r:id="rId4" imgW="8801152" imgH="3990968" progId="MSGraph.Chart.8">
              <p:embed followColorScheme="full"/>
            </p:oleObj>
          </a:graphicData>
        </a:graphic>
      </p:graphicFrame>
      <p:sp>
        <p:nvSpPr>
          <p:cNvPr id="2036740" name="Rectangle 4"/>
          <p:cNvSpPr>
            <a:spLocks noChangeArrowheads="1"/>
          </p:cNvSpPr>
          <p:nvPr/>
        </p:nvSpPr>
        <p:spPr bwMode="blackWhite">
          <a:xfrm>
            <a:off x="363538" y="5591175"/>
            <a:ext cx="8442325"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Non-current loans (those past due 90 days or more or in nonaccrual status) are </a:t>
            </a:r>
            <a:r>
              <a:rPr lang="en-US" b="1" dirty="0" smtClean="0">
                <a:solidFill>
                  <a:schemeClr val="bg1"/>
                </a:solidFill>
              </a:rPr>
              <a:t>nearly back </a:t>
            </a:r>
            <a:r>
              <a:rPr lang="en-US" b="1" dirty="0">
                <a:solidFill>
                  <a:schemeClr val="bg1"/>
                </a:solidFill>
              </a:rPr>
              <a:t>to early-recession levels, fueling bank willingness to lend.</a:t>
            </a:r>
          </a:p>
        </p:txBody>
      </p:sp>
      <p:sp>
        <p:nvSpPr>
          <p:cNvPr id="2056" name="Rectangle 5"/>
          <p:cNvSpPr>
            <a:spLocks noChangeArrowheads="1"/>
          </p:cNvSpPr>
          <p:nvPr/>
        </p:nvSpPr>
        <p:spPr bwMode="auto">
          <a:xfrm>
            <a:off x="0" y="6262688"/>
            <a:ext cx="7569200" cy="5953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*Latest data as of </a:t>
            </a:r>
            <a:r>
              <a:rPr lang="en-US" sz="1100" dirty="0" smtClean="0"/>
              <a:t>9/8/2013</a:t>
            </a:r>
            <a:r>
              <a:rPr lang="en-US" sz="1100" dirty="0"/>
              <a:t>.	</a:t>
            </a:r>
          </a:p>
          <a:p>
            <a:pPr marL="133350" indent="-133350" eaLnBrk="0" hangingPunct="0">
              <a:lnSpc>
                <a:spcPct val="90000"/>
              </a:lnSpc>
              <a:buClr>
                <a:schemeClr val="accent2"/>
              </a:buClr>
              <a:buFont typeface="Wingdings" pitchFamily="2" charset="2"/>
              <a:buNone/>
              <a:tabLst>
                <a:tab pos="112713" algn="r"/>
              </a:tabLst>
            </a:pPr>
            <a:r>
              <a:rPr lang="en-US" sz="1100" dirty="0"/>
              <a:t>Source:  FDIC at </a:t>
            </a:r>
            <a:r>
              <a:rPr lang="en-US" sz="1100" dirty="0">
                <a:hlinkClick r:id="rId5"/>
              </a:rPr>
              <a:t>http://www2.fdic.gov/qbp/</a:t>
            </a:r>
            <a:r>
              <a:rPr lang="en-US" sz="1100" dirty="0"/>
              <a:t> (Loan Performance spreadsheet); Insurance Information Institute.</a:t>
            </a:r>
          </a:p>
        </p:txBody>
      </p:sp>
      <p:sp>
        <p:nvSpPr>
          <p:cNvPr id="10" name="AutoShape 5"/>
          <p:cNvSpPr>
            <a:spLocks noChangeArrowheads="1"/>
          </p:cNvSpPr>
          <p:nvPr/>
        </p:nvSpPr>
        <p:spPr bwMode="blackWhite">
          <a:xfrm>
            <a:off x="6263148" y="1084263"/>
            <a:ext cx="2587165" cy="949325"/>
          </a:xfrm>
          <a:prstGeom prst="wedgeRectCallout">
            <a:avLst>
              <a:gd name="adj1" fmla="val 39650"/>
              <a:gd name="adj2" fmla="val 19194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Almost back to “normal” levels of noncurrent industrial &amp; commercial loans</a:t>
            </a:r>
          </a:p>
        </p:txBody>
      </p:sp>
      <p:sp>
        <p:nvSpPr>
          <p:cNvPr id="11" name="Rectangle 7"/>
          <p:cNvSpPr>
            <a:spLocks noChangeArrowheads="1"/>
          </p:cNvSpPr>
          <p:nvPr/>
        </p:nvSpPr>
        <p:spPr bwMode="grayWhite">
          <a:xfrm>
            <a:off x="2965450" y="1271588"/>
            <a:ext cx="1747838" cy="4257675"/>
          </a:xfrm>
          <a:prstGeom prst="rect">
            <a:avLst/>
          </a:prstGeom>
          <a:noFill/>
          <a:ln w="28575">
            <a:solidFill>
              <a:schemeClr val="folHlink"/>
            </a:solidFill>
            <a:miter lim="800000"/>
            <a:headEnd/>
            <a:tailEnd/>
          </a:ln>
        </p:spPr>
        <p:txBody>
          <a:bodyPr wrap="none" anchor="ctr"/>
          <a:lstStyle/>
          <a:p>
            <a:endParaRPr lang="en-US"/>
          </a:p>
        </p:txBody>
      </p:sp>
      <p:sp>
        <p:nvSpPr>
          <p:cNvPr id="2059" name="TextBox 11"/>
          <p:cNvSpPr txBox="1">
            <a:spLocks noChangeArrowheads="1"/>
          </p:cNvSpPr>
          <p:nvPr/>
        </p:nvSpPr>
        <p:spPr bwMode="auto">
          <a:xfrm>
            <a:off x="3044825" y="1233488"/>
            <a:ext cx="1571625" cy="369887"/>
          </a:xfrm>
          <a:prstGeom prst="rect">
            <a:avLst/>
          </a:prstGeom>
          <a:noFill/>
          <a:ln w="9525">
            <a:noFill/>
            <a:miter lim="800000"/>
            <a:headEnd/>
            <a:tailEnd/>
          </a:ln>
        </p:spPr>
        <p:txBody>
          <a:bodyPr>
            <a:spAutoFit/>
          </a:bodyPr>
          <a:lstStyle/>
          <a:p>
            <a:pPr algn="ctr"/>
            <a:r>
              <a:rPr lang="en-US"/>
              <a:t>Recession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par>
                                <p:cTn id="13" presetID="16" presetClass="entr" presetSubtype="26"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barn(in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2"/>
          <p:cNvSpPr>
            <a:spLocks noGrp="1" noChangeArrowheads="1"/>
          </p:cNvSpPr>
          <p:nvPr>
            <p:ph type="title" idx="4294967295"/>
          </p:nvPr>
        </p:nvSpPr>
        <p:spPr>
          <a:xfrm>
            <a:off x="228600" y="90488"/>
            <a:ext cx="7400925" cy="860425"/>
          </a:xfrm>
        </p:spPr>
        <p:txBody>
          <a:bodyPr/>
          <a:lstStyle/>
          <a:p>
            <a:r>
              <a:rPr lang="en-US" dirty="0" smtClean="0">
                <a:latin typeface="Arial" pitchFamily="34" charset="0"/>
              </a:rPr>
              <a:t>P/C Net Income After Taxes</a:t>
            </a:r>
            <a:br>
              <a:rPr lang="en-US" dirty="0" smtClean="0">
                <a:latin typeface="Arial" pitchFamily="34" charset="0"/>
              </a:rPr>
            </a:br>
            <a:r>
              <a:rPr lang="en-US" dirty="0" smtClean="0">
                <a:latin typeface="Arial" pitchFamily="34" charset="0"/>
              </a:rPr>
              <a:t>1991–2013:H1 ($ Millions)</a:t>
            </a:r>
          </a:p>
        </p:txBody>
      </p:sp>
      <p:sp>
        <p:nvSpPr>
          <p:cNvPr id="8196" name="Text Box 5"/>
          <p:cNvSpPr txBox="1">
            <a:spLocks noChangeArrowheads="1"/>
          </p:cNvSpPr>
          <p:nvPr/>
        </p:nvSpPr>
        <p:spPr bwMode="auto">
          <a:xfrm>
            <a:off x="1051543" y="1138238"/>
            <a:ext cx="2414330" cy="2033506"/>
          </a:xfrm>
          <a:prstGeom prst="rect">
            <a:avLst/>
          </a:prstGeom>
          <a:solidFill>
            <a:schemeClr val="bg1"/>
          </a:solidFill>
          <a:ln w="9525">
            <a:noFill/>
            <a:miter lim="800000"/>
            <a:headEnd/>
            <a:tailEnd/>
          </a:ln>
        </p:spPr>
        <p:txBody>
          <a:bodyPr wrap="square" lIns="92075" tIns="46038" rIns="92075" bIns="46038">
            <a:spAutoFit/>
          </a:bodyPr>
          <a:lstStyle/>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2005 ROE*= 9.6%</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2006 ROE = 12.7%</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2007 ROE = 10.9%</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2008 ROE = 0.1%</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2009 ROE = 5.0%</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2010 ROE = 6.6%</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2011 ROAS</a:t>
            </a:r>
            <a:r>
              <a:rPr lang="en-US" sz="1300" baseline="30000" dirty="0">
                <a:solidFill>
                  <a:srgbClr val="000000"/>
                </a:solidFill>
              </a:rPr>
              <a:t>1</a:t>
            </a:r>
            <a:r>
              <a:rPr lang="en-US" sz="1300" dirty="0">
                <a:solidFill>
                  <a:srgbClr val="000000"/>
                </a:solidFill>
              </a:rPr>
              <a:t> = 3.5%</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2012 ROAS</a:t>
            </a:r>
            <a:r>
              <a:rPr lang="en-US" sz="1300" baseline="30000" dirty="0">
                <a:solidFill>
                  <a:srgbClr val="000000"/>
                </a:solidFill>
              </a:rPr>
              <a:t>1</a:t>
            </a:r>
            <a:r>
              <a:rPr lang="en-US" sz="1300" dirty="0">
                <a:solidFill>
                  <a:srgbClr val="000000"/>
                </a:solidFill>
              </a:rPr>
              <a:t> = 5.9%</a:t>
            </a:r>
          </a:p>
          <a:p>
            <a:pPr marL="198438" indent="-198438" eaLnBrk="0" hangingPunct="0">
              <a:lnSpc>
                <a:spcPct val="90000"/>
              </a:lnSpc>
              <a:spcBef>
                <a:spcPct val="20000"/>
              </a:spcBef>
              <a:buClr>
                <a:srgbClr val="FF6801"/>
              </a:buClr>
              <a:buFont typeface="Wingdings" pitchFamily="2" charset="2"/>
              <a:buChar char="n"/>
            </a:pPr>
            <a:r>
              <a:rPr lang="en-US" sz="1300" dirty="0" smtClean="0">
                <a:solidFill>
                  <a:srgbClr val="000000"/>
                </a:solidFill>
              </a:rPr>
              <a:t>2013:H1 </a:t>
            </a:r>
            <a:r>
              <a:rPr lang="en-US" sz="1300" dirty="0">
                <a:solidFill>
                  <a:srgbClr val="000000"/>
                </a:solidFill>
              </a:rPr>
              <a:t>ROAS</a:t>
            </a:r>
            <a:r>
              <a:rPr lang="en-US" sz="1300" baseline="30000" dirty="0">
                <a:solidFill>
                  <a:srgbClr val="000000"/>
                </a:solidFill>
              </a:rPr>
              <a:t>1</a:t>
            </a:r>
            <a:r>
              <a:rPr lang="en-US" sz="1300" dirty="0">
                <a:solidFill>
                  <a:srgbClr val="000000"/>
                </a:solidFill>
              </a:rPr>
              <a:t> = </a:t>
            </a:r>
            <a:r>
              <a:rPr lang="en-US" sz="1300" dirty="0" smtClean="0">
                <a:solidFill>
                  <a:srgbClr val="000000"/>
                </a:solidFill>
              </a:rPr>
              <a:t>8.2%</a:t>
            </a:r>
            <a:endParaRPr lang="en-US" sz="1300" dirty="0">
              <a:solidFill>
                <a:srgbClr val="000000"/>
              </a:solidFill>
            </a:endParaRPr>
          </a:p>
        </p:txBody>
      </p:sp>
      <p:sp>
        <p:nvSpPr>
          <p:cNvPr id="8197" name="Rectangle 5"/>
          <p:cNvSpPr>
            <a:spLocks noChangeArrowheads="1"/>
          </p:cNvSpPr>
          <p:nvPr/>
        </p:nvSpPr>
        <p:spPr bwMode="auto">
          <a:xfrm>
            <a:off x="0" y="6249988"/>
            <a:ext cx="8610600" cy="6080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Arial" charset="0"/>
              <a:buChar char="•"/>
            </a:pPr>
            <a:r>
              <a:rPr lang="en-US" sz="1100" dirty="0" smtClean="0">
                <a:solidFill>
                  <a:srgbClr val="000000"/>
                </a:solidFill>
              </a:rPr>
              <a:t>ROE </a:t>
            </a:r>
            <a:r>
              <a:rPr lang="en-US" sz="1100" dirty="0">
                <a:solidFill>
                  <a:srgbClr val="000000"/>
                </a:solidFill>
              </a:rPr>
              <a:t>figures are GAAP; </a:t>
            </a:r>
            <a:r>
              <a:rPr lang="en-US" sz="1100" baseline="30000" dirty="0">
                <a:solidFill>
                  <a:srgbClr val="000000"/>
                </a:solidFill>
              </a:rPr>
              <a:t>1</a:t>
            </a:r>
            <a:r>
              <a:rPr lang="en-US" sz="1100" dirty="0">
                <a:solidFill>
                  <a:srgbClr val="000000"/>
                </a:solidFill>
              </a:rPr>
              <a:t>Return on avg. surplus.  Excluding Mortgage &amp; Financial Guaranty insurers yields a </a:t>
            </a:r>
            <a:r>
              <a:rPr lang="en-US" sz="1100" dirty="0" smtClean="0">
                <a:solidFill>
                  <a:srgbClr val="000000"/>
                </a:solidFill>
              </a:rPr>
              <a:t>8.5% ROAS in 2013:H1, 6.2</a:t>
            </a:r>
            <a:r>
              <a:rPr lang="en-US" sz="1100" dirty="0">
                <a:solidFill>
                  <a:srgbClr val="000000"/>
                </a:solidFill>
              </a:rPr>
              <a:t>% ROAS in 2012, 4.7% ROAS for 2011, 7.6% for 2010 and 7.4% for 2009.</a:t>
            </a:r>
          </a:p>
          <a:p>
            <a:pPr eaLnBrk="0" hangingPunct="0">
              <a:lnSpc>
                <a:spcPct val="85000"/>
              </a:lnSpc>
              <a:spcBef>
                <a:spcPct val="25000"/>
              </a:spcBef>
              <a:buClr>
                <a:srgbClr val="FF6801"/>
              </a:buClr>
            </a:pPr>
            <a:r>
              <a:rPr lang="en-US" sz="1100" dirty="0" smtClean="0">
                <a:solidFill>
                  <a:srgbClr val="000000"/>
                </a:solidFill>
              </a:rPr>
              <a:t>Sources</a:t>
            </a:r>
            <a:r>
              <a:rPr lang="en-US" sz="1100" dirty="0">
                <a:solidFill>
                  <a:srgbClr val="000000"/>
                </a:solidFill>
              </a:rPr>
              <a:t>: A.M. Best, ISO, Insurance Information Institute</a:t>
            </a:r>
          </a:p>
        </p:txBody>
      </p:sp>
      <p:graphicFrame>
        <p:nvGraphicFramePr>
          <p:cNvPr id="2" name="Object 3"/>
          <p:cNvGraphicFramePr>
            <a:graphicFrameLocks/>
          </p:cNvGraphicFramePr>
          <p:nvPr/>
        </p:nvGraphicFramePr>
        <p:xfrm>
          <a:off x="206472" y="1474841"/>
          <a:ext cx="8701088" cy="4904198"/>
        </p:xfrm>
        <a:graphic>
          <a:graphicData uri="http://schemas.openxmlformats.org/presentationml/2006/ole">
            <p:oleObj spid="_x0000_s18816003" name="Chart" r:id="rId4" imgW="8715392" imgH="5057822" progId="MSGraph.Chart.8">
              <p:embed followColorScheme="full"/>
            </p:oleObj>
          </a:graphicData>
        </a:graphic>
      </p:graphicFrame>
      <p:sp>
        <p:nvSpPr>
          <p:cNvPr id="10" name="AutoShape 9"/>
          <p:cNvSpPr>
            <a:spLocks noChangeArrowheads="1"/>
          </p:cNvSpPr>
          <p:nvPr/>
        </p:nvSpPr>
        <p:spPr bwMode="blackWhite">
          <a:xfrm>
            <a:off x="7384025" y="1407090"/>
            <a:ext cx="1612491" cy="942820"/>
          </a:xfrm>
          <a:prstGeom prst="wedgeRectCallout">
            <a:avLst>
              <a:gd name="adj1" fmla="val 29850"/>
              <a:gd name="adj2" fmla="val 131910"/>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dirty="0">
                <a:solidFill>
                  <a:srgbClr val="FFFFFF"/>
                </a:solidFill>
              </a:rPr>
              <a:t>Net income </a:t>
            </a:r>
            <a:r>
              <a:rPr lang="en-US" sz="1400" b="1" dirty="0" smtClean="0">
                <a:solidFill>
                  <a:srgbClr val="FFFFFF"/>
                </a:solidFill>
              </a:rPr>
              <a:t>is up substantially (+42%) from  2012:H1 $17.2B</a:t>
            </a:r>
            <a:endParaRPr lang="en-US" sz="1400" b="1"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CONSTRUCTION INDUSTRY OVERVIEW &amp; OUTLOOK</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50</a:t>
            </a:fld>
            <a:endParaRPr lang="en-US" sz="900">
              <a:solidFill>
                <a:schemeClr val="bg1"/>
              </a:solidFill>
            </a:endParaRPr>
          </a:p>
        </p:txBody>
      </p:sp>
      <p:pic>
        <p:nvPicPr>
          <p:cNvPr id="130053"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646113" y="4322763"/>
            <a:ext cx="7832725"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The Construction Sector Is Critical to the Economy and the P/C Insurance Industry</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50</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51</a:t>
            </a:fld>
            <a:endParaRPr lang="en-US" sz="900"/>
          </a:p>
        </p:txBody>
      </p:sp>
      <p:sp>
        <p:nvSpPr>
          <p:cNvPr id="50182" name="Rectangle 2"/>
          <p:cNvSpPr>
            <a:spLocks noGrp="1" noChangeArrowheads="1"/>
          </p:cNvSpPr>
          <p:nvPr>
            <p:ph type="title" idx="4294967295"/>
          </p:nvPr>
        </p:nvSpPr>
        <p:spPr>
          <a:xfrm>
            <a:off x="190298" y="90488"/>
            <a:ext cx="7587021" cy="860425"/>
          </a:xfrm>
        </p:spPr>
        <p:txBody>
          <a:bodyPr/>
          <a:lstStyle/>
          <a:p>
            <a:r>
              <a:rPr lang="en-US" dirty="0" smtClean="0"/>
              <a:t>Value of New Private Construction: Residential &amp; Nonresidential, 2003-2013*</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Dollars</a:t>
            </a:r>
            <a:endParaRPr lang="en-US" sz="1600" b="1" dirty="0">
              <a:solidFill>
                <a:srgbClr val="225A7A"/>
              </a:solidFill>
            </a:endParaRPr>
          </a:p>
        </p:txBody>
      </p:sp>
      <p:graphicFrame>
        <p:nvGraphicFramePr>
          <p:cNvPr id="50178" name="Object 3"/>
          <p:cNvGraphicFramePr>
            <a:graphicFrameLocks/>
          </p:cNvGraphicFramePr>
          <p:nvPr/>
        </p:nvGraphicFramePr>
        <p:xfrm>
          <a:off x="184867" y="1873767"/>
          <a:ext cx="8537575" cy="3832412"/>
        </p:xfrm>
        <a:graphic>
          <a:graphicData uri="http://schemas.openxmlformats.org/presentationml/2006/ole">
            <p:oleObj spid="_x0000_s25399298" name="Chart" r:id="rId4" imgW="8772538" imgH="3305067" progId="MSGraph.Chart.8">
              <p:embed followColorScheme="full"/>
            </p:oleObj>
          </a:graphicData>
        </a:graphic>
      </p:graphicFrame>
      <p:sp>
        <p:nvSpPr>
          <p:cNvPr id="10" name="Rectangle 5"/>
          <p:cNvSpPr>
            <a:spLocks noChangeArrowheads="1"/>
          </p:cNvSpPr>
          <p:nvPr/>
        </p:nvSpPr>
        <p:spPr bwMode="blackWhite">
          <a:xfrm>
            <a:off x="833718" y="5665812"/>
            <a:ext cx="7812741" cy="70549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Moving in a Positive Direction though Remains Well Below Pre-Crisis Peak; Residential Dominates</a:t>
            </a:r>
            <a:endParaRPr lang="en-US" b="1" dirty="0">
              <a:solidFill>
                <a:srgbClr val="FFFFFF"/>
              </a:solidFill>
            </a:endParaRPr>
          </a:p>
        </p:txBody>
      </p:sp>
      <p:sp>
        <p:nvSpPr>
          <p:cNvPr id="26" name="TextBox 10"/>
          <p:cNvSpPr txBox="1">
            <a:spLocks noChangeArrowheads="1"/>
          </p:cNvSpPr>
          <p:nvPr/>
        </p:nvSpPr>
        <p:spPr bwMode="auto">
          <a:xfrm>
            <a:off x="2828572" y="3707033"/>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$298.1</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31" name="TextBox 10"/>
          <p:cNvSpPr txBox="1">
            <a:spLocks noChangeArrowheads="1"/>
          </p:cNvSpPr>
          <p:nvPr/>
        </p:nvSpPr>
        <p:spPr bwMode="auto">
          <a:xfrm>
            <a:off x="2835801" y="2683755"/>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$613.7</a:t>
            </a:r>
            <a:endParaRPr lang="en-US" sz="1400" b="1" dirty="0">
              <a:solidFill>
                <a:schemeClr val="accent3"/>
              </a:solidFill>
            </a:endParaRPr>
          </a:p>
        </p:txBody>
      </p:sp>
      <p:sp>
        <p:nvSpPr>
          <p:cNvPr id="39" name="AutoShape 8"/>
          <p:cNvSpPr>
            <a:spLocks noChangeArrowheads="1"/>
          </p:cNvSpPr>
          <p:nvPr/>
        </p:nvSpPr>
        <p:spPr bwMode="blackWhite">
          <a:xfrm>
            <a:off x="2113935" y="1356852"/>
            <a:ext cx="2281083" cy="589935"/>
          </a:xfrm>
          <a:prstGeom prst="wedgeRectCallout">
            <a:avLst>
              <a:gd name="adj1" fmla="val 4489"/>
              <a:gd name="adj2" fmla="val 11591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New Construction peaks at $911.8. in 2006</a:t>
            </a:r>
            <a:endParaRPr lang="en-US" sz="1400" b="1" dirty="0">
              <a:solidFill>
                <a:schemeClr val="bg1"/>
              </a:solidFill>
            </a:endParaRPr>
          </a:p>
        </p:txBody>
      </p:sp>
      <p:sp>
        <p:nvSpPr>
          <p:cNvPr id="36" name="AutoShape 8"/>
          <p:cNvSpPr>
            <a:spLocks noChangeArrowheads="1"/>
          </p:cNvSpPr>
          <p:nvPr/>
        </p:nvSpPr>
        <p:spPr bwMode="blackWhite">
          <a:xfrm>
            <a:off x="4984955" y="1773423"/>
            <a:ext cx="1734093" cy="1089211"/>
          </a:xfrm>
          <a:prstGeom prst="wedgeRectCallout">
            <a:avLst>
              <a:gd name="adj1" fmla="val 22956"/>
              <a:gd name="adj2" fmla="val 111492"/>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Trough in 2010 at $500.6B, after plunging 55.1% ($411.2B)</a:t>
            </a:r>
            <a:endParaRPr lang="en-US" sz="1600" b="1" dirty="0">
              <a:solidFill>
                <a:schemeClr val="bg1"/>
              </a:solidFill>
            </a:endParaRPr>
          </a:p>
        </p:txBody>
      </p:sp>
      <p:sp>
        <p:nvSpPr>
          <p:cNvPr id="45" name="AutoShape 8"/>
          <p:cNvSpPr>
            <a:spLocks noChangeArrowheads="1"/>
          </p:cNvSpPr>
          <p:nvPr/>
        </p:nvSpPr>
        <p:spPr bwMode="blackWhite">
          <a:xfrm>
            <a:off x="6935334" y="1071716"/>
            <a:ext cx="2041518" cy="1631298"/>
          </a:xfrm>
          <a:prstGeom prst="wedgeRectCallout">
            <a:avLst>
              <a:gd name="adj1" fmla="val 23036"/>
              <a:gd name="adj2" fmla="val 83597"/>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2013: Value of new </a:t>
            </a:r>
            <a:r>
              <a:rPr lang="en-US" sz="1600" b="1" dirty="0" err="1" smtClean="0">
                <a:solidFill>
                  <a:schemeClr val="bg1"/>
                </a:solidFill>
              </a:rPr>
              <a:t>pvt</a:t>
            </a:r>
            <a:r>
              <a:rPr lang="en-US" sz="1600" b="1" dirty="0" smtClean="0">
                <a:solidFill>
                  <a:schemeClr val="bg1"/>
                </a:solidFill>
              </a:rPr>
              <a:t>. construction hits $622.8B, up 24% from the 2010 trough but still 32% below 2006 peak </a:t>
            </a:r>
            <a:endParaRPr lang="en-US" sz="1600" b="1" dirty="0">
              <a:solidFill>
                <a:schemeClr val="bg1"/>
              </a:solidFill>
            </a:endParaRPr>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51</a:t>
            </a:fld>
            <a:endParaRPr lang="en-US"/>
          </a:p>
        </p:txBody>
      </p:sp>
      <p:sp>
        <p:nvSpPr>
          <p:cNvPr id="20" name="TextBox 10"/>
          <p:cNvSpPr txBox="1">
            <a:spLocks noChangeArrowheads="1"/>
          </p:cNvSpPr>
          <p:nvPr/>
        </p:nvSpPr>
        <p:spPr bwMode="auto">
          <a:xfrm>
            <a:off x="5819891" y="3848877"/>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$261.8</a:t>
            </a:r>
            <a:endParaRPr lang="en-US" sz="1400" b="1" dirty="0">
              <a:solidFill>
                <a:schemeClr val="accent3"/>
              </a:solidFill>
            </a:endParaRPr>
          </a:p>
        </p:txBody>
      </p:sp>
      <p:sp>
        <p:nvSpPr>
          <p:cNvPr id="21" name="TextBox 10"/>
          <p:cNvSpPr txBox="1">
            <a:spLocks noChangeArrowheads="1"/>
          </p:cNvSpPr>
          <p:nvPr/>
        </p:nvSpPr>
        <p:spPr bwMode="auto">
          <a:xfrm>
            <a:off x="5792998" y="4685344"/>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$238.8</a:t>
            </a:r>
            <a:endParaRPr lang="en-US" sz="1400" b="1" dirty="0">
              <a:solidFill>
                <a:schemeClr val="accent3"/>
              </a:solidFill>
            </a:endParaRPr>
          </a:p>
        </p:txBody>
      </p:sp>
      <p:sp>
        <p:nvSpPr>
          <p:cNvPr id="22" name="TextBox 10"/>
          <p:cNvSpPr txBox="1">
            <a:spLocks noChangeArrowheads="1"/>
          </p:cNvSpPr>
          <p:nvPr/>
        </p:nvSpPr>
        <p:spPr bwMode="auto">
          <a:xfrm>
            <a:off x="8284496" y="3548992"/>
            <a:ext cx="889000" cy="307777"/>
          </a:xfrm>
          <a:prstGeom prst="rect">
            <a:avLst/>
          </a:prstGeom>
          <a:noFill/>
          <a:ln w="9525">
            <a:noFill/>
            <a:miter lim="800000"/>
            <a:headEnd/>
            <a:tailEnd/>
          </a:ln>
        </p:spPr>
        <p:txBody>
          <a:bodyPr>
            <a:spAutoFit/>
          </a:bodyPr>
          <a:lstStyle/>
          <a:p>
            <a:pPr algn="ctr"/>
            <a:r>
              <a:rPr lang="en-US" sz="1400" b="1" dirty="0" smtClean="0"/>
              <a:t>$332.1</a:t>
            </a:r>
            <a:endParaRPr lang="en-US" sz="1400" b="1" dirty="0"/>
          </a:p>
        </p:txBody>
      </p:sp>
      <p:sp>
        <p:nvSpPr>
          <p:cNvPr id="23" name="TextBox 10"/>
          <p:cNvSpPr txBox="1">
            <a:spLocks noChangeArrowheads="1"/>
          </p:cNvSpPr>
          <p:nvPr/>
        </p:nvSpPr>
        <p:spPr bwMode="auto">
          <a:xfrm>
            <a:off x="8289414" y="4664954"/>
            <a:ext cx="889000" cy="307777"/>
          </a:xfrm>
          <a:prstGeom prst="rect">
            <a:avLst/>
          </a:prstGeom>
          <a:noFill/>
          <a:ln w="9525">
            <a:noFill/>
            <a:miter lim="800000"/>
            <a:headEnd/>
            <a:tailEnd/>
          </a:ln>
        </p:spPr>
        <p:txBody>
          <a:bodyPr>
            <a:spAutoFit/>
          </a:bodyPr>
          <a:lstStyle/>
          <a:p>
            <a:pPr algn="ctr"/>
            <a:r>
              <a:rPr lang="en-US" sz="1400" b="1" dirty="0" smtClean="0"/>
              <a:t>$290.8</a:t>
            </a:r>
            <a:endParaRPr lang="en-US" sz="1400" b="1" dirty="0"/>
          </a:p>
        </p:txBody>
      </p:sp>
      <p:sp>
        <p:nvSpPr>
          <p:cNvPr id="24" name="Rectangle 5"/>
          <p:cNvSpPr>
            <a:spLocks noChangeArrowheads="1"/>
          </p:cNvSpPr>
          <p:nvPr/>
        </p:nvSpPr>
        <p:spPr bwMode="auto">
          <a:xfrm>
            <a:off x="0" y="6449415"/>
            <a:ext cx="75692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*2013 figure is a seasonally adjusted annual rate as of June.</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left)">
                                      <p:cBhvr>
                                        <p:cTn id="2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52</a:t>
            </a:fld>
            <a:endParaRPr lang="en-US"/>
          </a:p>
        </p:txBody>
      </p:sp>
      <p:graphicFrame>
        <p:nvGraphicFramePr>
          <p:cNvPr id="1936387" name="Object 3"/>
          <p:cNvGraphicFramePr>
            <a:graphicFrameLocks noChangeAspect="1"/>
          </p:cNvGraphicFramePr>
          <p:nvPr/>
        </p:nvGraphicFramePr>
        <p:xfrm>
          <a:off x="381000" y="1831256"/>
          <a:ext cx="8296275" cy="3752850"/>
        </p:xfrm>
        <a:graphic>
          <a:graphicData uri="http://schemas.openxmlformats.org/presentationml/2006/ole">
            <p:oleObj spid="_x0000_s25400322" name="Chart" r:id="rId4" imgW="8296363" imgH="3762334" progId="MSGraph.Chart.8">
              <p:embed followColorScheme="full"/>
            </p:oleObj>
          </a:graphicData>
        </a:graphic>
      </p:graphicFrame>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545394"/>
            <a:ext cx="8220075" cy="875071"/>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Government Construction Spending Peaked in 2009, Helped by Stimulus Spending, but Continues to Contract As State/Local Governments Grapple with Deficits and Federal Sequestration Takes Hold</a:t>
            </a:r>
            <a:endParaRPr lang="en-US" b="1" dirty="0">
              <a:solidFill>
                <a:srgbClr val="FFFFFF"/>
              </a:solidFill>
            </a:endParaRPr>
          </a:p>
        </p:txBody>
      </p:sp>
      <p:sp>
        <p:nvSpPr>
          <p:cNvPr id="11" name="Rectangle 2"/>
          <p:cNvSpPr txBox="1">
            <a:spLocks noChangeArrowheads="1"/>
          </p:cNvSpPr>
          <p:nvPr/>
        </p:nvSpPr>
        <p:spPr bwMode="black">
          <a:xfrm>
            <a:off x="141137" y="49160"/>
            <a:ext cx="7587021"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Value of New Federal,</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State and Local Government </a:t>
            </a: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 Construction: 2003-2013*</a:t>
            </a:r>
          </a:p>
        </p:txBody>
      </p:sp>
      <p:sp>
        <p:nvSpPr>
          <p:cNvPr id="12" name="Rectangle 5"/>
          <p:cNvSpPr>
            <a:spLocks noChangeArrowheads="1"/>
          </p:cNvSpPr>
          <p:nvPr/>
        </p:nvSpPr>
        <p:spPr bwMode="auto">
          <a:xfrm>
            <a:off x="0" y="6449415"/>
            <a:ext cx="75692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*2013 figure is a seasonally adjusted annual rate as of June.</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
        <p:nvSpPr>
          <p:cNvPr id="13" name="AutoShape 8"/>
          <p:cNvSpPr>
            <a:spLocks noChangeArrowheads="1"/>
          </p:cNvSpPr>
          <p:nvPr/>
        </p:nvSpPr>
        <p:spPr bwMode="blackWhite">
          <a:xfrm>
            <a:off x="1661653" y="1111045"/>
            <a:ext cx="1950402" cy="1141989"/>
          </a:xfrm>
          <a:prstGeom prst="wedgeRectCallout">
            <a:avLst>
              <a:gd name="adj1" fmla="val 135219"/>
              <a:gd name="adj2" fmla="val 3947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Construction across all levels of government peaked at $314.9B in 2009</a:t>
            </a:r>
            <a:endParaRPr lang="en-US" sz="1600" b="1" dirty="0">
              <a:solidFill>
                <a:schemeClr val="bg1"/>
              </a:solidFill>
            </a:endParaRPr>
          </a:p>
        </p:txBody>
      </p:sp>
      <p:sp>
        <p:nvSpPr>
          <p:cNvPr id="14" name="AutoShape 8"/>
          <p:cNvSpPr>
            <a:spLocks noChangeArrowheads="1"/>
          </p:cNvSpPr>
          <p:nvPr/>
        </p:nvSpPr>
        <p:spPr bwMode="blackWhite">
          <a:xfrm>
            <a:off x="6105833" y="1091380"/>
            <a:ext cx="2810726" cy="1019086"/>
          </a:xfrm>
          <a:prstGeom prst="wedgeRectCallout">
            <a:avLst>
              <a:gd name="adj1" fmla="val 27495"/>
              <a:gd name="adj2" fmla="val 9025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u="sng" dirty="0" smtClean="0">
                <a:solidFill>
                  <a:schemeClr val="bg1"/>
                </a:solidFill>
              </a:rPr>
              <a:t>Austerity Reigns</a:t>
            </a:r>
            <a:r>
              <a:rPr lang="en-US" sz="1600" b="1" dirty="0" smtClean="0">
                <a:solidFill>
                  <a:schemeClr val="bg1"/>
                </a:solidFill>
              </a:rPr>
              <a:t> </a:t>
            </a:r>
          </a:p>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Govt. construction is still shrinking, down $53.8B or 17.1% since 2009 peak</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P spid="13" grpId="0" animBg="1"/>
      <p:bldP spid="14"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1AA7DCC4-C3E5-453E-9648-57F98E722F0C}" type="slidenum">
              <a:rPr lang="en-US"/>
              <a:pPr/>
              <a:t>53</a:t>
            </a:fld>
            <a:endParaRPr lang="en-US"/>
          </a:p>
        </p:txBody>
      </p:sp>
      <p:sp>
        <p:nvSpPr>
          <p:cNvPr id="1989634" name="Rectangle 2"/>
          <p:cNvSpPr>
            <a:spLocks noGrp="1" noChangeArrowheads="1"/>
          </p:cNvSpPr>
          <p:nvPr>
            <p:ph type="title"/>
          </p:nvPr>
        </p:nvSpPr>
        <p:spPr/>
        <p:txBody>
          <a:bodyPr/>
          <a:lstStyle/>
          <a:p>
            <a:r>
              <a:rPr lang="en-US" dirty="0" smtClean="0"/>
              <a:t>New Home Inventories and Rental Vacancy Rates, 2003-2013*</a:t>
            </a:r>
          </a:p>
        </p:txBody>
      </p:sp>
      <p:graphicFrame>
        <p:nvGraphicFramePr>
          <p:cNvPr id="1989635" name="Object 3"/>
          <p:cNvGraphicFramePr>
            <a:graphicFrameLocks/>
          </p:cNvGraphicFramePr>
          <p:nvPr>
            <p:ph type="chart" idx="4294967295"/>
          </p:nvPr>
        </p:nvGraphicFramePr>
        <p:xfrm>
          <a:off x="300038" y="1620838"/>
          <a:ext cx="8542337" cy="4511675"/>
        </p:xfrm>
        <a:graphic>
          <a:graphicData uri="http://schemas.openxmlformats.org/presentationml/2006/ole">
            <p:oleObj spid="_x0000_s25401346" name="Chart" r:id="rId4" imgW="8601126" imgH="4543522" progId="MSGraph.Chart.8">
              <p:embed followColorScheme="full"/>
            </p:oleObj>
          </a:graphicData>
        </a:graphic>
      </p:graphicFrame>
      <p:sp>
        <p:nvSpPr>
          <p:cNvPr id="1989636" name="Rectangle 4"/>
          <p:cNvSpPr>
            <a:spLocks noChangeArrowheads="1"/>
          </p:cNvSpPr>
          <p:nvPr/>
        </p:nvSpPr>
        <p:spPr bwMode="black">
          <a:xfrm>
            <a:off x="347663" y="1266825"/>
            <a:ext cx="8534400"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
        <p:nvSpPr>
          <p:cNvPr id="1989639" name="AutoShape 7"/>
          <p:cNvSpPr>
            <a:spLocks noChangeArrowheads="1"/>
          </p:cNvSpPr>
          <p:nvPr/>
        </p:nvSpPr>
        <p:spPr bwMode="blackWhite">
          <a:xfrm>
            <a:off x="1652229" y="4675239"/>
            <a:ext cx="3347475" cy="845164"/>
          </a:xfrm>
          <a:prstGeom prst="wedgeRectCallout">
            <a:avLst>
              <a:gd name="adj1" fmla="val 121823"/>
              <a:gd name="adj2" fmla="val -17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Low new home inventories and falling vacancy rates bode well for residential construction</a:t>
            </a:r>
            <a:endParaRPr lang="en-US" sz="1600" b="1" dirty="0">
              <a:solidFill>
                <a:schemeClr val="bg1"/>
              </a:solidFill>
            </a:endParaRPr>
          </a:p>
        </p:txBody>
      </p:sp>
      <p:sp>
        <p:nvSpPr>
          <p:cNvPr id="10" name="Rectangle 5"/>
          <p:cNvSpPr>
            <a:spLocks noChangeArrowheads="1"/>
          </p:cNvSpPr>
          <p:nvPr/>
        </p:nvSpPr>
        <p:spPr bwMode="auto">
          <a:xfrm>
            <a:off x="0" y="6449415"/>
            <a:ext cx="75692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*2013 figure is a seasonally adjusted annual rate as of June.</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54</a:t>
            </a:fld>
            <a:endParaRPr lang="en-US" smtClean="0"/>
          </a:p>
        </p:txBody>
      </p:sp>
      <p:sp>
        <p:nvSpPr>
          <p:cNvPr id="66566" name="Rectangle 11"/>
          <p:cNvSpPr>
            <a:spLocks noGrp="1" noChangeArrowheads="1"/>
          </p:cNvSpPr>
          <p:nvPr>
            <p:ph type="title"/>
          </p:nvPr>
        </p:nvSpPr>
        <p:spPr/>
        <p:txBody>
          <a:bodyPr/>
          <a:lstStyle/>
          <a:p>
            <a:r>
              <a:rPr lang="en-US" dirty="0" smtClean="0"/>
              <a:t>Change from Peak in New Construction Expenditures to 2013*</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p:oleObj spid="_x0000_s25402370" name="Chart" r:id="rId4" imgW="8534451" imgH="3771782" progId="MSGraph.Chart.8">
              <p:embed followColorScheme="full"/>
            </p:oleObj>
          </a:graphicData>
        </a:graphic>
      </p:graphicFrame>
      <p:sp>
        <p:nvSpPr>
          <p:cNvPr id="1926150" name="Rectangle 6"/>
          <p:cNvSpPr>
            <a:spLocks noChangeArrowheads="1"/>
          </p:cNvSpPr>
          <p:nvPr/>
        </p:nvSpPr>
        <p:spPr bwMode="blackWhite">
          <a:xfrm>
            <a:off x="206477" y="5464175"/>
            <a:ext cx="8760542" cy="70065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Despite Recent Improvements, Construction Activity (and Employment) Remains Far Below Pre-Crisis Peaks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Change (%)</a:t>
            </a:r>
            <a:endParaRPr lang="en-US" sz="1600" b="1" dirty="0">
              <a:solidFill>
                <a:srgbClr val="225A7A"/>
              </a:solidFill>
            </a:endParaRPr>
          </a:p>
        </p:txBody>
      </p:sp>
      <p:sp>
        <p:nvSpPr>
          <p:cNvPr id="12" name="Rectangle 5"/>
          <p:cNvSpPr>
            <a:spLocks noChangeArrowheads="1"/>
          </p:cNvSpPr>
          <p:nvPr/>
        </p:nvSpPr>
        <p:spPr bwMode="auto">
          <a:xfrm>
            <a:off x="0" y="6263210"/>
            <a:ext cx="7569200" cy="65479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Note: Year in parentheses is the year of peak expenditure.</a:t>
            </a:r>
          </a:p>
          <a:p>
            <a:pPr eaLnBrk="0" hangingPunct="0">
              <a:lnSpc>
                <a:spcPct val="85000"/>
              </a:lnSpc>
              <a:spcBef>
                <a:spcPct val="25000"/>
              </a:spcBef>
              <a:buClr>
                <a:schemeClr val="accent2"/>
              </a:buClr>
              <a:buFont typeface="Wingdings" pitchFamily="2" charset="2"/>
              <a:buNone/>
            </a:pPr>
            <a:r>
              <a:rPr lang="en-US" sz="1100" dirty="0" smtClean="0"/>
              <a:t>*2013 figure is a seasonally adjusted annual rate as of June.</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
        <p:nvSpPr>
          <p:cNvPr id="13" name="Rectangle 3"/>
          <p:cNvSpPr>
            <a:spLocks noChangeArrowheads="1"/>
          </p:cNvSpPr>
          <p:nvPr/>
        </p:nvSpPr>
        <p:spPr bwMode="black">
          <a:xfrm>
            <a:off x="1343696" y="1460090"/>
            <a:ext cx="3508507" cy="335747"/>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Residential</a:t>
            </a:r>
            <a:endParaRPr lang="en-US" sz="2400" b="1" u="sng" dirty="0">
              <a:solidFill>
                <a:srgbClr val="225A7A"/>
              </a:solidFill>
            </a:endParaRPr>
          </a:p>
        </p:txBody>
      </p:sp>
      <p:sp>
        <p:nvSpPr>
          <p:cNvPr id="14" name="Rectangle 3"/>
          <p:cNvSpPr>
            <a:spLocks noChangeArrowheads="1"/>
          </p:cNvSpPr>
          <p:nvPr/>
        </p:nvSpPr>
        <p:spPr bwMode="black">
          <a:xfrm>
            <a:off x="3678850" y="1465008"/>
            <a:ext cx="3508507" cy="335747"/>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Nonresidential</a:t>
            </a:r>
            <a:endParaRPr lang="en-US" sz="2400" b="1" u="sng" dirty="0">
              <a:solidFill>
                <a:srgbClr val="225A7A"/>
              </a:solidFill>
            </a:endParaRPr>
          </a:p>
        </p:txBody>
      </p:sp>
      <p:sp>
        <p:nvSpPr>
          <p:cNvPr id="15" name="Rectangle 3"/>
          <p:cNvSpPr>
            <a:spLocks noChangeArrowheads="1"/>
          </p:cNvSpPr>
          <p:nvPr/>
        </p:nvSpPr>
        <p:spPr bwMode="black">
          <a:xfrm>
            <a:off x="7831389" y="1460092"/>
            <a:ext cx="1474839"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Govt.</a:t>
            </a:r>
            <a:endParaRPr lang="en-US" sz="2400" b="1" u="sng" dirty="0">
              <a:solidFill>
                <a:srgbClr val="225A7A"/>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55</a:t>
            </a:fld>
            <a:endParaRPr lang="en-US" smtClean="0"/>
          </a:p>
        </p:txBody>
      </p:sp>
      <p:sp>
        <p:nvSpPr>
          <p:cNvPr id="66566" name="Rectangle 11"/>
          <p:cNvSpPr>
            <a:spLocks noGrp="1" noChangeArrowheads="1"/>
          </p:cNvSpPr>
          <p:nvPr>
            <p:ph type="title"/>
          </p:nvPr>
        </p:nvSpPr>
        <p:spPr/>
        <p:txBody>
          <a:bodyPr/>
          <a:lstStyle/>
          <a:p>
            <a:r>
              <a:rPr lang="en-US" dirty="0" smtClean="0"/>
              <a:t>Value of Construction Put in Place,   August 2013 vs. August 2012*</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p:oleObj spid="_x0000_s25403394" name="Chart" r:id="rId4" imgW="8534451" imgH="3771782" progId="MSGraph.Chart.8">
              <p:embed followColorScheme="full"/>
            </p:oleObj>
          </a:graphicData>
        </a:graphic>
      </p:graphicFrame>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Overall Construction Activity is Up, But Growth Is Entirely in the Private Sector as State/Local Government Budget Woes Continue</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1051425" y="3887856"/>
            <a:ext cx="2656417" cy="914398"/>
          </a:xfrm>
          <a:prstGeom prst="wedgeRectCallout">
            <a:avLst>
              <a:gd name="adj1" fmla="val 52894"/>
              <a:gd name="adj2" fmla="val -11022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Private sector construction activity is now up in the residential and nonresidential  segments</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5"/>
              </a:rPr>
              <a:t>http://www.census.gov/construction/c30/c30index.html</a:t>
            </a:r>
            <a:r>
              <a:rPr lang="en-US" sz="1100" dirty="0" smtClean="0"/>
              <a:t> ; Insurance Information Institute.  </a:t>
            </a:r>
            <a:endParaRPr lang="en-US" sz="1100" dirty="0"/>
          </a:p>
        </p:txBody>
      </p:sp>
      <p:sp>
        <p:nvSpPr>
          <p:cNvPr id="17" name="Rectangle 3"/>
          <p:cNvSpPr>
            <a:spLocks noChangeArrowheads="1"/>
          </p:cNvSpPr>
          <p:nvPr/>
        </p:nvSpPr>
        <p:spPr bwMode="black">
          <a:xfrm>
            <a:off x="1090709" y="1433905"/>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Private: +11.5%</a:t>
            </a:r>
            <a:endParaRPr lang="en-US" sz="2400" b="1" u="sng" dirty="0">
              <a:solidFill>
                <a:srgbClr val="225A7A"/>
              </a:solidFill>
            </a:endParaRPr>
          </a:p>
        </p:txBody>
      </p:sp>
      <p:sp>
        <p:nvSpPr>
          <p:cNvPr id="18" name="Rectangle 3"/>
          <p:cNvSpPr>
            <a:spLocks noChangeArrowheads="1"/>
          </p:cNvSpPr>
          <p:nvPr/>
        </p:nvSpPr>
        <p:spPr bwMode="black">
          <a:xfrm>
            <a:off x="4726048" y="1434987"/>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Public: -1.8%</a:t>
            </a:r>
            <a:endParaRPr lang="en-US" sz="2400" b="1" u="sng" dirty="0">
              <a:solidFill>
                <a:srgbClr val="225A7A"/>
              </a:solidFill>
            </a:endParaRPr>
          </a:p>
        </p:txBody>
      </p:sp>
      <p:sp>
        <p:nvSpPr>
          <p:cNvPr id="12" name="AutoShape 9"/>
          <p:cNvSpPr>
            <a:spLocks noChangeArrowheads="1"/>
          </p:cNvSpPr>
          <p:nvPr/>
        </p:nvSpPr>
        <p:spPr bwMode="blackWhite">
          <a:xfrm>
            <a:off x="5039573" y="2202710"/>
            <a:ext cx="2030261" cy="914398"/>
          </a:xfrm>
          <a:prstGeom prst="wedgeRectCallout">
            <a:avLst>
              <a:gd name="adj1" fmla="val 27901"/>
              <a:gd name="adj2" fmla="val 1326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remains depressed</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2"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56</a:t>
            </a:fld>
            <a:endParaRPr lang="en-US" smtClean="0"/>
          </a:p>
        </p:txBody>
      </p:sp>
      <p:sp>
        <p:nvSpPr>
          <p:cNvPr id="66566" name="Rectangle 11"/>
          <p:cNvSpPr>
            <a:spLocks noGrp="1" noChangeArrowheads="1"/>
          </p:cNvSpPr>
          <p:nvPr>
            <p:ph type="title"/>
          </p:nvPr>
        </p:nvSpPr>
        <p:spPr/>
        <p:txBody>
          <a:bodyPr/>
          <a:lstStyle/>
          <a:p>
            <a:r>
              <a:rPr lang="en-US" sz="2800" dirty="0" smtClean="0"/>
              <a:t>Value of Private Construction Put in Place, by Segment,  Aug. 2013 vs. Aug. 2012*</a:t>
            </a:r>
          </a:p>
        </p:txBody>
      </p:sp>
      <p:graphicFrame>
        <p:nvGraphicFramePr>
          <p:cNvPr id="66562" name="Object 4"/>
          <p:cNvGraphicFramePr>
            <a:graphicFrameLocks noChangeAspect="1"/>
          </p:cNvGraphicFramePr>
          <p:nvPr/>
        </p:nvGraphicFramePr>
        <p:xfrm>
          <a:off x="0" y="1830023"/>
          <a:ext cx="8867775" cy="3771900"/>
        </p:xfrm>
        <a:graphic>
          <a:graphicData uri="http://schemas.openxmlformats.org/presentationml/2006/ole">
            <p:oleObj spid="_x0000_s25404418" name="Chart" r:id="rId4" imgW="8534451" imgH="3771782" progId="MSGraph.Chart.8">
              <p:embed followColorScheme="full"/>
            </p:oleObj>
          </a:graphicData>
        </a:graphic>
      </p:graphicFrame>
      <p:sp>
        <p:nvSpPr>
          <p:cNvPr id="1926150" name="Rectangle 6"/>
          <p:cNvSpPr>
            <a:spLocks noChangeArrowheads="1"/>
          </p:cNvSpPr>
          <p:nvPr/>
        </p:nvSpPr>
        <p:spPr bwMode="blackWhite">
          <a:xfrm>
            <a:off x="461963" y="5572327"/>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Up in Some Segments, Including the Key Residential Construction Sector, But Weakened in the First Half of 2013</a:t>
            </a:r>
            <a:endParaRPr lang="en-US" b="1" dirty="0">
              <a:solidFill>
                <a:srgbClr val="FFFFFF"/>
              </a:solidFill>
            </a:endParaRPr>
          </a:p>
        </p:txBody>
      </p:sp>
      <p:sp>
        <p:nvSpPr>
          <p:cNvPr id="66570" name="Rectangle 8"/>
          <p:cNvSpPr>
            <a:spLocks noChangeArrowheads="1"/>
          </p:cNvSpPr>
          <p:nvPr/>
        </p:nvSpPr>
        <p:spPr bwMode="black">
          <a:xfrm>
            <a:off x="157024"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3931920" y="1111045"/>
            <a:ext cx="4799126" cy="1573161"/>
          </a:xfrm>
          <a:prstGeom prst="wedgeRectCallout">
            <a:avLst>
              <a:gd name="adj1" fmla="val -62232"/>
              <a:gd name="adj2" fmla="val 2972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Led by the Residential Construction, Lodging, Power and Transportation segments, Private sector construction activity remains mixed after plunging during the “Great Recession.”  Most segments expanded in 2012 but weakened in the first half of 2013. </a:t>
            </a:r>
            <a:endParaRPr lang="en-US" sz="16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5"/>
              </a:rPr>
              <a:t>http://www.census.gov/construction/c30/c30index.html</a:t>
            </a:r>
            <a:r>
              <a:rPr lang="en-US" sz="1100" dirty="0" smtClean="0"/>
              <a:t> ; Insurance Information Institute.  </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57</a:t>
            </a:fld>
            <a:endParaRPr lang="en-US" smtClean="0"/>
          </a:p>
        </p:txBody>
      </p:sp>
      <p:sp>
        <p:nvSpPr>
          <p:cNvPr id="66566" name="Rectangle 11"/>
          <p:cNvSpPr>
            <a:spLocks noGrp="1" noChangeArrowheads="1"/>
          </p:cNvSpPr>
          <p:nvPr>
            <p:ph type="title"/>
          </p:nvPr>
        </p:nvSpPr>
        <p:spPr/>
        <p:txBody>
          <a:bodyPr/>
          <a:lstStyle/>
          <a:p>
            <a:r>
              <a:rPr lang="en-US" sz="2800" dirty="0" smtClean="0"/>
              <a:t>Private Construction by Segment/Project Type,  Aug. 2013 vs. Aug. 2012*</a:t>
            </a:r>
          </a:p>
        </p:txBody>
      </p:sp>
      <p:graphicFrame>
        <p:nvGraphicFramePr>
          <p:cNvPr id="66562" name="Object 4"/>
          <p:cNvGraphicFramePr>
            <a:graphicFrameLocks noChangeAspect="1"/>
          </p:cNvGraphicFramePr>
          <p:nvPr/>
        </p:nvGraphicFramePr>
        <p:xfrm>
          <a:off x="0" y="1830023"/>
          <a:ext cx="8867775" cy="3771900"/>
        </p:xfrm>
        <a:graphic>
          <a:graphicData uri="http://schemas.openxmlformats.org/presentationml/2006/ole">
            <p:oleObj spid="_x0000_s25405442" name="Chart" r:id="rId4" imgW="8534451" imgH="3771782" progId="MSGraph.Chart.8">
              <p:embed followColorScheme="full"/>
            </p:oleObj>
          </a:graphicData>
        </a:graphic>
      </p:graphicFrame>
      <p:sp>
        <p:nvSpPr>
          <p:cNvPr id="1926150" name="Rectangle 6"/>
          <p:cNvSpPr>
            <a:spLocks noChangeArrowheads="1"/>
          </p:cNvSpPr>
          <p:nvPr/>
        </p:nvSpPr>
        <p:spPr bwMode="blackWhite">
          <a:xfrm>
            <a:off x="461963" y="5572327"/>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Up in Some Segments, Including the Key Residential Construction Sector, But Down in Others</a:t>
            </a:r>
            <a:endParaRPr lang="en-US" b="1" dirty="0">
              <a:solidFill>
                <a:srgbClr val="FFFFFF"/>
              </a:solidFill>
            </a:endParaRPr>
          </a:p>
        </p:txBody>
      </p:sp>
      <p:sp>
        <p:nvSpPr>
          <p:cNvPr id="66570" name="Rectangle 8"/>
          <p:cNvSpPr>
            <a:spLocks noChangeArrowheads="1"/>
          </p:cNvSpPr>
          <p:nvPr/>
        </p:nvSpPr>
        <p:spPr bwMode="black">
          <a:xfrm>
            <a:off x="157024"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6037006" y="1071716"/>
            <a:ext cx="2939847" cy="1469923"/>
          </a:xfrm>
          <a:prstGeom prst="wedgeRectCallout">
            <a:avLst>
              <a:gd name="adj1" fmla="val -60831"/>
              <a:gd name="adj2" fmla="val 6650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Shopping mall, drug store and warehouse construction are among the strongest nonresidential segments</a:t>
            </a:r>
            <a:endParaRPr lang="en-US"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5"/>
              </a:rPr>
              <a:t>http://www.census.gov/construction/c30/c30index.html</a:t>
            </a:r>
            <a:r>
              <a:rPr lang="en-US" sz="1100" dirty="0" smtClean="0"/>
              <a:t> ; Insurance Information Institute.  </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58</a:t>
            </a:fld>
            <a:endParaRPr lang="en-US" smtClean="0"/>
          </a:p>
        </p:txBody>
      </p:sp>
      <p:sp>
        <p:nvSpPr>
          <p:cNvPr id="66566" name="Rectangle 11"/>
          <p:cNvSpPr>
            <a:spLocks noGrp="1" noChangeArrowheads="1"/>
          </p:cNvSpPr>
          <p:nvPr>
            <p:ph type="title"/>
          </p:nvPr>
        </p:nvSpPr>
        <p:spPr/>
        <p:txBody>
          <a:bodyPr/>
          <a:lstStyle/>
          <a:p>
            <a:r>
              <a:rPr lang="en-US" sz="2800" dirty="0" smtClean="0"/>
              <a:t>Value of Public Construction Put in Place, by Segment,  Aug. 2013 vs. Aug. 2012*</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p:oleObj spid="_x0000_s25406466" name="Chart" r:id="rId4" imgW="8534451" imgH="3771782" progId="MSGraph.Chart.8">
              <p:embed followColorScheme="full"/>
            </p:oleObj>
          </a:graphicData>
        </a:graphic>
      </p:graphicFrame>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Public Construction Activity is Down in Many Segments as State and Local Budgets Remain Under Stress; Improvement Possible in 2014.</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5"/>
              </a:rPr>
              <a:t>http://www.census.gov/construction/c30/c30index.html</a:t>
            </a:r>
            <a:r>
              <a:rPr lang="en-US" sz="1100" dirty="0" smtClean="0"/>
              <a:t> ; Insurance Information Institute.  </a:t>
            </a:r>
            <a:endParaRPr lang="en-US" sz="1100" dirty="0"/>
          </a:p>
        </p:txBody>
      </p:sp>
      <p:sp>
        <p:nvSpPr>
          <p:cNvPr id="11" name="AutoShape 9"/>
          <p:cNvSpPr>
            <a:spLocks noChangeArrowheads="1"/>
          </p:cNvSpPr>
          <p:nvPr/>
        </p:nvSpPr>
        <p:spPr bwMode="blackWhite">
          <a:xfrm>
            <a:off x="1288023" y="1291664"/>
            <a:ext cx="3716596" cy="914398"/>
          </a:xfrm>
          <a:prstGeom prst="wedgeRectCallout">
            <a:avLst>
              <a:gd name="adj1" fmla="val -1287"/>
              <a:gd name="adj2" fmla="val 11223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is down substantially in most segments, a situation that will likely persist, dragging on public entity risk exposures</a:t>
            </a:r>
            <a:endParaRPr lang="en-US" sz="1400" b="1" dirty="0">
              <a:solidFill>
                <a:schemeClr val="bg1"/>
              </a:solidFill>
            </a:endParaRPr>
          </a:p>
        </p:txBody>
      </p:sp>
      <p:sp>
        <p:nvSpPr>
          <p:cNvPr id="10" name="AutoShape 7"/>
          <p:cNvSpPr>
            <a:spLocks noChangeArrowheads="1"/>
          </p:cNvSpPr>
          <p:nvPr/>
        </p:nvSpPr>
        <p:spPr bwMode="blackWhite">
          <a:xfrm>
            <a:off x="6985820" y="1189701"/>
            <a:ext cx="2040192" cy="816080"/>
          </a:xfrm>
          <a:prstGeom prst="wedgeRectCallout">
            <a:avLst>
              <a:gd name="adj1" fmla="val -58721"/>
              <a:gd name="adj2" fmla="val 8445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Transportation and Power projects lead public sector construction</a:t>
            </a:r>
            <a:endParaRPr lang="en-US" sz="1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childTnLst>
                          </p:cTn>
                        </p:par>
                        <p:par>
                          <p:cTn id="13" fill="hold">
                            <p:stCondLst>
                              <p:cond delay="2000"/>
                            </p:stCondLst>
                            <p:childTnLst>
                              <p:par>
                                <p:cTn id="14" presetID="22" presetClass="entr" presetSubtype="4" fill="hold" grpId="0" nodeType="afterEffect">
                                  <p:stCondLst>
                                    <p:cond delay="70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1" grpId="0" animBg="1"/>
      <p:bldP spid="10"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59</a:t>
            </a:fld>
            <a:endParaRPr lang="en-US" smtClean="0"/>
          </a:p>
        </p:txBody>
      </p:sp>
      <p:sp>
        <p:nvSpPr>
          <p:cNvPr id="66566" name="Rectangle 11"/>
          <p:cNvSpPr>
            <a:spLocks noGrp="1" noChangeArrowheads="1"/>
          </p:cNvSpPr>
          <p:nvPr>
            <p:ph type="title"/>
          </p:nvPr>
        </p:nvSpPr>
        <p:spPr/>
        <p:txBody>
          <a:bodyPr/>
          <a:lstStyle/>
          <a:p>
            <a:r>
              <a:rPr lang="en-US" sz="2800" dirty="0" smtClean="0"/>
              <a:t>Public Construction by Segment/Project Type,  Aug. 2013 vs. Aug. 2012*</a:t>
            </a:r>
          </a:p>
        </p:txBody>
      </p:sp>
      <p:graphicFrame>
        <p:nvGraphicFramePr>
          <p:cNvPr id="66562" name="Object 4"/>
          <p:cNvGraphicFramePr>
            <a:graphicFrameLocks noChangeAspect="1"/>
          </p:cNvGraphicFramePr>
          <p:nvPr/>
        </p:nvGraphicFramePr>
        <p:xfrm>
          <a:off x="0" y="1830023"/>
          <a:ext cx="8867775" cy="3771900"/>
        </p:xfrm>
        <a:graphic>
          <a:graphicData uri="http://schemas.openxmlformats.org/presentationml/2006/ole">
            <p:oleObj spid="_x0000_s25407490" name="Chart" r:id="rId4" imgW="8534451" imgH="3771782" progId="MSGraph.Chart.8">
              <p:embed followColorScheme="full"/>
            </p:oleObj>
          </a:graphicData>
        </a:graphic>
      </p:graphicFrame>
      <p:sp>
        <p:nvSpPr>
          <p:cNvPr id="1926150" name="Rectangle 6"/>
          <p:cNvSpPr>
            <a:spLocks noChangeArrowheads="1"/>
          </p:cNvSpPr>
          <p:nvPr/>
        </p:nvSpPr>
        <p:spPr bwMode="blackWhite">
          <a:xfrm>
            <a:off x="461963" y="5722374"/>
            <a:ext cx="8220075" cy="66592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Public Construction Activity is Down in Most </a:t>
            </a:r>
            <a:r>
              <a:rPr lang="en-US" b="1" dirty="0" err="1" smtClean="0">
                <a:solidFill>
                  <a:srgbClr val="FFFFFF"/>
                </a:solidFill>
              </a:rPr>
              <a:t>Segements</a:t>
            </a:r>
            <a:r>
              <a:rPr lang="en-US" b="1" dirty="0" smtClean="0">
                <a:solidFill>
                  <a:srgbClr val="FFFFFF"/>
                </a:solidFill>
              </a:rPr>
              <a:t> as Governments Grapple with Budget Deficits and Pension Shortfalls</a:t>
            </a:r>
            <a:endParaRPr lang="en-US" b="1" dirty="0">
              <a:solidFill>
                <a:srgbClr val="FFFFFF"/>
              </a:solidFill>
            </a:endParaRPr>
          </a:p>
        </p:txBody>
      </p:sp>
      <p:sp>
        <p:nvSpPr>
          <p:cNvPr id="66570" name="Rectangle 8"/>
          <p:cNvSpPr>
            <a:spLocks noChangeArrowheads="1"/>
          </p:cNvSpPr>
          <p:nvPr/>
        </p:nvSpPr>
        <p:spPr bwMode="black">
          <a:xfrm>
            <a:off x="157024"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1784555" y="1071717"/>
            <a:ext cx="3126659" cy="1071716"/>
          </a:xfrm>
          <a:prstGeom prst="wedgeRectCallout">
            <a:avLst>
              <a:gd name="adj1" fmla="val -72152"/>
              <a:gd name="adj2" fmla="val 9998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It could be years before public sector construction activity recovers. Federal spending is </a:t>
            </a:r>
            <a:r>
              <a:rPr lang="en-US" b="1" dirty="0" err="1" smtClean="0">
                <a:solidFill>
                  <a:schemeClr val="bg1"/>
                </a:solidFill>
              </a:rPr>
              <a:t>cratering</a:t>
            </a:r>
            <a:r>
              <a:rPr lang="en-US" b="1" dirty="0" smtClean="0">
                <a:solidFill>
                  <a:schemeClr val="bg1"/>
                </a:solidFill>
              </a:rPr>
              <a:t>.</a:t>
            </a:r>
            <a:endParaRPr lang="en-US"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5"/>
              </a:rPr>
              <a:t>http://www.census.gov/construction/c30/c30index.html</a:t>
            </a:r>
            <a:r>
              <a:rPr lang="en-US" sz="1100" dirty="0" smtClean="0"/>
              <a:t> ; Insurance Information Institute.  </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29496" y="1192306"/>
          <a:ext cx="8915400" cy="5889625"/>
        </p:xfrm>
        <a:graphic>
          <a:graphicData uri="http://schemas.openxmlformats.org/presentationml/2006/ole">
            <p:oleObj spid="_x0000_s14555138" name="Chart" r:id="rId3" imgW="8258192" imgH="5514972" progId="MSGraph.Chart.8">
              <p:embed followColorScheme="full"/>
            </p:oleObj>
          </a:graphicData>
        </a:graphic>
      </p:graphicFrame>
      <p:sp>
        <p:nvSpPr>
          <p:cNvPr id="5547011" name="Rectangle 3"/>
          <p:cNvSpPr>
            <a:spLocks noGrp="1" noChangeArrowheads="1"/>
          </p:cNvSpPr>
          <p:nvPr>
            <p:ph type="title"/>
          </p:nvPr>
        </p:nvSpPr>
        <p:spPr>
          <a:xfrm>
            <a:off x="228164" y="0"/>
            <a:ext cx="7848600" cy="1143000"/>
          </a:xfrm>
        </p:spPr>
        <p:txBody>
          <a:bodyPr/>
          <a:lstStyle/>
          <a:p>
            <a:r>
              <a:rPr lang="en-US" dirty="0" smtClean="0"/>
              <a:t>Profitability Peaks &amp; Troughs in the P/C Insurance Industry, 1975 – 2013:H1*</a:t>
            </a:r>
          </a:p>
        </p:txBody>
      </p:sp>
      <p:sp>
        <p:nvSpPr>
          <p:cNvPr id="5547012" name="Rectangle 4"/>
          <p:cNvSpPr>
            <a:spLocks noChangeArrowheads="1"/>
          </p:cNvSpPr>
          <p:nvPr/>
        </p:nvSpPr>
        <p:spPr bwMode="auto">
          <a:xfrm>
            <a:off x="0" y="6165850"/>
            <a:ext cx="9144000" cy="646113"/>
          </a:xfrm>
          <a:prstGeom prst="rect">
            <a:avLst/>
          </a:prstGeom>
          <a:noFill/>
          <a:ln w="9525">
            <a:noFill/>
            <a:miter lim="800000"/>
            <a:headEnd/>
            <a:tailEnd/>
          </a:ln>
        </p:spPr>
        <p:txBody>
          <a:bodyPr lIns="92075" tIns="46038" rIns="92075" bIns="46038">
            <a:spAutoFit/>
          </a:bodyPr>
          <a:lstStyle/>
          <a:p>
            <a:pPr fontAlgn="base">
              <a:spcBef>
                <a:spcPct val="0"/>
              </a:spcBef>
              <a:spcAft>
                <a:spcPct val="0"/>
              </a:spcAft>
            </a:pPr>
            <a:r>
              <a:rPr lang="en-US" sz="1200" b="1" dirty="0">
                <a:solidFill>
                  <a:srgbClr val="000000"/>
                </a:solidFill>
                <a:latin typeface="Arial" charset="0"/>
                <a:cs typeface="Arial" charset="0"/>
              </a:rPr>
              <a:t>*Profitability =  P/C insurer </a:t>
            </a:r>
            <a:r>
              <a:rPr lang="en-US" sz="1200" b="1" dirty="0" smtClean="0">
                <a:solidFill>
                  <a:srgbClr val="000000"/>
                </a:solidFill>
                <a:latin typeface="Arial" charset="0"/>
                <a:cs typeface="Arial" charset="0"/>
              </a:rPr>
              <a:t>ROEs. 2011-13 figures are estimates </a:t>
            </a:r>
            <a:r>
              <a:rPr lang="en-US" sz="1200" b="1" dirty="0">
                <a:solidFill>
                  <a:srgbClr val="000000"/>
                </a:solidFill>
                <a:latin typeface="Arial" charset="0"/>
                <a:cs typeface="Arial" charset="0"/>
              </a:rPr>
              <a:t>based on </a:t>
            </a:r>
            <a:r>
              <a:rPr lang="en-US" sz="1200" b="1" dirty="0" smtClean="0">
                <a:solidFill>
                  <a:srgbClr val="000000"/>
                </a:solidFill>
                <a:latin typeface="Arial" charset="0"/>
                <a:cs typeface="Arial" charset="0"/>
              </a:rPr>
              <a:t>ROAS data</a:t>
            </a:r>
            <a:r>
              <a:rPr lang="en-US" sz="1200" b="1" dirty="0">
                <a:solidFill>
                  <a:srgbClr val="000000"/>
                </a:solidFill>
                <a:latin typeface="Arial" charset="0"/>
                <a:cs typeface="Arial" charset="0"/>
              </a:rPr>
              <a:t>.  Note:  Data for </a:t>
            </a:r>
            <a:r>
              <a:rPr lang="en-US" sz="1200" b="1" dirty="0" smtClean="0">
                <a:solidFill>
                  <a:srgbClr val="000000"/>
                </a:solidFill>
                <a:latin typeface="Arial" charset="0"/>
                <a:cs typeface="Arial" charset="0"/>
              </a:rPr>
              <a:t>2008-2013 </a:t>
            </a:r>
            <a:r>
              <a:rPr lang="en-US" sz="1200" b="1" dirty="0">
                <a:solidFill>
                  <a:srgbClr val="000000"/>
                </a:solidFill>
                <a:latin typeface="Arial" charset="0"/>
                <a:cs typeface="Arial" charset="0"/>
              </a:rPr>
              <a:t>exclude mortgage and financial guaranty insurers</a:t>
            </a:r>
            <a:r>
              <a:rPr lang="en-US" sz="1200" b="1" dirty="0" smtClean="0">
                <a:solidFill>
                  <a:srgbClr val="000000"/>
                </a:solidFill>
                <a:latin typeface="Arial" charset="0"/>
                <a:cs typeface="Arial" charset="0"/>
              </a:rPr>
              <a:t>.</a:t>
            </a:r>
            <a:endParaRPr lang="en-US" sz="1200" b="1" dirty="0">
              <a:solidFill>
                <a:srgbClr val="000000"/>
              </a:solidFill>
              <a:latin typeface="Arial" charset="0"/>
              <a:cs typeface="Arial" charset="0"/>
            </a:endParaRPr>
          </a:p>
          <a:p>
            <a:pPr fontAlgn="base">
              <a:spcBef>
                <a:spcPct val="0"/>
              </a:spcBef>
              <a:spcAft>
                <a:spcPct val="0"/>
              </a:spcAft>
            </a:pPr>
            <a:r>
              <a:rPr lang="en-US" sz="1200" b="1" dirty="0">
                <a:solidFill>
                  <a:srgbClr val="000000"/>
                </a:solidFill>
                <a:latin typeface="Arial" charset="0"/>
                <a:cs typeface="Arial" charset="0"/>
              </a:rPr>
              <a:t>Source:  Insurance Information Institute; NAIC, ISO, A.M. Best.</a:t>
            </a:r>
          </a:p>
        </p:txBody>
      </p:sp>
      <p:sp>
        <p:nvSpPr>
          <p:cNvPr id="5547013" name="Oval 5"/>
          <p:cNvSpPr>
            <a:spLocks noChangeArrowheads="1"/>
          </p:cNvSpPr>
          <p:nvPr/>
        </p:nvSpPr>
        <p:spPr bwMode="auto">
          <a:xfrm>
            <a:off x="1145101" y="2084388"/>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5" name="AutoShape 7"/>
          <p:cNvSpPr>
            <a:spLocks noChangeArrowheads="1"/>
          </p:cNvSpPr>
          <p:nvPr/>
        </p:nvSpPr>
        <p:spPr bwMode="auto">
          <a:xfrm>
            <a:off x="1762125" y="1587500"/>
            <a:ext cx="1425575" cy="381000"/>
          </a:xfrm>
          <a:prstGeom prst="wedgeRectCallout">
            <a:avLst>
              <a:gd name="adj1" fmla="val -71569"/>
              <a:gd name="adj2" fmla="val 71250"/>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1977:19.0%</a:t>
            </a:r>
            <a:endParaRPr lang="en-US" sz="1200">
              <a:solidFill>
                <a:srgbClr val="000000"/>
              </a:solidFill>
              <a:latin typeface="Arial" charset="0"/>
              <a:cs typeface="Arial" charset="0"/>
            </a:endParaRPr>
          </a:p>
        </p:txBody>
      </p:sp>
      <p:sp>
        <p:nvSpPr>
          <p:cNvPr id="5547016" name="Oval 8"/>
          <p:cNvSpPr>
            <a:spLocks noChangeArrowheads="1"/>
          </p:cNvSpPr>
          <p:nvPr/>
        </p:nvSpPr>
        <p:spPr bwMode="auto">
          <a:xfrm>
            <a:off x="3169628" y="2286000"/>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7" name="Oval 9"/>
          <p:cNvSpPr>
            <a:spLocks noChangeArrowheads="1"/>
          </p:cNvSpPr>
          <p:nvPr/>
        </p:nvSpPr>
        <p:spPr bwMode="auto">
          <a:xfrm>
            <a:off x="5222524" y="3094345"/>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8" name="Oval 10"/>
          <p:cNvSpPr>
            <a:spLocks noChangeArrowheads="1"/>
          </p:cNvSpPr>
          <p:nvPr/>
        </p:nvSpPr>
        <p:spPr bwMode="auto">
          <a:xfrm>
            <a:off x="7062428" y="2897788"/>
            <a:ext cx="303213"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9" name="AutoShape 11"/>
          <p:cNvSpPr>
            <a:spLocks noChangeArrowheads="1"/>
          </p:cNvSpPr>
          <p:nvPr/>
        </p:nvSpPr>
        <p:spPr bwMode="auto">
          <a:xfrm>
            <a:off x="3825059" y="1619864"/>
            <a:ext cx="1479550" cy="381000"/>
          </a:xfrm>
          <a:prstGeom prst="wedgeRectCallout">
            <a:avLst>
              <a:gd name="adj1" fmla="val -71569"/>
              <a:gd name="adj2" fmla="val 117500"/>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1987:17.3%</a:t>
            </a:r>
            <a:endParaRPr lang="en-US" sz="1200">
              <a:solidFill>
                <a:srgbClr val="000000"/>
              </a:solidFill>
              <a:latin typeface="Arial" charset="0"/>
              <a:cs typeface="Arial" charset="0"/>
            </a:endParaRPr>
          </a:p>
        </p:txBody>
      </p:sp>
      <p:sp>
        <p:nvSpPr>
          <p:cNvPr id="5547020" name="AutoShape 12"/>
          <p:cNvSpPr>
            <a:spLocks noChangeArrowheads="1"/>
          </p:cNvSpPr>
          <p:nvPr/>
        </p:nvSpPr>
        <p:spPr bwMode="auto">
          <a:xfrm>
            <a:off x="4369467" y="2214563"/>
            <a:ext cx="1677987" cy="381000"/>
          </a:xfrm>
          <a:prstGeom prst="wedgeRectCallout">
            <a:avLst>
              <a:gd name="adj1" fmla="val 17047"/>
              <a:gd name="adj2" fmla="val 170659"/>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1997:11.6%</a:t>
            </a:r>
            <a:endParaRPr lang="en-US" sz="1200">
              <a:solidFill>
                <a:srgbClr val="000000"/>
              </a:solidFill>
              <a:latin typeface="Arial" charset="0"/>
              <a:cs typeface="Arial" charset="0"/>
            </a:endParaRPr>
          </a:p>
        </p:txBody>
      </p:sp>
      <p:sp>
        <p:nvSpPr>
          <p:cNvPr id="5547021" name="AutoShape 13"/>
          <p:cNvSpPr>
            <a:spLocks noChangeArrowheads="1"/>
          </p:cNvSpPr>
          <p:nvPr/>
        </p:nvSpPr>
        <p:spPr bwMode="auto">
          <a:xfrm>
            <a:off x="6520120" y="2020581"/>
            <a:ext cx="1422400" cy="381000"/>
          </a:xfrm>
          <a:prstGeom prst="wedgeRectCallout">
            <a:avLst>
              <a:gd name="adj1" fmla="val 11108"/>
              <a:gd name="adj2" fmla="val 173456"/>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000000"/>
                </a:solidFill>
                <a:latin typeface="Arial" charset="0"/>
                <a:cs typeface="Arial" charset="0"/>
              </a:rPr>
              <a:t>2006:12.7%</a:t>
            </a:r>
            <a:endParaRPr lang="en-US" sz="1200" dirty="0">
              <a:solidFill>
                <a:srgbClr val="000000"/>
              </a:solidFill>
              <a:latin typeface="Arial" charset="0"/>
              <a:cs typeface="Arial" charset="0"/>
            </a:endParaRPr>
          </a:p>
        </p:txBody>
      </p:sp>
      <p:sp>
        <p:nvSpPr>
          <p:cNvPr id="5547022" name="Rectangle 14"/>
          <p:cNvSpPr>
            <a:spLocks noChangeArrowheads="1"/>
          </p:cNvSpPr>
          <p:nvPr/>
        </p:nvSpPr>
        <p:spPr bwMode="auto">
          <a:xfrm>
            <a:off x="762000" y="4365528"/>
            <a:ext cx="306388"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3" name="Rectangle 15"/>
          <p:cNvSpPr>
            <a:spLocks noChangeArrowheads="1"/>
          </p:cNvSpPr>
          <p:nvPr/>
        </p:nvSpPr>
        <p:spPr bwMode="auto">
          <a:xfrm>
            <a:off x="2546815" y="4449512"/>
            <a:ext cx="306387"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4" name="Rectangle 16"/>
          <p:cNvSpPr>
            <a:spLocks noChangeArrowheads="1"/>
          </p:cNvSpPr>
          <p:nvPr/>
        </p:nvSpPr>
        <p:spPr bwMode="auto">
          <a:xfrm>
            <a:off x="4182198" y="4073428"/>
            <a:ext cx="306388"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5" name="Rectangle 17"/>
          <p:cNvSpPr>
            <a:spLocks noChangeArrowheads="1"/>
          </p:cNvSpPr>
          <p:nvPr/>
        </p:nvSpPr>
        <p:spPr bwMode="auto">
          <a:xfrm>
            <a:off x="6013818" y="4805828"/>
            <a:ext cx="306387"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6" name="AutoShape 18"/>
          <p:cNvSpPr>
            <a:spLocks noChangeArrowheads="1"/>
          </p:cNvSpPr>
          <p:nvPr/>
        </p:nvSpPr>
        <p:spPr bwMode="auto">
          <a:xfrm>
            <a:off x="2890022" y="5066335"/>
            <a:ext cx="1447800" cy="381000"/>
          </a:xfrm>
          <a:prstGeom prst="wedgeRectCallout">
            <a:avLst>
              <a:gd name="adj1" fmla="val -48903"/>
              <a:gd name="adj2" fmla="val -169583"/>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1984: 1.8%</a:t>
            </a:r>
            <a:endParaRPr lang="en-US" sz="1200">
              <a:solidFill>
                <a:srgbClr val="000000"/>
              </a:solidFill>
              <a:latin typeface="Arial" charset="0"/>
              <a:cs typeface="Arial" charset="0"/>
            </a:endParaRPr>
          </a:p>
        </p:txBody>
      </p:sp>
      <p:sp>
        <p:nvSpPr>
          <p:cNvPr id="5547027" name="AutoShape 19"/>
          <p:cNvSpPr>
            <a:spLocks noChangeArrowheads="1"/>
          </p:cNvSpPr>
          <p:nvPr/>
        </p:nvSpPr>
        <p:spPr bwMode="auto">
          <a:xfrm>
            <a:off x="4515060" y="5073299"/>
            <a:ext cx="1447800" cy="381000"/>
          </a:xfrm>
          <a:prstGeom prst="wedgeRectCallout">
            <a:avLst>
              <a:gd name="adj1" fmla="val -52523"/>
              <a:gd name="adj2" fmla="val -225000"/>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1992: 4.5%</a:t>
            </a:r>
            <a:endParaRPr lang="en-US" sz="1200">
              <a:solidFill>
                <a:srgbClr val="000000"/>
              </a:solidFill>
              <a:latin typeface="Arial" charset="0"/>
              <a:cs typeface="Arial" charset="0"/>
            </a:endParaRPr>
          </a:p>
        </p:txBody>
      </p:sp>
      <p:sp>
        <p:nvSpPr>
          <p:cNvPr id="5547028" name="AutoShape 20"/>
          <p:cNvSpPr>
            <a:spLocks noChangeArrowheads="1"/>
          </p:cNvSpPr>
          <p:nvPr/>
        </p:nvSpPr>
        <p:spPr bwMode="auto">
          <a:xfrm>
            <a:off x="6663311" y="5206491"/>
            <a:ext cx="1600200" cy="381000"/>
          </a:xfrm>
          <a:prstGeom prst="wedgeRectCallout">
            <a:avLst>
              <a:gd name="adj1" fmla="val -68056"/>
              <a:gd name="adj2" fmla="val -81667"/>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a:solidFill>
                  <a:srgbClr val="000000"/>
                </a:solidFill>
                <a:latin typeface="Arial" charset="0"/>
                <a:cs typeface="Arial" charset="0"/>
              </a:rPr>
              <a:t>2001: -1.2%</a:t>
            </a:r>
            <a:endParaRPr lang="en-US" sz="1200" dirty="0">
              <a:solidFill>
                <a:srgbClr val="000000"/>
              </a:solidFill>
              <a:latin typeface="Arial" charset="0"/>
              <a:cs typeface="Arial" charset="0"/>
            </a:endParaRPr>
          </a:p>
        </p:txBody>
      </p:sp>
      <p:sp>
        <p:nvSpPr>
          <p:cNvPr id="5547029" name="AutoShape 21"/>
          <p:cNvSpPr>
            <a:spLocks noChangeArrowheads="1"/>
          </p:cNvSpPr>
          <p:nvPr/>
        </p:nvSpPr>
        <p:spPr bwMode="auto">
          <a:xfrm rot="511939">
            <a:off x="1550971" y="2055975"/>
            <a:ext cx="1603197" cy="612775"/>
          </a:xfrm>
          <a:prstGeom prst="rightArrow">
            <a:avLst>
              <a:gd name="adj1" fmla="val 50000"/>
              <a:gd name="adj2" fmla="val 93113"/>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a:solidFill>
                  <a:srgbClr val="FFFFFF"/>
                </a:solidFill>
                <a:latin typeface="Arial" charset="0"/>
                <a:cs typeface="Arial" charset="0"/>
              </a:rPr>
              <a:t>10 Years</a:t>
            </a:r>
          </a:p>
        </p:txBody>
      </p:sp>
      <p:sp>
        <p:nvSpPr>
          <p:cNvPr id="5547030" name="AutoShape 22"/>
          <p:cNvSpPr>
            <a:spLocks noChangeArrowheads="1"/>
          </p:cNvSpPr>
          <p:nvPr/>
        </p:nvSpPr>
        <p:spPr bwMode="auto">
          <a:xfrm rot="937132">
            <a:off x="3583836" y="2652227"/>
            <a:ext cx="1711988" cy="612775"/>
          </a:xfrm>
          <a:prstGeom prst="rightArrow">
            <a:avLst>
              <a:gd name="adj1" fmla="val 50000"/>
              <a:gd name="adj2" fmla="val 92991"/>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a:solidFill>
                  <a:srgbClr val="FFFFFF"/>
                </a:solidFill>
                <a:latin typeface="Arial" charset="0"/>
                <a:cs typeface="Arial" charset="0"/>
              </a:rPr>
              <a:t>10 Years</a:t>
            </a:r>
          </a:p>
        </p:txBody>
      </p:sp>
      <p:sp>
        <p:nvSpPr>
          <p:cNvPr id="5547031" name="AutoShape 23"/>
          <p:cNvSpPr>
            <a:spLocks noChangeArrowheads="1"/>
          </p:cNvSpPr>
          <p:nvPr/>
        </p:nvSpPr>
        <p:spPr bwMode="auto">
          <a:xfrm>
            <a:off x="5585908" y="2874963"/>
            <a:ext cx="1449073" cy="612775"/>
          </a:xfrm>
          <a:prstGeom prst="rightArrow">
            <a:avLst>
              <a:gd name="adj1" fmla="val 50000"/>
              <a:gd name="adj2" fmla="val 83048"/>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dirty="0" smtClean="0">
                <a:solidFill>
                  <a:srgbClr val="FFFFFF"/>
                </a:solidFill>
                <a:latin typeface="Arial" charset="0"/>
                <a:cs typeface="Arial" charset="0"/>
              </a:rPr>
              <a:t>9 Years</a:t>
            </a:r>
            <a:endParaRPr lang="en-US" sz="1400" b="1" dirty="0">
              <a:solidFill>
                <a:srgbClr val="FFFFFF"/>
              </a:solidFill>
              <a:latin typeface="Arial" charset="0"/>
              <a:cs typeface="Arial" charset="0"/>
            </a:endParaRPr>
          </a:p>
        </p:txBody>
      </p:sp>
      <p:sp>
        <p:nvSpPr>
          <p:cNvPr id="25" name="Oval 10"/>
          <p:cNvSpPr>
            <a:spLocks noChangeArrowheads="1"/>
          </p:cNvSpPr>
          <p:nvPr/>
        </p:nvSpPr>
        <p:spPr bwMode="auto">
          <a:xfrm>
            <a:off x="8063932" y="3927380"/>
            <a:ext cx="244325" cy="609600"/>
          </a:xfrm>
          <a:prstGeom prst="ellipse">
            <a:avLst/>
          </a:prstGeom>
          <a:noFill/>
          <a:ln w="38100">
            <a:solidFill>
              <a:srgbClr val="2B7299"/>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26" name="AutoShape 13"/>
          <p:cNvSpPr>
            <a:spLocks noChangeArrowheads="1"/>
          </p:cNvSpPr>
          <p:nvPr/>
        </p:nvSpPr>
        <p:spPr bwMode="auto">
          <a:xfrm>
            <a:off x="6912073" y="4381184"/>
            <a:ext cx="942171" cy="668338"/>
          </a:xfrm>
          <a:prstGeom prst="wedgeRectCallout">
            <a:avLst>
              <a:gd name="adj1" fmla="val 73582"/>
              <a:gd name="adj2" fmla="val -42706"/>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2012: 5.9%</a:t>
            </a:r>
            <a:endParaRPr lang="en-US" sz="1200" dirty="0">
              <a:solidFill>
                <a:srgbClr val="FFFFFF"/>
              </a:solidFill>
              <a:latin typeface="Arial" charset="0"/>
              <a:cs typeface="Arial" charset="0"/>
            </a:endParaRPr>
          </a:p>
        </p:txBody>
      </p:sp>
      <p:sp>
        <p:nvSpPr>
          <p:cNvPr id="3097" name="Text Box 17"/>
          <p:cNvSpPr txBox="1">
            <a:spLocks noChangeArrowheads="1"/>
          </p:cNvSpPr>
          <p:nvPr/>
        </p:nvSpPr>
        <p:spPr bwMode="auto">
          <a:xfrm>
            <a:off x="5621338" y="1117600"/>
            <a:ext cx="3254375" cy="646113"/>
          </a:xfrm>
          <a:prstGeom prst="rect">
            <a:avLst/>
          </a:prstGeom>
          <a:solidFill>
            <a:srgbClr val="28688C"/>
          </a:solidFill>
          <a:ln w="9525" algn="ctr">
            <a:noFill/>
            <a:miter lim="800000"/>
            <a:headEnd/>
            <a:tailEnd/>
          </a:ln>
        </p:spPr>
        <p:txBody>
          <a:bodyPr>
            <a:spAutoFit/>
          </a:bodyPr>
          <a:lstStyle/>
          <a:p>
            <a:pPr algn="ctr" fontAlgn="base">
              <a:spcBef>
                <a:spcPct val="0"/>
              </a:spcBef>
              <a:spcAft>
                <a:spcPct val="0"/>
              </a:spcAft>
            </a:pPr>
            <a:r>
              <a:rPr lang="en-US" b="1">
                <a:solidFill>
                  <a:srgbClr val="FFFFFF"/>
                </a:solidFill>
                <a:latin typeface="Arial" charset="0"/>
                <a:cs typeface="Arial" charset="0"/>
              </a:rPr>
              <a:t>History suggests next ROE peak will be in 2016-2017</a:t>
            </a:r>
          </a:p>
        </p:txBody>
      </p:sp>
      <p:sp>
        <p:nvSpPr>
          <p:cNvPr id="3098" name="Rectangle 7"/>
          <p:cNvSpPr>
            <a:spLocks noChangeArrowheads="1"/>
          </p:cNvSpPr>
          <p:nvPr/>
        </p:nvSpPr>
        <p:spPr bwMode="black">
          <a:xfrm>
            <a:off x="185738" y="1155700"/>
            <a:ext cx="1023937" cy="222250"/>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ROE</a:t>
            </a:r>
          </a:p>
        </p:txBody>
      </p:sp>
      <p:sp>
        <p:nvSpPr>
          <p:cNvPr id="28" name="AutoShape 6"/>
          <p:cNvSpPr>
            <a:spLocks noChangeArrowheads="1"/>
          </p:cNvSpPr>
          <p:nvPr/>
        </p:nvSpPr>
        <p:spPr bwMode="auto">
          <a:xfrm>
            <a:off x="941388" y="5070738"/>
            <a:ext cx="1447800" cy="381000"/>
          </a:xfrm>
          <a:prstGeom prst="wedgeRectCallout">
            <a:avLst>
              <a:gd name="adj1" fmla="val -43470"/>
              <a:gd name="adj2" fmla="val -143776"/>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1975: 2.4%</a:t>
            </a:r>
            <a:endParaRPr lang="en-US" sz="1200">
              <a:solidFill>
                <a:srgbClr val="000000"/>
              </a:solidFill>
              <a:latin typeface="Arial" charset="0"/>
              <a:cs typeface="Arial" charset="0"/>
            </a:endParaRPr>
          </a:p>
        </p:txBody>
      </p:sp>
      <p:sp>
        <p:nvSpPr>
          <p:cNvPr id="29" name="AutoShape 8"/>
          <p:cNvSpPr>
            <a:spLocks noChangeArrowheads="1"/>
          </p:cNvSpPr>
          <p:nvPr/>
        </p:nvSpPr>
        <p:spPr bwMode="blackWhite">
          <a:xfrm>
            <a:off x="7767485" y="2423091"/>
            <a:ext cx="1189703" cy="659324"/>
          </a:xfrm>
          <a:prstGeom prst="wedgeRectCallout">
            <a:avLst>
              <a:gd name="adj1" fmla="val 15872"/>
              <a:gd name="adj2" fmla="val 8415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2013:H1 8.5%</a:t>
            </a:r>
            <a:endParaRPr lang="en-US" b="1" dirty="0">
              <a:solidFill>
                <a:srgbClr val="FFFFFF"/>
              </a:solidFill>
              <a:latin typeface="Arial" pitchFamily="34" charset="0"/>
              <a:cs typeface="Arial" pitchFamily="34" charset="0"/>
            </a:endParaRPr>
          </a:p>
        </p:txBody>
      </p:sp>
      <p:sp>
        <p:nvSpPr>
          <p:cNvPr id="30" name="Oval 10"/>
          <p:cNvSpPr>
            <a:spLocks noChangeArrowheads="1"/>
          </p:cNvSpPr>
          <p:nvPr/>
        </p:nvSpPr>
        <p:spPr bwMode="auto">
          <a:xfrm>
            <a:off x="8417887" y="3332535"/>
            <a:ext cx="303213" cy="609600"/>
          </a:xfrm>
          <a:prstGeom prst="ellipse">
            <a:avLst/>
          </a:prstGeom>
          <a:noFill/>
          <a:ln w="38100">
            <a:solidFill>
              <a:srgbClr val="FFC0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547011"/>
                                        </p:tgtEl>
                                        <p:attrNameLst>
                                          <p:attrName>style.visibility</p:attrName>
                                        </p:attrNameLst>
                                      </p:cBhvr>
                                      <p:to>
                                        <p:strVal val="visible"/>
                                      </p:to>
                                    </p:set>
                                    <p:anim calcmode="lin" valueType="num">
                                      <p:cBhvr additive="base">
                                        <p:cTn id="7" dur="500" fill="hold"/>
                                        <p:tgtEl>
                                          <p:spTgt spid="5547011"/>
                                        </p:tgtEl>
                                        <p:attrNameLst>
                                          <p:attrName>ppt_x</p:attrName>
                                        </p:attrNameLst>
                                      </p:cBhvr>
                                      <p:tavLst>
                                        <p:tav tm="0">
                                          <p:val>
                                            <p:strVal val="#ppt_x"/>
                                          </p:val>
                                        </p:tav>
                                        <p:tav tm="100000">
                                          <p:val>
                                            <p:strVal val="#ppt_x"/>
                                          </p:val>
                                        </p:tav>
                                      </p:tavLst>
                                    </p:anim>
                                    <p:anim calcmode="lin" valueType="num">
                                      <p:cBhvr additive="base">
                                        <p:cTn id="8" dur="500" fill="hold"/>
                                        <p:tgtEl>
                                          <p:spTgt spid="554701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547012"/>
                                        </p:tgtEl>
                                        <p:attrNameLst>
                                          <p:attrName>style.visibility</p:attrName>
                                        </p:attrNameLst>
                                      </p:cBhvr>
                                      <p:to>
                                        <p:strVal val="visible"/>
                                      </p:to>
                                    </p:set>
                                    <p:anim calcmode="lin" valueType="num">
                                      <p:cBhvr additive="base">
                                        <p:cTn id="12" dur="500" fill="hold"/>
                                        <p:tgtEl>
                                          <p:spTgt spid="5547012"/>
                                        </p:tgtEl>
                                        <p:attrNameLst>
                                          <p:attrName>ppt_x</p:attrName>
                                        </p:attrNameLst>
                                      </p:cBhvr>
                                      <p:tavLst>
                                        <p:tav tm="0">
                                          <p:val>
                                            <p:strVal val="1+#ppt_w/2"/>
                                          </p:val>
                                        </p:tav>
                                        <p:tav tm="100000">
                                          <p:val>
                                            <p:strVal val="#ppt_x"/>
                                          </p:val>
                                        </p:tav>
                                      </p:tavLst>
                                    </p:anim>
                                    <p:anim calcmode="lin" valueType="num">
                                      <p:cBhvr additive="base">
                                        <p:cTn id="13" dur="500" fill="hold"/>
                                        <p:tgtEl>
                                          <p:spTgt spid="554701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7" presetClass="entr" presetSubtype="4" fill="hold" grpId="0" nodeType="afterEffect">
                                  <p:stCondLst>
                                    <p:cond delay="1000"/>
                                  </p:stCondLst>
                                  <p:childTnLst>
                                    <p:set>
                                      <p:cBhvr>
                                        <p:cTn id="16" dur="1" fill="hold">
                                          <p:stCondLst>
                                            <p:cond delay="0"/>
                                          </p:stCondLst>
                                        </p:cTn>
                                        <p:tgtEl>
                                          <p:spTgt spid="5547013"/>
                                        </p:tgtEl>
                                        <p:attrNameLst>
                                          <p:attrName>style.visibility</p:attrName>
                                        </p:attrNameLst>
                                      </p:cBhvr>
                                      <p:to>
                                        <p:strVal val="visible"/>
                                      </p:to>
                                    </p:set>
                                    <p:anim calcmode="lin" valueType="num">
                                      <p:cBhvr>
                                        <p:cTn id="17" dur="500" fill="hold"/>
                                        <p:tgtEl>
                                          <p:spTgt spid="5547013"/>
                                        </p:tgtEl>
                                        <p:attrNameLst>
                                          <p:attrName>ppt_x</p:attrName>
                                        </p:attrNameLst>
                                      </p:cBhvr>
                                      <p:tavLst>
                                        <p:tav tm="0">
                                          <p:val>
                                            <p:strVal val="#ppt_x"/>
                                          </p:val>
                                        </p:tav>
                                        <p:tav tm="100000">
                                          <p:val>
                                            <p:strVal val="#ppt_x"/>
                                          </p:val>
                                        </p:tav>
                                      </p:tavLst>
                                    </p:anim>
                                    <p:anim calcmode="lin" valueType="num">
                                      <p:cBhvr>
                                        <p:cTn id="18" dur="500" fill="hold"/>
                                        <p:tgtEl>
                                          <p:spTgt spid="5547013"/>
                                        </p:tgtEl>
                                        <p:attrNameLst>
                                          <p:attrName>ppt_y</p:attrName>
                                        </p:attrNameLst>
                                      </p:cBhvr>
                                      <p:tavLst>
                                        <p:tav tm="0">
                                          <p:val>
                                            <p:strVal val="#ppt_y+#ppt_h/2"/>
                                          </p:val>
                                        </p:tav>
                                        <p:tav tm="100000">
                                          <p:val>
                                            <p:strVal val="#ppt_y"/>
                                          </p:val>
                                        </p:tav>
                                      </p:tavLst>
                                    </p:anim>
                                    <p:anim calcmode="lin" valueType="num">
                                      <p:cBhvr>
                                        <p:cTn id="19" dur="500" fill="hold"/>
                                        <p:tgtEl>
                                          <p:spTgt spid="5547013"/>
                                        </p:tgtEl>
                                        <p:attrNameLst>
                                          <p:attrName>ppt_w</p:attrName>
                                        </p:attrNameLst>
                                      </p:cBhvr>
                                      <p:tavLst>
                                        <p:tav tm="0">
                                          <p:val>
                                            <p:strVal val="#ppt_w"/>
                                          </p:val>
                                        </p:tav>
                                        <p:tav tm="100000">
                                          <p:val>
                                            <p:strVal val="#ppt_w"/>
                                          </p:val>
                                        </p:tav>
                                      </p:tavLst>
                                    </p:anim>
                                    <p:anim calcmode="lin" valueType="num">
                                      <p:cBhvr>
                                        <p:cTn id="20" dur="500" fill="hold"/>
                                        <p:tgtEl>
                                          <p:spTgt spid="5547013"/>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 presetClass="entr" presetSubtype="8" fill="hold" grpId="0" nodeType="afterEffect">
                                  <p:stCondLst>
                                    <p:cond delay="0"/>
                                  </p:stCondLst>
                                  <p:childTnLst>
                                    <p:set>
                                      <p:cBhvr>
                                        <p:cTn id="23" dur="1" fill="hold">
                                          <p:stCondLst>
                                            <p:cond delay="0"/>
                                          </p:stCondLst>
                                        </p:cTn>
                                        <p:tgtEl>
                                          <p:spTgt spid="5547015"/>
                                        </p:tgtEl>
                                        <p:attrNameLst>
                                          <p:attrName>style.visibility</p:attrName>
                                        </p:attrNameLst>
                                      </p:cBhvr>
                                      <p:to>
                                        <p:strVal val="visible"/>
                                      </p:to>
                                    </p:set>
                                    <p:anim calcmode="lin" valueType="num">
                                      <p:cBhvr additive="base">
                                        <p:cTn id="24" dur="500" fill="hold"/>
                                        <p:tgtEl>
                                          <p:spTgt spid="5547015"/>
                                        </p:tgtEl>
                                        <p:attrNameLst>
                                          <p:attrName>ppt_x</p:attrName>
                                        </p:attrNameLst>
                                      </p:cBhvr>
                                      <p:tavLst>
                                        <p:tav tm="0">
                                          <p:val>
                                            <p:strVal val="0-#ppt_w/2"/>
                                          </p:val>
                                        </p:tav>
                                        <p:tav tm="100000">
                                          <p:val>
                                            <p:strVal val="#ppt_x"/>
                                          </p:val>
                                        </p:tav>
                                      </p:tavLst>
                                    </p:anim>
                                    <p:anim calcmode="lin" valueType="num">
                                      <p:cBhvr additive="base">
                                        <p:cTn id="25" dur="500" fill="hold"/>
                                        <p:tgtEl>
                                          <p:spTgt spid="5547015"/>
                                        </p:tgtEl>
                                        <p:attrNameLst>
                                          <p:attrName>ppt_y</p:attrName>
                                        </p:attrNameLst>
                                      </p:cBhvr>
                                      <p:tavLst>
                                        <p:tav tm="0">
                                          <p:val>
                                            <p:strVal val="#ppt_y"/>
                                          </p:val>
                                        </p:tav>
                                        <p:tav tm="100000">
                                          <p:val>
                                            <p:strVal val="#ppt_y"/>
                                          </p:val>
                                        </p:tav>
                                      </p:tavLst>
                                    </p:anim>
                                  </p:childTnLst>
                                </p:cTn>
                              </p:par>
                            </p:childTnLst>
                          </p:cTn>
                        </p:par>
                        <p:par>
                          <p:cTn id="26" fill="hold">
                            <p:stCondLst>
                              <p:cond delay="3000"/>
                            </p:stCondLst>
                            <p:childTnLst>
                              <p:par>
                                <p:cTn id="27" presetID="17" presetClass="entr" presetSubtype="4" fill="hold" grpId="0" nodeType="afterEffect">
                                  <p:stCondLst>
                                    <p:cond delay="0"/>
                                  </p:stCondLst>
                                  <p:childTnLst>
                                    <p:set>
                                      <p:cBhvr>
                                        <p:cTn id="28" dur="1" fill="hold">
                                          <p:stCondLst>
                                            <p:cond delay="0"/>
                                          </p:stCondLst>
                                        </p:cTn>
                                        <p:tgtEl>
                                          <p:spTgt spid="5547016"/>
                                        </p:tgtEl>
                                        <p:attrNameLst>
                                          <p:attrName>style.visibility</p:attrName>
                                        </p:attrNameLst>
                                      </p:cBhvr>
                                      <p:to>
                                        <p:strVal val="visible"/>
                                      </p:to>
                                    </p:set>
                                    <p:anim calcmode="lin" valueType="num">
                                      <p:cBhvr>
                                        <p:cTn id="29" dur="500" fill="hold"/>
                                        <p:tgtEl>
                                          <p:spTgt spid="5547016"/>
                                        </p:tgtEl>
                                        <p:attrNameLst>
                                          <p:attrName>ppt_x</p:attrName>
                                        </p:attrNameLst>
                                      </p:cBhvr>
                                      <p:tavLst>
                                        <p:tav tm="0">
                                          <p:val>
                                            <p:strVal val="#ppt_x"/>
                                          </p:val>
                                        </p:tav>
                                        <p:tav tm="100000">
                                          <p:val>
                                            <p:strVal val="#ppt_x"/>
                                          </p:val>
                                        </p:tav>
                                      </p:tavLst>
                                    </p:anim>
                                    <p:anim calcmode="lin" valueType="num">
                                      <p:cBhvr>
                                        <p:cTn id="30" dur="500" fill="hold"/>
                                        <p:tgtEl>
                                          <p:spTgt spid="5547016"/>
                                        </p:tgtEl>
                                        <p:attrNameLst>
                                          <p:attrName>ppt_y</p:attrName>
                                        </p:attrNameLst>
                                      </p:cBhvr>
                                      <p:tavLst>
                                        <p:tav tm="0">
                                          <p:val>
                                            <p:strVal val="#ppt_y+#ppt_h/2"/>
                                          </p:val>
                                        </p:tav>
                                        <p:tav tm="100000">
                                          <p:val>
                                            <p:strVal val="#ppt_y"/>
                                          </p:val>
                                        </p:tav>
                                      </p:tavLst>
                                    </p:anim>
                                    <p:anim calcmode="lin" valueType="num">
                                      <p:cBhvr>
                                        <p:cTn id="31" dur="500" fill="hold"/>
                                        <p:tgtEl>
                                          <p:spTgt spid="5547016"/>
                                        </p:tgtEl>
                                        <p:attrNameLst>
                                          <p:attrName>ppt_w</p:attrName>
                                        </p:attrNameLst>
                                      </p:cBhvr>
                                      <p:tavLst>
                                        <p:tav tm="0">
                                          <p:val>
                                            <p:strVal val="#ppt_w"/>
                                          </p:val>
                                        </p:tav>
                                        <p:tav tm="100000">
                                          <p:val>
                                            <p:strVal val="#ppt_w"/>
                                          </p:val>
                                        </p:tav>
                                      </p:tavLst>
                                    </p:anim>
                                    <p:anim calcmode="lin" valueType="num">
                                      <p:cBhvr>
                                        <p:cTn id="32" dur="500" fill="hold"/>
                                        <p:tgtEl>
                                          <p:spTgt spid="5547016"/>
                                        </p:tgtEl>
                                        <p:attrNameLst>
                                          <p:attrName>ppt_h</p:attrName>
                                        </p:attrNameLst>
                                      </p:cBhvr>
                                      <p:tavLst>
                                        <p:tav tm="0">
                                          <p:val>
                                            <p:fltVal val="0"/>
                                          </p:val>
                                        </p:tav>
                                        <p:tav tm="100000">
                                          <p:val>
                                            <p:strVal val="#ppt_h"/>
                                          </p:val>
                                        </p:tav>
                                      </p:tavLst>
                                    </p:anim>
                                  </p:childTnLst>
                                </p:cTn>
                              </p:par>
                            </p:childTnLst>
                          </p:cTn>
                        </p:par>
                        <p:par>
                          <p:cTn id="33" fill="hold">
                            <p:stCondLst>
                              <p:cond delay="3500"/>
                            </p:stCondLst>
                            <p:childTnLst>
                              <p:par>
                                <p:cTn id="34" presetID="2" presetClass="entr" presetSubtype="8" fill="hold" grpId="0" nodeType="afterEffect">
                                  <p:stCondLst>
                                    <p:cond delay="0"/>
                                  </p:stCondLst>
                                  <p:childTnLst>
                                    <p:set>
                                      <p:cBhvr>
                                        <p:cTn id="35" dur="1" fill="hold">
                                          <p:stCondLst>
                                            <p:cond delay="0"/>
                                          </p:stCondLst>
                                        </p:cTn>
                                        <p:tgtEl>
                                          <p:spTgt spid="5547019"/>
                                        </p:tgtEl>
                                        <p:attrNameLst>
                                          <p:attrName>style.visibility</p:attrName>
                                        </p:attrNameLst>
                                      </p:cBhvr>
                                      <p:to>
                                        <p:strVal val="visible"/>
                                      </p:to>
                                    </p:set>
                                    <p:anim calcmode="lin" valueType="num">
                                      <p:cBhvr additive="base">
                                        <p:cTn id="36" dur="500" fill="hold"/>
                                        <p:tgtEl>
                                          <p:spTgt spid="5547019"/>
                                        </p:tgtEl>
                                        <p:attrNameLst>
                                          <p:attrName>ppt_x</p:attrName>
                                        </p:attrNameLst>
                                      </p:cBhvr>
                                      <p:tavLst>
                                        <p:tav tm="0">
                                          <p:val>
                                            <p:strVal val="0-#ppt_w/2"/>
                                          </p:val>
                                        </p:tav>
                                        <p:tav tm="100000">
                                          <p:val>
                                            <p:strVal val="#ppt_x"/>
                                          </p:val>
                                        </p:tav>
                                      </p:tavLst>
                                    </p:anim>
                                    <p:anim calcmode="lin" valueType="num">
                                      <p:cBhvr additive="base">
                                        <p:cTn id="37" dur="500" fill="hold"/>
                                        <p:tgtEl>
                                          <p:spTgt spid="5547019"/>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17" presetClass="entr" presetSubtype="4" fill="hold" grpId="0" nodeType="afterEffect">
                                  <p:stCondLst>
                                    <p:cond delay="0"/>
                                  </p:stCondLst>
                                  <p:childTnLst>
                                    <p:set>
                                      <p:cBhvr>
                                        <p:cTn id="40" dur="1" fill="hold">
                                          <p:stCondLst>
                                            <p:cond delay="0"/>
                                          </p:stCondLst>
                                        </p:cTn>
                                        <p:tgtEl>
                                          <p:spTgt spid="5547017"/>
                                        </p:tgtEl>
                                        <p:attrNameLst>
                                          <p:attrName>style.visibility</p:attrName>
                                        </p:attrNameLst>
                                      </p:cBhvr>
                                      <p:to>
                                        <p:strVal val="visible"/>
                                      </p:to>
                                    </p:set>
                                    <p:anim calcmode="lin" valueType="num">
                                      <p:cBhvr>
                                        <p:cTn id="41" dur="500" fill="hold"/>
                                        <p:tgtEl>
                                          <p:spTgt spid="5547017"/>
                                        </p:tgtEl>
                                        <p:attrNameLst>
                                          <p:attrName>ppt_x</p:attrName>
                                        </p:attrNameLst>
                                      </p:cBhvr>
                                      <p:tavLst>
                                        <p:tav tm="0">
                                          <p:val>
                                            <p:strVal val="#ppt_x"/>
                                          </p:val>
                                        </p:tav>
                                        <p:tav tm="100000">
                                          <p:val>
                                            <p:strVal val="#ppt_x"/>
                                          </p:val>
                                        </p:tav>
                                      </p:tavLst>
                                    </p:anim>
                                    <p:anim calcmode="lin" valueType="num">
                                      <p:cBhvr>
                                        <p:cTn id="42" dur="500" fill="hold"/>
                                        <p:tgtEl>
                                          <p:spTgt spid="5547017"/>
                                        </p:tgtEl>
                                        <p:attrNameLst>
                                          <p:attrName>ppt_y</p:attrName>
                                        </p:attrNameLst>
                                      </p:cBhvr>
                                      <p:tavLst>
                                        <p:tav tm="0">
                                          <p:val>
                                            <p:strVal val="#ppt_y+#ppt_h/2"/>
                                          </p:val>
                                        </p:tav>
                                        <p:tav tm="100000">
                                          <p:val>
                                            <p:strVal val="#ppt_y"/>
                                          </p:val>
                                        </p:tav>
                                      </p:tavLst>
                                    </p:anim>
                                    <p:anim calcmode="lin" valueType="num">
                                      <p:cBhvr>
                                        <p:cTn id="43" dur="500" fill="hold"/>
                                        <p:tgtEl>
                                          <p:spTgt spid="5547017"/>
                                        </p:tgtEl>
                                        <p:attrNameLst>
                                          <p:attrName>ppt_w</p:attrName>
                                        </p:attrNameLst>
                                      </p:cBhvr>
                                      <p:tavLst>
                                        <p:tav tm="0">
                                          <p:val>
                                            <p:strVal val="#ppt_w"/>
                                          </p:val>
                                        </p:tav>
                                        <p:tav tm="100000">
                                          <p:val>
                                            <p:strVal val="#ppt_w"/>
                                          </p:val>
                                        </p:tav>
                                      </p:tavLst>
                                    </p:anim>
                                    <p:anim calcmode="lin" valueType="num">
                                      <p:cBhvr>
                                        <p:cTn id="44" dur="500" fill="hold"/>
                                        <p:tgtEl>
                                          <p:spTgt spid="5547017"/>
                                        </p:tgtEl>
                                        <p:attrNameLst>
                                          <p:attrName>ppt_h</p:attrName>
                                        </p:attrNameLst>
                                      </p:cBhvr>
                                      <p:tavLst>
                                        <p:tav tm="0">
                                          <p:val>
                                            <p:fltVal val="0"/>
                                          </p:val>
                                        </p:tav>
                                        <p:tav tm="100000">
                                          <p:val>
                                            <p:strVal val="#ppt_h"/>
                                          </p:val>
                                        </p:tav>
                                      </p:tavLst>
                                    </p:anim>
                                  </p:childTnLst>
                                </p:cTn>
                              </p:par>
                            </p:childTnLst>
                          </p:cTn>
                        </p:par>
                        <p:par>
                          <p:cTn id="45" fill="hold">
                            <p:stCondLst>
                              <p:cond delay="4500"/>
                            </p:stCondLst>
                            <p:childTnLst>
                              <p:par>
                                <p:cTn id="46" presetID="2" presetClass="entr" presetSubtype="8" fill="hold" grpId="0" nodeType="afterEffect">
                                  <p:stCondLst>
                                    <p:cond delay="0"/>
                                  </p:stCondLst>
                                  <p:childTnLst>
                                    <p:set>
                                      <p:cBhvr>
                                        <p:cTn id="47" dur="1" fill="hold">
                                          <p:stCondLst>
                                            <p:cond delay="0"/>
                                          </p:stCondLst>
                                        </p:cTn>
                                        <p:tgtEl>
                                          <p:spTgt spid="5547020"/>
                                        </p:tgtEl>
                                        <p:attrNameLst>
                                          <p:attrName>style.visibility</p:attrName>
                                        </p:attrNameLst>
                                      </p:cBhvr>
                                      <p:to>
                                        <p:strVal val="visible"/>
                                      </p:to>
                                    </p:set>
                                    <p:anim calcmode="lin" valueType="num">
                                      <p:cBhvr additive="base">
                                        <p:cTn id="48" dur="500" fill="hold"/>
                                        <p:tgtEl>
                                          <p:spTgt spid="5547020"/>
                                        </p:tgtEl>
                                        <p:attrNameLst>
                                          <p:attrName>ppt_x</p:attrName>
                                        </p:attrNameLst>
                                      </p:cBhvr>
                                      <p:tavLst>
                                        <p:tav tm="0">
                                          <p:val>
                                            <p:strVal val="0-#ppt_w/2"/>
                                          </p:val>
                                        </p:tav>
                                        <p:tav tm="100000">
                                          <p:val>
                                            <p:strVal val="#ppt_x"/>
                                          </p:val>
                                        </p:tav>
                                      </p:tavLst>
                                    </p:anim>
                                    <p:anim calcmode="lin" valueType="num">
                                      <p:cBhvr additive="base">
                                        <p:cTn id="49" dur="500" fill="hold"/>
                                        <p:tgtEl>
                                          <p:spTgt spid="5547020"/>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7" presetClass="entr" presetSubtype="4" fill="hold" grpId="0" nodeType="afterEffect">
                                  <p:stCondLst>
                                    <p:cond delay="0"/>
                                  </p:stCondLst>
                                  <p:childTnLst>
                                    <p:set>
                                      <p:cBhvr>
                                        <p:cTn id="52" dur="1" fill="hold">
                                          <p:stCondLst>
                                            <p:cond delay="0"/>
                                          </p:stCondLst>
                                        </p:cTn>
                                        <p:tgtEl>
                                          <p:spTgt spid="5547018"/>
                                        </p:tgtEl>
                                        <p:attrNameLst>
                                          <p:attrName>style.visibility</p:attrName>
                                        </p:attrNameLst>
                                      </p:cBhvr>
                                      <p:to>
                                        <p:strVal val="visible"/>
                                      </p:to>
                                    </p:set>
                                    <p:anim calcmode="lin" valueType="num">
                                      <p:cBhvr>
                                        <p:cTn id="53" dur="500" fill="hold"/>
                                        <p:tgtEl>
                                          <p:spTgt spid="5547018"/>
                                        </p:tgtEl>
                                        <p:attrNameLst>
                                          <p:attrName>ppt_x</p:attrName>
                                        </p:attrNameLst>
                                      </p:cBhvr>
                                      <p:tavLst>
                                        <p:tav tm="0">
                                          <p:val>
                                            <p:strVal val="#ppt_x"/>
                                          </p:val>
                                        </p:tav>
                                        <p:tav tm="100000">
                                          <p:val>
                                            <p:strVal val="#ppt_x"/>
                                          </p:val>
                                        </p:tav>
                                      </p:tavLst>
                                    </p:anim>
                                    <p:anim calcmode="lin" valueType="num">
                                      <p:cBhvr>
                                        <p:cTn id="54" dur="500" fill="hold"/>
                                        <p:tgtEl>
                                          <p:spTgt spid="5547018"/>
                                        </p:tgtEl>
                                        <p:attrNameLst>
                                          <p:attrName>ppt_y</p:attrName>
                                        </p:attrNameLst>
                                      </p:cBhvr>
                                      <p:tavLst>
                                        <p:tav tm="0">
                                          <p:val>
                                            <p:strVal val="#ppt_y+#ppt_h/2"/>
                                          </p:val>
                                        </p:tav>
                                        <p:tav tm="100000">
                                          <p:val>
                                            <p:strVal val="#ppt_y"/>
                                          </p:val>
                                        </p:tav>
                                      </p:tavLst>
                                    </p:anim>
                                    <p:anim calcmode="lin" valueType="num">
                                      <p:cBhvr>
                                        <p:cTn id="55" dur="500" fill="hold"/>
                                        <p:tgtEl>
                                          <p:spTgt spid="5547018"/>
                                        </p:tgtEl>
                                        <p:attrNameLst>
                                          <p:attrName>ppt_w</p:attrName>
                                        </p:attrNameLst>
                                      </p:cBhvr>
                                      <p:tavLst>
                                        <p:tav tm="0">
                                          <p:val>
                                            <p:strVal val="#ppt_w"/>
                                          </p:val>
                                        </p:tav>
                                        <p:tav tm="100000">
                                          <p:val>
                                            <p:strVal val="#ppt_w"/>
                                          </p:val>
                                        </p:tav>
                                      </p:tavLst>
                                    </p:anim>
                                    <p:anim calcmode="lin" valueType="num">
                                      <p:cBhvr>
                                        <p:cTn id="56" dur="500" fill="hold"/>
                                        <p:tgtEl>
                                          <p:spTgt spid="5547018"/>
                                        </p:tgtEl>
                                        <p:attrNameLst>
                                          <p:attrName>ppt_h</p:attrName>
                                        </p:attrNameLst>
                                      </p:cBhvr>
                                      <p:tavLst>
                                        <p:tav tm="0">
                                          <p:val>
                                            <p:fltVal val="0"/>
                                          </p:val>
                                        </p:tav>
                                        <p:tav tm="100000">
                                          <p:val>
                                            <p:strVal val="#ppt_h"/>
                                          </p:val>
                                        </p:tav>
                                      </p:tavLst>
                                    </p:anim>
                                  </p:childTnLst>
                                </p:cTn>
                              </p:par>
                            </p:childTnLst>
                          </p:cTn>
                        </p:par>
                        <p:par>
                          <p:cTn id="57" fill="hold">
                            <p:stCondLst>
                              <p:cond delay="5500"/>
                            </p:stCondLst>
                            <p:childTnLst>
                              <p:par>
                                <p:cTn id="58" presetID="2" presetClass="entr" presetSubtype="8" fill="hold" grpId="0" nodeType="afterEffect">
                                  <p:stCondLst>
                                    <p:cond delay="0"/>
                                  </p:stCondLst>
                                  <p:childTnLst>
                                    <p:set>
                                      <p:cBhvr>
                                        <p:cTn id="59" dur="1" fill="hold">
                                          <p:stCondLst>
                                            <p:cond delay="0"/>
                                          </p:stCondLst>
                                        </p:cTn>
                                        <p:tgtEl>
                                          <p:spTgt spid="5547021"/>
                                        </p:tgtEl>
                                        <p:attrNameLst>
                                          <p:attrName>style.visibility</p:attrName>
                                        </p:attrNameLst>
                                      </p:cBhvr>
                                      <p:to>
                                        <p:strVal val="visible"/>
                                      </p:to>
                                    </p:set>
                                    <p:anim calcmode="lin" valueType="num">
                                      <p:cBhvr additive="base">
                                        <p:cTn id="60" dur="500" fill="hold"/>
                                        <p:tgtEl>
                                          <p:spTgt spid="5547021"/>
                                        </p:tgtEl>
                                        <p:attrNameLst>
                                          <p:attrName>ppt_x</p:attrName>
                                        </p:attrNameLst>
                                      </p:cBhvr>
                                      <p:tavLst>
                                        <p:tav tm="0">
                                          <p:val>
                                            <p:strVal val="0-#ppt_w/2"/>
                                          </p:val>
                                        </p:tav>
                                        <p:tav tm="100000">
                                          <p:val>
                                            <p:strVal val="#ppt_x"/>
                                          </p:val>
                                        </p:tav>
                                      </p:tavLst>
                                    </p:anim>
                                    <p:anim calcmode="lin" valueType="num">
                                      <p:cBhvr additive="base">
                                        <p:cTn id="61" dur="500" fill="hold"/>
                                        <p:tgtEl>
                                          <p:spTgt spid="5547021"/>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5547022"/>
                                        </p:tgtEl>
                                        <p:attrNameLst>
                                          <p:attrName>style.visibility</p:attrName>
                                        </p:attrNameLst>
                                      </p:cBhvr>
                                      <p:to>
                                        <p:strVal val="visible"/>
                                      </p:to>
                                    </p:set>
                                  </p:childTnLst>
                                </p:cTn>
                              </p:par>
                            </p:childTnLst>
                          </p:cTn>
                        </p:par>
                        <p:par>
                          <p:cTn id="66" fill="hold">
                            <p:stCondLst>
                              <p:cond delay="0"/>
                            </p:stCondLst>
                            <p:childTnLst>
                              <p:par>
                                <p:cTn id="67" presetID="1" presetClass="entr" presetSubtype="0" fill="hold" grpId="0" nodeType="afterEffect">
                                  <p:stCondLst>
                                    <p:cond delay="0"/>
                                  </p:stCondLst>
                                  <p:childTnLst>
                                    <p:set>
                                      <p:cBhvr>
                                        <p:cTn id="68" dur="1" fill="hold">
                                          <p:stCondLst>
                                            <p:cond delay="0"/>
                                          </p:stCondLst>
                                        </p:cTn>
                                        <p:tgtEl>
                                          <p:spTgt spid="5547023"/>
                                        </p:tgtEl>
                                        <p:attrNameLst>
                                          <p:attrName>style.visibility</p:attrName>
                                        </p:attrNameLst>
                                      </p:cBhvr>
                                      <p:to>
                                        <p:strVal val="visible"/>
                                      </p:to>
                                    </p:set>
                                  </p:childTnLst>
                                </p:cTn>
                              </p:par>
                            </p:childTnLst>
                          </p:cTn>
                        </p:par>
                        <p:par>
                          <p:cTn id="69" fill="hold">
                            <p:stCondLst>
                              <p:cond delay="0"/>
                            </p:stCondLst>
                            <p:childTnLst>
                              <p:par>
                                <p:cTn id="70" presetID="2" presetClass="entr" presetSubtype="8" fill="hold" grpId="0" nodeType="afterEffect">
                                  <p:stCondLst>
                                    <p:cond delay="0"/>
                                  </p:stCondLst>
                                  <p:childTnLst>
                                    <p:set>
                                      <p:cBhvr>
                                        <p:cTn id="71" dur="1" fill="hold">
                                          <p:stCondLst>
                                            <p:cond delay="0"/>
                                          </p:stCondLst>
                                        </p:cTn>
                                        <p:tgtEl>
                                          <p:spTgt spid="5547026"/>
                                        </p:tgtEl>
                                        <p:attrNameLst>
                                          <p:attrName>style.visibility</p:attrName>
                                        </p:attrNameLst>
                                      </p:cBhvr>
                                      <p:to>
                                        <p:strVal val="visible"/>
                                      </p:to>
                                    </p:set>
                                    <p:anim calcmode="lin" valueType="num">
                                      <p:cBhvr additive="base">
                                        <p:cTn id="72" dur="500" fill="hold"/>
                                        <p:tgtEl>
                                          <p:spTgt spid="5547026"/>
                                        </p:tgtEl>
                                        <p:attrNameLst>
                                          <p:attrName>ppt_x</p:attrName>
                                        </p:attrNameLst>
                                      </p:cBhvr>
                                      <p:tavLst>
                                        <p:tav tm="0">
                                          <p:val>
                                            <p:strVal val="0-#ppt_w/2"/>
                                          </p:val>
                                        </p:tav>
                                        <p:tav tm="100000">
                                          <p:val>
                                            <p:strVal val="#ppt_x"/>
                                          </p:val>
                                        </p:tav>
                                      </p:tavLst>
                                    </p:anim>
                                    <p:anim calcmode="lin" valueType="num">
                                      <p:cBhvr additive="base">
                                        <p:cTn id="73" dur="500" fill="hold"/>
                                        <p:tgtEl>
                                          <p:spTgt spid="5547026"/>
                                        </p:tgtEl>
                                        <p:attrNameLst>
                                          <p:attrName>ppt_y</p:attrName>
                                        </p:attrNameLst>
                                      </p:cBhvr>
                                      <p:tavLst>
                                        <p:tav tm="0">
                                          <p:val>
                                            <p:strVal val="#ppt_y"/>
                                          </p:val>
                                        </p:tav>
                                        <p:tav tm="100000">
                                          <p:val>
                                            <p:strVal val="#ppt_y"/>
                                          </p:val>
                                        </p:tav>
                                      </p:tavLst>
                                    </p:anim>
                                  </p:childTnLst>
                                </p:cTn>
                              </p:par>
                            </p:childTnLst>
                          </p:cTn>
                        </p:par>
                        <p:par>
                          <p:cTn id="74" fill="hold">
                            <p:stCondLst>
                              <p:cond delay="500"/>
                            </p:stCondLst>
                            <p:childTnLst>
                              <p:par>
                                <p:cTn id="75" presetID="1" presetClass="entr" presetSubtype="0" fill="hold" grpId="0" nodeType="afterEffect">
                                  <p:stCondLst>
                                    <p:cond delay="0"/>
                                  </p:stCondLst>
                                  <p:childTnLst>
                                    <p:set>
                                      <p:cBhvr>
                                        <p:cTn id="76" dur="1" fill="hold">
                                          <p:stCondLst>
                                            <p:cond delay="0"/>
                                          </p:stCondLst>
                                        </p:cTn>
                                        <p:tgtEl>
                                          <p:spTgt spid="5547024"/>
                                        </p:tgtEl>
                                        <p:attrNameLst>
                                          <p:attrName>style.visibility</p:attrName>
                                        </p:attrNameLst>
                                      </p:cBhvr>
                                      <p:to>
                                        <p:strVal val="visible"/>
                                      </p:to>
                                    </p:set>
                                  </p:childTnLst>
                                </p:cTn>
                              </p:par>
                            </p:childTnLst>
                          </p:cTn>
                        </p:par>
                        <p:par>
                          <p:cTn id="77" fill="hold">
                            <p:stCondLst>
                              <p:cond delay="500"/>
                            </p:stCondLst>
                            <p:childTnLst>
                              <p:par>
                                <p:cTn id="78" presetID="2" presetClass="entr" presetSubtype="8" fill="hold" grpId="0" nodeType="afterEffect">
                                  <p:stCondLst>
                                    <p:cond delay="0"/>
                                  </p:stCondLst>
                                  <p:childTnLst>
                                    <p:set>
                                      <p:cBhvr>
                                        <p:cTn id="79" dur="1" fill="hold">
                                          <p:stCondLst>
                                            <p:cond delay="0"/>
                                          </p:stCondLst>
                                        </p:cTn>
                                        <p:tgtEl>
                                          <p:spTgt spid="5547027"/>
                                        </p:tgtEl>
                                        <p:attrNameLst>
                                          <p:attrName>style.visibility</p:attrName>
                                        </p:attrNameLst>
                                      </p:cBhvr>
                                      <p:to>
                                        <p:strVal val="visible"/>
                                      </p:to>
                                    </p:set>
                                    <p:anim calcmode="lin" valueType="num">
                                      <p:cBhvr additive="base">
                                        <p:cTn id="80" dur="500" fill="hold"/>
                                        <p:tgtEl>
                                          <p:spTgt spid="5547027"/>
                                        </p:tgtEl>
                                        <p:attrNameLst>
                                          <p:attrName>ppt_x</p:attrName>
                                        </p:attrNameLst>
                                      </p:cBhvr>
                                      <p:tavLst>
                                        <p:tav tm="0">
                                          <p:val>
                                            <p:strVal val="0-#ppt_w/2"/>
                                          </p:val>
                                        </p:tav>
                                        <p:tav tm="100000">
                                          <p:val>
                                            <p:strVal val="#ppt_x"/>
                                          </p:val>
                                        </p:tav>
                                      </p:tavLst>
                                    </p:anim>
                                    <p:anim calcmode="lin" valueType="num">
                                      <p:cBhvr additive="base">
                                        <p:cTn id="81" dur="500" fill="hold"/>
                                        <p:tgtEl>
                                          <p:spTgt spid="5547027"/>
                                        </p:tgtEl>
                                        <p:attrNameLst>
                                          <p:attrName>ppt_y</p:attrName>
                                        </p:attrNameLst>
                                      </p:cBhvr>
                                      <p:tavLst>
                                        <p:tav tm="0">
                                          <p:val>
                                            <p:strVal val="#ppt_y"/>
                                          </p:val>
                                        </p:tav>
                                        <p:tav tm="100000">
                                          <p:val>
                                            <p:strVal val="#ppt_y"/>
                                          </p:val>
                                        </p:tav>
                                      </p:tavLst>
                                    </p:anim>
                                  </p:childTnLst>
                                </p:cTn>
                              </p:par>
                            </p:childTnLst>
                          </p:cTn>
                        </p:par>
                        <p:par>
                          <p:cTn id="82" fill="hold">
                            <p:stCondLst>
                              <p:cond delay="1000"/>
                            </p:stCondLst>
                            <p:childTnLst>
                              <p:par>
                                <p:cTn id="83" presetID="1" presetClass="entr" presetSubtype="0" fill="hold" grpId="0" nodeType="afterEffect">
                                  <p:stCondLst>
                                    <p:cond delay="0"/>
                                  </p:stCondLst>
                                  <p:childTnLst>
                                    <p:set>
                                      <p:cBhvr>
                                        <p:cTn id="84" dur="1" fill="hold">
                                          <p:stCondLst>
                                            <p:cond delay="0"/>
                                          </p:stCondLst>
                                        </p:cTn>
                                        <p:tgtEl>
                                          <p:spTgt spid="5547025"/>
                                        </p:tgtEl>
                                        <p:attrNameLst>
                                          <p:attrName>style.visibility</p:attrName>
                                        </p:attrNameLst>
                                      </p:cBhvr>
                                      <p:to>
                                        <p:strVal val="visible"/>
                                      </p:to>
                                    </p:set>
                                  </p:childTnLst>
                                </p:cTn>
                              </p:par>
                            </p:childTnLst>
                          </p:cTn>
                        </p:par>
                        <p:par>
                          <p:cTn id="85" fill="hold">
                            <p:stCondLst>
                              <p:cond delay="1000"/>
                            </p:stCondLst>
                            <p:childTnLst>
                              <p:par>
                                <p:cTn id="86" presetID="2" presetClass="entr" presetSubtype="8" fill="hold" grpId="0" nodeType="afterEffect">
                                  <p:stCondLst>
                                    <p:cond delay="1000"/>
                                  </p:stCondLst>
                                  <p:childTnLst>
                                    <p:set>
                                      <p:cBhvr>
                                        <p:cTn id="87" dur="1" fill="hold">
                                          <p:stCondLst>
                                            <p:cond delay="0"/>
                                          </p:stCondLst>
                                        </p:cTn>
                                        <p:tgtEl>
                                          <p:spTgt spid="5547028"/>
                                        </p:tgtEl>
                                        <p:attrNameLst>
                                          <p:attrName>style.visibility</p:attrName>
                                        </p:attrNameLst>
                                      </p:cBhvr>
                                      <p:to>
                                        <p:strVal val="visible"/>
                                      </p:to>
                                    </p:set>
                                    <p:anim calcmode="lin" valueType="num">
                                      <p:cBhvr additive="base">
                                        <p:cTn id="88" dur="500" fill="hold"/>
                                        <p:tgtEl>
                                          <p:spTgt spid="5547028"/>
                                        </p:tgtEl>
                                        <p:attrNameLst>
                                          <p:attrName>ppt_x</p:attrName>
                                        </p:attrNameLst>
                                      </p:cBhvr>
                                      <p:tavLst>
                                        <p:tav tm="0">
                                          <p:val>
                                            <p:strVal val="0-#ppt_w/2"/>
                                          </p:val>
                                        </p:tav>
                                        <p:tav tm="100000">
                                          <p:val>
                                            <p:strVal val="#ppt_x"/>
                                          </p:val>
                                        </p:tav>
                                      </p:tavLst>
                                    </p:anim>
                                    <p:anim calcmode="lin" valueType="num">
                                      <p:cBhvr additive="base">
                                        <p:cTn id="89" dur="500" fill="hold"/>
                                        <p:tgtEl>
                                          <p:spTgt spid="5547028"/>
                                        </p:tgtEl>
                                        <p:attrNameLst>
                                          <p:attrName>ppt_y</p:attrName>
                                        </p:attrNameLst>
                                      </p:cBhvr>
                                      <p:tavLst>
                                        <p:tav tm="0">
                                          <p:val>
                                            <p:strVal val="#ppt_y"/>
                                          </p:val>
                                        </p:tav>
                                        <p:tav tm="100000">
                                          <p:val>
                                            <p:strVal val="#ppt_y"/>
                                          </p:val>
                                        </p:tav>
                                      </p:tavLst>
                                    </p:anim>
                                  </p:childTnLst>
                                </p:cTn>
                              </p:par>
                            </p:childTnLst>
                          </p:cTn>
                        </p:par>
                        <p:par>
                          <p:cTn id="90" fill="hold">
                            <p:stCondLst>
                              <p:cond delay="2500"/>
                            </p:stCondLst>
                            <p:childTnLst>
                              <p:par>
                                <p:cTn id="91" presetID="2" presetClass="entr" presetSubtype="4" fill="hold" grpId="0" nodeType="afterEffect">
                                  <p:stCondLst>
                                    <p:cond delay="0"/>
                                  </p:stCondLst>
                                  <p:childTnLst>
                                    <p:set>
                                      <p:cBhvr>
                                        <p:cTn id="92" dur="1" fill="hold">
                                          <p:stCondLst>
                                            <p:cond delay="0"/>
                                          </p:stCondLst>
                                        </p:cTn>
                                        <p:tgtEl>
                                          <p:spTgt spid="5547029"/>
                                        </p:tgtEl>
                                        <p:attrNameLst>
                                          <p:attrName>style.visibility</p:attrName>
                                        </p:attrNameLst>
                                      </p:cBhvr>
                                      <p:to>
                                        <p:strVal val="visible"/>
                                      </p:to>
                                    </p:set>
                                    <p:anim calcmode="lin" valueType="num">
                                      <p:cBhvr additive="base">
                                        <p:cTn id="93" dur="500" fill="hold"/>
                                        <p:tgtEl>
                                          <p:spTgt spid="5547029"/>
                                        </p:tgtEl>
                                        <p:attrNameLst>
                                          <p:attrName>ppt_x</p:attrName>
                                        </p:attrNameLst>
                                      </p:cBhvr>
                                      <p:tavLst>
                                        <p:tav tm="0">
                                          <p:val>
                                            <p:strVal val="#ppt_x"/>
                                          </p:val>
                                        </p:tav>
                                        <p:tav tm="100000">
                                          <p:val>
                                            <p:strVal val="#ppt_x"/>
                                          </p:val>
                                        </p:tav>
                                      </p:tavLst>
                                    </p:anim>
                                    <p:anim calcmode="lin" valueType="num">
                                      <p:cBhvr additive="base">
                                        <p:cTn id="94" dur="500" fill="hold"/>
                                        <p:tgtEl>
                                          <p:spTgt spid="5547029"/>
                                        </p:tgtEl>
                                        <p:attrNameLst>
                                          <p:attrName>ppt_y</p:attrName>
                                        </p:attrNameLst>
                                      </p:cBhvr>
                                      <p:tavLst>
                                        <p:tav tm="0">
                                          <p:val>
                                            <p:strVal val="1+#ppt_h/2"/>
                                          </p:val>
                                        </p:tav>
                                        <p:tav tm="100000">
                                          <p:val>
                                            <p:strVal val="#ppt_y"/>
                                          </p:val>
                                        </p:tav>
                                      </p:tavLst>
                                    </p:anim>
                                  </p:childTnLst>
                                </p:cTn>
                              </p:par>
                            </p:childTnLst>
                          </p:cTn>
                        </p:par>
                        <p:par>
                          <p:cTn id="95" fill="hold">
                            <p:stCondLst>
                              <p:cond delay="3000"/>
                            </p:stCondLst>
                            <p:childTnLst>
                              <p:par>
                                <p:cTn id="96" presetID="2" presetClass="entr" presetSubtype="4" fill="hold" grpId="0" nodeType="afterEffect">
                                  <p:stCondLst>
                                    <p:cond delay="0"/>
                                  </p:stCondLst>
                                  <p:childTnLst>
                                    <p:set>
                                      <p:cBhvr>
                                        <p:cTn id="97" dur="1" fill="hold">
                                          <p:stCondLst>
                                            <p:cond delay="0"/>
                                          </p:stCondLst>
                                        </p:cTn>
                                        <p:tgtEl>
                                          <p:spTgt spid="5547030"/>
                                        </p:tgtEl>
                                        <p:attrNameLst>
                                          <p:attrName>style.visibility</p:attrName>
                                        </p:attrNameLst>
                                      </p:cBhvr>
                                      <p:to>
                                        <p:strVal val="visible"/>
                                      </p:to>
                                    </p:set>
                                    <p:anim calcmode="lin" valueType="num">
                                      <p:cBhvr additive="base">
                                        <p:cTn id="98" dur="500" fill="hold"/>
                                        <p:tgtEl>
                                          <p:spTgt spid="5547030"/>
                                        </p:tgtEl>
                                        <p:attrNameLst>
                                          <p:attrName>ppt_x</p:attrName>
                                        </p:attrNameLst>
                                      </p:cBhvr>
                                      <p:tavLst>
                                        <p:tav tm="0">
                                          <p:val>
                                            <p:strVal val="#ppt_x"/>
                                          </p:val>
                                        </p:tav>
                                        <p:tav tm="100000">
                                          <p:val>
                                            <p:strVal val="#ppt_x"/>
                                          </p:val>
                                        </p:tav>
                                      </p:tavLst>
                                    </p:anim>
                                    <p:anim calcmode="lin" valueType="num">
                                      <p:cBhvr additive="base">
                                        <p:cTn id="99" dur="500" fill="hold"/>
                                        <p:tgtEl>
                                          <p:spTgt spid="5547030"/>
                                        </p:tgtEl>
                                        <p:attrNameLst>
                                          <p:attrName>ppt_y</p:attrName>
                                        </p:attrNameLst>
                                      </p:cBhvr>
                                      <p:tavLst>
                                        <p:tav tm="0">
                                          <p:val>
                                            <p:strVal val="1+#ppt_h/2"/>
                                          </p:val>
                                        </p:tav>
                                        <p:tav tm="100000">
                                          <p:val>
                                            <p:strVal val="#ppt_y"/>
                                          </p:val>
                                        </p:tav>
                                      </p:tavLst>
                                    </p:anim>
                                  </p:childTnLst>
                                </p:cTn>
                              </p:par>
                            </p:childTnLst>
                          </p:cTn>
                        </p:par>
                        <p:par>
                          <p:cTn id="100" fill="hold">
                            <p:stCondLst>
                              <p:cond delay="3500"/>
                            </p:stCondLst>
                            <p:childTnLst>
                              <p:par>
                                <p:cTn id="101" presetID="2" presetClass="entr" presetSubtype="4" fill="hold" grpId="0" nodeType="afterEffect">
                                  <p:stCondLst>
                                    <p:cond delay="0"/>
                                  </p:stCondLst>
                                  <p:childTnLst>
                                    <p:set>
                                      <p:cBhvr>
                                        <p:cTn id="102" dur="1" fill="hold">
                                          <p:stCondLst>
                                            <p:cond delay="0"/>
                                          </p:stCondLst>
                                        </p:cTn>
                                        <p:tgtEl>
                                          <p:spTgt spid="5547031"/>
                                        </p:tgtEl>
                                        <p:attrNameLst>
                                          <p:attrName>style.visibility</p:attrName>
                                        </p:attrNameLst>
                                      </p:cBhvr>
                                      <p:to>
                                        <p:strVal val="visible"/>
                                      </p:to>
                                    </p:set>
                                    <p:anim calcmode="lin" valueType="num">
                                      <p:cBhvr additive="base">
                                        <p:cTn id="103" dur="500" fill="hold"/>
                                        <p:tgtEl>
                                          <p:spTgt spid="5547031"/>
                                        </p:tgtEl>
                                        <p:attrNameLst>
                                          <p:attrName>ppt_x</p:attrName>
                                        </p:attrNameLst>
                                      </p:cBhvr>
                                      <p:tavLst>
                                        <p:tav tm="0">
                                          <p:val>
                                            <p:strVal val="#ppt_x"/>
                                          </p:val>
                                        </p:tav>
                                        <p:tav tm="100000">
                                          <p:val>
                                            <p:strVal val="#ppt_x"/>
                                          </p:val>
                                        </p:tav>
                                      </p:tavLst>
                                    </p:anim>
                                    <p:anim calcmode="lin" valueType="num">
                                      <p:cBhvr additive="base">
                                        <p:cTn id="104" dur="500" fill="hold"/>
                                        <p:tgtEl>
                                          <p:spTgt spid="5547031"/>
                                        </p:tgtEl>
                                        <p:attrNameLst>
                                          <p:attrName>ppt_y</p:attrName>
                                        </p:attrNameLst>
                                      </p:cBhvr>
                                      <p:tavLst>
                                        <p:tav tm="0">
                                          <p:val>
                                            <p:strVal val="1+#ppt_h/2"/>
                                          </p:val>
                                        </p:tav>
                                        <p:tav tm="100000">
                                          <p:val>
                                            <p:strVal val="#ppt_y"/>
                                          </p:val>
                                        </p:tav>
                                      </p:tavLst>
                                    </p:anim>
                                  </p:childTnLst>
                                </p:cTn>
                              </p:par>
                            </p:childTnLst>
                          </p:cTn>
                        </p:par>
                        <p:par>
                          <p:cTn id="105" fill="hold">
                            <p:stCondLst>
                              <p:cond delay="4000"/>
                            </p:stCondLst>
                            <p:childTnLst>
                              <p:par>
                                <p:cTn id="106" presetID="17" presetClass="entr" presetSubtype="4" fill="hold" grpId="0" nodeType="afterEffect">
                                  <p:stCondLst>
                                    <p:cond delay="0"/>
                                  </p:stCondLst>
                                  <p:childTnLst>
                                    <p:set>
                                      <p:cBhvr>
                                        <p:cTn id="107" dur="1" fill="hold">
                                          <p:stCondLst>
                                            <p:cond delay="0"/>
                                          </p:stCondLst>
                                        </p:cTn>
                                        <p:tgtEl>
                                          <p:spTgt spid="25"/>
                                        </p:tgtEl>
                                        <p:attrNameLst>
                                          <p:attrName>style.visibility</p:attrName>
                                        </p:attrNameLst>
                                      </p:cBhvr>
                                      <p:to>
                                        <p:strVal val="visible"/>
                                      </p:to>
                                    </p:set>
                                    <p:anim calcmode="lin" valueType="num">
                                      <p:cBhvr>
                                        <p:cTn id="108" dur="500" fill="hold"/>
                                        <p:tgtEl>
                                          <p:spTgt spid="25"/>
                                        </p:tgtEl>
                                        <p:attrNameLst>
                                          <p:attrName>ppt_x</p:attrName>
                                        </p:attrNameLst>
                                      </p:cBhvr>
                                      <p:tavLst>
                                        <p:tav tm="0">
                                          <p:val>
                                            <p:strVal val="#ppt_x"/>
                                          </p:val>
                                        </p:tav>
                                        <p:tav tm="100000">
                                          <p:val>
                                            <p:strVal val="#ppt_x"/>
                                          </p:val>
                                        </p:tav>
                                      </p:tavLst>
                                    </p:anim>
                                    <p:anim calcmode="lin" valueType="num">
                                      <p:cBhvr>
                                        <p:cTn id="109" dur="500" fill="hold"/>
                                        <p:tgtEl>
                                          <p:spTgt spid="25"/>
                                        </p:tgtEl>
                                        <p:attrNameLst>
                                          <p:attrName>ppt_y</p:attrName>
                                        </p:attrNameLst>
                                      </p:cBhvr>
                                      <p:tavLst>
                                        <p:tav tm="0">
                                          <p:val>
                                            <p:strVal val="#ppt_y+#ppt_h/2"/>
                                          </p:val>
                                        </p:tav>
                                        <p:tav tm="100000">
                                          <p:val>
                                            <p:strVal val="#ppt_y"/>
                                          </p:val>
                                        </p:tav>
                                      </p:tavLst>
                                    </p:anim>
                                    <p:anim calcmode="lin" valueType="num">
                                      <p:cBhvr>
                                        <p:cTn id="110" dur="500" fill="hold"/>
                                        <p:tgtEl>
                                          <p:spTgt spid="25"/>
                                        </p:tgtEl>
                                        <p:attrNameLst>
                                          <p:attrName>ppt_w</p:attrName>
                                        </p:attrNameLst>
                                      </p:cBhvr>
                                      <p:tavLst>
                                        <p:tav tm="0">
                                          <p:val>
                                            <p:strVal val="#ppt_w"/>
                                          </p:val>
                                        </p:tav>
                                        <p:tav tm="100000">
                                          <p:val>
                                            <p:strVal val="#ppt_w"/>
                                          </p:val>
                                        </p:tav>
                                      </p:tavLst>
                                    </p:anim>
                                    <p:anim calcmode="lin" valueType="num">
                                      <p:cBhvr>
                                        <p:cTn id="111" dur="500" fill="hold"/>
                                        <p:tgtEl>
                                          <p:spTgt spid="25"/>
                                        </p:tgtEl>
                                        <p:attrNameLst>
                                          <p:attrName>ppt_h</p:attrName>
                                        </p:attrNameLst>
                                      </p:cBhvr>
                                      <p:tavLst>
                                        <p:tav tm="0">
                                          <p:val>
                                            <p:fltVal val="0"/>
                                          </p:val>
                                        </p:tav>
                                        <p:tav tm="100000">
                                          <p:val>
                                            <p:strVal val="#ppt_h"/>
                                          </p:val>
                                        </p:tav>
                                      </p:tavLst>
                                    </p:anim>
                                  </p:childTnLst>
                                </p:cTn>
                              </p:par>
                            </p:childTnLst>
                          </p:cTn>
                        </p:par>
                        <p:par>
                          <p:cTn id="112" fill="hold">
                            <p:stCondLst>
                              <p:cond delay="4500"/>
                            </p:stCondLst>
                            <p:childTnLst>
                              <p:par>
                                <p:cTn id="113" presetID="2" presetClass="entr" presetSubtype="8" fill="hold" grpId="0" nodeType="afterEffect">
                                  <p:stCondLst>
                                    <p:cond delay="0"/>
                                  </p:stCondLst>
                                  <p:childTnLst>
                                    <p:set>
                                      <p:cBhvr>
                                        <p:cTn id="114" dur="1" fill="hold">
                                          <p:stCondLst>
                                            <p:cond delay="0"/>
                                          </p:stCondLst>
                                        </p:cTn>
                                        <p:tgtEl>
                                          <p:spTgt spid="26"/>
                                        </p:tgtEl>
                                        <p:attrNameLst>
                                          <p:attrName>style.visibility</p:attrName>
                                        </p:attrNameLst>
                                      </p:cBhvr>
                                      <p:to>
                                        <p:strVal val="visible"/>
                                      </p:to>
                                    </p:set>
                                    <p:anim calcmode="lin" valueType="num">
                                      <p:cBhvr additive="base">
                                        <p:cTn id="115" dur="500" fill="hold"/>
                                        <p:tgtEl>
                                          <p:spTgt spid="26"/>
                                        </p:tgtEl>
                                        <p:attrNameLst>
                                          <p:attrName>ppt_x</p:attrName>
                                        </p:attrNameLst>
                                      </p:cBhvr>
                                      <p:tavLst>
                                        <p:tav tm="0">
                                          <p:val>
                                            <p:strVal val="0-#ppt_w/2"/>
                                          </p:val>
                                        </p:tav>
                                        <p:tav tm="100000">
                                          <p:val>
                                            <p:strVal val="#ppt_x"/>
                                          </p:val>
                                        </p:tav>
                                      </p:tavLst>
                                    </p:anim>
                                    <p:anim calcmode="lin" valueType="num">
                                      <p:cBhvr additive="base">
                                        <p:cTn id="116" dur="500" fill="hold"/>
                                        <p:tgtEl>
                                          <p:spTgt spid="26"/>
                                        </p:tgtEl>
                                        <p:attrNameLst>
                                          <p:attrName>ppt_y</p:attrName>
                                        </p:attrNameLst>
                                      </p:cBhvr>
                                      <p:tavLst>
                                        <p:tav tm="0">
                                          <p:val>
                                            <p:strVal val="#ppt_y"/>
                                          </p:val>
                                        </p:tav>
                                        <p:tav tm="100000">
                                          <p:val>
                                            <p:strVal val="#ppt_y"/>
                                          </p:val>
                                        </p:tav>
                                      </p:tavLst>
                                    </p:anim>
                                  </p:childTnLst>
                                </p:cTn>
                              </p:par>
                            </p:childTnLst>
                          </p:cTn>
                        </p:par>
                        <p:par>
                          <p:cTn id="117" fill="hold">
                            <p:stCondLst>
                              <p:cond delay="5000"/>
                            </p:stCondLst>
                            <p:childTnLst>
                              <p:par>
                                <p:cTn id="118" presetID="2" presetClass="entr" presetSubtype="8" fill="hold" grpId="0" nodeType="afterEffect">
                                  <p:stCondLst>
                                    <p:cond delay="1000"/>
                                  </p:stCondLst>
                                  <p:childTnLst>
                                    <p:set>
                                      <p:cBhvr>
                                        <p:cTn id="119" dur="1" fill="hold">
                                          <p:stCondLst>
                                            <p:cond delay="0"/>
                                          </p:stCondLst>
                                        </p:cTn>
                                        <p:tgtEl>
                                          <p:spTgt spid="28"/>
                                        </p:tgtEl>
                                        <p:attrNameLst>
                                          <p:attrName>style.visibility</p:attrName>
                                        </p:attrNameLst>
                                      </p:cBhvr>
                                      <p:to>
                                        <p:strVal val="visible"/>
                                      </p:to>
                                    </p:set>
                                    <p:anim calcmode="lin" valueType="num">
                                      <p:cBhvr additive="base">
                                        <p:cTn id="120" dur="500" fill="hold"/>
                                        <p:tgtEl>
                                          <p:spTgt spid="28"/>
                                        </p:tgtEl>
                                        <p:attrNameLst>
                                          <p:attrName>ppt_x</p:attrName>
                                        </p:attrNameLst>
                                      </p:cBhvr>
                                      <p:tavLst>
                                        <p:tav tm="0">
                                          <p:val>
                                            <p:strVal val="0-#ppt_w/2"/>
                                          </p:val>
                                        </p:tav>
                                        <p:tav tm="100000">
                                          <p:val>
                                            <p:strVal val="#ppt_x"/>
                                          </p:val>
                                        </p:tav>
                                      </p:tavLst>
                                    </p:anim>
                                    <p:anim calcmode="lin" valueType="num">
                                      <p:cBhvr additive="base">
                                        <p:cTn id="121" dur="500" fill="hold"/>
                                        <p:tgtEl>
                                          <p:spTgt spid="28"/>
                                        </p:tgtEl>
                                        <p:attrNameLst>
                                          <p:attrName>ppt_y</p:attrName>
                                        </p:attrNameLst>
                                      </p:cBhvr>
                                      <p:tavLst>
                                        <p:tav tm="0">
                                          <p:val>
                                            <p:strVal val="#ppt_y"/>
                                          </p:val>
                                        </p:tav>
                                        <p:tav tm="100000">
                                          <p:val>
                                            <p:strVal val="#ppt_y"/>
                                          </p:val>
                                        </p:tav>
                                      </p:tavLst>
                                    </p:anim>
                                  </p:childTnLst>
                                </p:cTn>
                              </p:par>
                            </p:childTnLst>
                          </p:cTn>
                        </p:par>
                        <p:par>
                          <p:cTn id="122" fill="hold">
                            <p:stCondLst>
                              <p:cond delay="6500"/>
                            </p:stCondLst>
                            <p:childTnLst>
                              <p:par>
                                <p:cTn id="123" presetID="22" presetClass="entr" presetSubtype="4" fill="hold" grpId="0" nodeType="afterEffect">
                                  <p:stCondLst>
                                    <p:cond delay="700"/>
                                  </p:stCondLst>
                                  <p:childTnLst>
                                    <p:set>
                                      <p:cBhvr>
                                        <p:cTn id="124" dur="1" fill="hold">
                                          <p:stCondLst>
                                            <p:cond delay="0"/>
                                          </p:stCondLst>
                                        </p:cTn>
                                        <p:tgtEl>
                                          <p:spTgt spid="29"/>
                                        </p:tgtEl>
                                        <p:attrNameLst>
                                          <p:attrName>style.visibility</p:attrName>
                                        </p:attrNameLst>
                                      </p:cBhvr>
                                      <p:to>
                                        <p:strVal val="visible"/>
                                      </p:to>
                                    </p:set>
                                    <p:animEffect transition="in" filter="wipe(down)">
                                      <p:cBhvr>
                                        <p:cTn id="125" dur="500"/>
                                        <p:tgtEl>
                                          <p:spTgt spid="29"/>
                                        </p:tgtEl>
                                      </p:cBhvr>
                                    </p:animEffect>
                                  </p:childTnLst>
                                </p:cTn>
                              </p:par>
                            </p:childTnLst>
                          </p:cTn>
                        </p:par>
                        <p:par>
                          <p:cTn id="126" fill="hold">
                            <p:stCondLst>
                              <p:cond delay="7700"/>
                            </p:stCondLst>
                            <p:childTnLst>
                              <p:par>
                                <p:cTn id="127" presetID="17" presetClass="entr" presetSubtype="4" fill="hold" grpId="0" nodeType="afterEffect">
                                  <p:stCondLst>
                                    <p:cond delay="0"/>
                                  </p:stCondLst>
                                  <p:childTnLst>
                                    <p:set>
                                      <p:cBhvr>
                                        <p:cTn id="128" dur="1" fill="hold">
                                          <p:stCondLst>
                                            <p:cond delay="0"/>
                                          </p:stCondLst>
                                        </p:cTn>
                                        <p:tgtEl>
                                          <p:spTgt spid="30"/>
                                        </p:tgtEl>
                                        <p:attrNameLst>
                                          <p:attrName>style.visibility</p:attrName>
                                        </p:attrNameLst>
                                      </p:cBhvr>
                                      <p:to>
                                        <p:strVal val="visible"/>
                                      </p:to>
                                    </p:set>
                                    <p:anim calcmode="lin" valueType="num">
                                      <p:cBhvr>
                                        <p:cTn id="129" dur="500" fill="hold"/>
                                        <p:tgtEl>
                                          <p:spTgt spid="30"/>
                                        </p:tgtEl>
                                        <p:attrNameLst>
                                          <p:attrName>ppt_x</p:attrName>
                                        </p:attrNameLst>
                                      </p:cBhvr>
                                      <p:tavLst>
                                        <p:tav tm="0">
                                          <p:val>
                                            <p:strVal val="#ppt_x"/>
                                          </p:val>
                                        </p:tav>
                                        <p:tav tm="100000">
                                          <p:val>
                                            <p:strVal val="#ppt_x"/>
                                          </p:val>
                                        </p:tav>
                                      </p:tavLst>
                                    </p:anim>
                                    <p:anim calcmode="lin" valueType="num">
                                      <p:cBhvr>
                                        <p:cTn id="130" dur="500" fill="hold"/>
                                        <p:tgtEl>
                                          <p:spTgt spid="30"/>
                                        </p:tgtEl>
                                        <p:attrNameLst>
                                          <p:attrName>ppt_y</p:attrName>
                                        </p:attrNameLst>
                                      </p:cBhvr>
                                      <p:tavLst>
                                        <p:tav tm="0">
                                          <p:val>
                                            <p:strVal val="#ppt_y+#ppt_h/2"/>
                                          </p:val>
                                        </p:tav>
                                        <p:tav tm="100000">
                                          <p:val>
                                            <p:strVal val="#ppt_y"/>
                                          </p:val>
                                        </p:tav>
                                      </p:tavLst>
                                    </p:anim>
                                    <p:anim calcmode="lin" valueType="num">
                                      <p:cBhvr>
                                        <p:cTn id="131" dur="500" fill="hold"/>
                                        <p:tgtEl>
                                          <p:spTgt spid="30"/>
                                        </p:tgtEl>
                                        <p:attrNameLst>
                                          <p:attrName>ppt_w</p:attrName>
                                        </p:attrNameLst>
                                      </p:cBhvr>
                                      <p:tavLst>
                                        <p:tav tm="0">
                                          <p:val>
                                            <p:strVal val="#ppt_w"/>
                                          </p:val>
                                        </p:tav>
                                        <p:tav tm="100000">
                                          <p:val>
                                            <p:strVal val="#ppt_w"/>
                                          </p:val>
                                        </p:tav>
                                      </p:tavLst>
                                    </p:anim>
                                    <p:anim calcmode="lin" valueType="num">
                                      <p:cBhvr>
                                        <p:cTn id="132" dur="500" fill="hold"/>
                                        <p:tgtEl>
                                          <p:spTgt spid="3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47011" grpId="0" autoUpdateAnimBg="0"/>
      <p:bldP spid="5547012" grpId="0" autoUpdateAnimBg="0"/>
      <p:bldP spid="5547013" grpId="0" animBg="1"/>
      <p:bldP spid="5547015" grpId="0" animBg="1" autoUpdateAnimBg="0"/>
      <p:bldP spid="5547016" grpId="0" animBg="1"/>
      <p:bldP spid="5547017" grpId="0" animBg="1"/>
      <p:bldP spid="5547018" grpId="0" animBg="1"/>
      <p:bldP spid="5547019" grpId="0" animBg="1" autoUpdateAnimBg="0"/>
      <p:bldP spid="5547020" grpId="0" animBg="1" autoUpdateAnimBg="0"/>
      <p:bldP spid="5547021" grpId="0" animBg="1" autoUpdateAnimBg="0"/>
      <p:bldP spid="5547022" grpId="0" animBg="1"/>
      <p:bldP spid="5547023" grpId="0" animBg="1"/>
      <p:bldP spid="5547024" grpId="0" animBg="1"/>
      <p:bldP spid="5547025" grpId="0" animBg="1"/>
      <p:bldP spid="5547026" grpId="0" animBg="1" autoUpdateAnimBg="0"/>
      <p:bldP spid="5547027" grpId="0" animBg="1" autoUpdateAnimBg="0"/>
      <p:bldP spid="5547028" grpId="0" animBg="1" autoUpdateAnimBg="0"/>
      <p:bldP spid="5547029" grpId="0" animBg="1"/>
      <p:bldP spid="5547030" grpId="0" animBg="1"/>
      <p:bldP spid="5547031" grpId="0" animBg="1"/>
      <p:bldP spid="25" grpId="0" animBg="1"/>
      <p:bldP spid="26" grpId="0" animBg="1" autoUpdateAnimBg="0"/>
      <p:bldP spid="28" grpId="0" animBg="1" autoUpdateAnimBg="0"/>
      <p:bldP spid="29" grpId="0" animBg="1"/>
      <p:bldP spid="30"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smtClean="0"/>
              <a:t>12/01/09 - 9pm</a:t>
            </a:r>
          </a:p>
        </p:txBody>
      </p:sp>
      <p:sp>
        <p:nvSpPr>
          <p:cNvPr id="13317" name="Rectangle 110"/>
          <p:cNvSpPr>
            <a:spLocks noGrp="1" noChangeArrowheads="1"/>
          </p:cNvSpPr>
          <p:nvPr>
            <p:ph type="sldNum" sz="quarter" idx="12"/>
          </p:nvPr>
        </p:nvSpPr>
        <p:spPr/>
        <p:txBody>
          <a:bodyPr/>
          <a:lstStyle/>
          <a:p>
            <a:pPr>
              <a:defRPr/>
            </a:pPr>
            <a:fld id="{ABF663C9-B40D-4605-84E2-C28F5021D9BD}" type="slidenum">
              <a:rPr lang="en-US" smtClean="0"/>
              <a:pPr>
                <a:defRPr/>
              </a:pPr>
              <a:t>60</a:t>
            </a:fld>
            <a:endParaRPr lang="en-US" smtClean="0"/>
          </a:p>
        </p:txBody>
      </p:sp>
      <p:sp>
        <p:nvSpPr>
          <p:cNvPr id="38918"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8919" name="Rectangle 3"/>
          <p:cNvSpPr>
            <a:spLocks noGrp="1" noChangeArrowheads="1"/>
          </p:cNvSpPr>
          <p:nvPr>
            <p:ph type="title"/>
          </p:nvPr>
        </p:nvSpPr>
        <p:spPr/>
        <p:txBody>
          <a:bodyPr/>
          <a:lstStyle/>
          <a:p>
            <a:r>
              <a:rPr lang="en-US" dirty="0" smtClean="0"/>
              <a:t>New Private Housing Starts, 1990-2019F</a:t>
            </a:r>
          </a:p>
        </p:txBody>
      </p:sp>
      <p:graphicFrame>
        <p:nvGraphicFramePr>
          <p:cNvPr id="38914" name="Object 4"/>
          <p:cNvGraphicFramePr>
            <a:graphicFrameLocks noChangeAspect="1"/>
          </p:cNvGraphicFramePr>
          <p:nvPr/>
        </p:nvGraphicFramePr>
        <p:xfrm>
          <a:off x="216566" y="1122824"/>
          <a:ext cx="8656637" cy="4314825"/>
        </p:xfrm>
        <a:graphic>
          <a:graphicData uri="http://schemas.openxmlformats.org/presentationml/2006/ole">
            <p:oleObj spid="_x0000_s25408514" name="Chart" r:id="rId4" imgW="7839083" imgH="4095702" progId="MSGraph.Chart.8">
              <p:embed followColorScheme="full"/>
            </p:oleObj>
          </a:graphicData>
        </a:graphic>
      </p:graphicFrame>
      <p:sp>
        <p:nvSpPr>
          <p:cNvPr id="38920" name="Rectangle 5"/>
          <p:cNvSpPr>
            <a:spLocks noChangeArrowheads="1"/>
          </p:cNvSpPr>
          <p:nvPr/>
        </p:nvSpPr>
        <p:spPr bwMode="auto">
          <a:xfrm>
            <a:off x="0" y="6580188"/>
            <a:ext cx="8551863"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(8/13 and 3/13); </a:t>
            </a:r>
            <a:r>
              <a:rPr lang="en-US" sz="1100" dirty="0"/>
              <a:t>Insurance Information </a:t>
            </a:r>
            <a:r>
              <a:rPr lang="en-US" sz="1100" dirty="0" smtClean="0"/>
              <a:t>Institute.</a:t>
            </a:r>
            <a:endParaRPr lang="en-US" sz="1100" dirty="0"/>
          </a:p>
        </p:txBody>
      </p:sp>
      <p:sp>
        <p:nvSpPr>
          <p:cNvPr id="1915910" name="Rectangle 6"/>
          <p:cNvSpPr>
            <a:spLocks noChangeArrowheads="1"/>
          </p:cNvSpPr>
          <p:nvPr/>
        </p:nvSpPr>
        <p:spPr bwMode="blackWhite">
          <a:xfrm>
            <a:off x="216310" y="5513388"/>
            <a:ext cx="868956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Are Starting to See Meaningful Exposure Growth for the First Time Since 2005 Associated with Home Construction: Construction </a:t>
            </a:r>
            <a:r>
              <a:rPr lang="en-US" b="1" dirty="0">
                <a:solidFill>
                  <a:srgbClr val="FFFFFF"/>
                </a:solidFill>
              </a:rPr>
              <a:t>Risk Exposure, </a:t>
            </a:r>
            <a:r>
              <a:rPr lang="en-US" b="1" dirty="0" smtClean="0">
                <a:solidFill>
                  <a:srgbClr val="FFFFFF"/>
                </a:solidFill>
              </a:rPr>
              <a:t>Surety, Commercial Auto; Potent Driver of Workers Comp Exposure</a:t>
            </a:r>
            <a:endParaRPr lang="en-US" b="1" dirty="0">
              <a:solidFill>
                <a:srgbClr val="FFFFFF"/>
              </a:solidFill>
            </a:endParaRPr>
          </a:p>
        </p:txBody>
      </p:sp>
      <p:sp>
        <p:nvSpPr>
          <p:cNvPr id="1915917" name="AutoShape 13"/>
          <p:cNvSpPr>
            <a:spLocks noChangeArrowheads="1"/>
          </p:cNvSpPr>
          <p:nvPr/>
        </p:nvSpPr>
        <p:spPr bwMode="blackWhite">
          <a:xfrm>
            <a:off x="2408903" y="3116826"/>
            <a:ext cx="2344994" cy="1799303"/>
          </a:xfrm>
          <a:prstGeom prst="wedgeRectCallout">
            <a:avLst>
              <a:gd name="adj1" fmla="val 104782"/>
              <a:gd name="adj2" fmla="val 452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New home starts plunged 72% from 2005-2009; A net annual decline of 1.49 million units, lowest since records began in 1959</a:t>
            </a:r>
          </a:p>
        </p:txBody>
      </p:sp>
      <p:sp>
        <p:nvSpPr>
          <p:cNvPr id="1915918" name="AutoShape 14"/>
          <p:cNvSpPr>
            <a:spLocks noChangeArrowheads="1"/>
          </p:cNvSpPr>
          <p:nvPr/>
        </p:nvSpPr>
        <p:spPr bwMode="blackWhite">
          <a:xfrm>
            <a:off x="5525729" y="1111045"/>
            <a:ext cx="3195483" cy="1101213"/>
          </a:xfrm>
          <a:prstGeom prst="wedgeRectCallout">
            <a:avLst>
              <a:gd name="adj1" fmla="val -3749"/>
              <a:gd name="adj2" fmla="val 13385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Job growth, low inventories of existing homes,  low mortgage rates and demographics are stimulating new home construction for the first time in years</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915918"/>
                                        </p:tgtEl>
                                        <p:attrNameLst>
                                          <p:attrName>style.visibility</p:attrName>
                                        </p:attrNameLst>
                                      </p:cBhvr>
                                      <p:to>
                                        <p:strVal val="visible"/>
                                      </p:to>
                                    </p:set>
                                    <p:animEffect transition="in" filter="wipe(right)">
                                      <p:cBhvr>
                                        <p:cTn id="11" dur="500"/>
                                        <p:tgtEl>
                                          <p:spTgt spid="191591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1915910"/>
                                        </p:tgtEl>
                                        <p:attrNameLst>
                                          <p:attrName>style.visibility</p:attrName>
                                        </p:attrNameLst>
                                      </p:cBhvr>
                                      <p:to>
                                        <p:strVal val="visible"/>
                                      </p:to>
                                    </p:set>
                                    <p:anim calcmode="lin" valueType="num">
                                      <p:cBhvr>
                                        <p:cTn id="15" dur="500" fill="hold"/>
                                        <p:tgtEl>
                                          <p:spTgt spid="1915910"/>
                                        </p:tgtEl>
                                        <p:attrNameLst>
                                          <p:attrName>ppt_w</p:attrName>
                                        </p:attrNameLst>
                                      </p:cBhvr>
                                      <p:tavLst>
                                        <p:tav tm="0">
                                          <p:val>
                                            <p:fltVal val="0"/>
                                          </p:val>
                                        </p:tav>
                                        <p:tav tm="100000">
                                          <p:val>
                                            <p:strVal val="#ppt_w"/>
                                          </p:val>
                                        </p:tav>
                                      </p:tavLst>
                                    </p:anim>
                                    <p:anim calcmode="lin" valueType="num">
                                      <p:cBhvr>
                                        <p:cTn id="16"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91591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61</a:t>
            </a:fld>
            <a:endParaRPr lang="en-US" sz="900"/>
          </a:p>
        </p:txBody>
      </p:sp>
      <p:sp>
        <p:nvSpPr>
          <p:cNvPr id="11270" name="Rectangle 7"/>
          <p:cNvSpPr>
            <a:spLocks noGrp="1" noChangeArrowheads="1"/>
          </p:cNvSpPr>
          <p:nvPr>
            <p:ph type="title" idx="4294967295"/>
          </p:nvPr>
        </p:nvSpPr>
        <p:spPr>
          <a:xfrm>
            <a:off x="450850" y="102933"/>
            <a:ext cx="7400925" cy="860425"/>
          </a:xfrm>
        </p:spPr>
        <p:txBody>
          <a:bodyPr/>
          <a:lstStyle/>
          <a:p>
            <a:r>
              <a:rPr lang="en-US" sz="3200" dirty="0" smtClean="0"/>
              <a:t>Construction Employment,</a:t>
            </a:r>
            <a:br>
              <a:rPr lang="en-US" sz="3200" dirty="0" smtClean="0"/>
            </a:br>
            <a:r>
              <a:rPr lang="en-US" sz="3200" dirty="0" smtClean="0"/>
              <a:t>Jan. 2010—September 2013</a:t>
            </a:r>
            <a:r>
              <a:rPr lang="en-US" dirty="0" smtClean="0"/>
              <a:t>*</a:t>
            </a:r>
          </a:p>
        </p:txBody>
      </p:sp>
      <p:sp>
        <p:nvSpPr>
          <p:cNvPr id="1127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t>
            </a:r>
            <a:r>
              <a:rPr lang="en-US" sz="1100" dirty="0"/>
              <a:t>adjusted</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US Bureau of Labor </a:t>
            </a:r>
            <a:r>
              <a:rPr lang="en-US" sz="1100" dirty="0" smtClean="0"/>
              <a:t>Statistics at </a:t>
            </a:r>
            <a:r>
              <a:rPr lang="en-US" sz="1100" dirty="0" smtClean="0">
                <a:hlinkClick r:id="rId4"/>
              </a:rPr>
              <a:t>http://data.bls.gov</a:t>
            </a:r>
            <a:r>
              <a:rPr lang="en-US" sz="1100" dirty="0" smtClean="0"/>
              <a:t>; </a:t>
            </a:r>
            <a:r>
              <a:rPr lang="en-US" sz="1100" dirty="0"/>
              <a:t>Insurance Information </a:t>
            </a:r>
            <a:r>
              <a:rPr lang="en-US" sz="1100" dirty="0" smtClean="0"/>
              <a:t>Institute.</a:t>
            </a:r>
            <a:endParaRPr lang="en-US" sz="1100" dirty="0"/>
          </a:p>
        </p:txBody>
      </p:sp>
      <p:graphicFrame>
        <p:nvGraphicFramePr>
          <p:cNvPr id="11266" name="Object 8"/>
          <p:cNvGraphicFramePr>
            <a:graphicFrameLocks noChangeAspect="1"/>
          </p:cNvGraphicFramePr>
          <p:nvPr/>
        </p:nvGraphicFramePr>
        <p:xfrm>
          <a:off x="245808" y="1327560"/>
          <a:ext cx="8500499" cy="4838700"/>
        </p:xfrm>
        <a:graphic>
          <a:graphicData uri="http://schemas.openxmlformats.org/presentationml/2006/ole">
            <p:oleObj spid="_x0000_s23036930" name="Chart" r:id="rId5" imgW="8343967" imgH="4381555" progId="MSGraph.Chart.8">
              <p:embed followColorScheme="full"/>
            </p:oleObj>
          </a:graphicData>
        </a:graphic>
      </p:graphicFrame>
      <p:sp>
        <p:nvSpPr>
          <p:cNvPr id="8" name="AutoShape 7"/>
          <p:cNvSpPr>
            <a:spLocks noChangeArrowheads="1"/>
          </p:cNvSpPr>
          <p:nvPr/>
        </p:nvSpPr>
        <p:spPr bwMode="blackWhite">
          <a:xfrm>
            <a:off x="2074608" y="1307691"/>
            <a:ext cx="4129545" cy="1582995"/>
          </a:xfrm>
          <a:prstGeom prst="wedgeRectCallout">
            <a:avLst>
              <a:gd name="adj1" fmla="val 99424"/>
              <a:gd name="adj2" fmla="val -2529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Construction  employment growth accelerated in the second half of 2012 and is up modestly in 2013.  Construction is a key driver of workers comp exposure growth.</a:t>
            </a:r>
            <a:endParaRPr lang="en-US" b="1" dirty="0">
              <a:solidFill>
                <a:schemeClr val="bg1"/>
              </a:solidFill>
              <a:latin typeface="Arial" pitchFamily="34" charset="0"/>
            </a:endParaRPr>
          </a:p>
        </p:txBody>
      </p:sp>
      <p:sp>
        <p:nvSpPr>
          <p:cNvPr id="9" name="Rectangle 7"/>
          <p:cNvSpPr>
            <a:spLocks noChangeArrowheads="1"/>
          </p:cNvSpPr>
          <p:nvPr/>
        </p:nvSpPr>
        <p:spPr bwMode="black">
          <a:xfrm>
            <a:off x="280219" y="120262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62</a:t>
            </a:fld>
            <a:endParaRPr lang="en-US" sz="900"/>
          </a:p>
        </p:txBody>
      </p:sp>
      <p:sp>
        <p:nvSpPr>
          <p:cNvPr id="31750" name="Rectangle 7"/>
          <p:cNvSpPr>
            <a:spLocks noGrp="1" noChangeArrowheads="1"/>
          </p:cNvSpPr>
          <p:nvPr>
            <p:ph type="title" idx="4294967295"/>
          </p:nvPr>
        </p:nvSpPr>
        <p:spPr>
          <a:xfrm>
            <a:off x="565150" y="127974"/>
            <a:ext cx="7102475" cy="860425"/>
          </a:xfrm>
        </p:spPr>
        <p:txBody>
          <a:bodyPr/>
          <a:lstStyle/>
          <a:p>
            <a:r>
              <a:rPr lang="en-US" dirty="0" smtClean="0"/>
              <a:t>Construction Employment, </a:t>
            </a:r>
            <a:br>
              <a:rPr lang="en-US" dirty="0" smtClean="0"/>
            </a:br>
            <a:r>
              <a:rPr lang="en-US" dirty="0" smtClean="0"/>
              <a:t>Jan. 2003–September 2013 </a:t>
            </a:r>
          </a:p>
        </p:txBody>
      </p:sp>
      <p:sp>
        <p:nvSpPr>
          <p:cNvPr id="31751" name="Text Box 5"/>
          <p:cNvSpPr txBox="1">
            <a:spLocks noChangeArrowheads="1"/>
          </p:cNvSpPr>
          <p:nvPr/>
        </p:nvSpPr>
        <p:spPr bwMode="auto">
          <a:xfrm>
            <a:off x="0" y="6429751"/>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Note</a:t>
            </a:r>
            <a:r>
              <a:rPr lang="en-US" sz="1100" dirty="0"/>
              <a:t>: </a:t>
            </a:r>
            <a:r>
              <a:rPr lang="en-US" sz="1100" dirty="0" smtClean="0"/>
              <a:t>Recession </a:t>
            </a:r>
            <a:r>
              <a:rPr lang="en-US" sz="1100" dirty="0"/>
              <a:t>indicated by gray shaded </a:t>
            </a:r>
            <a:r>
              <a:rPr lang="en-US" sz="1100" dirty="0" smtClean="0"/>
              <a:t>column.</a:t>
            </a:r>
            <a:endParaRPr lang="en-US" sz="1100" dirty="0"/>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U.S. Bureau of Labor Statistics; </a:t>
            </a:r>
            <a:r>
              <a:rPr lang="en-US" sz="1100" dirty="0"/>
              <a:t>Insurance Information </a:t>
            </a:r>
            <a:r>
              <a:rPr lang="en-US" sz="1100" dirty="0" smtClean="0"/>
              <a:t>Institute.</a:t>
            </a:r>
            <a:endParaRPr lang="en-US" sz="1100" dirty="0"/>
          </a:p>
        </p:txBody>
      </p:sp>
      <p:graphicFrame>
        <p:nvGraphicFramePr>
          <p:cNvPr id="31746" name="Object 8"/>
          <p:cNvGraphicFramePr>
            <a:graphicFrameLocks noChangeAspect="1"/>
          </p:cNvGraphicFramePr>
          <p:nvPr/>
        </p:nvGraphicFramePr>
        <p:xfrm>
          <a:off x="463550" y="1248694"/>
          <a:ext cx="8404225" cy="4666226"/>
        </p:xfrm>
        <a:graphic>
          <a:graphicData uri="http://schemas.openxmlformats.org/presentationml/2006/ole">
            <p:oleObj spid="_x0000_s23037954" name="Chart" r:id="rId4" imgW="8343967" imgH="4381555" progId="MSGraph.Chart.8">
              <p:embed followColorScheme="full"/>
            </p:oleObj>
          </a:graphicData>
        </a:graphic>
      </p:graphicFrame>
      <p:sp>
        <p:nvSpPr>
          <p:cNvPr id="9" name="AutoShape 38"/>
          <p:cNvSpPr>
            <a:spLocks noChangeArrowheads="1"/>
          </p:cNvSpPr>
          <p:nvPr/>
        </p:nvSpPr>
        <p:spPr bwMode="blackWhite">
          <a:xfrm>
            <a:off x="1219200" y="4191000"/>
            <a:ext cx="2838450" cy="809625"/>
          </a:xfrm>
          <a:prstGeom prst="wedgeRectCallout">
            <a:avLst>
              <a:gd name="adj1" fmla="val 79894"/>
              <a:gd name="adj2" fmla="val -14340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The “Great Recession” and housing bust destroyed 2.3 million constructions jobs</a:t>
            </a:r>
            <a:endParaRPr lang="en-US" sz="1400" b="1" dirty="0">
              <a:solidFill>
                <a:schemeClr val="bg1"/>
              </a:solidFill>
            </a:endParaRPr>
          </a:p>
        </p:txBody>
      </p:sp>
      <p:sp>
        <p:nvSpPr>
          <p:cNvPr id="10" name="Oval 8"/>
          <p:cNvSpPr>
            <a:spLocks noChangeArrowheads="1"/>
          </p:cNvSpPr>
          <p:nvPr/>
        </p:nvSpPr>
        <p:spPr bwMode="auto">
          <a:xfrm rot="-5400000">
            <a:off x="8080264" y="3971002"/>
            <a:ext cx="688870" cy="730661"/>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805023"/>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Construction Sector Could Be a Growth Leader in 2013 and 2014 as the Housing Market and Private Investment Recover.  WC Insurers Will Benefit.</a:t>
            </a:r>
            <a:endParaRPr lang="en-US" sz="1600" b="1" dirty="0">
              <a:solidFill>
                <a:schemeClr val="bg1"/>
              </a:solidFill>
            </a:endParaRPr>
          </a:p>
        </p:txBody>
      </p:sp>
      <p:sp>
        <p:nvSpPr>
          <p:cNvPr id="11" name="AutoShape 38"/>
          <p:cNvSpPr>
            <a:spLocks noChangeArrowheads="1"/>
          </p:cNvSpPr>
          <p:nvPr/>
        </p:nvSpPr>
        <p:spPr bwMode="blackWhite">
          <a:xfrm>
            <a:off x="5725141" y="2487561"/>
            <a:ext cx="1570394" cy="1626011"/>
          </a:xfrm>
          <a:prstGeom prst="wedgeRectCallout">
            <a:avLst>
              <a:gd name="adj1" fmla="val 15634"/>
              <a:gd name="adj2" fmla="val 8805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troughed at 5.435 million in Jan. 2011, after a loss of 2.291 million jobs, a 29.7% plunge from the April 2006 peak</a:t>
            </a:r>
            <a:endParaRPr lang="en-US" sz="12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62</a:t>
            </a:fld>
            <a:endParaRPr lang="en-US"/>
          </a:p>
        </p:txBody>
      </p:sp>
      <p:sp>
        <p:nvSpPr>
          <p:cNvPr id="14" name="AutoShape 38"/>
          <p:cNvSpPr>
            <a:spLocks noChangeArrowheads="1"/>
          </p:cNvSpPr>
          <p:nvPr/>
        </p:nvSpPr>
        <p:spPr bwMode="blackWhite">
          <a:xfrm>
            <a:off x="1344868" y="1332272"/>
            <a:ext cx="1427828" cy="1027469"/>
          </a:xfrm>
          <a:prstGeom prst="wedgeRectCallout">
            <a:avLst>
              <a:gd name="adj1" fmla="val 89145"/>
              <a:gd name="adj2" fmla="val -501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Construction employment peaked at 7.726 million in April 2006</a:t>
            </a:r>
            <a:endParaRPr lang="en-US" sz="1400" b="1" dirty="0">
              <a:solidFill>
                <a:schemeClr val="bg1"/>
              </a:solidFill>
            </a:endParaRPr>
          </a:p>
        </p:txBody>
      </p:sp>
      <p:sp>
        <p:nvSpPr>
          <p:cNvPr id="15" name="Text Box 5"/>
          <p:cNvSpPr txBox="1">
            <a:spLocks noChangeArrowheads="1"/>
          </p:cNvSpPr>
          <p:nvPr/>
        </p:nvSpPr>
        <p:spPr bwMode="auto">
          <a:xfrm>
            <a:off x="298418" y="1018766"/>
            <a:ext cx="1255473" cy="307777"/>
          </a:xfrm>
          <a:prstGeom prst="rect">
            <a:avLst/>
          </a:prstGeom>
          <a:noFill/>
          <a:ln w="9525">
            <a:noFill/>
            <a:miter lim="800000"/>
            <a:headEnd/>
            <a:tailEnd/>
          </a:ln>
        </p:spPr>
        <p:txBody>
          <a:bodyPr wrap="none">
            <a:spAutoFit/>
          </a:bodyPr>
          <a:lstStyle/>
          <a:p>
            <a:pPr algn="ctr"/>
            <a:r>
              <a:rPr lang="en-US" sz="1400" b="1" dirty="0" smtClean="0">
                <a:solidFill>
                  <a:schemeClr val="accent1"/>
                </a:solidFill>
              </a:rPr>
              <a:t>(Thousands)</a:t>
            </a:r>
            <a:endParaRPr lang="en-US" sz="1400" b="1" dirty="0">
              <a:solidFill>
                <a:schemeClr val="accent1"/>
              </a:solidFill>
            </a:endParaRPr>
          </a:p>
        </p:txBody>
      </p:sp>
      <p:sp>
        <p:nvSpPr>
          <p:cNvPr id="16" name="AutoShape 38"/>
          <p:cNvSpPr>
            <a:spLocks noChangeArrowheads="1"/>
          </p:cNvSpPr>
          <p:nvPr/>
        </p:nvSpPr>
        <p:spPr bwMode="blackWhite">
          <a:xfrm>
            <a:off x="7138219" y="1145459"/>
            <a:ext cx="1769806" cy="1243780"/>
          </a:xfrm>
          <a:prstGeom prst="wedgeRectCallout">
            <a:avLst>
              <a:gd name="adj1" fmla="val 13357"/>
              <a:gd name="adj2" fmla="val 16916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as of Sept. 2013 totaled 5.826 million, an increase of 391,000 jobs or 7.2% from the Jan. 2011 trough</a:t>
            </a:r>
            <a:endParaRPr lang="en-US" sz="12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3500"/>
                            </p:stCondLst>
                            <p:childTnLst>
                              <p:par>
                                <p:cTn id="20" presetID="22" presetClass="entr" presetSubtype="8" fill="hold" grpId="0" nodeType="afterEffect">
                                  <p:stCondLst>
                                    <p:cond delay="50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par>
                          <p:cTn id="23" fill="hold">
                            <p:stCondLst>
                              <p:cond delay="4500"/>
                            </p:stCondLst>
                            <p:childTnLst>
                              <p:par>
                                <p:cTn id="24" presetID="22" presetClass="entr" presetSubtype="8" fill="hold" grpId="0" nodeType="afterEffect">
                                  <p:stCondLst>
                                    <p:cond delay="50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P spid="16"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331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331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CFF73BF-3C85-4B75-B632-436947623127}" type="slidenum">
              <a:rPr lang="en-US" sz="900"/>
              <a:pPr algn="r" eaLnBrk="0" hangingPunct="0">
                <a:lnSpc>
                  <a:spcPct val="85000"/>
                </a:lnSpc>
                <a:spcBef>
                  <a:spcPct val="20000"/>
                </a:spcBef>
              </a:pPr>
              <a:t>63</a:t>
            </a:fld>
            <a:endParaRPr lang="en-US" sz="900"/>
          </a:p>
        </p:txBody>
      </p:sp>
      <p:sp>
        <p:nvSpPr>
          <p:cNvPr id="13318" name="Rectangle 7"/>
          <p:cNvSpPr>
            <a:spLocks noGrp="1" noChangeArrowheads="1"/>
          </p:cNvSpPr>
          <p:nvPr>
            <p:ph type="title" idx="4294967295"/>
          </p:nvPr>
        </p:nvSpPr>
        <p:spPr>
          <a:xfrm>
            <a:off x="241300" y="128588"/>
            <a:ext cx="6711950" cy="860425"/>
          </a:xfrm>
        </p:spPr>
        <p:txBody>
          <a:bodyPr/>
          <a:lstStyle/>
          <a:p>
            <a:r>
              <a:rPr lang="en-US" sz="2800" dirty="0" smtClean="0"/>
              <a:t>Nonfarm Payroll (Wages and Salaries):</a:t>
            </a:r>
            <a:br>
              <a:rPr lang="en-US" sz="2800" dirty="0" smtClean="0"/>
            </a:br>
            <a:r>
              <a:rPr lang="en-US" sz="2800" dirty="0" smtClean="0"/>
              <a:t>Quarterly, 2005–2013:Q2</a:t>
            </a:r>
          </a:p>
        </p:txBody>
      </p:sp>
      <p:sp>
        <p:nvSpPr>
          <p:cNvPr id="13319" name="Text Box 5"/>
          <p:cNvSpPr txBox="1">
            <a:spLocks noChangeArrowheads="1"/>
          </p:cNvSpPr>
          <p:nvPr/>
        </p:nvSpPr>
        <p:spPr bwMode="auto">
          <a:xfrm>
            <a:off x="0" y="6245225"/>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Note: Recession indicated by gray shaded column. Data are seasonally adjusted annual </a:t>
            </a:r>
            <a:r>
              <a:rPr lang="en-US" sz="1100" dirty="0" smtClean="0"/>
              <a:t>rates.</a:t>
            </a:r>
            <a:endParaRPr lang="en-US" sz="1100" dirty="0"/>
          </a:p>
          <a:p>
            <a:pPr eaLnBrk="0" hangingPunct="0">
              <a:lnSpc>
                <a:spcPct val="85000"/>
              </a:lnSpc>
              <a:spcBef>
                <a:spcPct val="25000"/>
              </a:spcBef>
              <a:buClr>
                <a:schemeClr val="accent2"/>
              </a:buClr>
              <a:buFont typeface="Wingdings" pitchFamily="2" charset="2"/>
              <a:buNone/>
            </a:pPr>
            <a:r>
              <a:rPr lang="en-US" sz="1100" dirty="0" smtClean="0"/>
              <a:t>Sources: </a:t>
            </a:r>
            <a:r>
              <a:rPr lang="en-US" sz="1100" dirty="0" smtClean="0">
                <a:hlinkClick r:id="rId4"/>
              </a:rPr>
              <a:t>http</a:t>
            </a:r>
            <a:r>
              <a:rPr lang="en-US" sz="1100" dirty="0">
                <a:hlinkClick r:id="rId4"/>
              </a:rPr>
              <a:t>://research.stlouisfed.org/fred2/series/WASCUR</a:t>
            </a:r>
            <a:r>
              <a:rPr lang="en-US" sz="1100" dirty="0" smtClean="0"/>
              <a:t>; </a:t>
            </a:r>
            <a:r>
              <a:rPr lang="en-US" sz="1100" dirty="0"/>
              <a:t>National Bureau of Economic Research (recession dates); Insurance Information </a:t>
            </a:r>
            <a:r>
              <a:rPr lang="en-US" sz="1100" dirty="0" smtClean="0"/>
              <a:t>Institute.</a:t>
            </a:r>
            <a:endParaRPr lang="en-US" sz="1100" dirty="0"/>
          </a:p>
        </p:txBody>
      </p:sp>
      <p:sp>
        <p:nvSpPr>
          <p:cNvPr id="13320" name="Rectangle 6"/>
          <p:cNvSpPr>
            <a:spLocks noChangeArrowheads="1"/>
          </p:cNvSpPr>
          <p:nvPr/>
        </p:nvSpPr>
        <p:spPr bwMode="black">
          <a:xfrm>
            <a:off x="193675" y="1047750"/>
            <a:ext cx="2438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Billions</a:t>
            </a:r>
          </a:p>
        </p:txBody>
      </p:sp>
      <p:graphicFrame>
        <p:nvGraphicFramePr>
          <p:cNvPr id="13314" name="Object 8"/>
          <p:cNvGraphicFramePr>
            <a:graphicFrameLocks noChangeAspect="1"/>
          </p:cNvGraphicFramePr>
          <p:nvPr/>
        </p:nvGraphicFramePr>
        <p:xfrm>
          <a:off x="352424" y="1186785"/>
          <a:ext cx="8536081" cy="4838700"/>
        </p:xfrm>
        <a:graphic>
          <a:graphicData uri="http://schemas.openxmlformats.org/presentationml/2006/ole">
            <p:oleObj spid="_x0000_s25411586" name="Chart" r:id="rId5" imgW="8343872" imgH="4381562" progId="MSGraph.Chart.8">
              <p:embed followColorScheme="full"/>
            </p:oleObj>
          </a:graphicData>
        </a:graphic>
      </p:graphicFrame>
      <p:sp>
        <p:nvSpPr>
          <p:cNvPr id="10" name="AutoShape 14"/>
          <p:cNvSpPr>
            <a:spLocks noChangeArrowheads="1"/>
          </p:cNvSpPr>
          <p:nvPr/>
        </p:nvSpPr>
        <p:spPr bwMode="blackWhite">
          <a:xfrm>
            <a:off x="1430594" y="2220756"/>
            <a:ext cx="2182456" cy="611188"/>
          </a:xfrm>
          <a:prstGeom prst="wedgeRectCallout">
            <a:avLst>
              <a:gd name="adj1" fmla="val 62411"/>
              <a:gd name="adj2" fmla="val 418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Prior Peak </a:t>
            </a:r>
            <a:r>
              <a:rPr lang="en-US" sz="1400" b="1" dirty="0">
                <a:solidFill>
                  <a:schemeClr val="bg1"/>
                </a:solidFill>
              </a:rPr>
              <a:t>was 2008:Q1 at $6.60 </a:t>
            </a:r>
            <a:r>
              <a:rPr lang="en-US" sz="1400" b="1" dirty="0" smtClean="0">
                <a:solidFill>
                  <a:schemeClr val="bg1"/>
                </a:solidFill>
              </a:rPr>
              <a:t>trillion</a:t>
            </a:r>
            <a:endParaRPr lang="en-US" sz="1400" b="1" dirty="0">
              <a:solidFill>
                <a:schemeClr val="bg1"/>
              </a:solidFill>
            </a:endParaRPr>
          </a:p>
        </p:txBody>
      </p:sp>
      <p:sp>
        <p:nvSpPr>
          <p:cNvPr id="11" name="AutoShape 14"/>
          <p:cNvSpPr>
            <a:spLocks noChangeArrowheads="1"/>
          </p:cNvSpPr>
          <p:nvPr/>
        </p:nvSpPr>
        <p:spPr bwMode="blackWhite">
          <a:xfrm>
            <a:off x="5043950" y="1214370"/>
            <a:ext cx="2328908" cy="1091293"/>
          </a:xfrm>
          <a:prstGeom prst="wedgeRectCallout">
            <a:avLst>
              <a:gd name="adj1" fmla="val 107862"/>
              <a:gd name="adj2" fmla="val -5593"/>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Latest (</a:t>
            </a:r>
            <a:r>
              <a:rPr lang="en-US" b="1" dirty="0" smtClean="0">
                <a:solidFill>
                  <a:schemeClr val="bg1"/>
                </a:solidFill>
              </a:rPr>
              <a:t>2013:Q2) </a:t>
            </a:r>
            <a:r>
              <a:rPr lang="en-US" b="1" dirty="0">
                <a:solidFill>
                  <a:schemeClr val="bg1"/>
                </a:solidFill>
              </a:rPr>
              <a:t>was </a:t>
            </a:r>
            <a:r>
              <a:rPr lang="en-US" b="1" dirty="0" smtClean="0">
                <a:solidFill>
                  <a:schemeClr val="bg1"/>
                </a:solidFill>
              </a:rPr>
              <a:t>$7.09 trillion</a:t>
            </a:r>
            <a:r>
              <a:rPr lang="en-US" b="1" dirty="0">
                <a:solidFill>
                  <a:schemeClr val="bg1"/>
                </a:solidFill>
              </a:rPr>
              <a:t>, a new </a:t>
            </a:r>
            <a:r>
              <a:rPr lang="en-US" b="1" dirty="0" smtClean="0">
                <a:solidFill>
                  <a:schemeClr val="bg1"/>
                </a:solidFill>
              </a:rPr>
              <a:t>peak--$762B above 2009 trough</a:t>
            </a:r>
            <a:endParaRPr lang="en-US" b="1" dirty="0">
              <a:solidFill>
                <a:schemeClr val="bg1"/>
              </a:solidFill>
            </a:endParaRPr>
          </a:p>
        </p:txBody>
      </p:sp>
      <p:sp>
        <p:nvSpPr>
          <p:cNvPr id="12" name="AutoShape 14"/>
          <p:cNvSpPr>
            <a:spLocks noChangeArrowheads="1"/>
          </p:cNvSpPr>
          <p:nvPr/>
        </p:nvSpPr>
        <p:spPr bwMode="blackWhite">
          <a:xfrm>
            <a:off x="2553938" y="4228788"/>
            <a:ext cx="2419350" cy="876300"/>
          </a:xfrm>
          <a:prstGeom prst="wedgeRectCallout">
            <a:avLst>
              <a:gd name="adj1" fmla="val 62921"/>
              <a:gd name="adj2" fmla="val -11012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Recent trough (2009:Q3) was $6.25 trillion, down </a:t>
            </a:r>
            <a:r>
              <a:rPr lang="en-US" sz="1400" b="1" dirty="0" smtClean="0">
                <a:solidFill>
                  <a:schemeClr val="bg1"/>
                </a:solidFill>
              </a:rPr>
              <a:t>5.3% </a:t>
            </a:r>
            <a:r>
              <a:rPr lang="en-US" sz="1400" b="1" dirty="0">
                <a:solidFill>
                  <a:schemeClr val="bg1"/>
                </a:solidFill>
              </a:rPr>
              <a:t>from prior </a:t>
            </a:r>
            <a:r>
              <a:rPr lang="en-US" sz="1400" b="1" dirty="0" smtClean="0">
                <a:solidFill>
                  <a:schemeClr val="bg1"/>
                </a:solidFill>
              </a:rPr>
              <a:t>peak</a:t>
            </a:r>
            <a:endParaRPr lang="en-US" sz="1400" b="1" dirty="0">
              <a:solidFill>
                <a:schemeClr val="bg1"/>
              </a:solidFill>
            </a:endParaRPr>
          </a:p>
        </p:txBody>
      </p:sp>
      <p:sp>
        <p:nvSpPr>
          <p:cNvPr id="13" name="AutoShape 14"/>
          <p:cNvSpPr>
            <a:spLocks noChangeArrowheads="1"/>
          </p:cNvSpPr>
          <p:nvPr/>
        </p:nvSpPr>
        <p:spPr bwMode="blackWhite">
          <a:xfrm>
            <a:off x="6956321" y="3389870"/>
            <a:ext cx="1674811" cy="1182129"/>
          </a:xfrm>
          <a:prstGeom prst="wedgeRectCallout">
            <a:avLst>
              <a:gd name="adj1" fmla="val 52166"/>
              <a:gd name="adj2" fmla="val -15807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Payrolls are 13.4% above their 2009 trough and up 2.7% over the past year</a:t>
            </a:r>
            <a:endParaRPr lang="en-US" sz="1400" b="1" dirty="0">
              <a:solidFill>
                <a:schemeClr val="bg1"/>
              </a:solidFill>
            </a:endParaRPr>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63</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3"/>
          <p:cNvGraphicFramePr>
            <a:graphicFrameLocks/>
          </p:cNvGraphicFramePr>
          <p:nvPr>
            <p:ph idx="4294967295"/>
          </p:nvPr>
        </p:nvGraphicFramePr>
        <p:xfrm>
          <a:off x="103236" y="1397000"/>
          <a:ext cx="8775700" cy="4087813"/>
        </p:xfrm>
        <a:graphic>
          <a:graphicData uri="http://schemas.openxmlformats.org/presentationml/2006/ole">
            <p:oleObj spid="_x0000_s22639618" name="Chart" r:id="rId4" imgW="8582143" imgH="4114884" progId="MSGraph.Chart.8">
              <p:embed followColorScheme="full"/>
            </p:oleObj>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ISM Manufacturing Index</a:t>
            </a:r>
          </a:p>
          <a:p>
            <a:pPr defTabSz="114300" eaLnBrk="0" hangingPunct="0">
              <a:lnSpc>
                <a:spcPct val="90000"/>
              </a:lnSpc>
              <a:defRPr/>
            </a:pPr>
            <a:r>
              <a:rPr lang="en-US" sz="3000" b="1" i="1" kern="0" dirty="0" smtClean="0">
                <a:solidFill>
                  <a:srgbClr val="225A7A"/>
                </a:solidFill>
                <a:ea typeface="+mj-ea"/>
                <a:cs typeface="+mj-cs"/>
              </a:rPr>
              <a:t>(Values &gt; 50 Indicate Expansion)</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September 2013</a:t>
            </a:r>
            <a:endParaRPr lang="en-US" sz="1600" b="1" dirty="0">
              <a:solidFill>
                <a:srgbClr val="225A7A"/>
              </a:solidFill>
            </a:endParaRPr>
          </a:p>
        </p:txBody>
      </p:sp>
      <p:sp>
        <p:nvSpPr>
          <p:cNvPr id="10" name="Rectangle 7"/>
          <p:cNvSpPr>
            <a:spLocks noChangeArrowheads="1"/>
          </p:cNvSpPr>
          <p:nvPr/>
        </p:nvSpPr>
        <p:spPr bwMode="blackWhite">
          <a:xfrm>
            <a:off x="545691" y="5562600"/>
            <a:ext cx="8065198"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manufacturing sector expanded for 43 of the 45 months from Jan. 2010 through September 2013.  Recent weakness stems largely from woes in Europe and a Slowdown in China.</a:t>
            </a:r>
            <a:endParaRPr lang="en-US" b="1" dirty="0">
              <a:solidFill>
                <a:srgbClr val="FFFFFF"/>
              </a:solidFill>
            </a:endParaRPr>
          </a:p>
        </p:txBody>
      </p:sp>
      <p:sp>
        <p:nvSpPr>
          <p:cNvPr id="74758" name="Rectangle 6"/>
          <p:cNvSpPr>
            <a:spLocks noChangeArrowheads="1"/>
          </p:cNvSpPr>
          <p:nvPr/>
        </p:nvSpPr>
        <p:spPr bwMode="auto">
          <a:xfrm>
            <a:off x="-201613" y="6615303"/>
            <a:ext cx="8727048"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Institute for Supply Management at </a:t>
            </a:r>
            <a:r>
              <a:rPr lang="en-US" sz="1100" dirty="0" smtClean="0">
                <a:hlinkClick r:id="rId5"/>
              </a:rPr>
              <a:t>http://www.ism.ws/ismreport/mfgrob.cfm</a:t>
            </a:r>
            <a:r>
              <a:rPr lang="en-US" sz="1100" dirty="0" smtClean="0"/>
              <a:t>; </a:t>
            </a:r>
            <a:r>
              <a:rPr lang="en-US" sz="1100" dirty="0"/>
              <a:t>Insurance Information </a:t>
            </a:r>
            <a:r>
              <a:rPr lang="en-US" sz="1100" dirty="0" smtClean="0"/>
              <a:t>Institute.</a:t>
            </a:r>
            <a:endParaRPr lang="en-US" sz="1100" dirty="0"/>
          </a:p>
        </p:txBody>
      </p:sp>
      <p:sp>
        <p:nvSpPr>
          <p:cNvPr id="12" name="AutoShape 5"/>
          <p:cNvSpPr>
            <a:spLocks noChangeArrowheads="1"/>
          </p:cNvSpPr>
          <p:nvPr/>
        </p:nvSpPr>
        <p:spPr bwMode="blackWhite">
          <a:xfrm>
            <a:off x="3175819" y="3814917"/>
            <a:ext cx="3551610" cy="757084"/>
          </a:xfrm>
          <a:prstGeom prst="wedgeRectCallout">
            <a:avLst>
              <a:gd name="adj1" fmla="val 100601"/>
              <a:gd name="adj2" fmla="val -3525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Manufacturing expanded in September with its highest reading since early 2011</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64</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215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215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2E24857-1607-4C84-A737-1A1C81FA0E9F}" type="slidenum">
              <a:rPr lang="en-US" sz="900"/>
              <a:pPr algn="r" eaLnBrk="0" hangingPunct="0">
                <a:lnSpc>
                  <a:spcPct val="85000"/>
                </a:lnSpc>
                <a:spcBef>
                  <a:spcPct val="20000"/>
                </a:spcBef>
              </a:pPr>
              <a:t>65</a:t>
            </a:fld>
            <a:endParaRPr lang="en-US" sz="900"/>
          </a:p>
        </p:txBody>
      </p:sp>
      <p:graphicFrame>
        <p:nvGraphicFramePr>
          <p:cNvPr id="21506" name="Object 3"/>
          <p:cNvGraphicFramePr>
            <a:graphicFrameLocks/>
          </p:cNvGraphicFramePr>
          <p:nvPr/>
        </p:nvGraphicFramePr>
        <p:xfrm>
          <a:off x="336177" y="1047750"/>
          <a:ext cx="8598274" cy="4343400"/>
        </p:xfrm>
        <a:graphic>
          <a:graphicData uri="http://schemas.openxmlformats.org/presentationml/2006/ole">
            <p:oleObj spid="_x0000_s22640642" name="Chart" r:id="rId4" imgW="8286645" imgH="4010133" progId="MSGraph.Chart.8">
              <p:embed followColorScheme="full"/>
            </p:oleObj>
          </a:graphicData>
        </a:graphic>
      </p:graphicFrame>
      <p:sp>
        <p:nvSpPr>
          <p:cNvPr id="21510" name="Rectangle 2"/>
          <p:cNvSpPr>
            <a:spLocks noGrp="1" noChangeArrowheads="1"/>
          </p:cNvSpPr>
          <p:nvPr>
            <p:ph type="title" idx="4294967295"/>
          </p:nvPr>
        </p:nvSpPr>
        <p:spPr>
          <a:xfrm>
            <a:off x="523875" y="131950"/>
            <a:ext cx="7219950" cy="860425"/>
          </a:xfrm>
        </p:spPr>
        <p:txBody>
          <a:bodyPr/>
          <a:lstStyle/>
          <a:p>
            <a:r>
              <a:rPr lang="en-US" dirty="0" smtClean="0"/>
              <a:t>Dollar Value* of Manufacturers’ Shipments </a:t>
            </a:r>
            <a:r>
              <a:rPr lang="en-US" sz="2000" dirty="0" smtClean="0"/>
              <a:t>Monthly, Jan. 1992—Apr. 2013</a:t>
            </a:r>
          </a:p>
        </p:txBody>
      </p:sp>
      <p:sp>
        <p:nvSpPr>
          <p:cNvPr id="21511"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Bureau, </a:t>
            </a:r>
            <a:r>
              <a:rPr lang="en-US" sz="1100" i="1" dirty="0"/>
              <a:t>Full Report on Manufacturers’ Shipments, Inventories, and </a:t>
            </a:r>
            <a:r>
              <a:rPr lang="en-US" sz="1100" i="1" dirty="0" smtClean="0"/>
              <a:t>Orders, </a:t>
            </a:r>
            <a:r>
              <a:rPr lang="en-US" sz="1100" dirty="0" smtClean="0">
                <a:hlinkClick r:id="rId5"/>
              </a:rPr>
              <a:t>http://www.census.gov/manufacturing/m3/</a:t>
            </a:r>
            <a:r>
              <a:rPr lang="en-US" sz="1100" dirty="0" smtClean="0"/>
              <a:t> </a:t>
            </a:r>
            <a:endParaRPr lang="en-US" sz="1100" dirty="0"/>
          </a:p>
        </p:txBody>
      </p:sp>
      <p:sp>
        <p:nvSpPr>
          <p:cNvPr id="2129925" name="Rectangle 5"/>
          <p:cNvSpPr>
            <a:spLocks noChangeArrowheads="1"/>
          </p:cNvSpPr>
          <p:nvPr/>
        </p:nvSpPr>
        <p:spPr bwMode="blackWhite">
          <a:xfrm>
            <a:off x="140778" y="5366678"/>
            <a:ext cx="8885238" cy="100853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a:solidFill>
                  <a:schemeClr val="bg1"/>
                </a:solidFill>
              </a:rPr>
              <a:t>Monthly shipments </a:t>
            </a:r>
            <a:r>
              <a:rPr lang="en-US" sz="1600" b="1" dirty="0" smtClean="0">
                <a:solidFill>
                  <a:schemeClr val="bg1"/>
                </a:solidFill>
              </a:rPr>
              <a:t>in Feb. 2013  exceeded their pre-crisis (July 2008) peak. </a:t>
            </a:r>
            <a:r>
              <a:rPr lang="en-US" sz="1600" b="1" dirty="0">
                <a:solidFill>
                  <a:schemeClr val="bg1"/>
                </a:solidFill>
              </a:rPr>
              <a:t>Trough in May 2009. Growth from trough to </a:t>
            </a:r>
            <a:r>
              <a:rPr lang="en-US" sz="1600" b="1" dirty="0" smtClean="0">
                <a:solidFill>
                  <a:schemeClr val="bg1"/>
                </a:solidFill>
              </a:rPr>
              <a:t>Apr. 2013 </a:t>
            </a:r>
            <a:r>
              <a:rPr lang="en-US" sz="1600" b="1" dirty="0">
                <a:solidFill>
                  <a:schemeClr val="bg1"/>
                </a:solidFill>
              </a:rPr>
              <a:t>was </a:t>
            </a:r>
            <a:r>
              <a:rPr lang="en-US" sz="1600" b="1" dirty="0" smtClean="0">
                <a:solidFill>
                  <a:schemeClr val="bg1"/>
                </a:solidFill>
              </a:rPr>
              <a:t>34%.  Manufacturing is an energy intensive activity and growth leads to gains in many commercial exposures: WC, Commercial Auto, Marine, Property and Various Liability Coverages</a:t>
            </a:r>
            <a:endParaRPr lang="en-US" sz="1600" b="1" dirty="0">
              <a:solidFill>
                <a:srgbClr val="FFFFFF"/>
              </a:solidFill>
            </a:endParaRPr>
          </a:p>
        </p:txBody>
      </p:sp>
      <p:sp>
        <p:nvSpPr>
          <p:cNvPr id="10" name="AutoShape 5"/>
          <p:cNvSpPr>
            <a:spLocks noChangeArrowheads="1"/>
          </p:cNvSpPr>
          <p:nvPr/>
        </p:nvSpPr>
        <p:spPr bwMode="blackWhite">
          <a:xfrm>
            <a:off x="2056245" y="1130709"/>
            <a:ext cx="3837176" cy="1504336"/>
          </a:xfrm>
          <a:prstGeom prst="wedgeRectCallout">
            <a:avLst>
              <a:gd name="adj1" fmla="val 121792"/>
              <a:gd name="adj2" fmla="val -2303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value of Manufacturing Shipments in Apr. 2013 were up 34% to $478.7B from its May 2009 trough.  March figure is now  2.2% below its previous record high in Feb. 2013. Modest weakening in recent months.</a:t>
            </a:r>
            <a:endParaRPr lang="en-US" sz="1600" b="1" dirty="0">
              <a:solidFill>
                <a:schemeClr val="bg1"/>
              </a:solidFill>
            </a:endParaRPr>
          </a:p>
        </p:txBody>
      </p:sp>
      <p:sp>
        <p:nvSpPr>
          <p:cNvPr id="11" name="Rectangle 8"/>
          <p:cNvSpPr>
            <a:spLocks noChangeArrowheads="1"/>
          </p:cNvSpPr>
          <p:nvPr/>
        </p:nvSpPr>
        <p:spPr bwMode="black">
          <a:xfrm>
            <a:off x="347663" y="111946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Millions</a:t>
            </a:r>
            <a:endParaRPr lang="en-US" sz="1600" b="1" dirty="0">
              <a:solidFill>
                <a:srgbClr val="225A7A"/>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65</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129925"/>
                                        </p:tgtEl>
                                        <p:attrNameLst>
                                          <p:attrName>style.visibility</p:attrName>
                                        </p:attrNameLst>
                                      </p:cBhvr>
                                      <p:to>
                                        <p:strVal val="visible"/>
                                      </p:to>
                                    </p:set>
                                    <p:anim calcmode="lin" valueType="num">
                                      <p:cBhvr>
                                        <p:cTn id="7" dur="500" fill="hold"/>
                                        <p:tgtEl>
                                          <p:spTgt spid="2129925"/>
                                        </p:tgtEl>
                                        <p:attrNameLst>
                                          <p:attrName>ppt_w</p:attrName>
                                        </p:attrNameLst>
                                      </p:cBhvr>
                                      <p:tavLst>
                                        <p:tav tm="0">
                                          <p:val>
                                            <p:fltVal val="0"/>
                                          </p:val>
                                        </p:tav>
                                        <p:tav tm="100000">
                                          <p:val>
                                            <p:strVal val="#ppt_w"/>
                                          </p:val>
                                        </p:tav>
                                      </p:tavLst>
                                    </p:anim>
                                    <p:anim calcmode="lin" valueType="num">
                                      <p:cBhvr>
                                        <p:cTn id="8" dur="500" fill="hold"/>
                                        <p:tgtEl>
                                          <p:spTgt spid="2129925"/>
                                        </p:tgtEl>
                                        <p:attrNameLst>
                                          <p:attrName>ppt_h</p:attrName>
                                        </p:attrNameLst>
                                      </p:cBhvr>
                                      <p:tavLst>
                                        <p:tav tm="0">
                                          <p:val>
                                            <p:fltVal val="0"/>
                                          </p:val>
                                        </p:tav>
                                        <p:tav tm="100000">
                                          <p:val>
                                            <p:strVal val="#ppt_h"/>
                                          </p:val>
                                        </p:tav>
                                      </p:tavLst>
                                    </p:anim>
                                    <p:animEffect transition="in" filter="fade">
                                      <p:cBhvr>
                                        <p:cTn id="9" dur="500"/>
                                        <p:tgtEl>
                                          <p:spTgt spid="2129925"/>
                                        </p:tgtEl>
                                      </p:cBhvr>
                                    </p:animEffect>
                                  </p:childTnLst>
                                </p:cTn>
                              </p:par>
                            </p:childTnLst>
                          </p:cTn>
                        </p:par>
                        <p:par>
                          <p:cTn id="10" fill="hold">
                            <p:stCondLst>
                              <p:cond delay="1200"/>
                            </p:stCondLst>
                            <p:childTnLst>
                              <p:par>
                                <p:cTn id="11" presetID="22" presetClass="entr" presetSubtype="2"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10"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66</a:t>
            </a:fld>
            <a:endParaRPr lang="en-US" smtClean="0"/>
          </a:p>
        </p:txBody>
      </p:sp>
      <p:sp>
        <p:nvSpPr>
          <p:cNvPr id="66566" name="Rectangle 11"/>
          <p:cNvSpPr>
            <a:spLocks noGrp="1" noChangeArrowheads="1"/>
          </p:cNvSpPr>
          <p:nvPr>
            <p:ph type="title"/>
          </p:nvPr>
        </p:nvSpPr>
        <p:spPr/>
        <p:txBody>
          <a:bodyPr/>
          <a:lstStyle/>
          <a:p>
            <a:r>
              <a:rPr lang="en-US" dirty="0" smtClean="0"/>
              <a:t>Manufacturing Growth for Selected Sectors, 2013 vs. 2013*</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p:oleObj spid="_x0000_s22641666" name="Chart" r:id="rId4" imgW="8534451" imgH="3771782" progId="MSGraph.Chart.8">
              <p:embed followColorScheme="full"/>
            </p:oleObj>
          </a:graphicData>
        </a:graphic>
      </p:graphicFrame>
      <p:sp>
        <p:nvSpPr>
          <p:cNvPr id="1926150" name="Rectangle 6"/>
          <p:cNvSpPr>
            <a:spLocks noChangeArrowheads="1"/>
          </p:cNvSpPr>
          <p:nvPr/>
        </p:nvSpPr>
        <p:spPr bwMode="blackWhite">
          <a:xfrm>
            <a:off x="206477" y="5464175"/>
            <a:ext cx="8760542" cy="92187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Manufacturing Is Expanding—Albeit More Slowly—Across a Number of Sectors that Will Contribute to Growth in Insurable Exposures Including: WC, Commercial Property, Commercial Auto and Many Liability Coverages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5313380" y="1912236"/>
            <a:ext cx="2411972" cy="914398"/>
          </a:xfrm>
          <a:prstGeom prst="wedgeRectCallout">
            <a:avLst>
              <a:gd name="adj1" fmla="val -87328"/>
              <a:gd name="adj2" fmla="val -6159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Manufacturing of durable goods was especially strong in 2012 but weakened in 2013</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adjusted; Date are YTD comparing data through July 2013 to the same period in 2012.</a:t>
            </a:r>
            <a:r>
              <a:rPr lang="en-US" sz="1100" dirty="0"/>
              <a:t/>
            </a:r>
            <a:br>
              <a:rPr lang="en-US" sz="1100" dirty="0"/>
            </a:br>
            <a:r>
              <a:rPr lang="en-US" sz="1100" dirty="0"/>
              <a:t>Source: U.S. Census Bureau, </a:t>
            </a:r>
            <a:r>
              <a:rPr lang="en-US" sz="1100" i="1" dirty="0"/>
              <a:t>Full Report on Manufacturers’ Shipments, Inventories, and </a:t>
            </a:r>
            <a:r>
              <a:rPr lang="en-US" sz="1100" i="1" dirty="0" smtClean="0"/>
              <a:t>Orders, </a:t>
            </a:r>
            <a:r>
              <a:rPr lang="en-US" sz="1100" dirty="0" smtClean="0">
                <a:hlinkClick r:id="rId5"/>
              </a:rPr>
              <a:t>http://www.census.gov/manufacturing/m3/</a:t>
            </a:r>
            <a:r>
              <a:rPr lang="en-US" sz="1100" dirty="0" smtClean="0"/>
              <a:t> </a:t>
            </a:r>
            <a:endParaRPr lang="en-US" sz="1100" dirty="0"/>
          </a:p>
        </p:txBody>
      </p:sp>
      <p:sp>
        <p:nvSpPr>
          <p:cNvPr id="17" name="Rectangle 3"/>
          <p:cNvSpPr>
            <a:spLocks noChangeArrowheads="1"/>
          </p:cNvSpPr>
          <p:nvPr/>
        </p:nvSpPr>
        <p:spPr bwMode="black">
          <a:xfrm>
            <a:off x="739028" y="1464049"/>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Durables: +2.6%</a:t>
            </a:r>
            <a:endParaRPr lang="en-US" sz="2400" b="1" u="sng" dirty="0">
              <a:solidFill>
                <a:srgbClr val="225A7A"/>
              </a:solidFill>
            </a:endParaRPr>
          </a:p>
        </p:txBody>
      </p:sp>
      <p:sp>
        <p:nvSpPr>
          <p:cNvPr id="18" name="Rectangle 3"/>
          <p:cNvSpPr>
            <a:spLocks noChangeArrowheads="1"/>
          </p:cNvSpPr>
          <p:nvPr/>
        </p:nvSpPr>
        <p:spPr bwMode="black">
          <a:xfrm>
            <a:off x="4488296" y="1455084"/>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Non-Durables: +0.7%</a:t>
            </a:r>
            <a:endParaRPr lang="en-US" sz="2400" b="1" u="sng" dirty="0">
              <a:solidFill>
                <a:srgbClr val="225A7A"/>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nvGraphicFramePr>
        <p:xfrm>
          <a:off x="165847" y="1457325"/>
          <a:ext cx="8839200" cy="5083175"/>
        </p:xfrm>
        <a:graphic>
          <a:graphicData uri="http://schemas.openxmlformats.org/presentationml/2006/ole">
            <p:oleObj spid="_x0000_s22642690" name="Chart" r:id="rId5" imgW="8153294" imgH="5372218" progId="MSGraph.Chart.8">
              <p:embed followColorScheme="full"/>
            </p:oleObj>
          </a:graphicData>
        </a:graphic>
      </p:graphicFrame>
      <p:sp>
        <p:nvSpPr>
          <p:cNvPr id="6380547" name="Rectangle 3"/>
          <p:cNvSpPr>
            <a:spLocks noGrp="1" noChangeArrowheads="1"/>
          </p:cNvSpPr>
          <p:nvPr>
            <p:ph type="title" idx="4294967295"/>
          </p:nvPr>
        </p:nvSpPr>
        <p:spPr>
          <a:xfrm>
            <a:off x="88900" y="203200"/>
            <a:ext cx="7615238" cy="685800"/>
          </a:xfrm>
        </p:spPr>
        <p:txBody>
          <a:bodyPr lIns="92075" tIns="46038" rIns="92075" bIns="46038" anchor="b"/>
          <a:lstStyle/>
          <a:p>
            <a:pPr>
              <a:lnSpc>
                <a:spcPct val="85000"/>
              </a:lnSpc>
            </a:pPr>
            <a:r>
              <a:rPr lang="en-US" smtClean="0"/>
              <a:t>Recovery in Capacity Utilization is a Positive Sign for Commercial Exposures</a:t>
            </a:r>
          </a:p>
        </p:txBody>
      </p:sp>
      <p:sp>
        <p:nvSpPr>
          <p:cNvPr id="6380548" name="Rectangle 4"/>
          <p:cNvSpPr>
            <a:spLocks noChangeArrowheads="1"/>
          </p:cNvSpPr>
          <p:nvPr/>
        </p:nvSpPr>
        <p:spPr bwMode="auto">
          <a:xfrm>
            <a:off x="406400" y="6400800"/>
            <a:ext cx="7721600" cy="260350"/>
          </a:xfrm>
          <a:prstGeom prst="rect">
            <a:avLst/>
          </a:prstGeom>
          <a:noFill/>
          <a:ln w="9525">
            <a:noFill/>
            <a:miter lim="800000"/>
            <a:headEnd/>
            <a:tailEnd/>
          </a:ln>
        </p:spPr>
        <p:txBody>
          <a:bodyPr lIns="92075" tIns="46038" rIns="92075" bIns="46038">
            <a:spAutoFit/>
          </a:bodyPr>
          <a:lstStyle/>
          <a:p>
            <a:pPr eaLnBrk="0" hangingPunct="0"/>
            <a:r>
              <a:rPr lang="en-US" sz="1100" dirty="0"/>
              <a:t>Source:  Federal Reserve Board statistical releases at  </a:t>
            </a:r>
            <a:r>
              <a:rPr lang="en-US" sz="1100" dirty="0">
                <a:hlinkClick r:id="rId6"/>
              </a:rPr>
              <a:t>http://www.federalreserve.gov/releases/g17/Current/default.htm</a:t>
            </a:r>
            <a:r>
              <a:rPr lang="en-US" sz="1100" dirty="0"/>
              <a:t>. </a:t>
            </a:r>
          </a:p>
        </p:txBody>
      </p:sp>
      <p:sp>
        <p:nvSpPr>
          <p:cNvPr id="69637" name="AutoShape 7"/>
          <p:cNvSpPr>
            <a:spLocks noChangeArrowheads="1"/>
          </p:cNvSpPr>
          <p:nvPr/>
        </p:nvSpPr>
        <p:spPr bwMode="auto">
          <a:xfrm>
            <a:off x="7315200" y="2514600"/>
            <a:ext cx="685800" cy="379413"/>
          </a:xfrm>
          <a:prstGeom prst="rightArrow">
            <a:avLst>
              <a:gd name="adj1" fmla="val 50000"/>
              <a:gd name="adj2" fmla="val 45188"/>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39" name="Slide Number Placeholder 10"/>
          <p:cNvSpPr txBox="1">
            <a:spLocks noGrp="1"/>
          </p:cNvSpPr>
          <p:nvPr/>
        </p:nvSpPr>
        <p:spPr bwMode="auto">
          <a:xfrm>
            <a:off x="6553200" y="6324600"/>
            <a:ext cx="1905000" cy="457200"/>
          </a:xfrm>
          <a:prstGeom prst="rect">
            <a:avLst/>
          </a:prstGeom>
          <a:noFill/>
          <a:ln w="9525">
            <a:noFill/>
            <a:miter lim="800000"/>
            <a:headEnd/>
            <a:tailEnd/>
          </a:ln>
        </p:spPr>
        <p:txBody>
          <a:bodyPr wrap="none" lIns="92075" tIns="46038" rIns="92075" bIns="46038" anchor="ctr"/>
          <a:lstStyle/>
          <a:p>
            <a:pPr algn="r" eaLnBrk="0" hangingPunct="0"/>
            <a:fld id="{97F9AB6A-6234-45E3-9680-BB6E9594E6F2}" type="slidenum">
              <a:rPr lang="en-US" sz="1400"/>
              <a:pPr algn="r" eaLnBrk="0" hangingPunct="0"/>
              <a:t>67</a:t>
            </a:fld>
            <a:endParaRPr lang="en-US" sz="1400"/>
          </a:p>
        </p:txBody>
      </p:sp>
      <p:sp>
        <p:nvSpPr>
          <p:cNvPr id="69640" name="Text Box 10"/>
          <p:cNvSpPr txBox="1">
            <a:spLocks noChangeArrowheads="1"/>
          </p:cNvSpPr>
          <p:nvPr/>
        </p:nvSpPr>
        <p:spPr bwMode="auto">
          <a:xfrm>
            <a:off x="0" y="1292225"/>
            <a:ext cx="2864224" cy="308419"/>
          </a:xfrm>
          <a:prstGeom prst="rect">
            <a:avLst/>
          </a:prstGeom>
          <a:noFill/>
          <a:ln w="9525">
            <a:noFill/>
            <a:miter lim="800000"/>
            <a:headEnd/>
            <a:tailEnd/>
          </a:ln>
        </p:spPr>
        <p:txBody>
          <a:bodyPr wrap="square" lIns="92075" tIns="46038" rIns="92075" bIns="46038">
            <a:spAutoFit/>
          </a:bodyPr>
          <a:lstStyle/>
          <a:p>
            <a:pPr eaLnBrk="0" hangingPunct="0">
              <a:spcBef>
                <a:spcPct val="50000"/>
              </a:spcBef>
              <a:buClr>
                <a:srgbClr val="FF3300"/>
              </a:buClr>
              <a:buFont typeface="Wingdings" pitchFamily="2" charset="2"/>
              <a:buNone/>
            </a:pPr>
            <a:r>
              <a:rPr lang="en-US" sz="1400" b="1" dirty="0"/>
              <a:t>Percent of Industrial Capacity</a:t>
            </a:r>
          </a:p>
        </p:txBody>
      </p:sp>
      <p:sp>
        <p:nvSpPr>
          <p:cNvPr id="69641" name="AutoShape 5"/>
          <p:cNvSpPr>
            <a:spLocks noChangeArrowheads="1"/>
          </p:cNvSpPr>
          <p:nvPr/>
        </p:nvSpPr>
        <p:spPr bwMode="auto">
          <a:xfrm>
            <a:off x="2101384" y="1822637"/>
            <a:ext cx="1371600" cy="381000"/>
          </a:xfrm>
          <a:prstGeom prst="wedgeRectCallout">
            <a:avLst>
              <a:gd name="adj1" fmla="val 95117"/>
              <a:gd name="adj2" fmla="val 126250"/>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a:solidFill>
                  <a:schemeClr val="bg1"/>
                </a:solidFill>
              </a:rPr>
              <a:t>Hurricane Katrina</a:t>
            </a:r>
          </a:p>
        </p:txBody>
      </p:sp>
      <p:sp>
        <p:nvSpPr>
          <p:cNvPr id="375816" name="Oval 8"/>
          <p:cNvSpPr>
            <a:spLocks noChangeArrowheads="1"/>
          </p:cNvSpPr>
          <p:nvPr/>
        </p:nvSpPr>
        <p:spPr bwMode="auto">
          <a:xfrm rot="-5400000">
            <a:off x="4604861" y="1432145"/>
            <a:ext cx="504850" cy="1553795"/>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43" name="AutoShape 5"/>
          <p:cNvSpPr>
            <a:spLocks noChangeArrowheads="1"/>
          </p:cNvSpPr>
          <p:nvPr/>
        </p:nvSpPr>
        <p:spPr bwMode="auto">
          <a:xfrm>
            <a:off x="1079500" y="4851400"/>
            <a:ext cx="1600200" cy="504825"/>
          </a:xfrm>
          <a:prstGeom prst="wedgeRectCallout">
            <a:avLst>
              <a:gd name="adj1" fmla="val -41468"/>
              <a:gd name="adj2" fmla="val -208806"/>
            </a:avLst>
          </a:prstGeom>
          <a:solidFill>
            <a:srgbClr val="28688C"/>
          </a:solidFill>
          <a:ln w="9525">
            <a:noFill/>
            <a:miter lim="800000"/>
            <a:headEnd/>
            <a:tailEnd/>
          </a:ln>
        </p:spPr>
        <p:txBody>
          <a:bodyPr lIns="92075" tIns="46038" rIns="92075" bIns="46038"/>
          <a:lstStyle/>
          <a:p>
            <a:pPr algn="ctr" eaLnBrk="0" hangingPunct="0">
              <a:lnSpc>
                <a:spcPct val="75000"/>
              </a:lnSpc>
              <a:spcBef>
                <a:spcPct val="50000"/>
              </a:spcBef>
              <a:buClr>
                <a:srgbClr val="FF3300"/>
              </a:buClr>
              <a:buFont typeface="Wingdings" pitchFamily="2" charset="2"/>
              <a:buNone/>
            </a:pPr>
            <a:r>
              <a:rPr lang="en-US" sz="1400" b="1">
                <a:solidFill>
                  <a:schemeClr val="bg1"/>
                </a:solidFill>
              </a:rPr>
              <a:t>March 2001-November 2001 recession </a:t>
            </a:r>
          </a:p>
        </p:txBody>
      </p:sp>
      <p:sp>
        <p:nvSpPr>
          <p:cNvPr id="69644" name="Rectangle 8"/>
          <p:cNvSpPr>
            <a:spLocks noChangeArrowheads="1"/>
          </p:cNvSpPr>
          <p:nvPr/>
        </p:nvSpPr>
        <p:spPr bwMode="auto">
          <a:xfrm>
            <a:off x="965659" y="2676525"/>
            <a:ext cx="597669" cy="1384300"/>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45" name="AutoShape 5"/>
          <p:cNvSpPr>
            <a:spLocks noChangeArrowheads="1"/>
          </p:cNvSpPr>
          <p:nvPr/>
        </p:nvSpPr>
        <p:spPr bwMode="auto">
          <a:xfrm>
            <a:off x="4045063" y="1107461"/>
            <a:ext cx="1752600" cy="330200"/>
          </a:xfrm>
          <a:prstGeom prst="wedgeRectCallout">
            <a:avLst>
              <a:gd name="adj1" fmla="val -9785"/>
              <a:gd name="adj2" fmla="val 168070"/>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600" b="1">
                <a:solidFill>
                  <a:schemeClr val="bg1"/>
                </a:solidFill>
              </a:rPr>
              <a:t>“Full Capacity”</a:t>
            </a:r>
          </a:p>
        </p:txBody>
      </p:sp>
      <p:sp>
        <p:nvSpPr>
          <p:cNvPr id="2094089" name="AutoShape 38"/>
          <p:cNvSpPr>
            <a:spLocks noChangeArrowheads="1"/>
          </p:cNvSpPr>
          <p:nvPr/>
        </p:nvSpPr>
        <p:spPr bwMode="blackWhite">
          <a:xfrm>
            <a:off x="2414157" y="3526021"/>
            <a:ext cx="3109913" cy="1219200"/>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b="1">
                <a:solidFill>
                  <a:schemeClr val="bg1"/>
                </a:solidFill>
              </a:rPr>
              <a:t>The closer the economy is to operating at “full capacity,” the greater the inflationary pressure</a:t>
            </a:r>
          </a:p>
        </p:txBody>
      </p:sp>
      <p:sp>
        <p:nvSpPr>
          <p:cNvPr id="69647" name="AutoShape 5"/>
          <p:cNvSpPr>
            <a:spLocks noChangeArrowheads="1"/>
          </p:cNvSpPr>
          <p:nvPr/>
        </p:nvSpPr>
        <p:spPr bwMode="auto">
          <a:xfrm>
            <a:off x="6390970" y="1111048"/>
            <a:ext cx="2416380" cy="806242"/>
          </a:xfrm>
          <a:prstGeom prst="wedgeRectCallout">
            <a:avLst>
              <a:gd name="adj1" fmla="val 45588"/>
              <a:gd name="adj2" fmla="val 136874"/>
            </a:avLst>
          </a:prstGeom>
          <a:solidFill>
            <a:schemeClr val="tx2"/>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200" b="1" dirty="0"/>
              <a:t>The US operated at </a:t>
            </a:r>
            <a:r>
              <a:rPr lang="en-US" sz="1200" b="1" dirty="0" smtClean="0"/>
              <a:t>77.6% </a:t>
            </a:r>
            <a:r>
              <a:rPr lang="en-US" sz="1200" b="1" dirty="0"/>
              <a:t>of industrial capacity in </a:t>
            </a:r>
            <a:r>
              <a:rPr lang="en-US" sz="1200" b="1" dirty="0" smtClean="0"/>
              <a:t>July 2013, well above </a:t>
            </a:r>
            <a:r>
              <a:rPr lang="en-US" sz="1200" b="1" dirty="0"/>
              <a:t>the June 2009 low of </a:t>
            </a:r>
            <a:r>
              <a:rPr lang="en-US" sz="1200" b="1" dirty="0" smtClean="0"/>
              <a:t>66.9% but is still below pre-recession levels.</a:t>
            </a:r>
            <a:endParaRPr lang="en-US" sz="1200" b="1" dirty="0"/>
          </a:p>
        </p:txBody>
      </p:sp>
      <p:sp>
        <p:nvSpPr>
          <p:cNvPr id="69648" name="AutoShape 5"/>
          <p:cNvSpPr>
            <a:spLocks noChangeArrowheads="1"/>
          </p:cNvSpPr>
          <p:nvPr/>
        </p:nvSpPr>
        <p:spPr bwMode="auto">
          <a:xfrm>
            <a:off x="3425642" y="5258361"/>
            <a:ext cx="2063750" cy="393700"/>
          </a:xfrm>
          <a:prstGeom prst="wedgeRectCallout">
            <a:avLst>
              <a:gd name="adj1" fmla="val 61365"/>
              <a:gd name="adj2" fmla="val -118337"/>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dirty="0" smtClean="0">
                <a:solidFill>
                  <a:schemeClr val="bg1"/>
                </a:solidFill>
              </a:rPr>
              <a:t>December </a:t>
            </a:r>
            <a:r>
              <a:rPr lang="en-US" sz="1400" b="1" dirty="0">
                <a:solidFill>
                  <a:schemeClr val="bg1"/>
                </a:solidFill>
              </a:rPr>
              <a:t>2007-</a:t>
            </a:r>
            <a:br>
              <a:rPr lang="en-US" sz="1400" b="1" dirty="0">
                <a:solidFill>
                  <a:schemeClr val="bg1"/>
                </a:solidFill>
              </a:rPr>
            </a:br>
            <a:r>
              <a:rPr lang="en-US" sz="1400" b="1" dirty="0">
                <a:solidFill>
                  <a:schemeClr val="bg1"/>
                </a:solidFill>
              </a:rPr>
              <a:t>June 2009 Recession</a:t>
            </a:r>
          </a:p>
        </p:txBody>
      </p:sp>
      <p:sp>
        <p:nvSpPr>
          <p:cNvPr id="69649" name="Rectangle 8"/>
          <p:cNvSpPr>
            <a:spLocks noChangeArrowheads="1"/>
          </p:cNvSpPr>
          <p:nvPr/>
        </p:nvSpPr>
        <p:spPr bwMode="auto">
          <a:xfrm>
            <a:off x="5717464" y="2066206"/>
            <a:ext cx="1126194" cy="3803652"/>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8" name="Rectangle 8"/>
          <p:cNvSpPr>
            <a:spLocks noChangeArrowheads="1"/>
          </p:cNvSpPr>
          <p:nvPr/>
        </p:nvSpPr>
        <p:spPr bwMode="black">
          <a:xfrm>
            <a:off x="159404" y="1065679"/>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March 2001 </a:t>
            </a:r>
            <a:r>
              <a:rPr lang="en-US" sz="1600" b="1" dirty="0">
                <a:solidFill>
                  <a:srgbClr val="225A7A"/>
                </a:solidFill>
              </a:rPr>
              <a:t>through </a:t>
            </a:r>
            <a:r>
              <a:rPr lang="en-US" sz="1600" b="1" dirty="0" smtClean="0">
                <a:solidFill>
                  <a:srgbClr val="225A7A"/>
                </a:solidFill>
              </a:rPr>
              <a:t>July 2013</a:t>
            </a:r>
            <a:endParaRPr lang="en-US" sz="1600" b="1" dirty="0">
              <a:solidFill>
                <a:srgbClr val="225A7A"/>
              </a:solidFill>
            </a:endParaRPr>
          </a:p>
        </p:txBody>
      </p:sp>
      <p:sp>
        <p:nvSpPr>
          <p:cNvPr id="19" name="Date Placeholder 18"/>
          <p:cNvSpPr>
            <a:spLocks noGrp="1"/>
          </p:cNvSpPr>
          <p:nvPr>
            <p:ph type="dt" sz="half" idx="10"/>
          </p:nvPr>
        </p:nvSpPr>
        <p:spPr/>
        <p:txBody>
          <a:bodyPr/>
          <a:lstStyle/>
          <a:p>
            <a:pPr>
              <a:defRPr/>
            </a:pPr>
            <a:r>
              <a:rPr lang="en-US" smtClean="0"/>
              <a:t>12/01/09 - 9pm</a:t>
            </a:r>
            <a:endParaRPr lang="en-US"/>
          </a:p>
        </p:txBody>
      </p:sp>
      <p:sp>
        <p:nvSpPr>
          <p:cNvPr id="20" name="Slide Number Placeholder 19"/>
          <p:cNvSpPr>
            <a:spLocks noGrp="1"/>
          </p:cNvSpPr>
          <p:nvPr>
            <p:ph type="sldNum" sz="quarter" idx="12"/>
          </p:nvPr>
        </p:nvSpPr>
        <p:spPr/>
        <p:txBody>
          <a:bodyPr/>
          <a:lstStyle/>
          <a:p>
            <a:pPr>
              <a:defRPr/>
            </a:pPr>
            <a:fld id="{79649112-2361-4913-9798-B6AEBB59A8D4}" type="slidenum">
              <a:rPr lang="en-US" smtClean="0"/>
              <a:pPr>
                <a:defRPr/>
              </a:pPr>
              <a:t>67</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380547"/>
                                        </p:tgtEl>
                                        <p:attrNameLst>
                                          <p:attrName>style.visibility</p:attrName>
                                        </p:attrNameLst>
                                      </p:cBhvr>
                                      <p:to>
                                        <p:strVal val="visible"/>
                                      </p:to>
                                    </p:set>
                                    <p:anim calcmode="lin" valueType="num">
                                      <p:cBhvr additive="base">
                                        <p:cTn id="7" dur="500" fill="hold"/>
                                        <p:tgtEl>
                                          <p:spTgt spid="6380547"/>
                                        </p:tgtEl>
                                        <p:attrNameLst>
                                          <p:attrName>ppt_x</p:attrName>
                                        </p:attrNameLst>
                                      </p:cBhvr>
                                      <p:tavLst>
                                        <p:tav tm="0">
                                          <p:val>
                                            <p:strVal val="#ppt_x"/>
                                          </p:val>
                                        </p:tav>
                                        <p:tav tm="100000">
                                          <p:val>
                                            <p:strVal val="#ppt_x"/>
                                          </p:val>
                                        </p:tav>
                                      </p:tavLst>
                                    </p:anim>
                                    <p:anim calcmode="lin" valueType="num">
                                      <p:cBhvr additive="base">
                                        <p:cTn id="8" dur="500" fill="hold"/>
                                        <p:tgtEl>
                                          <p:spTgt spid="638054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380546">
                                            <p:oleChartEl type="series" lvl="1"/>
                                          </p:spTgt>
                                        </p:tgtEl>
                                        <p:attrNameLst>
                                          <p:attrName>style.visibility</p:attrName>
                                        </p:attrNameLst>
                                      </p:cBhvr>
                                      <p:to>
                                        <p:strVal val="visible"/>
                                      </p:to>
                                    </p:set>
                                    <p:animEffect transition="in" filter="wipe(left)">
                                      <p:cBhvr>
                                        <p:cTn id="12" dur="500"/>
                                        <p:tgtEl>
                                          <p:spTgt spid="6380546">
                                            <p:oleChartEl type="series" lvl="1"/>
                                          </p:spTgt>
                                        </p:tgtEl>
                                      </p:cBhvr>
                                    </p:animEffect>
                                  </p:childTnLst>
                                  <p:subTnLst>
                                    <p:audio>
                                      <p:cMediaNode>
                                        <p:cTn display="0" masterRel="sameClick">
                                          <p:stCondLst>
                                            <p:cond evt="begin" delay="0">
                                              <p:tn val="10"/>
                                            </p:cond>
                                          </p:stCondLst>
                                          <p:endCondLst>
                                            <p:cond evt="onStopAudio" delay="0">
                                              <p:tgtEl>
                                                <p:sldTgt/>
                                              </p:tgtEl>
                                            </p:cond>
                                          </p:endCondLst>
                                        </p:cTn>
                                        <p:tgtEl>
                                          <p:sndTgt r:embed="rId4" name="PROJCTOR.WAV"/>
                                        </p:tgtEl>
                                      </p:cMediaNode>
                                    </p:audio>
                                  </p:sub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6380548"/>
                                        </p:tgtEl>
                                        <p:attrNameLst>
                                          <p:attrName>style.visibility</p:attrName>
                                        </p:attrNameLst>
                                      </p:cBhvr>
                                      <p:to>
                                        <p:strVal val="visible"/>
                                      </p:to>
                                    </p:set>
                                    <p:animEffect transition="in" filter="blinds(horizontal)">
                                      <p:cBhvr>
                                        <p:cTn id="16" dur="500"/>
                                        <p:tgtEl>
                                          <p:spTgt spid="6380548"/>
                                        </p:tgtEl>
                                      </p:cBhvr>
                                    </p:animEffect>
                                  </p:childTnLst>
                                </p:cTn>
                              </p:par>
                            </p:childTnLst>
                          </p:cTn>
                        </p:par>
                        <p:par>
                          <p:cTn id="17" fill="hold">
                            <p:stCondLst>
                              <p:cond delay="1500"/>
                            </p:stCondLst>
                            <p:childTnLst>
                              <p:par>
                                <p:cTn id="18" presetID="17" presetClass="entr" presetSubtype="4" fill="hold" grpId="0" nodeType="afterEffect">
                                  <p:stCondLst>
                                    <p:cond delay="1000"/>
                                  </p:stCondLst>
                                  <p:childTnLst>
                                    <p:set>
                                      <p:cBhvr>
                                        <p:cTn id="19" dur="1" fill="hold">
                                          <p:stCondLst>
                                            <p:cond delay="0"/>
                                          </p:stCondLst>
                                        </p:cTn>
                                        <p:tgtEl>
                                          <p:spTgt spid="375816"/>
                                        </p:tgtEl>
                                        <p:attrNameLst>
                                          <p:attrName>style.visibility</p:attrName>
                                        </p:attrNameLst>
                                      </p:cBhvr>
                                      <p:to>
                                        <p:strVal val="visible"/>
                                      </p:to>
                                    </p:set>
                                    <p:anim calcmode="lin" valueType="num">
                                      <p:cBhvr>
                                        <p:cTn id="20" dur="500" fill="hold"/>
                                        <p:tgtEl>
                                          <p:spTgt spid="375816"/>
                                        </p:tgtEl>
                                        <p:attrNameLst>
                                          <p:attrName>ppt_x</p:attrName>
                                        </p:attrNameLst>
                                      </p:cBhvr>
                                      <p:tavLst>
                                        <p:tav tm="0">
                                          <p:val>
                                            <p:strVal val="#ppt_x"/>
                                          </p:val>
                                        </p:tav>
                                        <p:tav tm="100000">
                                          <p:val>
                                            <p:strVal val="#ppt_x"/>
                                          </p:val>
                                        </p:tav>
                                      </p:tavLst>
                                    </p:anim>
                                    <p:anim calcmode="lin" valueType="num">
                                      <p:cBhvr>
                                        <p:cTn id="21" dur="500" fill="hold"/>
                                        <p:tgtEl>
                                          <p:spTgt spid="375816"/>
                                        </p:tgtEl>
                                        <p:attrNameLst>
                                          <p:attrName>ppt_y</p:attrName>
                                        </p:attrNameLst>
                                      </p:cBhvr>
                                      <p:tavLst>
                                        <p:tav tm="0">
                                          <p:val>
                                            <p:strVal val="#ppt_y+#ppt_h/2"/>
                                          </p:val>
                                        </p:tav>
                                        <p:tav tm="100000">
                                          <p:val>
                                            <p:strVal val="#ppt_y"/>
                                          </p:val>
                                        </p:tav>
                                      </p:tavLst>
                                    </p:anim>
                                    <p:anim calcmode="lin" valueType="num">
                                      <p:cBhvr>
                                        <p:cTn id="22" dur="500" fill="hold"/>
                                        <p:tgtEl>
                                          <p:spTgt spid="375816"/>
                                        </p:tgtEl>
                                        <p:attrNameLst>
                                          <p:attrName>ppt_w</p:attrName>
                                        </p:attrNameLst>
                                      </p:cBhvr>
                                      <p:tavLst>
                                        <p:tav tm="0">
                                          <p:val>
                                            <p:strVal val="#ppt_w"/>
                                          </p:val>
                                        </p:tav>
                                        <p:tav tm="100000">
                                          <p:val>
                                            <p:strVal val="#ppt_w"/>
                                          </p:val>
                                        </p:tav>
                                      </p:tavLst>
                                    </p:anim>
                                    <p:anim calcmode="lin" valueType="num">
                                      <p:cBhvr>
                                        <p:cTn id="23" dur="500" fill="hold"/>
                                        <p:tgtEl>
                                          <p:spTgt spid="375816"/>
                                        </p:tgtEl>
                                        <p:attrNameLst>
                                          <p:attrName>ppt_h</p:attrName>
                                        </p:attrNameLst>
                                      </p:cBhvr>
                                      <p:tavLst>
                                        <p:tav tm="0">
                                          <p:val>
                                            <p:fltVal val="0"/>
                                          </p:val>
                                        </p:tav>
                                        <p:tav tm="100000">
                                          <p:val>
                                            <p:strVal val="#ppt_h"/>
                                          </p:val>
                                        </p:tav>
                                      </p:tavLst>
                                    </p:anim>
                                  </p:childTnLst>
                                </p:cTn>
                              </p:par>
                            </p:childTnLst>
                          </p:cTn>
                        </p:par>
                        <p:par>
                          <p:cTn id="24" fill="hold">
                            <p:stCondLst>
                              <p:cond delay="3000"/>
                            </p:stCondLst>
                            <p:childTnLst>
                              <p:par>
                                <p:cTn id="25" presetID="22" presetClass="entr" presetSubtype="8" fill="hold" grpId="0" nodeType="afterEffect">
                                  <p:stCondLst>
                                    <p:cond delay="500"/>
                                  </p:stCondLst>
                                  <p:childTnLst>
                                    <p:set>
                                      <p:cBhvr>
                                        <p:cTn id="26" dur="1" fill="hold">
                                          <p:stCondLst>
                                            <p:cond delay="0"/>
                                          </p:stCondLst>
                                        </p:cTn>
                                        <p:tgtEl>
                                          <p:spTgt spid="2094089"/>
                                        </p:tgtEl>
                                        <p:attrNameLst>
                                          <p:attrName>style.visibility</p:attrName>
                                        </p:attrNameLst>
                                      </p:cBhvr>
                                      <p:to>
                                        <p:strVal val="visible"/>
                                      </p:to>
                                    </p:set>
                                    <p:animEffect transition="in" filter="wipe(left)">
                                      <p:cBhvr>
                                        <p:cTn id="27" dur="500"/>
                                        <p:tgtEl>
                                          <p:spTgt spid="2094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animBg="0"/>
      <p:bldP spid="6380547" grpId="0" autoUpdateAnimBg="0"/>
      <p:bldP spid="6380548" grpId="0" autoUpdateAnimBg="0"/>
      <p:bldP spid="375816" grpId="0" animBg="1"/>
      <p:bldP spid="2094089"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68</a:t>
            </a:fld>
            <a:endParaRPr lang="en-US" sz="900"/>
          </a:p>
        </p:txBody>
      </p:sp>
      <p:sp>
        <p:nvSpPr>
          <p:cNvPr id="11270" name="Rectangle 7"/>
          <p:cNvSpPr>
            <a:spLocks noGrp="1" noChangeArrowheads="1"/>
          </p:cNvSpPr>
          <p:nvPr>
            <p:ph type="title" idx="4294967295"/>
          </p:nvPr>
        </p:nvSpPr>
        <p:spPr>
          <a:xfrm>
            <a:off x="450850" y="93101"/>
            <a:ext cx="7400925" cy="860425"/>
          </a:xfrm>
        </p:spPr>
        <p:txBody>
          <a:bodyPr/>
          <a:lstStyle/>
          <a:p>
            <a:r>
              <a:rPr lang="en-US" sz="3200" dirty="0" smtClean="0"/>
              <a:t>Manufacturing Employment,</a:t>
            </a:r>
            <a:br>
              <a:rPr lang="en-US" sz="3200" dirty="0" smtClean="0"/>
            </a:br>
            <a:r>
              <a:rPr lang="en-US" sz="3200" dirty="0" smtClean="0"/>
              <a:t>Jan. 2010—August 2013</a:t>
            </a:r>
            <a:r>
              <a:rPr lang="en-US" dirty="0" smtClean="0"/>
              <a:t>*</a:t>
            </a:r>
          </a:p>
        </p:txBody>
      </p:sp>
      <p:graphicFrame>
        <p:nvGraphicFramePr>
          <p:cNvPr id="11266" name="Object 8"/>
          <p:cNvGraphicFramePr>
            <a:graphicFrameLocks noChangeAspect="1"/>
          </p:cNvGraphicFramePr>
          <p:nvPr/>
        </p:nvGraphicFramePr>
        <p:xfrm>
          <a:off x="211394" y="1578281"/>
          <a:ext cx="8500499" cy="4838700"/>
        </p:xfrm>
        <a:graphic>
          <a:graphicData uri="http://schemas.openxmlformats.org/presentationml/2006/ole">
            <p:oleObj spid="_x0000_s22643714" name="Chart" r:id="rId4" imgW="8343872" imgH="4381562" progId="MSGraph.Chart.8">
              <p:embed followColorScheme="full"/>
            </p:oleObj>
          </a:graphicData>
        </a:graphic>
      </p:graphicFrame>
      <p:sp>
        <p:nvSpPr>
          <p:cNvPr id="8" name="AutoShape 7"/>
          <p:cNvSpPr>
            <a:spLocks noChangeArrowheads="1"/>
          </p:cNvSpPr>
          <p:nvPr/>
        </p:nvSpPr>
        <p:spPr bwMode="blackWhite">
          <a:xfrm>
            <a:off x="1569816" y="1071717"/>
            <a:ext cx="4575345" cy="1555226"/>
          </a:xfrm>
          <a:prstGeom prst="wedgeRectCallout">
            <a:avLst>
              <a:gd name="adj1" fmla="val 95589"/>
              <a:gd name="adj2" fmla="val 355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Manufacturing employment is up by more than 500,000 or 4.4% since Jan. 2010—a surprising source of strength in the economy. The sector has weakened recently as US corporations remains cautious and Europe, China slow.</a:t>
            </a:r>
            <a:endParaRPr lang="en-US" b="1" dirty="0">
              <a:solidFill>
                <a:schemeClr val="bg1"/>
              </a:solidFill>
              <a:latin typeface="Arial" pitchFamily="34" charset="0"/>
            </a:endParaRPr>
          </a:p>
        </p:txBody>
      </p:sp>
      <p:sp>
        <p:nvSpPr>
          <p:cNvPr id="1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t>
            </a:r>
            <a:r>
              <a:rPr lang="en-US" sz="1100" dirty="0"/>
              <a:t>adjusted</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US Bureau of Labor </a:t>
            </a:r>
            <a:r>
              <a:rPr lang="en-US" sz="1100" dirty="0" smtClean="0"/>
              <a:t>Statistics at </a:t>
            </a:r>
            <a:r>
              <a:rPr lang="en-US" sz="1100" dirty="0" smtClean="0">
                <a:hlinkClick r:id="rId5"/>
              </a:rPr>
              <a:t>http://data.bls.gov</a:t>
            </a:r>
            <a:r>
              <a:rPr lang="en-US" sz="1100" dirty="0" smtClean="0"/>
              <a:t>; Insurance Information Institute.</a:t>
            </a:r>
            <a:endParaRPr lang="en-US" sz="1100" dirty="0"/>
          </a:p>
        </p:txBody>
      </p:sp>
      <p:sp>
        <p:nvSpPr>
          <p:cNvPr id="13" name="Rectangle 7"/>
          <p:cNvSpPr>
            <a:spLocks noChangeArrowheads="1"/>
          </p:cNvSpPr>
          <p:nvPr/>
        </p:nvSpPr>
        <p:spPr bwMode="black">
          <a:xfrm>
            <a:off x="280219" y="129111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3"/>
          <p:cNvGraphicFramePr>
            <a:graphicFrameLocks/>
          </p:cNvGraphicFramePr>
          <p:nvPr>
            <p:ph idx="4294967295"/>
          </p:nvPr>
        </p:nvGraphicFramePr>
        <p:xfrm>
          <a:off x="179388" y="1397000"/>
          <a:ext cx="8775700" cy="4087813"/>
        </p:xfrm>
        <a:graphic>
          <a:graphicData uri="http://schemas.openxmlformats.org/presentationml/2006/ole">
            <p:oleObj spid="_x0000_s17982466" name="Chart" r:id="rId4" imgW="8582143" imgH="4114884" progId="MSGraph.Chart.8">
              <p:embed followColorScheme="full"/>
            </p:oleObj>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ISM Non-Manufacturing Index</a:t>
            </a:r>
          </a:p>
          <a:p>
            <a:pPr defTabSz="114300" eaLnBrk="0" hangingPunct="0">
              <a:lnSpc>
                <a:spcPct val="90000"/>
              </a:lnSpc>
              <a:defRPr/>
            </a:pPr>
            <a:r>
              <a:rPr lang="en-US" sz="3000" b="1" i="1" kern="0" dirty="0" smtClean="0">
                <a:solidFill>
                  <a:srgbClr val="225A7A"/>
                </a:solidFill>
                <a:ea typeface="+mj-ea"/>
                <a:cs typeface="+mj-cs"/>
              </a:rPr>
              <a:t>(Values &gt; 50 Indicate Expansion)</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September 2013</a:t>
            </a:r>
            <a:endParaRPr lang="en-US" sz="1600" b="1" dirty="0">
              <a:solidFill>
                <a:srgbClr val="225A7A"/>
              </a:solidFill>
            </a:endParaRPr>
          </a:p>
        </p:txBody>
      </p:sp>
      <p:sp>
        <p:nvSpPr>
          <p:cNvPr id="10" name="Rectangle 7"/>
          <p:cNvSpPr>
            <a:spLocks noChangeArrowheads="1"/>
          </p:cNvSpPr>
          <p:nvPr/>
        </p:nvSpPr>
        <p:spPr bwMode="blackWhite">
          <a:xfrm>
            <a:off x="860239" y="5562600"/>
            <a:ext cx="7544174"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Non-manufacturing industries have been expanding and adding jobs.  This trend is likely to continue into 2014. </a:t>
            </a:r>
            <a:endParaRPr lang="en-US" b="1" dirty="0">
              <a:solidFill>
                <a:srgbClr val="FFFFFF"/>
              </a:solidFill>
            </a:endParaRPr>
          </a:p>
        </p:txBody>
      </p:sp>
      <p:sp>
        <p:nvSpPr>
          <p:cNvPr id="74758" name="Rectangle 6"/>
          <p:cNvSpPr>
            <a:spLocks noChangeArrowheads="1"/>
          </p:cNvSpPr>
          <p:nvPr/>
        </p:nvSpPr>
        <p:spPr bwMode="auto">
          <a:xfrm>
            <a:off x="-201613" y="6615303"/>
            <a:ext cx="8942201"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Institute for Supply Management at </a:t>
            </a:r>
            <a:r>
              <a:rPr lang="en-US" sz="1100" dirty="0" smtClean="0">
                <a:hlinkClick r:id="rId5"/>
              </a:rPr>
              <a:t>http://www.ism.ws/ismreport/nonmfgrob.cfm</a:t>
            </a:r>
            <a:r>
              <a:rPr lang="en-US" sz="1100" dirty="0" smtClean="0"/>
              <a:t>; </a:t>
            </a:r>
            <a:r>
              <a:rPr lang="en-US" sz="1100" dirty="0"/>
              <a:t>Insurance Information </a:t>
            </a:r>
            <a:r>
              <a:rPr lang="en-US" sz="1100" dirty="0" smtClean="0"/>
              <a:t>Institute.</a:t>
            </a:r>
            <a:endParaRPr lang="en-US" sz="1100" dirty="0"/>
          </a:p>
        </p:txBody>
      </p:sp>
      <p:sp>
        <p:nvSpPr>
          <p:cNvPr id="12" name="AutoShape 5"/>
          <p:cNvSpPr>
            <a:spLocks noChangeArrowheads="1"/>
          </p:cNvSpPr>
          <p:nvPr/>
        </p:nvSpPr>
        <p:spPr bwMode="blackWhite">
          <a:xfrm>
            <a:off x="4473679" y="3597556"/>
            <a:ext cx="2831250" cy="1014785"/>
          </a:xfrm>
          <a:prstGeom prst="wedgeRectCallout">
            <a:avLst>
              <a:gd name="adj1" fmla="val 96667"/>
              <a:gd name="adj2" fmla="val -4182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Optimism among non-manufacturers is being heart by the uncertainty in Washington</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69</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60132" y="90488"/>
            <a:ext cx="7550150" cy="860425"/>
          </a:xfrm>
        </p:spPr>
        <p:txBody>
          <a:bodyPr/>
          <a:lstStyle/>
          <a:p>
            <a:r>
              <a:rPr lang="en-US" dirty="0" smtClean="0"/>
              <a:t>A 100 Combined Ratio Isn’t What It</a:t>
            </a:r>
            <a:br>
              <a:rPr lang="en-US" dirty="0" smtClean="0"/>
            </a:br>
            <a:r>
              <a:rPr lang="en-US" dirty="0" smtClean="0"/>
              <a:t>Once Was: Investment Impact on ROEs</a:t>
            </a:r>
          </a:p>
        </p:txBody>
      </p:sp>
      <p:sp>
        <p:nvSpPr>
          <p:cNvPr id="2052" name="Rectangle 3"/>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Combined Ratio / ROE</a:t>
            </a:r>
          </a:p>
        </p:txBody>
      </p:sp>
      <p:sp>
        <p:nvSpPr>
          <p:cNvPr id="2053" name="Rectangle 4"/>
          <p:cNvSpPr>
            <a:spLocks noChangeArrowheads="1"/>
          </p:cNvSpPr>
          <p:nvPr/>
        </p:nvSpPr>
        <p:spPr bwMode="auto">
          <a:xfrm>
            <a:off x="0" y="6262688"/>
            <a:ext cx="8636000" cy="595312"/>
          </a:xfrm>
          <a:prstGeom prst="rect">
            <a:avLst/>
          </a:prstGeom>
          <a:noFill/>
          <a:ln w="9525">
            <a:noFill/>
            <a:miter lim="800000"/>
            <a:headEnd/>
            <a:tailEnd/>
          </a:ln>
        </p:spPr>
        <p:txBody>
          <a:bodyPr lIns="365760" tIns="0" rIns="0" bIns="137160" anchor="b">
            <a:spAutoFit/>
          </a:bodyPr>
          <a:lstStyle/>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2008 </a:t>
            </a:r>
            <a:r>
              <a:rPr lang="en-US" sz="1100" dirty="0">
                <a:solidFill>
                  <a:srgbClr val="000000"/>
                </a:solidFill>
                <a:latin typeface="Arial" charset="0"/>
                <a:cs typeface="Arial" charset="0"/>
              </a:rPr>
              <a:t>-</a:t>
            </a:r>
            <a:r>
              <a:rPr lang="en-US" sz="1100" dirty="0" smtClean="0">
                <a:solidFill>
                  <a:srgbClr val="000000"/>
                </a:solidFill>
                <a:latin typeface="Arial" charset="0"/>
                <a:cs typeface="Arial" charset="0"/>
              </a:rPr>
              <a:t>2013 </a:t>
            </a:r>
            <a:r>
              <a:rPr lang="en-US" sz="1100" dirty="0">
                <a:solidFill>
                  <a:srgbClr val="000000"/>
                </a:solidFill>
                <a:latin typeface="Arial" charset="0"/>
                <a:cs typeface="Arial" charset="0"/>
              </a:rPr>
              <a:t>figures </a:t>
            </a:r>
            <a:r>
              <a:rPr lang="en-US" sz="1100" dirty="0" smtClean="0">
                <a:solidFill>
                  <a:srgbClr val="000000"/>
                </a:solidFill>
                <a:latin typeface="Arial" charset="0"/>
                <a:cs typeface="Arial" charset="0"/>
              </a:rPr>
              <a:t> are return on average surplus and exclude </a:t>
            </a:r>
            <a:r>
              <a:rPr lang="en-US" sz="1100" dirty="0">
                <a:solidFill>
                  <a:srgbClr val="000000"/>
                </a:solidFill>
                <a:latin typeface="Arial" charset="0"/>
                <a:cs typeface="Arial" charset="0"/>
              </a:rPr>
              <a:t>mortgage and financial guaranty </a:t>
            </a:r>
            <a:r>
              <a:rPr lang="en-US" sz="1100" dirty="0" smtClean="0">
                <a:solidFill>
                  <a:srgbClr val="000000"/>
                </a:solidFill>
                <a:latin typeface="Arial" charset="0"/>
                <a:cs typeface="Arial" charset="0"/>
              </a:rPr>
              <a:t>insurers. 2013:H1 combined ratio including M&amp;FG insurers is 97.9; 2012 =103.2, 2011 = 108.1, ROAS = 3.5%. </a:t>
            </a:r>
            <a:endParaRPr lang="en-US" sz="1100" dirty="0">
              <a:solidFill>
                <a:srgbClr val="000000"/>
              </a:solidFill>
              <a:latin typeface="Arial" charset="0"/>
              <a:cs typeface="Arial" charset="0"/>
            </a:endParaRPr>
          </a:p>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Source: Insurance Information Institute from A.M. Best and ISO data.</a:t>
            </a:r>
          </a:p>
        </p:txBody>
      </p:sp>
      <p:graphicFrame>
        <p:nvGraphicFramePr>
          <p:cNvPr id="2050" name="Object 2"/>
          <p:cNvGraphicFramePr>
            <a:graphicFrameLocks/>
          </p:cNvGraphicFramePr>
          <p:nvPr/>
        </p:nvGraphicFramePr>
        <p:xfrm>
          <a:off x="292100" y="1549400"/>
          <a:ext cx="8597900" cy="3937000"/>
        </p:xfrm>
        <a:graphic>
          <a:graphicData uri="http://schemas.openxmlformats.org/presentationml/2006/ole">
            <p:oleObj spid="_x0000_s14554114" name="Chart" r:id="rId4" imgW="8601024" imgH="3933862" progId="MSGraph.Chart.8">
              <p:embed followColorScheme="full"/>
            </p:oleObj>
          </a:graphicData>
        </a:graphic>
      </p:graphicFrame>
      <p:sp>
        <p:nvSpPr>
          <p:cNvPr id="307206" name="Rectangle 6"/>
          <p:cNvSpPr>
            <a:spLocks noChangeArrowheads="1"/>
          </p:cNvSpPr>
          <p:nvPr/>
        </p:nvSpPr>
        <p:spPr bwMode="blackWhite">
          <a:xfrm>
            <a:off x="414338" y="5510395"/>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Combined Ratios Must Be Lower in Today’s Depressed</a:t>
            </a:r>
            <a:br>
              <a:rPr lang="en-US" b="1">
                <a:solidFill>
                  <a:srgbClr val="FFFFFF"/>
                </a:solidFill>
                <a:latin typeface="Arial" charset="0"/>
                <a:cs typeface="Arial" charset="0"/>
              </a:rPr>
            </a:br>
            <a:r>
              <a:rPr lang="en-US" b="1">
                <a:solidFill>
                  <a:srgbClr val="FFFFFF"/>
                </a:solidFill>
                <a:latin typeface="Arial" charset="0"/>
                <a:cs typeface="Arial" charset="0"/>
              </a:rPr>
              <a:t>Investment Environment to Generate Risk Appropriate ROEs</a:t>
            </a:r>
          </a:p>
        </p:txBody>
      </p:sp>
      <p:sp>
        <p:nvSpPr>
          <p:cNvPr id="7" name="Rectangle 6"/>
          <p:cNvSpPr>
            <a:spLocks noChangeArrowheads="1"/>
          </p:cNvSpPr>
          <p:nvPr/>
        </p:nvSpPr>
        <p:spPr bwMode="blackWhite">
          <a:xfrm>
            <a:off x="2848131" y="1182781"/>
            <a:ext cx="5261547" cy="755650"/>
          </a:xfrm>
          <a:prstGeom prst="rect">
            <a:avLst/>
          </a:prstGeom>
          <a:solidFill>
            <a:schemeClr val="tx2"/>
          </a:soli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000000"/>
                </a:solidFill>
                <a:latin typeface="Arial" charset="0"/>
                <a:cs typeface="Arial" charset="0"/>
              </a:rPr>
              <a:t>A combined ratio of about 100 </a:t>
            </a:r>
            <a:r>
              <a:rPr lang="en-US" b="1" dirty="0" smtClean="0">
                <a:solidFill>
                  <a:srgbClr val="000000"/>
                </a:solidFill>
                <a:latin typeface="Arial" charset="0"/>
                <a:cs typeface="Arial" charset="0"/>
              </a:rPr>
              <a:t>generates an ROE of ~7.0% in 2012, ~7.5</a:t>
            </a:r>
            <a:r>
              <a:rPr lang="en-US" b="1" dirty="0">
                <a:solidFill>
                  <a:srgbClr val="000000"/>
                </a:solidFill>
                <a:latin typeface="Arial" charset="0"/>
                <a:cs typeface="Arial" charset="0"/>
              </a:rPr>
              <a:t>% ROE in 2009/10,</a:t>
            </a:r>
            <a:br>
              <a:rPr lang="en-US" b="1" dirty="0">
                <a:solidFill>
                  <a:srgbClr val="000000"/>
                </a:solidFill>
                <a:latin typeface="Arial" charset="0"/>
                <a:cs typeface="Arial" charset="0"/>
              </a:rPr>
            </a:br>
            <a:r>
              <a:rPr lang="en-US" b="1" dirty="0">
                <a:solidFill>
                  <a:srgbClr val="000000"/>
                </a:solidFill>
                <a:latin typeface="Arial" charset="0"/>
                <a:cs typeface="Arial" charset="0"/>
              </a:rPr>
              <a:t>10% in 2005 and 16% in 1979</a:t>
            </a:r>
          </a:p>
        </p:txBody>
      </p:sp>
      <p:sp>
        <p:nvSpPr>
          <p:cNvPr id="8" name="AutoShape 8"/>
          <p:cNvSpPr>
            <a:spLocks noChangeArrowheads="1"/>
          </p:cNvSpPr>
          <p:nvPr/>
        </p:nvSpPr>
        <p:spPr bwMode="blackWhite">
          <a:xfrm>
            <a:off x="5043955" y="4026309"/>
            <a:ext cx="1651820" cy="680362"/>
          </a:xfrm>
          <a:prstGeom prst="wedgeRectCallout">
            <a:avLst>
              <a:gd name="adj1" fmla="val 115228"/>
              <a:gd name="adj2" fmla="val -1528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Low CATs are improving ROEs in 2013</a:t>
            </a:r>
            <a:endParaRPr lang="en-US" sz="14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3" presetClass="entr" presetSubtype="16" fill="hold" grpId="0" nodeType="afterEffect">
                                  <p:stCondLst>
                                    <p:cond delay="100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par>
                          <p:cTn id="14" fill="hold">
                            <p:stCondLst>
                              <p:cond delay="3000"/>
                            </p:stCondLst>
                            <p:childTnLst>
                              <p:par>
                                <p:cTn id="15" presetID="22" presetClass="entr" presetSubtype="4" fill="hold" grpId="0" nodeType="afterEffect">
                                  <p:stCondLst>
                                    <p:cond delay="70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7" grpId="0" animBg="1"/>
      <p:bldP spid="8"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7168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7168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6DAFAB0-A100-48A5-95CF-E593971FCB37}" type="slidenum">
              <a:rPr lang="en-US" sz="900"/>
              <a:pPr algn="r" eaLnBrk="0" hangingPunct="0">
                <a:lnSpc>
                  <a:spcPct val="85000"/>
                </a:lnSpc>
                <a:spcBef>
                  <a:spcPct val="20000"/>
                </a:spcBef>
              </a:pPr>
              <a:t>70</a:t>
            </a:fld>
            <a:endParaRPr lang="en-US" sz="900"/>
          </a:p>
        </p:txBody>
      </p:sp>
      <p:graphicFrame>
        <p:nvGraphicFramePr>
          <p:cNvPr id="71682" name="Object 3"/>
          <p:cNvGraphicFramePr>
            <a:graphicFrameLocks/>
          </p:cNvGraphicFramePr>
          <p:nvPr/>
        </p:nvGraphicFramePr>
        <p:xfrm>
          <a:off x="277159" y="1408128"/>
          <a:ext cx="8585200" cy="4367213"/>
        </p:xfrm>
        <a:graphic>
          <a:graphicData uri="http://schemas.openxmlformats.org/presentationml/2006/ole">
            <p:oleObj spid="_x0000_s17983490" name="Chart" r:id="rId4" imgW="8582143" imgH="3952775" progId="MSGraph.Chart.8">
              <p:embed followColorScheme="full"/>
            </p:oleObj>
          </a:graphicData>
        </a:graphic>
      </p:graphicFrame>
      <p:sp>
        <p:nvSpPr>
          <p:cNvPr id="71686" name="Rectangle 2"/>
          <p:cNvSpPr>
            <a:spLocks noGrp="1" noChangeArrowheads="1"/>
          </p:cNvSpPr>
          <p:nvPr>
            <p:ph type="title" idx="4294967295"/>
          </p:nvPr>
        </p:nvSpPr>
        <p:spPr/>
        <p:txBody>
          <a:bodyPr/>
          <a:lstStyle/>
          <a:p>
            <a:r>
              <a:rPr lang="en-US" dirty="0" smtClean="0"/>
              <a:t>Business Bankruptcy Filings,</a:t>
            </a:r>
            <a:br>
              <a:rPr lang="en-US" dirty="0" smtClean="0"/>
            </a:br>
            <a:r>
              <a:rPr lang="en-US" dirty="0" smtClean="0"/>
              <a:t>1980-2012</a:t>
            </a:r>
          </a:p>
        </p:txBody>
      </p:sp>
      <p:sp>
        <p:nvSpPr>
          <p:cNvPr id="71687" name="Rectangle 4"/>
          <p:cNvSpPr>
            <a:spLocks noChangeArrowheads="1"/>
          </p:cNvSpPr>
          <p:nvPr/>
        </p:nvSpPr>
        <p:spPr bwMode="auto">
          <a:xfrm>
            <a:off x="0" y="6161342"/>
            <a:ext cx="8601075" cy="7556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American Bankruptcy Institute at </a:t>
            </a:r>
            <a:r>
              <a:rPr lang="en-US" sz="1100" dirty="0">
                <a:hlinkClick r:id="rId5"/>
              </a:rPr>
              <a:t>http://www.abiworld.org/AM/AMTemplate.cfm?Section=Home&amp;TEMPLATE=/</a:t>
            </a:r>
            <a:r>
              <a:rPr lang="en-US" sz="1100" dirty="0" smtClean="0">
                <a:hlinkClick r:id="rId5"/>
              </a:rPr>
              <a:t>CM/ContentDisplay.cfm&amp;CONTENTID=61633</a:t>
            </a:r>
            <a:r>
              <a:rPr lang="en-US" sz="1100" dirty="0" smtClean="0"/>
              <a:t>;  </a:t>
            </a:r>
            <a:r>
              <a:rPr lang="en-US" sz="1100" dirty="0"/>
              <a:t>Insurance Information Institute</a:t>
            </a:r>
          </a:p>
        </p:txBody>
      </p:sp>
      <p:sp>
        <p:nvSpPr>
          <p:cNvPr id="2129925" name="Rectangle 5"/>
          <p:cNvSpPr>
            <a:spLocks noChangeArrowheads="1"/>
          </p:cNvSpPr>
          <p:nvPr/>
        </p:nvSpPr>
        <p:spPr bwMode="blackWhite">
          <a:xfrm>
            <a:off x="352425" y="5705370"/>
            <a:ext cx="8466138" cy="5873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Significant Exposure Implications for All Commercial Lines as         Business Bankruptcies Begin to Decline</a:t>
            </a:r>
          </a:p>
        </p:txBody>
      </p:sp>
      <p:sp>
        <p:nvSpPr>
          <p:cNvPr id="2129926" name="AutoShape 6"/>
          <p:cNvSpPr>
            <a:spLocks noChangeArrowheads="1"/>
          </p:cNvSpPr>
          <p:nvPr/>
        </p:nvSpPr>
        <p:spPr bwMode="blackWhite">
          <a:xfrm>
            <a:off x="2644876" y="4050890"/>
            <a:ext cx="3431459" cy="1072228"/>
          </a:xfrm>
          <a:prstGeom prst="wedgeRectCallout">
            <a:avLst>
              <a:gd name="adj1" fmla="val 119601"/>
              <a:gd name="adj2" fmla="val 2332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2012 bankruptcies totaled 40,075, down 16.2% from 2011—the third consecutive year of decline.  Business bankruptcies more than tripled during the financial crisis.</a:t>
            </a:r>
            <a:endParaRPr lang="en-US" sz="1400" b="1" i="1" dirty="0">
              <a:solidFill>
                <a:schemeClr val="bg1"/>
              </a:solidFill>
              <a:cs typeface="+mn-cs"/>
            </a:endParaRPr>
          </a:p>
        </p:txBody>
      </p:sp>
      <p:grpSp>
        <p:nvGrpSpPr>
          <p:cNvPr id="2" name="Group 7"/>
          <p:cNvGrpSpPr>
            <a:grpSpLocks/>
          </p:cNvGrpSpPr>
          <p:nvPr/>
        </p:nvGrpSpPr>
        <p:grpSpPr bwMode="auto">
          <a:xfrm>
            <a:off x="5441642" y="1105514"/>
            <a:ext cx="2184401" cy="1708150"/>
            <a:chOff x="3853" y="1106"/>
            <a:chExt cx="1376" cy="1076"/>
          </a:xfrm>
        </p:grpSpPr>
        <p:sp>
          <p:nvSpPr>
            <p:cNvPr id="71691" name="Rectangle 8"/>
            <p:cNvSpPr>
              <a:spLocks noChangeArrowheads="1"/>
            </p:cNvSpPr>
            <p:nvPr/>
          </p:nvSpPr>
          <p:spPr bwMode="blackWhite">
            <a:xfrm>
              <a:off x="3853" y="1168"/>
              <a:ext cx="1375" cy="1014"/>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71692" name="Rectangle 9"/>
            <p:cNvSpPr>
              <a:spLocks noChangeArrowheads="1"/>
            </p:cNvSpPr>
            <p:nvPr/>
          </p:nvSpPr>
          <p:spPr bwMode="blackWhite">
            <a:xfrm>
              <a:off x="3853" y="1106"/>
              <a:ext cx="1375" cy="313"/>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0000"/>
                </a:lnSpc>
                <a:spcBef>
                  <a:spcPct val="25000"/>
                </a:spcBef>
              </a:pPr>
              <a:r>
                <a:rPr lang="en-US" sz="1400" b="1">
                  <a:solidFill>
                    <a:srgbClr val="FFFFFF"/>
                  </a:solidFill>
                </a:rPr>
                <a:t>% Change Surrounding Recessions</a:t>
              </a:r>
            </a:p>
          </p:txBody>
        </p:sp>
        <p:sp>
          <p:nvSpPr>
            <p:cNvPr id="71693" name="Rectangle 10"/>
            <p:cNvSpPr>
              <a:spLocks noChangeArrowheads="1"/>
            </p:cNvSpPr>
            <p:nvPr/>
          </p:nvSpPr>
          <p:spPr bwMode="auto">
            <a:xfrm>
              <a:off x="3889" y="1452"/>
              <a:ext cx="1340" cy="723"/>
            </a:xfrm>
            <a:prstGeom prst="rect">
              <a:avLst/>
            </a:prstGeom>
            <a:noFill/>
            <a:ln w="9525" algn="ctr">
              <a:noFill/>
              <a:miter lim="800000"/>
              <a:headEnd/>
              <a:tailEnd/>
            </a:ln>
          </p:spPr>
          <p:txBody>
            <a:bodyPr lIns="45720" rIns="45720">
              <a:spAutoFit/>
            </a:bodyPr>
            <a:lstStyle/>
            <a:p>
              <a:pPr marL="168275" eaLnBrk="0" hangingPunct="0">
                <a:lnSpc>
                  <a:spcPct val="90000"/>
                </a:lnSpc>
                <a:spcBef>
                  <a:spcPct val="10000"/>
                </a:spcBef>
                <a:buClr>
                  <a:schemeClr val="accent2"/>
                </a:buClr>
                <a:buFont typeface="Wingdings" pitchFamily="2" charset="2"/>
                <a:buNone/>
                <a:tabLst>
                  <a:tab pos="1493838" algn="dec"/>
                </a:tabLst>
              </a:pPr>
              <a:r>
                <a:rPr lang="en-US" sz="1400" dirty="0"/>
                <a:t>1980-82 	58.6%</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1980-87 	88.7%</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1990-91 	10.3%</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2000-01 	13.0%</a:t>
              </a:r>
            </a:p>
            <a:p>
              <a:pPr marL="168275" eaLnBrk="0" hangingPunct="0">
                <a:lnSpc>
                  <a:spcPct val="90000"/>
                </a:lnSpc>
                <a:spcBef>
                  <a:spcPct val="10000"/>
                </a:spcBef>
                <a:buClr>
                  <a:schemeClr val="accent2"/>
                </a:buClr>
                <a:buFont typeface="Wingdings" pitchFamily="2" charset="2"/>
                <a:buNone/>
                <a:tabLst>
                  <a:tab pos="1493838" algn="dec"/>
                </a:tabLst>
              </a:pPr>
              <a:r>
                <a:rPr lang="en-US" sz="1400" b="1" dirty="0">
                  <a:solidFill>
                    <a:schemeClr val="folHlink"/>
                  </a:solidFill>
                </a:rPr>
                <a:t>2006-09 	208.9%*</a:t>
              </a:r>
            </a:p>
          </p:txBody>
        </p:sp>
      </p:gr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70</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129926"/>
                                        </p:tgtEl>
                                        <p:attrNameLst>
                                          <p:attrName>style.visibility</p:attrName>
                                        </p:attrNameLst>
                                      </p:cBhvr>
                                      <p:to>
                                        <p:strVal val="visible"/>
                                      </p:to>
                                    </p:set>
                                    <p:animEffect transition="in" filter="wipe(right)">
                                      <p:cBhvr>
                                        <p:cTn id="7" dur="500"/>
                                        <p:tgtEl>
                                          <p:spTgt spid="2129926"/>
                                        </p:tgtEl>
                                      </p:cBhvr>
                                    </p:animEffect>
                                  </p:childTnLst>
                                </p:cTn>
                              </p:par>
                            </p:childTnLst>
                          </p:cTn>
                        </p:par>
                        <p:par>
                          <p:cTn id="8" fill="hold">
                            <p:stCondLst>
                              <p:cond delay="1200"/>
                            </p:stCondLst>
                            <p:childTnLst>
                              <p:par>
                                <p:cTn id="9" presetID="53" presetClass="entr" presetSubtype="0" fill="hold" grpId="0" nodeType="afterEffect">
                                  <p:stCondLst>
                                    <p:cond delay="700"/>
                                  </p:stCondLst>
                                  <p:childTnLst>
                                    <p:set>
                                      <p:cBhvr>
                                        <p:cTn id="10" dur="1" fill="hold">
                                          <p:stCondLst>
                                            <p:cond delay="0"/>
                                          </p:stCondLst>
                                        </p:cTn>
                                        <p:tgtEl>
                                          <p:spTgt spid="2129925"/>
                                        </p:tgtEl>
                                        <p:attrNameLst>
                                          <p:attrName>style.visibility</p:attrName>
                                        </p:attrNameLst>
                                      </p:cBhvr>
                                      <p:to>
                                        <p:strVal val="visible"/>
                                      </p:to>
                                    </p:set>
                                    <p:anim calcmode="lin" valueType="num">
                                      <p:cBhvr>
                                        <p:cTn id="11" dur="500" fill="hold"/>
                                        <p:tgtEl>
                                          <p:spTgt spid="2129925"/>
                                        </p:tgtEl>
                                        <p:attrNameLst>
                                          <p:attrName>ppt_w</p:attrName>
                                        </p:attrNameLst>
                                      </p:cBhvr>
                                      <p:tavLst>
                                        <p:tav tm="0">
                                          <p:val>
                                            <p:fltVal val="0"/>
                                          </p:val>
                                        </p:tav>
                                        <p:tav tm="100000">
                                          <p:val>
                                            <p:strVal val="#ppt_w"/>
                                          </p:val>
                                        </p:tav>
                                      </p:tavLst>
                                    </p:anim>
                                    <p:anim calcmode="lin" valueType="num">
                                      <p:cBhvr>
                                        <p:cTn id="12" dur="500" fill="hold"/>
                                        <p:tgtEl>
                                          <p:spTgt spid="2129925"/>
                                        </p:tgtEl>
                                        <p:attrNameLst>
                                          <p:attrName>ppt_h</p:attrName>
                                        </p:attrNameLst>
                                      </p:cBhvr>
                                      <p:tavLst>
                                        <p:tav tm="0">
                                          <p:val>
                                            <p:fltVal val="0"/>
                                          </p:val>
                                        </p:tav>
                                        <p:tav tm="100000">
                                          <p:val>
                                            <p:strVal val="#ppt_h"/>
                                          </p:val>
                                        </p:tav>
                                      </p:tavLst>
                                    </p:anim>
                                    <p:animEffect transition="in" filter="fade">
                                      <p:cBhvr>
                                        <p:cTn id="13" dur="500"/>
                                        <p:tgtEl>
                                          <p:spTgt spid="2129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2129926"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727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727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DE8C7ADC-6D8B-4E56-A788-BDB2FE360861}" type="slidenum">
              <a:rPr lang="en-US" sz="900"/>
              <a:pPr algn="r" eaLnBrk="0" hangingPunct="0">
                <a:lnSpc>
                  <a:spcPct val="85000"/>
                </a:lnSpc>
                <a:spcBef>
                  <a:spcPct val="20000"/>
                </a:spcBef>
              </a:pPr>
              <a:t>71</a:t>
            </a:fld>
            <a:endParaRPr lang="en-US" sz="900"/>
          </a:p>
        </p:txBody>
      </p:sp>
      <p:sp>
        <p:nvSpPr>
          <p:cNvPr id="72710" name="Rectangle 2"/>
          <p:cNvSpPr>
            <a:spLocks noGrp="1" noChangeArrowheads="1"/>
          </p:cNvSpPr>
          <p:nvPr>
            <p:ph type="title" idx="4294967295"/>
          </p:nvPr>
        </p:nvSpPr>
        <p:spPr/>
        <p:txBody>
          <a:bodyPr/>
          <a:lstStyle/>
          <a:p>
            <a:r>
              <a:rPr lang="en-US" dirty="0" smtClean="0"/>
              <a:t>Private Sector Business Starts,</a:t>
            </a:r>
            <a:br>
              <a:rPr lang="en-US" dirty="0" smtClean="0"/>
            </a:br>
            <a:r>
              <a:rPr lang="en-US" dirty="0" smtClean="0"/>
              <a:t> 1993:Q2 – 2012:Q4*</a:t>
            </a:r>
          </a:p>
        </p:txBody>
      </p:sp>
      <p:graphicFrame>
        <p:nvGraphicFramePr>
          <p:cNvPr id="72706" name="Object 3"/>
          <p:cNvGraphicFramePr>
            <a:graphicFrameLocks/>
          </p:cNvGraphicFramePr>
          <p:nvPr>
            <p:ph idx="4294967295"/>
          </p:nvPr>
        </p:nvGraphicFramePr>
        <p:xfrm>
          <a:off x="251209" y="1516063"/>
          <a:ext cx="8651491" cy="3983037"/>
        </p:xfrm>
        <a:graphic>
          <a:graphicData uri="http://schemas.openxmlformats.org/presentationml/2006/ole">
            <p:oleObj spid="_x0000_s17984514" name="Chart" r:id="rId4" imgW="8582143" imgH="3981414" progId="MSGraph.Chart.8">
              <p:embed followColorScheme="full"/>
            </p:oleObj>
          </a:graphicData>
        </a:graphic>
      </p:graphicFrame>
      <p:sp>
        <p:nvSpPr>
          <p:cNvPr id="2127876" name="Rectangle 4"/>
          <p:cNvSpPr>
            <a:spLocks noChangeArrowheads="1"/>
          </p:cNvSpPr>
          <p:nvPr/>
        </p:nvSpPr>
        <p:spPr bwMode="blackWhite">
          <a:xfrm>
            <a:off x="874059" y="5537200"/>
            <a:ext cx="7664823" cy="8098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Business Starts Were Down Nearly 20% in the Recession, </a:t>
            </a:r>
            <a:br>
              <a:rPr lang="en-US" b="1" dirty="0">
                <a:solidFill>
                  <a:srgbClr val="FFFFFF"/>
                </a:solidFill>
              </a:rPr>
            </a:br>
            <a:r>
              <a:rPr lang="en-US" b="1" dirty="0">
                <a:solidFill>
                  <a:srgbClr val="FFFFFF"/>
                </a:solidFill>
              </a:rPr>
              <a:t>Holding Back Most Types of Commercial Insurance </a:t>
            </a:r>
            <a:r>
              <a:rPr lang="en-US" b="1" dirty="0" smtClean="0">
                <a:solidFill>
                  <a:srgbClr val="FFFFFF"/>
                </a:solidFill>
              </a:rPr>
              <a:t>Exposure, But Are Recovering Slowly</a:t>
            </a:r>
            <a:endParaRPr lang="en-US" b="1" dirty="0">
              <a:solidFill>
                <a:srgbClr val="FFFFFF"/>
              </a:solidFill>
            </a:endParaRPr>
          </a:p>
        </p:txBody>
      </p:sp>
      <p:sp>
        <p:nvSpPr>
          <p:cNvPr id="72712" name="Rectangle 5"/>
          <p:cNvSpPr>
            <a:spLocks noChangeArrowheads="1"/>
          </p:cNvSpPr>
          <p:nvPr/>
        </p:nvSpPr>
        <p:spPr bwMode="auto">
          <a:xfrm>
            <a:off x="-255494" y="6416304"/>
            <a:ext cx="9399494"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Data through </a:t>
            </a:r>
            <a:r>
              <a:rPr lang="en-US" sz="1100" dirty="0" smtClean="0"/>
              <a:t>Dec. 30, 2012 </a:t>
            </a:r>
            <a:r>
              <a:rPr lang="en-US" sz="1100" dirty="0"/>
              <a:t>are the latest available as of </a:t>
            </a:r>
            <a:r>
              <a:rPr lang="en-US" sz="1100" dirty="0" smtClean="0"/>
              <a:t>Aug. 16, 2013; </a:t>
            </a:r>
            <a:r>
              <a:rPr lang="en-US" sz="1100" dirty="0"/>
              <a:t>Seasonally </a:t>
            </a:r>
            <a:r>
              <a:rPr lang="en-US" sz="1100" dirty="0" smtClean="0"/>
              <a:t>adjusted.  </a:t>
            </a:r>
            <a:endParaRPr lang="en-US" sz="1100" dirty="0"/>
          </a:p>
          <a:p>
            <a:pPr eaLnBrk="0" hangingPunct="0">
              <a:lnSpc>
                <a:spcPct val="85000"/>
              </a:lnSpc>
              <a:spcBef>
                <a:spcPct val="25000"/>
              </a:spcBef>
              <a:buClr>
                <a:schemeClr val="accent2"/>
              </a:buClr>
              <a:buFont typeface="Wingdings" pitchFamily="2" charset="2"/>
              <a:buNone/>
            </a:pPr>
            <a:r>
              <a:rPr lang="en-US" sz="1100" dirty="0"/>
              <a:t>Source: Bureau of Labor Statistics, </a:t>
            </a:r>
            <a:r>
              <a:rPr lang="en-US" sz="1100" dirty="0">
                <a:hlinkClick r:id="rId5"/>
              </a:rPr>
              <a:t>http://www.bls.gov/news.release/cewbd.t08.htm</a:t>
            </a:r>
            <a:r>
              <a:rPr lang="en-US" sz="1100" dirty="0"/>
              <a:t>.  </a:t>
            </a:r>
          </a:p>
        </p:txBody>
      </p:sp>
      <p:sp>
        <p:nvSpPr>
          <p:cNvPr id="72713" name="Rectangle 6"/>
          <p:cNvSpPr>
            <a:spLocks noChangeArrowheads="1"/>
          </p:cNvSpPr>
          <p:nvPr/>
        </p:nvSpPr>
        <p:spPr bwMode="black">
          <a:xfrm>
            <a:off x="3222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(Thousands)</a:t>
            </a:r>
          </a:p>
        </p:txBody>
      </p:sp>
      <p:sp>
        <p:nvSpPr>
          <p:cNvPr id="2127879" name="AutoShape 7"/>
          <p:cNvSpPr>
            <a:spLocks noChangeArrowheads="1"/>
          </p:cNvSpPr>
          <p:nvPr/>
        </p:nvSpPr>
        <p:spPr bwMode="blackWhite">
          <a:xfrm>
            <a:off x="2270927" y="3697793"/>
            <a:ext cx="4410092" cy="1228167"/>
          </a:xfrm>
          <a:prstGeom prst="wedgeRectCallout">
            <a:avLst>
              <a:gd name="adj1" fmla="val 94209"/>
              <a:gd name="adj2" fmla="val 2629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Business starts were up 2.8% in 2012 to 769,000 following a 2.2% gain to 748,000 in 2011. Start-ups could accelerate in 2013.</a:t>
            </a:r>
            <a:endParaRPr lang="en-US" b="1" dirty="0">
              <a:solidFill>
                <a:schemeClr val="bg1"/>
              </a:solidFill>
              <a:cs typeface="+mn-cs"/>
            </a:endParaRPr>
          </a:p>
        </p:txBody>
      </p:sp>
      <p:sp>
        <p:nvSpPr>
          <p:cNvPr id="11" name="AutoShape 7"/>
          <p:cNvSpPr>
            <a:spLocks noChangeArrowheads="1"/>
          </p:cNvSpPr>
          <p:nvPr/>
        </p:nvSpPr>
        <p:spPr bwMode="blackWhite">
          <a:xfrm>
            <a:off x="7311843" y="1123915"/>
            <a:ext cx="1440272" cy="137812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buFont typeface="Wingdings" pitchFamily="2" charset="2"/>
              <a:buNone/>
              <a:defRPr/>
            </a:pPr>
            <a:r>
              <a:rPr lang="en-US" sz="1200" b="1" u="sng" dirty="0">
                <a:solidFill>
                  <a:schemeClr val="bg1"/>
                </a:solidFill>
                <a:cs typeface="+mn-cs"/>
              </a:rPr>
              <a:t>Business Starts</a:t>
            </a:r>
            <a:r>
              <a:rPr lang="en-US" sz="1200" b="1" dirty="0">
                <a:solidFill>
                  <a:schemeClr val="bg1"/>
                </a:solidFill>
                <a:cs typeface="+mn-cs"/>
              </a:rPr>
              <a:t/>
            </a:r>
            <a:br>
              <a:rPr lang="en-US" sz="1200" b="1" dirty="0">
                <a:solidFill>
                  <a:schemeClr val="bg1"/>
                </a:solidFill>
                <a:cs typeface="+mn-cs"/>
              </a:rPr>
            </a:br>
            <a:r>
              <a:rPr lang="en-US" sz="1200" b="1" dirty="0">
                <a:solidFill>
                  <a:schemeClr val="bg1"/>
                </a:solidFill>
                <a:cs typeface="+mn-cs"/>
              </a:rPr>
              <a:t>2006:  872,000</a:t>
            </a:r>
            <a:br>
              <a:rPr lang="en-US" sz="1200" b="1" dirty="0">
                <a:solidFill>
                  <a:schemeClr val="bg1"/>
                </a:solidFill>
                <a:cs typeface="+mn-cs"/>
              </a:rPr>
            </a:br>
            <a:r>
              <a:rPr lang="en-US" sz="1200" b="1" dirty="0">
                <a:solidFill>
                  <a:schemeClr val="bg1"/>
                </a:solidFill>
                <a:cs typeface="+mn-cs"/>
              </a:rPr>
              <a:t>2007:  843,000</a:t>
            </a:r>
            <a:br>
              <a:rPr lang="en-US" sz="1200" b="1" dirty="0">
                <a:solidFill>
                  <a:schemeClr val="bg1"/>
                </a:solidFill>
                <a:cs typeface="+mn-cs"/>
              </a:rPr>
            </a:br>
            <a:r>
              <a:rPr lang="en-US" sz="1200" b="1" dirty="0">
                <a:solidFill>
                  <a:schemeClr val="bg1"/>
                </a:solidFill>
                <a:cs typeface="+mn-cs"/>
              </a:rPr>
              <a:t>2008:  790,000</a:t>
            </a:r>
            <a:br>
              <a:rPr lang="en-US" sz="1200" b="1" dirty="0">
                <a:solidFill>
                  <a:schemeClr val="bg1"/>
                </a:solidFill>
                <a:cs typeface="+mn-cs"/>
              </a:rPr>
            </a:br>
            <a:r>
              <a:rPr lang="en-US" sz="1200" b="1" dirty="0">
                <a:solidFill>
                  <a:schemeClr val="bg1"/>
                </a:solidFill>
                <a:cs typeface="+mn-cs"/>
              </a:rPr>
              <a:t>2009:  </a:t>
            </a:r>
            <a:r>
              <a:rPr lang="en-US" sz="1200" b="1" dirty="0" smtClean="0">
                <a:solidFill>
                  <a:schemeClr val="bg1"/>
                </a:solidFill>
                <a:cs typeface="+mn-cs"/>
              </a:rPr>
              <a:t>697,000   2010:  742,000   2011:  748,000 2012: 769,000</a:t>
            </a: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71</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127879"/>
                                        </p:tgtEl>
                                        <p:attrNameLst>
                                          <p:attrName>style.visibility</p:attrName>
                                        </p:attrNameLst>
                                      </p:cBhvr>
                                      <p:to>
                                        <p:strVal val="visible"/>
                                      </p:to>
                                    </p:set>
                                    <p:animEffect transition="in" filter="wipe(right)">
                                      <p:cBhvr>
                                        <p:cTn id="7" dur="500"/>
                                        <p:tgtEl>
                                          <p:spTgt spid="2127879"/>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2127876"/>
                                        </p:tgtEl>
                                        <p:attrNameLst>
                                          <p:attrName>style.visibility</p:attrName>
                                        </p:attrNameLst>
                                      </p:cBhvr>
                                      <p:to>
                                        <p:strVal val="visible"/>
                                      </p:to>
                                    </p:set>
                                    <p:anim calcmode="lin" valueType="num">
                                      <p:cBhvr>
                                        <p:cTn id="11" dur="500" fill="hold"/>
                                        <p:tgtEl>
                                          <p:spTgt spid="2127876"/>
                                        </p:tgtEl>
                                        <p:attrNameLst>
                                          <p:attrName>ppt_w</p:attrName>
                                        </p:attrNameLst>
                                      </p:cBhvr>
                                      <p:tavLst>
                                        <p:tav tm="0">
                                          <p:val>
                                            <p:fltVal val="0"/>
                                          </p:val>
                                        </p:tav>
                                        <p:tav tm="100000">
                                          <p:val>
                                            <p:strVal val="#ppt_w"/>
                                          </p:val>
                                        </p:tav>
                                      </p:tavLst>
                                    </p:anim>
                                    <p:anim calcmode="lin" valueType="num">
                                      <p:cBhvr>
                                        <p:cTn id="12" dur="500" fill="hold"/>
                                        <p:tgtEl>
                                          <p:spTgt spid="2127876"/>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7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7876" grpId="0" animBg="1"/>
      <p:bldP spid="2127879" grpId="0" animBg="1"/>
      <p:bldP spid="11" grpId="0" animBg="1"/>
    </p:bld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NFIB Small Business Optimism Index</a:t>
            </a:r>
          </a:p>
        </p:txBody>
      </p:sp>
      <p:sp>
        <p:nvSpPr>
          <p:cNvPr id="74756" name="Rectangle 8"/>
          <p:cNvSpPr>
            <a:spLocks noChangeArrowheads="1"/>
          </p:cNvSpPr>
          <p:nvPr/>
        </p:nvSpPr>
        <p:spPr bwMode="black">
          <a:xfrm>
            <a:off x="347663" y="113132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1985 </a:t>
            </a:r>
            <a:r>
              <a:rPr lang="en-US" sz="1600" b="1" dirty="0">
                <a:solidFill>
                  <a:srgbClr val="225A7A"/>
                </a:solidFill>
              </a:rPr>
              <a:t>through </a:t>
            </a:r>
            <a:r>
              <a:rPr lang="en-US" sz="1600" b="1" dirty="0" smtClean="0">
                <a:solidFill>
                  <a:srgbClr val="225A7A"/>
                </a:solidFill>
              </a:rPr>
              <a:t>September 2013</a:t>
            </a:r>
            <a:endParaRPr lang="en-US" sz="1600" b="1" dirty="0">
              <a:solidFill>
                <a:srgbClr val="225A7A"/>
              </a:solidFill>
            </a:endParaRPr>
          </a:p>
        </p:txBody>
      </p:sp>
      <p:sp>
        <p:nvSpPr>
          <p:cNvPr id="74758" name="Rectangle 6"/>
          <p:cNvSpPr>
            <a:spLocks noChangeArrowheads="1"/>
          </p:cNvSpPr>
          <p:nvPr/>
        </p:nvSpPr>
        <p:spPr bwMode="auto">
          <a:xfrm>
            <a:off x="-201613" y="6471417"/>
            <a:ext cx="8942201"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50" dirty="0"/>
              <a:t>Source: </a:t>
            </a:r>
            <a:r>
              <a:rPr lang="en-US" sz="1050" dirty="0" smtClean="0"/>
              <a:t>National Federation of Independent Business at </a:t>
            </a:r>
            <a:r>
              <a:rPr lang="en-US" sz="1050" dirty="0" smtClean="0">
                <a:hlinkClick r:id="rId3"/>
              </a:rPr>
              <a:t>http://www.advisorperspectives.com/dshort/charts/indicators/Sentiment.html?NFIB-optimism-index.gif</a:t>
            </a:r>
            <a:r>
              <a:rPr lang="en-US" sz="1050" dirty="0" smtClean="0"/>
              <a:t> ; </a:t>
            </a:r>
            <a:r>
              <a:rPr lang="en-US" sz="1050" dirty="0"/>
              <a:t>Insurance Information </a:t>
            </a:r>
            <a:r>
              <a:rPr lang="en-US" sz="1050" dirty="0" smtClean="0"/>
              <a:t>Institute.</a:t>
            </a:r>
            <a:endParaRPr lang="en-US" sz="1050" dirty="0"/>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72</a:t>
            </a:fld>
            <a:endParaRPr lang="en-US"/>
          </a:p>
        </p:txBody>
      </p:sp>
      <p:pic>
        <p:nvPicPr>
          <p:cNvPr id="24067074" name="Picture 2" descr="http://www.advisorperspectives.com/dshort/charts/indicators/NFIB-optimism-index.gif"/>
          <p:cNvPicPr>
            <a:picLocks noChangeAspect="1" noChangeArrowheads="1"/>
          </p:cNvPicPr>
          <p:nvPr/>
        </p:nvPicPr>
        <p:blipFill>
          <a:blip r:embed="rId4" cstate="email"/>
          <a:srcRect/>
          <a:stretch>
            <a:fillRect/>
          </a:stretch>
        </p:blipFill>
        <p:spPr bwMode="auto">
          <a:xfrm>
            <a:off x="137654" y="1384651"/>
            <a:ext cx="8259095" cy="5058552"/>
          </a:xfrm>
          <a:prstGeom prst="rect">
            <a:avLst/>
          </a:prstGeom>
          <a:noFill/>
        </p:spPr>
      </p:pic>
      <p:sp>
        <p:nvSpPr>
          <p:cNvPr id="10" name="AutoShape 5"/>
          <p:cNvSpPr>
            <a:spLocks noChangeArrowheads="1"/>
          </p:cNvSpPr>
          <p:nvPr/>
        </p:nvSpPr>
        <p:spPr bwMode="blackWhite">
          <a:xfrm>
            <a:off x="5852795" y="1799306"/>
            <a:ext cx="3261709" cy="1445341"/>
          </a:xfrm>
          <a:prstGeom prst="wedgeRectCallout">
            <a:avLst>
              <a:gd name="adj1" fmla="val 5746"/>
              <a:gd name="adj2" fmla="val 10877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Small business optimism is off crisis lows but still suffering from economic and regulatory uncertainty. Confidence today is basically where it was when the crisis began in Dec. 2007.</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938" name="Rectangle 105"/>
          <p:cNvSpPr>
            <a:spLocks noGrp="1" noChangeArrowheads="1"/>
          </p:cNvSpPr>
          <p:nvPr>
            <p:ph type="dt" sz="quarter" idx="10"/>
          </p:nvPr>
        </p:nvSpPr>
        <p:spPr/>
        <p:txBody>
          <a:bodyPr/>
          <a:lstStyle/>
          <a:p>
            <a:pPr>
              <a:defRPr/>
            </a:pPr>
            <a:r>
              <a:rPr lang="en-US" smtClean="0"/>
              <a:t>12/01/09 - 9pm</a:t>
            </a:r>
          </a:p>
        </p:txBody>
      </p:sp>
      <p:sp>
        <p:nvSpPr>
          <p:cNvPr id="167940" name="Rectangle 110"/>
          <p:cNvSpPr>
            <a:spLocks noGrp="1" noChangeArrowheads="1"/>
          </p:cNvSpPr>
          <p:nvPr>
            <p:ph type="sldNum" sz="quarter" idx="12"/>
          </p:nvPr>
        </p:nvSpPr>
        <p:spPr/>
        <p:txBody>
          <a:bodyPr/>
          <a:lstStyle/>
          <a:p>
            <a:pPr>
              <a:defRPr/>
            </a:pPr>
            <a:fld id="{6D036CE7-FA77-4EF8-9AD2-54EB57285A32}" type="slidenum">
              <a:rPr lang="en-US" smtClean="0"/>
              <a:pPr>
                <a:defRPr/>
              </a:pPr>
              <a:t>73</a:t>
            </a:fld>
            <a:endParaRPr lang="en-US" smtClean="0"/>
          </a:p>
        </p:txBody>
      </p:sp>
      <p:sp>
        <p:nvSpPr>
          <p:cNvPr id="153605" name="Rectangle 2"/>
          <p:cNvSpPr>
            <a:spLocks noGrp="1" noChangeArrowheads="1"/>
          </p:cNvSpPr>
          <p:nvPr>
            <p:ph type="title"/>
          </p:nvPr>
        </p:nvSpPr>
        <p:spPr/>
        <p:txBody>
          <a:bodyPr/>
          <a:lstStyle/>
          <a:p>
            <a:r>
              <a:rPr lang="en-US" dirty="0" smtClean="0"/>
              <a:t>12 Industries for the Next 10 Years: Insurance Solutions Needed</a:t>
            </a:r>
          </a:p>
        </p:txBody>
      </p:sp>
      <p:sp>
        <p:nvSpPr>
          <p:cNvPr id="1960963" name="Rectangle 3"/>
          <p:cNvSpPr>
            <a:spLocks noChangeArrowheads="1"/>
          </p:cNvSpPr>
          <p:nvPr/>
        </p:nvSpPr>
        <p:spPr bwMode="blackWhite">
          <a:xfrm>
            <a:off x="1879600" y="59436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rPr>
              <a:t>Export-Oriented Industries</a:t>
            </a:r>
          </a:p>
        </p:txBody>
      </p:sp>
      <p:sp>
        <p:nvSpPr>
          <p:cNvPr id="1960964" name="Rectangle 4"/>
          <p:cNvSpPr>
            <a:spLocks noChangeArrowheads="1"/>
          </p:cNvSpPr>
          <p:nvPr/>
        </p:nvSpPr>
        <p:spPr bwMode="blackWhite">
          <a:xfrm>
            <a:off x="1879600" y="1731963"/>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Health Sciences</a:t>
            </a:r>
          </a:p>
        </p:txBody>
      </p:sp>
      <p:sp>
        <p:nvSpPr>
          <p:cNvPr id="1960965" name="Rectangle 5"/>
          <p:cNvSpPr>
            <a:spLocks noChangeArrowheads="1"/>
          </p:cNvSpPr>
          <p:nvPr/>
        </p:nvSpPr>
        <p:spPr bwMode="blackWhite">
          <a:xfrm>
            <a:off x="1879600" y="125888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Health Care</a:t>
            </a:r>
          </a:p>
        </p:txBody>
      </p:sp>
      <p:sp>
        <p:nvSpPr>
          <p:cNvPr id="1960966" name="Rectangle 6"/>
          <p:cNvSpPr>
            <a:spLocks noChangeArrowheads="1"/>
          </p:cNvSpPr>
          <p:nvPr/>
        </p:nvSpPr>
        <p:spPr bwMode="blackWhite">
          <a:xfrm>
            <a:off x="1879600" y="221138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Energy (Traditional)</a:t>
            </a:r>
          </a:p>
        </p:txBody>
      </p:sp>
      <p:sp>
        <p:nvSpPr>
          <p:cNvPr id="1960967" name="Rectangle 7"/>
          <p:cNvSpPr>
            <a:spLocks noChangeArrowheads="1"/>
          </p:cNvSpPr>
          <p:nvPr/>
        </p:nvSpPr>
        <p:spPr bwMode="blackWhite">
          <a:xfrm>
            <a:off x="1879600" y="26797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Alternative Energy</a:t>
            </a:r>
          </a:p>
        </p:txBody>
      </p:sp>
      <p:sp>
        <p:nvSpPr>
          <p:cNvPr id="1960968" name="Rectangle 8"/>
          <p:cNvSpPr>
            <a:spLocks noChangeArrowheads="1"/>
          </p:cNvSpPr>
          <p:nvPr/>
        </p:nvSpPr>
        <p:spPr bwMode="blackWhite">
          <a:xfrm>
            <a:off x="1879600" y="31369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cs typeface="+mn-cs"/>
              </a:rPr>
              <a:t>Petrochemical</a:t>
            </a:r>
            <a:endParaRPr lang="en-US" sz="2000" b="1" dirty="0">
              <a:solidFill>
                <a:schemeClr val="bg1"/>
              </a:solidFill>
              <a:cs typeface="+mn-cs"/>
            </a:endParaRPr>
          </a:p>
        </p:txBody>
      </p:sp>
      <p:sp>
        <p:nvSpPr>
          <p:cNvPr id="1960969" name="Rectangle 9"/>
          <p:cNvSpPr>
            <a:spLocks noChangeArrowheads="1"/>
          </p:cNvSpPr>
          <p:nvPr/>
        </p:nvSpPr>
        <p:spPr bwMode="blackWhite">
          <a:xfrm>
            <a:off x="1879600" y="3590925"/>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cs typeface="+mn-cs"/>
              </a:rPr>
              <a:t>Agriculture</a:t>
            </a:r>
            <a:endParaRPr lang="en-US" sz="2000" b="1" dirty="0">
              <a:solidFill>
                <a:schemeClr val="bg1"/>
              </a:solidFill>
              <a:cs typeface="+mn-cs"/>
            </a:endParaRPr>
          </a:p>
        </p:txBody>
      </p:sp>
      <p:sp>
        <p:nvSpPr>
          <p:cNvPr id="1960970" name="Rectangle 10"/>
          <p:cNvSpPr>
            <a:spLocks noChangeArrowheads="1"/>
          </p:cNvSpPr>
          <p:nvPr/>
        </p:nvSpPr>
        <p:spPr bwMode="blackWhite">
          <a:xfrm>
            <a:off x="1919941" y="405923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rPr>
              <a:t>Natural Resources</a:t>
            </a:r>
            <a:endParaRPr lang="en-US" sz="2000" b="1" dirty="0">
              <a:solidFill>
                <a:schemeClr val="bg1"/>
              </a:solidFill>
              <a:cs typeface="+mn-cs"/>
            </a:endParaRPr>
          </a:p>
        </p:txBody>
      </p:sp>
      <p:sp>
        <p:nvSpPr>
          <p:cNvPr id="1960971" name="Rectangle 11"/>
          <p:cNvSpPr>
            <a:spLocks noChangeArrowheads="1"/>
          </p:cNvSpPr>
          <p:nvPr/>
        </p:nvSpPr>
        <p:spPr bwMode="blackWhite">
          <a:xfrm>
            <a:off x="1879600" y="45275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Technology (incl. Biotechnology)</a:t>
            </a:r>
          </a:p>
        </p:txBody>
      </p:sp>
      <p:sp>
        <p:nvSpPr>
          <p:cNvPr id="1960972" name="Rectangle 12"/>
          <p:cNvSpPr>
            <a:spLocks noChangeArrowheads="1"/>
          </p:cNvSpPr>
          <p:nvPr/>
        </p:nvSpPr>
        <p:spPr bwMode="blackWhite">
          <a:xfrm>
            <a:off x="1879600" y="50101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Light Manufacturing</a:t>
            </a:r>
          </a:p>
        </p:txBody>
      </p:sp>
      <p:sp>
        <p:nvSpPr>
          <p:cNvPr id="1960973" name="Rectangle 13"/>
          <p:cNvSpPr>
            <a:spLocks noChangeArrowheads="1"/>
          </p:cNvSpPr>
          <p:nvPr/>
        </p:nvSpPr>
        <p:spPr bwMode="blackWhite">
          <a:xfrm>
            <a:off x="1879600" y="54800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err="1" smtClean="0">
                <a:solidFill>
                  <a:schemeClr val="bg1"/>
                </a:solidFill>
                <a:cs typeface="+mn-cs"/>
              </a:rPr>
              <a:t>Insourced</a:t>
            </a:r>
            <a:r>
              <a:rPr lang="en-US" sz="2000" b="1" dirty="0" smtClean="0">
                <a:solidFill>
                  <a:schemeClr val="bg1"/>
                </a:solidFill>
                <a:cs typeface="+mn-cs"/>
              </a:rPr>
              <a:t> Manufacturing</a:t>
            </a:r>
            <a:endParaRPr lang="en-US" sz="2000" b="1" dirty="0">
              <a:solidFill>
                <a:schemeClr val="bg1"/>
              </a:solidFill>
              <a:cs typeface="+mn-cs"/>
            </a:endParaRPr>
          </a:p>
        </p:txBody>
      </p:sp>
      <p:sp>
        <p:nvSpPr>
          <p:cNvPr id="17" name="AutoShape 7"/>
          <p:cNvSpPr>
            <a:spLocks noChangeArrowheads="1"/>
          </p:cNvSpPr>
          <p:nvPr/>
        </p:nvSpPr>
        <p:spPr bwMode="blackWhite">
          <a:xfrm>
            <a:off x="7531100" y="2446337"/>
            <a:ext cx="1420813" cy="2448391"/>
          </a:xfrm>
          <a:prstGeom prst="wedgeRectCallout">
            <a:avLst>
              <a:gd name="adj1" fmla="val -59218"/>
              <a:gd name="adj2" fmla="val -8948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Many industries are poised for growth, </a:t>
            </a:r>
            <a:r>
              <a:rPr lang="en-US" sz="1400" b="1" dirty="0" smtClean="0">
                <a:cs typeface="+mn-cs"/>
              </a:rPr>
              <a:t>though insurers’ ability to capitalize on these industries varies widely</a:t>
            </a:r>
            <a:endParaRPr lang="en-US" sz="1400" b="1" dirty="0">
              <a:cs typeface="+mn-cs"/>
            </a:endParaRPr>
          </a:p>
        </p:txBody>
      </p:sp>
      <p:sp>
        <p:nvSpPr>
          <p:cNvPr id="18" name="Rectangle 3"/>
          <p:cNvSpPr>
            <a:spLocks noChangeArrowheads="1"/>
          </p:cNvSpPr>
          <p:nvPr/>
        </p:nvSpPr>
        <p:spPr bwMode="blackWhite">
          <a:xfrm>
            <a:off x="1870636" y="6391834"/>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Shipping (Rail, Marine, </a:t>
            </a:r>
            <a:r>
              <a:rPr lang="en-US" sz="2000" b="1" dirty="0" smtClean="0">
                <a:solidFill>
                  <a:schemeClr val="bg1"/>
                </a:solidFill>
                <a:cs typeface="+mn-cs"/>
              </a:rPr>
              <a:t>Trucking, Pipelines)</a:t>
            </a:r>
            <a:endParaRPr lang="en-US" sz="2000"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960965"/>
                                        </p:tgtEl>
                                        <p:attrNameLst>
                                          <p:attrName>style.visibility</p:attrName>
                                        </p:attrNameLst>
                                      </p:cBhvr>
                                      <p:to>
                                        <p:strVal val="visible"/>
                                      </p:to>
                                    </p:set>
                                    <p:anim calcmode="lin" valueType="num">
                                      <p:cBhvr>
                                        <p:cTn id="7" dur="500" fill="hold"/>
                                        <p:tgtEl>
                                          <p:spTgt spid="1960965"/>
                                        </p:tgtEl>
                                        <p:attrNameLst>
                                          <p:attrName>ppt_w</p:attrName>
                                        </p:attrNameLst>
                                      </p:cBhvr>
                                      <p:tavLst>
                                        <p:tav tm="0">
                                          <p:val>
                                            <p:fltVal val="0"/>
                                          </p:val>
                                        </p:tav>
                                        <p:tav tm="100000">
                                          <p:val>
                                            <p:strVal val="#ppt_w"/>
                                          </p:val>
                                        </p:tav>
                                      </p:tavLst>
                                    </p:anim>
                                    <p:anim calcmode="lin" valueType="num">
                                      <p:cBhvr>
                                        <p:cTn id="8" dur="500" fill="hold"/>
                                        <p:tgtEl>
                                          <p:spTgt spid="196096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500"/>
                                  </p:stCondLst>
                                  <p:childTnLst>
                                    <p:set>
                                      <p:cBhvr>
                                        <p:cTn id="11" dur="1" fill="hold">
                                          <p:stCondLst>
                                            <p:cond delay="0"/>
                                          </p:stCondLst>
                                        </p:cTn>
                                        <p:tgtEl>
                                          <p:spTgt spid="1960964"/>
                                        </p:tgtEl>
                                        <p:attrNameLst>
                                          <p:attrName>style.visibility</p:attrName>
                                        </p:attrNameLst>
                                      </p:cBhvr>
                                      <p:to>
                                        <p:strVal val="visible"/>
                                      </p:to>
                                    </p:set>
                                    <p:anim calcmode="lin" valueType="num">
                                      <p:cBhvr>
                                        <p:cTn id="12" dur="500" fill="hold"/>
                                        <p:tgtEl>
                                          <p:spTgt spid="1960964"/>
                                        </p:tgtEl>
                                        <p:attrNameLst>
                                          <p:attrName>ppt_w</p:attrName>
                                        </p:attrNameLst>
                                      </p:cBhvr>
                                      <p:tavLst>
                                        <p:tav tm="0">
                                          <p:val>
                                            <p:fltVal val="0"/>
                                          </p:val>
                                        </p:tav>
                                        <p:tav tm="100000">
                                          <p:val>
                                            <p:strVal val="#ppt_w"/>
                                          </p:val>
                                        </p:tav>
                                      </p:tavLst>
                                    </p:anim>
                                    <p:anim calcmode="lin" valueType="num">
                                      <p:cBhvr>
                                        <p:cTn id="13" dur="500" fill="hold"/>
                                        <p:tgtEl>
                                          <p:spTgt spid="1960964"/>
                                        </p:tgtEl>
                                        <p:attrNameLst>
                                          <p:attrName>ppt_h</p:attrName>
                                        </p:attrNameLst>
                                      </p:cBhvr>
                                      <p:tavLst>
                                        <p:tav tm="0">
                                          <p:val>
                                            <p:fltVal val="0"/>
                                          </p:val>
                                        </p:tav>
                                        <p:tav tm="100000">
                                          <p:val>
                                            <p:strVal val="#ppt_h"/>
                                          </p:val>
                                        </p:tav>
                                      </p:tavLst>
                                    </p:anim>
                                  </p:childTnLst>
                                </p:cTn>
                              </p:par>
                            </p:childTnLst>
                          </p:cTn>
                        </p:par>
                        <p:par>
                          <p:cTn id="14" fill="hold">
                            <p:stCondLst>
                              <p:cond delay="1500"/>
                            </p:stCondLst>
                            <p:childTnLst>
                              <p:par>
                                <p:cTn id="15" presetID="23" presetClass="entr" presetSubtype="16" fill="hold" grpId="0" nodeType="afterEffect">
                                  <p:stCondLst>
                                    <p:cond delay="500"/>
                                  </p:stCondLst>
                                  <p:childTnLst>
                                    <p:set>
                                      <p:cBhvr>
                                        <p:cTn id="16" dur="1" fill="hold">
                                          <p:stCondLst>
                                            <p:cond delay="0"/>
                                          </p:stCondLst>
                                        </p:cTn>
                                        <p:tgtEl>
                                          <p:spTgt spid="1960966"/>
                                        </p:tgtEl>
                                        <p:attrNameLst>
                                          <p:attrName>style.visibility</p:attrName>
                                        </p:attrNameLst>
                                      </p:cBhvr>
                                      <p:to>
                                        <p:strVal val="visible"/>
                                      </p:to>
                                    </p:set>
                                    <p:anim calcmode="lin" valueType="num">
                                      <p:cBhvr>
                                        <p:cTn id="17" dur="500" fill="hold"/>
                                        <p:tgtEl>
                                          <p:spTgt spid="1960966"/>
                                        </p:tgtEl>
                                        <p:attrNameLst>
                                          <p:attrName>ppt_w</p:attrName>
                                        </p:attrNameLst>
                                      </p:cBhvr>
                                      <p:tavLst>
                                        <p:tav tm="0">
                                          <p:val>
                                            <p:fltVal val="0"/>
                                          </p:val>
                                        </p:tav>
                                        <p:tav tm="100000">
                                          <p:val>
                                            <p:strVal val="#ppt_w"/>
                                          </p:val>
                                        </p:tav>
                                      </p:tavLst>
                                    </p:anim>
                                    <p:anim calcmode="lin" valueType="num">
                                      <p:cBhvr>
                                        <p:cTn id="18" dur="500" fill="hold"/>
                                        <p:tgtEl>
                                          <p:spTgt spid="1960966"/>
                                        </p:tgtEl>
                                        <p:attrNameLst>
                                          <p:attrName>ppt_h</p:attrName>
                                        </p:attrNameLst>
                                      </p:cBhvr>
                                      <p:tavLst>
                                        <p:tav tm="0">
                                          <p:val>
                                            <p:fltVal val="0"/>
                                          </p:val>
                                        </p:tav>
                                        <p:tav tm="100000">
                                          <p:val>
                                            <p:strVal val="#ppt_h"/>
                                          </p:val>
                                        </p:tav>
                                      </p:tavLst>
                                    </p:anim>
                                  </p:childTnLst>
                                </p:cTn>
                              </p:par>
                            </p:childTnLst>
                          </p:cTn>
                        </p:par>
                        <p:par>
                          <p:cTn id="19" fill="hold">
                            <p:stCondLst>
                              <p:cond delay="2500"/>
                            </p:stCondLst>
                            <p:childTnLst>
                              <p:par>
                                <p:cTn id="20" presetID="23" presetClass="entr" presetSubtype="16" fill="hold" grpId="0" nodeType="afterEffect">
                                  <p:stCondLst>
                                    <p:cond delay="500"/>
                                  </p:stCondLst>
                                  <p:childTnLst>
                                    <p:set>
                                      <p:cBhvr>
                                        <p:cTn id="21" dur="1" fill="hold">
                                          <p:stCondLst>
                                            <p:cond delay="0"/>
                                          </p:stCondLst>
                                        </p:cTn>
                                        <p:tgtEl>
                                          <p:spTgt spid="1960967"/>
                                        </p:tgtEl>
                                        <p:attrNameLst>
                                          <p:attrName>style.visibility</p:attrName>
                                        </p:attrNameLst>
                                      </p:cBhvr>
                                      <p:to>
                                        <p:strVal val="visible"/>
                                      </p:to>
                                    </p:set>
                                    <p:anim calcmode="lin" valueType="num">
                                      <p:cBhvr>
                                        <p:cTn id="22" dur="500" fill="hold"/>
                                        <p:tgtEl>
                                          <p:spTgt spid="1960967"/>
                                        </p:tgtEl>
                                        <p:attrNameLst>
                                          <p:attrName>ppt_w</p:attrName>
                                        </p:attrNameLst>
                                      </p:cBhvr>
                                      <p:tavLst>
                                        <p:tav tm="0">
                                          <p:val>
                                            <p:fltVal val="0"/>
                                          </p:val>
                                        </p:tav>
                                        <p:tav tm="100000">
                                          <p:val>
                                            <p:strVal val="#ppt_w"/>
                                          </p:val>
                                        </p:tav>
                                      </p:tavLst>
                                    </p:anim>
                                    <p:anim calcmode="lin" valueType="num">
                                      <p:cBhvr>
                                        <p:cTn id="23" dur="500" fill="hold"/>
                                        <p:tgtEl>
                                          <p:spTgt spid="1960967"/>
                                        </p:tgtEl>
                                        <p:attrNameLst>
                                          <p:attrName>ppt_h</p:attrName>
                                        </p:attrNameLst>
                                      </p:cBhvr>
                                      <p:tavLst>
                                        <p:tav tm="0">
                                          <p:val>
                                            <p:fltVal val="0"/>
                                          </p:val>
                                        </p:tav>
                                        <p:tav tm="100000">
                                          <p:val>
                                            <p:strVal val="#ppt_h"/>
                                          </p:val>
                                        </p:tav>
                                      </p:tavLst>
                                    </p:anim>
                                  </p:childTnLst>
                                </p:cTn>
                              </p:par>
                            </p:childTnLst>
                          </p:cTn>
                        </p:par>
                        <p:par>
                          <p:cTn id="24" fill="hold">
                            <p:stCondLst>
                              <p:cond delay="3500"/>
                            </p:stCondLst>
                            <p:childTnLst>
                              <p:par>
                                <p:cTn id="25" presetID="23" presetClass="entr" presetSubtype="16" fill="hold" grpId="0" nodeType="afterEffect">
                                  <p:stCondLst>
                                    <p:cond delay="500"/>
                                  </p:stCondLst>
                                  <p:childTnLst>
                                    <p:set>
                                      <p:cBhvr>
                                        <p:cTn id="26" dur="1" fill="hold">
                                          <p:stCondLst>
                                            <p:cond delay="0"/>
                                          </p:stCondLst>
                                        </p:cTn>
                                        <p:tgtEl>
                                          <p:spTgt spid="1960968"/>
                                        </p:tgtEl>
                                        <p:attrNameLst>
                                          <p:attrName>style.visibility</p:attrName>
                                        </p:attrNameLst>
                                      </p:cBhvr>
                                      <p:to>
                                        <p:strVal val="visible"/>
                                      </p:to>
                                    </p:set>
                                    <p:anim calcmode="lin" valueType="num">
                                      <p:cBhvr>
                                        <p:cTn id="27" dur="500" fill="hold"/>
                                        <p:tgtEl>
                                          <p:spTgt spid="1960968"/>
                                        </p:tgtEl>
                                        <p:attrNameLst>
                                          <p:attrName>ppt_w</p:attrName>
                                        </p:attrNameLst>
                                      </p:cBhvr>
                                      <p:tavLst>
                                        <p:tav tm="0">
                                          <p:val>
                                            <p:fltVal val="0"/>
                                          </p:val>
                                        </p:tav>
                                        <p:tav tm="100000">
                                          <p:val>
                                            <p:strVal val="#ppt_w"/>
                                          </p:val>
                                        </p:tav>
                                      </p:tavLst>
                                    </p:anim>
                                    <p:anim calcmode="lin" valueType="num">
                                      <p:cBhvr>
                                        <p:cTn id="28" dur="500" fill="hold"/>
                                        <p:tgtEl>
                                          <p:spTgt spid="1960968"/>
                                        </p:tgtEl>
                                        <p:attrNameLst>
                                          <p:attrName>ppt_h</p:attrName>
                                        </p:attrNameLst>
                                      </p:cBhvr>
                                      <p:tavLst>
                                        <p:tav tm="0">
                                          <p:val>
                                            <p:fltVal val="0"/>
                                          </p:val>
                                        </p:tav>
                                        <p:tav tm="100000">
                                          <p:val>
                                            <p:strVal val="#ppt_h"/>
                                          </p:val>
                                        </p:tav>
                                      </p:tavLst>
                                    </p:anim>
                                  </p:childTnLst>
                                </p:cTn>
                              </p:par>
                            </p:childTnLst>
                          </p:cTn>
                        </p:par>
                        <p:par>
                          <p:cTn id="29" fill="hold">
                            <p:stCondLst>
                              <p:cond delay="4500"/>
                            </p:stCondLst>
                            <p:childTnLst>
                              <p:par>
                                <p:cTn id="30" presetID="23" presetClass="entr" presetSubtype="16" fill="hold" grpId="0" nodeType="afterEffect">
                                  <p:stCondLst>
                                    <p:cond delay="500"/>
                                  </p:stCondLst>
                                  <p:childTnLst>
                                    <p:set>
                                      <p:cBhvr>
                                        <p:cTn id="31" dur="1" fill="hold">
                                          <p:stCondLst>
                                            <p:cond delay="0"/>
                                          </p:stCondLst>
                                        </p:cTn>
                                        <p:tgtEl>
                                          <p:spTgt spid="1960969"/>
                                        </p:tgtEl>
                                        <p:attrNameLst>
                                          <p:attrName>style.visibility</p:attrName>
                                        </p:attrNameLst>
                                      </p:cBhvr>
                                      <p:to>
                                        <p:strVal val="visible"/>
                                      </p:to>
                                    </p:set>
                                    <p:anim calcmode="lin" valueType="num">
                                      <p:cBhvr>
                                        <p:cTn id="32" dur="500" fill="hold"/>
                                        <p:tgtEl>
                                          <p:spTgt spid="1960969"/>
                                        </p:tgtEl>
                                        <p:attrNameLst>
                                          <p:attrName>ppt_w</p:attrName>
                                        </p:attrNameLst>
                                      </p:cBhvr>
                                      <p:tavLst>
                                        <p:tav tm="0">
                                          <p:val>
                                            <p:fltVal val="0"/>
                                          </p:val>
                                        </p:tav>
                                        <p:tav tm="100000">
                                          <p:val>
                                            <p:strVal val="#ppt_w"/>
                                          </p:val>
                                        </p:tav>
                                      </p:tavLst>
                                    </p:anim>
                                    <p:anim calcmode="lin" valueType="num">
                                      <p:cBhvr>
                                        <p:cTn id="33" dur="500" fill="hold"/>
                                        <p:tgtEl>
                                          <p:spTgt spid="1960969"/>
                                        </p:tgtEl>
                                        <p:attrNameLst>
                                          <p:attrName>ppt_h</p:attrName>
                                        </p:attrNameLst>
                                      </p:cBhvr>
                                      <p:tavLst>
                                        <p:tav tm="0">
                                          <p:val>
                                            <p:fltVal val="0"/>
                                          </p:val>
                                        </p:tav>
                                        <p:tav tm="100000">
                                          <p:val>
                                            <p:strVal val="#ppt_h"/>
                                          </p:val>
                                        </p:tav>
                                      </p:tavLst>
                                    </p:anim>
                                  </p:childTnLst>
                                </p:cTn>
                              </p:par>
                            </p:childTnLst>
                          </p:cTn>
                        </p:par>
                        <p:par>
                          <p:cTn id="34" fill="hold">
                            <p:stCondLst>
                              <p:cond delay="5500"/>
                            </p:stCondLst>
                            <p:childTnLst>
                              <p:par>
                                <p:cTn id="35" presetID="23" presetClass="entr" presetSubtype="16" fill="hold" grpId="0" nodeType="afterEffect">
                                  <p:stCondLst>
                                    <p:cond delay="500"/>
                                  </p:stCondLst>
                                  <p:childTnLst>
                                    <p:set>
                                      <p:cBhvr>
                                        <p:cTn id="36" dur="1" fill="hold">
                                          <p:stCondLst>
                                            <p:cond delay="0"/>
                                          </p:stCondLst>
                                        </p:cTn>
                                        <p:tgtEl>
                                          <p:spTgt spid="1960970"/>
                                        </p:tgtEl>
                                        <p:attrNameLst>
                                          <p:attrName>style.visibility</p:attrName>
                                        </p:attrNameLst>
                                      </p:cBhvr>
                                      <p:to>
                                        <p:strVal val="visible"/>
                                      </p:to>
                                    </p:set>
                                    <p:anim calcmode="lin" valueType="num">
                                      <p:cBhvr>
                                        <p:cTn id="37" dur="500" fill="hold"/>
                                        <p:tgtEl>
                                          <p:spTgt spid="1960970"/>
                                        </p:tgtEl>
                                        <p:attrNameLst>
                                          <p:attrName>ppt_w</p:attrName>
                                        </p:attrNameLst>
                                      </p:cBhvr>
                                      <p:tavLst>
                                        <p:tav tm="0">
                                          <p:val>
                                            <p:fltVal val="0"/>
                                          </p:val>
                                        </p:tav>
                                        <p:tav tm="100000">
                                          <p:val>
                                            <p:strVal val="#ppt_w"/>
                                          </p:val>
                                        </p:tav>
                                      </p:tavLst>
                                    </p:anim>
                                    <p:anim calcmode="lin" valueType="num">
                                      <p:cBhvr>
                                        <p:cTn id="38" dur="500" fill="hold"/>
                                        <p:tgtEl>
                                          <p:spTgt spid="1960970"/>
                                        </p:tgtEl>
                                        <p:attrNameLst>
                                          <p:attrName>ppt_h</p:attrName>
                                        </p:attrNameLst>
                                      </p:cBhvr>
                                      <p:tavLst>
                                        <p:tav tm="0">
                                          <p:val>
                                            <p:fltVal val="0"/>
                                          </p:val>
                                        </p:tav>
                                        <p:tav tm="100000">
                                          <p:val>
                                            <p:strVal val="#ppt_h"/>
                                          </p:val>
                                        </p:tav>
                                      </p:tavLst>
                                    </p:anim>
                                  </p:childTnLst>
                                </p:cTn>
                              </p:par>
                            </p:childTnLst>
                          </p:cTn>
                        </p:par>
                        <p:par>
                          <p:cTn id="39" fill="hold">
                            <p:stCondLst>
                              <p:cond delay="6500"/>
                            </p:stCondLst>
                            <p:childTnLst>
                              <p:par>
                                <p:cTn id="40" presetID="23" presetClass="entr" presetSubtype="16" fill="hold" grpId="0" nodeType="afterEffect">
                                  <p:stCondLst>
                                    <p:cond delay="500"/>
                                  </p:stCondLst>
                                  <p:childTnLst>
                                    <p:set>
                                      <p:cBhvr>
                                        <p:cTn id="41" dur="1" fill="hold">
                                          <p:stCondLst>
                                            <p:cond delay="0"/>
                                          </p:stCondLst>
                                        </p:cTn>
                                        <p:tgtEl>
                                          <p:spTgt spid="1960971"/>
                                        </p:tgtEl>
                                        <p:attrNameLst>
                                          <p:attrName>style.visibility</p:attrName>
                                        </p:attrNameLst>
                                      </p:cBhvr>
                                      <p:to>
                                        <p:strVal val="visible"/>
                                      </p:to>
                                    </p:set>
                                    <p:anim calcmode="lin" valueType="num">
                                      <p:cBhvr>
                                        <p:cTn id="42" dur="500" fill="hold"/>
                                        <p:tgtEl>
                                          <p:spTgt spid="1960971"/>
                                        </p:tgtEl>
                                        <p:attrNameLst>
                                          <p:attrName>ppt_w</p:attrName>
                                        </p:attrNameLst>
                                      </p:cBhvr>
                                      <p:tavLst>
                                        <p:tav tm="0">
                                          <p:val>
                                            <p:fltVal val="0"/>
                                          </p:val>
                                        </p:tav>
                                        <p:tav tm="100000">
                                          <p:val>
                                            <p:strVal val="#ppt_w"/>
                                          </p:val>
                                        </p:tav>
                                      </p:tavLst>
                                    </p:anim>
                                    <p:anim calcmode="lin" valueType="num">
                                      <p:cBhvr>
                                        <p:cTn id="43" dur="500" fill="hold"/>
                                        <p:tgtEl>
                                          <p:spTgt spid="1960971"/>
                                        </p:tgtEl>
                                        <p:attrNameLst>
                                          <p:attrName>ppt_h</p:attrName>
                                        </p:attrNameLst>
                                      </p:cBhvr>
                                      <p:tavLst>
                                        <p:tav tm="0">
                                          <p:val>
                                            <p:fltVal val="0"/>
                                          </p:val>
                                        </p:tav>
                                        <p:tav tm="100000">
                                          <p:val>
                                            <p:strVal val="#ppt_h"/>
                                          </p:val>
                                        </p:tav>
                                      </p:tavLst>
                                    </p:anim>
                                  </p:childTnLst>
                                </p:cTn>
                              </p:par>
                            </p:childTnLst>
                          </p:cTn>
                        </p:par>
                        <p:par>
                          <p:cTn id="44" fill="hold">
                            <p:stCondLst>
                              <p:cond delay="7500"/>
                            </p:stCondLst>
                            <p:childTnLst>
                              <p:par>
                                <p:cTn id="45" presetID="23" presetClass="entr" presetSubtype="16" fill="hold" grpId="0" nodeType="afterEffect">
                                  <p:stCondLst>
                                    <p:cond delay="500"/>
                                  </p:stCondLst>
                                  <p:childTnLst>
                                    <p:set>
                                      <p:cBhvr>
                                        <p:cTn id="46" dur="1" fill="hold">
                                          <p:stCondLst>
                                            <p:cond delay="0"/>
                                          </p:stCondLst>
                                        </p:cTn>
                                        <p:tgtEl>
                                          <p:spTgt spid="1960972"/>
                                        </p:tgtEl>
                                        <p:attrNameLst>
                                          <p:attrName>style.visibility</p:attrName>
                                        </p:attrNameLst>
                                      </p:cBhvr>
                                      <p:to>
                                        <p:strVal val="visible"/>
                                      </p:to>
                                    </p:set>
                                    <p:anim calcmode="lin" valueType="num">
                                      <p:cBhvr>
                                        <p:cTn id="47" dur="500" fill="hold"/>
                                        <p:tgtEl>
                                          <p:spTgt spid="1960972"/>
                                        </p:tgtEl>
                                        <p:attrNameLst>
                                          <p:attrName>ppt_w</p:attrName>
                                        </p:attrNameLst>
                                      </p:cBhvr>
                                      <p:tavLst>
                                        <p:tav tm="0">
                                          <p:val>
                                            <p:fltVal val="0"/>
                                          </p:val>
                                        </p:tav>
                                        <p:tav tm="100000">
                                          <p:val>
                                            <p:strVal val="#ppt_w"/>
                                          </p:val>
                                        </p:tav>
                                      </p:tavLst>
                                    </p:anim>
                                    <p:anim calcmode="lin" valueType="num">
                                      <p:cBhvr>
                                        <p:cTn id="48" dur="500" fill="hold"/>
                                        <p:tgtEl>
                                          <p:spTgt spid="1960972"/>
                                        </p:tgtEl>
                                        <p:attrNameLst>
                                          <p:attrName>ppt_h</p:attrName>
                                        </p:attrNameLst>
                                      </p:cBhvr>
                                      <p:tavLst>
                                        <p:tav tm="0">
                                          <p:val>
                                            <p:fltVal val="0"/>
                                          </p:val>
                                        </p:tav>
                                        <p:tav tm="100000">
                                          <p:val>
                                            <p:strVal val="#ppt_h"/>
                                          </p:val>
                                        </p:tav>
                                      </p:tavLst>
                                    </p:anim>
                                  </p:childTnLst>
                                </p:cTn>
                              </p:par>
                            </p:childTnLst>
                          </p:cTn>
                        </p:par>
                        <p:par>
                          <p:cTn id="49" fill="hold">
                            <p:stCondLst>
                              <p:cond delay="8500"/>
                            </p:stCondLst>
                            <p:childTnLst>
                              <p:par>
                                <p:cTn id="50" presetID="23" presetClass="entr" presetSubtype="16" fill="hold" grpId="0" nodeType="afterEffect">
                                  <p:stCondLst>
                                    <p:cond delay="500"/>
                                  </p:stCondLst>
                                  <p:childTnLst>
                                    <p:set>
                                      <p:cBhvr>
                                        <p:cTn id="51" dur="1" fill="hold">
                                          <p:stCondLst>
                                            <p:cond delay="0"/>
                                          </p:stCondLst>
                                        </p:cTn>
                                        <p:tgtEl>
                                          <p:spTgt spid="1960973"/>
                                        </p:tgtEl>
                                        <p:attrNameLst>
                                          <p:attrName>style.visibility</p:attrName>
                                        </p:attrNameLst>
                                      </p:cBhvr>
                                      <p:to>
                                        <p:strVal val="visible"/>
                                      </p:to>
                                    </p:set>
                                    <p:anim calcmode="lin" valueType="num">
                                      <p:cBhvr>
                                        <p:cTn id="52" dur="500" fill="hold"/>
                                        <p:tgtEl>
                                          <p:spTgt spid="1960973"/>
                                        </p:tgtEl>
                                        <p:attrNameLst>
                                          <p:attrName>ppt_w</p:attrName>
                                        </p:attrNameLst>
                                      </p:cBhvr>
                                      <p:tavLst>
                                        <p:tav tm="0">
                                          <p:val>
                                            <p:fltVal val="0"/>
                                          </p:val>
                                        </p:tav>
                                        <p:tav tm="100000">
                                          <p:val>
                                            <p:strVal val="#ppt_w"/>
                                          </p:val>
                                        </p:tav>
                                      </p:tavLst>
                                    </p:anim>
                                    <p:anim calcmode="lin" valueType="num">
                                      <p:cBhvr>
                                        <p:cTn id="53" dur="500" fill="hold"/>
                                        <p:tgtEl>
                                          <p:spTgt spid="1960973"/>
                                        </p:tgtEl>
                                        <p:attrNameLst>
                                          <p:attrName>ppt_h</p:attrName>
                                        </p:attrNameLst>
                                      </p:cBhvr>
                                      <p:tavLst>
                                        <p:tav tm="0">
                                          <p:val>
                                            <p:fltVal val="0"/>
                                          </p:val>
                                        </p:tav>
                                        <p:tav tm="100000">
                                          <p:val>
                                            <p:strVal val="#ppt_h"/>
                                          </p:val>
                                        </p:tav>
                                      </p:tavLst>
                                    </p:anim>
                                  </p:childTnLst>
                                </p:cTn>
                              </p:par>
                            </p:childTnLst>
                          </p:cTn>
                        </p:par>
                        <p:par>
                          <p:cTn id="54" fill="hold">
                            <p:stCondLst>
                              <p:cond delay="9500"/>
                            </p:stCondLst>
                            <p:childTnLst>
                              <p:par>
                                <p:cTn id="55" presetID="23" presetClass="entr" presetSubtype="16" fill="hold" grpId="0" nodeType="afterEffect">
                                  <p:stCondLst>
                                    <p:cond delay="0"/>
                                  </p:stCondLst>
                                  <p:childTnLst>
                                    <p:set>
                                      <p:cBhvr>
                                        <p:cTn id="56" dur="1" fill="hold">
                                          <p:stCondLst>
                                            <p:cond delay="0"/>
                                          </p:stCondLst>
                                        </p:cTn>
                                        <p:tgtEl>
                                          <p:spTgt spid="1960963"/>
                                        </p:tgtEl>
                                        <p:attrNameLst>
                                          <p:attrName>style.visibility</p:attrName>
                                        </p:attrNameLst>
                                      </p:cBhvr>
                                      <p:to>
                                        <p:strVal val="visible"/>
                                      </p:to>
                                    </p:set>
                                    <p:anim calcmode="lin" valueType="num">
                                      <p:cBhvr>
                                        <p:cTn id="57" dur="500" fill="hold"/>
                                        <p:tgtEl>
                                          <p:spTgt spid="1960963"/>
                                        </p:tgtEl>
                                        <p:attrNameLst>
                                          <p:attrName>ppt_w</p:attrName>
                                        </p:attrNameLst>
                                      </p:cBhvr>
                                      <p:tavLst>
                                        <p:tav tm="0">
                                          <p:val>
                                            <p:fltVal val="0"/>
                                          </p:val>
                                        </p:tav>
                                        <p:tav tm="100000">
                                          <p:val>
                                            <p:strVal val="#ppt_w"/>
                                          </p:val>
                                        </p:tav>
                                      </p:tavLst>
                                    </p:anim>
                                    <p:anim calcmode="lin" valueType="num">
                                      <p:cBhvr>
                                        <p:cTn id="58" dur="500" fill="hold"/>
                                        <p:tgtEl>
                                          <p:spTgt spid="1960963"/>
                                        </p:tgtEl>
                                        <p:attrNameLst>
                                          <p:attrName>ppt_h</p:attrName>
                                        </p:attrNameLst>
                                      </p:cBhvr>
                                      <p:tavLst>
                                        <p:tav tm="0">
                                          <p:val>
                                            <p:fltVal val="0"/>
                                          </p:val>
                                        </p:tav>
                                        <p:tav tm="100000">
                                          <p:val>
                                            <p:strVal val="#ppt_h"/>
                                          </p:val>
                                        </p:tav>
                                      </p:tavLst>
                                    </p:anim>
                                  </p:childTnLst>
                                </p:cTn>
                              </p:par>
                            </p:childTnLst>
                          </p:cTn>
                        </p:par>
                        <p:par>
                          <p:cTn id="59" fill="hold">
                            <p:stCondLst>
                              <p:cond delay="10000"/>
                            </p:stCondLst>
                            <p:childTnLst>
                              <p:par>
                                <p:cTn id="60" presetID="2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childTnLst>
                                </p:cTn>
                              </p:par>
                            </p:childTnLst>
                          </p:cTn>
                        </p:par>
                        <p:par>
                          <p:cTn id="64" fill="hold">
                            <p:stCondLst>
                              <p:cond delay="10500"/>
                            </p:stCondLst>
                            <p:childTnLst>
                              <p:par>
                                <p:cTn id="65" presetID="22" presetClass="entr" presetSubtype="2"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right)">
                                      <p:cBhvr>
                                        <p:cTn id="6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0963" grpId="0" animBg="1"/>
      <p:bldP spid="1960964" grpId="0" animBg="1"/>
      <p:bldP spid="1960965" grpId="0" animBg="1"/>
      <p:bldP spid="1960966" grpId="0" animBg="1"/>
      <p:bldP spid="1960967" grpId="0" animBg="1"/>
      <p:bldP spid="1960968" grpId="0" animBg="1"/>
      <p:bldP spid="1960969" grpId="0" animBg="1"/>
      <p:bldP spid="1960970" grpId="0" animBg="1"/>
      <p:bldP spid="1960971" grpId="0" animBg="1"/>
      <p:bldP spid="1960972" grpId="0" animBg="1"/>
      <p:bldP spid="1960973" grpId="0" animBg="1"/>
      <p:bldP spid="17" grpId="0" animBg="1"/>
      <p:bldP spid="18" grpId="0" animBg="1"/>
    </p:bld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462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74B7E49-AEF1-4704-8A19-33DD2C8B551B}" type="slidenum">
              <a:rPr lang="en-US" sz="900">
                <a:solidFill>
                  <a:schemeClr val="bg1"/>
                </a:solidFill>
              </a:rPr>
              <a:pPr algn="r" eaLnBrk="0" hangingPunct="0">
                <a:lnSpc>
                  <a:spcPct val="85000"/>
                </a:lnSpc>
                <a:spcBef>
                  <a:spcPct val="20000"/>
                </a:spcBef>
              </a:pPr>
              <a:t>74</a:t>
            </a:fld>
            <a:endParaRPr lang="en-US" sz="900">
              <a:solidFill>
                <a:schemeClr val="bg1"/>
              </a:solidFill>
            </a:endParaRPr>
          </a:p>
        </p:txBody>
      </p:sp>
      <p:pic>
        <p:nvPicPr>
          <p:cNvPr id="154628"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609600" y="2219325"/>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a:solidFill>
                  <a:srgbClr val="FFFFFF"/>
                </a:solidFill>
              </a:rPr>
              <a:t>Labor Market Trends</a:t>
            </a:r>
            <a:endParaRPr lang="en-US" sz="4000" b="1" i="1">
              <a:solidFill>
                <a:srgbClr val="FFFFFF"/>
              </a:solidFill>
            </a:endParaRPr>
          </a:p>
        </p:txBody>
      </p:sp>
      <p:sp>
        <p:nvSpPr>
          <p:cNvPr id="1940487" name="Rectangle 7"/>
          <p:cNvSpPr>
            <a:spLocks noChangeArrowheads="1"/>
          </p:cNvSpPr>
          <p:nvPr/>
        </p:nvSpPr>
        <p:spPr bwMode="auto">
          <a:xfrm>
            <a:off x="228600" y="4052888"/>
            <a:ext cx="8601075" cy="2085975"/>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a:solidFill>
                  <a:srgbClr val="225A7A"/>
                </a:solidFill>
              </a:rPr>
              <a:t>Massive Job Losses Sapped the Economy and Commercial/Personal  Lines Exposure, But Trend is Improving</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74</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096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096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8E26AED-119F-4456-85F5-92CA4B421A3F}" type="slidenum">
              <a:rPr lang="en-US" sz="900"/>
              <a:pPr algn="r" eaLnBrk="0" hangingPunct="0">
                <a:lnSpc>
                  <a:spcPct val="85000"/>
                </a:lnSpc>
                <a:spcBef>
                  <a:spcPct val="20000"/>
                </a:spcBef>
              </a:pPr>
              <a:t>75</a:t>
            </a:fld>
            <a:endParaRPr lang="en-US" sz="900"/>
          </a:p>
        </p:txBody>
      </p:sp>
      <p:sp>
        <p:nvSpPr>
          <p:cNvPr id="40966" name="Rectangle 2"/>
          <p:cNvSpPr>
            <a:spLocks noGrp="1" noChangeArrowheads="1"/>
          </p:cNvSpPr>
          <p:nvPr>
            <p:ph type="title" idx="4294967295"/>
          </p:nvPr>
        </p:nvSpPr>
        <p:spPr>
          <a:xfrm>
            <a:off x="142875" y="0"/>
            <a:ext cx="7524750" cy="989013"/>
          </a:xfrm>
        </p:spPr>
        <p:txBody>
          <a:bodyPr/>
          <a:lstStyle/>
          <a:p>
            <a:r>
              <a:rPr lang="en-US" sz="2800" dirty="0" smtClean="0"/>
              <a:t>Unemployment and Underemployment Rates: Stubbornly High, But Falling</a:t>
            </a:r>
          </a:p>
        </p:txBody>
      </p:sp>
      <p:graphicFrame>
        <p:nvGraphicFramePr>
          <p:cNvPr id="40962" name="Object 2"/>
          <p:cNvGraphicFramePr>
            <a:graphicFrameLocks/>
          </p:cNvGraphicFramePr>
          <p:nvPr>
            <p:ph idx="4294967295"/>
          </p:nvPr>
        </p:nvGraphicFramePr>
        <p:xfrm>
          <a:off x="0" y="1201738"/>
          <a:ext cx="7081837" cy="4867275"/>
        </p:xfrm>
        <a:graphic>
          <a:graphicData uri="http://schemas.openxmlformats.org/presentationml/2006/ole">
            <p:oleObj spid="_x0000_s22646786" name="Chart" r:id="rId4" imgW="7096176" imgH="4876800" progId="MSGraph.Chart.8">
              <p:embed followColorScheme="full"/>
            </p:oleObj>
          </a:graphicData>
        </a:graphic>
      </p:graphicFrame>
      <p:sp>
        <p:nvSpPr>
          <p:cNvPr id="7072775" name="AutoShape 7"/>
          <p:cNvSpPr>
            <a:spLocks noChangeArrowheads="1"/>
          </p:cNvSpPr>
          <p:nvPr/>
        </p:nvSpPr>
        <p:spPr bwMode="blackWhite">
          <a:xfrm>
            <a:off x="7064477" y="2714625"/>
            <a:ext cx="1884261" cy="3140485"/>
          </a:xfrm>
          <a:prstGeom prst="wedgeRectCallout">
            <a:avLst>
              <a:gd name="adj1" fmla="val -60275"/>
              <a:gd name="adj2" fmla="val -92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Unemployment stood </a:t>
            </a:r>
            <a:r>
              <a:rPr lang="en-US" sz="1400" b="1" dirty="0" smtClean="0">
                <a:cs typeface="+mn-cs"/>
              </a:rPr>
              <a:t>at 7.2% </a:t>
            </a:r>
            <a:r>
              <a:rPr lang="en-US" sz="1400" b="1" dirty="0">
                <a:cs typeface="+mn-cs"/>
              </a:rPr>
              <a:t>in </a:t>
            </a:r>
            <a:r>
              <a:rPr lang="en-US" sz="1400" b="1" dirty="0" smtClean="0">
                <a:cs typeface="+mn-cs"/>
              </a:rPr>
              <a:t>Sept. 2013—its lowest level since Dec. 2008.</a:t>
            </a:r>
            <a:endParaRPr lang="en-US" sz="1400" b="1" dirty="0">
              <a:cs typeface="+mn-cs"/>
            </a:endParaRPr>
          </a:p>
          <a:p>
            <a:pPr algn="ctr" eaLnBrk="0" hangingPunct="0">
              <a:lnSpc>
                <a:spcPct val="90000"/>
              </a:lnSpc>
              <a:spcBef>
                <a:spcPct val="50000"/>
              </a:spcBef>
              <a:buClr>
                <a:schemeClr val="bg1"/>
              </a:buClr>
              <a:buFont typeface="Wingdings" pitchFamily="2" charset="2"/>
              <a:buNone/>
              <a:defRPr/>
            </a:pPr>
            <a:r>
              <a:rPr lang="en-US" sz="1400" b="1" dirty="0">
                <a:cs typeface="+mn-cs"/>
              </a:rPr>
              <a:t>Unemployment peaked at 10.1% in October 2009, highest monthly rate since 1983.</a:t>
            </a:r>
          </a:p>
          <a:p>
            <a:pPr algn="ctr" eaLnBrk="0" hangingPunct="0">
              <a:lnSpc>
                <a:spcPct val="90000"/>
              </a:lnSpc>
              <a:spcBef>
                <a:spcPct val="50000"/>
              </a:spcBef>
              <a:buClr>
                <a:schemeClr val="bg1"/>
              </a:buClr>
              <a:buFont typeface="Wingdings" pitchFamily="2" charset="2"/>
              <a:buNone/>
              <a:defRPr/>
            </a:pPr>
            <a:r>
              <a:rPr lang="en-US" sz="1400" b="1" dirty="0">
                <a:cs typeface="+mn-cs"/>
              </a:rPr>
              <a:t>Peak rate in the last 30 years: 10.8% in November - December 1982</a:t>
            </a:r>
          </a:p>
        </p:txBody>
      </p:sp>
      <p:sp>
        <p:nvSpPr>
          <p:cNvPr id="40968" name="Rectangle 8"/>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US Bureau of Labor Statistics; Insurance Information Institute.</a:t>
            </a:r>
          </a:p>
        </p:txBody>
      </p:sp>
      <p:sp>
        <p:nvSpPr>
          <p:cNvPr id="2094089" name="AutoShape 38"/>
          <p:cNvSpPr>
            <a:spLocks noChangeArrowheads="1"/>
          </p:cNvSpPr>
          <p:nvPr/>
        </p:nvSpPr>
        <p:spPr bwMode="blackWhite">
          <a:xfrm>
            <a:off x="7280275" y="1152525"/>
            <a:ext cx="1639888" cy="1562100"/>
          </a:xfrm>
          <a:prstGeom prst="wedgeRectCallout">
            <a:avLst>
              <a:gd name="adj1" fmla="val -74714"/>
              <a:gd name="adj2" fmla="val 347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U-6 went from 8.0% in March 2007 to 17.5% in </a:t>
            </a:r>
            <a:br>
              <a:rPr lang="en-US" sz="1400" b="1" dirty="0">
                <a:solidFill>
                  <a:schemeClr val="bg1"/>
                </a:solidFill>
                <a:cs typeface="+mn-cs"/>
              </a:rPr>
            </a:br>
            <a:r>
              <a:rPr lang="en-US" sz="1400" b="1" dirty="0">
                <a:solidFill>
                  <a:schemeClr val="bg1"/>
                </a:solidFill>
                <a:cs typeface="+mn-cs"/>
              </a:rPr>
              <a:t>October 2009; Stood at </a:t>
            </a:r>
            <a:r>
              <a:rPr lang="en-US" sz="1400" b="1" dirty="0" smtClean="0">
                <a:solidFill>
                  <a:schemeClr val="bg1"/>
                </a:solidFill>
                <a:cs typeface="+mn-cs"/>
              </a:rPr>
              <a:t>13.6% </a:t>
            </a:r>
            <a:r>
              <a:rPr lang="en-US" sz="1400" b="1" dirty="0">
                <a:solidFill>
                  <a:schemeClr val="bg1"/>
                </a:solidFill>
                <a:cs typeface="+mn-cs"/>
              </a:rPr>
              <a:t>in </a:t>
            </a:r>
            <a:r>
              <a:rPr lang="en-US" sz="1400" b="1" dirty="0" smtClean="0">
                <a:solidFill>
                  <a:schemeClr val="bg1"/>
                </a:solidFill>
                <a:cs typeface="+mn-cs"/>
              </a:rPr>
              <a:t>August 2013</a:t>
            </a:r>
            <a:endParaRPr lang="en-US" sz="1400" b="1" dirty="0">
              <a:solidFill>
                <a:schemeClr val="bg1"/>
              </a:solidFill>
              <a:cs typeface="+mn-cs"/>
            </a:endParaRPr>
          </a:p>
        </p:txBody>
      </p:sp>
      <p:sp>
        <p:nvSpPr>
          <p:cNvPr id="40970" name="Rectangle 11"/>
          <p:cNvSpPr>
            <a:spLocks noChangeArrowheads="1"/>
          </p:cNvSpPr>
          <p:nvPr/>
        </p:nvSpPr>
        <p:spPr bwMode="black">
          <a:xfrm>
            <a:off x="223838" y="102870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2000 through </a:t>
            </a:r>
            <a:r>
              <a:rPr lang="en-US" sz="1600" b="1" dirty="0" smtClean="0">
                <a:solidFill>
                  <a:srgbClr val="225A7A"/>
                </a:solidFill>
              </a:rPr>
              <a:t>September 2013, </a:t>
            </a:r>
            <a:r>
              <a:rPr lang="en-US" sz="1600" b="1" dirty="0">
                <a:solidFill>
                  <a:srgbClr val="225A7A"/>
                </a:solidFill>
              </a:rPr>
              <a:t>Seasonally Adjusted (%)</a:t>
            </a:r>
          </a:p>
        </p:txBody>
      </p:sp>
      <p:sp>
        <p:nvSpPr>
          <p:cNvPr id="2" name="AutoShape 38"/>
          <p:cNvSpPr>
            <a:spLocks noChangeArrowheads="1"/>
          </p:cNvSpPr>
          <p:nvPr/>
        </p:nvSpPr>
        <p:spPr bwMode="blackWhite">
          <a:xfrm>
            <a:off x="628914" y="1981200"/>
            <a:ext cx="1271588" cy="942975"/>
          </a:xfrm>
          <a:prstGeom prst="wedgeRectCallout">
            <a:avLst>
              <a:gd name="adj1" fmla="val 10178"/>
              <a:gd name="adj2" fmla="val 21012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Recession ended in November 2001 </a:t>
            </a:r>
          </a:p>
        </p:txBody>
      </p:sp>
      <p:sp>
        <p:nvSpPr>
          <p:cNvPr id="3" name="AutoShape 38"/>
          <p:cNvSpPr>
            <a:spLocks noChangeArrowheads="1"/>
          </p:cNvSpPr>
          <p:nvPr/>
        </p:nvSpPr>
        <p:spPr bwMode="blackWhite">
          <a:xfrm>
            <a:off x="1967990" y="2009775"/>
            <a:ext cx="1550988" cy="923925"/>
          </a:xfrm>
          <a:prstGeom prst="wedgeRectCallout">
            <a:avLst>
              <a:gd name="adj1" fmla="val -36054"/>
              <a:gd name="adj2" fmla="val 18861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Unemployment kept rising for 19 more months</a:t>
            </a:r>
          </a:p>
        </p:txBody>
      </p:sp>
      <p:sp>
        <p:nvSpPr>
          <p:cNvPr id="4" name="AutoShape 38"/>
          <p:cNvSpPr>
            <a:spLocks noChangeArrowheads="1"/>
          </p:cNvSpPr>
          <p:nvPr/>
        </p:nvSpPr>
        <p:spPr bwMode="blackWhite">
          <a:xfrm>
            <a:off x="3555022" y="2028825"/>
            <a:ext cx="1343025" cy="914400"/>
          </a:xfrm>
          <a:prstGeom prst="wedgeRectCallout">
            <a:avLst>
              <a:gd name="adj1" fmla="val -4634"/>
              <a:gd name="adj2" fmla="val 23971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Recession began in December 2007</a:t>
            </a:r>
          </a:p>
        </p:txBody>
      </p:sp>
      <p:sp>
        <p:nvSpPr>
          <p:cNvPr id="14" name="Rectangle 6"/>
          <p:cNvSpPr>
            <a:spLocks noChangeArrowheads="1"/>
          </p:cNvSpPr>
          <p:nvPr/>
        </p:nvSpPr>
        <p:spPr bwMode="blackWhite">
          <a:xfrm>
            <a:off x="481013" y="6000750"/>
            <a:ext cx="8220075" cy="555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Stubbornly high unemployment and </a:t>
            </a:r>
            <a:r>
              <a:rPr lang="en-US" b="1" dirty="0" smtClean="0">
                <a:solidFill>
                  <a:srgbClr val="FFFFFF"/>
                </a:solidFill>
              </a:rPr>
              <a:t>underemployment constrain </a:t>
            </a:r>
            <a:r>
              <a:rPr lang="en-US" b="1" dirty="0">
                <a:solidFill>
                  <a:srgbClr val="FFFFFF"/>
                </a:solidFill>
              </a:rPr>
              <a:t>overall economic </a:t>
            </a:r>
            <a:r>
              <a:rPr lang="en-US" b="1" dirty="0" smtClean="0">
                <a:solidFill>
                  <a:srgbClr val="FFFFFF"/>
                </a:solidFill>
              </a:rPr>
              <a:t>growth, but the job market is now clearly improving</a:t>
            </a:r>
            <a:endParaRPr lang="en-US" b="1" dirty="0">
              <a:solidFill>
                <a:srgbClr val="FFFFFF"/>
              </a:solidFill>
            </a:endParaRPr>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75</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094089"/>
                                        </p:tgtEl>
                                        <p:attrNameLst>
                                          <p:attrName>style.visibility</p:attrName>
                                        </p:attrNameLst>
                                      </p:cBhvr>
                                      <p:to>
                                        <p:strVal val="visible"/>
                                      </p:to>
                                    </p:set>
                                    <p:animEffect transition="in" filter="wipe(left)">
                                      <p:cBhvr>
                                        <p:cTn id="7" dur="500"/>
                                        <p:tgtEl>
                                          <p:spTgt spid="2094089"/>
                                        </p:tgtEl>
                                      </p:cBhvr>
                                    </p:animEffect>
                                  </p:childTnLst>
                                </p:cTn>
                              </p:par>
                            </p:childTnLst>
                          </p:cTn>
                        </p:par>
                        <p:par>
                          <p:cTn id="8" fill="hold">
                            <p:stCondLst>
                              <p:cond delay="1000"/>
                            </p:stCondLst>
                            <p:childTnLst>
                              <p:par>
                                <p:cTn id="9" presetID="22" presetClass="entr" presetSubtype="2" fill="hold" grpId="0" nodeType="afterEffect">
                                  <p:stCondLst>
                                    <p:cond delay="500"/>
                                  </p:stCondLst>
                                  <p:childTnLst>
                                    <p:set>
                                      <p:cBhvr>
                                        <p:cTn id="10" dur="1" fill="hold">
                                          <p:stCondLst>
                                            <p:cond delay="0"/>
                                          </p:stCondLst>
                                        </p:cTn>
                                        <p:tgtEl>
                                          <p:spTgt spid="7072775"/>
                                        </p:tgtEl>
                                        <p:attrNameLst>
                                          <p:attrName>style.visibility</p:attrName>
                                        </p:attrNameLst>
                                      </p:cBhvr>
                                      <p:to>
                                        <p:strVal val="visible"/>
                                      </p:to>
                                    </p:set>
                                    <p:animEffect transition="in" filter="wipe(right)">
                                      <p:cBhvr>
                                        <p:cTn id="11" dur="500"/>
                                        <p:tgtEl>
                                          <p:spTgt spid="7072775"/>
                                        </p:tgtEl>
                                      </p:cBhvr>
                                    </p:animEffect>
                                  </p:childTnLst>
                                </p:cTn>
                              </p:par>
                            </p:childTnLst>
                          </p:cTn>
                        </p:par>
                        <p:par>
                          <p:cTn id="12" fill="hold">
                            <p:stCondLst>
                              <p:cond delay="2000"/>
                            </p:stCondLst>
                            <p:childTnLst>
                              <p:par>
                                <p:cTn id="13" presetID="22" presetClass="entr" presetSubtype="8" fill="hold" grpId="0" nodeType="afterEffect">
                                  <p:stCondLst>
                                    <p:cond delay="50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3000"/>
                            </p:stCondLst>
                            <p:childTnLst>
                              <p:par>
                                <p:cTn id="17" presetID="22" presetClass="entr" presetSubtype="8" fill="hold" grpId="0"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p:stCondLst>
                              <p:cond delay="4000"/>
                            </p:stCondLst>
                            <p:childTnLst>
                              <p:par>
                                <p:cTn id="21" presetID="22" presetClass="entr" presetSubtype="8" fill="hold" grpId="0" nodeType="afterEffect">
                                  <p:stCondLst>
                                    <p:cond delay="50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par>
                          <p:cTn id="24" fill="hold">
                            <p:stCondLst>
                              <p:cond delay="5000"/>
                            </p:stCondLst>
                            <p:childTnLst>
                              <p:par>
                                <p:cTn id="25" presetID="23" presetClass="entr" presetSubtype="16" fill="hold" grpId="0" nodeType="afterEffect">
                                  <p:stCondLst>
                                    <p:cond delay="100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2775" grpId="0" animBg="1"/>
      <p:bldP spid="2094089" grpId="0" animBg="1"/>
      <p:bldP spid="2" grpId="0" animBg="1"/>
      <p:bldP spid="3" grpId="0" animBg="1"/>
      <p:bldP spid="4" grpId="0" animBg="1"/>
      <p:bldP spid="14"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3"/>
          <p:cNvGraphicFramePr>
            <a:graphicFrameLocks/>
          </p:cNvGraphicFramePr>
          <p:nvPr>
            <p:ph idx="4294967295"/>
          </p:nvPr>
        </p:nvGraphicFramePr>
        <p:xfrm>
          <a:off x="179388" y="1397000"/>
          <a:ext cx="8775700" cy="4087813"/>
        </p:xfrm>
        <a:graphic>
          <a:graphicData uri="http://schemas.openxmlformats.org/presentationml/2006/ole">
            <p:oleObj spid="_x0000_s22647810" name="Chart" r:id="rId4" imgW="8582143" imgH="4114884" progId="MSGraph.Chart.8">
              <p:embed followColorScheme="full"/>
            </p:oleObj>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Monthly Change in Private Employment</a:t>
            </a: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2007 </a:t>
            </a:r>
            <a:r>
              <a:rPr lang="en-US" sz="1600" b="1" dirty="0">
                <a:solidFill>
                  <a:srgbClr val="225A7A"/>
                </a:solidFill>
              </a:rPr>
              <a:t>through </a:t>
            </a:r>
            <a:r>
              <a:rPr lang="en-US" sz="1600" b="1" dirty="0" smtClean="0">
                <a:solidFill>
                  <a:srgbClr val="225A7A"/>
                </a:solidFill>
              </a:rPr>
              <a:t>September 2013 (Thousands, Seasonally Adjusted)</a:t>
            </a:r>
            <a:endParaRPr lang="en-US" sz="1600" b="1" dirty="0">
              <a:solidFill>
                <a:srgbClr val="225A7A"/>
              </a:solidFill>
            </a:endParaRPr>
          </a:p>
        </p:txBody>
      </p:sp>
      <p:sp>
        <p:nvSpPr>
          <p:cNvPr id="10"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7.52 million </a:t>
            </a:r>
            <a:r>
              <a:rPr lang="en-US" b="1" dirty="0">
                <a:solidFill>
                  <a:srgbClr val="FFFFFF"/>
                </a:solidFill>
              </a:rPr>
              <a:t>Jobs Since Jan. 2010 After Having Shed </a:t>
            </a:r>
            <a:r>
              <a:rPr lang="en-US" b="1" dirty="0" smtClean="0">
                <a:solidFill>
                  <a:srgbClr val="FFFFFF"/>
                </a:solidFill>
              </a:rPr>
              <a:t>4.98 </a:t>
            </a:r>
            <a:r>
              <a:rPr lang="en-US" b="1" dirty="0">
                <a:solidFill>
                  <a:srgbClr val="FFFFFF"/>
                </a:solidFill>
              </a:rPr>
              <a:t>Million Jobs in 2009 and </a:t>
            </a:r>
            <a:r>
              <a:rPr lang="en-US" b="1" dirty="0" smtClean="0">
                <a:solidFill>
                  <a:srgbClr val="FFFFFF"/>
                </a:solidFill>
              </a:rPr>
              <a:t>3.80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US Bureau of Labor Statistics: </a:t>
            </a:r>
            <a:r>
              <a:rPr lang="en-US" sz="1100">
                <a:hlinkClick r:id="rId5"/>
              </a:rPr>
              <a:t>http://www.bls.gov/ces/home.htm</a:t>
            </a:r>
            <a:r>
              <a:rPr lang="en-US" sz="1100"/>
              <a:t>; Insurance Information Institute</a:t>
            </a:r>
          </a:p>
        </p:txBody>
      </p:sp>
      <p:sp>
        <p:nvSpPr>
          <p:cNvPr id="12" name="AutoShape 5"/>
          <p:cNvSpPr>
            <a:spLocks noChangeArrowheads="1"/>
          </p:cNvSpPr>
          <p:nvPr/>
        </p:nvSpPr>
        <p:spPr bwMode="blackWhite">
          <a:xfrm>
            <a:off x="1015006" y="4061686"/>
            <a:ext cx="2013329" cy="841375"/>
          </a:xfrm>
          <a:prstGeom prst="wedgeRectCallout">
            <a:avLst>
              <a:gd name="adj1" fmla="val 54362"/>
              <a:gd name="adj2" fmla="val -1972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Monthly Losses in   Dec. 08–Mar. 09 Were the Largest in the </a:t>
            </a:r>
            <a:br>
              <a:rPr lang="en-US" sz="1400" b="1" dirty="0">
                <a:solidFill>
                  <a:schemeClr val="bg1"/>
                </a:solidFill>
              </a:rPr>
            </a:br>
            <a:r>
              <a:rPr lang="en-US" sz="1400" b="1" dirty="0">
                <a:solidFill>
                  <a:schemeClr val="bg1"/>
                </a:solidFill>
              </a:rPr>
              <a:t>Post-WW II Period</a:t>
            </a:r>
          </a:p>
        </p:txBody>
      </p:sp>
      <p:sp>
        <p:nvSpPr>
          <p:cNvPr id="14" name="AutoShape 7"/>
          <p:cNvSpPr>
            <a:spLocks noChangeArrowheads="1"/>
          </p:cNvSpPr>
          <p:nvPr/>
        </p:nvSpPr>
        <p:spPr bwMode="blackWhite">
          <a:xfrm>
            <a:off x="6931742" y="3124355"/>
            <a:ext cx="1927072" cy="936368"/>
          </a:xfrm>
          <a:prstGeom prst="wedgeRectCallout">
            <a:avLst>
              <a:gd name="adj1" fmla="val 45210"/>
              <a:gd name="adj2" fmla="val -10687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cs typeface="+mn-cs"/>
              </a:rPr>
              <a:t>126,000 </a:t>
            </a:r>
            <a:r>
              <a:rPr lang="en-US" sz="1400" b="1" dirty="0">
                <a:cs typeface="+mn-cs"/>
              </a:rPr>
              <a:t>private sector jobs were created in </a:t>
            </a:r>
            <a:r>
              <a:rPr lang="en-US" sz="1400" b="1" dirty="0" smtClean="0">
                <a:cs typeface="+mn-cs"/>
              </a:rPr>
              <a:t>September</a:t>
            </a:r>
            <a:endParaRPr lang="en-US" sz="1400"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76</a:t>
            </a:fld>
            <a:endParaRPr lang="en-US"/>
          </a:p>
        </p:txBody>
      </p:sp>
      <p:sp>
        <p:nvSpPr>
          <p:cNvPr id="13" name="Text Box 17"/>
          <p:cNvSpPr txBox="1">
            <a:spLocks noChangeArrowheads="1"/>
          </p:cNvSpPr>
          <p:nvPr/>
        </p:nvSpPr>
        <p:spPr bwMode="auto">
          <a:xfrm>
            <a:off x="4847301" y="3736258"/>
            <a:ext cx="1897627" cy="1169551"/>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400" b="1" u="sng" dirty="0" smtClean="0">
                <a:solidFill>
                  <a:schemeClr val="bg1"/>
                </a:solidFill>
              </a:rPr>
              <a:t>Jobs Created</a:t>
            </a:r>
          </a:p>
          <a:p>
            <a:pPr algn="ctr">
              <a:defRPr/>
            </a:pPr>
            <a:r>
              <a:rPr lang="en-US" sz="1400" b="1" dirty="0" smtClean="0">
                <a:solidFill>
                  <a:schemeClr val="bg1"/>
                </a:solidFill>
              </a:rPr>
              <a:t>2013 YTD: 1.593 Mill</a:t>
            </a:r>
          </a:p>
          <a:p>
            <a:pPr algn="ctr">
              <a:defRPr/>
            </a:pPr>
            <a:r>
              <a:rPr lang="en-US" sz="1400" b="1" dirty="0" smtClean="0">
                <a:solidFill>
                  <a:schemeClr val="bg1"/>
                </a:solidFill>
              </a:rPr>
              <a:t>2012: 2.247 Mill</a:t>
            </a:r>
          </a:p>
          <a:p>
            <a:pPr algn="ctr">
              <a:defRPr/>
            </a:pPr>
            <a:r>
              <a:rPr lang="en-US" sz="1400" b="1" dirty="0" smtClean="0">
                <a:solidFill>
                  <a:schemeClr val="bg1"/>
                </a:solidFill>
              </a:rPr>
              <a:t>2011: 2.420 Mill</a:t>
            </a:r>
          </a:p>
          <a:p>
            <a:pPr algn="ctr">
              <a:defRPr/>
            </a:pPr>
            <a:r>
              <a:rPr lang="en-US" sz="1400" b="1" dirty="0" smtClean="0">
                <a:solidFill>
                  <a:schemeClr val="bg1"/>
                </a:solidFill>
              </a:rPr>
              <a:t>2010: 1.235 Mill</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1500"/>
                            </p:stCondLst>
                            <p:childTnLst>
                              <p:par>
                                <p:cTn id="14" presetID="22" presetClass="entr" presetSubtype="2" fill="hold" grpId="0" nodeType="afterEffect">
                                  <p:stCondLst>
                                    <p:cond delay="500"/>
                                  </p:stCondLst>
                                  <p:childTnLst>
                                    <p:set>
                                      <p:cBhvr>
                                        <p:cTn id="15" dur="1" fill="hold">
                                          <p:stCondLst>
                                            <p:cond delay="0"/>
                                          </p:stCondLst>
                                        </p:cTn>
                                        <p:tgtEl>
                                          <p:spTgt spid="14"/>
                                        </p:tgtEl>
                                        <p:attrNameLst>
                                          <p:attrName>style.visibility</p:attrName>
                                        </p:attrNameLst>
                                      </p:cBhvr>
                                      <p:to>
                                        <p:strVal val="visible"/>
                                      </p:to>
                                    </p:set>
                                    <p:animEffect transition="in" filter="wipe(right)">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1986" name="Object 3"/>
          <p:cNvGraphicFramePr>
            <a:graphicFrameLocks/>
          </p:cNvGraphicFramePr>
          <p:nvPr>
            <p:ph idx="4294967295"/>
          </p:nvPr>
        </p:nvGraphicFramePr>
        <p:xfrm>
          <a:off x="117987" y="1397000"/>
          <a:ext cx="8837101" cy="4087813"/>
        </p:xfrm>
        <a:graphic>
          <a:graphicData uri="http://schemas.openxmlformats.org/presentationml/2006/ole">
            <p:oleObj spid="_x0000_s22648834" name="Chart" r:id="rId4" imgW="8581960" imgH="4114867" progId="MSGraph.Chart.8">
              <p:embed followColorScheme="full"/>
            </p:oleObj>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Cumulative </a:t>
            </a:r>
            <a:r>
              <a:rPr lang="en-US" sz="3000" b="1" kern="0" dirty="0">
                <a:solidFill>
                  <a:srgbClr val="225A7A"/>
                </a:solidFill>
                <a:ea typeface="+mj-ea"/>
                <a:cs typeface="+mj-cs"/>
              </a:rPr>
              <a:t>Change in Private </a:t>
            </a:r>
            <a:r>
              <a:rPr lang="en-US" sz="3000" b="1" kern="0" dirty="0" smtClean="0">
                <a:solidFill>
                  <a:srgbClr val="225A7A"/>
                </a:solidFill>
                <a:ea typeface="+mj-ea"/>
                <a:cs typeface="+mj-cs"/>
              </a:rPr>
              <a:t>Employment: Dec. 2007—Aug. 2013</a:t>
            </a:r>
            <a:endParaRPr lang="en-US" sz="3000" b="1" kern="0" dirty="0">
              <a:solidFill>
                <a:srgbClr val="225A7A"/>
              </a:solidFill>
              <a:ea typeface="+mj-ea"/>
              <a:cs typeface="+mj-cs"/>
            </a:endParaRP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December 2007 </a:t>
            </a:r>
            <a:r>
              <a:rPr lang="en-US" sz="1600" b="1" dirty="0">
                <a:solidFill>
                  <a:srgbClr val="225A7A"/>
                </a:solidFill>
              </a:rPr>
              <a:t>through </a:t>
            </a:r>
            <a:r>
              <a:rPr lang="en-US" sz="1600" b="1" dirty="0" smtClean="0">
                <a:solidFill>
                  <a:srgbClr val="225A7A"/>
                </a:solidFill>
              </a:rPr>
              <a:t>August 2013 (Millions)</a:t>
            </a:r>
            <a:endParaRPr lang="en-US" sz="1600" b="1" dirty="0">
              <a:solidFill>
                <a:srgbClr val="225A7A"/>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US Bureau of Labor Statistics: </a:t>
            </a:r>
            <a:r>
              <a:rPr lang="en-US" sz="1100">
                <a:hlinkClick r:id="rId5"/>
              </a:rPr>
              <a:t>http://www.bls.gov/ces/home.htm</a:t>
            </a:r>
            <a:r>
              <a:rPr lang="en-US" sz="1100"/>
              <a:t>; Insurance Information Institute</a:t>
            </a:r>
          </a:p>
        </p:txBody>
      </p:sp>
      <p:sp>
        <p:nvSpPr>
          <p:cNvPr id="12" name="AutoShape 5"/>
          <p:cNvSpPr>
            <a:spLocks noChangeArrowheads="1"/>
          </p:cNvSpPr>
          <p:nvPr/>
        </p:nvSpPr>
        <p:spPr bwMode="blackWhite">
          <a:xfrm>
            <a:off x="3638648" y="2925098"/>
            <a:ext cx="2197100" cy="727586"/>
          </a:xfrm>
          <a:prstGeom prst="wedgeRectCallout">
            <a:avLst>
              <a:gd name="adj1" fmla="val -33408"/>
              <a:gd name="adj2" fmla="val 16719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Cumulative job losses peaked at 8.765 million in February 2010</a:t>
            </a:r>
            <a:endParaRPr lang="en-US" sz="1400" b="1" dirty="0">
              <a:solidFill>
                <a:schemeClr val="bg1"/>
              </a:solidFill>
            </a:endParaRPr>
          </a:p>
        </p:txBody>
      </p:sp>
      <p:sp>
        <p:nvSpPr>
          <p:cNvPr id="14" name="AutoShape 7"/>
          <p:cNvSpPr>
            <a:spLocks noChangeArrowheads="1"/>
          </p:cNvSpPr>
          <p:nvPr/>
        </p:nvSpPr>
        <p:spPr bwMode="blackWhite">
          <a:xfrm>
            <a:off x="6180440" y="1358025"/>
            <a:ext cx="2151531" cy="685800"/>
          </a:xfrm>
          <a:prstGeom prst="wedgeRectCallout">
            <a:avLst>
              <a:gd name="adj1" fmla="val 70268"/>
              <a:gd name="adj2" fmla="val 5963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cs typeface="+mn-cs"/>
              </a:rPr>
              <a:t>Cumulative job losses as of Aug. 2013 totaled 1.313 million</a:t>
            </a:r>
            <a:endParaRPr lang="en-US" sz="1400"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77</a:t>
            </a:fld>
            <a:endParaRPr lang="en-US"/>
          </a:p>
        </p:txBody>
      </p:sp>
      <p:cxnSp>
        <p:nvCxnSpPr>
          <p:cNvPr id="13" name="Straight Connector 12"/>
          <p:cNvCxnSpPr/>
          <p:nvPr/>
        </p:nvCxnSpPr>
        <p:spPr>
          <a:xfrm flipV="1">
            <a:off x="984430" y="2585888"/>
            <a:ext cx="7830189" cy="1277"/>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7.29 million </a:t>
            </a:r>
            <a:r>
              <a:rPr lang="en-US" b="1" dirty="0">
                <a:solidFill>
                  <a:srgbClr val="FFFFFF"/>
                </a:solidFill>
              </a:rPr>
              <a:t>Jobs Since Jan. 2010 After Having Shed </a:t>
            </a:r>
            <a:r>
              <a:rPr lang="en-US" b="1" dirty="0" smtClean="0">
                <a:solidFill>
                  <a:srgbClr val="FFFFFF"/>
                </a:solidFill>
              </a:rPr>
              <a:t>4.98 </a:t>
            </a:r>
            <a:r>
              <a:rPr lang="en-US" b="1" dirty="0">
                <a:solidFill>
                  <a:srgbClr val="FFFFFF"/>
                </a:solidFill>
              </a:rPr>
              <a:t>Million Jobs in 2009 and </a:t>
            </a:r>
            <a:r>
              <a:rPr lang="en-US" b="1" dirty="0" smtClean="0">
                <a:solidFill>
                  <a:srgbClr val="FFFFFF"/>
                </a:solidFill>
              </a:rPr>
              <a:t>3.80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par>
                          <p:cTn id="8" fill="hold">
                            <p:stCondLst>
                              <p:cond delay="500"/>
                            </p:stCondLst>
                            <p:childTnLst>
                              <p:par>
                                <p:cTn id="9" presetID="22" presetClass="entr" presetSubtype="2" fill="hold" grpId="0"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500"/>
                                        <p:tgtEl>
                                          <p:spTgt spid="14"/>
                                        </p:tgtEl>
                                      </p:cBhvr>
                                    </p:animEffect>
                                  </p:childTnLst>
                                </p:cTn>
                              </p:par>
                            </p:childTnLst>
                          </p:cTn>
                        </p:par>
                        <p:par>
                          <p:cTn id="12" fill="hold">
                            <p:stCondLst>
                              <p:cond delay="1500"/>
                            </p:stCondLst>
                            <p:childTnLst>
                              <p:par>
                                <p:cTn id="13" presetID="23" presetClass="entr" presetSubtype="16" fill="hold" grpId="0" nodeType="afterEffect">
                                  <p:stCondLst>
                                    <p:cond delay="50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1986" name="Object 3"/>
          <p:cNvGraphicFramePr>
            <a:graphicFrameLocks/>
          </p:cNvGraphicFramePr>
          <p:nvPr>
            <p:ph idx="4294967295"/>
          </p:nvPr>
        </p:nvGraphicFramePr>
        <p:xfrm>
          <a:off x="0" y="1438736"/>
          <a:ext cx="8748713" cy="4194175"/>
        </p:xfrm>
        <a:graphic>
          <a:graphicData uri="http://schemas.openxmlformats.org/presentationml/2006/ole">
            <p:oleObj spid="_x0000_s22649858" name="Chart" r:id="rId4" imgW="8581960" imgH="4114867" progId="MSGraph.Chart.8">
              <p:embed followColorScheme="full"/>
            </p:oleObj>
          </a:graphicData>
        </a:graphic>
      </p:graphicFrame>
      <p:sp>
        <p:nvSpPr>
          <p:cNvPr id="8" name="Rectangle 2"/>
          <p:cNvSpPr txBox="1">
            <a:spLocks noChangeArrowheads="1"/>
          </p:cNvSpPr>
          <p:nvPr/>
        </p:nvSpPr>
        <p:spPr bwMode="black">
          <a:xfrm>
            <a:off x="239664" y="44244"/>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Cumulative </a:t>
            </a:r>
            <a:r>
              <a:rPr lang="en-US" sz="3000" b="1" kern="0" dirty="0">
                <a:solidFill>
                  <a:srgbClr val="225A7A"/>
                </a:solidFill>
                <a:ea typeface="+mj-ea"/>
                <a:cs typeface="+mj-cs"/>
              </a:rPr>
              <a:t>Change in Private </a:t>
            </a:r>
            <a:r>
              <a:rPr lang="en-US" sz="3000" b="1" kern="0" dirty="0" smtClean="0">
                <a:solidFill>
                  <a:srgbClr val="225A7A"/>
                </a:solidFill>
                <a:ea typeface="+mj-ea"/>
                <a:cs typeface="+mj-cs"/>
              </a:rPr>
              <a:t>Sector Employment: Jan. 2010—August 2013</a:t>
            </a:r>
            <a:endParaRPr lang="en-US" sz="3000" b="1" kern="0" dirty="0">
              <a:solidFill>
                <a:srgbClr val="225A7A"/>
              </a:solidFill>
              <a:ea typeface="+mj-ea"/>
              <a:cs typeface="+mj-cs"/>
            </a:endParaRP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January 2010 </a:t>
            </a:r>
            <a:r>
              <a:rPr lang="en-US" sz="1600" b="1" dirty="0">
                <a:solidFill>
                  <a:srgbClr val="225A7A"/>
                </a:solidFill>
              </a:rPr>
              <a:t>through </a:t>
            </a:r>
            <a:r>
              <a:rPr lang="en-US" sz="1600" b="1" dirty="0" smtClean="0">
                <a:solidFill>
                  <a:srgbClr val="225A7A"/>
                </a:solidFill>
              </a:rPr>
              <a:t>August 2013* (Millions)</a:t>
            </a:r>
            <a:endParaRPr lang="en-US" sz="1600" b="1" dirty="0">
              <a:solidFill>
                <a:srgbClr val="225A7A"/>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US Bureau of Labor Statistics: </a:t>
            </a:r>
            <a:r>
              <a:rPr lang="en-US" sz="1100">
                <a:hlinkClick r:id="rId5"/>
              </a:rPr>
              <a:t>http://www.bls.gov/ces/home.htm</a:t>
            </a:r>
            <a:r>
              <a:rPr lang="en-US" sz="1100"/>
              <a:t>; Insurance Information Institute</a:t>
            </a:r>
          </a:p>
        </p:txBody>
      </p:sp>
      <p:sp>
        <p:nvSpPr>
          <p:cNvPr id="14" name="AutoShape 7"/>
          <p:cNvSpPr>
            <a:spLocks noChangeArrowheads="1"/>
          </p:cNvSpPr>
          <p:nvPr/>
        </p:nvSpPr>
        <p:spPr bwMode="blackWhite">
          <a:xfrm>
            <a:off x="5531511" y="3403129"/>
            <a:ext cx="2521107" cy="1006640"/>
          </a:xfrm>
          <a:prstGeom prst="wedgeRectCallout">
            <a:avLst>
              <a:gd name="adj1" fmla="val 65364"/>
              <a:gd name="adj2" fmla="val -9297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cs typeface="+mn-cs"/>
              </a:rPr>
              <a:t>Cumulative job gains through Aug. 2013 totaled 7.41 million</a:t>
            </a:r>
            <a:endParaRPr lang="en-US"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78</a:t>
            </a:fld>
            <a:endParaRPr lang="en-US"/>
          </a:p>
        </p:txBody>
      </p:sp>
      <p:sp>
        <p:nvSpPr>
          <p:cNvPr id="18" name="Text Box 17"/>
          <p:cNvSpPr txBox="1">
            <a:spLocks noChangeArrowheads="1"/>
          </p:cNvSpPr>
          <p:nvPr/>
        </p:nvSpPr>
        <p:spPr bwMode="auto">
          <a:xfrm>
            <a:off x="1266191" y="1622325"/>
            <a:ext cx="3276317" cy="1200329"/>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rPr>
              <a:t>Job gains and pay increases have added more than $750 billion to payrolls since Jan. 2010</a:t>
            </a:r>
          </a:p>
        </p:txBody>
      </p:sp>
      <p:sp>
        <p:nvSpPr>
          <p:cNvPr id="13" name="Rectangle 7"/>
          <p:cNvSpPr>
            <a:spLocks noChangeArrowheads="1"/>
          </p:cNvSpPr>
          <p:nvPr/>
        </p:nvSpPr>
        <p:spPr bwMode="blackWhite">
          <a:xfrm>
            <a:off x="806450" y="5606844"/>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7.41 million </a:t>
            </a:r>
            <a:r>
              <a:rPr lang="en-US" b="1" dirty="0">
                <a:solidFill>
                  <a:srgbClr val="FFFFFF"/>
                </a:solidFill>
              </a:rPr>
              <a:t>Jobs Since Jan. 2010 After Having Shed </a:t>
            </a:r>
            <a:r>
              <a:rPr lang="en-US" b="1" dirty="0" smtClean="0">
                <a:solidFill>
                  <a:srgbClr val="FFFFFF"/>
                </a:solidFill>
              </a:rPr>
              <a:t>4.98 </a:t>
            </a:r>
            <a:r>
              <a:rPr lang="en-US" b="1" dirty="0">
                <a:solidFill>
                  <a:srgbClr val="FFFFFF"/>
                </a:solidFill>
              </a:rPr>
              <a:t>Million Jobs in 2009 and </a:t>
            </a:r>
            <a:r>
              <a:rPr lang="en-US" b="1" dirty="0" smtClean="0">
                <a:solidFill>
                  <a:srgbClr val="FFFFFF"/>
                </a:solidFill>
              </a:rPr>
              <a:t>3.80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1000"/>
                            </p:stCondLst>
                            <p:childTnLst>
                              <p:par>
                                <p:cTn id="9" presetID="23" presetClass="entr" presetSubtype="16"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1986" name="Object 3"/>
          <p:cNvGraphicFramePr>
            <a:graphicFrameLocks/>
          </p:cNvGraphicFramePr>
          <p:nvPr>
            <p:ph idx="4294967295"/>
          </p:nvPr>
        </p:nvGraphicFramePr>
        <p:xfrm>
          <a:off x="-118384" y="1367504"/>
          <a:ext cx="8775700" cy="4087813"/>
        </p:xfrm>
        <a:graphic>
          <a:graphicData uri="http://schemas.openxmlformats.org/presentationml/2006/ole">
            <p:oleObj spid="_x0000_s25412610" name="Chart" r:id="rId4" imgW="8581960" imgH="4114867" progId="MSGraph.Chart.8">
              <p:embed followColorScheme="full"/>
            </p:oleObj>
          </a:graphicData>
        </a:graphic>
      </p:graphicFrame>
      <p:sp>
        <p:nvSpPr>
          <p:cNvPr id="8" name="Rectangle 2"/>
          <p:cNvSpPr txBox="1">
            <a:spLocks noChangeArrowheads="1"/>
          </p:cNvSpPr>
          <p:nvPr/>
        </p:nvSpPr>
        <p:spPr bwMode="black">
          <a:xfrm>
            <a:off x="239664" y="44244"/>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Cumulative </a:t>
            </a:r>
            <a:r>
              <a:rPr lang="en-US" sz="3000" b="1" kern="0" dirty="0">
                <a:solidFill>
                  <a:srgbClr val="225A7A"/>
                </a:solidFill>
                <a:ea typeface="+mj-ea"/>
                <a:cs typeface="+mj-cs"/>
              </a:rPr>
              <a:t>Change in </a:t>
            </a:r>
            <a:r>
              <a:rPr lang="en-US" sz="3000" b="1" kern="0" dirty="0" smtClean="0">
                <a:solidFill>
                  <a:srgbClr val="225A7A"/>
                </a:solidFill>
                <a:ea typeface="+mj-ea"/>
                <a:cs typeface="+mj-cs"/>
              </a:rPr>
              <a:t>Government Employment: Jan. 2010—Sept. 2013</a:t>
            </a:r>
            <a:endParaRPr lang="en-US" sz="3000" b="1" kern="0" dirty="0">
              <a:solidFill>
                <a:srgbClr val="225A7A"/>
              </a:solidFill>
              <a:ea typeface="+mj-ea"/>
              <a:cs typeface="+mj-cs"/>
            </a:endParaRPr>
          </a:p>
        </p:txBody>
      </p:sp>
      <p:sp>
        <p:nvSpPr>
          <p:cNvPr id="41988" name="Rectangle 8"/>
          <p:cNvSpPr>
            <a:spLocks noChangeArrowheads="1"/>
          </p:cNvSpPr>
          <p:nvPr/>
        </p:nvSpPr>
        <p:spPr bwMode="black">
          <a:xfrm>
            <a:off x="259175"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January 2010 </a:t>
            </a:r>
            <a:r>
              <a:rPr lang="en-US" sz="1600" b="1" dirty="0">
                <a:solidFill>
                  <a:srgbClr val="225A7A"/>
                </a:solidFill>
              </a:rPr>
              <a:t>through </a:t>
            </a:r>
            <a:r>
              <a:rPr lang="en-US" sz="1600" b="1" dirty="0" smtClean="0">
                <a:solidFill>
                  <a:srgbClr val="225A7A"/>
                </a:solidFill>
              </a:rPr>
              <a:t>Sept. 2013* (Millions)</a:t>
            </a:r>
            <a:endParaRPr lang="en-US" sz="1600" b="1" dirty="0">
              <a:solidFill>
                <a:srgbClr val="225A7A"/>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a:t>
            </a:r>
            <a:r>
              <a:rPr lang="en-US" sz="1100" dirty="0" smtClean="0"/>
              <a:t>Statistics </a:t>
            </a:r>
            <a:r>
              <a:rPr lang="en-US" sz="1100" dirty="0" smtClean="0">
                <a:hlinkClick r:id="rId5"/>
              </a:rPr>
              <a:t>http://www.bls.gov/data/#employment</a:t>
            </a:r>
            <a:r>
              <a:rPr lang="en-US" sz="1100" dirty="0" smtClean="0"/>
              <a:t>; </a:t>
            </a:r>
            <a:r>
              <a:rPr lang="en-US" sz="1100" dirty="0"/>
              <a:t>Insurance Information Institute</a:t>
            </a:r>
          </a:p>
        </p:txBody>
      </p:sp>
      <p:sp>
        <p:nvSpPr>
          <p:cNvPr id="14" name="AutoShape 7"/>
          <p:cNvSpPr>
            <a:spLocks noChangeArrowheads="1"/>
          </p:cNvSpPr>
          <p:nvPr/>
        </p:nvSpPr>
        <p:spPr bwMode="blackWhite">
          <a:xfrm>
            <a:off x="5545407" y="3185657"/>
            <a:ext cx="2492478" cy="899651"/>
          </a:xfrm>
          <a:prstGeom prst="wedgeRectCallout">
            <a:avLst>
              <a:gd name="adj1" fmla="val 65693"/>
              <a:gd name="adj2" fmla="val 4625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cs typeface="+mn-cs"/>
              </a:rPr>
              <a:t>Cumulative job </a:t>
            </a:r>
            <a:r>
              <a:rPr lang="en-US" b="1" i="1" dirty="0" smtClean="0">
                <a:cs typeface="+mn-cs"/>
              </a:rPr>
              <a:t>losses</a:t>
            </a:r>
            <a:r>
              <a:rPr lang="en-US" b="1" dirty="0" smtClean="0">
                <a:cs typeface="+mn-cs"/>
              </a:rPr>
              <a:t> through Sept. 2013 totaled 600,000</a:t>
            </a:r>
            <a:endParaRPr lang="en-US"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79</a:t>
            </a:fld>
            <a:endParaRPr lang="en-US"/>
          </a:p>
        </p:txBody>
      </p:sp>
      <p:sp>
        <p:nvSpPr>
          <p:cNvPr id="15"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Governments at All Levels are Under Severe Fiscal Strain As Tax Receipts Plunged and Pension Obligations Soared During the Financial Crisis: Sequestration Will Add to this Toll</a:t>
            </a:r>
            <a:endParaRPr lang="en-US" b="1" dirty="0">
              <a:solidFill>
                <a:srgbClr val="FFFFFF"/>
              </a:solidFill>
            </a:endParaRPr>
          </a:p>
        </p:txBody>
      </p:sp>
      <p:sp>
        <p:nvSpPr>
          <p:cNvPr id="18" name="Text Box 17"/>
          <p:cNvSpPr txBox="1">
            <a:spLocks noChangeArrowheads="1"/>
          </p:cNvSpPr>
          <p:nvPr/>
        </p:nvSpPr>
        <p:spPr bwMode="auto">
          <a:xfrm>
            <a:off x="4857135" y="1091387"/>
            <a:ext cx="3578940" cy="1754326"/>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rPr>
              <a:t>Government at all levels has shed nearly 600,000 jobs since Jan. 2010 even as private employers created 7.52 million jobs, though losses may now be stabilizing. </a:t>
            </a:r>
          </a:p>
        </p:txBody>
      </p:sp>
      <p:sp>
        <p:nvSpPr>
          <p:cNvPr id="12" name="AutoShape 5"/>
          <p:cNvSpPr>
            <a:spLocks noChangeArrowheads="1"/>
          </p:cNvSpPr>
          <p:nvPr/>
        </p:nvSpPr>
        <p:spPr bwMode="blackWhite">
          <a:xfrm>
            <a:off x="757096" y="3859822"/>
            <a:ext cx="1661653" cy="1066800"/>
          </a:xfrm>
          <a:prstGeom prst="wedgeRectCallout">
            <a:avLst>
              <a:gd name="adj1" fmla="val -5817"/>
              <a:gd name="adj2" fmla="val -11172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cs typeface="+mn-cs"/>
              </a:rPr>
              <a:t>Temporary Census hiring distorted 2010 figures</a:t>
            </a:r>
            <a:endParaRPr lang="en-US" sz="1600"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1000"/>
                            </p:stCondLst>
                            <p:childTnLst>
                              <p:par>
                                <p:cTn id="9" presetID="23" presetClass="entr" presetSubtype="16" fill="hold" grpId="0" nodeType="afterEffect">
                                  <p:stCondLst>
                                    <p:cond delay="5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70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105"/>
          <p:cNvSpPr>
            <a:spLocks noGrp="1" noChangeArrowheads="1"/>
          </p:cNvSpPr>
          <p:nvPr>
            <p:ph type="dt" sz="quarter" idx="10"/>
          </p:nvPr>
        </p:nvSpPr>
        <p:spPr>
          <a:noFill/>
        </p:spPr>
        <p:txBody>
          <a:bodyPr/>
          <a:lstStyle/>
          <a:p>
            <a:r>
              <a:rPr lang="en-US" smtClean="0"/>
              <a:t>12/01/09 - 9pm</a:t>
            </a:r>
          </a:p>
        </p:txBody>
      </p:sp>
      <p:sp>
        <p:nvSpPr>
          <p:cNvPr id="522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52229" name="Rectangle 110"/>
          <p:cNvSpPr>
            <a:spLocks noGrp="1" noChangeArrowheads="1"/>
          </p:cNvSpPr>
          <p:nvPr>
            <p:ph type="sldNum" sz="quarter" idx="12"/>
          </p:nvPr>
        </p:nvSpPr>
        <p:spPr>
          <a:noFill/>
        </p:spPr>
        <p:txBody>
          <a:bodyPr/>
          <a:lstStyle/>
          <a:p>
            <a:fld id="{985FD483-3650-4448-BB2E-67A90540A8FD}" type="slidenum">
              <a:rPr lang="en-US" smtClean="0"/>
              <a:pPr/>
              <a:t>8</a:t>
            </a:fld>
            <a:endParaRPr lang="en-US" smtClean="0"/>
          </a:p>
        </p:txBody>
      </p:sp>
      <p:sp>
        <p:nvSpPr>
          <p:cNvPr id="52230" name="Rectangle 2"/>
          <p:cNvSpPr>
            <a:spLocks noGrp="1" noChangeArrowheads="1"/>
          </p:cNvSpPr>
          <p:nvPr>
            <p:ph type="title"/>
          </p:nvPr>
        </p:nvSpPr>
        <p:spPr/>
        <p:txBody>
          <a:bodyPr/>
          <a:lstStyle/>
          <a:p>
            <a:r>
              <a:rPr lang="en-US" dirty="0" smtClean="0"/>
              <a:t>ROE: Property/Casualty Insurance vs. Fortune 500, 1987–2012*</a:t>
            </a:r>
          </a:p>
        </p:txBody>
      </p:sp>
      <p:sp>
        <p:nvSpPr>
          <p:cNvPr id="52231" name="Rectangle 3"/>
          <p:cNvSpPr>
            <a:spLocks noChangeArrowheads="1"/>
          </p:cNvSpPr>
          <p:nvPr/>
        </p:nvSpPr>
        <p:spPr bwMode="auto">
          <a:xfrm>
            <a:off x="0" y="6415088"/>
            <a:ext cx="7569200" cy="4429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 	Excludes Mortgage &amp; Financial Guarantee in 2008 </a:t>
            </a:r>
            <a:r>
              <a:rPr lang="en-US" sz="1100" dirty="0" smtClean="0"/>
              <a:t>– 2012. </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	Sources: ISO, </a:t>
            </a:r>
            <a:r>
              <a:rPr lang="en-US" sz="1100" i="1" dirty="0" smtClean="0"/>
              <a:t>Fortune</a:t>
            </a:r>
            <a:r>
              <a:rPr lang="en-US" sz="1100" dirty="0" smtClean="0"/>
              <a:t>; Insurance Information Institute.</a:t>
            </a:r>
            <a:endParaRPr lang="en-US" sz="1100" dirty="0"/>
          </a:p>
        </p:txBody>
      </p:sp>
      <p:graphicFrame>
        <p:nvGraphicFramePr>
          <p:cNvPr id="2026500" name="Object 2"/>
          <p:cNvGraphicFramePr>
            <a:graphicFrameLocks/>
          </p:cNvGraphicFramePr>
          <p:nvPr/>
        </p:nvGraphicFramePr>
        <p:xfrm>
          <a:off x="304800" y="1474788"/>
          <a:ext cx="8569325" cy="4579937"/>
        </p:xfrm>
        <a:graphic>
          <a:graphicData uri="http://schemas.openxmlformats.org/presentationml/2006/ole">
            <p:oleObj spid="_x0000_s21259266" name="Chart" r:id="rId4" imgW="8601024" imgH="4610130" progId="MSGraph.Chart.8">
              <p:embed followColorScheme="full"/>
            </p:oleObj>
          </a:graphicData>
        </a:graphic>
      </p:graphicFrame>
      <p:sp>
        <p:nvSpPr>
          <p:cNvPr id="52232" name="Rectangle 5"/>
          <p:cNvSpPr>
            <a:spLocks noChangeArrowheads="1"/>
          </p:cNvSpPr>
          <p:nvPr/>
        </p:nvSpPr>
        <p:spPr bwMode="blackWhite">
          <a:xfrm>
            <a:off x="1666875" y="1377950"/>
            <a:ext cx="3900488"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P/C Profitability Is Both by </a:t>
            </a:r>
            <a:br>
              <a:rPr lang="en-US" b="1" dirty="0">
                <a:solidFill>
                  <a:srgbClr val="FFFFFF"/>
                </a:solidFill>
              </a:rPr>
            </a:br>
            <a:r>
              <a:rPr lang="en-US" b="1" dirty="0">
                <a:solidFill>
                  <a:srgbClr val="FFFFFF"/>
                </a:solidFill>
              </a:rPr>
              <a:t> Cyclicality and Ordinary </a:t>
            </a:r>
            <a:r>
              <a:rPr lang="en-US" b="1" dirty="0" smtClean="0">
                <a:solidFill>
                  <a:srgbClr val="FFFFFF"/>
                </a:solidFill>
              </a:rPr>
              <a:t>Volatility</a:t>
            </a:r>
            <a:endParaRPr lang="pt-BR" b="1" dirty="0">
              <a:solidFill>
                <a:srgbClr val="FFFFFF"/>
              </a:solidFill>
            </a:endParaRPr>
          </a:p>
        </p:txBody>
      </p:sp>
      <p:sp>
        <p:nvSpPr>
          <p:cNvPr id="2026503" name="Oval 7"/>
          <p:cNvSpPr>
            <a:spLocks noChangeArrowheads="1"/>
          </p:cNvSpPr>
          <p:nvPr/>
        </p:nvSpPr>
        <p:spPr bwMode="auto">
          <a:xfrm>
            <a:off x="1829546" y="3138300"/>
            <a:ext cx="307975" cy="533400"/>
          </a:xfrm>
          <a:prstGeom prst="ellipse">
            <a:avLst/>
          </a:prstGeom>
          <a:noFill/>
          <a:ln w="38100">
            <a:solidFill>
              <a:srgbClr val="FF6801"/>
            </a:solidFill>
            <a:round/>
            <a:headEnd/>
            <a:tailEnd/>
          </a:ln>
        </p:spPr>
        <p:txBody>
          <a:bodyPr wrap="none" anchor="ctr"/>
          <a:lstStyle/>
          <a:p>
            <a:endParaRPr lang="en-US"/>
          </a:p>
        </p:txBody>
      </p:sp>
      <p:sp>
        <p:nvSpPr>
          <p:cNvPr id="2026504" name="AutoShape 8"/>
          <p:cNvSpPr>
            <a:spLocks noChangeArrowheads="1"/>
          </p:cNvSpPr>
          <p:nvPr/>
        </p:nvSpPr>
        <p:spPr bwMode="blackWhite">
          <a:xfrm>
            <a:off x="1074551" y="3793003"/>
            <a:ext cx="754062" cy="292100"/>
          </a:xfrm>
          <a:prstGeom prst="wedgeRectCallout">
            <a:avLst>
              <a:gd name="adj1" fmla="val 59151"/>
              <a:gd name="adj2" fmla="val -11997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Hugo</a:t>
            </a:r>
          </a:p>
        </p:txBody>
      </p:sp>
      <p:sp>
        <p:nvSpPr>
          <p:cNvPr id="2026506" name="Oval 10"/>
          <p:cNvSpPr>
            <a:spLocks noChangeArrowheads="1"/>
          </p:cNvSpPr>
          <p:nvPr/>
        </p:nvSpPr>
        <p:spPr bwMode="auto">
          <a:xfrm>
            <a:off x="2421978" y="3793938"/>
            <a:ext cx="307975" cy="533400"/>
          </a:xfrm>
          <a:prstGeom prst="ellipse">
            <a:avLst/>
          </a:prstGeom>
          <a:noFill/>
          <a:ln w="38100">
            <a:solidFill>
              <a:srgbClr val="FF6801"/>
            </a:solidFill>
            <a:round/>
            <a:headEnd/>
            <a:tailEnd/>
          </a:ln>
        </p:spPr>
        <p:txBody>
          <a:bodyPr wrap="none" anchor="ctr"/>
          <a:lstStyle/>
          <a:p>
            <a:endParaRPr lang="en-US"/>
          </a:p>
        </p:txBody>
      </p:sp>
      <p:sp>
        <p:nvSpPr>
          <p:cNvPr id="2026507" name="AutoShape 11"/>
          <p:cNvSpPr>
            <a:spLocks noChangeArrowheads="1"/>
          </p:cNvSpPr>
          <p:nvPr/>
        </p:nvSpPr>
        <p:spPr bwMode="blackWhite">
          <a:xfrm>
            <a:off x="1238157" y="4492999"/>
            <a:ext cx="1085850" cy="292100"/>
          </a:xfrm>
          <a:prstGeom prst="wedgeRectCallout">
            <a:avLst>
              <a:gd name="adj1" fmla="val 58979"/>
              <a:gd name="adj2" fmla="val -12458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Andrew</a:t>
            </a:r>
          </a:p>
        </p:txBody>
      </p:sp>
      <p:sp>
        <p:nvSpPr>
          <p:cNvPr id="2026509" name="Oval 13"/>
          <p:cNvSpPr>
            <a:spLocks noChangeArrowheads="1"/>
          </p:cNvSpPr>
          <p:nvPr/>
        </p:nvSpPr>
        <p:spPr bwMode="auto">
          <a:xfrm>
            <a:off x="3027709" y="3654985"/>
            <a:ext cx="307975" cy="533400"/>
          </a:xfrm>
          <a:prstGeom prst="ellipse">
            <a:avLst/>
          </a:prstGeom>
          <a:noFill/>
          <a:ln w="38100">
            <a:solidFill>
              <a:srgbClr val="FF6801"/>
            </a:solidFill>
            <a:round/>
            <a:headEnd/>
            <a:tailEnd/>
          </a:ln>
        </p:spPr>
        <p:txBody>
          <a:bodyPr wrap="none" anchor="ctr"/>
          <a:lstStyle/>
          <a:p>
            <a:endParaRPr lang="en-US"/>
          </a:p>
        </p:txBody>
      </p:sp>
      <p:sp>
        <p:nvSpPr>
          <p:cNvPr id="2026510" name="AutoShape 14"/>
          <p:cNvSpPr>
            <a:spLocks noChangeArrowheads="1"/>
          </p:cNvSpPr>
          <p:nvPr/>
        </p:nvSpPr>
        <p:spPr bwMode="blackWhite">
          <a:xfrm>
            <a:off x="2334398" y="4781363"/>
            <a:ext cx="1162050" cy="292100"/>
          </a:xfrm>
          <a:prstGeom prst="wedgeRectCallout">
            <a:avLst>
              <a:gd name="adj1" fmla="val 25496"/>
              <a:gd name="adj2" fmla="val -23277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Northridge</a:t>
            </a:r>
          </a:p>
        </p:txBody>
      </p:sp>
      <p:sp>
        <p:nvSpPr>
          <p:cNvPr id="2026512" name="Oval 16"/>
          <p:cNvSpPr>
            <a:spLocks noChangeArrowheads="1"/>
          </p:cNvSpPr>
          <p:nvPr/>
        </p:nvSpPr>
        <p:spPr bwMode="auto">
          <a:xfrm>
            <a:off x="3943176" y="2756114"/>
            <a:ext cx="307975" cy="533400"/>
          </a:xfrm>
          <a:prstGeom prst="ellipse">
            <a:avLst/>
          </a:prstGeom>
          <a:noFill/>
          <a:ln w="38100">
            <a:solidFill>
              <a:srgbClr val="FF6801"/>
            </a:solidFill>
            <a:round/>
            <a:headEnd/>
            <a:tailEnd/>
          </a:ln>
        </p:spPr>
        <p:txBody>
          <a:bodyPr wrap="none" anchor="ctr"/>
          <a:lstStyle/>
          <a:p>
            <a:endParaRPr lang="en-US"/>
          </a:p>
        </p:txBody>
      </p:sp>
      <p:sp>
        <p:nvSpPr>
          <p:cNvPr id="2026513" name="AutoShape 17"/>
          <p:cNvSpPr>
            <a:spLocks noChangeArrowheads="1"/>
          </p:cNvSpPr>
          <p:nvPr/>
        </p:nvSpPr>
        <p:spPr bwMode="blackWhite">
          <a:xfrm>
            <a:off x="3539229" y="4016375"/>
            <a:ext cx="1265424" cy="711200"/>
          </a:xfrm>
          <a:prstGeom prst="wedgeRectCallout">
            <a:avLst>
              <a:gd name="adj1" fmla="val -8362"/>
              <a:gd name="adj2" fmla="val -14313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Lowest CAT Losses in </a:t>
            </a:r>
            <a:br>
              <a:rPr lang="en-US" sz="1400" b="1">
                <a:solidFill>
                  <a:schemeClr val="bg1"/>
                </a:solidFill>
              </a:rPr>
            </a:br>
            <a:r>
              <a:rPr lang="en-US" sz="1400" b="1">
                <a:solidFill>
                  <a:schemeClr val="bg1"/>
                </a:solidFill>
              </a:rPr>
              <a:t>15 Years</a:t>
            </a:r>
          </a:p>
        </p:txBody>
      </p:sp>
      <p:sp>
        <p:nvSpPr>
          <p:cNvPr id="2026515" name="Oval 19"/>
          <p:cNvSpPr>
            <a:spLocks noChangeArrowheads="1"/>
          </p:cNvSpPr>
          <p:nvPr/>
        </p:nvSpPr>
        <p:spPr bwMode="auto">
          <a:xfrm>
            <a:off x="5162001" y="4652869"/>
            <a:ext cx="307975" cy="533400"/>
          </a:xfrm>
          <a:prstGeom prst="ellipse">
            <a:avLst/>
          </a:prstGeom>
          <a:noFill/>
          <a:ln w="38100">
            <a:solidFill>
              <a:srgbClr val="FF6801"/>
            </a:solidFill>
            <a:round/>
            <a:headEnd/>
            <a:tailEnd/>
          </a:ln>
        </p:spPr>
        <p:txBody>
          <a:bodyPr wrap="none" anchor="ctr"/>
          <a:lstStyle/>
          <a:p>
            <a:endParaRPr lang="en-US"/>
          </a:p>
        </p:txBody>
      </p:sp>
      <p:sp>
        <p:nvSpPr>
          <p:cNvPr id="2026516" name="AutoShape 20"/>
          <p:cNvSpPr>
            <a:spLocks noChangeArrowheads="1"/>
          </p:cNvSpPr>
          <p:nvPr/>
        </p:nvSpPr>
        <p:spPr bwMode="blackWhite">
          <a:xfrm>
            <a:off x="4798290" y="3447957"/>
            <a:ext cx="958850" cy="292100"/>
          </a:xfrm>
          <a:prstGeom prst="wedgeRectCallout">
            <a:avLst>
              <a:gd name="adj1" fmla="val 4546"/>
              <a:gd name="adj2" fmla="val 32579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Sept. 11</a:t>
            </a:r>
          </a:p>
        </p:txBody>
      </p:sp>
      <p:sp>
        <p:nvSpPr>
          <p:cNvPr id="2026518" name="Oval 22"/>
          <p:cNvSpPr>
            <a:spLocks noChangeArrowheads="1"/>
          </p:cNvSpPr>
          <p:nvPr/>
        </p:nvSpPr>
        <p:spPr bwMode="auto">
          <a:xfrm>
            <a:off x="6394448" y="3037728"/>
            <a:ext cx="307975" cy="533400"/>
          </a:xfrm>
          <a:prstGeom prst="ellipse">
            <a:avLst/>
          </a:prstGeom>
          <a:noFill/>
          <a:ln w="38100">
            <a:solidFill>
              <a:srgbClr val="FF6801"/>
            </a:solidFill>
            <a:round/>
            <a:headEnd/>
            <a:tailEnd/>
          </a:ln>
        </p:spPr>
        <p:txBody>
          <a:bodyPr wrap="none" anchor="ctr"/>
          <a:lstStyle/>
          <a:p>
            <a:endParaRPr lang="en-US"/>
          </a:p>
        </p:txBody>
      </p:sp>
      <p:sp>
        <p:nvSpPr>
          <p:cNvPr id="2026519" name="AutoShape 23"/>
          <p:cNvSpPr>
            <a:spLocks noChangeArrowheads="1"/>
          </p:cNvSpPr>
          <p:nvPr/>
        </p:nvSpPr>
        <p:spPr bwMode="blackWhite">
          <a:xfrm>
            <a:off x="5906532" y="1792031"/>
            <a:ext cx="1174750" cy="508000"/>
          </a:xfrm>
          <a:prstGeom prst="wedgeRectCallout">
            <a:avLst>
              <a:gd name="adj1" fmla="val -171"/>
              <a:gd name="adj2" fmla="val 18594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Katrina, Rita, Wilma</a:t>
            </a:r>
          </a:p>
        </p:txBody>
      </p:sp>
      <p:sp>
        <p:nvSpPr>
          <p:cNvPr id="2026521" name="Oval 25"/>
          <p:cNvSpPr>
            <a:spLocks noChangeArrowheads="1"/>
          </p:cNvSpPr>
          <p:nvPr/>
        </p:nvSpPr>
        <p:spPr bwMode="auto">
          <a:xfrm>
            <a:off x="6069624" y="3059420"/>
            <a:ext cx="307975" cy="533400"/>
          </a:xfrm>
          <a:prstGeom prst="ellipse">
            <a:avLst/>
          </a:prstGeom>
          <a:noFill/>
          <a:ln w="38100">
            <a:solidFill>
              <a:srgbClr val="FF6801"/>
            </a:solidFill>
            <a:round/>
            <a:headEnd/>
            <a:tailEnd/>
          </a:ln>
        </p:spPr>
        <p:txBody>
          <a:bodyPr wrap="none" anchor="ctr"/>
          <a:lstStyle/>
          <a:p>
            <a:endParaRPr lang="en-US"/>
          </a:p>
        </p:txBody>
      </p:sp>
      <p:sp>
        <p:nvSpPr>
          <p:cNvPr id="2026522" name="AutoShape 26"/>
          <p:cNvSpPr>
            <a:spLocks noChangeArrowheads="1"/>
          </p:cNvSpPr>
          <p:nvPr/>
        </p:nvSpPr>
        <p:spPr bwMode="blackWhite">
          <a:xfrm>
            <a:off x="5767078" y="4113372"/>
            <a:ext cx="1314450" cy="292100"/>
          </a:xfrm>
          <a:prstGeom prst="wedgeRectCallout">
            <a:avLst>
              <a:gd name="adj1" fmla="val -19685"/>
              <a:gd name="adj2" fmla="val -20489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4 Hurricanes</a:t>
            </a:r>
          </a:p>
        </p:txBody>
      </p:sp>
      <p:sp>
        <p:nvSpPr>
          <p:cNvPr id="2026524" name="Oval 28"/>
          <p:cNvSpPr>
            <a:spLocks noChangeArrowheads="1"/>
          </p:cNvSpPr>
          <p:nvPr/>
        </p:nvSpPr>
        <p:spPr bwMode="auto">
          <a:xfrm>
            <a:off x="7279445" y="3835400"/>
            <a:ext cx="307975" cy="533400"/>
          </a:xfrm>
          <a:prstGeom prst="ellipse">
            <a:avLst/>
          </a:prstGeom>
          <a:noFill/>
          <a:ln w="38100">
            <a:solidFill>
              <a:srgbClr val="FF6801"/>
            </a:solidFill>
            <a:round/>
            <a:headEnd/>
            <a:tailEnd/>
          </a:ln>
        </p:spPr>
        <p:txBody>
          <a:bodyPr wrap="none" anchor="ctr"/>
          <a:lstStyle/>
          <a:p>
            <a:endParaRPr lang="en-US"/>
          </a:p>
        </p:txBody>
      </p:sp>
      <p:sp>
        <p:nvSpPr>
          <p:cNvPr id="2026525" name="AutoShape 29"/>
          <p:cNvSpPr>
            <a:spLocks noChangeArrowheads="1"/>
          </p:cNvSpPr>
          <p:nvPr/>
        </p:nvSpPr>
        <p:spPr bwMode="blackWhite">
          <a:xfrm>
            <a:off x="6274092" y="4805269"/>
            <a:ext cx="1152525" cy="546100"/>
          </a:xfrm>
          <a:prstGeom prst="wedgeRectCallout">
            <a:avLst>
              <a:gd name="adj1" fmla="val 43734"/>
              <a:gd name="adj2" fmla="val -120451"/>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t>Financial Crisis*</a:t>
            </a:r>
          </a:p>
        </p:txBody>
      </p:sp>
      <p:sp>
        <p:nvSpPr>
          <p:cNvPr id="52249" name="Rectangle 31"/>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26" name="AutoShape 26"/>
          <p:cNvSpPr>
            <a:spLocks noChangeArrowheads="1"/>
          </p:cNvSpPr>
          <p:nvPr/>
        </p:nvSpPr>
        <p:spPr bwMode="blackWhite">
          <a:xfrm>
            <a:off x="7747819" y="4640826"/>
            <a:ext cx="1098599" cy="678425"/>
          </a:xfrm>
          <a:prstGeom prst="wedgeRectCallout">
            <a:avLst>
              <a:gd name="adj1" fmla="val -4124"/>
              <a:gd name="adj2" fmla="val -9456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Record Tornado Losses</a:t>
            </a:r>
            <a:endParaRPr lang="en-US" sz="1400" b="1" dirty="0">
              <a:solidFill>
                <a:schemeClr val="bg1"/>
              </a:solidFill>
            </a:endParaRPr>
          </a:p>
        </p:txBody>
      </p:sp>
      <p:sp>
        <p:nvSpPr>
          <p:cNvPr id="27" name="Oval 28"/>
          <p:cNvSpPr>
            <a:spLocks noChangeArrowheads="1"/>
          </p:cNvSpPr>
          <p:nvPr/>
        </p:nvSpPr>
        <p:spPr bwMode="auto">
          <a:xfrm>
            <a:off x="8159432" y="3771490"/>
            <a:ext cx="307975" cy="533400"/>
          </a:xfrm>
          <a:prstGeom prst="ellipse">
            <a:avLst/>
          </a:prstGeom>
          <a:noFill/>
          <a:ln w="38100">
            <a:solidFill>
              <a:srgbClr val="FF6801"/>
            </a:solidFill>
            <a:round/>
            <a:headEnd/>
            <a:tailEnd/>
          </a:ln>
        </p:spPr>
        <p:txBody>
          <a:bodyPr wrap="none" anchor="ctr"/>
          <a:lstStyle/>
          <a:p>
            <a:endParaRPr lang="en-US"/>
          </a:p>
        </p:txBody>
      </p:sp>
      <p:sp>
        <p:nvSpPr>
          <p:cNvPr id="28" name="Oval 28"/>
          <p:cNvSpPr>
            <a:spLocks noChangeArrowheads="1"/>
          </p:cNvSpPr>
          <p:nvPr/>
        </p:nvSpPr>
        <p:spPr bwMode="auto">
          <a:xfrm>
            <a:off x="8508472" y="3569938"/>
            <a:ext cx="307975" cy="533400"/>
          </a:xfrm>
          <a:prstGeom prst="ellipse">
            <a:avLst/>
          </a:prstGeom>
          <a:noFill/>
          <a:ln w="38100">
            <a:solidFill>
              <a:srgbClr val="FF6801"/>
            </a:solidFill>
            <a:round/>
            <a:headEnd/>
            <a:tailEnd/>
          </a:ln>
        </p:spPr>
        <p:txBody>
          <a:bodyPr wrap="none" anchor="ctr"/>
          <a:lstStyle/>
          <a:p>
            <a:endParaRPr lang="en-US"/>
          </a:p>
        </p:txBody>
      </p:sp>
      <p:sp>
        <p:nvSpPr>
          <p:cNvPr id="29" name="AutoShape 26"/>
          <p:cNvSpPr>
            <a:spLocks noChangeArrowheads="1"/>
          </p:cNvSpPr>
          <p:nvPr/>
        </p:nvSpPr>
        <p:spPr bwMode="blackWhite">
          <a:xfrm>
            <a:off x="8229601" y="3048000"/>
            <a:ext cx="766915" cy="329380"/>
          </a:xfrm>
          <a:prstGeom prst="wedgeRectCallout">
            <a:avLst>
              <a:gd name="adj1" fmla="val 11377"/>
              <a:gd name="adj2" fmla="val 9864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Sandy</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oleChartEl type="series" lvl="1"/>
                                          </p:spTgt>
                                        </p:tgtEl>
                                        <p:attrNameLst>
                                          <p:attrName>style.visibility</p:attrName>
                                        </p:attrNameLst>
                                      </p:cBhvr>
                                      <p:to>
                                        <p:strVal val="visible"/>
                                      </p:to>
                                    </p:set>
                                    <p:animEffect transition="in" filter="wipe(left)">
                                      <p:cBhvr>
                                        <p:cTn id="7" dur="1000"/>
                                        <p:tgtEl>
                                          <p:spTgt spid="2026500">
                                            <p:oleChartEl type="series" lvl="1"/>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700"/>
                                  </p:stCondLst>
                                  <p:childTnLst>
                                    <p:set>
                                      <p:cBhvr>
                                        <p:cTn id="11" dur="1" fill="hold">
                                          <p:stCondLst>
                                            <p:cond delay="0"/>
                                          </p:stCondLst>
                                        </p:cTn>
                                        <p:tgtEl>
                                          <p:spTgt spid="2026500">
                                            <p:oleChartEl type="series" lvl="2"/>
                                          </p:spTgt>
                                        </p:tgtEl>
                                        <p:attrNameLst>
                                          <p:attrName>style.visibility</p:attrName>
                                        </p:attrNameLst>
                                      </p:cBhvr>
                                      <p:to>
                                        <p:strVal val="visible"/>
                                      </p:to>
                                    </p:set>
                                    <p:animEffect transition="in" filter="wipe(left)">
                                      <p:cBhvr>
                                        <p:cTn id="12" dur="1000"/>
                                        <p:tgtEl>
                                          <p:spTgt spid="2026500">
                                            <p:oleChartEl type="series" lvl="2"/>
                                          </p:spTgt>
                                        </p:tgtEl>
                                      </p:cBhvr>
                                    </p:animEffect>
                                  </p:childTnLst>
                                </p:cTn>
                              </p:par>
                            </p:childTnLst>
                          </p:cTn>
                        </p:par>
                        <p:par>
                          <p:cTn id="13" fill="hold">
                            <p:stCondLst>
                              <p:cond delay="1700"/>
                            </p:stCondLst>
                            <p:childTnLst>
                              <p:par>
                                <p:cTn id="14" presetID="10" presetClass="entr" presetSubtype="0" fill="hold" grpId="0" nodeType="afterEffect">
                                  <p:stCondLst>
                                    <p:cond delay="700"/>
                                  </p:stCondLst>
                                  <p:childTnLst>
                                    <p:set>
                                      <p:cBhvr>
                                        <p:cTn id="15" dur="1" fill="hold">
                                          <p:stCondLst>
                                            <p:cond delay="0"/>
                                          </p:stCondLst>
                                        </p:cTn>
                                        <p:tgtEl>
                                          <p:spTgt spid="2026503"/>
                                        </p:tgtEl>
                                        <p:attrNameLst>
                                          <p:attrName>style.visibility</p:attrName>
                                        </p:attrNameLst>
                                      </p:cBhvr>
                                      <p:to>
                                        <p:strVal val="visible"/>
                                      </p:to>
                                    </p:set>
                                    <p:animEffect transition="in" filter="fade">
                                      <p:cBhvr>
                                        <p:cTn id="16" dur="1000"/>
                                        <p:tgtEl>
                                          <p:spTgt spid="2026503"/>
                                        </p:tgtEl>
                                      </p:cBhvr>
                                    </p:animEffect>
                                  </p:childTnLst>
                                </p:cTn>
                              </p:par>
                            </p:childTnLst>
                          </p:cTn>
                        </p:par>
                        <p:par>
                          <p:cTn id="17" fill="hold">
                            <p:stCondLst>
                              <p:cond delay="3400"/>
                            </p:stCondLst>
                            <p:childTnLst>
                              <p:par>
                                <p:cTn id="18" presetID="22" presetClass="entr" presetSubtype="1" fill="hold" grpId="0" nodeType="afterEffect">
                                  <p:stCondLst>
                                    <p:cond delay="0"/>
                                  </p:stCondLst>
                                  <p:childTnLst>
                                    <p:set>
                                      <p:cBhvr>
                                        <p:cTn id="19" dur="1" fill="hold">
                                          <p:stCondLst>
                                            <p:cond delay="0"/>
                                          </p:stCondLst>
                                        </p:cTn>
                                        <p:tgtEl>
                                          <p:spTgt spid="2026504"/>
                                        </p:tgtEl>
                                        <p:attrNameLst>
                                          <p:attrName>style.visibility</p:attrName>
                                        </p:attrNameLst>
                                      </p:cBhvr>
                                      <p:to>
                                        <p:strVal val="visible"/>
                                      </p:to>
                                    </p:set>
                                    <p:animEffect transition="in" filter="wipe(up)">
                                      <p:cBhvr>
                                        <p:cTn id="20" dur="500"/>
                                        <p:tgtEl>
                                          <p:spTgt spid="2026504"/>
                                        </p:tgtEl>
                                      </p:cBhvr>
                                    </p:animEffect>
                                  </p:childTnLst>
                                </p:cTn>
                              </p:par>
                            </p:childTnLst>
                          </p:cTn>
                        </p:par>
                        <p:par>
                          <p:cTn id="21" fill="hold">
                            <p:stCondLst>
                              <p:cond delay="3900"/>
                            </p:stCondLst>
                            <p:childTnLst>
                              <p:par>
                                <p:cTn id="22" presetID="10" presetClass="entr" presetSubtype="0" fill="hold" grpId="0" nodeType="afterEffect">
                                  <p:stCondLst>
                                    <p:cond delay="700"/>
                                  </p:stCondLst>
                                  <p:childTnLst>
                                    <p:set>
                                      <p:cBhvr>
                                        <p:cTn id="23" dur="1" fill="hold">
                                          <p:stCondLst>
                                            <p:cond delay="0"/>
                                          </p:stCondLst>
                                        </p:cTn>
                                        <p:tgtEl>
                                          <p:spTgt spid="2026506"/>
                                        </p:tgtEl>
                                        <p:attrNameLst>
                                          <p:attrName>style.visibility</p:attrName>
                                        </p:attrNameLst>
                                      </p:cBhvr>
                                      <p:to>
                                        <p:strVal val="visible"/>
                                      </p:to>
                                    </p:set>
                                    <p:animEffect transition="in" filter="fade">
                                      <p:cBhvr>
                                        <p:cTn id="24" dur="1000"/>
                                        <p:tgtEl>
                                          <p:spTgt spid="2026506"/>
                                        </p:tgtEl>
                                      </p:cBhvr>
                                    </p:animEffect>
                                  </p:childTnLst>
                                </p:cTn>
                              </p:par>
                            </p:childTnLst>
                          </p:cTn>
                        </p:par>
                        <p:par>
                          <p:cTn id="25" fill="hold">
                            <p:stCondLst>
                              <p:cond delay="5600"/>
                            </p:stCondLst>
                            <p:childTnLst>
                              <p:par>
                                <p:cTn id="26" presetID="22" presetClass="entr" presetSubtype="1" fill="hold" grpId="0" nodeType="afterEffect">
                                  <p:stCondLst>
                                    <p:cond delay="0"/>
                                  </p:stCondLst>
                                  <p:childTnLst>
                                    <p:set>
                                      <p:cBhvr>
                                        <p:cTn id="27" dur="1" fill="hold">
                                          <p:stCondLst>
                                            <p:cond delay="0"/>
                                          </p:stCondLst>
                                        </p:cTn>
                                        <p:tgtEl>
                                          <p:spTgt spid="2026507"/>
                                        </p:tgtEl>
                                        <p:attrNameLst>
                                          <p:attrName>style.visibility</p:attrName>
                                        </p:attrNameLst>
                                      </p:cBhvr>
                                      <p:to>
                                        <p:strVal val="visible"/>
                                      </p:to>
                                    </p:set>
                                    <p:animEffect transition="in" filter="wipe(up)">
                                      <p:cBhvr>
                                        <p:cTn id="28" dur="500"/>
                                        <p:tgtEl>
                                          <p:spTgt spid="2026507"/>
                                        </p:tgtEl>
                                      </p:cBhvr>
                                    </p:animEffect>
                                  </p:childTnLst>
                                </p:cTn>
                              </p:par>
                            </p:childTnLst>
                          </p:cTn>
                        </p:par>
                        <p:par>
                          <p:cTn id="29" fill="hold">
                            <p:stCondLst>
                              <p:cond delay="6100"/>
                            </p:stCondLst>
                            <p:childTnLst>
                              <p:par>
                                <p:cTn id="30" presetID="10" presetClass="entr" presetSubtype="0" fill="hold" grpId="0" nodeType="afterEffect">
                                  <p:stCondLst>
                                    <p:cond delay="700"/>
                                  </p:stCondLst>
                                  <p:childTnLst>
                                    <p:set>
                                      <p:cBhvr>
                                        <p:cTn id="31" dur="1" fill="hold">
                                          <p:stCondLst>
                                            <p:cond delay="0"/>
                                          </p:stCondLst>
                                        </p:cTn>
                                        <p:tgtEl>
                                          <p:spTgt spid="2026509"/>
                                        </p:tgtEl>
                                        <p:attrNameLst>
                                          <p:attrName>style.visibility</p:attrName>
                                        </p:attrNameLst>
                                      </p:cBhvr>
                                      <p:to>
                                        <p:strVal val="visible"/>
                                      </p:to>
                                    </p:set>
                                    <p:animEffect transition="in" filter="fade">
                                      <p:cBhvr>
                                        <p:cTn id="32" dur="1000"/>
                                        <p:tgtEl>
                                          <p:spTgt spid="2026509"/>
                                        </p:tgtEl>
                                      </p:cBhvr>
                                    </p:animEffect>
                                  </p:childTnLst>
                                </p:cTn>
                              </p:par>
                            </p:childTnLst>
                          </p:cTn>
                        </p:par>
                        <p:par>
                          <p:cTn id="33" fill="hold">
                            <p:stCondLst>
                              <p:cond delay="7800"/>
                            </p:stCondLst>
                            <p:childTnLst>
                              <p:par>
                                <p:cTn id="34" presetID="22" presetClass="entr" presetSubtype="1" fill="hold" grpId="0" nodeType="afterEffect">
                                  <p:stCondLst>
                                    <p:cond delay="0"/>
                                  </p:stCondLst>
                                  <p:childTnLst>
                                    <p:set>
                                      <p:cBhvr>
                                        <p:cTn id="35" dur="1" fill="hold">
                                          <p:stCondLst>
                                            <p:cond delay="0"/>
                                          </p:stCondLst>
                                        </p:cTn>
                                        <p:tgtEl>
                                          <p:spTgt spid="2026510"/>
                                        </p:tgtEl>
                                        <p:attrNameLst>
                                          <p:attrName>style.visibility</p:attrName>
                                        </p:attrNameLst>
                                      </p:cBhvr>
                                      <p:to>
                                        <p:strVal val="visible"/>
                                      </p:to>
                                    </p:set>
                                    <p:animEffect transition="in" filter="wipe(up)">
                                      <p:cBhvr>
                                        <p:cTn id="36" dur="500"/>
                                        <p:tgtEl>
                                          <p:spTgt spid="2026510"/>
                                        </p:tgtEl>
                                      </p:cBhvr>
                                    </p:animEffect>
                                  </p:childTnLst>
                                </p:cTn>
                              </p:par>
                            </p:childTnLst>
                          </p:cTn>
                        </p:par>
                        <p:par>
                          <p:cTn id="37" fill="hold">
                            <p:stCondLst>
                              <p:cond delay="8300"/>
                            </p:stCondLst>
                            <p:childTnLst>
                              <p:par>
                                <p:cTn id="38" presetID="10" presetClass="entr" presetSubtype="0" fill="hold" grpId="0" nodeType="afterEffect">
                                  <p:stCondLst>
                                    <p:cond delay="700"/>
                                  </p:stCondLst>
                                  <p:childTnLst>
                                    <p:set>
                                      <p:cBhvr>
                                        <p:cTn id="39" dur="1" fill="hold">
                                          <p:stCondLst>
                                            <p:cond delay="0"/>
                                          </p:stCondLst>
                                        </p:cTn>
                                        <p:tgtEl>
                                          <p:spTgt spid="2026512"/>
                                        </p:tgtEl>
                                        <p:attrNameLst>
                                          <p:attrName>style.visibility</p:attrName>
                                        </p:attrNameLst>
                                      </p:cBhvr>
                                      <p:to>
                                        <p:strVal val="visible"/>
                                      </p:to>
                                    </p:set>
                                    <p:animEffect transition="in" filter="fade">
                                      <p:cBhvr>
                                        <p:cTn id="40" dur="1000"/>
                                        <p:tgtEl>
                                          <p:spTgt spid="2026512"/>
                                        </p:tgtEl>
                                      </p:cBhvr>
                                    </p:animEffect>
                                  </p:childTnLst>
                                </p:cTn>
                              </p:par>
                            </p:childTnLst>
                          </p:cTn>
                        </p:par>
                        <p:par>
                          <p:cTn id="41" fill="hold">
                            <p:stCondLst>
                              <p:cond delay="10000"/>
                            </p:stCondLst>
                            <p:childTnLst>
                              <p:par>
                                <p:cTn id="42" presetID="22" presetClass="entr" presetSubtype="1" fill="hold" grpId="0" nodeType="afterEffect">
                                  <p:stCondLst>
                                    <p:cond delay="0"/>
                                  </p:stCondLst>
                                  <p:childTnLst>
                                    <p:set>
                                      <p:cBhvr>
                                        <p:cTn id="43" dur="1" fill="hold">
                                          <p:stCondLst>
                                            <p:cond delay="0"/>
                                          </p:stCondLst>
                                        </p:cTn>
                                        <p:tgtEl>
                                          <p:spTgt spid="2026513"/>
                                        </p:tgtEl>
                                        <p:attrNameLst>
                                          <p:attrName>style.visibility</p:attrName>
                                        </p:attrNameLst>
                                      </p:cBhvr>
                                      <p:to>
                                        <p:strVal val="visible"/>
                                      </p:to>
                                    </p:set>
                                    <p:animEffect transition="in" filter="wipe(up)">
                                      <p:cBhvr>
                                        <p:cTn id="44" dur="500"/>
                                        <p:tgtEl>
                                          <p:spTgt spid="2026513"/>
                                        </p:tgtEl>
                                      </p:cBhvr>
                                    </p:animEffect>
                                  </p:childTnLst>
                                </p:cTn>
                              </p:par>
                            </p:childTnLst>
                          </p:cTn>
                        </p:par>
                        <p:par>
                          <p:cTn id="45" fill="hold">
                            <p:stCondLst>
                              <p:cond delay="10500"/>
                            </p:stCondLst>
                            <p:childTnLst>
                              <p:par>
                                <p:cTn id="46" presetID="10" presetClass="entr" presetSubtype="0" fill="hold" grpId="0" nodeType="afterEffect">
                                  <p:stCondLst>
                                    <p:cond delay="700"/>
                                  </p:stCondLst>
                                  <p:childTnLst>
                                    <p:set>
                                      <p:cBhvr>
                                        <p:cTn id="47" dur="1" fill="hold">
                                          <p:stCondLst>
                                            <p:cond delay="0"/>
                                          </p:stCondLst>
                                        </p:cTn>
                                        <p:tgtEl>
                                          <p:spTgt spid="2026515"/>
                                        </p:tgtEl>
                                        <p:attrNameLst>
                                          <p:attrName>style.visibility</p:attrName>
                                        </p:attrNameLst>
                                      </p:cBhvr>
                                      <p:to>
                                        <p:strVal val="visible"/>
                                      </p:to>
                                    </p:set>
                                    <p:animEffect transition="in" filter="fade">
                                      <p:cBhvr>
                                        <p:cTn id="48" dur="1000"/>
                                        <p:tgtEl>
                                          <p:spTgt spid="2026515"/>
                                        </p:tgtEl>
                                      </p:cBhvr>
                                    </p:animEffect>
                                  </p:childTnLst>
                                </p:cTn>
                              </p:par>
                            </p:childTnLst>
                          </p:cTn>
                        </p:par>
                        <p:par>
                          <p:cTn id="49" fill="hold">
                            <p:stCondLst>
                              <p:cond delay="12200"/>
                            </p:stCondLst>
                            <p:childTnLst>
                              <p:par>
                                <p:cTn id="50" presetID="22" presetClass="entr" presetSubtype="4" fill="hold" grpId="0" nodeType="afterEffect">
                                  <p:stCondLst>
                                    <p:cond delay="0"/>
                                  </p:stCondLst>
                                  <p:childTnLst>
                                    <p:set>
                                      <p:cBhvr>
                                        <p:cTn id="51" dur="1" fill="hold">
                                          <p:stCondLst>
                                            <p:cond delay="0"/>
                                          </p:stCondLst>
                                        </p:cTn>
                                        <p:tgtEl>
                                          <p:spTgt spid="2026516"/>
                                        </p:tgtEl>
                                        <p:attrNameLst>
                                          <p:attrName>style.visibility</p:attrName>
                                        </p:attrNameLst>
                                      </p:cBhvr>
                                      <p:to>
                                        <p:strVal val="visible"/>
                                      </p:to>
                                    </p:set>
                                    <p:animEffect transition="in" filter="wipe(down)">
                                      <p:cBhvr>
                                        <p:cTn id="52" dur="500"/>
                                        <p:tgtEl>
                                          <p:spTgt spid="2026516"/>
                                        </p:tgtEl>
                                      </p:cBhvr>
                                    </p:animEffect>
                                  </p:childTnLst>
                                </p:cTn>
                              </p:par>
                            </p:childTnLst>
                          </p:cTn>
                        </p:par>
                        <p:par>
                          <p:cTn id="53" fill="hold">
                            <p:stCondLst>
                              <p:cond delay="12700"/>
                            </p:stCondLst>
                            <p:childTnLst>
                              <p:par>
                                <p:cTn id="54" presetID="10" presetClass="entr" presetSubtype="0" fill="hold" grpId="0" nodeType="afterEffect">
                                  <p:stCondLst>
                                    <p:cond delay="700"/>
                                  </p:stCondLst>
                                  <p:childTnLst>
                                    <p:set>
                                      <p:cBhvr>
                                        <p:cTn id="55" dur="1" fill="hold">
                                          <p:stCondLst>
                                            <p:cond delay="0"/>
                                          </p:stCondLst>
                                        </p:cTn>
                                        <p:tgtEl>
                                          <p:spTgt spid="2026521"/>
                                        </p:tgtEl>
                                        <p:attrNameLst>
                                          <p:attrName>style.visibility</p:attrName>
                                        </p:attrNameLst>
                                      </p:cBhvr>
                                      <p:to>
                                        <p:strVal val="visible"/>
                                      </p:to>
                                    </p:set>
                                    <p:animEffect transition="in" filter="fade">
                                      <p:cBhvr>
                                        <p:cTn id="56" dur="1000"/>
                                        <p:tgtEl>
                                          <p:spTgt spid="2026521"/>
                                        </p:tgtEl>
                                      </p:cBhvr>
                                    </p:animEffect>
                                  </p:childTnLst>
                                </p:cTn>
                              </p:par>
                            </p:childTnLst>
                          </p:cTn>
                        </p:par>
                        <p:par>
                          <p:cTn id="57" fill="hold">
                            <p:stCondLst>
                              <p:cond delay="14400"/>
                            </p:stCondLst>
                            <p:childTnLst>
                              <p:par>
                                <p:cTn id="58" presetID="22" presetClass="entr" presetSubtype="1" fill="hold" grpId="0" nodeType="afterEffect">
                                  <p:stCondLst>
                                    <p:cond delay="0"/>
                                  </p:stCondLst>
                                  <p:childTnLst>
                                    <p:set>
                                      <p:cBhvr>
                                        <p:cTn id="59" dur="1" fill="hold">
                                          <p:stCondLst>
                                            <p:cond delay="0"/>
                                          </p:stCondLst>
                                        </p:cTn>
                                        <p:tgtEl>
                                          <p:spTgt spid="2026522"/>
                                        </p:tgtEl>
                                        <p:attrNameLst>
                                          <p:attrName>style.visibility</p:attrName>
                                        </p:attrNameLst>
                                      </p:cBhvr>
                                      <p:to>
                                        <p:strVal val="visible"/>
                                      </p:to>
                                    </p:set>
                                    <p:animEffect transition="in" filter="wipe(up)">
                                      <p:cBhvr>
                                        <p:cTn id="60" dur="500"/>
                                        <p:tgtEl>
                                          <p:spTgt spid="2026522"/>
                                        </p:tgtEl>
                                      </p:cBhvr>
                                    </p:animEffect>
                                  </p:childTnLst>
                                </p:cTn>
                              </p:par>
                            </p:childTnLst>
                          </p:cTn>
                        </p:par>
                        <p:par>
                          <p:cTn id="61" fill="hold">
                            <p:stCondLst>
                              <p:cond delay="14900"/>
                            </p:stCondLst>
                            <p:childTnLst>
                              <p:par>
                                <p:cTn id="62" presetID="10" presetClass="entr" presetSubtype="0" fill="hold" grpId="0" nodeType="afterEffect">
                                  <p:stCondLst>
                                    <p:cond delay="700"/>
                                  </p:stCondLst>
                                  <p:childTnLst>
                                    <p:set>
                                      <p:cBhvr>
                                        <p:cTn id="63" dur="1" fill="hold">
                                          <p:stCondLst>
                                            <p:cond delay="0"/>
                                          </p:stCondLst>
                                        </p:cTn>
                                        <p:tgtEl>
                                          <p:spTgt spid="2026518"/>
                                        </p:tgtEl>
                                        <p:attrNameLst>
                                          <p:attrName>style.visibility</p:attrName>
                                        </p:attrNameLst>
                                      </p:cBhvr>
                                      <p:to>
                                        <p:strVal val="visible"/>
                                      </p:to>
                                    </p:set>
                                    <p:animEffect transition="in" filter="fade">
                                      <p:cBhvr>
                                        <p:cTn id="64" dur="1000"/>
                                        <p:tgtEl>
                                          <p:spTgt spid="2026518"/>
                                        </p:tgtEl>
                                      </p:cBhvr>
                                    </p:animEffect>
                                  </p:childTnLst>
                                </p:cTn>
                              </p:par>
                            </p:childTnLst>
                          </p:cTn>
                        </p:par>
                        <p:par>
                          <p:cTn id="65" fill="hold">
                            <p:stCondLst>
                              <p:cond delay="16600"/>
                            </p:stCondLst>
                            <p:childTnLst>
                              <p:par>
                                <p:cTn id="66" presetID="22" presetClass="entr" presetSubtype="4" fill="hold" grpId="0" nodeType="afterEffect">
                                  <p:stCondLst>
                                    <p:cond delay="0"/>
                                  </p:stCondLst>
                                  <p:childTnLst>
                                    <p:set>
                                      <p:cBhvr>
                                        <p:cTn id="67" dur="1" fill="hold">
                                          <p:stCondLst>
                                            <p:cond delay="0"/>
                                          </p:stCondLst>
                                        </p:cTn>
                                        <p:tgtEl>
                                          <p:spTgt spid="2026519"/>
                                        </p:tgtEl>
                                        <p:attrNameLst>
                                          <p:attrName>style.visibility</p:attrName>
                                        </p:attrNameLst>
                                      </p:cBhvr>
                                      <p:to>
                                        <p:strVal val="visible"/>
                                      </p:to>
                                    </p:set>
                                    <p:animEffect transition="in" filter="wipe(down)">
                                      <p:cBhvr>
                                        <p:cTn id="68" dur="500"/>
                                        <p:tgtEl>
                                          <p:spTgt spid="2026519"/>
                                        </p:tgtEl>
                                      </p:cBhvr>
                                    </p:animEffect>
                                  </p:childTnLst>
                                </p:cTn>
                              </p:par>
                            </p:childTnLst>
                          </p:cTn>
                        </p:par>
                        <p:par>
                          <p:cTn id="69" fill="hold">
                            <p:stCondLst>
                              <p:cond delay="17100"/>
                            </p:stCondLst>
                            <p:childTnLst>
                              <p:par>
                                <p:cTn id="70" presetID="10" presetClass="entr" presetSubtype="0" fill="hold" grpId="0" nodeType="afterEffect">
                                  <p:stCondLst>
                                    <p:cond delay="700"/>
                                  </p:stCondLst>
                                  <p:childTnLst>
                                    <p:set>
                                      <p:cBhvr>
                                        <p:cTn id="71" dur="1" fill="hold">
                                          <p:stCondLst>
                                            <p:cond delay="0"/>
                                          </p:stCondLst>
                                        </p:cTn>
                                        <p:tgtEl>
                                          <p:spTgt spid="2026524"/>
                                        </p:tgtEl>
                                        <p:attrNameLst>
                                          <p:attrName>style.visibility</p:attrName>
                                        </p:attrNameLst>
                                      </p:cBhvr>
                                      <p:to>
                                        <p:strVal val="visible"/>
                                      </p:to>
                                    </p:set>
                                    <p:animEffect transition="in" filter="fade">
                                      <p:cBhvr>
                                        <p:cTn id="72" dur="1000"/>
                                        <p:tgtEl>
                                          <p:spTgt spid="2026524"/>
                                        </p:tgtEl>
                                      </p:cBhvr>
                                    </p:animEffect>
                                  </p:childTnLst>
                                </p:cTn>
                              </p:par>
                            </p:childTnLst>
                          </p:cTn>
                        </p:par>
                        <p:par>
                          <p:cTn id="73" fill="hold">
                            <p:stCondLst>
                              <p:cond delay="18800"/>
                            </p:stCondLst>
                            <p:childTnLst>
                              <p:par>
                                <p:cTn id="74" presetID="22" presetClass="entr" presetSubtype="1" fill="hold" grpId="0" nodeType="afterEffect">
                                  <p:stCondLst>
                                    <p:cond delay="0"/>
                                  </p:stCondLst>
                                  <p:childTnLst>
                                    <p:set>
                                      <p:cBhvr>
                                        <p:cTn id="75" dur="1" fill="hold">
                                          <p:stCondLst>
                                            <p:cond delay="0"/>
                                          </p:stCondLst>
                                        </p:cTn>
                                        <p:tgtEl>
                                          <p:spTgt spid="2026525"/>
                                        </p:tgtEl>
                                        <p:attrNameLst>
                                          <p:attrName>style.visibility</p:attrName>
                                        </p:attrNameLst>
                                      </p:cBhvr>
                                      <p:to>
                                        <p:strVal val="visible"/>
                                      </p:to>
                                    </p:set>
                                    <p:animEffect transition="in" filter="wipe(up)">
                                      <p:cBhvr>
                                        <p:cTn id="76" dur="500"/>
                                        <p:tgtEl>
                                          <p:spTgt spid="2026525"/>
                                        </p:tgtEl>
                                      </p:cBhvr>
                                    </p:animEffect>
                                  </p:childTnLst>
                                </p:cTn>
                              </p:par>
                            </p:childTnLst>
                          </p:cTn>
                        </p:par>
                        <p:par>
                          <p:cTn id="77" fill="hold">
                            <p:stCondLst>
                              <p:cond delay="19300"/>
                            </p:stCondLst>
                            <p:childTnLst>
                              <p:par>
                                <p:cTn id="78" presetID="22" presetClass="entr" presetSubtype="1" fill="hold" grpId="0" nodeType="after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wipe(up)">
                                      <p:cBhvr>
                                        <p:cTn id="80" dur="500"/>
                                        <p:tgtEl>
                                          <p:spTgt spid="26"/>
                                        </p:tgtEl>
                                      </p:cBhvr>
                                    </p:animEffect>
                                  </p:childTnLst>
                                </p:cTn>
                              </p:par>
                            </p:childTnLst>
                          </p:cTn>
                        </p:par>
                        <p:par>
                          <p:cTn id="81" fill="hold">
                            <p:stCondLst>
                              <p:cond delay="19800"/>
                            </p:stCondLst>
                            <p:childTnLst>
                              <p:par>
                                <p:cTn id="82" presetID="10" presetClass="entr" presetSubtype="0" fill="hold" grpId="0" nodeType="afterEffect">
                                  <p:stCondLst>
                                    <p:cond delay="700"/>
                                  </p:stCondLst>
                                  <p:childTnLst>
                                    <p:set>
                                      <p:cBhvr>
                                        <p:cTn id="83" dur="1" fill="hold">
                                          <p:stCondLst>
                                            <p:cond delay="0"/>
                                          </p:stCondLst>
                                        </p:cTn>
                                        <p:tgtEl>
                                          <p:spTgt spid="27"/>
                                        </p:tgtEl>
                                        <p:attrNameLst>
                                          <p:attrName>style.visibility</p:attrName>
                                        </p:attrNameLst>
                                      </p:cBhvr>
                                      <p:to>
                                        <p:strVal val="visible"/>
                                      </p:to>
                                    </p:set>
                                    <p:animEffect transition="in" filter="fade">
                                      <p:cBhvr>
                                        <p:cTn id="84" dur="1000"/>
                                        <p:tgtEl>
                                          <p:spTgt spid="27"/>
                                        </p:tgtEl>
                                      </p:cBhvr>
                                    </p:animEffect>
                                  </p:childTnLst>
                                </p:cTn>
                              </p:par>
                            </p:childTnLst>
                          </p:cTn>
                        </p:par>
                        <p:par>
                          <p:cTn id="85" fill="hold">
                            <p:stCondLst>
                              <p:cond delay="21500"/>
                            </p:stCondLst>
                            <p:childTnLst>
                              <p:par>
                                <p:cTn id="86" presetID="10" presetClass="entr" presetSubtype="0" fill="hold" grpId="0" nodeType="afterEffect">
                                  <p:stCondLst>
                                    <p:cond delay="700"/>
                                  </p:stCondLst>
                                  <p:childTnLst>
                                    <p:set>
                                      <p:cBhvr>
                                        <p:cTn id="87" dur="1" fill="hold">
                                          <p:stCondLst>
                                            <p:cond delay="0"/>
                                          </p:stCondLst>
                                        </p:cTn>
                                        <p:tgtEl>
                                          <p:spTgt spid="28"/>
                                        </p:tgtEl>
                                        <p:attrNameLst>
                                          <p:attrName>style.visibility</p:attrName>
                                        </p:attrNameLst>
                                      </p:cBhvr>
                                      <p:to>
                                        <p:strVal val="visible"/>
                                      </p:to>
                                    </p:set>
                                    <p:animEffect transition="in" filter="fade">
                                      <p:cBhvr>
                                        <p:cTn id="88" dur="1000"/>
                                        <p:tgtEl>
                                          <p:spTgt spid="28"/>
                                        </p:tgtEl>
                                      </p:cBhvr>
                                    </p:animEffect>
                                  </p:childTnLst>
                                </p:cTn>
                              </p:par>
                            </p:childTnLst>
                          </p:cTn>
                        </p:par>
                        <p:par>
                          <p:cTn id="89" fill="hold">
                            <p:stCondLst>
                              <p:cond delay="23200"/>
                            </p:stCondLst>
                            <p:childTnLst>
                              <p:par>
                                <p:cTn id="90" presetID="22" presetClass="entr" presetSubtype="1" fill="hold" grpId="0"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wipe(up)">
                                      <p:cBhvr>
                                        <p:cTn id="9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2026503" grpId="0" animBg="1"/>
      <p:bldP spid="2026504" grpId="0" animBg="1"/>
      <p:bldP spid="2026506" grpId="0" animBg="1"/>
      <p:bldP spid="2026507" grpId="0" animBg="1"/>
      <p:bldP spid="2026509" grpId="0" animBg="1"/>
      <p:bldP spid="2026510" grpId="0" animBg="1"/>
      <p:bldP spid="2026512" grpId="0" animBg="1"/>
      <p:bldP spid="2026513" grpId="0" animBg="1"/>
      <p:bldP spid="2026515" grpId="0" animBg="1"/>
      <p:bldP spid="2026516" grpId="0" animBg="1"/>
      <p:bldP spid="2026518" grpId="0" animBg="1"/>
      <p:bldP spid="2026519" grpId="0" animBg="1"/>
      <p:bldP spid="2026521" grpId="0" animBg="1"/>
      <p:bldP spid="2026522" grpId="0" animBg="1"/>
      <p:bldP spid="2026524" grpId="0" animBg="1"/>
      <p:bldP spid="2026525" grpId="0" animBg="1"/>
      <p:bldP spid="26" grpId="0" animBg="1"/>
      <p:bldP spid="27" grpId="0" animBg="1"/>
      <p:bldP spid="28" grpId="0" animBg="1"/>
      <p:bldP spid="29"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80</a:t>
            </a:fld>
            <a:endParaRPr lang="en-US" smtClean="0"/>
          </a:p>
        </p:txBody>
      </p:sp>
      <p:sp>
        <p:nvSpPr>
          <p:cNvPr id="51206" name="Rectangle 2"/>
          <p:cNvSpPr>
            <a:spLocks noGrp="1" noChangeArrowheads="1"/>
          </p:cNvSpPr>
          <p:nvPr>
            <p:ph type="title"/>
          </p:nvPr>
        </p:nvSpPr>
        <p:spPr/>
        <p:txBody>
          <a:bodyPr/>
          <a:lstStyle/>
          <a:p>
            <a:r>
              <a:rPr lang="en-US" dirty="0" smtClean="0"/>
              <a:t>Net Change in Government Employment: Jan. 2010—Sept. 2013*</a:t>
            </a:r>
          </a:p>
        </p:txBody>
      </p:sp>
      <p:graphicFrame>
        <p:nvGraphicFramePr>
          <p:cNvPr id="51202" name="Object 2"/>
          <p:cNvGraphicFramePr>
            <a:graphicFrameLocks/>
          </p:cNvGraphicFramePr>
          <p:nvPr/>
        </p:nvGraphicFramePr>
        <p:xfrm>
          <a:off x="302291" y="2040907"/>
          <a:ext cx="8493125" cy="4343400"/>
        </p:xfrm>
        <a:graphic>
          <a:graphicData uri="http://schemas.openxmlformats.org/presentationml/2006/ole">
            <p:oleObj spid="_x0000_s25413634" name="Chart" r:id="rId4" imgW="8439161" imgH="4324336" progId="MSGraph.Chart.8">
              <p:embed followColorScheme="full"/>
            </p:oleObj>
          </a:graphicData>
        </a:graphic>
      </p:graphicFrame>
      <p:sp>
        <p:nvSpPr>
          <p:cNvPr id="51209" name="Rectangle 7"/>
          <p:cNvSpPr>
            <a:spLocks noChangeArrowheads="1"/>
          </p:cNvSpPr>
          <p:nvPr/>
        </p:nvSpPr>
        <p:spPr bwMode="black">
          <a:xfrm>
            <a:off x="280219" y="129111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
        <p:nvSpPr>
          <p:cNvPr id="10" name="AutoShape 6"/>
          <p:cNvSpPr>
            <a:spLocks noChangeArrowheads="1"/>
          </p:cNvSpPr>
          <p:nvPr/>
        </p:nvSpPr>
        <p:spPr bwMode="blackWhite">
          <a:xfrm>
            <a:off x="5176683" y="3510115"/>
            <a:ext cx="3746090" cy="2123766"/>
          </a:xfrm>
          <a:prstGeom prst="wedgeRectCallout">
            <a:avLst>
              <a:gd name="adj1" fmla="val -74872"/>
              <a:gd name="adj2" fmla="val -3763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Local government employment shrank by 396,000 from Jan. 2010 through Sept. 2013, accounting for 66% of all government job losses, negatively impacting WC exposures for those cities and counties that insure privately</a:t>
            </a:r>
            <a:endParaRPr lang="en-US" b="1" dirty="0">
              <a:solidFill>
                <a:schemeClr val="bg1"/>
              </a:solidFill>
              <a:cs typeface="+mn-cs"/>
            </a:endParaRPr>
          </a:p>
        </p:txBody>
      </p:sp>
      <p:sp>
        <p:nvSpPr>
          <p:cNvPr id="11" name="Rectangle 6"/>
          <p:cNvSpPr>
            <a:spLocks noChangeArrowheads="1"/>
          </p:cNvSpPr>
          <p:nvPr/>
        </p:nvSpPr>
        <p:spPr bwMode="auto">
          <a:xfrm>
            <a:off x="-201613" y="6429098"/>
            <a:ext cx="7569201"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*Cumulative change from prior month; Base employment date is Dec. 2009.</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US Bureau of Labor </a:t>
            </a:r>
            <a:r>
              <a:rPr lang="en-US" sz="1100" dirty="0" smtClean="0"/>
              <a:t>Statistics </a:t>
            </a:r>
            <a:r>
              <a:rPr lang="en-US" sz="1100" dirty="0" smtClean="0">
                <a:hlinkClick r:id="rId5"/>
              </a:rPr>
              <a:t>http://www.bls.gov/data/#employment</a:t>
            </a:r>
            <a:r>
              <a:rPr lang="en-US" sz="1100" dirty="0" smtClean="0"/>
              <a:t>; </a:t>
            </a:r>
            <a:r>
              <a:rPr lang="en-US" sz="1100" dirty="0"/>
              <a:t>Insurance Information Institute</a:t>
            </a:r>
          </a:p>
        </p:txBody>
      </p:sp>
      <p:sp>
        <p:nvSpPr>
          <p:cNvPr id="12" name="AutoShape 6"/>
          <p:cNvSpPr>
            <a:spLocks noChangeArrowheads="1"/>
          </p:cNvSpPr>
          <p:nvPr/>
        </p:nvSpPr>
        <p:spPr bwMode="blackWhite">
          <a:xfrm>
            <a:off x="2172989" y="1120878"/>
            <a:ext cx="4434287" cy="1096292"/>
          </a:xfrm>
          <a:prstGeom prst="wedgeRectCallout">
            <a:avLst>
              <a:gd name="adj1" fmla="val 38544"/>
              <a:gd name="adj2" fmla="val 661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State government employment fell by 1.9% since the end of 2009 but is recovering while Federal employment is down by 3.7% and deteriorating</a:t>
            </a:r>
            <a:endParaRPr lang="en-US"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ACA70338-2F2F-4761-B3F7-AFB20ACA2D09}" type="slidenum">
              <a:rPr lang="en-US" smtClean="0"/>
              <a:pPr/>
              <a:t>81</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smtClean="0"/>
              <a:t>Unemployment Rates by State, August 2013:</a:t>
            </a:r>
            <a:br>
              <a:rPr lang="en-US" sz="2600" smtClean="0"/>
            </a:br>
            <a:r>
              <a:rPr lang="en-US" sz="2600" smtClean="0"/>
              <a:t>Highest 25 States*</a:t>
            </a:r>
          </a:p>
        </p:txBody>
      </p:sp>
      <p:graphicFrame>
        <p:nvGraphicFramePr>
          <p:cNvPr id="1026" name="Object 3"/>
          <p:cNvGraphicFramePr>
            <a:graphicFrameLocks noChangeAspect="1"/>
          </p:cNvGraphicFramePr>
          <p:nvPr>
            <p:ph idx="4294967295"/>
          </p:nvPr>
        </p:nvGraphicFramePr>
        <p:xfrm>
          <a:off x="9525" y="1200150"/>
          <a:ext cx="9144000" cy="5410200"/>
        </p:xfrm>
        <a:graphic>
          <a:graphicData uri="http://schemas.openxmlformats.org/presentationml/2006/ole">
            <p:oleObj spid="_x0000_s23042050" name="Chart" r:id="rId4" imgW="8820048" imgH="4572135" progId="MSGraph.Chart.8">
              <p:embed followColorScheme="full"/>
            </p:oleObj>
          </a:graphicData>
        </a:graphic>
      </p:graphicFrame>
      <p:sp>
        <p:nvSpPr>
          <p:cNvPr id="1029" name="Text Box 4"/>
          <p:cNvSpPr txBox="1">
            <a:spLocks noChangeArrowheads="1"/>
          </p:cNvSpPr>
          <p:nvPr/>
        </p:nvSpPr>
        <p:spPr bwMode="auto">
          <a:xfrm>
            <a:off x="0" y="63674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*Provisional figures for August 2013, seasonally adjusted.</a:t>
            </a:r>
          </a:p>
          <a:p>
            <a:pPr eaLnBrk="0" hangingPunct="0">
              <a:lnSpc>
                <a:spcPct val="70000"/>
              </a:lnSpc>
              <a:spcBef>
                <a:spcPct val="50000"/>
              </a:spcBef>
              <a:buClr>
                <a:srgbClr val="FF3300"/>
              </a:buClr>
              <a:buFont typeface="Wingdings" pitchFamily="2" charset="2"/>
              <a:buNone/>
            </a:pPr>
            <a:r>
              <a:rPr lang="en-US" sz="1100"/>
              <a:t>Sources:  US Bureau of Labor Statistics; Insurance Information Institute.		</a:t>
            </a:r>
          </a:p>
        </p:txBody>
      </p:sp>
      <p:sp>
        <p:nvSpPr>
          <p:cNvPr id="2173958" name="AutoShape 6"/>
          <p:cNvSpPr>
            <a:spLocks noChangeArrowheads="1"/>
          </p:cNvSpPr>
          <p:nvPr/>
        </p:nvSpPr>
        <p:spPr bwMode="blackWhite">
          <a:xfrm>
            <a:off x="4953000" y="1157288"/>
            <a:ext cx="3581400" cy="1357312"/>
          </a:xfrm>
          <a:prstGeom prst="wedgeRectCallout">
            <a:avLst>
              <a:gd name="adj1" fmla="val -73263"/>
              <a:gd name="adj2" fmla="val 4389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400" b="1" dirty="0">
                <a:solidFill>
                  <a:schemeClr val="bg1"/>
                </a:solidFill>
              </a:rPr>
              <a:t>In August, 18 states and the District of Columbia had over-the-month unemployment rate increases, 17 states had decreases, and 15 states had no change.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173958"/>
                                        </p:tgtEl>
                                        <p:attrNameLst>
                                          <p:attrName>style.visibility</p:attrName>
                                        </p:attrNameLst>
                                      </p:cBhvr>
                                      <p:to>
                                        <p:strVal val="visible"/>
                                      </p:to>
                                    </p:set>
                                    <p:animEffect transition="in" filter="wipe(left)">
                                      <p:cBhvr>
                                        <p:cTn id="7" dur="500"/>
                                        <p:tgtEl>
                                          <p:spTgt spid="2173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3958"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31A9652E-7F41-4B81-8050-2B41890FD541}" type="slidenum">
              <a:rPr lang="en-US" smtClean="0"/>
              <a:pPr/>
              <a:t>82</a:t>
            </a:fld>
            <a:endParaRPr lang="en-US" smtClean="0"/>
          </a:p>
        </p:txBody>
      </p:sp>
      <p:graphicFrame>
        <p:nvGraphicFramePr>
          <p:cNvPr id="2050" name="Object 3"/>
          <p:cNvGraphicFramePr>
            <a:graphicFrameLocks noChangeAspect="1"/>
          </p:cNvGraphicFramePr>
          <p:nvPr>
            <p:ph idx="4294967295"/>
          </p:nvPr>
        </p:nvGraphicFramePr>
        <p:xfrm>
          <a:off x="0" y="1792288"/>
          <a:ext cx="9144000" cy="4754562"/>
        </p:xfrm>
        <a:graphic>
          <a:graphicData uri="http://schemas.openxmlformats.org/presentationml/2006/ole">
            <p:oleObj spid="_x0000_s23043074" name="Chart" r:id="rId4" imgW="8810600" imgH="4581583" progId="MSGraph.Chart.8">
              <p:embed followColorScheme="full"/>
            </p:oleObj>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a:solidFill>
                  <a:schemeClr val="accent1"/>
                </a:solidFill>
              </a:rPr>
              <a:t>Unemployment Rates by State, August 2013: </a:t>
            </a:r>
          </a:p>
          <a:p>
            <a:pPr eaLnBrk="0" hangingPunct="0"/>
            <a:r>
              <a:rPr lang="en-US" sz="2600" b="1">
                <a:solidFill>
                  <a:schemeClr val="accent1"/>
                </a:solidFill>
              </a:rPr>
              <a:t>Lowest 25 States*</a:t>
            </a:r>
          </a:p>
        </p:txBody>
      </p:sp>
      <p:sp>
        <p:nvSpPr>
          <p:cNvPr id="2053" name="Rectangle 7"/>
          <p:cNvSpPr>
            <a:spLocks noChangeArrowheads="1"/>
          </p:cNvSpPr>
          <p:nvPr/>
        </p:nvSpPr>
        <p:spPr bwMode="auto">
          <a:xfrm>
            <a:off x="0" y="6429375"/>
            <a:ext cx="8750300" cy="428625"/>
          </a:xfrm>
          <a:prstGeom prst="rect">
            <a:avLst/>
          </a:prstGeom>
          <a:noFill/>
          <a:ln w="9525">
            <a:noFill/>
            <a:miter lim="800000"/>
            <a:headEnd/>
            <a:tailEnd/>
          </a:ln>
        </p:spPr>
        <p:txBody>
          <a:bodyPr>
            <a:spAutoFit/>
          </a:bodyPr>
          <a:lstStyle/>
          <a:p>
            <a:r>
              <a:rPr lang="en-US" sz="1100"/>
              <a:t>*Provisional figures for August 2013, seasonally adjusted.</a:t>
            </a:r>
          </a:p>
          <a:p>
            <a:r>
              <a:rPr lang="en-US" sz="1100"/>
              <a:t>Sources:  US Bureau of Labor Statistics; Insurance Information Institute.	</a:t>
            </a:r>
          </a:p>
        </p:txBody>
      </p:sp>
      <p:sp>
        <p:nvSpPr>
          <p:cNvPr id="7" name="AutoShape 6"/>
          <p:cNvSpPr>
            <a:spLocks noChangeArrowheads="1"/>
          </p:cNvSpPr>
          <p:nvPr/>
        </p:nvSpPr>
        <p:spPr bwMode="blackWhite">
          <a:xfrm>
            <a:off x="5067300" y="1255713"/>
            <a:ext cx="3495675" cy="1287462"/>
          </a:xfrm>
          <a:prstGeom prst="wedgeRectCallout">
            <a:avLst>
              <a:gd name="adj1" fmla="val -86809"/>
              <a:gd name="adj2" fmla="val -518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400" b="1" dirty="0">
                <a:solidFill>
                  <a:schemeClr val="bg1"/>
                </a:solidFill>
              </a:rPr>
              <a:t>In August, 18 states and the District of Columbia had over-the-month unemployment rate increases, 17 states had decreases, and 15 states had no change.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83</a:t>
            </a:fld>
            <a:endParaRPr lang="en-US" sz="900"/>
          </a:p>
        </p:txBody>
      </p:sp>
      <p:sp>
        <p:nvSpPr>
          <p:cNvPr id="11270" name="Rectangle 7"/>
          <p:cNvSpPr>
            <a:spLocks noGrp="1" noChangeArrowheads="1"/>
          </p:cNvSpPr>
          <p:nvPr>
            <p:ph type="title" idx="4294967295"/>
          </p:nvPr>
        </p:nvSpPr>
        <p:spPr>
          <a:xfrm>
            <a:off x="450850" y="102933"/>
            <a:ext cx="7400925" cy="860425"/>
          </a:xfrm>
        </p:spPr>
        <p:txBody>
          <a:bodyPr/>
          <a:lstStyle/>
          <a:p>
            <a:r>
              <a:rPr lang="en-US" sz="3200" dirty="0" smtClean="0"/>
              <a:t>Oil &amp; Gas Extraction Employment,</a:t>
            </a:r>
            <a:br>
              <a:rPr lang="en-US" sz="3200" dirty="0" smtClean="0"/>
            </a:br>
            <a:r>
              <a:rPr lang="en-US" sz="3200" dirty="0" smtClean="0"/>
              <a:t>Jan. 2010—Sept. 2013</a:t>
            </a:r>
            <a:r>
              <a:rPr lang="en-US" dirty="0" smtClean="0"/>
              <a:t>*</a:t>
            </a:r>
          </a:p>
        </p:txBody>
      </p:sp>
      <p:sp>
        <p:nvSpPr>
          <p:cNvPr id="1127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t>
            </a:r>
            <a:r>
              <a:rPr lang="en-US" sz="1100" dirty="0"/>
              <a:t>adjusted</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US Bureau of Labor </a:t>
            </a:r>
            <a:r>
              <a:rPr lang="en-US" sz="1100" dirty="0" smtClean="0"/>
              <a:t>Statistics at </a:t>
            </a:r>
            <a:r>
              <a:rPr lang="en-US" sz="1100" dirty="0" smtClean="0">
                <a:hlinkClick r:id="rId4"/>
              </a:rPr>
              <a:t>http://data.bls.gov</a:t>
            </a:r>
            <a:r>
              <a:rPr lang="en-US" sz="1100" dirty="0" smtClean="0"/>
              <a:t>; </a:t>
            </a:r>
            <a:r>
              <a:rPr lang="en-US" sz="1100" dirty="0"/>
              <a:t>Insurance Information </a:t>
            </a:r>
            <a:r>
              <a:rPr lang="en-US" sz="1100" dirty="0" smtClean="0"/>
              <a:t>Institute.</a:t>
            </a:r>
            <a:endParaRPr lang="en-US" sz="1100" dirty="0"/>
          </a:p>
        </p:txBody>
      </p:sp>
      <p:graphicFrame>
        <p:nvGraphicFramePr>
          <p:cNvPr id="11266" name="Object 8"/>
          <p:cNvGraphicFramePr>
            <a:graphicFrameLocks noChangeAspect="1"/>
          </p:cNvGraphicFramePr>
          <p:nvPr/>
        </p:nvGraphicFramePr>
        <p:xfrm>
          <a:off x="221226" y="1691345"/>
          <a:ext cx="8500499" cy="4838700"/>
        </p:xfrm>
        <a:graphic>
          <a:graphicData uri="http://schemas.openxmlformats.org/presentationml/2006/ole">
            <p:oleObj spid="_x0000_s25414658" name="Chart" r:id="rId5" imgW="8343872" imgH="4381562" progId="MSGraph.Chart.8">
              <p:embed followColorScheme="full"/>
            </p:oleObj>
          </a:graphicData>
        </a:graphic>
      </p:graphicFrame>
      <p:sp>
        <p:nvSpPr>
          <p:cNvPr id="8" name="AutoShape 7"/>
          <p:cNvSpPr>
            <a:spLocks noChangeArrowheads="1"/>
          </p:cNvSpPr>
          <p:nvPr/>
        </p:nvSpPr>
        <p:spPr bwMode="blackWhite">
          <a:xfrm>
            <a:off x="963557" y="1465009"/>
            <a:ext cx="2871024" cy="2251586"/>
          </a:xfrm>
          <a:prstGeom prst="wedgeRectCallout">
            <a:avLst>
              <a:gd name="adj1" fmla="val 202544"/>
              <a:gd name="adj2" fmla="val -33636"/>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Oil and gas extraction employment is up 26.0% since Jan. 2010 as the energy sector booms.  Domestic energy production is essential to any robust economic recovery in the US.</a:t>
            </a:r>
            <a:endParaRPr lang="en-US" b="1" dirty="0">
              <a:solidFill>
                <a:schemeClr val="bg1"/>
              </a:solidFill>
              <a:latin typeface="Arial" pitchFamily="34" charset="0"/>
            </a:endParaRPr>
          </a:p>
        </p:txBody>
      </p:sp>
      <p:sp>
        <p:nvSpPr>
          <p:cNvPr id="9" name="Rectangle 7"/>
          <p:cNvSpPr>
            <a:spLocks noChangeArrowheads="1"/>
          </p:cNvSpPr>
          <p:nvPr/>
        </p:nvSpPr>
        <p:spPr bwMode="black">
          <a:xfrm>
            <a:off x="280219" y="120262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pic>
        <p:nvPicPr>
          <p:cNvPr id="10" name="Picture 9" descr="Fracking Rig in ND.jpg"/>
          <p:cNvPicPr>
            <a:picLocks noChangeAspect="1"/>
          </p:cNvPicPr>
          <p:nvPr/>
        </p:nvPicPr>
        <p:blipFill>
          <a:blip r:embed="rId6" cstate="email"/>
          <a:stretch>
            <a:fillRect/>
          </a:stretch>
        </p:blipFill>
        <p:spPr>
          <a:xfrm>
            <a:off x="5407444" y="3758569"/>
            <a:ext cx="2792660" cy="1863162"/>
          </a:xfrm>
          <a:prstGeom prst="rect">
            <a:avLst/>
          </a:prstGeom>
          <a:ln w="19050">
            <a:solidFill>
              <a:schemeClr val="accent1"/>
            </a:solidFill>
          </a:ln>
        </p:spPr>
      </p:pic>
      <p:sp>
        <p:nvSpPr>
          <p:cNvPr id="11" name="AutoShape 7"/>
          <p:cNvSpPr>
            <a:spLocks noChangeArrowheads="1"/>
          </p:cNvSpPr>
          <p:nvPr/>
        </p:nvSpPr>
        <p:spPr bwMode="blackWhite">
          <a:xfrm>
            <a:off x="6622026" y="2920184"/>
            <a:ext cx="1283115" cy="722672"/>
          </a:xfrm>
          <a:prstGeom prst="wedgeRectCallout">
            <a:avLst>
              <a:gd name="adj1" fmla="val 93808"/>
              <a:gd name="adj2" fmla="val -6425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Highest since Aug. 1987</a:t>
            </a:r>
            <a:endParaRPr lang="en-US" sz="16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9" name="Rectangle 105"/>
          <p:cNvSpPr>
            <a:spLocks noGrp="1" noChangeArrowheads="1"/>
          </p:cNvSpPr>
          <p:nvPr>
            <p:ph type="dt" sz="quarter" idx="10"/>
          </p:nvPr>
        </p:nvSpPr>
        <p:spPr/>
        <p:txBody>
          <a:bodyPr/>
          <a:lstStyle/>
          <a:p>
            <a:pPr>
              <a:defRPr/>
            </a:pPr>
            <a:r>
              <a:rPr lang="en-US" smtClean="0"/>
              <a:t>12/01/09 - 9pm</a:t>
            </a:r>
          </a:p>
        </p:txBody>
      </p:sp>
      <p:sp>
        <p:nvSpPr>
          <p:cNvPr id="91141" name="Rectangle 110"/>
          <p:cNvSpPr>
            <a:spLocks noGrp="1" noChangeArrowheads="1"/>
          </p:cNvSpPr>
          <p:nvPr>
            <p:ph type="sldNum" sz="quarter" idx="12"/>
          </p:nvPr>
        </p:nvSpPr>
        <p:spPr/>
        <p:txBody>
          <a:bodyPr/>
          <a:lstStyle/>
          <a:p>
            <a:pPr>
              <a:defRPr/>
            </a:pPr>
            <a:fld id="{1383CDEA-1BE3-4BCF-B1BC-9FD78CF63BE8}" type="slidenum">
              <a:rPr lang="en-US" smtClean="0"/>
              <a:pPr>
                <a:defRPr/>
              </a:pPr>
              <a:t>84</a:t>
            </a:fld>
            <a:endParaRPr lang="en-US" smtClean="0"/>
          </a:p>
        </p:txBody>
      </p:sp>
      <p:sp>
        <p:nvSpPr>
          <p:cNvPr id="45062" name="Rectangle 2"/>
          <p:cNvSpPr>
            <a:spLocks noGrp="1" noChangeArrowheads="1"/>
          </p:cNvSpPr>
          <p:nvPr>
            <p:ph type="title"/>
          </p:nvPr>
        </p:nvSpPr>
        <p:spPr/>
        <p:txBody>
          <a:bodyPr/>
          <a:lstStyle/>
          <a:p>
            <a:r>
              <a:rPr lang="en-US" dirty="0" smtClean="0"/>
              <a:t>US Unemployment Rate Forecast</a:t>
            </a:r>
          </a:p>
        </p:txBody>
      </p:sp>
      <p:graphicFrame>
        <p:nvGraphicFramePr>
          <p:cNvPr id="6924291" name="Object 3"/>
          <p:cNvGraphicFramePr>
            <a:graphicFrameLocks noChangeAspect="1"/>
          </p:cNvGraphicFramePr>
          <p:nvPr>
            <p:ph type="chart" idx="4294967295"/>
          </p:nvPr>
        </p:nvGraphicFramePr>
        <p:xfrm>
          <a:off x="320675" y="1844675"/>
          <a:ext cx="8553450" cy="4440238"/>
        </p:xfrm>
        <a:graphic>
          <a:graphicData uri="http://schemas.openxmlformats.org/presentationml/2006/ole">
            <p:oleObj spid="_x0000_s23044098" name="Chart" r:id="rId4" imgW="8239041" imgH="4276724" progId="MSGraph.Chart.8">
              <p:embed followColorScheme="full"/>
            </p:oleObj>
          </a:graphicData>
        </a:graphic>
      </p:graphicFrame>
      <p:sp>
        <p:nvSpPr>
          <p:cNvPr id="7073797" name="AutoShape 5"/>
          <p:cNvSpPr>
            <a:spLocks noChangeArrowheads="1"/>
          </p:cNvSpPr>
          <p:nvPr/>
        </p:nvSpPr>
        <p:spPr bwMode="blackWhite">
          <a:xfrm>
            <a:off x="1063714" y="1481803"/>
            <a:ext cx="1664738" cy="2485514"/>
          </a:xfrm>
          <a:prstGeom prst="wedgeRectCallout">
            <a:avLst>
              <a:gd name="adj1" fmla="val 103657"/>
              <a:gd name="adj2" fmla="val -256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Rising unemployment </a:t>
            </a:r>
            <a:br>
              <a:rPr lang="en-US" sz="1600" b="1" dirty="0">
                <a:solidFill>
                  <a:schemeClr val="bg1"/>
                </a:solidFill>
                <a:cs typeface="+mn-cs"/>
              </a:rPr>
            </a:br>
            <a:r>
              <a:rPr lang="en-US" sz="1600" b="1" dirty="0">
                <a:solidFill>
                  <a:schemeClr val="bg1"/>
                </a:solidFill>
                <a:cs typeface="+mn-cs"/>
              </a:rPr>
              <a:t>eroded payrolls </a:t>
            </a:r>
            <a:br>
              <a:rPr lang="en-US" sz="1600" b="1" dirty="0">
                <a:solidFill>
                  <a:schemeClr val="bg1"/>
                </a:solidFill>
                <a:cs typeface="+mn-cs"/>
              </a:rPr>
            </a:br>
            <a:r>
              <a:rPr lang="en-US" sz="1600" b="1" dirty="0">
                <a:solidFill>
                  <a:schemeClr val="bg1"/>
                </a:solidFill>
                <a:cs typeface="+mn-cs"/>
              </a:rPr>
              <a:t>and workers comp’s </a:t>
            </a:r>
            <a:br>
              <a:rPr lang="en-US" sz="1600" b="1" dirty="0">
                <a:solidFill>
                  <a:schemeClr val="bg1"/>
                </a:solidFill>
                <a:cs typeface="+mn-cs"/>
              </a:rPr>
            </a:br>
            <a:r>
              <a:rPr lang="en-US" sz="1600" b="1" dirty="0">
                <a:solidFill>
                  <a:schemeClr val="bg1"/>
                </a:solidFill>
                <a:cs typeface="+mn-cs"/>
              </a:rPr>
              <a:t>exposure base.</a:t>
            </a:r>
          </a:p>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Unemployment peaked at 10% in late 2009.</a:t>
            </a:r>
          </a:p>
        </p:txBody>
      </p:sp>
      <p:sp>
        <p:nvSpPr>
          <p:cNvPr id="45064" name="Rectangle 5"/>
          <p:cNvSpPr>
            <a:spLocks noChangeArrowheads="1"/>
          </p:cNvSpPr>
          <p:nvPr/>
        </p:nvSpPr>
        <p:spPr bwMode="auto">
          <a:xfrm>
            <a:off x="-1" y="6389410"/>
            <a:ext cx="8498541"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 actual;          = forecasts</a:t>
            </a:r>
          </a:p>
          <a:p>
            <a:pPr eaLnBrk="0" hangingPunct="0">
              <a:lnSpc>
                <a:spcPct val="85000"/>
              </a:lnSpc>
              <a:spcBef>
                <a:spcPct val="25000"/>
              </a:spcBef>
              <a:buClr>
                <a:schemeClr val="accent2"/>
              </a:buClr>
              <a:buFont typeface="Wingdings" pitchFamily="2" charset="2"/>
              <a:buNone/>
            </a:pPr>
            <a:r>
              <a:rPr lang="en-US" sz="1100" dirty="0"/>
              <a:t>Sources: US Bureau of Labor Statistics; </a:t>
            </a:r>
            <a:r>
              <a:rPr lang="en-US" sz="1100" dirty="0" smtClean="0"/>
              <a:t>Blue Chip Economic Indicators (10/13 edition);  </a:t>
            </a:r>
            <a:r>
              <a:rPr lang="en-US" sz="1100" dirty="0"/>
              <a:t>Insurance Information </a:t>
            </a:r>
            <a:r>
              <a:rPr lang="en-US" sz="1100" dirty="0" smtClean="0"/>
              <a:t>Institute.</a:t>
            </a:r>
            <a:endParaRPr lang="en-US" sz="1100" dirty="0"/>
          </a:p>
        </p:txBody>
      </p:sp>
      <p:sp>
        <p:nvSpPr>
          <p:cNvPr id="45065" name="Rectangle 6"/>
          <p:cNvSpPr>
            <a:spLocks noChangeArrowheads="1"/>
          </p:cNvSpPr>
          <p:nvPr/>
        </p:nvSpPr>
        <p:spPr bwMode="auto">
          <a:xfrm>
            <a:off x="442913" y="6402388"/>
            <a:ext cx="263525" cy="125412"/>
          </a:xfrm>
          <a:prstGeom prst="rect">
            <a:avLst/>
          </a:prstGeom>
          <a:solidFill>
            <a:schemeClr val="tx2"/>
          </a:solidFill>
          <a:ln w="9525">
            <a:noFill/>
            <a:miter lim="800000"/>
            <a:headEnd/>
            <a:tailEnd/>
          </a:ln>
        </p:spPr>
        <p:txBody>
          <a:bodyPr wrap="none" anchor="ctr"/>
          <a:lstStyle/>
          <a:p>
            <a:endParaRPr lang="en-US"/>
          </a:p>
        </p:txBody>
      </p:sp>
      <p:sp>
        <p:nvSpPr>
          <p:cNvPr id="45066" name="Rectangle 7"/>
          <p:cNvSpPr>
            <a:spLocks noChangeArrowheads="1"/>
          </p:cNvSpPr>
          <p:nvPr/>
        </p:nvSpPr>
        <p:spPr bwMode="auto">
          <a:xfrm>
            <a:off x="1355725" y="6402388"/>
            <a:ext cx="263525" cy="125412"/>
          </a:xfrm>
          <a:prstGeom prst="rect">
            <a:avLst/>
          </a:prstGeom>
          <a:solidFill>
            <a:schemeClr val="accent1"/>
          </a:solidFill>
          <a:ln w="9525">
            <a:noFill/>
            <a:miter lim="800000"/>
            <a:headEnd/>
            <a:tailEnd/>
          </a:ln>
        </p:spPr>
        <p:txBody>
          <a:bodyPr wrap="none" anchor="ctr"/>
          <a:lstStyle/>
          <a:p>
            <a:endParaRPr lang="en-US"/>
          </a:p>
        </p:txBody>
      </p:sp>
      <p:sp>
        <p:nvSpPr>
          <p:cNvPr id="45067" name="Rectangle 8"/>
          <p:cNvSpPr>
            <a:spLocks noChangeArrowheads="1"/>
          </p:cNvSpPr>
          <p:nvPr/>
        </p:nvSpPr>
        <p:spPr bwMode="black">
          <a:xfrm>
            <a:off x="280988" y="123983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2007:Q1 to </a:t>
            </a:r>
            <a:r>
              <a:rPr lang="en-US" sz="1600" b="1" dirty="0" smtClean="0">
                <a:solidFill>
                  <a:srgbClr val="225A7A"/>
                </a:solidFill>
              </a:rPr>
              <a:t>2014:Q4F</a:t>
            </a:r>
            <a:r>
              <a:rPr lang="en-US" sz="1600" b="1" dirty="0">
                <a:solidFill>
                  <a:srgbClr val="225A7A"/>
                </a:solidFill>
              </a:rPr>
              <a:t>*</a:t>
            </a:r>
          </a:p>
        </p:txBody>
      </p:sp>
      <p:sp>
        <p:nvSpPr>
          <p:cNvPr id="12" name="AutoShape 7"/>
          <p:cNvSpPr>
            <a:spLocks noChangeArrowheads="1"/>
          </p:cNvSpPr>
          <p:nvPr/>
        </p:nvSpPr>
        <p:spPr bwMode="blackWhite">
          <a:xfrm>
            <a:off x="3710520" y="3905501"/>
            <a:ext cx="2689225" cy="1262062"/>
          </a:xfrm>
          <a:prstGeom prst="wedgeRectCallout">
            <a:avLst>
              <a:gd name="adj1" fmla="val -48470"/>
              <a:gd name="adj2" fmla="val -2693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Unemployment forecasts </a:t>
            </a:r>
            <a:r>
              <a:rPr lang="en-US" sz="1400" b="1" dirty="0" smtClean="0">
                <a:cs typeface="+mn-cs"/>
              </a:rPr>
              <a:t>have been revised slightly downwards. Optimistic scenarios put the unemployment as low as 6.5% by Q4 of </a:t>
            </a:r>
            <a:r>
              <a:rPr lang="en-US" sz="1400" b="1" i="1" u="sng" dirty="0" smtClean="0">
                <a:cs typeface="+mn-cs"/>
              </a:rPr>
              <a:t>next</a:t>
            </a:r>
            <a:r>
              <a:rPr lang="en-US" sz="1400" b="1" i="1" dirty="0" smtClean="0">
                <a:cs typeface="+mn-cs"/>
              </a:rPr>
              <a:t> </a:t>
            </a:r>
            <a:r>
              <a:rPr lang="en-US" sz="1400" b="1" dirty="0" smtClean="0">
                <a:cs typeface="+mn-cs"/>
              </a:rPr>
              <a:t>year.</a:t>
            </a:r>
            <a:endParaRPr lang="en-US" sz="1400" b="1" dirty="0">
              <a:cs typeface="+mn-cs"/>
            </a:endParaRPr>
          </a:p>
        </p:txBody>
      </p:sp>
      <p:sp>
        <p:nvSpPr>
          <p:cNvPr id="13" name="AutoShape 5"/>
          <p:cNvSpPr>
            <a:spLocks noChangeArrowheads="1"/>
          </p:cNvSpPr>
          <p:nvPr/>
        </p:nvSpPr>
        <p:spPr bwMode="blackWhite">
          <a:xfrm>
            <a:off x="6450678" y="1534495"/>
            <a:ext cx="2178050" cy="1066800"/>
          </a:xfrm>
          <a:prstGeom prst="wedgeRectCallout">
            <a:avLst>
              <a:gd name="adj1" fmla="val 20519"/>
              <a:gd name="adj2" fmla="val 10256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Jobless figures have been revised </a:t>
            </a:r>
            <a:r>
              <a:rPr lang="en-US" sz="1600" b="1" dirty="0" smtClean="0">
                <a:solidFill>
                  <a:schemeClr val="bg1"/>
                </a:solidFill>
                <a:cs typeface="+mn-cs"/>
              </a:rPr>
              <a:t>slightly downwards </a:t>
            </a:r>
            <a:r>
              <a:rPr lang="en-US" sz="1600" b="1" dirty="0">
                <a:solidFill>
                  <a:schemeClr val="bg1"/>
                </a:solidFill>
                <a:cs typeface="+mn-cs"/>
              </a:rPr>
              <a:t>for </a:t>
            </a:r>
            <a:r>
              <a:rPr lang="en-US" sz="1600" b="1" dirty="0" smtClean="0">
                <a:solidFill>
                  <a:schemeClr val="bg1"/>
                </a:solidFill>
                <a:cs typeface="+mn-cs"/>
              </a:rPr>
              <a:t>2013/14</a:t>
            </a:r>
            <a:endParaRPr lang="en-US" sz="1600"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right)">
                                      <p:cBhvr>
                                        <p:cTn id="7" dur="500"/>
                                        <p:tgtEl>
                                          <p:spTgt spid="7073797"/>
                                        </p:tgtEl>
                                      </p:cBhvr>
                                    </p:animEffect>
                                  </p:childTnLst>
                                </p:cTn>
                              </p:par>
                            </p:childTnLst>
                          </p:cTn>
                        </p:par>
                        <p:par>
                          <p:cTn id="8" fill="hold">
                            <p:stCondLst>
                              <p:cond delay="1200"/>
                            </p:stCondLst>
                            <p:childTnLst>
                              <p:par>
                                <p:cTn id="9" presetID="22" presetClass="entr" presetSubtype="2"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2200"/>
                            </p:stCondLst>
                            <p:childTnLst>
                              <p:par>
                                <p:cTn id="13" presetID="22" presetClass="entr" presetSubtype="2" fill="hold" grpId="0" nodeType="afterEffect">
                                  <p:stCondLst>
                                    <p:cond delay="70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P spid="12" grpId="0" animBg="1"/>
      <p:bldP spid="13" grpId="0" animBg="1"/>
    </p:bldLst>
  </p:timing>
</p:sld>
</file>

<file path=ppt/slides/slide8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8675" name="Rectangle 105"/>
          <p:cNvSpPr>
            <a:spLocks noGrp="1" noChangeArrowheads="1"/>
          </p:cNvSpPr>
          <p:nvPr>
            <p:ph type="dt" sz="quarter" idx="10"/>
          </p:nvPr>
        </p:nvSpPr>
        <p:spPr>
          <a:noFill/>
        </p:spPr>
        <p:txBody>
          <a:bodyPr/>
          <a:lstStyle/>
          <a:p>
            <a:r>
              <a:rPr lang="en-US" smtClean="0"/>
              <a:t>12/01/09 - 9pm</a:t>
            </a:r>
          </a:p>
        </p:txBody>
      </p:sp>
      <p:sp>
        <p:nvSpPr>
          <p:cNvPr id="2867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28677" name="Rectangle 110"/>
          <p:cNvSpPr>
            <a:spLocks noGrp="1" noChangeArrowheads="1"/>
          </p:cNvSpPr>
          <p:nvPr>
            <p:ph type="sldNum" sz="quarter" idx="12"/>
          </p:nvPr>
        </p:nvSpPr>
        <p:spPr>
          <a:noFill/>
        </p:spPr>
        <p:txBody>
          <a:bodyPr/>
          <a:lstStyle/>
          <a:p>
            <a:fld id="{ABF1ECF5-B7CD-4985-982B-BFF8C76AA2B8}" type="slidenum">
              <a:rPr lang="en-US" smtClean="0"/>
              <a:pPr/>
              <a:t>85</a:t>
            </a:fld>
            <a:endParaRPr lang="en-US" smtClean="0"/>
          </a:p>
        </p:txBody>
      </p:sp>
      <p:sp>
        <p:nvSpPr>
          <p:cNvPr id="28678" name="Rectangle 2"/>
          <p:cNvSpPr>
            <a:spLocks noGrp="1" noChangeArrowheads="1"/>
          </p:cNvSpPr>
          <p:nvPr>
            <p:ph type="title"/>
          </p:nvPr>
        </p:nvSpPr>
        <p:spPr/>
        <p:txBody>
          <a:bodyPr/>
          <a:lstStyle/>
          <a:p>
            <a:r>
              <a:rPr lang="en-US" smtClean="0"/>
              <a:t>US Unemployment Rate Forecasts</a:t>
            </a:r>
          </a:p>
        </p:txBody>
      </p:sp>
      <p:graphicFrame>
        <p:nvGraphicFramePr>
          <p:cNvPr id="6924291" name="Object 3"/>
          <p:cNvGraphicFramePr>
            <a:graphicFrameLocks/>
          </p:cNvGraphicFramePr>
          <p:nvPr>
            <p:ph type="chart" idx="4294967295"/>
          </p:nvPr>
        </p:nvGraphicFramePr>
        <p:xfrm>
          <a:off x="255588" y="1549400"/>
          <a:ext cx="8518525" cy="3911600"/>
        </p:xfrm>
        <a:graphic>
          <a:graphicData uri="http://schemas.openxmlformats.org/presentationml/2006/ole">
            <p:oleObj spid="_x0000_s17998850" name="Chart" r:id="rId4" imgW="8524959" imgH="3914679" progId="MSGraph.Chart.8">
              <p:embed followColorScheme="full"/>
            </p:oleObj>
          </a:graphicData>
        </a:graphic>
      </p:graphicFrame>
      <p:sp>
        <p:nvSpPr>
          <p:cNvPr id="7073797" name="AutoShape 5"/>
          <p:cNvSpPr>
            <a:spLocks noChangeArrowheads="1"/>
          </p:cNvSpPr>
          <p:nvPr/>
        </p:nvSpPr>
        <p:spPr bwMode="blackWhite">
          <a:xfrm>
            <a:off x="2135236" y="2240078"/>
            <a:ext cx="3978275" cy="690563"/>
          </a:xfrm>
          <a:prstGeom prst="wedgeRectCallout">
            <a:avLst>
              <a:gd name="adj1" fmla="val 73663"/>
              <a:gd name="adj2" fmla="val 7269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Unemployment  will remain high even under the most optimistic of scenarios, but forecasts are being revised downwards</a:t>
            </a:r>
          </a:p>
        </p:txBody>
      </p:sp>
      <p:sp>
        <p:nvSpPr>
          <p:cNvPr id="28680" name="Rectangle 5"/>
          <p:cNvSpPr>
            <a:spLocks noChangeArrowheads="1"/>
          </p:cNvSpPr>
          <p:nvPr/>
        </p:nvSpPr>
        <p:spPr bwMode="auto">
          <a:xfrm>
            <a:off x="0" y="6575425"/>
            <a:ext cx="756920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Blue Chip Economic </a:t>
            </a:r>
            <a:r>
              <a:rPr lang="en-US" sz="1100" dirty="0" smtClean="0"/>
              <a:t>Indicators (May 2013); </a:t>
            </a:r>
            <a:r>
              <a:rPr lang="en-US" sz="1100" dirty="0"/>
              <a:t>Insurance Information Institute </a:t>
            </a:r>
          </a:p>
        </p:txBody>
      </p:sp>
      <p:sp>
        <p:nvSpPr>
          <p:cNvPr id="28682" name="Rectangle 7"/>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Quarterly, </a:t>
            </a:r>
            <a:r>
              <a:rPr lang="en-US" sz="1600" b="1" dirty="0" smtClean="0">
                <a:solidFill>
                  <a:srgbClr val="225A7A"/>
                </a:solidFill>
              </a:rPr>
              <a:t>2013:Q1 </a:t>
            </a:r>
            <a:r>
              <a:rPr lang="en-US" sz="1600" b="1" dirty="0">
                <a:solidFill>
                  <a:srgbClr val="225A7A"/>
                </a:solidFill>
              </a:rPr>
              <a:t>to </a:t>
            </a:r>
            <a:r>
              <a:rPr lang="en-US" sz="1600" b="1" dirty="0" smtClean="0">
                <a:solidFill>
                  <a:srgbClr val="225A7A"/>
                </a:solidFill>
              </a:rPr>
              <a:t>2014:Q4</a:t>
            </a:r>
            <a:endParaRPr lang="en-US" sz="1600" b="1" dirty="0">
              <a:solidFill>
                <a:srgbClr val="225A7A"/>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up)">
                                      <p:cBhvr>
                                        <p:cTn id="7" dur="500"/>
                                        <p:tgtEl>
                                          <p:spTgt spid="707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331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331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CFF73BF-3C85-4B75-B632-436947623127}" type="slidenum">
              <a:rPr lang="en-US" sz="900"/>
              <a:pPr algn="r" eaLnBrk="0" hangingPunct="0">
                <a:lnSpc>
                  <a:spcPct val="85000"/>
                </a:lnSpc>
                <a:spcBef>
                  <a:spcPct val="20000"/>
                </a:spcBef>
              </a:pPr>
              <a:t>86</a:t>
            </a:fld>
            <a:endParaRPr lang="en-US" sz="900"/>
          </a:p>
        </p:txBody>
      </p:sp>
      <p:sp>
        <p:nvSpPr>
          <p:cNvPr id="13318" name="Rectangle 7"/>
          <p:cNvSpPr>
            <a:spLocks noGrp="1" noChangeArrowheads="1"/>
          </p:cNvSpPr>
          <p:nvPr>
            <p:ph type="title" idx="4294967295"/>
          </p:nvPr>
        </p:nvSpPr>
        <p:spPr>
          <a:xfrm>
            <a:off x="241300" y="128588"/>
            <a:ext cx="6711950" cy="860425"/>
          </a:xfrm>
        </p:spPr>
        <p:txBody>
          <a:bodyPr/>
          <a:lstStyle/>
          <a:p>
            <a:r>
              <a:rPr lang="en-US" sz="2800" dirty="0" smtClean="0"/>
              <a:t>Nonfarm Payroll (Wages and Salaries):</a:t>
            </a:r>
            <a:br>
              <a:rPr lang="en-US" sz="2800" dirty="0" smtClean="0"/>
            </a:br>
            <a:r>
              <a:rPr lang="en-US" sz="2800" dirty="0" smtClean="0"/>
              <a:t>Quarterly, 2005–2013:Q2</a:t>
            </a:r>
          </a:p>
        </p:txBody>
      </p:sp>
      <p:sp>
        <p:nvSpPr>
          <p:cNvPr id="13319" name="Text Box 5"/>
          <p:cNvSpPr txBox="1">
            <a:spLocks noChangeArrowheads="1"/>
          </p:cNvSpPr>
          <p:nvPr/>
        </p:nvSpPr>
        <p:spPr bwMode="auto">
          <a:xfrm>
            <a:off x="0" y="6245225"/>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Note: Recession indicated by gray shaded column. Data are seasonally adjusted annual </a:t>
            </a:r>
            <a:r>
              <a:rPr lang="en-US" sz="1100" dirty="0" smtClean="0"/>
              <a:t>rates.</a:t>
            </a:r>
            <a:endParaRPr lang="en-US" sz="1100" dirty="0"/>
          </a:p>
          <a:p>
            <a:pPr eaLnBrk="0" hangingPunct="0">
              <a:lnSpc>
                <a:spcPct val="85000"/>
              </a:lnSpc>
              <a:spcBef>
                <a:spcPct val="25000"/>
              </a:spcBef>
              <a:buClr>
                <a:schemeClr val="accent2"/>
              </a:buClr>
              <a:buFont typeface="Wingdings" pitchFamily="2" charset="2"/>
              <a:buNone/>
            </a:pPr>
            <a:r>
              <a:rPr lang="en-US" sz="1100" dirty="0" smtClean="0"/>
              <a:t>Sources: </a:t>
            </a:r>
            <a:r>
              <a:rPr lang="en-US" sz="1100" dirty="0" smtClean="0">
                <a:hlinkClick r:id="rId4"/>
              </a:rPr>
              <a:t>http</a:t>
            </a:r>
            <a:r>
              <a:rPr lang="en-US" sz="1100" dirty="0">
                <a:hlinkClick r:id="rId4"/>
              </a:rPr>
              <a:t>://research.stlouisfed.org/fred2/series/WASCUR</a:t>
            </a:r>
            <a:r>
              <a:rPr lang="en-US" sz="1100" dirty="0" smtClean="0"/>
              <a:t>; </a:t>
            </a:r>
            <a:r>
              <a:rPr lang="en-US" sz="1100" dirty="0"/>
              <a:t>National Bureau of Economic Research (recession dates); Insurance Information </a:t>
            </a:r>
            <a:r>
              <a:rPr lang="en-US" sz="1100" dirty="0" smtClean="0"/>
              <a:t>Institute.</a:t>
            </a:r>
            <a:endParaRPr lang="en-US" sz="1100" dirty="0"/>
          </a:p>
        </p:txBody>
      </p:sp>
      <p:sp>
        <p:nvSpPr>
          <p:cNvPr id="13320" name="Rectangle 6"/>
          <p:cNvSpPr>
            <a:spLocks noChangeArrowheads="1"/>
          </p:cNvSpPr>
          <p:nvPr/>
        </p:nvSpPr>
        <p:spPr bwMode="black">
          <a:xfrm>
            <a:off x="193675" y="1047750"/>
            <a:ext cx="2438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Billions</a:t>
            </a:r>
          </a:p>
        </p:txBody>
      </p:sp>
      <p:graphicFrame>
        <p:nvGraphicFramePr>
          <p:cNvPr id="13314" name="Object 8"/>
          <p:cNvGraphicFramePr>
            <a:graphicFrameLocks noChangeAspect="1"/>
          </p:cNvGraphicFramePr>
          <p:nvPr/>
        </p:nvGraphicFramePr>
        <p:xfrm>
          <a:off x="352424" y="1186785"/>
          <a:ext cx="8536081" cy="4838700"/>
        </p:xfrm>
        <a:graphic>
          <a:graphicData uri="http://schemas.openxmlformats.org/presentationml/2006/ole">
            <p:oleObj spid="_x0000_s20599810" name="Chart" r:id="rId5" imgW="8343872" imgH="4381562" progId="MSGraph.Chart.8">
              <p:embed followColorScheme="full"/>
            </p:oleObj>
          </a:graphicData>
        </a:graphic>
      </p:graphicFrame>
      <p:sp>
        <p:nvSpPr>
          <p:cNvPr id="10" name="AutoShape 14"/>
          <p:cNvSpPr>
            <a:spLocks noChangeArrowheads="1"/>
          </p:cNvSpPr>
          <p:nvPr/>
        </p:nvSpPr>
        <p:spPr bwMode="blackWhite">
          <a:xfrm>
            <a:off x="1430594" y="2220756"/>
            <a:ext cx="2182456" cy="611188"/>
          </a:xfrm>
          <a:prstGeom prst="wedgeRectCallout">
            <a:avLst>
              <a:gd name="adj1" fmla="val 62411"/>
              <a:gd name="adj2" fmla="val 418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Prior Peak </a:t>
            </a:r>
            <a:r>
              <a:rPr lang="en-US" sz="1400" b="1" dirty="0">
                <a:solidFill>
                  <a:schemeClr val="bg1"/>
                </a:solidFill>
              </a:rPr>
              <a:t>was 2008:Q1 at $6.60 </a:t>
            </a:r>
            <a:r>
              <a:rPr lang="en-US" sz="1400" b="1" dirty="0" smtClean="0">
                <a:solidFill>
                  <a:schemeClr val="bg1"/>
                </a:solidFill>
              </a:rPr>
              <a:t>trillion</a:t>
            </a:r>
            <a:endParaRPr lang="en-US" sz="1400" b="1" dirty="0">
              <a:solidFill>
                <a:schemeClr val="bg1"/>
              </a:solidFill>
            </a:endParaRPr>
          </a:p>
        </p:txBody>
      </p:sp>
      <p:sp>
        <p:nvSpPr>
          <p:cNvPr id="11" name="AutoShape 14"/>
          <p:cNvSpPr>
            <a:spLocks noChangeArrowheads="1"/>
          </p:cNvSpPr>
          <p:nvPr/>
        </p:nvSpPr>
        <p:spPr bwMode="blackWhite">
          <a:xfrm>
            <a:off x="5043950" y="1214370"/>
            <a:ext cx="2328908" cy="1091293"/>
          </a:xfrm>
          <a:prstGeom prst="wedgeRectCallout">
            <a:avLst>
              <a:gd name="adj1" fmla="val 107862"/>
              <a:gd name="adj2" fmla="val -5593"/>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Latest (</a:t>
            </a:r>
            <a:r>
              <a:rPr lang="en-US" b="1" dirty="0" smtClean="0">
                <a:solidFill>
                  <a:schemeClr val="bg1"/>
                </a:solidFill>
              </a:rPr>
              <a:t>2013:Q2) </a:t>
            </a:r>
            <a:r>
              <a:rPr lang="en-US" b="1" dirty="0">
                <a:solidFill>
                  <a:schemeClr val="bg1"/>
                </a:solidFill>
              </a:rPr>
              <a:t>was </a:t>
            </a:r>
            <a:r>
              <a:rPr lang="en-US" b="1" dirty="0" smtClean="0">
                <a:solidFill>
                  <a:schemeClr val="bg1"/>
                </a:solidFill>
              </a:rPr>
              <a:t>$7.09 trillion</a:t>
            </a:r>
            <a:r>
              <a:rPr lang="en-US" b="1" dirty="0">
                <a:solidFill>
                  <a:schemeClr val="bg1"/>
                </a:solidFill>
              </a:rPr>
              <a:t>, a new </a:t>
            </a:r>
            <a:r>
              <a:rPr lang="en-US" b="1" dirty="0" smtClean="0">
                <a:solidFill>
                  <a:schemeClr val="bg1"/>
                </a:solidFill>
              </a:rPr>
              <a:t>peak--$762B above 2009 trough</a:t>
            </a:r>
            <a:endParaRPr lang="en-US" b="1" dirty="0">
              <a:solidFill>
                <a:schemeClr val="bg1"/>
              </a:solidFill>
            </a:endParaRPr>
          </a:p>
        </p:txBody>
      </p:sp>
      <p:sp>
        <p:nvSpPr>
          <p:cNvPr id="12" name="AutoShape 14"/>
          <p:cNvSpPr>
            <a:spLocks noChangeArrowheads="1"/>
          </p:cNvSpPr>
          <p:nvPr/>
        </p:nvSpPr>
        <p:spPr bwMode="blackWhite">
          <a:xfrm>
            <a:off x="2553938" y="4228788"/>
            <a:ext cx="2419350" cy="876300"/>
          </a:xfrm>
          <a:prstGeom prst="wedgeRectCallout">
            <a:avLst>
              <a:gd name="adj1" fmla="val 62921"/>
              <a:gd name="adj2" fmla="val -11012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Recent trough (2009:Q3) was $6.25 trillion, down </a:t>
            </a:r>
            <a:r>
              <a:rPr lang="en-US" sz="1400" b="1" dirty="0" smtClean="0">
                <a:solidFill>
                  <a:schemeClr val="bg1"/>
                </a:solidFill>
              </a:rPr>
              <a:t>5.3% </a:t>
            </a:r>
            <a:r>
              <a:rPr lang="en-US" sz="1400" b="1" dirty="0">
                <a:solidFill>
                  <a:schemeClr val="bg1"/>
                </a:solidFill>
              </a:rPr>
              <a:t>from prior </a:t>
            </a:r>
            <a:r>
              <a:rPr lang="en-US" sz="1400" b="1" dirty="0" smtClean="0">
                <a:solidFill>
                  <a:schemeClr val="bg1"/>
                </a:solidFill>
              </a:rPr>
              <a:t>peak</a:t>
            </a:r>
            <a:endParaRPr lang="en-US" sz="1400" b="1" dirty="0">
              <a:solidFill>
                <a:schemeClr val="bg1"/>
              </a:solidFill>
            </a:endParaRPr>
          </a:p>
        </p:txBody>
      </p:sp>
      <p:sp>
        <p:nvSpPr>
          <p:cNvPr id="13" name="AutoShape 14"/>
          <p:cNvSpPr>
            <a:spLocks noChangeArrowheads="1"/>
          </p:cNvSpPr>
          <p:nvPr/>
        </p:nvSpPr>
        <p:spPr bwMode="blackWhite">
          <a:xfrm>
            <a:off x="6956321" y="3389870"/>
            <a:ext cx="1674811" cy="1182129"/>
          </a:xfrm>
          <a:prstGeom prst="wedgeRectCallout">
            <a:avLst>
              <a:gd name="adj1" fmla="val 52166"/>
              <a:gd name="adj2" fmla="val -15807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Payrolls are 13.4% above their 2009 trough and up 2.7% over the past year</a:t>
            </a:r>
            <a:endParaRPr lang="en-US" sz="1400" b="1" dirty="0">
              <a:solidFill>
                <a:schemeClr val="bg1"/>
              </a:solidFill>
            </a:endParaRPr>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86</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11817" name="Object 9"/>
          <p:cNvGraphicFramePr>
            <a:graphicFrameLocks noChangeAspect="1"/>
          </p:cNvGraphicFramePr>
          <p:nvPr/>
        </p:nvGraphicFramePr>
        <p:xfrm>
          <a:off x="444500" y="1336263"/>
          <a:ext cx="8401050" cy="4191000"/>
        </p:xfrm>
        <a:graphic>
          <a:graphicData uri="http://schemas.openxmlformats.org/presentationml/2006/ole">
            <p:oleObj spid="_x0000_s18000898" name="Chart" r:id="rId4" imgW="8401151" imgH="3581273" progId="MSGraph.Chart.8">
              <p:embed followColorScheme="full"/>
            </p:oleObj>
          </a:graphicData>
        </a:graphic>
      </p:graphicFrame>
      <p:sp>
        <p:nvSpPr>
          <p:cNvPr id="12291"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a:noFill/>
        </p:spPr>
        <p:txBody>
          <a:bodyPr/>
          <a:lstStyle/>
          <a:p>
            <a:fld id="{602DEC48-124F-471B-8295-5E8460B7D313}" type="slidenum">
              <a:rPr lang="en-US" smtClean="0">
                <a:cs typeface="Arial" charset="0"/>
              </a:rPr>
              <a:pPr/>
              <a:t>87</a:t>
            </a:fld>
            <a:endParaRPr lang="en-US" smtClean="0">
              <a:cs typeface="Arial" charset="0"/>
            </a:endParaRPr>
          </a:p>
        </p:txBody>
      </p:sp>
      <p:sp>
        <p:nvSpPr>
          <p:cNvPr id="14342" name="Rectangle 15"/>
          <p:cNvSpPr>
            <a:spLocks noChangeArrowheads="1"/>
          </p:cNvSpPr>
          <p:nvPr/>
        </p:nvSpPr>
        <p:spPr bwMode="black">
          <a:xfrm>
            <a:off x="233363" y="1047750"/>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Payroll Base*                                                                                                                   WC NWP</a:t>
            </a:r>
          </a:p>
        </p:txBody>
      </p:sp>
      <p:sp>
        <p:nvSpPr>
          <p:cNvPr id="14343" name="Rectangle 14"/>
          <p:cNvSpPr>
            <a:spLocks noGrp="1" noChangeArrowheads="1"/>
          </p:cNvSpPr>
          <p:nvPr>
            <p:ph type="title"/>
          </p:nvPr>
        </p:nvSpPr>
        <p:spPr>
          <a:xfrm>
            <a:off x="147638" y="107950"/>
            <a:ext cx="7483475" cy="923925"/>
          </a:xfrm>
        </p:spPr>
        <p:txBody>
          <a:bodyPr/>
          <a:lstStyle/>
          <a:p>
            <a:r>
              <a:rPr lang="en-US" dirty="0" smtClean="0"/>
              <a:t>Payroll vs. Workers Comp Net Written Premiums, 1990-2012E</a:t>
            </a:r>
          </a:p>
        </p:txBody>
      </p:sp>
      <p:sp>
        <p:nvSpPr>
          <p:cNvPr id="14344" name="Rectangle 3"/>
          <p:cNvSpPr>
            <a:spLocks noChangeArrowheads="1"/>
          </p:cNvSpPr>
          <p:nvPr/>
        </p:nvSpPr>
        <p:spPr bwMode="auto">
          <a:xfrm>
            <a:off x="0" y="6389688"/>
            <a:ext cx="8772525"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*Private employment;  Shaded areas indicate recessions. </a:t>
            </a:r>
            <a:r>
              <a:rPr lang="en-US" sz="1100" dirty="0" smtClean="0"/>
              <a:t>WC </a:t>
            </a:r>
            <a:r>
              <a:rPr lang="en-US" sz="1100" dirty="0"/>
              <a:t>premiums for </a:t>
            </a:r>
            <a:r>
              <a:rPr lang="en-US" sz="1100" dirty="0" smtClean="0"/>
              <a:t>2012 are I.I.I</a:t>
            </a:r>
            <a:r>
              <a:rPr lang="en-US" sz="1100" dirty="0"/>
              <a:t>. </a:t>
            </a:r>
            <a:r>
              <a:rPr lang="en-US" sz="1100" dirty="0" smtClean="0"/>
              <a:t>estimate based YTD 2012 </a:t>
            </a:r>
            <a:r>
              <a:rPr lang="en-US" sz="1100" dirty="0" err="1" smtClean="0"/>
              <a:t>actuals</a:t>
            </a:r>
            <a:r>
              <a:rPr lang="en-US" sz="1100" dirty="0" smtClean="0"/>
              <a:t>.</a:t>
            </a:r>
            <a:endParaRPr lang="en-US" sz="1100" dirty="0"/>
          </a:p>
          <a:p>
            <a:pPr eaLnBrk="0" hangingPunct="0">
              <a:lnSpc>
                <a:spcPct val="85000"/>
              </a:lnSpc>
              <a:spcBef>
                <a:spcPct val="25000"/>
              </a:spcBef>
              <a:buClr>
                <a:schemeClr val="accent2"/>
              </a:buClr>
              <a:buFont typeface="Wingdings" pitchFamily="2" charset="2"/>
              <a:buNone/>
            </a:pPr>
            <a:r>
              <a:rPr lang="en-US" sz="1100" dirty="0"/>
              <a:t>Sources: NBER (recessions); Federal Reserve Bank of St. Louis at </a:t>
            </a:r>
            <a:r>
              <a:rPr lang="en-US" sz="1100" dirty="0">
                <a:hlinkClick r:id="rId5"/>
              </a:rPr>
              <a:t>http://research.stlouisfed.org/fred2/series/WASCUR</a:t>
            </a:r>
            <a:r>
              <a:rPr lang="en-US" sz="1100" dirty="0"/>
              <a:t> ; NCCI; I.I.I.</a:t>
            </a:r>
          </a:p>
        </p:txBody>
      </p:sp>
      <p:sp>
        <p:nvSpPr>
          <p:cNvPr id="1911821" name="Rectangle 13"/>
          <p:cNvSpPr>
            <a:spLocks noChangeArrowheads="1"/>
          </p:cNvSpPr>
          <p:nvPr/>
        </p:nvSpPr>
        <p:spPr bwMode="blackWhite">
          <a:xfrm>
            <a:off x="303213" y="5621338"/>
            <a:ext cx="8405812" cy="557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Continued </a:t>
            </a:r>
            <a:r>
              <a:rPr lang="en-US" b="1" dirty="0">
                <a:solidFill>
                  <a:srgbClr val="FFFFFF"/>
                </a:solidFill>
              </a:rPr>
              <a:t>P</a:t>
            </a:r>
            <a:r>
              <a:rPr lang="en-US" b="1" dirty="0" smtClean="0">
                <a:solidFill>
                  <a:srgbClr val="FFFFFF"/>
                </a:solidFill>
              </a:rPr>
              <a:t>ayroll </a:t>
            </a:r>
            <a:r>
              <a:rPr lang="en-US" b="1" dirty="0">
                <a:solidFill>
                  <a:srgbClr val="FFFFFF"/>
                </a:solidFill>
              </a:rPr>
              <a:t>G</a:t>
            </a:r>
            <a:r>
              <a:rPr lang="en-US" b="1" dirty="0" smtClean="0">
                <a:solidFill>
                  <a:srgbClr val="FFFFFF"/>
                </a:solidFill>
              </a:rPr>
              <a:t>rowth </a:t>
            </a:r>
            <a:r>
              <a:rPr lang="en-US" b="1" dirty="0">
                <a:solidFill>
                  <a:srgbClr val="FFFFFF"/>
                </a:solidFill>
              </a:rPr>
              <a:t>and </a:t>
            </a:r>
            <a:r>
              <a:rPr lang="en-US" b="1" dirty="0" smtClean="0">
                <a:solidFill>
                  <a:srgbClr val="FFFFFF"/>
                </a:solidFill>
              </a:rPr>
              <a:t>Rate </a:t>
            </a:r>
            <a:r>
              <a:rPr lang="en-US" b="1" dirty="0">
                <a:solidFill>
                  <a:srgbClr val="FFFFFF"/>
                </a:solidFill>
              </a:rPr>
              <a:t>I</a:t>
            </a:r>
            <a:r>
              <a:rPr lang="en-US" b="1" dirty="0" smtClean="0">
                <a:solidFill>
                  <a:srgbClr val="FFFFFF"/>
                </a:solidFill>
              </a:rPr>
              <a:t>ncreases Suggest </a:t>
            </a:r>
            <a:r>
              <a:rPr lang="en-US" b="1" dirty="0">
                <a:solidFill>
                  <a:srgbClr val="FFFFFF"/>
                </a:solidFill>
              </a:rPr>
              <a:t>WC NWP </a:t>
            </a:r>
            <a:r>
              <a:rPr lang="en-US" b="1" dirty="0" smtClean="0">
                <a:solidFill>
                  <a:srgbClr val="FFFFFF"/>
                </a:solidFill>
              </a:rPr>
              <a:t>Will </a:t>
            </a:r>
            <a:r>
              <a:rPr lang="en-US" b="1" dirty="0">
                <a:solidFill>
                  <a:srgbClr val="FFFFFF"/>
                </a:solidFill>
              </a:rPr>
              <a:t>G</a:t>
            </a:r>
            <a:r>
              <a:rPr lang="en-US" b="1" dirty="0" smtClean="0">
                <a:solidFill>
                  <a:srgbClr val="FFFFFF"/>
                </a:solidFill>
              </a:rPr>
              <a:t>row </a:t>
            </a:r>
            <a:r>
              <a:rPr lang="en-US" b="1" dirty="0">
                <a:solidFill>
                  <a:srgbClr val="FFFFFF"/>
                </a:solidFill>
              </a:rPr>
              <a:t>A</a:t>
            </a:r>
            <a:r>
              <a:rPr lang="en-US" b="1" dirty="0" smtClean="0">
                <a:solidFill>
                  <a:srgbClr val="FFFFFF"/>
                </a:solidFill>
              </a:rPr>
              <a:t>gain </a:t>
            </a:r>
            <a:r>
              <a:rPr lang="en-US" b="1" dirty="0">
                <a:solidFill>
                  <a:srgbClr val="FFFFFF"/>
                </a:solidFill>
              </a:rPr>
              <a:t>in </a:t>
            </a:r>
            <a:r>
              <a:rPr lang="en-US" b="1" dirty="0" smtClean="0">
                <a:solidFill>
                  <a:srgbClr val="FFFFFF"/>
                </a:solidFill>
              </a:rPr>
              <a:t>2012;  +7.9% Growth in 2011 Was the First Gain Since 2005</a:t>
            </a:r>
            <a:endParaRPr lang="en-US" b="1" dirty="0">
              <a:solidFill>
                <a:srgbClr val="FFFFFF"/>
              </a:solidFill>
            </a:endParaRPr>
          </a:p>
        </p:txBody>
      </p:sp>
      <p:sp>
        <p:nvSpPr>
          <p:cNvPr id="14346" name="Text Box 7"/>
          <p:cNvSpPr txBox="1">
            <a:spLocks noChangeArrowheads="1"/>
          </p:cNvSpPr>
          <p:nvPr/>
        </p:nvSpPr>
        <p:spPr bwMode="auto">
          <a:xfrm>
            <a:off x="1298575" y="1952625"/>
            <a:ext cx="641350"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a:t>7/90-3/91</a:t>
            </a:r>
          </a:p>
        </p:txBody>
      </p:sp>
      <p:sp>
        <p:nvSpPr>
          <p:cNvPr id="14347" name="Text Box 10"/>
          <p:cNvSpPr txBox="1">
            <a:spLocks noChangeArrowheads="1"/>
          </p:cNvSpPr>
          <p:nvPr/>
        </p:nvSpPr>
        <p:spPr bwMode="auto">
          <a:xfrm>
            <a:off x="4450029" y="1952625"/>
            <a:ext cx="725488"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3/01-11/01</a:t>
            </a:r>
          </a:p>
        </p:txBody>
      </p:sp>
      <p:sp>
        <p:nvSpPr>
          <p:cNvPr id="14348" name="Rectangle 16"/>
          <p:cNvSpPr>
            <a:spLocks noChangeArrowheads="1"/>
          </p:cNvSpPr>
          <p:nvPr/>
        </p:nvSpPr>
        <p:spPr bwMode="auto">
          <a:xfrm>
            <a:off x="1389063" y="2113884"/>
            <a:ext cx="262756" cy="2900568"/>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49" name="Rectangle 17"/>
          <p:cNvSpPr>
            <a:spLocks noChangeArrowheads="1"/>
          </p:cNvSpPr>
          <p:nvPr/>
        </p:nvSpPr>
        <p:spPr bwMode="auto">
          <a:xfrm>
            <a:off x="4693632" y="2093912"/>
            <a:ext cx="143839" cy="2950035"/>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0" name="Rectangle 18"/>
          <p:cNvSpPr>
            <a:spLocks noChangeArrowheads="1"/>
          </p:cNvSpPr>
          <p:nvPr/>
        </p:nvSpPr>
        <p:spPr bwMode="auto">
          <a:xfrm>
            <a:off x="6686053" y="2073020"/>
            <a:ext cx="511164" cy="2956179"/>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1" name="Text Box 10"/>
          <p:cNvSpPr txBox="1">
            <a:spLocks noChangeArrowheads="1"/>
          </p:cNvSpPr>
          <p:nvPr/>
        </p:nvSpPr>
        <p:spPr bwMode="auto">
          <a:xfrm>
            <a:off x="6513666" y="1817944"/>
            <a:ext cx="733425" cy="185738"/>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12/07-6/09</a:t>
            </a:r>
          </a:p>
        </p:txBody>
      </p:sp>
      <p:sp>
        <p:nvSpPr>
          <p:cNvPr id="14352" name="Rectangle 15"/>
          <p:cNvSpPr>
            <a:spLocks noChangeArrowheads="1"/>
          </p:cNvSpPr>
          <p:nvPr/>
        </p:nvSpPr>
        <p:spPr bwMode="black">
          <a:xfrm>
            <a:off x="185738" y="1247775"/>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$Billions                                                                                                                            $Billions</a:t>
            </a:r>
          </a:p>
        </p:txBody>
      </p:sp>
      <p:sp>
        <p:nvSpPr>
          <p:cNvPr id="17" name="AutoShape 14"/>
          <p:cNvSpPr>
            <a:spLocks noChangeArrowheads="1"/>
          </p:cNvSpPr>
          <p:nvPr/>
        </p:nvSpPr>
        <p:spPr bwMode="blackWhite">
          <a:xfrm>
            <a:off x="2232025" y="2281238"/>
            <a:ext cx="1895475" cy="946150"/>
          </a:xfrm>
          <a:prstGeom prst="wedgeRectCallout">
            <a:avLst>
              <a:gd name="adj1" fmla="val 159913"/>
              <a:gd name="adj2" fmla="val -52226"/>
            </a:avLst>
          </a:prstGeom>
          <a:solidFill>
            <a:schemeClr val="accent2"/>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WC premium volume dropped two years before the recession began</a:t>
            </a:r>
          </a:p>
        </p:txBody>
      </p:sp>
      <p:sp>
        <p:nvSpPr>
          <p:cNvPr id="18" name="AutoShape 38"/>
          <p:cNvSpPr>
            <a:spLocks noChangeArrowheads="1"/>
          </p:cNvSpPr>
          <p:nvPr/>
        </p:nvSpPr>
        <p:spPr bwMode="blackWhite">
          <a:xfrm>
            <a:off x="4956437" y="3459678"/>
            <a:ext cx="1882775" cy="1366837"/>
          </a:xfrm>
          <a:prstGeom prst="wedgeRectCallout">
            <a:avLst>
              <a:gd name="adj1" fmla="val 80187"/>
              <a:gd name="adj2" fmla="val -1611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WC net premiums written were down $14B or 29.3% to $33.8B in 2010 after peaking at $47.8B in 2005</a:t>
            </a:r>
          </a:p>
        </p:txBody>
      </p:sp>
      <p:sp>
        <p:nvSpPr>
          <p:cNvPr id="19" name="AutoShape 7"/>
          <p:cNvSpPr>
            <a:spLocks noChangeArrowheads="1"/>
          </p:cNvSpPr>
          <p:nvPr/>
        </p:nvSpPr>
        <p:spPr bwMode="blackWhite">
          <a:xfrm>
            <a:off x="6961251" y="2330249"/>
            <a:ext cx="1061877" cy="722672"/>
          </a:xfrm>
          <a:prstGeom prst="wedgeRectCallout">
            <a:avLst>
              <a:gd name="adj1" fmla="val 54296"/>
              <a:gd name="adj2" fmla="val 7247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+9% in 2012E</a:t>
            </a:r>
            <a:endParaRPr lang="en-US" sz="16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911817">
                                            <p:oleChartEl type="series" lvl="1"/>
                                          </p:spTgt>
                                        </p:tgtEl>
                                        <p:attrNameLst>
                                          <p:attrName>style.visibility</p:attrName>
                                        </p:attrNameLst>
                                      </p:cBhvr>
                                      <p:to>
                                        <p:strVal val="visible"/>
                                      </p:to>
                                    </p:set>
                                    <p:animEffect transition="in" filter="wipe(left)">
                                      <p:cBhvr>
                                        <p:cTn id="7" dur="1000"/>
                                        <p:tgtEl>
                                          <p:spTgt spid="1911817">
                                            <p:oleChartEl type="series" lvl="1"/>
                                          </p:spTgt>
                                        </p:tgtEl>
                                      </p:cBhvr>
                                    </p:animEffect>
                                  </p:childTnLst>
                                </p:cTn>
                              </p:par>
                            </p:childTnLst>
                          </p:cTn>
                        </p:par>
                        <p:par>
                          <p:cTn id="8" fill="hold">
                            <p:stCondLst>
                              <p:cond delay="1500"/>
                            </p:stCondLst>
                            <p:childTnLst>
                              <p:par>
                                <p:cTn id="9" presetID="22" presetClass="entr" presetSubtype="8" fill="hold" grpId="0" nodeType="afterEffect">
                                  <p:stCondLst>
                                    <p:cond delay="500"/>
                                  </p:stCondLst>
                                  <p:childTnLst>
                                    <p:set>
                                      <p:cBhvr>
                                        <p:cTn id="10" dur="1" fill="hold">
                                          <p:stCondLst>
                                            <p:cond delay="0"/>
                                          </p:stCondLst>
                                        </p:cTn>
                                        <p:tgtEl>
                                          <p:spTgt spid="1911817">
                                            <p:oleChartEl type="series" lvl="2"/>
                                          </p:spTgt>
                                        </p:tgtEl>
                                        <p:attrNameLst>
                                          <p:attrName>style.visibility</p:attrName>
                                        </p:attrNameLst>
                                      </p:cBhvr>
                                      <p:to>
                                        <p:strVal val="visible"/>
                                      </p:to>
                                    </p:set>
                                    <p:animEffect transition="in" filter="wipe(left)">
                                      <p:cBhvr>
                                        <p:cTn id="11" dur="1000"/>
                                        <p:tgtEl>
                                          <p:spTgt spid="1911817">
                                            <p:oleChartEl type="series" lvl="2"/>
                                          </p:spTgt>
                                        </p:tgtEl>
                                      </p:cBhvr>
                                    </p:animEffect>
                                  </p:childTnLst>
                                </p:cTn>
                              </p:par>
                            </p:childTnLst>
                          </p:cTn>
                        </p:par>
                        <p:par>
                          <p:cTn id="12" fill="hold">
                            <p:stCondLst>
                              <p:cond delay="3000"/>
                            </p:stCondLst>
                            <p:childTnLst>
                              <p:par>
                                <p:cTn id="13" presetID="23" presetClass="entr" presetSubtype="16" fill="hold" grpId="0" nodeType="afterEffect">
                                  <p:stCondLst>
                                    <p:cond delay="500"/>
                                  </p:stCondLst>
                                  <p:childTnLst>
                                    <p:set>
                                      <p:cBhvr>
                                        <p:cTn id="14" dur="1" fill="hold">
                                          <p:stCondLst>
                                            <p:cond delay="0"/>
                                          </p:stCondLst>
                                        </p:cTn>
                                        <p:tgtEl>
                                          <p:spTgt spid="1911821"/>
                                        </p:tgtEl>
                                        <p:attrNameLst>
                                          <p:attrName>style.visibility</p:attrName>
                                        </p:attrNameLst>
                                      </p:cBhvr>
                                      <p:to>
                                        <p:strVal val="visible"/>
                                      </p:to>
                                    </p:set>
                                    <p:anim calcmode="lin" valueType="num">
                                      <p:cBhvr>
                                        <p:cTn id="15" dur="500" fill="hold"/>
                                        <p:tgtEl>
                                          <p:spTgt spid="1911821"/>
                                        </p:tgtEl>
                                        <p:attrNameLst>
                                          <p:attrName>ppt_w</p:attrName>
                                        </p:attrNameLst>
                                      </p:cBhvr>
                                      <p:tavLst>
                                        <p:tav tm="0">
                                          <p:val>
                                            <p:fltVal val="0"/>
                                          </p:val>
                                        </p:tav>
                                        <p:tav tm="100000">
                                          <p:val>
                                            <p:strVal val="#ppt_w"/>
                                          </p:val>
                                        </p:tav>
                                      </p:tavLst>
                                    </p:anim>
                                    <p:anim calcmode="lin" valueType="num">
                                      <p:cBhvr>
                                        <p:cTn id="16" dur="500" fill="hold"/>
                                        <p:tgtEl>
                                          <p:spTgt spid="1911821"/>
                                        </p:tgtEl>
                                        <p:attrNameLst>
                                          <p:attrName>ppt_h</p:attrName>
                                        </p:attrNameLst>
                                      </p:cBhvr>
                                      <p:tavLst>
                                        <p:tav tm="0">
                                          <p:val>
                                            <p:fltVal val="0"/>
                                          </p:val>
                                        </p:tav>
                                        <p:tav tm="100000">
                                          <p:val>
                                            <p:strVal val="#ppt_h"/>
                                          </p:val>
                                        </p:tav>
                                      </p:tavLst>
                                    </p:anim>
                                  </p:childTnLst>
                                </p:cTn>
                              </p:par>
                            </p:childTnLst>
                          </p:cTn>
                        </p:par>
                        <p:par>
                          <p:cTn id="17" fill="hold">
                            <p:stCondLst>
                              <p:cond delay="4000"/>
                            </p:stCondLst>
                            <p:childTnLst>
                              <p:par>
                                <p:cTn id="18" presetID="22" presetClass="entr" presetSubtype="2" fill="hold" grpId="0" nodeType="afterEffect">
                                  <p:stCondLst>
                                    <p:cond delay="1000"/>
                                  </p:stCondLst>
                                  <p:childTnLst>
                                    <p:set>
                                      <p:cBhvr>
                                        <p:cTn id="19" dur="1" fill="hold">
                                          <p:stCondLst>
                                            <p:cond delay="0"/>
                                          </p:stCondLst>
                                        </p:cTn>
                                        <p:tgtEl>
                                          <p:spTgt spid="17"/>
                                        </p:tgtEl>
                                        <p:attrNameLst>
                                          <p:attrName>style.visibility</p:attrName>
                                        </p:attrNameLst>
                                      </p:cBhvr>
                                      <p:to>
                                        <p:strVal val="visible"/>
                                      </p:to>
                                    </p:set>
                                    <p:animEffect transition="in" filter="wipe(right)">
                                      <p:cBhvr>
                                        <p:cTn id="20" dur="500"/>
                                        <p:tgtEl>
                                          <p:spTgt spid="17"/>
                                        </p:tgtEl>
                                      </p:cBhvr>
                                    </p:animEffect>
                                  </p:childTnLst>
                                </p:cTn>
                              </p:par>
                            </p:childTnLst>
                          </p:cTn>
                        </p:par>
                        <p:par>
                          <p:cTn id="21" fill="hold">
                            <p:stCondLst>
                              <p:cond delay="5500"/>
                            </p:stCondLst>
                            <p:childTnLst>
                              <p:par>
                                <p:cTn id="22" presetID="22" presetClass="entr" presetSubtype="8" fill="hold" grpId="0"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childTnLst>
                          </p:cTn>
                        </p:par>
                        <p:par>
                          <p:cTn id="25" fill="hold">
                            <p:stCondLst>
                              <p:cond delay="6500"/>
                            </p:stCondLst>
                            <p:childTnLst>
                              <p:par>
                                <p:cTn id="26" presetID="22" presetClass="entr" presetSubtype="4" fill="hold" grpId="0" nodeType="afterEffect">
                                  <p:stCondLst>
                                    <p:cond delay="70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11817" grpId="0" bld="series" animBg="0"/>
      <p:bldP spid="1911821" grpId="0" animBg="1"/>
      <p:bldP spid="17" grpId="0" animBg="1"/>
      <p:bldP spid="18" grpId="0" animBg="1"/>
      <p:bldP spid="19" grpId="0" animBg="1"/>
    </p:bld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88</a:t>
            </a:fld>
            <a:endParaRPr lang="en-US" sz="900">
              <a:solidFill>
                <a:schemeClr val="bg1"/>
              </a:solidFill>
            </a:endParaRPr>
          </a:p>
        </p:txBody>
      </p:sp>
      <p:pic>
        <p:nvPicPr>
          <p:cNvPr id="96260"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09600" y="1971675"/>
            <a:ext cx="8239125" cy="2076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U.S. Insured Catastrophe Loss Update</a:t>
            </a:r>
          </a:p>
        </p:txBody>
      </p:sp>
      <p:sp>
        <p:nvSpPr>
          <p:cNvPr id="7" name="TextBox 5"/>
          <p:cNvSpPr txBox="1">
            <a:spLocks noChangeArrowheads="1"/>
          </p:cNvSpPr>
          <p:nvPr/>
        </p:nvSpPr>
        <p:spPr bwMode="auto">
          <a:xfrm>
            <a:off x="578224" y="4397375"/>
            <a:ext cx="8014447" cy="1077218"/>
          </a:xfrm>
          <a:prstGeom prst="rect">
            <a:avLst/>
          </a:prstGeom>
          <a:noFill/>
          <a:ln w="9525">
            <a:noFill/>
            <a:miter lim="800000"/>
            <a:headEnd/>
            <a:tailEnd/>
          </a:ln>
        </p:spPr>
        <p:txBody>
          <a:bodyPr wrap="square">
            <a:spAutoFit/>
          </a:bodyPr>
          <a:lstStyle/>
          <a:p>
            <a:pPr algn="ctr"/>
            <a:r>
              <a:rPr lang="en-US" sz="3200" b="1" dirty="0" smtClean="0">
                <a:solidFill>
                  <a:srgbClr val="225A7A"/>
                </a:solidFill>
              </a:rPr>
              <a:t>Catastrophe Losses in Recent Years Have Been Very High</a:t>
            </a:r>
            <a:endParaRPr lang="en-US" sz="3200" b="1" i="1" dirty="0">
              <a:solidFill>
                <a:srgbClr val="C00000"/>
              </a:solidFill>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88</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latin typeface="Times New Roman" pitchFamily="18" charset="0"/>
              </a:rPr>
              <a:t>12/01/09 - 9pm</a:t>
            </a:r>
          </a:p>
        </p:txBody>
      </p:sp>
      <p:sp>
        <p:nvSpPr>
          <p:cNvPr id="192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latin typeface="Times New Roman" pitchFamily="18" charset="0"/>
              </a:rPr>
              <a:t>eSlide – P6466 – The Financial Crisis and the Future of the P/C</a:t>
            </a:r>
          </a:p>
        </p:txBody>
      </p:sp>
      <p:sp>
        <p:nvSpPr>
          <p:cNvPr id="192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BF83BB6-F6BE-4086-BDD1-22EA1B241088}" type="slidenum">
              <a:rPr lang="en-US" sz="900">
                <a:solidFill>
                  <a:srgbClr val="000000"/>
                </a:solidFill>
                <a:latin typeface="Times New Roman" pitchFamily="18" charset="0"/>
              </a:rPr>
              <a:pPr algn="r" eaLnBrk="0" hangingPunct="0">
                <a:lnSpc>
                  <a:spcPct val="85000"/>
                </a:lnSpc>
                <a:spcBef>
                  <a:spcPct val="20000"/>
                </a:spcBef>
              </a:pPr>
              <a:t>89</a:t>
            </a:fld>
            <a:endParaRPr lang="en-US" sz="900">
              <a:solidFill>
                <a:srgbClr val="000000"/>
              </a:solidFill>
              <a:latin typeface="Times New Roman" pitchFamily="18" charset="0"/>
            </a:endParaRPr>
          </a:p>
        </p:txBody>
      </p:sp>
      <p:graphicFrame>
        <p:nvGraphicFramePr>
          <p:cNvPr id="1929218" name="Object 2"/>
          <p:cNvGraphicFramePr>
            <a:graphicFrameLocks noChangeAspect="1"/>
          </p:cNvGraphicFramePr>
          <p:nvPr/>
        </p:nvGraphicFramePr>
        <p:xfrm>
          <a:off x="215900" y="1368425"/>
          <a:ext cx="8686800" cy="3475038"/>
        </p:xfrm>
        <a:graphic>
          <a:graphicData uri="http://schemas.openxmlformats.org/presentationml/2006/ole">
            <p:oleObj spid="_x0000_s19104770" name="Chart" r:id="rId4" imgW="8543841" imgH="3552904" progId="MSGraph.Chart.8">
              <p:embed followColorScheme="full"/>
            </p:oleObj>
          </a:graphicData>
        </a:graphic>
      </p:graphicFrame>
      <p:sp>
        <p:nvSpPr>
          <p:cNvPr id="1929222" name="Rectangle 3"/>
          <p:cNvSpPr>
            <a:spLocks noGrp="1" noChangeArrowheads="1"/>
          </p:cNvSpPr>
          <p:nvPr>
            <p:ph type="title" idx="4294967295"/>
          </p:nvPr>
        </p:nvSpPr>
        <p:spPr/>
        <p:txBody>
          <a:bodyPr/>
          <a:lstStyle/>
          <a:p>
            <a:r>
              <a:rPr lang="en-US" dirty="0" smtClean="0"/>
              <a:t>U.S. Insured Catastrophe Losses</a:t>
            </a:r>
          </a:p>
        </p:txBody>
      </p:sp>
      <p:sp>
        <p:nvSpPr>
          <p:cNvPr id="1929223" name="Rectangle 4"/>
          <p:cNvSpPr>
            <a:spLocks noChangeArrowheads="1"/>
          </p:cNvSpPr>
          <p:nvPr/>
        </p:nvSpPr>
        <p:spPr bwMode="auto">
          <a:xfrm>
            <a:off x="0" y="5733846"/>
            <a:ext cx="9144000" cy="1124154"/>
          </a:xfrm>
          <a:prstGeom prst="rect">
            <a:avLst/>
          </a:prstGeom>
          <a:noFill/>
          <a:ln w="9525" algn="ctr">
            <a:noFill/>
            <a:miter lim="800000"/>
            <a:headEnd/>
            <a:tailEnd/>
          </a:ln>
        </p:spPr>
        <p:txBody>
          <a:bodyPr wrap="square" lIns="365760" tIns="0" rIns="0" bIns="137160" anchor="b">
            <a:spAutoFit/>
          </a:bodyPr>
          <a:lstStyle/>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r>
              <a:rPr lang="en-US" sz="1050" dirty="0" smtClean="0">
                <a:solidFill>
                  <a:srgbClr val="000000"/>
                </a:solidFill>
              </a:rPr>
              <a:t>*Through 6/2/13. Includes $2.6B for 2013:Q1 (PCS) and $5.32B for the period 4/1 – 6/2/13 (Aon Benfield Monthly Global Catastrophe Recap).</a:t>
            </a:r>
            <a:endParaRPr lang="en-US" sz="1050" dirty="0">
              <a:solidFill>
                <a:srgbClr val="000000"/>
              </a:solidFill>
            </a:endParaRPr>
          </a:p>
          <a:p>
            <a:pPr algn="l" eaLnBrk="0" hangingPunct="0">
              <a:lnSpc>
                <a:spcPct val="85000"/>
              </a:lnSpc>
              <a:spcBef>
                <a:spcPct val="25000"/>
              </a:spcBef>
              <a:buClr>
                <a:srgbClr val="FF6801"/>
              </a:buClr>
              <a:buFont typeface="Wingdings" pitchFamily="2" charset="2"/>
              <a:buNone/>
            </a:pPr>
            <a:r>
              <a:rPr lang="en-US" sz="1050" dirty="0">
                <a:solidFill>
                  <a:srgbClr val="000000"/>
                </a:solidFill>
              </a:rPr>
              <a:t>Note: 2001 figure includes $20.3B for 9/11 losses reported through 12/31/01 ($25.9B 2011 dollars). Includes only business and personal property claims, business interruption and auto claims. Non-prop/BI losses = $12.2B ($15.6B in 2011 dollars.)  </a:t>
            </a:r>
          </a:p>
          <a:p>
            <a:pPr algn="l" eaLnBrk="0" hangingPunct="0">
              <a:lnSpc>
                <a:spcPct val="85000"/>
              </a:lnSpc>
              <a:spcBef>
                <a:spcPct val="25000"/>
              </a:spcBef>
              <a:buClr>
                <a:srgbClr val="FF6801"/>
              </a:buClr>
              <a:buFont typeface="Wingdings" pitchFamily="2" charset="2"/>
              <a:buNone/>
            </a:pPr>
            <a:r>
              <a:rPr lang="en-US" sz="1050" dirty="0">
                <a:solidFill>
                  <a:srgbClr val="000000"/>
                </a:solidFill>
              </a:rPr>
              <a:t>Sources: Property Claims Service/ISO;  Insurance Information Institute.</a:t>
            </a:r>
          </a:p>
        </p:txBody>
      </p:sp>
      <p:sp>
        <p:nvSpPr>
          <p:cNvPr id="2120710" name="Rectangle 6"/>
          <p:cNvSpPr>
            <a:spLocks noChangeArrowheads="1"/>
          </p:cNvSpPr>
          <p:nvPr/>
        </p:nvSpPr>
        <p:spPr bwMode="blackWhite">
          <a:xfrm>
            <a:off x="206476" y="4811844"/>
            <a:ext cx="6778939" cy="1199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2012 Was the 3</a:t>
            </a:r>
            <a:r>
              <a:rPr lang="en-US" sz="2000" b="1" baseline="30000" dirty="0" smtClean="0">
                <a:solidFill>
                  <a:srgbClr val="FFFFFF"/>
                </a:solidFill>
              </a:rPr>
              <a:t>rd</a:t>
            </a:r>
            <a:r>
              <a:rPr lang="en-US" sz="2000" b="1" dirty="0" smtClean="0">
                <a:solidFill>
                  <a:srgbClr val="FFFFFF"/>
                </a:solidFill>
              </a:rPr>
              <a:t> Highest Year on Record for Insured Losses in U.S. History on an Inflation-Adj. Basis. 2011 Losses Were </a:t>
            </a:r>
            <a:r>
              <a:rPr lang="en-US" sz="2000" b="1" dirty="0">
                <a:solidFill>
                  <a:srgbClr val="FFFFFF"/>
                </a:solidFill>
              </a:rPr>
              <a:t>the </a:t>
            </a:r>
            <a:r>
              <a:rPr lang="en-US" sz="2000" b="1" dirty="0" smtClean="0">
                <a:solidFill>
                  <a:srgbClr val="FFFFFF"/>
                </a:solidFill>
              </a:rPr>
              <a:t>6</a:t>
            </a:r>
            <a:r>
              <a:rPr lang="en-US" sz="2000" b="1" baseline="30000" dirty="0" smtClean="0">
                <a:solidFill>
                  <a:srgbClr val="FFFFFF"/>
                </a:solidFill>
              </a:rPr>
              <a:t>th</a:t>
            </a:r>
            <a:r>
              <a:rPr lang="en-US" sz="2000" b="1" dirty="0" smtClean="0">
                <a:solidFill>
                  <a:srgbClr val="FFFFFF"/>
                </a:solidFill>
              </a:rPr>
              <a:t> Highest. YTD 2013 Running Below Average But Q3 Is Typically the Costliest Quarter.</a:t>
            </a:r>
            <a:endParaRPr lang="en-US" sz="2000" b="1" i="1" dirty="0">
              <a:solidFill>
                <a:srgbClr val="FFFFFF"/>
              </a:solidFill>
            </a:endParaRPr>
          </a:p>
        </p:txBody>
      </p:sp>
      <p:sp>
        <p:nvSpPr>
          <p:cNvPr id="2120711" name="AutoShape 7"/>
          <p:cNvSpPr>
            <a:spLocks noChangeArrowheads="1"/>
          </p:cNvSpPr>
          <p:nvPr/>
        </p:nvSpPr>
        <p:spPr bwMode="blackWhite">
          <a:xfrm>
            <a:off x="6548284" y="1399642"/>
            <a:ext cx="2271251" cy="965657"/>
          </a:xfrm>
          <a:prstGeom prst="wedgeRectCallout">
            <a:avLst>
              <a:gd name="adj1" fmla="val 28716"/>
              <a:gd name="adj2" fmla="val 7872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 2012  was likely the third most expensive year ever for insured CAT losses</a:t>
            </a:r>
            <a:endParaRPr lang="en-US" sz="1400" b="1" dirty="0">
              <a:solidFill>
                <a:srgbClr val="FFFFFF"/>
              </a:solidFill>
              <a:latin typeface="Arial" pitchFamily="34" charset="0"/>
              <a:cs typeface="Arial" pitchFamily="34" charset="0"/>
            </a:endParaRPr>
          </a:p>
        </p:txBody>
      </p:sp>
      <p:sp>
        <p:nvSpPr>
          <p:cNvPr id="2120712" name="AutoShape 8"/>
          <p:cNvSpPr>
            <a:spLocks noChangeArrowheads="1"/>
          </p:cNvSpPr>
          <p:nvPr/>
        </p:nvSpPr>
        <p:spPr bwMode="blackWhite">
          <a:xfrm>
            <a:off x="7189654" y="4918307"/>
            <a:ext cx="1717675" cy="1004887"/>
          </a:xfrm>
          <a:prstGeom prst="wedgeRectCallout">
            <a:avLst>
              <a:gd name="adj1" fmla="val 1640"/>
              <a:gd name="adj2" fmla="val -6420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Record tornado losses caused 2011 </a:t>
            </a:r>
            <a:r>
              <a:rPr lang="en-US" sz="1400" b="1" dirty="0">
                <a:solidFill>
                  <a:srgbClr val="FFFFFF"/>
                </a:solidFill>
                <a:latin typeface="Arial" pitchFamily="34" charset="0"/>
                <a:cs typeface="Arial" pitchFamily="34" charset="0"/>
              </a:rPr>
              <a:t>CAT </a:t>
            </a:r>
            <a:r>
              <a:rPr lang="en-US" sz="1400" b="1" dirty="0" smtClean="0">
                <a:solidFill>
                  <a:srgbClr val="FFFFFF"/>
                </a:solidFill>
                <a:latin typeface="Arial" pitchFamily="34" charset="0"/>
                <a:cs typeface="Arial" pitchFamily="34" charset="0"/>
              </a:rPr>
              <a:t>losses </a:t>
            </a:r>
            <a:r>
              <a:rPr lang="en-US" sz="1400" b="1" dirty="0">
                <a:solidFill>
                  <a:srgbClr val="FFFFFF"/>
                </a:solidFill>
                <a:latin typeface="Arial" pitchFamily="34" charset="0"/>
                <a:cs typeface="Arial" pitchFamily="34" charset="0"/>
              </a:rPr>
              <a:t>to </a:t>
            </a:r>
            <a:r>
              <a:rPr lang="en-US" sz="1400" b="1" dirty="0" smtClean="0">
                <a:solidFill>
                  <a:srgbClr val="FFFFFF"/>
                </a:solidFill>
                <a:latin typeface="Arial" pitchFamily="34" charset="0"/>
                <a:cs typeface="Arial" pitchFamily="34" charset="0"/>
              </a:rPr>
              <a:t>surge</a:t>
            </a:r>
            <a:endParaRPr lang="en-US" sz="1400" b="1" dirty="0">
              <a:solidFill>
                <a:srgbClr val="FFFFFF"/>
              </a:solidFill>
              <a:latin typeface="Arial" pitchFamily="34" charset="0"/>
              <a:cs typeface="Arial" pitchFamily="34" charset="0"/>
            </a:endParaRPr>
          </a:p>
        </p:txBody>
      </p:sp>
      <p:sp>
        <p:nvSpPr>
          <p:cNvPr id="1929227" name="Rectangle 9"/>
          <p:cNvSpPr>
            <a:spLocks noChangeArrowheads="1"/>
          </p:cNvSpPr>
          <p:nvPr/>
        </p:nvSpPr>
        <p:spPr bwMode="black">
          <a:xfrm>
            <a:off x="110968" y="1162050"/>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 </a:t>
            </a:r>
            <a:r>
              <a:rPr lang="en-US" sz="1600" b="1" dirty="0" smtClean="0">
                <a:solidFill>
                  <a:srgbClr val="225A7A"/>
                </a:solidFill>
              </a:rPr>
              <a:t>$ 2012)</a:t>
            </a:r>
            <a:endParaRPr lang="en-US" sz="1600" b="1" dirty="0">
              <a:solidFill>
                <a:srgbClr val="225A7A"/>
              </a:solidFill>
            </a:endParaRPr>
          </a:p>
        </p:txBody>
      </p:sp>
      <p:sp>
        <p:nvSpPr>
          <p:cNvPr id="12" name="Date Placeholder 11"/>
          <p:cNvSpPr>
            <a:spLocks noGrp="1"/>
          </p:cNvSpPr>
          <p:nvPr>
            <p:ph type="dt" sz="quarter"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F6240343-96C3-4428-9289-DDDB4F32FA97}" type="slidenum">
              <a:rPr lang="en-US" smtClean="0"/>
              <a:pPr>
                <a:defRPr/>
              </a:pPr>
              <a:t>89</a:t>
            </a:fld>
            <a:endParaRPr lang="en-US"/>
          </a:p>
        </p:txBody>
      </p:sp>
      <p:pic>
        <p:nvPicPr>
          <p:cNvPr id="14" name="Picture 13" descr="Hartwig Med Center no logo.JPG"/>
          <p:cNvPicPr>
            <a:picLocks noChangeAspect="1"/>
          </p:cNvPicPr>
          <p:nvPr/>
        </p:nvPicPr>
        <p:blipFill>
          <a:blip r:embed="rId5" cstate="email"/>
          <a:stretch>
            <a:fillRect/>
          </a:stretch>
        </p:blipFill>
        <p:spPr>
          <a:xfrm>
            <a:off x="2094271" y="1120785"/>
            <a:ext cx="2285999" cy="1714499"/>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20712"/>
                                        </p:tgtEl>
                                        <p:attrNameLst>
                                          <p:attrName>style.visibility</p:attrName>
                                        </p:attrNameLst>
                                      </p:cBhvr>
                                      <p:to>
                                        <p:strVal val="visible"/>
                                      </p:to>
                                    </p:set>
                                    <p:animEffect transition="in" filter="wipe(down)">
                                      <p:cBhvr>
                                        <p:cTn id="7" dur="500"/>
                                        <p:tgtEl>
                                          <p:spTgt spid="21207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2120711"/>
                                        </p:tgtEl>
                                        <p:attrNameLst>
                                          <p:attrName>style.visibility</p:attrName>
                                        </p:attrNameLst>
                                      </p:cBhvr>
                                      <p:to>
                                        <p:strVal val="visible"/>
                                      </p:to>
                                    </p:set>
                                    <p:animEffect transition="in" filter="wipe(right)">
                                      <p:cBhvr>
                                        <p:cTn id="11" dur="500"/>
                                        <p:tgtEl>
                                          <p:spTgt spid="2120711"/>
                                        </p:tgtEl>
                                      </p:cBhvr>
                                    </p:animEffect>
                                  </p:childTnLst>
                                </p:cTn>
                              </p:par>
                            </p:childTnLst>
                          </p:cTn>
                        </p:par>
                        <p:par>
                          <p:cTn id="12" fill="hold">
                            <p:stCondLst>
                              <p:cond delay="2400"/>
                            </p:stCondLst>
                            <p:childTnLst>
                              <p:par>
                                <p:cTn id="13" presetID="53" presetClass="entr" presetSubtype="0" fill="hold" grpId="0" nodeType="afterEffect">
                                  <p:stCondLst>
                                    <p:cond delay="700"/>
                                  </p:stCondLst>
                                  <p:childTnLst>
                                    <p:set>
                                      <p:cBhvr>
                                        <p:cTn id="14" dur="1" fill="hold">
                                          <p:stCondLst>
                                            <p:cond delay="0"/>
                                          </p:stCondLst>
                                        </p:cTn>
                                        <p:tgtEl>
                                          <p:spTgt spid="2120710"/>
                                        </p:tgtEl>
                                        <p:attrNameLst>
                                          <p:attrName>style.visibility</p:attrName>
                                        </p:attrNameLst>
                                      </p:cBhvr>
                                      <p:to>
                                        <p:strVal val="visible"/>
                                      </p:to>
                                    </p:set>
                                    <p:anim calcmode="lin" valueType="num">
                                      <p:cBhvr>
                                        <p:cTn id="15" dur="500" fill="hold"/>
                                        <p:tgtEl>
                                          <p:spTgt spid="2120710"/>
                                        </p:tgtEl>
                                        <p:attrNameLst>
                                          <p:attrName>ppt_w</p:attrName>
                                        </p:attrNameLst>
                                      </p:cBhvr>
                                      <p:tavLst>
                                        <p:tav tm="0">
                                          <p:val>
                                            <p:fltVal val="0"/>
                                          </p:val>
                                        </p:tav>
                                        <p:tav tm="100000">
                                          <p:val>
                                            <p:strVal val="#ppt_w"/>
                                          </p:val>
                                        </p:tav>
                                      </p:tavLst>
                                    </p:anim>
                                    <p:anim calcmode="lin" valueType="num">
                                      <p:cBhvr>
                                        <p:cTn id="16" dur="500" fill="hold"/>
                                        <p:tgtEl>
                                          <p:spTgt spid="2120710"/>
                                        </p:tgtEl>
                                        <p:attrNameLst>
                                          <p:attrName>ppt_h</p:attrName>
                                        </p:attrNameLst>
                                      </p:cBhvr>
                                      <p:tavLst>
                                        <p:tav tm="0">
                                          <p:val>
                                            <p:fltVal val="0"/>
                                          </p:val>
                                        </p:tav>
                                        <p:tav tm="100000">
                                          <p:val>
                                            <p:strVal val="#ppt_h"/>
                                          </p:val>
                                        </p:tav>
                                      </p:tavLst>
                                    </p:anim>
                                    <p:animEffect transition="in" filter="fade">
                                      <p:cBhvr>
                                        <p:cTn id="17" dur="500"/>
                                        <p:tgtEl>
                                          <p:spTgt spid="2120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710" grpId="0" animBg="1"/>
      <p:bldP spid="2120711" grpId="0" animBg="1"/>
      <p:bldP spid="2120712"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2227" name="Rectangle 105"/>
          <p:cNvSpPr>
            <a:spLocks noGrp="1" noChangeArrowheads="1"/>
          </p:cNvSpPr>
          <p:nvPr>
            <p:ph type="dt" sz="quarter" idx="10"/>
          </p:nvPr>
        </p:nvSpPr>
        <p:spPr>
          <a:noFill/>
        </p:spPr>
        <p:txBody>
          <a:bodyPr/>
          <a:lstStyle/>
          <a:p>
            <a:r>
              <a:rPr lang="en-US" smtClean="0"/>
              <a:t>12/01/09 - 9pm</a:t>
            </a:r>
          </a:p>
        </p:txBody>
      </p:sp>
      <p:sp>
        <p:nvSpPr>
          <p:cNvPr id="522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52229" name="Rectangle 110"/>
          <p:cNvSpPr>
            <a:spLocks noGrp="1" noChangeArrowheads="1"/>
          </p:cNvSpPr>
          <p:nvPr>
            <p:ph type="sldNum" sz="quarter" idx="12"/>
          </p:nvPr>
        </p:nvSpPr>
        <p:spPr>
          <a:noFill/>
        </p:spPr>
        <p:txBody>
          <a:bodyPr/>
          <a:lstStyle/>
          <a:p>
            <a:fld id="{985FD483-3650-4448-BB2E-67A90540A8FD}" type="slidenum">
              <a:rPr lang="en-US" smtClean="0"/>
              <a:pPr/>
              <a:t>9</a:t>
            </a:fld>
            <a:endParaRPr lang="en-US" smtClean="0"/>
          </a:p>
        </p:txBody>
      </p:sp>
      <p:sp>
        <p:nvSpPr>
          <p:cNvPr id="52230" name="Rectangle 2"/>
          <p:cNvSpPr>
            <a:spLocks noGrp="1" noChangeArrowheads="1"/>
          </p:cNvSpPr>
          <p:nvPr>
            <p:ph type="title"/>
          </p:nvPr>
        </p:nvSpPr>
        <p:spPr/>
        <p:txBody>
          <a:bodyPr/>
          <a:lstStyle/>
          <a:p>
            <a:r>
              <a:rPr lang="en-US" dirty="0" smtClean="0"/>
              <a:t>ROE: ROEs by Industry vs. Fortune 500, 1987–2012*</a:t>
            </a:r>
          </a:p>
        </p:txBody>
      </p:sp>
      <p:sp>
        <p:nvSpPr>
          <p:cNvPr id="52231" name="Rectangle 3"/>
          <p:cNvSpPr>
            <a:spLocks noChangeArrowheads="1"/>
          </p:cNvSpPr>
          <p:nvPr/>
        </p:nvSpPr>
        <p:spPr bwMode="auto">
          <a:xfrm>
            <a:off x="0" y="6414802"/>
            <a:ext cx="7569200" cy="44319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 	</a:t>
            </a:r>
            <a:r>
              <a:rPr lang="en-US" sz="1100" dirty="0" smtClean="0"/>
              <a:t>All figures are GAAP.</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	Sources: ISO, </a:t>
            </a:r>
            <a:r>
              <a:rPr lang="en-US" sz="1100" i="1" dirty="0" smtClean="0"/>
              <a:t>Fortune</a:t>
            </a:r>
            <a:r>
              <a:rPr lang="en-US" sz="1100" dirty="0" smtClean="0"/>
              <a:t>; Insurance Information Institute.</a:t>
            </a:r>
            <a:endParaRPr lang="en-US" sz="1100" dirty="0"/>
          </a:p>
        </p:txBody>
      </p:sp>
      <p:graphicFrame>
        <p:nvGraphicFramePr>
          <p:cNvPr id="2026500" name="Object 2"/>
          <p:cNvGraphicFramePr>
            <a:graphicFrameLocks/>
          </p:cNvGraphicFramePr>
          <p:nvPr/>
        </p:nvGraphicFramePr>
        <p:xfrm>
          <a:off x="304800" y="1828740"/>
          <a:ext cx="8569325" cy="4579937"/>
        </p:xfrm>
        <a:graphic>
          <a:graphicData uri="http://schemas.openxmlformats.org/presentationml/2006/ole">
            <p:oleObj spid="_x0000_s21260290" name="Chart" r:id="rId4" imgW="8601024" imgH="4610130" progId="MSGraph.Chart.8">
              <p:embed followColorScheme="full"/>
            </p:oleObj>
          </a:graphicData>
        </a:graphic>
      </p:graphicFrame>
      <p:sp>
        <p:nvSpPr>
          <p:cNvPr id="52249" name="Rectangle 31"/>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9" name="Text Box 17"/>
          <p:cNvSpPr txBox="1">
            <a:spLocks noChangeArrowheads="1"/>
          </p:cNvSpPr>
          <p:nvPr/>
        </p:nvSpPr>
        <p:spPr bwMode="auto">
          <a:xfrm>
            <a:off x="5867683" y="1061882"/>
            <a:ext cx="3276317" cy="1569660"/>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600" b="1" u="sng" dirty="0" smtClean="0">
                <a:solidFill>
                  <a:schemeClr val="bg1"/>
                </a:solidFill>
              </a:rPr>
              <a:t>Average: 1987-2012</a:t>
            </a:r>
          </a:p>
          <a:p>
            <a:pPr algn="ctr">
              <a:defRPr/>
            </a:pPr>
            <a:r>
              <a:rPr lang="en-US" sz="1600" b="1" dirty="0" smtClean="0">
                <a:solidFill>
                  <a:schemeClr val="bg1"/>
                </a:solidFill>
              </a:rPr>
              <a:t>Diversified </a:t>
            </a:r>
            <a:r>
              <a:rPr lang="en-US" sz="1600" b="1" dirty="0" err="1" smtClean="0">
                <a:solidFill>
                  <a:schemeClr val="bg1"/>
                </a:solidFill>
              </a:rPr>
              <a:t>Finl</a:t>
            </a:r>
            <a:r>
              <a:rPr lang="en-US" sz="1600" b="1" dirty="0" smtClean="0">
                <a:solidFill>
                  <a:schemeClr val="bg1"/>
                </a:solidFill>
              </a:rPr>
              <a:t>: 	15.0%   Commercial Banks: 13.1%      All Industries (F500): 13.4% Life/Health Insurance: 8.8%  P/C Insurance: 7.6%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oleChartEl type="series" lvl="1"/>
                                          </p:spTgt>
                                        </p:tgtEl>
                                        <p:attrNameLst>
                                          <p:attrName>style.visibility</p:attrName>
                                        </p:attrNameLst>
                                      </p:cBhvr>
                                      <p:to>
                                        <p:strVal val="visible"/>
                                      </p:to>
                                    </p:set>
                                    <p:animEffect transition="in" filter="wipe(left)">
                                      <p:cBhvr>
                                        <p:cTn id="7" dur="1000"/>
                                        <p:tgtEl>
                                          <p:spTgt spid="2026500">
                                            <p:oleChartEl type="series" lvl="1"/>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700"/>
                                  </p:stCondLst>
                                  <p:childTnLst>
                                    <p:set>
                                      <p:cBhvr>
                                        <p:cTn id="11" dur="1" fill="hold">
                                          <p:stCondLst>
                                            <p:cond delay="0"/>
                                          </p:stCondLst>
                                        </p:cTn>
                                        <p:tgtEl>
                                          <p:spTgt spid="2026500">
                                            <p:oleChartEl type="series" lvl="2"/>
                                          </p:spTgt>
                                        </p:tgtEl>
                                        <p:attrNameLst>
                                          <p:attrName>style.visibility</p:attrName>
                                        </p:attrNameLst>
                                      </p:cBhvr>
                                      <p:to>
                                        <p:strVal val="visible"/>
                                      </p:to>
                                    </p:set>
                                    <p:animEffect transition="in" filter="wipe(left)">
                                      <p:cBhvr>
                                        <p:cTn id="12" dur="1000"/>
                                        <p:tgtEl>
                                          <p:spTgt spid="2026500">
                                            <p:oleChartEl type="series" lvl="2"/>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700"/>
                                  </p:stCondLst>
                                  <p:childTnLst>
                                    <p:set>
                                      <p:cBhvr>
                                        <p:cTn id="16" dur="1" fill="hold">
                                          <p:stCondLst>
                                            <p:cond delay="0"/>
                                          </p:stCondLst>
                                        </p:cTn>
                                        <p:tgtEl>
                                          <p:spTgt spid="2026500">
                                            <p:oleChartEl type="series" lvl="3"/>
                                          </p:spTgt>
                                        </p:tgtEl>
                                        <p:attrNameLst>
                                          <p:attrName>style.visibility</p:attrName>
                                        </p:attrNameLst>
                                      </p:cBhvr>
                                      <p:to>
                                        <p:strVal val="visible"/>
                                      </p:to>
                                    </p:set>
                                    <p:animEffect transition="in" filter="wipe(left)">
                                      <p:cBhvr>
                                        <p:cTn id="17" dur="1000"/>
                                        <p:tgtEl>
                                          <p:spTgt spid="2026500">
                                            <p:oleChartEl type="series" lvl="3"/>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700"/>
                                  </p:stCondLst>
                                  <p:childTnLst>
                                    <p:set>
                                      <p:cBhvr>
                                        <p:cTn id="21" dur="1" fill="hold">
                                          <p:stCondLst>
                                            <p:cond delay="0"/>
                                          </p:stCondLst>
                                        </p:cTn>
                                        <p:tgtEl>
                                          <p:spTgt spid="2026500">
                                            <p:oleChartEl type="series" lvl="4"/>
                                          </p:spTgt>
                                        </p:tgtEl>
                                        <p:attrNameLst>
                                          <p:attrName>style.visibility</p:attrName>
                                        </p:attrNameLst>
                                      </p:cBhvr>
                                      <p:to>
                                        <p:strVal val="visible"/>
                                      </p:to>
                                    </p:set>
                                    <p:animEffect transition="in" filter="wipe(left)">
                                      <p:cBhvr>
                                        <p:cTn id="22" dur="1000"/>
                                        <p:tgtEl>
                                          <p:spTgt spid="2026500">
                                            <p:oleChartEl type="series" lvl="4"/>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700"/>
                                  </p:stCondLst>
                                  <p:childTnLst>
                                    <p:set>
                                      <p:cBhvr>
                                        <p:cTn id="26" dur="1" fill="hold">
                                          <p:stCondLst>
                                            <p:cond delay="0"/>
                                          </p:stCondLst>
                                        </p:cTn>
                                        <p:tgtEl>
                                          <p:spTgt spid="2026500">
                                            <p:oleChartEl type="series" lvl="5"/>
                                          </p:spTgt>
                                        </p:tgtEl>
                                        <p:attrNameLst>
                                          <p:attrName>style.visibility</p:attrName>
                                        </p:attrNameLst>
                                      </p:cBhvr>
                                      <p:to>
                                        <p:strVal val="visible"/>
                                      </p:to>
                                    </p:set>
                                    <p:animEffect transition="in" filter="wipe(left)">
                                      <p:cBhvr>
                                        <p:cTn id="27" dur="1000"/>
                                        <p:tgtEl>
                                          <p:spTgt spid="2026500">
                                            <p:oleChartEl type="series" lvl="5"/>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90</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16 Most Costly Disasters</a:t>
            </a:r>
            <a:br>
              <a:rPr lang="en-US" dirty="0" smtClean="0"/>
            </a:br>
            <a:r>
              <a:rPr lang="en-US" dirty="0" smtClean="0"/>
              <a:t>in U.S. History</a:t>
            </a:r>
          </a:p>
        </p:txBody>
      </p:sp>
      <p:sp>
        <p:nvSpPr>
          <p:cNvPr id="31751"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graphicFrame>
        <p:nvGraphicFramePr>
          <p:cNvPr id="31746" name="Object 5"/>
          <p:cNvGraphicFramePr>
            <a:graphicFrameLocks noChangeAspect="1"/>
          </p:cNvGraphicFramePr>
          <p:nvPr/>
        </p:nvGraphicFramePr>
        <p:xfrm>
          <a:off x="40341" y="2176463"/>
          <a:ext cx="8964613" cy="3348037"/>
        </p:xfrm>
        <a:graphic>
          <a:graphicData uri="http://schemas.openxmlformats.org/presentationml/2006/ole">
            <p:oleObj spid="_x0000_s14962690" name="Chart" r:id="rId4" imgW="8419996" imgH="3371740" progId="MSGraph.Chart.8">
              <p:embed followColorScheme="full"/>
            </p:oleObj>
          </a:graphicData>
        </a:graphic>
      </p:graphicFrame>
      <p:sp>
        <p:nvSpPr>
          <p:cNvPr id="2067463" name="AutoShape 7"/>
          <p:cNvSpPr>
            <a:spLocks noChangeArrowheads="1"/>
          </p:cNvSpPr>
          <p:nvPr/>
        </p:nvSpPr>
        <p:spPr bwMode="blackWhite">
          <a:xfrm>
            <a:off x="3893574" y="1680913"/>
            <a:ext cx="3501005" cy="1487488"/>
          </a:xfrm>
          <a:prstGeom prst="wedgeRectCallout">
            <a:avLst>
              <a:gd name="adj1" fmla="val 26797"/>
              <a:gd name="adj2" fmla="val 7143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smtClean="0">
                <a:solidFill>
                  <a:srgbClr val="FFFFFF"/>
                </a:solidFill>
              </a:rPr>
              <a:t>Hurricane Sandy could become the 4</a:t>
            </a:r>
            <a:r>
              <a:rPr lang="en-US" sz="2400" b="1" baseline="30000" dirty="0" smtClean="0">
                <a:solidFill>
                  <a:srgbClr val="FFFFFF"/>
                </a:solidFill>
              </a:rPr>
              <a:t>th</a:t>
            </a:r>
            <a:r>
              <a:rPr lang="en-US" sz="2400" b="1" dirty="0" smtClean="0">
                <a:solidFill>
                  <a:srgbClr val="FFFFFF"/>
                </a:solidFill>
              </a:rPr>
              <a:t> or 5</a:t>
            </a:r>
            <a:r>
              <a:rPr lang="en-US" sz="2400" b="1" baseline="30000" dirty="0" smtClean="0">
                <a:solidFill>
                  <a:srgbClr val="FFFFFF"/>
                </a:solidFill>
              </a:rPr>
              <a:t>th</a:t>
            </a:r>
            <a:r>
              <a:rPr lang="en-US" sz="2400" b="1" dirty="0" smtClean="0">
                <a:solidFill>
                  <a:srgbClr val="FFFFFF"/>
                </a:solidFill>
              </a:rPr>
              <a:t> </a:t>
            </a:r>
            <a:r>
              <a:rPr lang="en-US" sz="2400" b="1" dirty="0" smtClean="0">
                <a:solidFill>
                  <a:srgbClr val="FFFFFF"/>
                </a:solidFill>
                <a:latin typeface="Arial" charset="0"/>
                <a:cs typeface="Arial" charset="0"/>
              </a:rPr>
              <a:t>costliest </a:t>
            </a:r>
            <a:r>
              <a:rPr lang="en-US" sz="2400" b="1" dirty="0">
                <a:solidFill>
                  <a:srgbClr val="FFFFFF"/>
                </a:solidFill>
                <a:latin typeface="Arial" charset="0"/>
                <a:cs typeface="Arial" charset="0"/>
              </a:rPr>
              <a:t>event in US insurance history</a:t>
            </a:r>
          </a:p>
        </p:txBody>
      </p:sp>
      <p:sp>
        <p:nvSpPr>
          <p:cNvPr id="10" name="AutoShape 7"/>
          <p:cNvSpPr>
            <a:spLocks noChangeArrowheads="1"/>
          </p:cNvSpPr>
          <p:nvPr/>
        </p:nvSpPr>
        <p:spPr bwMode="blackWhite">
          <a:xfrm>
            <a:off x="479927" y="5367130"/>
            <a:ext cx="3738112" cy="879943"/>
          </a:xfrm>
          <a:prstGeom prst="wedgeRectCallout">
            <a:avLst>
              <a:gd name="adj1" fmla="val -38733"/>
              <a:gd name="adj2" fmla="val -8026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Hurricane Irene became the 12</a:t>
            </a:r>
            <a:r>
              <a:rPr lang="en-US" sz="2000" b="1" baseline="30000" dirty="0" smtClean="0">
                <a:solidFill>
                  <a:srgbClr val="FFFFFF"/>
                </a:solidFill>
              </a:rPr>
              <a:t>th</a:t>
            </a:r>
            <a:r>
              <a:rPr lang="en-US" sz="2000" b="1" dirty="0" smtClean="0">
                <a:solidFill>
                  <a:srgbClr val="FFFFFF"/>
                </a:solidFill>
              </a:rPr>
              <a:t> most expense hurricane in US history in 2011</a:t>
            </a:r>
            <a:endParaRPr lang="en-US" sz="2000" b="1" dirty="0">
              <a:solidFill>
                <a:srgbClr val="FFFFFF"/>
              </a:solidFill>
              <a:latin typeface="Arial" charset="0"/>
              <a:cs typeface="Arial" charset="0"/>
            </a:endParaRPr>
          </a:p>
        </p:txBody>
      </p:sp>
      <p:sp>
        <p:nvSpPr>
          <p:cNvPr id="11" name="AutoShape 17"/>
          <p:cNvSpPr>
            <a:spLocks noChangeArrowheads="1"/>
          </p:cNvSpPr>
          <p:nvPr/>
        </p:nvSpPr>
        <p:spPr bwMode="blackWhite">
          <a:xfrm>
            <a:off x="870155" y="3278954"/>
            <a:ext cx="1589504" cy="711200"/>
          </a:xfrm>
          <a:prstGeom prst="wedgeRectCallout">
            <a:avLst>
              <a:gd name="adj1" fmla="val 79786"/>
              <a:gd name="adj2" fmla="val 72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Includes Tuscaloosa, AL, tornado</a:t>
            </a:r>
            <a:endParaRPr lang="en-US" sz="1400" b="1" dirty="0">
              <a:solidFill>
                <a:schemeClr val="bg1"/>
              </a:solidFill>
            </a:endParaRPr>
          </a:p>
        </p:txBody>
      </p:sp>
      <p:sp>
        <p:nvSpPr>
          <p:cNvPr id="12" name="AutoShape 17"/>
          <p:cNvSpPr>
            <a:spLocks noChangeArrowheads="1"/>
          </p:cNvSpPr>
          <p:nvPr/>
        </p:nvSpPr>
        <p:spPr bwMode="blackWhite">
          <a:xfrm>
            <a:off x="3145939" y="3254374"/>
            <a:ext cx="1265424" cy="711200"/>
          </a:xfrm>
          <a:prstGeom prst="wedgeRectCallout">
            <a:avLst>
              <a:gd name="adj1" fmla="val -23514"/>
              <a:gd name="adj2" fmla="val 787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defRPr/>
            </a:pPr>
            <a:r>
              <a:rPr lang="en-US" sz="1400" b="1" dirty="0" smtClean="0">
                <a:solidFill>
                  <a:schemeClr val="bg1"/>
                </a:solidFill>
              </a:rPr>
              <a:t>Includes Joplin, MO, tornado</a:t>
            </a:r>
            <a:endParaRPr lang="en-US" sz="1400" b="1" dirty="0">
              <a:solidFill>
                <a:schemeClr val="bg1"/>
              </a:solidFill>
            </a:endParaRPr>
          </a:p>
        </p:txBody>
      </p:sp>
      <p:sp>
        <p:nvSpPr>
          <p:cNvPr id="14" name="Rectangle 5"/>
          <p:cNvSpPr>
            <a:spLocks noChangeArrowheads="1"/>
          </p:cNvSpPr>
          <p:nvPr/>
        </p:nvSpPr>
        <p:spPr bwMode="blackWhite">
          <a:xfrm>
            <a:off x="4454005" y="5327341"/>
            <a:ext cx="4409769" cy="91122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12 of the 16 Most Expensive Events in US History Have Occurred Over the Past Decade</a:t>
            </a:r>
            <a:endParaRPr lang="en-US" sz="2000" b="1" dirty="0">
              <a:solidFill>
                <a:srgbClr val="FFFFFF"/>
              </a:solidFill>
              <a:latin typeface="Arial" charset="0"/>
              <a:cs typeface="Arial" charset="0"/>
            </a:endParaRPr>
          </a:p>
        </p:txBody>
      </p:sp>
      <p:sp>
        <p:nvSpPr>
          <p:cNvPr id="13" name="Rectangle 4"/>
          <p:cNvSpPr>
            <a:spLocks noChangeArrowheads="1"/>
          </p:cNvSpPr>
          <p:nvPr/>
        </p:nvSpPr>
        <p:spPr bwMode="auto">
          <a:xfrm>
            <a:off x="-104932" y="6248175"/>
            <a:ext cx="9144001" cy="654795"/>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*PCS estimate as of 4/12/13.</a:t>
            </a: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2012 dollars using the CPI.</a:t>
            </a:r>
            <a:endParaRPr lang="en-US" sz="1100" dirty="0">
              <a:solidFill>
                <a:srgbClr val="000000"/>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p:stCondLst>
                              <p:cond delay="24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2900"/>
                            </p:stCondLst>
                            <p:childTnLst>
                              <p:par>
                                <p:cTn id="17" presetID="22" presetClass="entr" presetSubtype="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par>
                          <p:cTn id="20" fill="hold">
                            <p:stCondLst>
                              <p:cond delay="3400"/>
                            </p:stCondLst>
                            <p:childTnLst>
                              <p:par>
                                <p:cTn id="21" presetID="23" presetClass="entr" presetSubtype="16" fill="hold" grpId="0" nodeType="afterEffect">
                                  <p:stCondLst>
                                    <p:cond delay="70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0" grpId="0" animBg="1"/>
      <p:bldP spid="11" grpId="0" animBg="1"/>
      <p:bldP spid="12" grpId="0" animBg="1"/>
      <p:bldP spid="14" grpId="0" animBg="1"/>
    </p:bldLst>
  </p:timing>
</p:sld>
</file>

<file path=ppt/slides/slide9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t>12/01/09 - 9pm</a:t>
            </a:r>
          </a:p>
        </p:txBody>
      </p:sp>
      <p:sp>
        <p:nvSpPr>
          <p:cNvPr id="102405" name="Rectangle 110"/>
          <p:cNvSpPr>
            <a:spLocks noGrp="1" noChangeArrowheads="1"/>
          </p:cNvSpPr>
          <p:nvPr>
            <p:ph type="sldNum" sz="quarter" idx="12"/>
          </p:nvPr>
        </p:nvSpPr>
        <p:spPr/>
        <p:txBody>
          <a:bodyPr/>
          <a:lstStyle/>
          <a:p>
            <a:pPr>
              <a:defRPr/>
            </a:pPr>
            <a:fld id="{5EA5DB72-8C09-4C0A-82C3-B6612C1471B3}" type="slidenum">
              <a:rPr lang="en-US" smtClean="0"/>
              <a:pPr>
                <a:defRPr/>
              </a:pPr>
              <a:t>91</a:t>
            </a:fld>
            <a:endParaRPr lang="en-US" smtClean="0"/>
          </a:p>
        </p:txBody>
      </p:sp>
      <p:sp>
        <p:nvSpPr>
          <p:cNvPr id="23558" name="Rectangle 2"/>
          <p:cNvSpPr>
            <a:spLocks noGrp="1" noChangeArrowheads="1"/>
          </p:cNvSpPr>
          <p:nvPr>
            <p:ph type="title"/>
          </p:nvPr>
        </p:nvSpPr>
        <p:spPr/>
        <p:txBody>
          <a:bodyPr/>
          <a:lstStyle/>
          <a:p>
            <a:r>
              <a:rPr lang="en-US" dirty="0" smtClean="0"/>
              <a:t>Top 16 Most Costly World Insurance Losses, 1970-2012*</a:t>
            </a:r>
          </a:p>
        </p:txBody>
      </p:sp>
      <p:sp>
        <p:nvSpPr>
          <p:cNvPr id="23559" name="Rectangle 3"/>
          <p:cNvSpPr>
            <a:spLocks noChangeArrowheads="1"/>
          </p:cNvSpPr>
          <p:nvPr/>
        </p:nvSpPr>
        <p:spPr bwMode="black">
          <a:xfrm>
            <a:off x="131353" y="1158774"/>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(Insured Losses, </a:t>
            </a:r>
            <a:r>
              <a:rPr lang="en-US" sz="1600" b="1" dirty="0" smtClean="0">
                <a:solidFill>
                  <a:srgbClr val="225A7A"/>
                </a:solidFill>
              </a:rPr>
              <a:t>2012 </a:t>
            </a:r>
            <a:r>
              <a:rPr lang="en-US" sz="1600" b="1" dirty="0">
                <a:solidFill>
                  <a:srgbClr val="225A7A"/>
                </a:solidFill>
              </a:rPr>
              <a:t>Dollars, $ Billions)</a:t>
            </a:r>
          </a:p>
        </p:txBody>
      </p:sp>
      <p:sp>
        <p:nvSpPr>
          <p:cNvPr id="23560" name="Rectangle 4"/>
          <p:cNvSpPr>
            <a:spLocks noChangeArrowheads="1"/>
          </p:cNvSpPr>
          <p:nvPr/>
        </p:nvSpPr>
        <p:spPr bwMode="auto">
          <a:xfrm>
            <a:off x="-208719" y="6203205"/>
            <a:ext cx="8689042" cy="654795"/>
          </a:xfrm>
          <a:prstGeom prst="rect">
            <a:avLst/>
          </a:prstGeom>
          <a:noFill/>
          <a:ln w="9525">
            <a:noFill/>
            <a:miter lim="800000"/>
            <a:headEnd/>
            <a:tailEnd/>
          </a:ln>
        </p:spPr>
        <p:txBody>
          <a:bodyPr wrap="square" lIns="365760" tIns="0" rIns="0" bIns="137160" anchor="b">
            <a:spAutoFit/>
          </a:bodyPr>
          <a:lstStyle/>
          <a:p>
            <a:pPr algn="l" eaLnBrk="0" hangingPunct="0">
              <a:lnSpc>
                <a:spcPct val="85000"/>
              </a:lnSpc>
              <a:spcBef>
                <a:spcPct val="25000"/>
              </a:spcBef>
              <a:buClr>
                <a:schemeClr val="accent2"/>
              </a:buClr>
            </a:pPr>
            <a:r>
              <a:rPr lang="en-US" sz="1100" dirty="0" smtClean="0"/>
              <a:t>*Figures do not include federally insured flood losses.</a:t>
            </a:r>
            <a:endParaRPr lang="en-US" sz="1100" dirty="0"/>
          </a:p>
          <a:p>
            <a:pPr algn="l" eaLnBrk="0" hangingPunct="0">
              <a:lnSpc>
                <a:spcPct val="85000"/>
              </a:lnSpc>
              <a:spcBef>
                <a:spcPct val="25000"/>
              </a:spcBef>
              <a:buClr>
                <a:schemeClr val="accent2"/>
              </a:buClr>
              <a:buFont typeface="Wingdings" pitchFamily="2" charset="2"/>
              <a:buNone/>
            </a:pPr>
            <a:r>
              <a:rPr lang="en-US" sz="1100" dirty="0" smtClean="0"/>
              <a:t>**Estimate based on PCS value of $18.75B as of 4/12/13.</a:t>
            </a:r>
          </a:p>
          <a:p>
            <a:pPr algn="l"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Munich Re; Swiss Re; Insurance </a:t>
            </a:r>
            <a:r>
              <a:rPr lang="en-US" sz="1100" dirty="0"/>
              <a:t>Information </a:t>
            </a:r>
            <a:r>
              <a:rPr lang="en-US" sz="1100" dirty="0" smtClean="0"/>
              <a:t>Institute research.</a:t>
            </a:r>
            <a:endParaRPr lang="en-US" sz="1100" dirty="0"/>
          </a:p>
        </p:txBody>
      </p:sp>
      <p:graphicFrame>
        <p:nvGraphicFramePr>
          <p:cNvPr id="23554" name="Object 5"/>
          <p:cNvGraphicFramePr>
            <a:graphicFrameLocks noChangeAspect="1"/>
          </p:cNvGraphicFramePr>
          <p:nvPr/>
        </p:nvGraphicFramePr>
        <p:xfrm>
          <a:off x="179387" y="2491253"/>
          <a:ext cx="8964613" cy="3348037"/>
        </p:xfrm>
        <a:graphic>
          <a:graphicData uri="http://schemas.openxmlformats.org/presentationml/2006/ole">
            <p:oleObj spid="_x0000_s14059522" name="Chart" r:id="rId4" imgW="8401100" imgH="3371740" progId="MSGraph.Chart.8">
              <p:embed followColorScheme="full"/>
            </p:oleObj>
          </a:graphicData>
        </a:graphic>
      </p:graphicFrame>
      <p:sp>
        <p:nvSpPr>
          <p:cNvPr id="12" name="AutoShape 7"/>
          <p:cNvSpPr>
            <a:spLocks noChangeArrowheads="1"/>
          </p:cNvSpPr>
          <p:nvPr/>
        </p:nvSpPr>
        <p:spPr bwMode="blackWhite">
          <a:xfrm>
            <a:off x="5383162" y="1268361"/>
            <a:ext cx="3362632" cy="1578078"/>
          </a:xfrm>
          <a:prstGeom prst="wedgeRectCallout">
            <a:avLst>
              <a:gd name="adj1" fmla="val 34057"/>
              <a:gd name="adj2" fmla="val 679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defRPr/>
            </a:pPr>
            <a:r>
              <a:rPr lang="en-US" b="1" dirty="0" smtClean="0">
                <a:solidFill>
                  <a:schemeClr val="bg1"/>
                </a:solidFill>
              </a:rPr>
              <a:t>5 </a:t>
            </a:r>
            <a:r>
              <a:rPr lang="en-US" b="1" dirty="0">
                <a:solidFill>
                  <a:schemeClr val="bg1"/>
                </a:solidFill>
              </a:rPr>
              <a:t>of the top </a:t>
            </a:r>
            <a:r>
              <a:rPr lang="en-US" b="1" dirty="0" smtClean="0">
                <a:solidFill>
                  <a:schemeClr val="bg1"/>
                </a:solidFill>
              </a:rPr>
              <a:t>14 </a:t>
            </a:r>
            <a:r>
              <a:rPr lang="en-US" b="1" dirty="0">
                <a:solidFill>
                  <a:schemeClr val="bg1"/>
                </a:solidFill>
              </a:rPr>
              <a:t>most expensive catastrophes in world history have occurred </a:t>
            </a:r>
            <a:r>
              <a:rPr lang="en-US" b="1" dirty="0" smtClean="0">
                <a:solidFill>
                  <a:schemeClr val="bg1"/>
                </a:solidFill>
              </a:rPr>
              <a:t>within </a:t>
            </a:r>
            <a:r>
              <a:rPr lang="en-US" b="1" dirty="0">
                <a:solidFill>
                  <a:schemeClr val="bg1"/>
                </a:solidFill>
              </a:rPr>
              <a:t>the past </a:t>
            </a:r>
            <a:r>
              <a:rPr lang="en-US" b="1" dirty="0" smtClean="0">
                <a:solidFill>
                  <a:schemeClr val="bg1"/>
                </a:solidFill>
              </a:rPr>
              <a:t>3 years  </a:t>
            </a:r>
            <a:r>
              <a:rPr lang="en-US" b="1" dirty="0" smtClean="0">
                <a:solidFill>
                  <a:schemeClr val="bg1"/>
                </a:solidFill>
                <a:latin typeface="Arial" pitchFamily="34" charset="0"/>
                <a:cs typeface="Arial" pitchFamily="34" charset="0"/>
              </a:rPr>
              <a:t>(2010-2012)</a:t>
            </a:r>
            <a:endParaRPr lang="en-US" b="1" dirty="0">
              <a:solidFill>
                <a:srgbClr val="FFFFFF"/>
              </a:solidFill>
              <a:latin typeface="Arial" pitchFamily="34" charset="0"/>
              <a:cs typeface="Arial" pitchFamily="34" charset="0"/>
            </a:endParaRPr>
          </a:p>
        </p:txBody>
      </p:sp>
      <p:sp>
        <p:nvSpPr>
          <p:cNvPr id="11" name="AutoShape 7"/>
          <p:cNvSpPr>
            <a:spLocks noChangeArrowheads="1"/>
          </p:cNvSpPr>
          <p:nvPr/>
        </p:nvSpPr>
        <p:spPr bwMode="blackWhite">
          <a:xfrm>
            <a:off x="840658" y="3038167"/>
            <a:ext cx="4586748" cy="1151049"/>
          </a:xfrm>
          <a:prstGeom prst="wedgeRectCallout">
            <a:avLst>
              <a:gd name="adj1" fmla="val 63061"/>
              <a:gd name="adj2" fmla="val 3098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400" b="1" dirty="0" smtClean="0">
                <a:solidFill>
                  <a:schemeClr val="bg1"/>
                </a:solidFill>
                <a:cs typeface="+mn-cs"/>
              </a:rPr>
              <a:t>Hurricane Sandy is now the 6</a:t>
            </a:r>
            <a:r>
              <a:rPr lang="en-US" sz="2400" b="1" baseline="30000" dirty="0" smtClean="0">
                <a:solidFill>
                  <a:schemeClr val="bg1"/>
                </a:solidFill>
                <a:cs typeface="+mn-cs"/>
              </a:rPr>
              <a:t>th</a:t>
            </a:r>
            <a:r>
              <a:rPr lang="en-US" sz="2400" b="1" dirty="0" smtClean="0">
                <a:solidFill>
                  <a:schemeClr val="bg1"/>
                </a:solidFill>
                <a:cs typeface="+mn-cs"/>
              </a:rPr>
              <a:t> </a:t>
            </a:r>
            <a:r>
              <a:rPr lang="en-US" sz="2400" b="1" dirty="0">
                <a:solidFill>
                  <a:schemeClr val="bg1"/>
                </a:solidFill>
                <a:cs typeface="+mn-cs"/>
              </a:rPr>
              <a:t>costliest event in global insurance history</a:t>
            </a:r>
          </a:p>
        </p:txBody>
      </p:sp>
      <p:sp>
        <p:nvSpPr>
          <p:cNvPr id="10" name="Text Box 6"/>
          <p:cNvSpPr txBox="1">
            <a:spLocks noChangeArrowheads="1"/>
          </p:cNvSpPr>
          <p:nvPr/>
        </p:nvSpPr>
        <p:spPr bwMode="blackWhite">
          <a:xfrm>
            <a:off x="899653" y="1548580"/>
            <a:ext cx="4222902" cy="1047137"/>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i="1" dirty="0" smtClean="0">
                <a:solidFill>
                  <a:srgbClr val="FFFFFF"/>
                </a:solidFill>
              </a:rPr>
              <a:t>2012 insured CAT Losses totaled $60B;  Economic losses totaled $140B, according to Swiss Re</a:t>
            </a:r>
            <a:endParaRPr lang="en-US" b="1" i="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13"/>
          <p:cNvSpPr txBox="1">
            <a:spLocks noChangeArrowheads="1"/>
          </p:cNvSpPr>
          <p:nvPr/>
        </p:nvSpPr>
        <p:spPr bwMode="auto">
          <a:xfrm rot="-5400000">
            <a:off x="-170656" y="3382169"/>
            <a:ext cx="960437" cy="339725"/>
          </a:xfrm>
          <a:prstGeom prst="rect">
            <a:avLst/>
          </a:prstGeom>
          <a:noFill/>
          <a:ln w="9525">
            <a:noFill/>
            <a:miter lim="800000"/>
            <a:headEnd/>
            <a:tailEnd/>
          </a:ln>
        </p:spPr>
        <p:txBody>
          <a:bodyPr wrap="none">
            <a:spAutoFit/>
          </a:bodyPr>
          <a:lstStyle/>
          <a:p>
            <a:r>
              <a:rPr lang="en-GB" sz="1600" b="1">
                <a:solidFill>
                  <a:srgbClr val="2B7299"/>
                </a:solidFill>
              </a:rPr>
              <a:t>Number</a:t>
            </a:r>
          </a:p>
        </p:txBody>
      </p:sp>
      <p:sp>
        <p:nvSpPr>
          <p:cNvPr id="121859" name="Rectangle 5"/>
          <p:cNvSpPr>
            <a:spLocks noChangeArrowheads="1"/>
          </p:cNvSpPr>
          <p:nvPr/>
        </p:nvSpPr>
        <p:spPr bwMode="auto">
          <a:xfrm>
            <a:off x="1262063" y="5807075"/>
            <a:ext cx="165100" cy="152400"/>
          </a:xfrm>
          <a:prstGeom prst="rect">
            <a:avLst/>
          </a:prstGeom>
          <a:solidFill>
            <a:srgbClr val="C00000"/>
          </a:solidFill>
          <a:ln w="9525">
            <a:solidFill>
              <a:schemeClr val="tx1"/>
            </a:solidFill>
            <a:miter lim="800000"/>
            <a:headEnd/>
            <a:tailEnd/>
          </a:ln>
        </p:spPr>
        <p:txBody>
          <a:bodyPr wrap="none" anchor="ctr"/>
          <a:lstStyle/>
          <a:p>
            <a:endParaRPr lang="en-US"/>
          </a:p>
        </p:txBody>
      </p:sp>
      <p:sp>
        <p:nvSpPr>
          <p:cNvPr id="121860" name="Rectangle 6"/>
          <p:cNvSpPr>
            <a:spLocks noChangeArrowheads="1"/>
          </p:cNvSpPr>
          <p:nvPr/>
        </p:nvSpPr>
        <p:spPr bwMode="auto">
          <a:xfrm>
            <a:off x="3665538" y="5800725"/>
            <a:ext cx="165100" cy="152400"/>
          </a:xfrm>
          <a:prstGeom prst="rect">
            <a:avLst/>
          </a:prstGeom>
          <a:solidFill>
            <a:srgbClr val="92D050"/>
          </a:solidFill>
          <a:ln w="9525">
            <a:solidFill>
              <a:schemeClr val="tx1"/>
            </a:solidFill>
            <a:miter lim="800000"/>
            <a:headEnd/>
            <a:tailEnd/>
          </a:ln>
        </p:spPr>
        <p:txBody>
          <a:bodyPr wrap="none" anchor="ctr"/>
          <a:lstStyle/>
          <a:p>
            <a:endParaRPr lang="en-US"/>
          </a:p>
        </p:txBody>
      </p:sp>
      <p:sp>
        <p:nvSpPr>
          <p:cNvPr id="121861" name="Rectangle 7"/>
          <p:cNvSpPr>
            <a:spLocks noChangeArrowheads="1"/>
          </p:cNvSpPr>
          <p:nvPr/>
        </p:nvSpPr>
        <p:spPr bwMode="auto">
          <a:xfrm>
            <a:off x="3665538" y="6046788"/>
            <a:ext cx="165100" cy="152400"/>
          </a:xfrm>
          <a:prstGeom prst="rect">
            <a:avLst/>
          </a:prstGeom>
          <a:solidFill>
            <a:srgbClr val="2B7299"/>
          </a:solidFill>
          <a:ln w="9525">
            <a:solidFill>
              <a:schemeClr val="tx1"/>
            </a:solidFill>
            <a:miter lim="800000"/>
            <a:headEnd/>
            <a:tailEnd/>
          </a:ln>
        </p:spPr>
        <p:txBody>
          <a:bodyPr wrap="none" anchor="ctr"/>
          <a:lstStyle/>
          <a:p>
            <a:endParaRPr lang="en-US"/>
          </a:p>
        </p:txBody>
      </p:sp>
      <p:sp>
        <p:nvSpPr>
          <p:cNvPr id="121862" name="Rectangle 8"/>
          <p:cNvSpPr>
            <a:spLocks noChangeArrowheads="1"/>
          </p:cNvSpPr>
          <p:nvPr/>
        </p:nvSpPr>
        <p:spPr bwMode="auto">
          <a:xfrm>
            <a:off x="6584950" y="5803900"/>
            <a:ext cx="165100" cy="15240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21863" name="Text Box 9"/>
          <p:cNvSpPr txBox="1">
            <a:spLocks noChangeArrowheads="1"/>
          </p:cNvSpPr>
          <p:nvPr/>
        </p:nvSpPr>
        <p:spPr bwMode="auto">
          <a:xfrm>
            <a:off x="1450975" y="5757863"/>
            <a:ext cx="1778000" cy="600075"/>
          </a:xfrm>
          <a:prstGeom prst="rect">
            <a:avLst/>
          </a:prstGeom>
          <a:noFill/>
          <a:ln w="9525">
            <a:noFill/>
            <a:miter lim="800000"/>
            <a:headEnd/>
            <a:tailEnd/>
          </a:ln>
        </p:spPr>
        <p:txBody>
          <a:bodyPr>
            <a:spAutoFit/>
          </a:bodyPr>
          <a:lstStyle/>
          <a:p>
            <a:r>
              <a:rPr lang="de-DE" sz="1100">
                <a:solidFill>
                  <a:srgbClr val="28688C"/>
                </a:solidFill>
              </a:rPr>
              <a:t>Geophysical </a:t>
            </a:r>
          </a:p>
          <a:p>
            <a:r>
              <a:rPr lang="de-DE" sz="1100">
                <a:solidFill>
                  <a:srgbClr val="28688C"/>
                </a:solidFill>
              </a:rPr>
              <a:t>(earthquake, tsunami, </a:t>
            </a:r>
          </a:p>
          <a:p>
            <a:r>
              <a:rPr lang="de-DE" sz="1100">
                <a:solidFill>
                  <a:srgbClr val="28688C"/>
                </a:solidFill>
              </a:rPr>
              <a:t>volcanic activity)</a:t>
            </a:r>
          </a:p>
        </p:txBody>
      </p:sp>
      <p:sp>
        <p:nvSpPr>
          <p:cNvPr id="121864" name="Text Box 10"/>
          <p:cNvSpPr txBox="1">
            <a:spLocks noChangeArrowheads="1"/>
          </p:cNvSpPr>
          <p:nvPr/>
        </p:nvSpPr>
        <p:spPr bwMode="auto">
          <a:xfrm>
            <a:off x="6764338" y="5741988"/>
            <a:ext cx="2124075" cy="601662"/>
          </a:xfrm>
          <a:prstGeom prst="rect">
            <a:avLst/>
          </a:prstGeom>
          <a:noFill/>
          <a:ln w="9525">
            <a:noFill/>
            <a:miter lim="800000"/>
            <a:headEnd/>
            <a:tailEnd/>
          </a:ln>
        </p:spPr>
        <p:txBody>
          <a:bodyPr>
            <a:spAutoFit/>
          </a:bodyPr>
          <a:lstStyle/>
          <a:p>
            <a:r>
              <a:rPr lang="de-DE" sz="1100">
                <a:solidFill>
                  <a:srgbClr val="28688C"/>
                </a:solidFill>
              </a:rPr>
              <a:t>Climatological </a:t>
            </a:r>
          </a:p>
          <a:p>
            <a:r>
              <a:rPr lang="de-DE" sz="1100">
                <a:solidFill>
                  <a:srgbClr val="28688C"/>
                </a:solidFill>
              </a:rPr>
              <a:t>(temperature extremes, </a:t>
            </a:r>
          </a:p>
          <a:p>
            <a:r>
              <a:rPr lang="de-DE" sz="1100">
                <a:solidFill>
                  <a:srgbClr val="28688C"/>
                </a:solidFill>
              </a:rPr>
              <a:t>drought, wildfire)</a:t>
            </a:r>
          </a:p>
        </p:txBody>
      </p:sp>
      <p:sp>
        <p:nvSpPr>
          <p:cNvPr id="121865" name="Text Box 11"/>
          <p:cNvSpPr txBox="1">
            <a:spLocks noChangeArrowheads="1"/>
          </p:cNvSpPr>
          <p:nvPr/>
        </p:nvSpPr>
        <p:spPr bwMode="auto">
          <a:xfrm>
            <a:off x="3881438" y="5740400"/>
            <a:ext cx="1981200" cy="261938"/>
          </a:xfrm>
          <a:prstGeom prst="rect">
            <a:avLst/>
          </a:prstGeom>
          <a:noFill/>
          <a:ln w="9525">
            <a:noFill/>
            <a:miter lim="800000"/>
            <a:headEnd/>
            <a:tailEnd/>
          </a:ln>
        </p:spPr>
        <p:txBody>
          <a:bodyPr>
            <a:spAutoFit/>
          </a:bodyPr>
          <a:lstStyle/>
          <a:p>
            <a:r>
              <a:rPr lang="de-DE" sz="1100">
                <a:solidFill>
                  <a:srgbClr val="28688C"/>
                </a:solidFill>
              </a:rPr>
              <a:t>Meteorological (storm)</a:t>
            </a:r>
          </a:p>
        </p:txBody>
      </p:sp>
      <p:sp>
        <p:nvSpPr>
          <p:cNvPr id="121866" name="Text Box 12"/>
          <p:cNvSpPr txBox="1">
            <a:spLocks noChangeArrowheads="1"/>
          </p:cNvSpPr>
          <p:nvPr/>
        </p:nvSpPr>
        <p:spPr bwMode="auto">
          <a:xfrm>
            <a:off x="3884613" y="5989638"/>
            <a:ext cx="3165475" cy="431800"/>
          </a:xfrm>
          <a:prstGeom prst="rect">
            <a:avLst/>
          </a:prstGeom>
          <a:noFill/>
          <a:ln w="9525">
            <a:noFill/>
            <a:miter lim="800000"/>
            <a:headEnd/>
            <a:tailEnd/>
          </a:ln>
        </p:spPr>
        <p:txBody>
          <a:bodyPr>
            <a:spAutoFit/>
          </a:bodyPr>
          <a:lstStyle/>
          <a:p>
            <a:r>
              <a:rPr lang="de-DE" sz="1100">
                <a:solidFill>
                  <a:srgbClr val="28688C"/>
                </a:solidFill>
              </a:rPr>
              <a:t>Hydrological </a:t>
            </a:r>
          </a:p>
          <a:p>
            <a:r>
              <a:rPr lang="de-DE" sz="1100">
                <a:solidFill>
                  <a:srgbClr val="28688C"/>
                </a:solidFill>
              </a:rPr>
              <a:t>(flood, mass movement)</a:t>
            </a:r>
          </a:p>
        </p:txBody>
      </p:sp>
      <p:sp>
        <p:nvSpPr>
          <p:cNvPr id="121867" name="Title 56"/>
          <p:cNvSpPr>
            <a:spLocks noGrp="1"/>
          </p:cNvSpPr>
          <p:nvPr>
            <p:ph type="title"/>
          </p:nvPr>
        </p:nvSpPr>
        <p:spPr>
          <a:xfrm>
            <a:off x="220663" y="356061"/>
            <a:ext cx="7343775" cy="719137"/>
          </a:xfrm>
        </p:spPr>
        <p:txBody>
          <a:bodyPr/>
          <a:lstStyle/>
          <a:p>
            <a:r>
              <a:rPr lang="en-US" dirty="0" smtClean="0">
                <a:solidFill>
                  <a:srgbClr val="28688C"/>
                </a:solidFill>
              </a:rPr>
              <a:t>Natural Disasters in the United States, 1980 – June 2013*</a:t>
            </a:r>
            <a:br>
              <a:rPr lang="en-US" dirty="0" smtClean="0">
                <a:solidFill>
                  <a:srgbClr val="28688C"/>
                </a:solidFill>
              </a:rPr>
            </a:br>
            <a:r>
              <a:rPr lang="en-US" sz="1800" dirty="0" smtClean="0">
                <a:solidFill>
                  <a:srgbClr val="28688C"/>
                </a:solidFill>
              </a:rPr>
              <a:t>Number of Events (Annual Totals 1980 – June 2013*)</a:t>
            </a:r>
            <a:br>
              <a:rPr lang="en-US" sz="1800" dirty="0" smtClean="0">
                <a:solidFill>
                  <a:srgbClr val="28688C"/>
                </a:solidFill>
              </a:rPr>
            </a:br>
            <a:endParaRPr lang="en-US" dirty="0" smtClean="0">
              <a:solidFill>
                <a:srgbClr val="28688C"/>
              </a:solidFill>
            </a:endParaRPr>
          </a:p>
        </p:txBody>
      </p:sp>
      <p:sp>
        <p:nvSpPr>
          <p:cNvPr id="28" name="Rectangle 3"/>
          <p:cNvSpPr>
            <a:spLocks noChangeArrowheads="1"/>
          </p:cNvSpPr>
          <p:nvPr/>
        </p:nvSpPr>
        <p:spPr bwMode="auto">
          <a:xfrm>
            <a:off x="26988" y="6391275"/>
            <a:ext cx="2895600" cy="400050"/>
          </a:xfrm>
          <a:prstGeom prst="rect">
            <a:avLst/>
          </a:prstGeom>
          <a:noFill/>
          <a:ln w="9525" algn="ctr">
            <a:noFill/>
            <a:miter lim="800000"/>
            <a:headEnd/>
            <a:tailEnd/>
          </a:ln>
        </p:spPr>
        <p:txBody>
          <a:bodyPr anchor="ctr">
            <a:spAutoFit/>
          </a:bodyPr>
          <a:lstStyle/>
          <a:p>
            <a:pPr fontAlgn="auto">
              <a:spcBef>
                <a:spcPts val="0"/>
              </a:spcBef>
              <a:spcAft>
                <a:spcPts val="0"/>
              </a:spcAft>
              <a:defRPr/>
            </a:pPr>
            <a:r>
              <a:rPr lang="en-US" sz="1000" dirty="0" smtClean="0">
                <a:solidFill>
                  <a:schemeClr val="accent4">
                    <a:lumMod val="75000"/>
                  </a:schemeClr>
                </a:solidFill>
                <a:cs typeface="+mn-cs"/>
              </a:rPr>
              <a:t>*Through June 30, 2013.</a:t>
            </a:r>
            <a:endParaRPr lang="en-US" sz="1000" dirty="0">
              <a:solidFill>
                <a:schemeClr val="accent4">
                  <a:lumMod val="75000"/>
                </a:schemeClr>
              </a:solidFill>
              <a:cs typeface="+mn-cs"/>
            </a:endParaRPr>
          </a:p>
          <a:p>
            <a:pPr fontAlgn="auto">
              <a:spcBef>
                <a:spcPts val="0"/>
              </a:spcBef>
              <a:spcAft>
                <a:spcPts val="0"/>
              </a:spcAft>
              <a:defRPr/>
            </a:pPr>
            <a:r>
              <a:rPr lang="en-US" sz="1000" dirty="0">
                <a:solidFill>
                  <a:schemeClr val="accent4">
                    <a:lumMod val="75000"/>
                  </a:schemeClr>
                </a:solidFill>
                <a:cs typeface="+mn-cs"/>
              </a:rPr>
              <a:t>Source: MR </a:t>
            </a:r>
            <a:r>
              <a:rPr lang="en-US" sz="1000" dirty="0" err="1">
                <a:solidFill>
                  <a:schemeClr val="accent4">
                    <a:lumMod val="75000"/>
                  </a:schemeClr>
                </a:solidFill>
                <a:cs typeface="+mn-cs"/>
              </a:rPr>
              <a:t>NatCat</a:t>
            </a:r>
            <a:r>
              <a:rPr lang="en-US" sz="1000" i="1" dirty="0" err="1">
                <a:solidFill>
                  <a:schemeClr val="accent4">
                    <a:lumMod val="75000"/>
                  </a:schemeClr>
                </a:solidFill>
                <a:cs typeface="+mn-cs"/>
              </a:rPr>
              <a:t>SERVICE</a:t>
            </a:r>
            <a:endParaRPr lang="en-US" sz="1000" dirty="0">
              <a:solidFill>
                <a:schemeClr val="accent4">
                  <a:lumMod val="75000"/>
                </a:schemeClr>
              </a:solidFill>
            </a:endParaRPr>
          </a:p>
        </p:txBody>
      </p:sp>
      <p:sp>
        <p:nvSpPr>
          <p:cNvPr id="29" name="TextBox 28"/>
          <p:cNvSpPr txBox="1"/>
          <p:nvPr/>
        </p:nvSpPr>
        <p:spPr>
          <a:xfrm>
            <a:off x="8415338" y="6540500"/>
            <a:ext cx="685800" cy="274638"/>
          </a:xfrm>
          <a:prstGeom prst="rect">
            <a:avLst/>
          </a:prstGeom>
          <a:noFill/>
        </p:spPr>
        <p:txBody>
          <a:bodyPr anchor="ctr">
            <a:spAutoFit/>
          </a:bodyPr>
          <a:lstStyle/>
          <a:p>
            <a:pPr algn="r" fontAlgn="auto">
              <a:spcBef>
                <a:spcPts val="0"/>
              </a:spcBef>
              <a:spcAft>
                <a:spcPts val="0"/>
              </a:spcAft>
              <a:defRPr/>
            </a:pPr>
            <a:fld id="{47E94D20-8B04-489F-865D-6565B0726539}" type="slidenum">
              <a:rPr lang="en-US" sz="1000">
                <a:solidFill>
                  <a:schemeClr val="accent4">
                    <a:lumMod val="75000"/>
                  </a:schemeClr>
                </a:solidFill>
                <a:latin typeface="+mn-lt"/>
                <a:cs typeface="+mn-cs"/>
              </a:rPr>
              <a:pPr algn="r" fontAlgn="auto">
                <a:spcBef>
                  <a:spcPts val="0"/>
                </a:spcBef>
                <a:spcAft>
                  <a:spcPts val="0"/>
                </a:spcAft>
                <a:defRPr/>
              </a:pPr>
              <a:t>92</a:t>
            </a:fld>
            <a:endParaRPr lang="en-US" sz="1000" dirty="0">
              <a:solidFill>
                <a:schemeClr val="accent4">
                  <a:lumMod val="75000"/>
                </a:schemeClr>
              </a:solidFill>
              <a:latin typeface="+mn-lt"/>
              <a:cs typeface="+mn-cs"/>
            </a:endParaRPr>
          </a:p>
        </p:txBody>
      </p:sp>
      <p:sp>
        <p:nvSpPr>
          <p:cNvPr id="121872" name="Textfeld 41"/>
          <p:cNvSpPr txBox="1">
            <a:spLocks noChangeArrowheads="1"/>
          </p:cNvSpPr>
          <p:nvPr/>
        </p:nvSpPr>
        <p:spPr bwMode="auto">
          <a:xfrm>
            <a:off x="8632825" y="4189413"/>
            <a:ext cx="457200" cy="246062"/>
          </a:xfrm>
          <a:prstGeom prst="rect">
            <a:avLst/>
          </a:prstGeom>
          <a:solidFill>
            <a:srgbClr val="FFC000"/>
          </a:solidFill>
          <a:ln w="9525">
            <a:noFill/>
            <a:miter lim="800000"/>
            <a:headEnd/>
            <a:tailEnd/>
          </a:ln>
        </p:spPr>
        <p:txBody>
          <a:bodyPr>
            <a:spAutoFit/>
          </a:bodyPr>
          <a:lstStyle/>
          <a:p>
            <a:pPr algn="ctr"/>
            <a:r>
              <a:rPr lang="de-DE" sz="1000" b="1" dirty="0" smtClean="0">
                <a:solidFill>
                  <a:schemeClr val="bg1"/>
                </a:solidFill>
              </a:rPr>
              <a:t>41</a:t>
            </a:r>
            <a:endParaRPr lang="de-DE" sz="1000" b="1" dirty="0">
              <a:solidFill>
                <a:schemeClr val="bg1"/>
              </a:solidFill>
            </a:endParaRPr>
          </a:p>
        </p:txBody>
      </p:sp>
      <p:sp>
        <p:nvSpPr>
          <p:cNvPr id="20" name="Textfeld 40"/>
          <p:cNvSpPr txBox="1"/>
          <p:nvPr/>
        </p:nvSpPr>
        <p:spPr>
          <a:xfrm>
            <a:off x="8623300" y="4570413"/>
            <a:ext cx="457200" cy="246062"/>
          </a:xfrm>
          <a:prstGeom prst="rect">
            <a:avLst/>
          </a:prstGeom>
          <a:solidFill>
            <a:schemeClr val="accent1">
              <a:lumMod val="75000"/>
            </a:schemeClr>
          </a:solidFill>
          <a:effectLst/>
        </p:spPr>
        <p:txBody>
          <a:bodyPr>
            <a:spAutoFit/>
          </a:bodyPr>
          <a:lstStyle/>
          <a:p>
            <a:pPr algn="ctr">
              <a:defRPr/>
            </a:pPr>
            <a:r>
              <a:rPr lang="de-DE" sz="1000" b="1" dirty="0" smtClean="0">
                <a:solidFill>
                  <a:schemeClr val="bg1"/>
                </a:solidFill>
              </a:rPr>
              <a:t>19</a:t>
            </a:r>
            <a:endParaRPr lang="de-DE" sz="1000" b="1" dirty="0">
              <a:solidFill>
                <a:schemeClr val="bg1"/>
              </a:solidFill>
            </a:endParaRPr>
          </a:p>
        </p:txBody>
      </p:sp>
      <p:sp>
        <p:nvSpPr>
          <p:cNvPr id="22" name="Textfeld 39"/>
          <p:cNvSpPr txBox="1"/>
          <p:nvPr/>
        </p:nvSpPr>
        <p:spPr>
          <a:xfrm>
            <a:off x="8610600" y="4887913"/>
            <a:ext cx="457200" cy="246062"/>
          </a:xfrm>
          <a:prstGeom prst="rect">
            <a:avLst/>
          </a:prstGeom>
          <a:solidFill>
            <a:srgbClr val="92D050"/>
          </a:solidFill>
          <a:ln>
            <a:solidFill>
              <a:srgbClr val="92D050"/>
            </a:solidFill>
          </a:ln>
          <a:effectLst/>
        </p:spPr>
        <p:txBody>
          <a:bodyPr>
            <a:spAutoFit/>
          </a:bodyPr>
          <a:lstStyle/>
          <a:p>
            <a:pPr algn="ctr">
              <a:defRPr/>
            </a:pPr>
            <a:r>
              <a:rPr lang="de-DE" sz="1000" b="1" dirty="0" smtClean="0">
                <a:solidFill>
                  <a:schemeClr val="bg1"/>
                </a:solidFill>
              </a:rPr>
              <a:t>121</a:t>
            </a:r>
            <a:endParaRPr lang="de-DE" sz="1000" b="1" dirty="0">
              <a:solidFill>
                <a:schemeClr val="bg1"/>
              </a:solidFill>
            </a:endParaRPr>
          </a:p>
        </p:txBody>
      </p:sp>
      <p:sp>
        <p:nvSpPr>
          <p:cNvPr id="121875" name="Textfeld 24"/>
          <p:cNvSpPr txBox="1">
            <a:spLocks noChangeArrowheads="1"/>
          </p:cNvSpPr>
          <p:nvPr/>
        </p:nvSpPr>
        <p:spPr bwMode="auto">
          <a:xfrm>
            <a:off x="8610600" y="5189538"/>
            <a:ext cx="457200" cy="246062"/>
          </a:xfrm>
          <a:prstGeom prst="rect">
            <a:avLst/>
          </a:prstGeom>
          <a:solidFill>
            <a:srgbClr val="C00000"/>
          </a:solidFill>
          <a:ln w="9525">
            <a:noFill/>
            <a:miter lim="800000"/>
            <a:headEnd/>
            <a:tailEnd/>
          </a:ln>
        </p:spPr>
        <p:txBody>
          <a:bodyPr>
            <a:spAutoFit/>
          </a:bodyPr>
          <a:lstStyle/>
          <a:p>
            <a:pPr algn="ctr"/>
            <a:r>
              <a:rPr lang="de-DE" sz="1000" b="1" dirty="0" smtClean="0">
                <a:solidFill>
                  <a:schemeClr val="bg1"/>
                </a:solidFill>
              </a:rPr>
              <a:t>3</a:t>
            </a:r>
            <a:endParaRPr lang="de-DE" sz="1000" b="1" dirty="0">
              <a:solidFill>
                <a:schemeClr val="bg1"/>
              </a:solidFill>
            </a:endParaRPr>
          </a:p>
        </p:txBody>
      </p:sp>
      <p:pic>
        <p:nvPicPr>
          <p:cNvPr id="24" name="Picture 2"/>
          <p:cNvPicPr>
            <a:picLocks noChangeAspect="1" noChangeArrowheads="1"/>
          </p:cNvPicPr>
          <p:nvPr>
            <p:custDataLst>
              <p:tags r:id="rId1"/>
            </p:custDataLst>
          </p:nvPr>
        </p:nvPicPr>
        <p:blipFill>
          <a:blip r:embed="rId3" cstate="email"/>
          <a:srcRect l="2099" t="5876"/>
          <a:stretch>
            <a:fillRect/>
          </a:stretch>
        </p:blipFill>
        <p:spPr bwMode="auto">
          <a:xfrm>
            <a:off x="412341" y="1209766"/>
            <a:ext cx="8208590" cy="4608165"/>
          </a:xfrm>
          <a:prstGeom prst="rect">
            <a:avLst/>
          </a:prstGeom>
          <a:noFill/>
          <a:ln w="9525">
            <a:noFill/>
            <a:miter lim="800000"/>
            <a:headEnd/>
            <a:tailEnd/>
          </a:ln>
          <a:effectLst/>
        </p:spPr>
      </p:pic>
      <p:sp>
        <p:nvSpPr>
          <p:cNvPr id="25" name="AutoShape 7"/>
          <p:cNvSpPr>
            <a:spLocks noChangeArrowheads="1"/>
          </p:cNvSpPr>
          <p:nvPr/>
        </p:nvSpPr>
        <p:spPr bwMode="blackWhite">
          <a:xfrm>
            <a:off x="4247535" y="1755058"/>
            <a:ext cx="3048415" cy="1206887"/>
          </a:xfrm>
          <a:prstGeom prst="wedgeRectCallout">
            <a:avLst>
              <a:gd name="adj1" fmla="val 83214"/>
              <a:gd name="adj2" fmla="val 22383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a:solidFill>
                  <a:srgbClr val="FFFFFF"/>
                </a:solidFill>
                <a:latin typeface="Arial" pitchFamily="34" charset="0"/>
                <a:cs typeface="Arial" pitchFamily="34" charset="0"/>
              </a:rPr>
              <a:t>There were </a:t>
            </a:r>
            <a:r>
              <a:rPr lang="en-US" sz="2000" b="1" dirty="0" smtClean="0">
                <a:solidFill>
                  <a:srgbClr val="FFFFFF"/>
                </a:solidFill>
                <a:latin typeface="Arial" pitchFamily="34" charset="0"/>
                <a:cs typeface="Arial" pitchFamily="34" charset="0"/>
              </a:rPr>
              <a:t>68 </a:t>
            </a:r>
            <a:r>
              <a:rPr lang="en-US" sz="2000" b="1" dirty="0">
                <a:solidFill>
                  <a:srgbClr val="FFFFFF"/>
                </a:solidFill>
                <a:latin typeface="Arial" pitchFamily="34" charset="0"/>
                <a:cs typeface="Arial" pitchFamily="34" charset="0"/>
              </a:rPr>
              <a:t>natural disaster events </a:t>
            </a:r>
            <a:r>
              <a:rPr lang="en-US" sz="2000" b="1" dirty="0" smtClean="0">
                <a:solidFill>
                  <a:srgbClr val="FFFFFF"/>
                </a:solidFill>
                <a:latin typeface="Arial" pitchFamily="34" charset="0"/>
                <a:cs typeface="Arial" pitchFamily="34" charset="0"/>
              </a:rPr>
              <a:t>in the first half of 2013</a:t>
            </a:r>
            <a:endParaRPr lang="en-US" sz="20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59959" y="121015"/>
            <a:ext cx="7914808" cy="720725"/>
          </a:xfrm>
        </p:spPr>
        <p:txBody>
          <a:bodyPr/>
          <a:lstStyle/>
          <a:p>
            <a:pPr eaLnBrk="1" hangingPunct="1">
              <a:defRPr/>
            </a:pPr>
            <a:r>
              <a:rPr lang="de-DE" sz="2800" kern="1200" dirty="0" smtClean="0">
                <a:solidFill>
                  <a:srgbClr val="28688C"/>
                </a:solidFill>
                <a:latin typeface="Arial"/>
                <a:ea typeface="Arial Unicode MS"/>
                <a:cs typeface="Arial"/>
              </a:rPr>
              <a:t>Losses Due to Natural Disasters in the US, 1980–2013 </a:t>
            </a:r>
            <a:r>
              <a:rPr lang="de-DE" sz="2400" kern="1200" dirty="0" smtClean="0">
                <a:solidFill>
                  <a:srgbClr val="28688C"/>
                </a:solidFill>
                <a:latin typeface="Arial"/>
                <a:ea typeface="Arial Unicode MS"/>
                <a:cs typeface="Arial"/>
              </a:rPr>
              <a:t>(Jan.-June Only)</a:t>
            </a:r>
            <a:endParaRPr lang="en-US" kern="1200" dirty="0" smtClean="0">
              <a:solidFill>
                <a:srgbClr val="28688C"/>
              </a:solidFill>
              <a:latin typeface="Arial"/>
              <a:ea typeface="Arial Unicode MS"/>
              <a:cs typeface="Arial"/>
            </a:endParaRPr>
          </a:p>
        </p:txBody>
      </p:sp>
      <p:sp>
        <p:nvSpPr>
          <p:cNvPr id="33" name="TextBox 32"/>
          <p:cNvSpPr txBox="1"/>
          <p:nvPr/>
        </p:nvSpPr>
        <p:spPr>
          <a:xfrm>
            <a:off x="8415338" y="6543675"/>
            <a:ext cx="685800" cy="274638"/>
          </a:xfrm>
          <a:prstGeom prst="rect">
            <a:avLst/>
          </a:prstGeom>
          <a:noFill/>
        </p:spPr>
        <p:txBody>
          <a:bodyPr anchor="ctr">
            <a:spAutoFit/>
          </a:bodyPr>
          <a:lstStyle/>
          <a:p>
            <a:pPr algn="r">
              <a:defRPr/>
            </a:pPr>
            <a:fld id="{F5633247-1482-4DC6-B438-F0612B2BF3C0}" type="slidenum">
              <a:rPr lang="en-US" sz="1000">
                <a:solidFill>
                  <a:schemeClr val="accent4">
                    <a:lumMod val="75000"/>
                  </a:schemeClr>
                </a:solidFill>
                <a:latin typeface="+mn-lt"/>
              </a:rPr>
              <a:pPr algn="r">
                <a:defRPr/>
              </a:pPr>
              <a:t>93</a:t>
            </a:fld>
            <a:endParaRPr lang="en-US" sz="1000" dirty="0">
              <a:solidFill>
                <a:schemeClr val="accent4">
                  <a:lumMod val="75000"/>
                </a:schemeClr>
              </a:solidFill>
              <a:latin typeface="+mn-lt"/>
            </a:endParaRPr>
          </a:p>
        </p:txBody>
      </p:sp>
      <p:grpSp>
        <p:nvGrpSpPr>
          <p:cNvPr id="2" name="Gruppieren 18"/>
          <p:cNvGrpSpPr>
            <a:grpSpLocks/>
          </p:cNvGrpSpPr>
          <p:nvPr/>
        </p:nvGrpSpPr>
        <p:grpSpPr bwMode="auto">
          <a:xfrm>
            <a:off x="1683621" y="6255768"/>
            <a:ext cx="5753100" cy="267331"/>
            <a:chOff x="2021059" y="5197108"/>
            <a:chExt cx="4172956" cy="268913"/>
          </a:xfrm>
        </p:grpSpPr>
        <p:sp>
          <p:nvSpPr>
            <p:cNvPr id="106507" name="Textfeld 25"/>
            <p:cNvSpPr txBox="1">
              <a:spLocks noChangeArrowheads="1"/>
            </p:cNvSpPr>
            <p:nvPr/>
          </p:nvSpPr>
          <p:spPr bwMode="auto">
            <a:xfrm>
              <a:off x="2120552" y="5218343"/>
              <a:ext cx="1502471" cy="247678"/>
            </a:xfrm>
            <a:prstGeom prst="rect">
              <a:avLst/>
            </a:prstGeom>
            <a:noFill/>
            <a:ln w="9525">
              <a:noFill/>
              <a:miter lim="800000"/>
              <a:headEnd/>
              <a:tailEnd/>
            </a:ln>
          </p:spPr>
          <p:txBody>
            <a:bodyPr wrap="none">
              <a:spAutoFit/>
            </a:bodyPr>
            <a:lstStyle/>
            <a:p>
              <a:r>
                <a:rPr lang="de-DE" sz="1000" dirty="0"/>
                <a:t>Overall losses (in </a:t>
              </a:r>
              <a:r>
                <a:rPr lang="de-DE" sz="1000" dirty="0" smtClean="0"/>
                <a:t>2012 </a:t>
              </a:r>
              <a:r>
                <a:rPr lang="de-DE" sz="1000" dirty="0"/>
                <a:t>values)  </a:t>
              </a:r>
            </a:p>
          </p:txBody>
        </p:sp>
        <p:sp>
          <p:nvSpPr>
            <p:cNvPr id="106508" name="Textfeld 26"/>
            <p:cNvSpPr txBox="1">
              <a:spLocks noChangeArrowheads="1"/>
            </p:cNvSpPr>
            <p:nvPr/>
          </p:nvSpPr>
          <p:spPr bwMode="auto">
            <a:xfrm>
              <a:off x="4728671" y="5197108"/>
              <a:ext cx="1465344" cy="247043"/>
            </a:xfrm>
            <a:prstGeom prst="rect">
              <a:avLst/>
            </a:prstGeom>
            <a:noFill/>
            <a:ln w="9525">
              <a:noFill/>
              <a:miter lim="800000"/>
              <a:headEnd/>
              <a:tailEnd/>
            </a:ln>
          </p:spPr>
          <p:txBody>
            <a:bodyPr wrap="none">
              <a:spAutoFit/>
            </a:bodyPr>
            <a:lstStyle/>
            <a:p>
              <a:r>
                <a:rPr lang="de-DE" sz="1000" dirty="0"/>
                <a:t>Insured losses (in </a:t>
              </a:r>
              <a:r>
                <a:rPr lang="de-DE" sz="1000" dirty="0" smtClean="0"/>
                <a:t>2012 </a:t>
              </a:r>
              <a:r>
                <a:rPr lang="de-DE" sz="1000" dirty="0"/>
                <a:t>values)  </a:t>
              </a:r>
            </a:p>
          </p:txBody>
        </p:sp>
        <p:sp>
          <p:nvSpPr>
            <p:cNvPr id="106509" name="Rechteck 30"/>
            <p:cNvSpPr>
              <a:spLocks noChangeArrowheads="1"/>
            </p:cNvSpPr>
            <p:nvPr/>
          </p:nvSpPr>
          <p:spPr bwMode="auto">
            <a:xfrm>
              <a:off x="2021059" y="5265972"/>
              <a:ext cx="99493" cy="137618"/>
            </a:xfrm>
            <a:prstGeom prst="rect">
              <a:avLst/>
            </a:prstGeom>
            <a:solidFill>
              <a:srgbClr val="92D050"/>
            </a:solidFill>
            <a:ln w="9525" algn="ctr">
              <a:noFill/>
              <a:round/>
              <a:headEnd/>
              <a:tailEnd/>
            </a:ln>
          </p:spPr>
          <p:txBody>
            <a:bodyPr wrap="none">
              <a:spAutoFit/>
            </a:bodyPr>
            <a:lstStyle/>
            <a:p>
              <a:pPr marL="266700" indent="-265113"/>
              <a:endParaRPr lang="de-DE"/>
            </a:p>
          </p:txBody>
        </p:sp>
        <p:sp>
          <p:nvSpPr>
            <p:cNvPr id="106510" name="Rechteck 31"/>
            <p:cNvSpPr>
              <a:spLocks noChangeArrowheads="1"/>
            </p:cNvSpPr>
            <p:nvPr/>
          </p:nvSpPr>
          <p:spPr bwMode="auto">
            <a:xfrm>
              <a:off x="4609400" y="5265958"/>
              <a:ext cx="99493" cy="137618"/>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7" name="Rectangle 3"/>
          <p:cNvSpPr>
            <a:spLocks noChangeArrowheads="1"/>
          </p:cNvSpPr>
          <p:nvPr/>
        </p:nvSpPr>
        <p:spPr bwMode="auto">
          <a:xfrm>
            <a:off x="39688" y="6383338"/>
            <a:ext cx="2895600" cy="400050"/>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endParaRPr>
          </a:p>
          <a:p>
            <a:pPr>
              <a:defRPr/>
            </a:pPr>
            <a:r>
              <a:rPr lang="en-US" sz="1000" dirty="0">
                <a:solidFill>
                  <a:schemeClr val="accent4">
                    <a:lumMod val="75000"/>
                  </a:schemeClr>
                </a:solidFill>
              </a:rPr>
              <a:t>Source: MR </a:t>
            </a:r>
            <a:r>
              <a:rPr lang="en-US" sz="1000" dirty="0" err="1">
                <a:solidFill>
                  <a:schemeClr val="accent4">
                    <a:lumMod val="75000"/>
                  </a:schemeClr>
                </a:solidFill>
              </a:rPr>
              <a:t>NatCat</a:t>
            </a:r>
            <a:r>
              <a:rPr lang="en-US" sz="1000" i="1" dirty="0" err="1">
                <a:solidFill>
                  <a:schemeClr val="accent4">
                    <a:lumMod val="75000"/>
                  </a:schemeClr>
                </a:solidFill>
              </a:rPr>
              <a:t>SERVICE</a:t>
            </a:r>
            <a:endParaRPr lang="en-US" sz="1000" dirty="0">
              <a:solidFill>
                <a:schemeClr val="accent4">
                  <a:lumMod val="75000"/>
                </a:schemeClr>
              </a:solidFill>
            </a:endParaRPr>
          </a:p>
        </p:txBody>
      </p:sp>
      <p:sp>
        <p:nvSpPr>
          <p:cNvPr id="16"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23" name="Rectangle 3"/>
          <p:cNvSpPr>
            <a:spLocks noChangeArrowheads="1"/>
          </p:cNvSpPr>
          <p:nvPr/>
        </p:nvSpPr>
        <p:spPr bwMode="black">
          <a:xfrm>
            <a:off x="500063" y="1112920"/>
            <a:ext cx="8534400" cy="2769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sz="2000" b="1" dirty="0" smtClean="0">
                <a:solidFill>
                  <a:srgbClr val="225A7A"/>
                </a:solidFill>
                <a:latin typeface="Arial" charset="0"/>
                <a:cs typeface="Arial" charset="0"/>
              </a:rPr>
              <a:t>(Overall and </a:t>
            </a:r>
            <a:r>
              <a:rPr lang="en-US" sz="2000" b="1" dirty="0" smtClean="0">
                <a:solidFill>
                  <a:srgbClr val="225A7A"/>
                </a:solidFill>
              </a:rPr>
              <a:t>Insured Losses)</a:t>
            </a:r>
            <a:endParaRPr lang="en-US" sz="2000" b="1" dirty="0">
              <a:solidFill>
                <a:srgbClr val="225A7A"/>
              </a:solidFill>
              <a:latin typeface="Arial" charset="0"/>
              <a:cs typeface="Arial" charset="0"/>
            </a:endParaRPr>
          </a:p>
        </p:txBody>
      </p:sp>
      <p:pic>
        <p:nvPicPr>
          <p:cNvPr id="15" name="Picture 14"/>
          <p:cNvPicPr>
            <a:picLocks noChangeAspect="1" noChangeArrowheads="1"/>
          </p:cNvPicPr>
          <p:nvPr>
            <p:custDataLst>
              <p:tags r:id="rId1"/>
            </p:custDataLst>
          </p:nvPr>
        </p:nvPicPr>
        <p:blipFill>
          <a:blip r:embed="rId3" cstate="email"/>
          <a:srcRect/>
          <a:stretch>
            <a:fillRect/>
          </a:stretch>
        </p:blipFill>
        <p:spPr bwMode="auto">
          <a:xfrm>
            <a:off x="0" y="1433073"/>
            <a:ext cx="8596313" cy="4876800"/>
          </a:xfrm>
          <a:prstGeom prst="rect">
            <a:avLst/>
          </a:prstGeom>
          <a:noFill/>
          <a:ln w="9525">
            <a:noFill/>
            <a:miter lim="800000"/>
            <a:headEnd/>
            <a:tailEnd/>
          </a:ln>
          <a:effectLst/>
        </p:spPr>
      </p:pic>
      <p:sp>
        <p:nvSpPr>
          <p:cNvPr id="18" name="AutoShape 7"/>
          <p:cNvSpPr>
            <a:spLocks noChangeArrowheads="1"/>
          </p:cNvSpPr>
          <p:nvPr/>
        </p:nvSpPr>
        <p:spPr bwMode="blackWhite">
          <a:xfrm>
            <a:off x="811413" y="1680108"/>
            <a:ext cx="2596292" cy="2803160"/>
          </a:xfrm>
          <a:prstGeom prst="wedgeRectCallout">
            <a:avLst>
              <a:gd name="adj1" fmla="val 47846"/>
              <a:gd name="adj2" fmla="val 1777"/>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charset="0"/>
                <a:cs typeface="Arial" charset="0"/>
              </a:rPr>
              <a:t>First Half 2013 losses were running below 2011 and 2012 but were consistent with the </a:t>
            </a:r>
            <a:r>
              <a:rPr lang="en-US" b="1" dirty="0" smtClean="0">
                <a:solidFill>
                  <a:srgbClr val="FFFFFF"/>
                </a:solidFill>
              </a:rPr>
              <a:t>decade prior. </a:t>
            </a:r>
            <a:r>
              <a:rPr lang="en-US" b="1" dirty="0" smtClean="0">
                <a:solidFill>
                  <a:srgbClr val="FFFFFF"/>
                </a:solidFill>
                <a:latin typeface="Arial" charset="0"/>
                <a:cs typeface="Arial" charset="0"/>
              </a:rPr>
              <a:t>Approximately 57% of the overall cost of catastrophes in the US was covered by insurance in 2013:H1</a:t>
            </a:r>
            <a:endParaRPr lang="en-US" b="1" dirty="0">
              <a:solidFill>
                <a:srgbClr val="FFFFFF"/>
              </a:solidFill>
              <a:latin typeface="Arial" charset="0"/>
              <a:cs typeface="Arial" charset="0"/>
            </a:endParaRPr>
          </a:p>
        </p:txBody>
      </p:sp>
      <p:sp>
        <p:nvSpPr>
          <p:cNvPr id="19" name="AutoShape 7"/>
          <p:cNvSpPr>
            <a:spLocks noChangeArrowheads="1"/>
          </p:cNvSpPr>
          <p:nvPr/>
        </p:nvSpPr>
        <p:spPr bwMode="blackWhite">
          <a:xfrm>
            <a:off x="6740012" y="1563329"/>
            <a:ext cx="2192242" cy="1386865"/>
          </a:xfrm>
          <a:prstGeom prst="wedgeRectCallout">
            <a:avLst>
              <a:gd name="adj1" fmla="val 27357"/>
              <a:gd name="adj2" fmla="val 21647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2013 First Half</a:t>
            </a:r>
            <a:r>
              <a:rPr lang="en-US" b="1" u="sng" dirty="0" smtClean="0">
                <a:solidFill>
                  <a:srgbClr val="FFFFFF"/>
                </a:solidFill>
                <a:latin typeface="Arial" pitchFamily="34" charset="0"/>
                <a:cs typeface="Arial" pitchFamily="34" charset="0"/>
              </a:rPr>
              <a:t>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$13.8B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$7.9B</a:t>
            </a:r>
            <a:endParaRPr lang="en-US" b="1" dirty="0">
              <a:solidFill>
                <a:srgbClr val="FFFFFF"/>
              </a:solidFill>
              <a:latin typeface="Arial" pitchFamily="34" charset="0"/>
              <a:cs typeface="Arial" pitchFamily="34" charset="0"/>
            </a:endParaRPr>
          </a:p>
        </p:txBody>
      </p:sp>
      <p:sp>
        <p:nvSpPr>
          <p:cNvPr id="20" name="AutoShape 7"/>
          <p:cNvSpPr>
            <a:spLocks noChangeArrowheads="1"/>
          </p:cNvSpPr>
          <p:nvPr/>
        </p:nvSpPr>
        <p:spPr bwMode="blackWhite">
          <a:xfrm>
            <a:off x="4139381" y="1755058"/>
            <a:ext cx="2300749" cy="1617407"/>
          </a:xfrm>
          <a:prstGeom prst="wedgeRectCallout">
            <a:avLst>
              <a:gd name="adj1" fmla="val 108427"/>
              <a:gd name="adj2" fmla="val 7741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Indicates a great deal of losses are uninsured (~40%-50% in the US) = Growth Opportunity</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12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1700"/>
                            </p:stCondLst>
                            <p:childTnLst>
                              <p:par>
                                <p:cTn id="14" presetID="22" presetClass="entr" presetSubtype="2" fill="hold" grpId="0" nodeType="afterEffect">
                                  <p:stCondLst>
                                    <p:cond delay="700"/>
                                  </p:stCondLst>
                                  <p:childTnLst>
                                    <p:set>
                                      <p:cBhvr>
                                        <p:cTn id="15" dur="1" fill="hold">
                                          <p:stCondLst>
                                            <p:cond delay="0"/>
                                          </p:stCondLst>
                                        </p:cTn>
                                        <p:tgtEl>
                                          <p:spTgt spid="20"/>
                                        </p:tgtEl>
                                        <p:attrNameLst>
                                          <p:attrName>style.visibility</p:attrName>
                                        </p:attrNameLst>
                                      </p:cBhvr>
                                      <p:to>
                                        <p:strVal val="visible"/>
                                      </p:to>
                                    </p:set>
                                    <p:animEffect transition="in" filter="wipe(right)">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94</a:t>
            </a:fld>
            <a:endParaRPr lang="en-US" smtClean="0"/>
          </a:p>
        </p:txBody>
      </p:sp>
      <p:graphicFrame>
        <p:nvGraphicFramePr>
          <p:cNvPr id="51202" name="Object 2"/>
          <p:cNvGraphicFramePr>
            <a:graphicFrameLocks/>
          </p:cNvGraphicFramePr>
          <p:nvPr/>
        </p:nvGraphicFramePr>
        <p:xfrm>
          <a:off x="329783" y="1034877"/>
          <a:ext cx="8493125" cy="4343400"/>
        </p:xfrm>
        <a:graphic>
          <a:graphicData uri="http://schemas.openxmlformats.org/presentationml/2006/ole">
            <p:oleObj spid="_x0000_s24673282" name="Chart" r:id="rId4" imgW="8439161" imgH="4324336" progId="MSGraph.Chart.8">
              <p:embed followColorScheme="full"/>
            </p:oleObj>
          </a:graphicData>
        </a:graphic>
      </p:graphicFrame>
      <p:sp>
        <p:nvSpPr>
          <p:cNvPr id="11" name="AutoShape 8"/>
          <p:cNvSpPr>
            <a:spLocks noChangeArrowheads="1"/>
          </p:cNvSpPr>
          <p:nvPr/>
        </p:nvSpPr>
        <p:spPr bwMode="blackWhite">
          <a:xfrm>
            <a:off x="1405282" y="1734243"/>
            <a:ext cx="3348130" cy="1559859"/>
          </a:xfrm>
          <a:prstGeom prst="wedgeRectCallout">
            <a:avLst>
              <a:gd name="adj1" fmla="val 79497"/>
              <a:gd name="adj2" fmla="val 6259"/>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Commercial (i.e., business claims) are more expensive because the value of property is often higher as well as the impact of insured business interruption losses</a:t>
            </a:r>
            <a:endParaRPr lang="en-US" sz="1600" b="1" dirty="0">
              <a:solidFill>
                <a:schemeClr val="bg1"/>
              </a:solidFill>
            </a:endParaRPr>
          </a:p>
        </p:txBody>
      </p:sp>
      <p:sp>
        <p:nvSpPr>
          <p:cNvPr id="12" name="Rectangle 4"/>
          <p:cNvSpPr>
            <a:spLocks noChangeArrowheads="1"/>
          </p:cNvSpPr>
          <p:nvPr/>
        </p:nvSpPr>
        <p:spPr bwMode="auto">
          <a:xfrm>
            <a:off x="-47625" y="6419417"/>
            <a:ext cx="9191625" cy="43858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00" dirty="0" smtClean="0"/>
              <a:t>*Includes rental and condo policies (excludes NFIP flood).   **Preliminary as of May 14, 2013.</a:t>
            </a:r>
          </a:p>
          <a:p>
            <a:pPr eaLnBrk="0" hangingPunct="0">
              <a:lnSpc>
                <a:spcPct val="85000"/>
              </a:lnSpc>
              <a:spcBef>
                <a:spcPct val="25000"/>
              </a:spcBef>
              <a:buClr>
                <a:schemeClr val="accent2"/>
              </a:buClr>
              <a:buFont typeface="Wingdings" pitchFamily="2" charset="2"/>
              <a:buNone/>
            </a:pPr>
            <a:r>
              <a:rPr lang="en-US" sz="1000" dirty="0" smtClean="0"/>
              <a:t>Sources: Catastrophe loss data is for Catastrophe Serial No. 90 (Oct. 28 – 31, 2012) from PCS as of March 2013; Insurance Information Institute. </a:t>
            </a:r>
            <a:endParaRPr lang="en-US" sz="1000" dirty="0"/>
          </a:p>
        </p:txBody>
      </p:sp>
      <p:sp>
        <p:nvSpPr>
          <p:cNvPr id="14" name="Rectangle 2"/>
          <p:cNvSpPr txBox="1">
            <a:spLocks noChangeArrowheads="1"/>
          </p:cNvSpPr>
          <p:nvPr/>
        </p:nvSpPr>
        <p:spPr bwMode="black">
          <a:xfrm>
            <a:off x="111647" y="14990"/>
            <a:ext cx="7853643" cy="860425"/>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Hurricane Sandy: Average Claim Payment by Type of Claim </a:t>
            </a:r>
          </a:p>
        </p:txBody>
      </p:sp>
      <p:sp>
        <p:nvSpPr>
          <p:cNvPr id="15" name="AutoShape 8"/>
          <p:cNvSpPr>
            <a:spLocks noChangeArrowheads="1"/>
          </p:cNvSpPr>
          <p:nvPr/>
        </p:nvSpPr>
        <p:spPr bwMode="blackWhite">
          <a:xfrm>
            <a:off x="5431114" y="3232368"/>
            <a:ext cx="2753516" cy="1336896"/>
          </a:xfrm>
          <a:prstGeom prst="wedgeRectCallout">
            <a:avLst>
              <a:gd name="adj1" fmla="val 31924"/>
              <a:gd name="adj2" fmla="val -13161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The average insured flood loss was nearly 8 times larger than the average non-flood  insured loss (mostly wind)</a:t>
            </a:r>
            <a:endParaRPr lang="en-US" sz="1600" b="1" dirty="0">
              <a:solidFill>
                <a:srgbClr val="FFFFFF"/>
              </a:solidFill>
              <a:latin typeface="Arial" pitchFamily="34" charset="0"/>
              <a:cs typeface="Arial" pitchFamily="34" charset="0"/>
            </a:endParaRPr>
          </a:p>
        </p:txBody>
      </p:sp>
      <p:sp>
        <p:nvSpPr>
          <p:cNvPr id="16" name="Rectangle 15"/>
          <p:cNvSpPr>
            <a:spLocks noChangeArrowheads="1"/>
          </p:cNvSpPr>
          <p:nvPr/>
        </p:nvSpPr>
        <p:spPr bwMode="blackWhite">
          <a:xfrm>
            <a:off x="454398" y="5353665"/>
            <a:ext cx="8232401" cy="89965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Commercial (Business) Claims Were Nearly Seven Times More Expensive than Homeowners Claims; Vehicle Claims Were Unusually Expensive  Due to Extensive Flooding</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70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par>
                          <p:cTn id="12" fill="hold">
                            <p:stCondLst>
                              <p:cond delay="1700"/>
                            </p:stCondLst>
                            <p:childTnLst>
                              <p:par>
                                <p:cTn id="13" presetID="23" presetClass="entr" presetSubtype="16" fill="hold" grpId="0" nodeType="afterEffect">
                                  <p:stCondLst>
                                    <p:cond delay="70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1859" name="Rectangle 5"/>
          <p:cNvSpPr>
            <a:spLocks noChangeArrowheads="1"/>
          </p:cNvSpPr>
          <p:nvPr/>
        </p:nvSpPr>
        <p:spPr bwMode="auto">
          <a:xfrm>
            <a:off x="1262063" y="5807075"/>
            <a:ext cx="165100" cy="152400"/>
          </a:xfrm>
          <a:prstGeom prst="rect">
            <a:avLst/>
          </a:prstGeom>
          <a:solidFill>
            <a:srgbClr val="C00000"/>
          </a:solidFill>
          <a:ln w="9525">
            <a:solidFill>
              <a:schemeClr val="tx1"/>
            </a:solidFill>
            <a:miter lim="800000"/>
            <a:headEnd/>
            <a:tailEnd/>
          </a:ln>
        </p:spPr>
        <p:txBody>
          <a:bodyPr wrap="none" anchor="ctr"/>
          <a:lstStyle/>
          <a:p>
            <a:endParaRPr lang="en-US"/>
          </a:p>
        </p:txBody>
      </p:sp>
      <p:sp>
        <p:nvSpPr>
          <p:cNvPr id="121860" name="Rectangle 6"/>
          <p:cNvSpPr>
            <a:spLocks noChangeArrowheads="1"/>
          </p:cNvSpPr>
          <p:nvPr/>
        </p:nvSpPr>
        <p:spPr bwMode="auto">
          <a:xfrm>
            <a:off x="3665538" y="5800725"/>
            <a:ext cx="165100" cy="152400"/>
          </a:xfrm>
          <a:prstGeom prst="rect">
            <a:avLst/>
          </a:prstGeom>
          <a:solidFill>
            <a:srgbClr val="92D050"/>
          </a:solidFill>
          <a:ln w="9525">
            <a:solidFill>
              <a:schemeClr val="tx1"/>
            </a:solidFill>
            <a:miter lim="800000"/>
            <a:headEnd/>
            <a:tailEnd/>
          </a:ln>
        </p:spPr>
        <p:txBody>
          <a:bodyPr wrap="none" anchor="ctr"/>
          <a:lstStyle/>
          <a:p>
            <a:endParaRPr lang="en-US"/>
          </a:p>
        </p:txBody>
      </p:sp>
      <p:sp>
        <p:nvSpPr>
          <p:cNvPr id="121861" name="Rectangle 7"/>
          <p:cNvSpPr>
            <a:spLocks noChangeArrowheads="1"/>
          </p:cNvSpPr>
          <p:nvPr/>
        </p:nvSpPr>
        <p:spPr bwMode="auto">
          <a:xfrm>
            <a:off x="3665538" y="6046788"/>
            <a:ext cx="165100" cy="152400"/>
          </a:xfrm>
          <a:prstGeom prst="rect">
            <a:avLst/>
          </a:prstGeom>
          <a:solidFill>
            <a:srgbClr val="2B7299"/>
          </a:solidFill>
          <a:ln w="9525">
            <a:solidFill>
              <a:schemeClr val="tx1"/>
            </a:solidFill>
            <a:miter lim="800000"/>
            <a:headEnd/>
            <a:tailEnd/>
          </a:ln>
        </p:spPr>
        <p:txBody>
          <a:bodyPr wrap="none" anchor="ctr"/>
          <a:lstStyle/>
          <a:p>
            <a:endParaRPr lang="en-US"/>
          </a:p>
        </p:txBody>
      </p:sp>
      <p:sp>
        <p:nvSpPr>
          <p:cNvPr id="121862" name="Rectangle 8"/>
          <p:cNvSpPr>
            <a:spLocks noChangeArrowheads="1"/>
          </p:cNvSpPr>
          <p:nvPr/>
        </p:nvSpPr>
        <p:spPr bwMode="auto">
          <a:xfrm>
            <a:off x="6584950" y="5803900"/>
            <a:ext cx="165100" cy="15240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21863" name="Text Box 9"/>
          <p:cNvSpPr txBox="1">
            <a:spLocks noChangeArrowheads="1"/>
          </p:cNvSpPr>
          <p:nvPr/>
        </p:nvSpPr>
        <p:spPr bwMode="auto">
          <a:xfrm>
            <a:off x="1450975" y="5757863"/>
            <a:ext cx="1778000" cy="600075"/>
          </a:xfrm>
          <a:prstGeom prst="rect">
            <a:avLst/>
          </a:prstGeom>
          <a:noFill/>
          <a:ln w="9525">
            <a:noFill/>
            <a:miter lim="800000"/>
            <a:headEnd/>
            <a:tailEnd/>
          </a:ln>
        </p:spPr>
        <p:txBody>
          <a:bodyPr>
            <a:spAutoFit/>
          </a:bodyPr>
          <a:lstStyle/>
          <a:p>
            <a:r>
              <a:rPr lang="de-DE" sz="1100">
                <a:solidFill>
                  <a:srgbClr val="28688C"/>
                </a:solidFill>
              </a:rPr>
              <a:t>Geophysical </a:t>
            </a:r>
          </a:p>
          <a:p>
            <a:r>
              <a:rPr lang="de-DE" sz="1100">
                <a:solidFill>
                  <a:srgbClr val="28688C"/>
                </a:solidFill>
              </a:rPr>
              <a:t>(earthquake, tsunami, </a:t>
            </a:r>
          </a:p>
          <a:p>
            <a:r>
              <a:rPr lang="de-DE" sz="1100">
                <a:solidFill>
                  <a:srgbClr val="28688C"/>
                </a:solidFill>
              </a:rPr>
              <a:t>volcanic activity)</a:t>
            </a:r>
          </a:p>
        </p:txBody>
      </p:sp>
      <p:sp>
        <p:nvSpPr>
          <p:cNvPr id="121864" name="Text Box 10"/>
          <p:cNvSpPr txBox="1">
            <a:spLocks noChangeArrowheads="1"/>
          </p:cNvSpPr>
          <p:nvPr/>
        </p:nvSpPr>
        <p:spPr bwMode="auto">
          <a:xfrm>
            <a:off x="6764338" y="5741988"/>
            <a:ext cx="2124075" cy="601662"/>
          </a:xfrm>
          <a:prstGeom prst="rect">
            <a:avLst/>
          </a:prstGeom>
          <a:noFill/>
          <a:ln w="9525">
            <a:noFill/>
            <a:miter lim="800000"/>
            <a:headEnd/>
            <a:tailEnd/>
          </a:ln>
        </p:spPr>
        <p:txBody>
          <a:bodyPr>
            <a:spAutoFit/>
          </a:bodyPr>
          <a:lstStyle/>
          <a:p>
            <a:r>
              <a:rPr lang="de-DE" sz="1100">
                <a:solidFill>
                  <a:srgbClr val="28688C"/>
                </a:solidFill>
              </a:rPr>
              <a:t>Climatological </a:t>
            </a:r>
          </a:p>
          <a:p>
            <a:r>
              <a:rPr lang="de-DE" sz="1100">
                <a:solidFill>
                  <a:srgbClr val="28688C"/>
                </a:solidFill>
              </a:rPr>
              <a:t>(temperature extremes, </a:t>
            </a:r>
          </a:p>
          <a:p>
            <a:r>
              <a:rPr lang="de-DE" sz="1100">
                <a:solidFill>
                  <a:srgbClr val="28688C"/>
                </a:solidFill>
              </a:rPr>
              <a:t>drought, wildfire)</a:t>
            </a:r>
          </a:p>
        </p:txBody>
      </p:sp>
      <p:sp>
        <p:nvSpPr>
          <p:cNvPr id="121865" name="Text Box 11"/>
          <p:cNvSpPr txBox="1">
            <a:spLocks noChangeArrowheads="1"/>
          </p:cNvSpPr>
          <p:nvPr/>
        </p:nvSpPr>
        <p:spPr bwMode="auto">
          <a:xfrm>
            <a:off x="3881438" y="5740400"/>
            <a:ext cx="1981200" cy="261938"/>
          </a:xfrm>
          <a:prstGeom prst="rect">
            <a:avLst/>
          </a:prstGeom>
          <a:noFill/>
          <a:ln w="9525">
            <a:noFill/>
            <a:miter lim="800000"/>
            <a:headEnd/>
            <a:tailEnd/>
          </a:ln>
        </p:spPr>
        <p:txBody>
          <a:bodyPr>
            <a:spAutoFit/>
          </a:bodyPr>
          <a:lstStyle/>
          <a:p>
            <a:r>
              <a:rPr lang="de-DE" sz="1100">
                <a:solidFill>
                  <a:srgbClr val="28688C"/>
                </a:solidFill>
              </a:rPr>
              <a:t>Meteorological (storm)</a:t>
            </a:r>
          </a:p>
        </p:txBody>
      </p:sp>
      <p:sp>
        <p:nvSpPr>
          <p:cNvPr id="121866" name="Text Box 12"/>
          <p:cNvSpPr txBox="1">
            <a:spLocks noChangeArrowheads="1"/>
          </p:cNvSpPr>
          <p:nvPr/>
        </p:nvSpPr>
        <p:spPr bwMode="auto">
          <a:xfrm>
            <a:off x="3884613" y="5989638"/>
            <a:ext cx="3165475" cy="431800"/>
          </a:xfrm>
          <a:prstGeom prst="rect">
            <a:avLst/>
          </a:prstGeom>
          <a:noFill/>
          <a:ln w="9525">
            <a:noFill/>
            <a:miter lim="800000"/>
            <a:headEnd/>
            <a:tailEnd/>
          </a:ln>
        </p:spPr>
        <p:txBody>
          <a:bodyPr>
            <a:spAutoFit/>
          </a:bodyPr>
          <a:lstStyle/>
          <a:p>
            <a:r>
              <a:rPr lang="de-DE" sz="1100">
                <a:solidFill>
                  <a:srgbClr val="28688C"/>
                </a:solidFill>
              </a:rPr>
              <a:t>Hydrological </a:t>
            </a:r>
          </a:p>
          <a:p>
            <a:r>
              <a:rPr lang="de-DE" sz="1100">
                <a:solidFill>
                  <a:srgbClr val="28688C"/>
                </a:solidFill>
              </a:rPr>
              <a:t>(flood, mass movement)</a:t>
            </a:r>
          </a:p>
        </p:txBody>
      </p:sp>
      <p:sp>
        <p:nvSpPr>
          <p:cNvPr id="121867" name="Title 56"/>
          <p:cNvSpPr>
            <a:spLocks noGrp="1"/>
          </p:cNvSpPr>
          <p:nvPr>
            <p:ph type="title"/>
          </p:nvPr>
        </p:nvSpPr>
        <p:spPr>
          <a:xfrm>
            <a:off x="87931" y="356061"/>
            <a:ext cx="7831956" cy="719137"/>
          </a:xfrm>
        </p:spPr>
        <p:txBody>
          <a:bodyPr/>
          <a:lstStyle/>
          <a:p>
            <a:r>
              <a:rPr lang="en-US" dirty="0" smtClean="0">
                <a:solidFill>
                  <a:srgbClr val="28688C"/>
                </a:solidFill>
              </a:rPr>
              <a:t>Natural Disasters Worldwide,</a:t>
            </a:r>
            <a:br>
              <a:rPr lang="en-US" dirty="0" smtClean="0">
                <a:solidFill>
                  <a:srgbClr val="28688C"/>
                </a:solidFill>
              </a:rPr>
            </a:br>
            <a:r>
              <a:rPr lang="en-US" dirty="0" smtClean="0">
                <a:solidFill>
                  <a:srgbClr val="28688C"/>
                </a:solidFill>
              </a:rPr>
              <a:t>1980 – 2013* (</a:t>
            </a:r>
            <a:r>
              <a:rPr lang="en-US" sz="1800" dirty="0" smtClean="0">
                <a:solidFill>
                  <a:srgbClr val="28688C"/>
                </a:solidFill>
              </a:rPr>
              <a:t>Number of Events)</a:t>
            </a:r>
            <a:br>
              <a:rPr lang="en-US" sz="1800" dirty="0" smtClean="0">
                <a:solidFill>
                  <a:srgbClr val="28688C"/>
                </a:solidFill>
              </a:rPr>
            </a:br>
            <a:endParaRPr lang="en-US" dirty="0" smtClean="0">
              <a:solidFill>
                <a:srgbClr val="28688C"/>
              </a:solidFill>
            </a:endParaRPr>
          </a:p>
        </p:txBody>
      </p:sp>
      <p:sp>
        <p:nvSpPr>
          <p:cNvPr id="28" name="Rectangle 3"/>
          <p:cNvSpPr>
            <a:spLocks noChangeArrowheads="1"/>
          </p:cNvSpPr>
          <p:nvPr/>
        </p:nvSpPr>
        <p:spPr bwMode="auto">
          <a:xfrm>
            <a:off x="26988" y="6391275"/>
            <a:ext cx="2895600" cy="400050"/>
          </a:xfrm>
          <a:prstGeom prst="rect">
            <a:avLst/>
          </a:prstGeom>
          <a:noFill/>
          <a:ln w="9525" algn="ctr">
            <a:noFill/>
            <a:miter lim="800000"/>
            <a:headEnd/>
            <a:tailEnd/>
          </a:ln>
        </p:spPr>
        <p:txBody>
          <a:bodyPr anchor="ctr">
            <a:spAutoFit/>
          </a:bodyPr>
          <a:lstStyle/>
          <a:p>
            <a:pPr fontAlgn="auto">
              <a:spcBef>
                <a:spcPts val="0"/>
              </a:spcBef>
              <a:spcAft>
                <a:spcPts val="0"/>
              </a:spcAft>
              <a:defRPr/>
            </a:pPr>
            <a:r>
              <a:rPr lang="en-US" sz="1000" dirty="0" smtClean="0">
                <a:solidFill>
                  <a:schemeClr val="accent4">
                    <a:lumMod val="75000"/>
                  </a:schemeClr>
                </a:solidFill>
                <a:cs typeface="+mn-cs"/>
              </a:rPr>
              <a:t>*Through June 30, 2013.</a:t>
            </a:r>
            <a:endParaRPr lang="en-US" sz="1000" dirty="0">
              <a:solidFill>
                <a:schemeClr val="accent4">
                  <a:lumMod val="75000"/>
                </a:schemeClr>
              </a:solidFill>
              <a:cs typeface="+mn-cs"/>
            </a:endParaRPr>
          </a:p>
          <a:p>
            <a:pPr fontAlgn="auto">
              <a:spcBef>
                <a:spcPts val="0"/>
              </a:spcBef>
              <a:spcAft>
                <a:spcPts val="0"/>
              </a:spcAft>
              <a:defRPr/>
            </a:pPr>
            <a:r>
              <a:rPr lang="en-US" sz="1000" dirty="0">
                <a:solidFill>
                  <a:schemeClr val="accent4">
                    <a:lumMod val="75000"/>
                  </a:schemeClr>
                </a:solidFill>
                <a:cs typeface="+mn-cs"/>
              </a:rPr>
              <a:t>Source: MR </a:t>
            </a:r>
            <a:r>
              <a:rPr lang="en-US" sz="1000" dirty="0" err="1">
                <a:solidFill>
                  <a:schemeClr val="accent4">
                    <a:lumMod val="75000"/>
                  </a:schemeClr>
                </a:solidFill>
                <a:cs typeface="+mn-cs"/>
              </a:rPr>
              <a:t>NatCat</a:t>
            </a:r>
            <a:r>
              <a:rPr lang="en-US" sz="1000" i="1" dirty="0" err="1">
                <a:solidFill>
                  <a:schemeClr val="accent4">
                    <a:lumMod val="75000"/>
                  </a:schemeClr>
                </a:solidFill>
                <a:cs typeface="+mn-cs"/>
              </a:rPr>
              <a:t>SERVICE</a:t>
            </a:r>
            <a:endParaRPr lang="en-US" sz="1000" dirty="0">
              <a:solidFill>
                <a:schemeClr val="accent4">
                  <a:lumMod val="75000"/>
                </a:schemeClr>
              </a:solidFill>
            </a:endParaRPr>
          </a:p>
        </p:txBody>
      </p:sp>
      <p:sp>
        <p:nvSpPr>
          <p:cNvPr id="29" name="TextBox 28"/>
          <p:cNvSpPr txBox="1"/>
          <p:nvPr/>
        </p:nvSpPr>
        <p:spPr>
          <a:xfrm>
            <a:off x="8415338" y="6540500"/>
            <a:ext cx="685800" cy="274638"/>
          </a:xfrm>
          <a:prstGeom prst="rect">
            <a:avLst/>
          </a:prstGeom>
          <a:noFill/>
        </p:spPr>
        <p:txBody>
          <a:bodyPr anchor="ctr">
            <a:spAutoFit/>
          </a:bodyPr>
          <a:lstStyle/>
          <a:p>
            <a:pPr algn="r" fontAlgn="auto">
              <a:spcBef>
                <a:spcPts val="0"/>
              </a:spcBef>
              <a:spcAft>
                <a:spcPts val="0"/>
              </a:spcAft>
              <a:defRPr/>
            </a:pPr>
            <a:fld id="{47E94D20-8B04-489F-865D-6565B0726539}" type="slidenum">
              <a:rPr lang="en-US" sz="1000">
                <a:solidFill>
                  <a:schemeClr val="accent4">
                    <a:lumMod val="75000"/>
                  </a:schemeClr>
                </a:solidFill>
                <a:latin typeface="+mn-lt"/>
                <a:cs typeface="+mn-cs"/>
              </a:rPr>
              <a:pPr algn="r" fontAlgn="auto">
                <a:spcBef>
                  <a:spcPts val="0"/>
                </a:spcBef>
                <a:spcAft>
                  <a:spcPts val="0"/>
                </a:spcAft>
                <a:defRPr/>
              </a:pPr>
              <a:t>95</a:t>
            </a:fld>
            <a:endParaRPr lang="en-US" sz="1000" dirty="0">
              <a:solidFill>
                <a:schemeClr val="accent4">
                  <a:lumMod val="75000"/>
                </a:schemeClr>
              </a:solidFill>
              <a:latin typeface="+mn-lt"/>
              <a:cs typeface="+mn-cs"/>
            </a:endParaRPr>
          </a:p>
        </p:txBody>
      </p:sp>
      <p:sp>
        <p:nvSpPr>
          <p:cNvPr id="121872" name="Textfeld 41"/>
          <p:cNvSpPr txBox="1">
            <a:spLocks noChangeArrowheads="1"/>
          </p:cNvSpPr>
          <p:nvPr/>
        </p:nvSpPr>
        <p:spPr bwMode="auto">
          <a:xfrm>
            <a:off x="8632825" y="4189413"/>
            <a:ext cx="457200" cy="246062"/>
          </a:xfrm>
          <a:prstGeom prst="rect">
            <a:avLst/>
          </a:prstGeom>
          <a:solidFill>
            <a:srgbClr val="FFC000"/>
          </a:solidFill>
          <a:ln w="9525">
            <a:noFill/>
            <a:miter lim="800000"/>
            <a:headEnd/>
            <a:tailEnd/>
          </a:ln>
        </p:spPr>
        <p:txBody>
          <a:bodyPr>
            <a:spAutoFit/>
          </a:bodyPr>
          <a:lstStyle/>
          <a:p>
            <a:pPr algn="ctr"/>
            <a:r>
              <a:rPr lang="de-DE" sz="1000" b="1" dirty="0" smtClean="0">
                <a:solidFill>
                  <a:schemeClr val="bg1"/>
                </a:solidFill>
              </a:rPr>
              <a:t>41</a:t>
            </a:r>
            <a:endParaRPr lang="de-DE" sz="1000" b="1" dirty="0">
              <a:solidFill>
                <a:schemeClr val="bg1"/>
              </a:solidFill>
            </a:endParaRPr>
          </a:p>
        </p:txBody>
      </p:sp>
      <p:sp>
        <p:nvSpPr>
          <p:cNvPr id="20" name="Textfeld 40"/>
          <p:cNvSpPr txBox="1"/>
          <p:nvPr/>
        </p:nvSpPr>
        <p:spPr>
          <a:xfrm>
            <a:off x="8623300" y="4570413"/>
            <a:ext cx="457200" cy="246062"/>
          </a:xfrm>
          <a:prstGeom prst="rect">
            <a:avLst/>
          </a:prstGeom>
          <a:solidFill>
            <a:schemeClr val="accent1">
              <a:lumMod val="75000"/>
            </a:schemeClr>
          </a:solidFill>
          <a:effectLst/>
        </p:spPr>
        <p:txBody>
          <a:bodyPr>
            <a:spAutoFit/>
          </a:bodyPr>
          <a:lstStyle/>
          <a:p>
            <a:pPr algn="ctr">
              <a:defRPr/>
            </a:pPr>
            <a:r>
              <a:rPr lang="de-DE" sz="1000" b="1" dirty="0" smtClean="0">
                <a:solidFill>
                  <a:schemeClr val="bg1"/>
                </a:solidFill>
              </a:rPr>
              <a:t>19</a:t>
            </a:r>
            <a:endParaRPr lang="de-DE" sz="1000" b="1" dirty="0">
              <a:solidFill>
                <a:schemeClr val="bg1"/>
              </a:solidFill>
            </a:endParaRPr>
          </a:p>
        </p:txBody>
      </p:sp>
      <p:sp>
        <p:nvSpPr>
          <p:cNvPr id="22" name="Textfeld 39"/>
          <p:cNvSpPr txBox="1"/>
          <p:nvPr/>
        </p:nvSpPr>
        <p:spPr>
          <a:xfrm>
            <a:off x="8610600" y="4887913"/>
            <a:ext cx="457200" cy="246062"/>
          </a:xfrm>
          <a:prstGeom prst="rect">
            <a:avLst/>
          </a:prstGeom>
          <a:solidFill>
            <a:srgbClr val="92D050"/>
          </a:solidFill>
          <a:ln>
            <a:solidFill>
              <a:srgbClr val="92D050"/>
            </a:solidFill>
          </a:ln>
          <a:effectLst/>
        </p:spPr>
        <p:txBody>
          <a:bodyPr>
            <a:spAutoFit/>
          </a:bodyPr>
          <a:lstStyle/>
          <a:p>
            <a:pPr algn="ctr">
              <a:defRPr/>
            </a:pPr>
            <a:r>
              <a:rPr lang="de-DE" sz="1000" b="1" dirty="0" smtClean="0">
                <a:solidFill>
                  <a:schemeClr val="bg1"/>
                </a:solidFill>
              </a:rPr>
              <a:t>121</a:t>
            </a:r>
            <a:endParaRPr lang="de-DE" sz="1000" b="1" dirty="0">
              <a:solidFill>
                <a:schemeClr val="bg1"/>
              </a:solidFill>
            </a:endParaRPr>
          </a:p>
        </p:txBody>
      </p:sp>
      <p:sp>
        <p:nvSpPr>
          <p:cNvPr id="121875" name="Textfeld 24"/>
          <p:cNvSpPr txBox="1">
            <a:spLocks noChangeArrowheads="1"/>
          </p:cNvSpPr>
          <p:nvPr/>
        </p:nvSpPr>
        <p:spPr bwMode="auto">
          <a:xfrm>
            <a:off x="8610600" y="5189538"/>
            <a:ext cx="457200" cy="246062"/>
          </a:xfrm>
          <a:prstGeom prst="rect">
            <a:avLst/>
          </a:prstGeom>
          <a:solidFill>
            <a:srgbClr val="C00000"/>
          </a:solidFill>
          <a:ln w="9525">
            <a:noFill/>
            <a:miter lim="800000"/>
            <a:headEnd/>
            <a:tailEnd/>
          </a:ln>
        </p:spPr>
        <p:txBody>
          <a:bodyPr>
            <a:spAutoFit/>
          </a:bodyPr>
          <a:lstStyle/>
          <a:p>
            <a:pPr algn="ctr"/>
            <a:r>
              <a:rPr lang="de-DE" sz="1000" b="1" dirty="0" smtClean="0">
                <a:solidFill>
                  <a:schemeClr val="bg1"/>
                </a:solidFill>
              </a:rPr>
              <a:t>3</a:t>
            </a:r>
            <a:endParaRPr lang="de-DE" sz="1000" b="1" dirty="0">
              <a:solidFill>
                <a:schemeClr val="bg1"/>
              </a:solidFill>
            </a:endParaRPr>
          </a:p>
        </p:txBody>
      </p:sp>
      <p:pic>
        <p:nvPicPr>
          <p:cNvPr id="24" name="Picture 4"/>
          <p:cNvPicPr>
            <a:picLocks noChangeAspect="1" noChangeArrowheads="1"/>
          </p:cNvPicPr>
          <p:nvPr/>
        </p:nvPicPr>
        <p:blipFill>
          <a:blip r:embed="rId2" cstate="email"/>
          <a:srcRect/>
          <a:stretch>
            <a:fillRect/>
          </a:stretch>
        </p:blipFill>
        <p:spPr bwMode="auto">
          <a:xfrm>
            <a:off x="0" y="936483"/>
            <a:ext cx="8715375" cy="4895850"/>
          </a:xfrm>
          <a:prstGeom prst="rect">
            <a:avLst/>
          </a:prstGeom>
          <a:noFill/>
          <a:ln w="9525">
            <a:noFill/>
            <a:miter lim="800000"/>
            <a:headEnd/>
            <a:tailEnd/>
          </a:ln>
          <a:effectLst/>
        </p:spPr>
      </p:pic>
      <p:sp>
        <p:nvSpPr>
          <p:cNvPr id="25" name="Text Box 13"/>
          <p:cNvSpPr txBox="1">
            <a:spLocks noChangeArrowheads="1"/>
          </p:cNvSpPr>
          <p:nvPr/>
        </p:nvSpPr>
        <p:spPr bwMode="auto">
          <a:xfrm rot="-5400000">
            <a:off x="-288640" y="3234689"/>
            <a:ext cx="960437" cy="339725"/>
          </a:xfrm>
          <a:prstGeom prst="rect">
            <a:avLst/>
          </a:prstGeom>
          <a:noFill/>
          <a:ln w="9525">
            <a:noFill/>
            <a:miter lim="800000"/>
            <a:headEnd/>
            <a:tailEnd/>
          </a:ln>
        </p:spPr>
        <p:txBody>
          <a:bodyPr wrap="none">
            <a:spAutoFit/>
          </a:bodyPr>
          <a:lstStyle/>
          <a:p>
            <a:r>
              <a:rPr lang="en-GB" sz="1600" b="1" dirty="0">
                <a:solidFill>
                  <a:srgbClr val="2B7299"/>
                </a:solidFill>
              </a:rPr>
              <a:t>Number</a:t>
            </a:r>
          </a:p>
        </p:txBody>
      </p:sp>
      <p:sp>
        <p:nvSpPr>
          <p:cNvPr id="26" name="AutoShape 7"/>
          <p:cNvSpPr>
            <a:spLocks noChangeArrowheads="1"/>
          </p:cNvSpPr>
          <p:nvPr/>
        </p:nvSpPr>
        <p:spPr bwMode="blackWhite">
          <a:xfrm>
            <a:off x="2433484" y="1342103"/>
            <a:ext cx="3299137" cy="1206887"/>
          </a:xfrm>
          <a:prstGeom prst="wedgeRectCallout">
            <a:avLst>
              <a:gd name="adj1" fmla="val 127250"/>
              <a:gd name="adj2" fmla="val 16518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a:solidFill>
                  <a:srgbClr val="FFFFFF"/>
                </a:solidFill>
                <a:latin typeface="Arial" pitchFamily="34" charset="0"/>
                <a:cs typeface="Arial" pitchFamily="34" charset="0"/>
              </a:rPr>
              <a:t>There were </a:t>
            </a:r>
            <a:r>
              <a:rPr lang="en-US" sz="2000" b="1" dirty="0" smtClean="0">
                <a:solidFill>
                  <a:srgbClr val="FFFFFF"/>
                </a:solidFill>
                <a:latin typeface="Arial" pitchFamily="34" charset="0"/>
                <a:cs typeface="Arial" pitchFamily="34" charset="0"/>
              </a:rPr>
              <a:t>460 </a:t>
            </a:r>
            <a:r>
              <a:rPr lang="en-US" sz="2000" b="1" dirty="0">
                <a:solidFill>
                  <a:srgbClr val="FFFFFF"/>
                </a:solidFill>
                <a:latin typeface="Arial" pitchFamily="34" charset="0"/>
                <a:cs typeface="Arial" pitchFamily="34" charset="0"/>
              </a:rPr>
              <a:t>natural disaster events </a:t>
            </a:r>
            <a:r>
              <a:rPr lang="en-US" sz="2000" b="1" dirty="0" smtClean="0">
                <a:solidFill>
                  <a:srgbClr val="FFFFFF"/>
                </a:solidFill>
                <a:latin typeface="Arial" pitchFamily="34" charset="0"/>
                <a:cs typeface="Arial" pitchFamily="34" charset="0"/>
              </a:rPr>
              <a:t>globally in the first half of 2013 and 905 for full-year 2012</a:t>
            </a:r>
            <a:endParaRPr lang="en-US" sz="20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6"/>
                                        </p:tgtEl>
                                        <p:attrNameLst>
                                          <p:attrName>style.visibility</p:attrName>
                                        </p:attrNameLst>
                                      </p:cBhvr>
                                      <p:to>
                                        <p:strVal val="visible"/>
                                      </p:to>
                                    </p:set>
                                    <p:animEffect transition="in" filter="wipe(right)">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Title 20"/>
          <p:cNvSpPr>
            <a:spLocks noGrp="1"/>
          </p:cNvSpPr>
          <p:nvPr>
            <p:ph type="title"/>
          </p:nvPr>
        </p:nvSpPr>
        <p:spPr>
          <a:xfrm>
            <a:off x="59959" y="121015"/>
            <a:ext cx="7914808" cy="720725"/>
          </a:xfrm>
        </p:spPr>
        <p:txBody>
          <a:bodyPr/>
          <a:lstStyle/>
          <a:p>
            <a:pPr eaLnBrk="1" hangingPunct="1">
              <a:defRPr/>
            </a:pPr>
            <a:r>
              <a:rPr lang="de-DE" sz="2800" kern="1200" dirty="0" smtClean="0">
                <a:solidFill>
                  <a:srgbClr val="28688C"/>
                </a:solidFill>
                <a:latin typeface="Arial"/>
                <a:ea typeface="Arial Unicode MS"/>
                <a:cs typeface="Arial"/>
              </a:rPr>
              <a:t>Losses Due to Natural Disasters Worldwide, 1980–2013* </a:t>
            </a:r>
            <a:r>
              <a:rPr lang="de-DE" sz="2400" kern="1200" dirty="0" smtClean="0">
                <a:solidFill>
                  <a:srgbClr val="28688C"/>
                </a:solidFill>
                <a:latin typeface="Arial"/>
                <a:ea typeface="Arial Unicode MS"/>
                <a:cs typeface="Arial"/>
              </a:rPr>
              <a:t>(Overall &amp; Insured Losses)</a:t>
            </a:r>
            <a:endParaRPr lang="en-US" kern="1200" dirty="0" smtClean="0">
              <a:solidFill>
                <a:srgbClr val="28688C"/>
              </a:solidFill>
              <a:latin typeface="Arial"/>
              <a:ea typeface="Arial Unicode MS"/>
              <a:cs typeface="Arial"/>
            </a:endParaRPr>
          </a:p>
        </p:txBody>
      </p:sp>
      <p:sp>
        <p:nvSpPr>
          <p:cNvPr id="33" name="TextBox 32"/>
          <p:cNvSpPr txBox="1"/>
          <p:nvPr/>
        </p:nvSpPr>
        <p:spPr>
          <a:xfrm>
            <a:off x="8415338" y="6543675"/>
            <a:ext cx="685800" cy="274638"/>
          </a:xfrm>
          <a:prstGeom prst="rect">
            <a:avLst/>
          </a:prstGeom>
          <a:noFill/>
        </p:spPr>
        <p:txBody>
          <a:bodyPr anchor="ctr">
            <a:spAutoFit/>
          </a:bodyPr>
          <a:lstStyle/>
          <a:p>
            <a:pPr algn="r">
              <a:defRPr/>
            </a:pPr>
            <a:fld id="{F5633247-1482-4DC6-B438-F0612B2BF3C0}" type="slidenum">
              <a:rPr lang="en-US" sz="1000">
                <a:solidFill>
                  <a:schemeClr val="accent4">
                    <a:lumMod val="75000"/>
                  </a:schemeClr>
                </a:solidFill>
                <a:latin typeface="+mn-lt"/>
              </a:rPr>
              <a:pPr algn="r">
                <a:defRPr/>
              </a:pPr>
              <a:t>96</a:t>
            </a:fld>
            <a:endParaRPr lang="en-US" sz="1000" dirty="0">
              <a:solidFill>
                <a:schemeClr val="accent4">
                  <a:lumMod val="75000"/>
                </a:schemeClr>
              </a:solidFill>
              <a:latin typeface="+mn-lt"/>
            </a:endParaRPr>
          </a:p>
        </p:txBody>
      </p:sp>
      <p:grpSp>
        <p:nvGrpSpPr>
          <p:cNvPr id="2" name="Gruppieren 18"/>
          <p:cNvGrpSpPr>
            <a:grpSpLocks/>
          </p:cNvGrpSpPr>
          <p:nvPr/>
        </p:nvGrpSpPr>
        <p:grpSpPr bwMode="auto">
          <a:xfrm>
            <a:off x="1683621" y="6255768"/>
            <a:ext cx="5753100" cy="267331"/>
            <a:chOff x="2021059" y="5197108"/>
            <a:chExt cx="4172956" cy="268913"/>
          </a:xfrm>
        </p:grpSpPr>
        <p:sp>
          <p:nvSpPr>
            <p:cNvPr id="106507" name="Textfeld 25"/>
            <p:cNvSpPr txBox="1">
              <a:spLocks noChangeArrowheads="1"/>
            </p:cNvSpPr>
            <p:nvPr/>
          </p:nvSpPr>
          <p:spPr bwMode="auto">
            <a:xfrm>
              <a:off x="2120552" y="5218343"/>
              <a:ext cx="1502471" cy="247678"/>
            </a:xfrm>
            <a:prstGeom prst="rect">
              <a:avLst/>
            </a:prstGeom>
            <a:noFill/>
            <a:ln w="9525">
              <a:noFill/>
              <a:miter lim="800000"/>
              <a:headEnd/>
              <a:tailEnd/>
            </a:ln>
          </p:spPr>
          <p:txBody>
            <a:bodyPr wrap="none">
              <a:spAutoFit/>
            </a:bodyPr>
            <a:lstStyle/>
            <a:p>
              <a:r>
                <a:rPr lang="de-DE" sz="1000" dirty="0"/>
                <a:t>Overall losses (in </a:t>
              </a:r>
              <a:r>
                <a:rPr lang="de-DE" sz="1000" dirty="0" smtClean="0"/>
                <a:t>2012 </a:t>
              </a:r>
              <a:r>
                <a:rPr lang="de-DE" sz="1000" dirty="0"/>
                <a:t>values)  </a:t>
              </a:r>
            </a:p>
          </p:txBody>
        </p:sp>
        <p:sp>
          <p:nvSpPr>
            <p:cNvPr id="106508" name="Textfeld 26"/>
            <p:cNvSpPr txBox="1">
              <a:spLocks noChangeArrowheads="1"/>
            </p:cNvSpPr>
            <p:nvPr/>
          </p:nvSpPr>
          <p:spPr bwMode="auto">
            <a:xfrm>
              <a:off x="4728671" y="5197108"/>
              <a:ext cx="1465344" cy="247043"/>
            </a:xfrm>
            <a:prstGeom prst="rect">
              <a:avLst/>
            </a:prstGeom>
            <a:noFill/>
            <a:ln w="9525">
              <a:noFill/>
              <a:miter lim="800000"/>
              <a:headEnd/>
              <a:tailEnd/>
            </a:ln>
          </p:spPr>
          <p:txBody>
            <a:bodyPr wrap="none">
              <a:spAutoFit/>
            </a:bodyPr>
            <a:lstStyle/>
            <a:p>
              <a:r>
                <a:rPr lang="de-DE" sz="1000" dirty="0"/>
                <a:t>Insured losses (in </a:t>
              </a:r>
              <a:r>
                <a:rPr lang="de-DE" sz="1000" dirty="0" smtClean="0"/>
                <a:t>2012 </a:t>
              </a:r>
              <a:r>
                <a:rPr lang="de-DE" sz="1000" dirty="0"/>
                <a:t>values)  </a:t>
              </a:r>
            </a:p>
          </p:txBody>
        </p:sp>
        <p:sp>
          <p:nvSpPr>
            <p:cNvPr id="106509" name="Rechteck 30"/>
            <p:cNvSpPr>
              <a:spLocks noChangeArrowheads="1"/>
            </p:cNvSpPr>
            <p:nvPr/>
          </p:nvSpPr>
          <p:spPr bwMode="auto">
            <a:xfrm>
              <a:off x="2021059" y="5265972"/>
              <a:ext cx="99493" cy="137618"/>
            </a:xfrm>
            <a:prstGeom prst="rect">
              <a:avLst/>
            </a:prstGeom>
            <a:solidFill>
              <a:srgbClr val="92D050"/>
            </a:solidFill>
            <a:ln w="9525" algn="ctr">
              <a:noFill/>
              <a:round/>
              <a:headEnd/>
              <a:tailEnd/>
            </a:ln>
          </p:spPr>
          <p:txBody>
            <a:bodyPr wrap="none">
              <a:spAutoFit/>
            </a:bodyPr>
            <a:lstStyle/>
            <a:p>
              <a:pPr marL="266700" indent="-265113"/>
              <a:endParaRPr lang="de-DE"/>
            </a:p>
          </p:txBody>
        </p:sp>
        <p:sp>
          <p:nvSpPr>
            <p:cNvPr id="106510" name="Rechteck 31"/>
            <p:cNvSpPr>
              <a:spLocks noChangeArrowheads="1"/>
            </p:cNvSpPr>
            <p:nvPr/>
          </p:nvSpPr>
          <p:spPr bwMode="auto">
            <a:xfrm>
              <a:off x="4609400" y="5265958"/>
              <a:ext cx="99493" cy="137618"/>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7" name="Rectangle 3"/>
          <p:cNvSpPr>
            <a:spLocks noChangeArrowheads="1"/>
          </p:cNvSpPr>
          <p:nvPr/>
        </p:nvSpPr>
        <p:spPr bwMode="auto">
          <a:xfrm>
            <a:off x="39688" y="6306364"/>
            <a:ext cx="2895600" cy="553998"/>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endParaRPr>
          </a:p>
          <a:p>
            <a:pPr>
              <a:defRPr/>
            </a:pPr>
            <a:r>
              <a:rPr lang="en-US" sz="1000" dirty="0" smtClean="0">
                <a:solidFill>
                  <a:schemeClr val="accent4">
                    <a:lumMod val="75000"/>
                  </a:schemeClr>
                </a:solidFill>
              </a:rPr>
              <a:t>*Through June 30, 2013.</a:t>
            </a:r>
          </a:p>
          <a:p>
            <a:pPr>
              <a:defRPr/>
            </a:pPr>
            <a:r>
              <a:rPr lang="en-US" sz="1000" dirty="0" smtClean="0">
                <a:solidFill>
                  <a:schemeClr val="accent4">
                    <a:lumMod val="75000"/>
                  </a:schemeClr>
                </a:solidFill>
              </a:rPr>
              <a:t>Source</a:t>
            </a:r>
            <a:r>
              <a:rPr lang="en-US" sz="1000" dirty="0">
                <a:solidFill>
                  <a:schemeClr val="accent4">
                    <a:lumMod val="75000"/>
                  </a:schemeClr>
                </a:solidFill>
              </a:rPr>
              <a:t>: MR </a:t>
            </a:r>
            <a:r>
              <a:rPr lang="en-US" sz="1000" dirty="0" err="1">
                <a:solidFill>
                  <a:schemeClr val="accent4">
                    <a:lumMod val="75000"/>
                  </a:schemeClr>
                </a:solidFill>
              </a:rPr>
              <a:t>NatCat</a:t>
            </a:r>
            <a:r>
              <a:rPr lang="en-US" sz="1000" i="1" dirty="0" err="1">
                <a:solidFill>
                  <a:schemeClr val="accent4">
                    <a:lumMod val="75000"/>
                  </a:schemeClr>
                </a:solidFill>
              </a:rPr>
              <a:t>SERVICE</a:t>
            </a:r>
            <a:endParaRPr lang="en-US" sz="1000" dirty="0">
              <a:solidFill>
                <a:schemeClr val="accent4">
                  <a:lumMod val="75000"/>
                </a:schemeClr>
              </a:solidFill>
            </a:endParaRPr>
          </a:p>
        </p:txBody>
      </p:sp>
      <p:sp>
        <p:nvSpPr>
          <p:cNvPr id="16"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23" name="Rectangle 3"/>
          <p:cNvSpPr>
            <a:spLocks noChangeArrowheads="1"/>
          </p:cNvSpPr>
          <p:nvPr/>
        </p:nvSpPr>
        <p:spPr bwMode="black">
          <a:xfrm>
            <a:off x="500063" y="1112920"/>
            <a:ext cx="8534400" cy="2769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sz="2000" b="1" dirty="0" smtClean="0">
                <a:solidFill>
                  <a:srgbClr val="225A7A"/>
                </a:solidFill>
                <a:latin typeface="Arial" charset="0"/>
                <a:cs typeface="Arial" charset="0"/>
              </a:rPr>
              <a:t>(Overall and </a:t>
            </a:r>
            <a:r>
              <a:rPr lang="en-US" sz="2000" b="1" dirty="0" smtClean="0">
                <a:solidFill>
                  <a:srgbClr val="225A7A"/>
                </a:solidFill>
              </a:rPr>
              <a:t>Insured Losses)</a:t>
            </a:r>
            <a:endParaRPr lang="en-US" sz="2000" b="1" dirty="0">
              <a:solidFill>
                <a:srgbClr val="225A7A"/>
              </a:solidFill>
              <a:latin typeface="Arial" charset="0"/>
              <a:cs typeface="Arial" charset="0"/>
            </a:endParaRPr>
          </a:p>
        </p:txBody>
      </p:sp>
      <p:pic>
        <p:nvPicPr>
          <p:cNvPr id="22" name="Picture 3"/>
          <p:cNvPicPr>
            <a:picLocks noChangeAspect="1" noChangeArrowheads="1"/>
          </p:cNvPicPr>
          <p:nvPr/>
        </p:nvPicPr>
        <p:blipFill>
          <a:blip r:embed="rId2" cstate="email"/>
          <a:srcRect/>
          <a:stretch>
            <a:fillRect/>
          </a:stretch>
        </p:blipFill>
        <p:spPr bwMode="auto">
          <a:xfrm>
            <a:off x="143197" y="1360512"/>
            <a:ext cx="9000803" cy="4876800"/>
          </a:xfrm>
          <a:prstGeom prst="rect">
            <a:avLst/>
          </a:prstGeom>
          <a:noFill/>
          <a:ln w="9525">
            <a:noFill/>
            <a:miter lim="800000"/>
            <a:headEnd/>
            <a:tailEnd/>
          </a:ln>
          <a:effectLst/>
        </p:spPr>
      </p:pic>
      <p:sp>
        <p:nvSpPr>
          <p:cNvPr id="26" name="AutoShape 7"/>
          <p:cNvSpPr>
            <a:spLocks noChangeArrowheads="1"/>
          </p:cNvSpPr>
          <p:nvPr/>
        </p:nvSpPr>
        <p:spPr bwMode="blackWhite">
          <a:xfrm>
            <a:off x="5619134" y="1379339"/>
            <a:ext cx="2192242" cy="1290638"/>
          </a:xfrm>
          <a:prstGeom prst="wedgeRectCallout">
            <a:avLst>
              <a:gd name="adj1" fmla="val 74001"/>
              <a:gd name="adj2" fmla="val 6287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2012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$101.1B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$57.9B</a:t>
            </a:r>
            <a:endParaRPr lang="en-US" b="1" dirty="0">
              <a:solidFill>
                <a:srgbClr val="FFFFFF"/>
              </a:solidFill>
              <a:latin typeface="Arial" pitchFamily="34" charset="0"/>
              <a:cs typeface="Arial" pitchFamily="34" charset="0"/>
            </a:endParaRPr>
          </a:p>
        </p:txBody>
      </p:sp>
      <p:sp>
        <p:nvSpPr>
          <p:cNvPr id="27" name="AutoShape 7"/>
          <p:cNvSpPr>
            <a:spLocks noChangeArrowheads="1"/>
          </p:cNvSpPr>
          <p:nvPr/>
        </p:nvSpPr>
        <p:spPr bwMode="blackWhite">
          <a:xfrm>
            <a:off x="1209609" y="3008671"/>
            <a:ext cx="2596292" cy="1430594"/>
          </a:xfrm>
          <a:prstGeom prst="wedgeRectCallout">
            <a:avLst>
              <a:gd name="adj1" fmla="val 85338"/>
              <a:gd name="adj2" fmla="val 96442"/>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There is a clear upward trend in both insured and overall losses over the past 30+ years</a:t>
            </a:r>
            <a:endParaRPr lang="en-US" b="1" dirty="0">
              <a:solidFill>
                <a:srgbClr val="FFFFFF"/>
              </a:solidFill>
              <a:latin typeface="Arial" charset="0"/>
              <a:cs typeface="Arial" charset="0"/>
            </a:endParaRPr>
          </a:p>
        </p:txBody>
      </p:sp>
      <p:sp>
        <p:nvSpPr>
          <p:cNvPr id="28" name="AutoShape 7"/>
          <p:cNvSpPr>
            <a:spLocks noChangeArrowheads="1"/>
          </p:cNvSpPr>
          <p:nvPr/>
        </p:nvSpPr>
        <p:spPr bwMode="blackWhite">
          <a:xfrm>
            <a:off x="4783392" y="2844345"/>
            <a:ext cx="2590802" cy="1290638"/>
          </a:xfrm>
          <a:prstGeom prst="wedgeRectCallout">
            <a:avLst>
              <a:gd name="adj1" fmla="val 103189"/>
              <a:gd name="adj2" fmla="val 14629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2013: 1</a:t>
            </a:r>
            <a:r>
              <a:rPr lang="en-US" b="1" u="sng" baseline="30000" dirty="0" smtClean="0">
                <a:solidFill>
                  <a:srgbClr val="FFFFFF"/>
                </a:solidFill>
                <a:latin typeface="Arial" pitchFamily="34" charset="0"/>
                <a:cs typeface="Arial" pitchFamily="34" charset="0"/>
              </a:rPr>
              <a:t>st</a:t>
            </a:r>
            <a:r>
              <a:rPr lang="en-US" b="1" u="sng" dirty="0" smtClean="0">
                <a:solidFill>
                  <a:srgbClr val="FFFFFF"/>
                </a:solidFill>
                <a:latin typeface="Arial" pitchFamily="34" charset="0"/>
                <a:cs typeface="Arial" pitchFamily="34" charset="0"/>
              </a:rPr>
              <a:t> Half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$45B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$13B</a:t>
            </a:r>
            <a:endParaRPr lang="en-US" b="1" dirty="0">
              <a:solidFill>
                <a:srgbClr val="FFFFFF"/>
              </a:solidFill>
              <a:latin typeface="Arial" pitchFamily="34" charset="0"/>
              <a:cs typeface="Arial" pitchFamily="34" charset="0"/>
            </a:endParaRPr>
          </a:p>
        </p:txBody>
      </p:sp>
      <p:sp>
        <p:nvSpPr>
          <p:cNvPr id="29" name="Rechteck 17"/>
          <p:cNvSpPr/>
          <p:nvPr/>
        </p:nvSpPr>
        <p:spPr>
          <a:xfrm>
            <a:off x="8856896" y="5333786"/>
            <a:ext cx="90000" cy="396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18"/>
          <p:cNvSpPr/>
          <p:nvPr/>
        </p:nvSpPr>
        <p:spPr>
          <a:xfrm>
            <a:off x="8856896" y="5739776"/>
            <a:ext cx="90000" cy="10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par>
                          <p:cTn id="13" fill="hold">
                            <p:stCondLst>
                              <p:cond delay="1700"/>
                            </p:stCondLst>
                            <p:childTnLst>
                              <p:par>
                                <p:cTn id="14" presetID="2" presetClass="entr" presetSubtype="4"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additive="base">
                                        <p:cTn id="16" dur="500" fill="hold"/>
                                        <p:tgtEl>
                                          <p:spTgt spid="28"/>
                                        </p:tgtEl>
                                        <p:attrNameLst>
                                          <p:attrName>ppt_x</p:attrName>
                                        </p:attrNameLst>
                                      </p:cBhvr>
                                      <p:tavLst>
                                        <p:tav tm="0">
                                          <p:val>
                                            <p:strVal val="#ppt_x"/>
                                          </p:val>
                                        </p:tav>
                                        <p:tav tm="100000">
                                          <p:val>
                                            <p:strVal val="#ppt_x"/>
                                          </p:val>
                                        </p:tav>
                                      </p:tavLst>
                                    </p:anim>
                                    <p:anim calcmode="lin" valueType="num">
                                      <p:cBhvr additive="base">
                                        <p:cTn id="17"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Group 5"/>
          <p:cNvGraphicFramePr>
            <a:graphicFrameLocks/>
          </p:cNvGraphicFramePr>
          <p:nvPr/>
        </p:nvGraphicFramePr>
        <p:xfrm>
          <a:off x="299375" y="1196417"/>
          <a:ext cx="8544941" cy="5097691"/>
        </p:xfrm>
        <a:graphic>
          <a:graphicData uri="http://schemas.openxmlformats.org/drawingml/2006/table">
            <a:tbl>
              <a:tblPr>
                <a:effectLst>
                  <a:outerShdw blurRad="50800" dist="38100" dir="2700000" algn="tl" rotWithShape="0">
                    <a:prstClr val="black">
                      <a:alpha val="40000"/>
                    </a:prstClr>
                  </a:outerShdw>
                </a:effectLst>
              </a:tblPr>
              <a:tblGrid>
                <a:gridCol w="1827329"/>
                <a:gridCol w="1236962"/>
                <a:gridCol w="1236962"/>
                <a:gridCol w="2120505"/>
                <a:gridCol w="2123183"/>
              </a:tblGrid>
              <a:tr h="678283">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defRPr/>
                      </a:pPr>
                      <a:r>
                        <a:rPr lang="en-US" sz="1200" b="1" dirty="0" smtClean="0">
                          <a:solidFill>
                            <a:srgbClr val="FFFFFF"/>
                          </a:solidFill>
                          <a:latin typeface="Arial" charset="0"/>
                        </a:rPr>
                        <a:t>As of January 1, 2013</a:t>
                      </a:r>
                      <a:endParaRPr lang="en-US" sz="1200" b="1" i="1" dirty="0" smtClean="0">
                        <a:solidFill>
                          <a:srgbClr val="FFFFFF"/>
                        </a:solidFill>
                        <a:latin typeface="Arial" charset="0"/>
                      </a:endParaRPr>
                    </a:p>
                  </a:txBody>
                  <a:tcPr anchor="b" horzOverflow="overflow">
                    <a:lnL w="285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Number of  Events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Fatalities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Estimated Overall Losses (US $m)</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Estimated Insured Losses (US $m)</a:t>
                      </a:r>
                    </a:p>
                  </a:txBody>
                  <a:tcPr anchor="b" horzOverflow="overflow">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r>
              <a:tr h="588281">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Tropical Cyclone</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4</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143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52,240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26,360</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707922">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Severe</a:t>
                      </a:r>
                      <a:br>
                        <a:rPr kumimoji="0" lang="en-US" sz="1600" b="1" i="0" u="none" strike="noStrike" cap="none" normalizeH="0" baseline="0" dirty="0" smtClean="0">
                          <a:ln>
                            <a:noFill/>
                          </a:ln>
                          <a:solidFill>
                            <a:schemeClr val="tx1"/>
                          </a:solidFill>
                          <a:effectLst/>
                          <a:latin typeface="Arial" charset="0"/>
                        </a:rPr>
                      </a:br>
                      <a:r>
                        <a:rPr kumimoji="0" lang="en-US" sz="1600" b="1" i="0" u="none" strike="noStrike" cap="none" normalizeH="0" baseline="0" dirty="0" smtClean="0">
                          <a:ln>
                            <a:noFill/>
                          </a:ln>
                          <a:solidFill>
                            <a:schemeClr val="tx1"/>
                          </a:solidFill>
                          <a:effectLst/>
                          <a:latin typeface="Arial" charset="0"/>
                        </a:rPr>
                        <a:t>Thunderstorm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115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118</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27,688</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kern="1200" cap="none" normalizeH="0" baseline="0" dirty="0" smtClean="0">
                          <a:ln>
                            <a:noFill/>
                          </a:ln>
                          <a:solidFill>
                            <a:schemeClr val="tx1"/>
                          </a:solidFill>
                          <a:effectLst/>
                          <a:latin typeface="Arial" charset="0"/>
                          <a:ea typeface="+mn-ea"/>
                          <a:cs typeface="+mn-cs"/>
                        </a:rPr>
                        <a:t>14,914</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16194">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Drought</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20,000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solidFill>
                          <a:effectLst/>
                          <a:latin typeface="Arial" charset="0"/>
                        </a:rPr>
                        <a:t>16,000</a:t>
                      </a:r>
                      <a:r>
                        <a:rPr kumimoji="0" lang="en-US" sz="1600" b="1" i="0" u="none" strike="noStrike" cap="none" normalizeH="0" baseline="30000" dirty="0" smtClean="0">
                          <a:ln>
                            <a:noFill/>
                          </a:ln>
                          <a:solidFill>
                            <a:schemeClr val="tx1"/>
                          </a:solidFill>
                          <a:effectLst/>
                          <a:latin typeface="Arial" charset="0"/>
                        </a:rPr>
                        <a:t>†</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75187">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Wildfire</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38</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1,112</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solidFill>
                          <a:effectLst/>
                          <a:latin typeface="Arial" charset="0"/>
                        </a:rPr>
                        <a:t>595</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604684">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Winter 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7</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81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38</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713570">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Flood</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solidFill>
                          <a:effectLst/>
                          <a:latin typeface="Arial" charset="0"/>
                        </a:rPr>
                        <a:t>0</a:t>
                      </a:r>
                      <a:r>
                        <a:rPr kumimoji="0" lang="en-US" sz="1600" b="1" i="0" u="none" strike="noStrike" cap="none" normalizeH="0" baseline="30000" dirty="0" smtClean="0">
                          <a:ln>
                            <a:noFill/>
                          </a:ln>
                          <a:solidFill>
                            <a:schemeClr val="tx1"/>
                          </a:solidFill>
                          <a:effectLst/>
                          <a:latin typeface="Arial" charset="0"/>
                        </a:rPr>
                        <a:t>††</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713570">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TOTALS</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184</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284</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$101,134</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$57,907</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bl>
          </a:graphicData>
        </a:graphic>
      </p:graphicFrame>
      <p:sp>
        <p:nvSpPr>
          <p:cNvPr id="8" name="Title 7"/>
          <p:cNvSpPr>
            <a:spLocks noGrp="1"/>
          </p:cNvSpPr>
          <p:nvPr>
            <p:ph type="title"/>
          </p:nvPr>
        </p:nvSpPr>
        <p:spPr>
          <a:xfrm>
            <a:off x="266438" y="179506"/>
            <a:ext cx="6840000" cy="720000"/>
          </a:xfrm>
        </p:spPr>
        <p:txBody>
          <a:bodyPr/>
          <a:lstStyle/>
          <a:p>
            <a:r>
              <a:rPr lang="en-US" dirty="0" smtClean="0">
                <a:solidFill>
                  <a:srgbClr val="225A7A"/>
                </a:solidFill>
              </a:rPr>
              <a:t>Natural Disaster Losses in the United States: 2012</a:t>
            </a:r>
            <a:endParaRPr lang="en-US" dirty="0">
              <a:solidFill>
                <a:srgbClr val="225A7A"/>
              </a:solidFill>
            </a:endParaRPr>
          </a:p>
        </p:txBody>
      </p:sp>
      <p:sp>
        <p:nvSpPr>
          <p:cNvPr id="9" name="TextBox 8"/>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97</a:t>
            </a:fld>
            <a:endParaRPr lang="en-US" sz="1000" dirty="0">
              <a:solidFill>
                <a:schemeClr val="accent4">
                  <a:lumMod val="75000"/>
                </a:schemeClr>
              </a:solidFill>
              <a:latin typeface="+mn-lt"/>
            </a:endParaRPr>
          </a:p>
        </p:txBody>
      </p:sp>
      <p:sp>
        <p:nvSpPr>
          <p:cNvPr id="16" name="Rectangle 3"/>
          <p:cNvSpPr>
            <a:spLocks noChangeArrowheads="1"/>
          </p:cNvSpPr>
          <p:nvPr/>
        </p:nvSpPr>
        <p:spPr bwMode="auto">
          <a:xfrm>
            <a:off x="-1" y="6433393"/>
            <a:ext cx="4704735" cy="400110"/>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MR </a:t>
            </a:r>
            <a:r>
              <a:rPr lang="en-US" sz="1000" dirty="0" err="1" smtClean="0">
                <a:solidFill>
                  <a:schemeClr val="accent4">
                    <a:lumMod val="75000"/>
                  </a:schemeClr>
                </a:solidFill>
                <a:latin typeface="Arial" charset="0"/>
              </a:rPr>
              <a:t>NatCat</a:t>
            </a:r>
            <a:r>
              <a:rPr lang="en-US" sz="1000" i="1" dirty="0" err="1" smtClean="0">
                <a:solidFill>
                  <a:schemeClr val="accent4">
                    <a:lumMod val="75000"/>
                  </a:schemeClr>
                </a:solidFill>
                <a:latin typeface="Arial" charset="0"/>
              </a:rPr>
              <a:t>SERVICE</a:t>
            </a:r>
            <a:endParaRPr lang="en-US" sz="1000" i="1" dirty="0" smtClean="0">
              <a:solidFill>
                <a:schemeClr val="accent4">
                  <a:lumMod val="75000"/>
                </a:schemeClr>
              </a:solidFill>
              <a:latin typeface="Arial" charset="0"/>
            </a:endParaRPr>
          </a:p>
          <a:p>
            <a:r>
              <a:rPr lang="en-US" sz="1000" dirty="0" smtClean="0">
                <a:solidFill>
                  <a:schemeClr val="accent4">
                    <a:lumMod val="75000"/>
                  </a:schemeClr>
                </a:solidFill>
                <a:latin typeface="Arial" charset="0"/>
              </a:rPr>
              <a:t>†  </a:t>
            </a:r>
            <a:r>
              <a:rPr lang="en-US" sz="1000" dirty="0" smtClean="0">
                <a:solidFill>
                  <a:schemeClr val="accent4">
                    <a:lumMod val="75000"/>
                  </a:schemeClr>
                </a:solidFill>
                <a:latin typeface="Arial" charset="0"/>
                <a:cs typeface="Arial" charset="0"/>
              </a:rPr>
              <a:t>- Includes Federal Crop Insurance Losses. </a:t>
            </a:r>
            <a:r>
              <a:rPr lang="en-US" sz="1000" dirty="0" smtClean="0">
                <a:solidFill>
                  <a:schemeClr val="accent4">
                    <a:lumMod val="75000"/>
                  </a:schemeClr>
                </a:solidFill>
              </a:rPr>
              <a:t>† †  - Excludes federal flood.</a:t>
            </a:r>
            <a:endParaRPr lang="en-US" sz="1000" dirty="0">
              <a:solidFill>
                <a:schemeClr val="accent4">
                  <a:lumMod val="75000"/>
                </a:schemeClr>
              </a:solidFill>
              <a:latin typeface="Arial" charset="0"/>
              <a:cs typeface="Arial" charset="0"/>
            </a:endParaRPr>
          </a:p>
        </p:txBody>
      </p:sp>
    </p:spTree>
    <p:custDataLst>
      <p:tags r:id="rId1"/>
    </p:custDataLst>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Group 5"/>
          <p:cNvGraphicFramePr>
            <a:graphicFrameLocks/>
          </p:cNvGraphicFramePr>
          <p:nvPr/>
        </p:nvGraphicFramePr>
        <p:xfrm>
          <a:off x="269873" y="1431924"/>
          <a:ext cx="8564564" cy="4936380"/>
        </p:xfrm>
        <a:graphic>
          <a:graphicData uri="http://schemas.openxmlformats.org/drawingml/2006/table">
            <a:tbl>
              <a:tblPr>
                <a:effectLst/>
              </a:tblPr>
              <a:tblGrid>
                <a:gridCol w="1831525"/>
                <a:gridCol w="1239803"/>
                <a:gridCol w="1239803"/>
                <a:gridCol w="2125374"/>
                <a:gridCol w="2128059"/>
              </a:tblGrid>
              <a:tr h="63822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defRPr/>
                      </a:pPr>
                      <a:r>
                        <a:rPr lang="en-US" sz="1200" b="1" dirty="0" smtClean="0">
                          <a:solidFill>
                            <a:srgbClr val="FFFFFF"/>
                          </a:solidFill>
                          <a:latin typeface="Arial" charset="0"/>
                        </a:rPr>
                        <a:t>As of July 1, 2013</a:t>
                      </a:r>
                      <a:endParaRPr lang="en-US" sz="1200" b="1" i="1" dirty="0" smtClean="0">
                        <a:solidFill>
                          <a:srgbClr val="FFFFFF"/>
                        </a:solidFill>
                        <a:latin typeface="Arial" charset="0"/>
                      </a:endParaRPr>
                    </a:p>
                  </a:txBody>
                  <a:tcPr anchor="b" horzOverflow="overflow">
                    <a:lnL w="285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Number of  Events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Fatalities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Estimated Overall Losses (US $m)</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Estimated Insured Losses (US $m)</a:t>
                      </a:r>
                    </a:p>
                  </a:txBody>
                  <a:tcPr anchor="b" horzOverflow="overflow">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r>
              <a:tr h="665413">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Severe</a:t>
                      </a:r>
                      <a:br>
                        <a:rPr kumimoji="0" lang="en-US" sz="1600" b="1" i="0" u="none" strike="noStrike" cap="none" normalizeH="0" baseline="0" dirty="0" smtClean="0">
                          <a:ln>
                            <a:noFill/>
                          </a:ln>
                          <a:solidFill>
                            <a:schemeClr val="tx1">
                              <a:lumMod val="85000"/>
                              <a:lumOff val="15000"/>
                            </a:schemeClr>
                          </a:solidFill>
                          <a:effectLst/>
                          <a:latin typeface="Arial" charset="0"/>
                        </a:rPr>
                      </a:br>
                      <a:r>
                        <a:rPr kumimoji="0" lang="en-US" sz="1600" b="1" i="0" u="none" strike="noStrike" cap="none" normalizeH="0" baseline="0" dirty="0" smtClean="0">
                          <a:ln>
                            <a:noFill/>
                          </a:ln>
                          <a:solidFill>
                            <a:schemeClr val="tx1">
                              <a:lumMod val="85000"/>
                              <a:lumOff val="15000"/>
                            </a:schemeClr>
                          </a:solidFill>
                          <a:effectLst/>
                          <a:latin typeface="Arial" charset="0"/>
                        </a:rPr>
                        <a:t>Thunderstorm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29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66</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10,180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kern="1200" cap="none" normalizeH="0" baseline="0" dirty="0" smtClean="0">
                          <a:ln>
                            <a:noFill/>
                          </a:ln>
                          <a:solidFill>
                            <a:schemeClr val="tx1">
                              <a:lumMod val="85000"/>
                              <a:lumOff val="15000"/>
                            </a:schemeClr>
                          </a:solidFill>
                          <a:effectLst/>
                          <a:latin typeface="Arial" charset="0"/>
                          <a:ea typeface="+mn-ea"/>
                          <a:cs typeface="+mn-cs"/>
                        </a:rPr>
                        <a:t>6,325</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76097">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Winter 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13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lumMod val="85000"/>
                              <a:lumOff val="15000"/>
                            </a:schemeClr>
                          </a:solidFill>
                          <a:effectLst/>
                          <a:latin typeface="Arial" charset="0"/>
                        </a:rPr>
                        <a:t>17</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2,434</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1,255</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92815">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Flood</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10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lumMod val="85000"/>
                              <a:lumOff val="15000"/>
                            </a:schemeClr>
                          </a:solidFill>
                          <a:effectLst/>
                          <a:latin typeface="Arial" charset="0"/>
                        </a:rPr>
                        <a:t>500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9809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Earthquake &amp; Geophysical</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lumMod val="85000"/>
                              <a:lumOff val="15000"/>
                            </a:schemeClr>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lumMod val="85000"/>
                              <a:lumOff val="15000"/>
                            </a:schemeClr>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615236">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Tropical Cyclone</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lumMod val="85000"/>
                              <a:lumOff val="15000"/>
                            </a:schemeClr>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9809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Wildfire, Heat, &amp; Drought</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11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23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700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lumMod val="85000"/>
                              <a:lumOff val="15000"/>
                            </a:schemeClr>
                          </a:solidFill>
                          <a:effectLst/>
                          <a:latin typeface="Arial" charset="0"/>
                        </a:rPr>
                        <a:t>365</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92815">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Totals</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68</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lumMod val="85000"/>
                              <a:lumOff val="15000"/>
                            </a:schemeClr>
                          </a:solidFill>
                          <a:effectLst/>
                          <a:latin typeface="Arial" charset="0"/>
                        </a:rPr>
                        <a:t>116</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lumMod val="85000"/>
                              <a:lumOff val="15000"/>
                            </a:schemeClr>
                          </a:solidFill>
                          <a:effectLst/>
                          <a:latin typeface="Arial" charset="0"/>
                        </a:rPr>
                        <a:t>13,814</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lumMod val="85000"/>
                              <a:lumOff val="15000"/>
                            </a:schemeClr>
                          </a:solidFill>
                          <a:effectLst/>
                          <a:latin typeface="Arial" charset="0"/>
                        </a:rPr>
                        <a:t>7,945</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r>
            </a:tbl>
          </a:graphicData>
        </a:graphic>
      </p:graphicFrame>
      <p:sp>
        <p:nvSpPr>
          <p:cNvPr id="7" name="TextBox 6"/>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98</a:t>
            </a:fld>
            <a:endParaRPr lang="en-US" sz="1000" dirty="0">
              <a:solidFill>
                <a:schemeClr val="accent4">
                  <a:lumMod val="75000"/>
                </a:schemeClr>
              </a:solidFill>
              <a:latin typeface="+mn-lt"/>
            </a:endParaRPr>
          </a:p>
        </p:txBody>
      </p:sp>
      <p:sp>
        <p:nvSpPr>
          <p:cNvPr id="9" name="Rectangle 3"/>
          <p:cNvSpPr>
            <a:spLocks noChangeArrowheads="1"/>
          </p:cNvSpPr>
          <p:nvPr/>
        </p:nvSpPr>
        <p:spPr bwMode="auto">
          <a:xfrm>
            <a:off x="0" y="6554581"/>
            <a:ext cx="2895599" cy="246221"/>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MR </a:t>
            </a:r>
            <a:r>
              <a:rPr lang="en-US" sz="1000" dirty="0" err="1" smtClean="0">
                <a:solidFill>
                  <a:schemeClr val="accent4">
                    <a:lumMod val="75000"/>
                  </a:schemeClr>
                </a:solidFill>
                <a:latin typeface="Arial" charset="0"/>
              </a:rPr>
              <a:t>NatCatSERVICE</a:t>
            </a:r>
            <a:endParaRPr lang="en-US" sz="1000" dirty="0">
              <a:solidFill>
                <a:schemeClr val="accent4">
                  <a:lumMod val="75000"/>
                </a:schemeClr>
              </a:solidFill>
              <a:latin typeface="Arial" charset="0"/>
              <a:cs typeface="Arial" charset="0"/>
            </a:endParaRPr>
          </a:p>
        </p:txBody>
      </p:sp>
      <p:sp>
        <p:nvSpPr>
          <p:cNvPr id="11" name="Title 7"/>
          <p:cNvSpPr>
            <a:spLocks noGrp="1"/>
          </p:cNvSpPr>
          <p:nvPr>
            <p:ph type="title"/>
          </p:nvPr>
        </p:nvSpPr>
        <p:spPr>
          <a:xfrm>
            <a:off x="266438" y="179506"/>
            <a:ext cx="6840000" cy="720000"/>
          </a:xfrm>
        </p:spPr>
        <p:txBody>
          <a:bodyPr/>
          <a:lstStyle/>
          <a:p>
            <a:r>
              <a:rPr lang="en-US" dirty="0" smtClean="0">
                <a:solidFill>
                  <a:srgbClr val="225A7A"/>
                </a:solidFill>
              </a:rPr>
              <a:t>Natural Disaster Losses in the United States: First Half 2013</a:t>
            </a:r>
            <a:endParaRPr lang="en-US" dirty="0">
              <a:solidFill>
                <a:srgbClr val="225A7A"/>
              </a:solidFill>
            </a:endParaRPr>
          </a:p>
        </p:txBody>
      </p:sp>
    </p:spTree>
    <p:custDataLst>
      <p:tags r:id="rId1"/>
    </p:custDataLst>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7"/>
          <p:cNvSpPr>
            <a:spLocks noGrp="1"/>
          </p:cNvSpPr>
          <p:nvPr>
            <p:ph type="title" idx="4294967295"/>
          </p:nvPr>
        </p:nvSpPr>
        <p:spPr>
          <a:xfrm>
            <a:off x="246500" y="58992"/>
            <a:ext cx="7525899" cy="812800"/>
          </a:xfrm>
        </p:spPr>
        <p:txBody>
          <a:bodyPr/>
          <a:lstStyle/>
          <a:p>
            <a:pPr eaLnBrk="0" fontAlgn="base" hangingPunct="0"/>
            <a:r>
              <a:rPr lang="en-US" kern="1200" dirty="0" smtClean="0">
                <a:latin typeface="Arial"/>
                <a:ea typeface="+mn-ea"/>
                <a:cs typeface="Arial"/>
              </a:rPr>
              <a:t>Significant Natural Catastrophes, 2012</a:t>
            </a:r>
            <a:br>
              <a:rPr lang="en-US" kern="1200" dirty="0" smtClean="0">
                <a:latin typeface="Arial"/>
                <a:ea typeface="+mn-ea"/>
                <a:cs typeface="Arial"/>
              </a:rPr>
            </a:br>
            <a:r>
              <a:rPr lang="en-US" sz="1800" kern="1200" dirty="0" smtClean="0">
                <a:latin typeface="Arial"/>
                <a:ea typeface="+mn-ea"/>
                <a:cs typeface="Arial"/>
              </a:rPr>
              <a:t>(Events with</a:t>
            </a:r>
            <a:r>
              <a:rPr lang="en-US" kern="1200" dirty="0" smtClean="0">
                <a:latin typeface="Arial"/>
                <a:ea typeface="+mn-ea"/>
                <a:cs typeface="Arial"/>
              </a:rPr>
              <a:t> </a:t>
            </a:r>
            <a:r>
              <a:rPr lang="en-US" sz="1800" dirty="0" smtClean="0">
                <a:latin typeface="Arial" charset="0"/>
                <a:cs typeface="Arial" charset="0"/>
              </a:rPr>
              <a:t>$1 billion economic loss and/or 50 fatalities)</a:t>
            </a:r>
            <a:endParaRPr lang="en-US" dirty="0"/>
          </a:p>
        </p:txBody>
      </p:sp>
      <p:graphicFrame>
        <p:nvGraphicFramePr>
          <p:cNvPr id="6" name="Group 57"/>
          <p:cNvGraphicFramePr>
            <a:graphicFrameLocks noGrp="1"/>
          </p:cNvGraphicFramePr>
          <p:nvPr>
            <p:ph/>
          </p:nvPr>
        </p:nvGraphicFramePr>
        <p:xfrm>
          <a:off x="269875" y="1183252"/>
          <a:ext cx="8534401" cy="5184648"/>
        </p:xfrm>
        <a:graphic>
          <a:graphicData uri="http://schemas.openxmlformats.org/drawingml/2006/table">
            <a:tbl>
              <a:tblPr>
                <a:effectLst>
                  <a:outerShdw blurRad="50800" dist="38100" dir="2700000" algn="tl" rotWithShape="0">
                    <a:prstClr val="black">
                      <a:alpha val="40000"/>
                    </a:prstClr>
                  </a:outerShdw>
                </a:effectLst>
              </a:tblPr>
              <a:tblGrid>
                <a:gridCol w="2016125"/>
                <a:gridCol w="2057400"/>
                <a:gridCol w="2326884"/>
                <a:gridCol w="2133992"/>
              </a:tblGrid>
              <a:tr h="563073">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Date </a:t>
                      </a:r>
                    </a:p>
                  </a:txBody>
                  <a:tcPr marT="91440" anchor="b"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8688C"/>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Event</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8688C"/>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Estimated Economic </a:t>
                      </a:r>
                      <a:br>
                        <a:rPr kumimoji="0" lang="en-US" sz="1600" b="1" i="0" u="none" strike="noStrike" cap="none" normalizeH="0" baseline="0" dirty="0" smtClean="0">
                          <a:ln>
                            <a:noFill/>
                          </a:ln>
                          <a:solidFill>
                            <a:schemeClr val="bg1"/>
                          </a:solidFill>
                          <a:effectLst/>
                          <a:latin typeface="Arial" charset="0"/>
                        </a:rPr>
                      </a:br>
                      <a:r>
                        <a:rPr kumimoji="0" lang="en-US" sz="1600" b="1" i="0" u="none" strike="noStrike" cap="none" normalizeH="0" baseline="0" dirty="0" smtClean="0">
                          <a:ln>
                            <a:noFill/>
                          </a:ln>
                          <a:solidFill>
                            <a:schemeClr val="bg1"/>
                          </a:solidFill>
                          <a:effectLst/>
                          <a:latin typeface="Arial" charset="0"/>
                        </a:rPr>
                        <a:t>Losses  (US $m)</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8688C"/>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Estimated Insured Losses  (US $m)</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8688C"/>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June – Sept 2012</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Central US Drought</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20,000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16,000</a:t>
                      </a:r>
                      <a:r>
                        <a:rPr kumimoji="0" lang="en-US" sz="1400" b="0" i="0" u="none" strike="noStrike" cap="none" normalizeH="0" baseline="30000" dirty="0" smtClean="0">
                          <a:ln>
                            <a:noFill/>
                          </a:ln>
                          <a:solidFill>
                            <a:schemeClr val="tx1"/>
                          </a:solidFill>
                          <a:effectLst/>
                          <a:latin typeface="Arial" charset="0"/>
                        </a:rPr>
                        <a:t>†</a:t>
                      </a:r>
                      <a:endParaRPr kumimoji="0" lang="en-US" sz="1400" b="0" i="0" u="none" strike="noStrike" cap="none" normalizeH="0" baseline="0" dirty="0" smtClean="0">
                        <a:ln>
                          <a:noFill/>
                        </a:ln>
                        <a:solidFill>
                          <a:schemeClr val="tx1"/>
                        </a:solidFill>
                        <a:effectLst/>
                        <a:latin typeface="Arial" charset="0"/>
                      </a:endParaRP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March 2 - 3</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5,000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2,500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April 2 – 4</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1,550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775</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April 13- 15</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mn-lt"/>
                        </a:rPr>
                        <a:t>1,800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910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April 28 – 29</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4,500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2,500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May 25 – 30</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3,400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1,700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June 6 – 7</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1,400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1,000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June 11 – 13</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1,900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950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June 28 – July 2</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4,000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2,000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August 26 - 30</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Hurricane Isaac</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2,000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1,220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October 28 - 30</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Hurricane Sandy</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50,000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25,000</a:t>
                      </a:r>
                      <a:r>
                        <a:rPr kumimoji="0" lang="en-US" sz="1400" b="0" i="0" u="none" strike="noStrike" cap="none" normalizeH="0" baseline="30000" dirty="0" smtClean="0">
                          <a:ln>
                            <a:noFill/>
                          </a:ln>
                          <a:solidFill>
                            <a:schemeClr val="tx1"/>
                          </a:solidFill>
                          <a:effectLst/>
                          <a:latin typeface="Arial" charset="0"/>
                        </a:rPr>
                        <a:t>††</a:t>
                      </a:r>
                      <a:endParaRPr kumimoji="0" lang="en-US" sz="1400" b="0" i="0" u="none" strike="noStrike" cap="none" normalizeH="0" baseline="0" dirty="0" smtClean="0">
                        <a:ln>
                          <a:noFill/>
                        </a:ln>
                        <a:solidFill>
                          <a:schemeClr val="tx1"/>
                        </a:solidFill>
                        <a:effectLst/>
                        <a:latin typeface="Arial" charset="0"/>
                      </a:endParaRP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bl>
          </a:graphicData>
        </a:graphic>
      </p:graphicFrame>
      <p:sp>
        <p:nvSpPr>
          <p:cNvPr id="10" name="TextBox 9"/>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99</a:t>
            </a:fld>
            <a:endParaRPr lang="en-US" sz="1000" dirty="0">
              <a:solidFill>
                <a:schemeClr val="accent4">
                  <a:lumMod val="75000"/>
                </a:schemeClr>
              </a:solidFill>
              <a:latin typeface="+mn-lt"/>
            </a:endParaRPr>
          </a:p>
        </p:txBody>
      </p:sp>
      <p:sp>
        <p:nvSpPr>
          <p:cNvPr id="13" name="TextBox 12"/>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99</a:t>
            </a:fld>
            <a:endParaRPr lang="en-US" sz="1000" dirty="0">
              <a:solidFill>
                <a:schemeClr val="accent4">
                  <a:lumMod val="75000"/>
                </a:schemeClr>
              </a:solidFill>
              <a:latin typeface="+mn-lt"/>
            </a:endParaRPr>
          </a:p>
        </p:txBody>
      </p:sp>
      <p:sp>
        <p:nvSpPr>
          <p:cNvPr id="16" name="Rectangle 3"/>
          <p:cNvSpPr>
            <a:spLocks noChangeArrowheads="1"/>
          </p:cNvSpPr>
          <p:nvPr/>
        </p:nvSpPr>
        <p:spPr bwMode="auto">
          <a:xfrm>
            <a:off x="0" y="6448142"/>
            <a:ext cx="5397910" cy="400110"/>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MR </a:t>
            </a:r>
            <a:r>
              <a:rPr lang="en-US" sz="1000" dirty="0" err="1" smtClean="0">
                <a:solidFill>
                  <a:schemeClr val="accent4">
                    <a:lumMod val="75000"/>
                  </a:schemeClr>
                </a:solidFill>
                <a:latin typeface="Arial" charset="0"/>
              </a:rPr>
              <a:t>NatCat</a:t>
            </a:r>
            <a:r>
              <a:rPr lang="en-US" sz="1000" i="1" dirty="0" err="1" smtClean="0">
                <a:solidFill>
                  <a:schemeClr val="accent4">
                    <a:lumMod val="75000"/>
                  </a:schemeClr>
                </a:solidFill>
                <a:latin typeface="Arial" charset="0"/>
              </a:rPr>
              <a:t>SERVICE</a:t>
            </a:r>
            <a:endParaRPr lang="en-US" sz="1000" i="1" dirty="0" smtClean="0">
              <a:solidFill>
                <a:schemeClr val="accent4">
                  <a:lumMod val="75000"/>
                </a:schemeClr>
              </a:solidFill>
              <a:latin typeface="Arial" charset="0"/>
            </a:endParaRPr>
          </a:p>
          <a:p>
            <a:r>
              <a:rPr lang="en-US" sz="1000" dirty="0" smtClean="0">
                <a:solidFill>
                  <a:schemeClr val="accent4">
                    <a:lumMod val="75000"/>
                  </a:schemeClr>
                </a:solidFill>
                <a:latin typeface="Arial" charset="0"/>
              </a:rPr>
              <a:t>†  </a:t>
            </a:r>
            <a:r>
              <a:rPr lang="en-US" sz="1000" dirty="0" smtClean="0">
                <a:solidFill>
                  <a:schemeClr val="accent4">
                    <a:lumMod val="75000"/>
                  </a:schemeClr>
                </a:solidFill>
                <a:latin typeface="Arial" charset="0"/>
                <a:cs typeface="Arial" charset="0"/>
              </a:rPr>
              <a:t>- Includes Federal Crop Insurance Losses.; </a:t>
            </a:r>
            <a:r>
              <a:rPr lang="en-US" sz="1000" dirty="0" smtClean="0">
                <a:solidFill>
                  <a:schemeClr val="accent4">
                    <a:lumMod val="75000"/>
                  </a:schemeClr>
                </a:solidFill>
              </a:rPr>
              <a:t>† †  - Excludes  NFIP losses.</a:t>
            </a:r>
            <a:endParaRPr lang="en-US" sz="1000" dirty="0">
              <a:solidFill>
                <a:schemeClr val="accent4">
                  <a:lumMod val="75000"/>
                </a:schemeClr>
              </a:solidFill>
              <a:latin typeface="Arial" charset="0"/>
              <a:cs typeface="Arial" charset="0"/>
            </a:endParaRPr>
          </a:p>
        </p:txBody>
      </p:sp>
    </p:spTree>
    <p:custDataLst>
      <p:tags r:id="rId1"/>
    </p:custData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NAV" val="51"/>
  <p:tag name="ARTICULATE_SLIDE_GUID" val="d1b25dd7-2819-40d4-857e-0586fe15f666"/>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0.xml><?xml version="1.0" encoding="utf-8"?>
<p:tagLst xmlns:a="http://schemas.openxmlformats.org/drawingml/2006/main" xmlns:r="http://schemas.openxmlformats.org/officeDocument/2006/relationships" xmlns:p="http://schemas.openxmlformats.org/presentationml/2006/main">
  <p:tag name="ARTICULATE_TITLE_TAG" val="Convective loss events in the U.S. "/>
  <p:tag name="ARTICULATE_SLIDE_GUID" val="1d3adc11-9676-4908-8f6b-96365722e2d3"/>
  <p:tag name="ARTICULATE_SLIDE_NAV" val="43"/>
  <p:tag name="ARTICULATE_SLIDE_PAUSE" val="0"/>
  <p:tag name="ARTICULATE_NAV_LEVEL" val="3"/>
  <p:tag name="ARTICULATE_SLIDE_PRESENTER" val="Dr. Peter Höppe"/>
  <p:tag name="ARTICULATE_SLIDE_PRESENTER_GUID" val="5CF581FA24A7"/>
  <p:tag name="ARTICULATE_PLAYLIST_ID" val="-1"/>
  <p:tag name="ARTICULATE_LOCK_SLIDE" val="0"/>
</p:tagLst>
</file>

<file path=ppt/tags/tag1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mKvw6upY_files\slide0001_image001.emz"/>
</p:tagLst>
</file>

<file path=ppt/tags/tag13.xml><?xml version="1.0" encoding="utf-8"?>
<p:tagLst xmlns:a="http://schemas.openxmlformats.org/drawingml/2006/main" xmlns:r="http://schemas.openxmlformats.org/officeDocument/2006/relationships" xmlns:p="http://schemas.openxmlformats.org/presentationml/2006/main">
  <p:tag name="ARTICULATE_TITLE_TAG" val="Major Results Convective Storm Study"/>
  <p:tag name="ARTICULATE_SLIDE_GUID" val="431b2361-b2c4-4f74-9695-45951566cbce"/>
  <p:tag name="ARTICULATE_SLIDE_NAV" val="45"/>
  <p:tag name="ARTICULATE_SLIDE_PAUSE" val="0"/>
  <p:tag name="ARTICULATE_NAV_LEVEL" val="3"/>
  <p:tag name="ARTICULATE_SLIDE_PRESENTER" val="Dr. Peter Höppe"/>
  <p:tag name="ARTICULATE_SLIDE_PRESENTER_GUID" val="5CF581FA24A7"/>
  <p:tag name="ARTICULATE_PLAYLIST_ID" val="-1"/>
  <p:tag name="ARTICULATE_LOCK_SLIDE" val="0"/>
</p:tagLst>
</file>

<file path=ppt/tags/tag1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6sCjLv5I_files\slide0001_image001.png"/>
</p:tagLst>
</file>

<file path=ppt/tags/tag15.xml><?xml version="1.0" encoding="utf-8"?>
<p:tagLst xmlns:a="http://schemas.openxmlformats.org/drawingml/2006/main" xmlns:r="http://schemas.openxmlformats.org/officeDocument/2006/relationships" xmlns:p="http://schemas.openxmlformats.org/presentationml/2006/main">
  <p:tag name="ARTICULATE_SLIDE_NAV" val="51"/>
  <p:tag name="ARTICULATE_SLIDE_GUID" val="d1b25dd7-2819-40d4-857e-0586fe15f666"/>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ZiF8nkDK_files\slide0001_image001.emz"/>
</p:tagLst>
</file>

<file path=ppt/tags/tag4.xml><?xml version="1.0" encoding="utf-8"?>
<p:tagLst xmlns:a="http://schemas.openxmlformats.org/drawingml/2006/main" xmlns:r="http://schemas.openxmlformats.org/officeDocument/2006/relationships" xmlns:p="http://schemas.openxmlformats.org/presentationml/2006/main">
  <p:tag name="ARTICULATE_SLIDE_GUID" val="6a4ced4d-8df6-4cf6-88db-6d3639104882"/>
  <p:tag name="AUDIO_IMPORT" val="U:\Webinar\2011_07 - Nat Cat Review\Articulate\07.mp3"/>
  <p:tag name="ELAPSEDTIME" val="40.697"/>
  <p:tag name="AUDIO_ID" val="297"/>
  <p:tag name="ARTICULATE_SLIDE_NAV" val="7"/>
  <p:tag name="ARTICULATE_SLIDE_PAUSE" val="0"/>
  <p:tag name="ARTICULATE_NAV_LEVEL" val="3"/>
  <p:tag name="ARTICULATE_SLIDE_PRESENTER" val="Carl Hedde, CPCU"/>
  <p:tag name="ARTICULATE_SLIDE_PRESENTER_GUID" val="5AFE23B0F3CC"/>
  <p:tag name="ARTICULATE_PLAYLIST_ID" val="-1"/>
  <p:tag name="ARTICULATE_LOCK_SLIDE" val="0"/>
</p:tagLst>
</file>

<file path=ppt/tags/tag5.xml><?xml version="1.0" encoding="utf-8"?>
<p:tagLst xmlns:a="http://schemas.openxmlformats.org/drawingml/2006/main" xmlns:r="http://schemas.openxmlformats.org/officeDocument/2006/relationships" xmlns:p="http://schemas.openxmlformats.org/presentationml/2006/main">
  <p:tag name="ARTICULATE_SLIDE_GUID" val="9a0d12d1-30ae-4c34-adac-1cb8505fb5fd"/>
  <p:tag name="ARTICULATE_SLIDE_NAV" val="7"/>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6.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3"/>
  <p:tag name="ARTICULATE_SLIDE_PRESENTER" val="Carl Hedde, CPCU"/>
  <p:tag name="ARTICULATE_SLIDE_PRESENTER_GUID" val="5AFE23B0F3CC"/>
  <p:tag name="ARTICULATE_PLAYLIST_ID" val="-1"/>
  <p:tag name="ARTICULATE_LOCK_SLIDE" val="0"/>
</p:tagLst>
</file>

<file path=ppt/tags/tag7.xml><?xml version="1.0" encoding="utf-8"?>
<p:tagLst xmlns:a="http://schemas.openxmlformats.org/drawingml/2006/main" xmlns:r="http://schemas.openxmlformats.org/officeDocument/2006/relationships" xmlns:p="http://schemas.openxmlformats.org/presentationml/2006/main">
  <p:tag name="ARTICULATE_TITLE_TAG" val="Convective loss events in the U.S."/>
  <p:tag name="ARTICULATE_SLIDE_GUID" val="f54c3187-8a18-4ebd-81d2-07f81e6240c4"/>
  <p:tag name="ARTICULATE_SLIDE_NAV" val="42"/>
  <p:tag name="ARTICULATE_SLIDE_PAUSE" val="0"/>
  <p:tag name="ARTICULATE_NAV_LEVEL" val="2"/>
  <p:tag name="ARTICULATE_SLIDE_PRESENTER" val="Dr. Peter Höppe"/>
  <p:tag name="ARTICULATE_SLIDE_PRESENTER_GUID" val="5CF581FA24A7"/>
  <p:tag name="ARTICULATE_PLAYLIST_ID" val="-1"/>
  <p:tag name="ARTICULATE_LOCK_SLIDE" val="0"/>
</p:tagLst>
</file>

<file path=ppt/tags/tag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etzATWDa_files\slide0001_image001.emz"/>
</p:tagLst>
</file>

<file path=ppt/tags/tag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UWmuu9Pi_files\slide0001_image001.gif"/>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2011 AIS">
    <a:dk1>
      <a:sysClr val="windowText" lastClr="000000"/>
    </a:dk1>
    <a:lt1>
      <a:sysClr val="window" lastClr="FFFFFF"/>
    </a:lt1>
    <a:dk2>
      <a:srgbClr val="7F7F7F"/>
    </a:dk2>
    <a:lt2>
      <a:srgbClr val="FFFFFF"/>
    </a:lt2>
    <a:accent1>
      <a:srgbClr val="0F5173"/>
    </a:accent1>
    <a:accent2>
      <a:srgbClr val="00A454"/>
    </a:accent2>
    <a:accent3>
      <a:srgbClr val="2DC8FF"/>
    </a:accent3>
    <a:accent4>
      <a:srgbClr val="CCFF33"/>
    </a:accent4>
    <a:accent5>
      <a:srgbClr val="AB73D5"/>
    </a:accent5>
    <a:accent6>
      <a:srgbClr val="FFC000"/>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181623</TotalTime>
  <Words>21379</Words>
  <Application>Microsoft Office PowerPoint</Application>
  <PresentationFormat>On-screen Show (4:3)</PresentationFormat>
  <Paragraphs>2961</Paragraphs>
  <Slides>284</Slides>
  <Notes>253</Notes>
  <HiddenSlides>160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284</vt:i4>
      </vt:variant>
    </vt:vector>
  </HeadingPairs>
  <TitlesOfParts>
    <vt:vector size="288" baseType="lpstr">
      <vt:lpstr>Default Design</vt:lpstr>
      <vt:lpstr>Chart</vt:lpstr>
      <vt:lpstr>Slide</vt:lpstr>
      <vt:lpstr>Worksheet</vt:lpstr>
      <vt:lpstr>Overview &amp; Outlook for the      P/C Insurance Industry: Trends, Challenges and Opportunities Focus on Wisconsin Markets</vt:lpstr>
      <vt:lpstr>Presentation Outline: Positioned for Growth</vt:lpstr>
      <vt:lpstr>Observations on Growth: 2014 &amp; Beyond</vt:lpstr>
      <vt:lpstr>Slide 4</vt:lpstr>
      <vt:lpstr>P/C Net Income After Taxes 1991–2013:H1 ($ Millions)</vt:lpstr>
      <vt:lpstr>Profitability Peaks &amp; Troughs in the P/C Insurance Industry, 1975 – 2013:H1*</vt:lpstr>
      <vt:lpstr>A 100 Combined Ratio Isn’t What It Once Was: Investment Impact on ROEs</vt:lpstr>
      <vt:lpstr>ROE: Property/Casualty Insurance vs. Fortune 500, 1987–2012*</vt:lpstr>
      <vt:lpstr>ROE: ROEs by Industry vs. Fortune 500, 1987–2012*</vt:lpstr>
      <vt:lpstr>RNW All Lines by State, 2002-2011 Average: Highest 25 States</vt:lpstr>
      <vt:lpstr>Slide 11</vt:lpstr>
      <vt:lpstr>Slide 12</vt:lpstr>
      <vt:lpstr>RNW All Lines: WI vs. U.S., 2002-2011</vt:lpstr>
      <vt:lpstr>RNW PP Auto: WI vs. U.S., 2002-2011</vt:lpstr>
      <vt:lpstr>RNW Comm. Auto: WI vs. U.S., 2002-2011</vt:lpstr>
      <vt:lpstr>RNW Comm. Multi-Peril: WI vs. U.S., 2002-2011</vt:lpstr>
      <vt:lpstr>RNW Homeowners: WI vs. U.S., 2002-2011</vt:lpstr>
      <vt:lpstr>All Lines: 10-Year Average RNW WI &amp; Nearby States</vt:lpstr>
      <vt:lpstr>PP Auto: 10-Year Average RNW WI &amp; Nearby States</vt:lpstr>
      <vt:lpstr>Top Ten Most Expensive And Least Expensive States For Automobile Insurance, 2010 (1)</vt:lpstr>
      <vt:lpstr>Comm. Auto: 10-Year Average RNW WI &amp; Nearby States</vt:lpstr>
      <vt:lpstr>Comm. M-P: 10-Year Average RNW WI &amp; Nearby States</vt:lpstr>
      <vt:lpstr>Homeowners: 10-Year Average RNW WI  &amp; Nearby States</vt:lpstr>
      <vt:lpstr>Top Ten Most Expensive And Least Expensive States For Homeowners Insurance, 2010 (1)</vt:lpstr>
      <vt:lpstr>All Lines DWP Growth: WI vs. U.S., 2003-2012</vt:lpstr>
      <vt:lpstr>Comm. Lines DWP Growth: WI vs. U.S., 2003-2012</vt:lpstr>
      <vt:lpstr>Personal Lines DWP Growth: WI vs. U.S., 2003-2012</vt:lpstr>
      <vt:lpstr>Private Passenger Auto DWP Growth:  WI vs. U.S., 2003-2012</vt:lpstr>
      <vt:lpstr>Homeowner’s MP DWP Growth: WI vs. U.S., 2003-2012</vt:lpstr>
      <vt:lpstr>The Strength of the Economy Will Influence P/C Insurer Growth Opportunities</vt:lpstr>
      <vt:lpstr>US Real GDP Growth*</vt:lpstr>
      <vt:lpstr>Real GDP by State Percent Change, 2012: Highest 25 States</vt:lpstr>
      <vt:lpstr>Slide 33</vt:lpstr>
      <vt:lpstr>Slide 34</vt:lpstr>
      <vt:lpstr>Defense and Non-Defense Federal Spending        as a Share of State GDP: Top 10 States*</vt:lpstr>
      <vt:lpstr>Slide 36</vt:lpstr>
      <vt:lpstr>Slide 37</vt:lpstr>
      <vt:lpstr>Auto/Light Truck Sales, 1999-2019F</vt:lpstr>
      <vt:lpstr>Personal Auto Insurance Direct Written Premiums vs. Recently-Registered Cars</vt:lpstr>
      <vt:lpstr>Average Age of Vehicles on the Road, 2006—2013</vt:lpstr>
      <vt:lpstr>Monthly Change* in Auto Insurance Prices, 1991–2013*</vt:lpstr>
      <vt:lpstr>Monthly Change* in Auto Insurance Prices, January 2005 - August 2013</vt:lpstr>
      <vt:lpstr>Average Expenditures on Auto Insurance</vt:lpstr>
      <vt:lpstr>New Private Housing Starts, 1990-2019F</vt:lpstr>
      <vt:lpstr>Average Premium for Home Insurance Policies**</vt:lpstr>
      <vt:lpstr>Interest Rate on Convention 30-Year Mortgages: Headed Back Up, 1990–2013*</vt:lpstr>
      <vt:lpstr>Slide 47</vt:lpstr>
      <vt:lpstr>Commercial &amp; Industrial Loans Outstanding at FDIC-Insured Banks, Quarterly, 2006-2013*</vt:lpstr>
      <vt:lpstr>Percent of Non-Current Commercial &amp; Industrial Loans Outstanding at FDIC-Insured Banks, Quarterly, 2006-2013:Q2*</vt:lpstr>
      <vt:lpstr>CONSTRUCTION INDUSTRY OVERVIEW &amp; OUTLOOK</vt:lpstr>
      <vt:lpstr>Value of New Private Construction: Residential &amp; Nonresidential, 2003-2013*</vt:lpstr>
      <vt:lpstr>Slide 52</vt:lpstr>
      <vt:lpstr>New Home Inventories and Rental Vacancy Rates, 2003-2013*</vt:lpstr>
      <vt:lpstr>Change from Peak in New Construction Expenditures to 2013*</vt:lpstr>
      <vt:lpstr>Value of Construction Put in Place,   August 2013 vs. August 2012*</vt:lpstr>
      <vt:lpstr>Value of Private Construction Put in Place, by Segment,  Aug. 2013 vs. Aug. 2012*</vt:lpstr>
      <vt:lpstr>Private Construction by Segment/Project Type,  Aug. 2013 vs. Aug. 2012*</vt:lpstr>
      <vt:lpstr>Value of Public Construction Put in Place, by Segment,  Aug. 2013 vs. Aug. 2012*</vt:lpstr>
      <vt:lpstr>Public Construction by Segment/Project Type,  Aug. 2013 vs. Aug. 2012*</vt:lpstr>
      <vt:lpstr>New Private Housing Starts, 1990-2019F</vt:lpstr>
      <vt:lpstr>Construction Employment, Jan. 2010—September 2013*</vt:lpstr>
      <vt:lpstr>Construction Employment,  Jan. 2003–September 2013 </vt:lpstr>
      <vt:lpstr>Nonfarm Payroll (Wages and Salaries): Quarterly, 2005–2013:Q2</vt:lpstr>
      <vt:lpstr>Slide 64</vt:lpstr>
      <vt:lpstr>Dollar Value* of Manufacturers’ Shipments Monthly, Jan. 1992—Apr. 2013</vt:lpstr>
      <vt:lpstr>Manufacturing Growth for Selected Sectors, 2013 vs. 2013*</vt:lpstr>
      <vt:lpstr>Recovery in Capacity Utilization is a Positive Sign for Commercial Exposures</vt:lpstr>
      <vt:lpstr>Manufacturing Employment, Jan. 2010—August 2013*</vt:lpstr>
      <vt:lpstr>Slide 69</vt:lpstr>
      <vt:lpstr>Business Bankruptcy Filings, 1980-2012</vt:lpstr>
      <vt:lpstr>Private Sector Business Starts,  1993:Q2 – 2012:Q4*</vt:lpstr>
      <vt:lpstr>Slide 72</vt:lpstr>
      <vt:lpstr>12 Industries for the Next 10 Years: Insurance Solutions Needed</vt:lpstr>
      <vt:lpstr>Slide 74</vt:lpstr>
      <vt:lpstr>Unemployment and Underemployment Rates: Stubbornly High, But Falling</vt:lpstr>
      <vt:lpstr>Slide 76</vt:lpstr>
      <vt:lpstr>Slide 77</vt:lpstr>
      <vt:lpstr>Slide 78</vt:lpstr>
      <vt:lpstr>Slide 79</vt:lpstr>
      <vt:lpstr>Net Change in Government Employment: Jan. 2010—Sept. 2013*</vt:lpstr>
      <vt:lpstr>Unemployment Rates by State, August 2013: Highest 25 States*</vt:lpstr>
      <vt:lpstr>Slide 82</vt:lpstr>
      <vt:lpstr>Oil &amp; Gas Extraction Employment, Jan. 2010—Sept. 2013*</vt:lpstr>
      <vt:lpstr>US Unemployment Rate Forecast</vt:lpstr>
      <vt:lpstr>US Unemployment Rate Forecasts</vt:lpstr>
      <vt:lpstr>Nonfarm Payroll (Wages and Salaries): Quarterly, 2005–2013:Q2</vt:lpstr>
      <vt:lpstr>Payroll vs. Workers Comp Net Written Premiums, 1990-2012E</vt:lpstr>
      <vt:lpstr>Slide 88</vt:lpstr>
      <vt:lpstr>U.S. Insured Catastrophe Losses</vt:lpstr>
      <vt:lpstr>Top 16 Most Costly Disasters in U.S. History</vt:lpstr>
      <vt:lpstr>Top 16 Most Costly World Insurance Losses, 1970-2012*</vt:lpstr>
      <vt:lpstr>Natural Disasters in the United States, 1980 – June 2013* Number of Events (Annual Totals 1980 – June 2013*) </vt:lpstr>
      <vt:lpstr>Losses Due to Natural Disasters in the US, 1980–2013 (Jan.-June Only)</vt:lpstr>
      <vt:lpstr>Slide 94</vt:lpstr>
      <vt:lpstr>Natural Disasters Worldwide, 1980 – 2013* (Number of Events) </vt:lpstr>
      <vt:lpstr>Losses Due to Natural Disasters Worldwide, 1980–2013* (Overall &amp; Insured Losses)</vt:lpstr>
      <vt:lpstr>Natural Disaster Losses in the United States: 2012</vt:lpstr>
      <vt:lpstr>Natural Disaster Losses in the United States: First Half 2013</vt:lpstr>
      <vt:lpstr>Significant Natural Catastrophes, 2012 (Events with $1 billion economic loss and/or 50 fatalities)</vt:lpstr>
      <vt:lpstr>Top 12 Most Costly Hurricanes in U.S. History</vt:lpstr>
      <vt:lpstr>Total Value of Insured Coastal Exposure in 2012</vt:lpstr>
      <vt:lpstr>Slide 102</vt:lpstr>
      <vt:lpstr>Slide 103</vt:lpstr>
      <vt:lpstr>Convective Loss Events in the U.S.  Number of events 1980 – 2012 and First Half 2013 </vt:lpstr>
      <vt:lpstr>U.S. Thunderstorm Loss Trends, 1980 – June 30, 2013</vt:lpstr>
      <vt:lpstr>Convective Loss Events in the U.S.  Overall and insured losses 1980 – 2012 and First Half 2013 </vt:lpstr>
      <vt:lpstr>New Research Suggests Increase in Convective Activity Is Costly for Insurers</vt:lpstr>
      <vt:lpstr>Hurricane Sandy Summary</vt:lpstr>
      <vt:lpstr>Hurricane Sandy: Claim Payments to Policyholders, by  State</vt:lpstr>
      <vt:lpstr>Slide 110</vt:lpstr>
      <vt:lpstr>Slide 111</vt:lpstr>
      <vt:lpstr>Total Value of Insured Coastal Exposure in 2007</vt:lpstr>
      <vt:lpstr>Total Potential Home Value Exposure to Storm Surge Risk in 2013*</vt:lpstr>
      <vt:lpstr>U.S. Insured Catastrophe Losses by Cause of Loss, 2011 ($ Millions)</vt:lpstr>
      <vt:lpstr>Inflation Adjusted U.S. Catastrophe Losses by Cause of Loss, 1992–20111</vt:lpstr>
      <vt:lpstr>Homeowners Insurance Catastrophe-Related Claim Frequency and Severity, 1997—2012*</vt:lpstr>
      <vt:lpstr>Combined Ratio Points Associated with Catastrophe Losses: 1960 – 2012*</vt:lpstr>
      <vt:lpstr>Homeowners Insurance Combined Ratio: 1990–2015F</vt:lpstr>
      <vt:lpstr>Slide 119</vt:lpstr>
      <vt:lpstr>Number of Federal Disaster Declarations, 1953-2013*</vt:lpstr>
      <vt:lpstr>Federal Disasters Declarations by State,  1953 – 2013: Highest 25 States*</vt:lpstr>
      <vt:lpstr>Federal Disasters Declarations by State,  1953 – 2013: Lowest 25 States*</vt:lpstr>
      <vt:lpstr>Slide 123</vt:lpstr>
      <vt:lpstr>Location of Tornado Reports: Through September 30, 2013</vt:lpstr>
      <vt:lpstr>U.S. Tornado Count, 2005-2013* </vt:lpstr>
      <vt:lpstr>Location of Large Hail Reports: Through September 30, 2013</vt:lpstr>
      <vt:lpstr>Location of High Wind Reports: Through September 30, 2013</vt:lpstr>
      <vt:lpstr>Severe Weather Reports: Through September 30, 2013</vt:lpstr>
      <vt:lpstr>Severe Weather Reports in Wisconsin: Through November 4, 2013</vt:lpstr>
      <vt:lpstr>Terrorism Update</vt:lpstr>
      <vt:lpstr>Terrorism Risk Insurance Program</vt:lpstr>
      <vt:lpstr>Terrorism Risk Insurance Program</vt:lpstr>
      <vt:lpstr>Loss Distribution by Type of Insurance from Sept. 11 Terrorist Attack ($ 2011)</vt:lpstr>
      <vt:lpstr>TRIA Outlook </vt:lpstr>
      <vt:lpstr>I.I.I. TRIA Testimony Before US Senate Banking Committee (Sept. 25, 2013)</vt:lpstr>
      <vt:lpstr>Terrorism Insurance Take-up Rates, By Year, 2003-2012</vt:lpstr>
      <vt:lpstr>Pyramid of Taxpayer Protection: Strong, Stable, Sound and Secure</vt:lpstr>
      <vt:lpstr>Summary of Terrorism Risk Insurance Program Extension Bills Introduced in 2013</vt:lpstr>
      <vt:lpstr>Terrorist Risk Index</vt:lpstr>
      <vt:lpstr>Terrorism Violates Traditional Requirements for Insurability</vt:lpstr>
      <vt:lpstr>Slide 141</vt:lpstr>
      <vt:lpstr>Public Opinion Survey</vt:lpstr>
      <vt:lpstr>I.I.I. Poll: Favorability</vt:lpstr>
      <vt:lpstr>I.I.I. Poll: Homeowners Insurance</vt:lpstr>
      <vt:lpstr>I.I.I. Poll: Flood Insurance</vt:lpstr>
      <vt:lpstr>I.I.I. Poll: Disaster Preparedness</vt:lpstr>
      <vt:lpstr>I.I.I. Poll: Disaster Preparedness</vt:lpstr>
      <vt:lpstr>I.I.I. Poll: Disaster Preparedness</vt:lpstr>
      <vt:lpstr>Slide 149</vt:lpstr>
      <vt:lpstr>Direct Premiums Written: Total P/C Percent Change by State, 2007-2012*</vt:lpstr>
      <vt:lpstr>Direct Premiums Written: Total P/C Percent Change by State, 2007-2012*</vt:lpstr>
      <vt:lpstr>Direct Premiums Written: PP Auto Percent Change by State, 2007-2012*</vt:lpstr>
      <vt:lpstr>Direct Premiums Written: PP Auto Percent Change by State, 2007-2012*</vt:lpstr>
      <vt:lpstr>Advertising Expenditures by P/C Insurance Industry, 1999-2012</vt:lpstr>
      <vt:lpstr>Direct Premiums Written: Homeowners Percent Change by State, 2007-2012*</vt:lpstr>
      <vt:lpstr>Direct Premiums Written: Homeowners Percent Change by State, 2007-2012*</vt:lpstr>
      <vt:lpstr>Direct Premiums Written: Comm. Lines Percent Change by State, 2007-2012*</vt:lpstr>
      <vt:lpstr>Direct Premiums Written: Comm. Lines Percent Change by State, 2007-2012*</vt:lpstr>
      <vt:lpstr>Direct Premiums Written: Workers’ Comp Percent Change by State, 2007-2012*</vt:lpstr>
      <vt:lpstr>Direct Premiums Written: Worker’s Comp Percent Change by State, 2007-2012*</vt:lpstr>
      <vt:lpstr>Slide 161</vt:lpstr>
      <vt:lpstr>All P/C Lines Distribution Channels, Direct vs. Independent Agents</vt:lpstr>
      <vt:lpstr>Commercial P/C Distribution Channels, Direct vs. Independent Agents</vt:lpstr>
      <vt:lpstr>Personal Lines Distribution Channels, Direct vs. Independent Agents</vt:lpstr>
      <vt:lpstr>The BIG Question: Where Is the Market Heading?</vt:lpstr>
      <vt:lpstr>INVESTMENTS:  THE NEW REALITY</vt:lpstr>
      <vt:lpstr>Property/Casualty Insurance Industry Investment Income: 2000–2013*1</vt:lpstr>
      <vt:lpstr>P/C Insurer Net Realized  Capital Gains/Losses, 1990-2013:H1</vt:lpstr>
      <vt:lpstr>Property/Casualty Insurance Industry Investment Gain: 1994–2013:H11</vt:lpstr>
      <vt:lpstr>Slide 170</vt:lpstr>
      <vt:lpstr>P/C Industry Investment Gains, Inflation-Adjusted: 1994–20121</vt:lpstr>
      <vt:lpstr>U.S. 10-Year Treasury Note Yields: A Long Downward Trend, 1990–2013*</vt:lpstr>
      <vt:lpstr>U.S. Treasury Security Yields: A Long Downward Trend, 1990–2013*</vt:lpstr>
      <vt:lpstr>Treasury Yield Curves:   Pre-Crisis (July 2007) vs. July 2013 </vt:lpstr>
      <vt:lpstr>Average Maturity of Bonds Held by US  P/C Insurers, 2006—2011*</vt:lpstr>
      <vt:lpstr>Distribution of Bond Maturities, P/C Insurance Industry, 2003-2012</vt:lpstr>
      <vt:lpstr>Bonds Rated NAIC Quality Category 3-6 as a Percent of Total Bonds, 2003–2012</vt:lpstr>
      <vt:lpstr>Insurance Industry Fair Value as a Percent of Par History, by Bond Type,  2002–2012</vt:lpstr>
      <vt:lpstr>As Yields (Blue) Sank, Fair Value as a Percent of Par (Orange) Rose,  2002–2012</vt:lpstr>
      <vt:lpstr>1. UNDERWRITING</vt:lpstr>
      <vt:lpstr>P/C Insurance Industry  Combined Ratio, 2001–2013:H1*</vt:lpstr>
      <vt:lpstr>Number of Years with Underwriting Profits by Decade, 1920s–2010s </vt:lpstr>
      <vt:lpstr>Underwriting Gain (Loss) 1975–2013:H1*</vt:lpstr>
      <vt:lpstr>Combined Ratios by Predominant Business Segment, 2013:H1 vs. 2012:H1*</vt:lpstr>
      <vt:lpstr>P/C Reserve Development, 1992–2015E</vt:lpstr>
      <vt:lpstr>Slide 186</vt:lpstr>
      <vt:lpstr>Questionable Claims, Top 10 Loss States, All Lines: 2010–2012</vt:lpstr>
      <vt:lpstr>Total Number of Questionable Claims by State,  2012: Highest 25 States</vt:lpstr>
      <vt:lpstr>Slide 189</vt:lpstr>
      <vt:lpstr>Total Number of Questionable Claims by State,  per 100K Persons, 2012: Highest 25 States</vt:lpstr>
      <vt:lpstr>Total Number of Questionable Claims by State,  per 100K Persons, 2012: Lowest 25 States</vt:lpstr>
      <vt:lpstr>Slide 192</vt:lpstr>
      <vt:lpstr>Slide 193</vt:lpstr>
      <vt:lpstr>Financial Strength &amp; Underwriting</vt:lpstr>
      <vt:lpstr>P/C Insurer Impairments, 1969–2012</vt:lpstr>
      <vt:lpstr>P/C Insurer Impairment Frequency vs. Combined Ratio, 1969-2011</vt:lpstr>
      <vt:lpstr>Reasons for US P/C Insurer Impairments, 1969–2010</vt:lpstr>
      <vt:lpstr>Top 10 Lines of Business for US P/C Impaired Insurers, 2000–2010</vt:lpstr>
      <vt:lpstr>Slide 199</vt:lpstr>
      <vt:lpstr>Private Passenger Auto Combined Ratio: 1993–2015F</vt:lpstr>
      <vt:lpstr>Homeowners Insurance Combined Ratio: 1990–2015F</vt:lpstr>
      <vt:lpstr>Homeowners Multi-Peril Loss &amp; LAE Ratio, 2011: Highest 25 States</vt:lpstr>
      <vt:lpstr>Homeowners Multi-Peril Loss &amp; LAE Ratio, 2011: Lowest 25 States</vt:lpstr>
      <vt:lpstr>Commercial Lines Combined Ratio, 1990-2015F*</vt:lpstr>
      <vt:lpstr>Commercial Auto Combined Ratio: 1993–2015F</vt:lpstr>
      <vt:lpstr>Commercial Multi-Peril Combined Ratio: 1995–2015F</vt:lpstr>
      <vt:lpstr>General Liability Combined Ratio:  2005–2015F</vt:lpstr>
      <vt:lpstr>Inland Marine Combined Ratio:       1999–2015F</vt:lpstr>
      <vt:lpstr>Other &amp; Products Liability Combined Ratio: 1991–2013F</vt:lpstr>
      <vt:lpstr>Medical Malpractice Combined Ratio vs. All Lines Combined Ratio, 1991-2015F</vt:lpstr>
      <vt:lpstr>Workers Compensation   Operating Environment</vt:lpstr>
      <vt:lpstr>Workers Compensation Combined Ratio: 1994–2012P</vt:lpstr>
      <vt:lpstr>Workers Compensation Medical Severity Moderate Increase in 2012</vt:lpstr>
      <vt:lpstr>Change in Price Paid for Medical Professional Services in WC, 2002-2012*</vt:lpstr>
      <vt:lpstr>WC Medical Severity Generally Outpaces the Medical CPI Rate</vt:lpstr>
      <vt:lpstr>Slide 216</vt:lpstr>
      <vt:lpstr>Workers Compensation Lost-Time  Claim Frequency Declined in 2012  Lost-Time Claims</vt:lpstr>
      <vt:lpstr>WC Indemnity Severity vs. Wage Inflation, 1995 -2012p</vt:lpstr>
      <vt:lpstr>Workers Compensation Premium:  Second Consecutive Year of Increase  Net Written Premium</vt:lpstr>
      <vt:lpstr>2012 Workers Compensation Direct Written Premium Growth, by State*</vt:lpstr>
      <vt:lpstr>Nonfarm Payroll (Wages and Salaries): Quarterly, 2005–2011:Q4</vt:lpstr>
      <vt:lpstr>Payroll vs. Workers Comp Net Written Premiums, 1990-2011</vt:lpstr>
      <vt:lpstr>Average Approved Bureau Rates/Loss Costs</vt:lpstr>
      <vt:lpstr>Current NCCI Voluntary Market Filed Rate/Loss Cost Changes   (Excludes Law-Only Filings)</vt:lpstr>
      <vt:lpstr>Impact of Discounting on Workers Compensation Premium  NCCI States—Private Carriers</vt:lpstr>
      <vt:lpstr>Workers Comp Rate Changes, 2008:Q4 – 2013:Q2</vt:lpstr>
      <vt:lpstr>2. SURPLUS/CAPITAL/CAPACITY</vt:lpstr>
      <vt:lpstr>Policyholder Surplus,  2006:Q4–2013:Q2</vt:lpstr>
      <vt:lpstr>US Policyholder Surplus: 1975–2013*</vt:lpstr>
      <vt:lpstr>U.S. INSURANCE MERGERS AND ACQUISITIONS, 2002-2012 (1)</vt:lpstr>
      <vt:lpstr>Slide 231</vt:lpstr>
      <vt:lpstr>Global Reinsurer Capital, 2007-2013:H1*</vt:lpstr>
      <vt:lpstr>Long-Term Evolution of Shareholders’ Funds for        the Guy Carpenter Global Reinsurance Composite  </vt:lpstr>
      <vt:lpstr>Alternative Capacity as a Percentage of Global Property Catastrophe Reinsurance Limit</vt:lpstr>
      <vt:lpstr>Slide 235</vt:lpstr>
      <vt:lpstr>Alternative Capacity Development,  2001—2013:H1</vt:lpstr>
      <vt:lpstr>Non-Traditional Property Catastrophe Limits by Type, YE 2012 vs. YE 2015E</vt:lpstr>
      <vt:lpstr>Catastrophe Bonds: Issuance and Outstanding, 1997- 2013*</vt:lpstr>
      <vt:lpstr>CATASTROPHE BONDS, ANNUAL RISK CAPITAL ISSUED, 2002-2012</vt:lpstr>
      <vt:lpstr>CATASTROPHE BONDS, RISK CAPITAL OUTSTANDING, 2002-2012</vt:lpstr>
      <vt:lpstr>Catastrophe Bond Issuances,  First Half 2013</vt:lpstr>
      <vt:lpstr>Sidecar Transactions (Post-Sandy) and Hedge Fund-Backed Reinsurers</vt:lpstr>
      <vt:lpstr>(Re) Insurers Investing in Insurance  Linked Securities (ILS) Fund Managers</vt:lpstr>
      <vt:lpstr>Alternative Reinsurance Capital Summary</vt:lpstr>
      <vt:lpstr>Alternative Reinsurance Capital Summary (continued)</vt:lpstr>
      <vt:lpstr>Alternative Reinsurance Capital Summary (continued)</vt:lpstr>
      <vt:lpstr>Questions Arising from Influence of Alternative Capital</vt:lpstr>
      <vt:lpstr>Reinsurer Share of Recent Significant Market Losses</vt:lpstr>
      <vt:lpstr>Regional Property Catastrophe Rate on Line Index, 1990—2013 (as of January 1)</vt:lpstr>
      <vt:lpstr>Alternative Capital: Important Definitions</vt:lpstr>
      <vt:lpstr>4.  RENEWED PRICING DISCIPLINE</vt:lpstr>
      <vt:lpstr>Net Premium Growth: Annual Change,  1971—2013:H1</vt:lpstr>
      <vt:lpstr>Growth in Direct Written Premium by Line, 2013-2015F*</vt:lpstr>
      <vt:lpstr>P/C Net Premiums Written: % Change, Quarter vs. Year-Prior Quarter</vt:lpstr>
      <vt:lpstr>Growth in Net Written Premium by Segment, 2013:H1 vs. 2012:H1*</vt:lpstr>
      <vt:lpstr>Average Commercial Rate Change, All Lines, (1Q:2004–3Q:2013)</vt:lpstr>
      <vt:lpstr>Change in Commercial Rate Renewals, by Account Size: 1999:Q4 to 2013:Q2</vt:lpstr>
      <vt:lpstr>Cumulative Qtrly. Commercial Rate Changes, by Account Size: 1999:Q4 to 2013:Q2</vt:lpstr>
      <vt:lpstr>Cumulative Qtrly. Commercial Rate Changes, by Line: 1999:Q4 to 2013:Q2</vt:lpstr>
      <vt:lpstr>Workers Comp. Quarterly Rate Changes, by Line: 2000:Q1 to 2013:Q2</vt:lpstr>
      <vt:lpstr>Change in Commercial Rate Renewals, by Line: 2013:Q3</vt:lpstr>
      <vt:lpstr>CLIPS: Change in Written Price Level: All Lines, 2010:Q2 – 2012:Q4</vt:lpstr>
      <vt:lpstr>Workers Comp Rate Changes, 2008:Q4 – 2013:Q3</vt:lpstr>
      <vt:lpstr>Shifting Legal Liability &amp;  Tort Environment</vt:lpstr>
      <vt:lpstr>Over the Last Three Decades, Total Tort Costs as a % of GDP Appear Somewhat Cyclical, 1980-2013E</vt:lpstr>
      <vt:lpstr>Commercial Lines Tort Costs: Insured vs. Self-(Un)Insured Shares, 1973-2010</vt:lpstr>
      <vt:lpstr>Commercial Lines Tort Costs: Insured vs. Self-(Un)Insured Shares, 1973-2010</vt:lpstr>
      <vt:lpstr>Business Leaders Ranking of Liability Systems in 2012</vt:lpstr>
      <vt:lpstr>The Nation’s Judicial Hellholes: 2012/2013</vt:lpstr>
      <vt:lpstr>CYBER RISK</vt:lpstr>
      <vt:lpstr>Data Breaches 2005-2013, By Number of Breaches and Records Exposed</vt:lpstr>
      <vt:lpstr>2012 Data Breaches By Business Category, By Number of Breaches</vt:lpstr>
      <vt:lpstr>2012 Data Breaches By Category, By Number of Records Exposed</vt:lpstr>
      <vt:lpstr>AIG Survey: Cyber Attacks Top Concern Among Execs</vt:lpstr>
      <vt:lpstr>The Most Costly Cyber Crimes, Fiscal Year 2012</vt:lpstr>
      <vt:lpstr>External Cyber Crime Costs: Fiscal Year 2012</vt:lpstr>
      <vt:lpstr>High Profile Data Breaches, 2012-2013</vt:lpstr>
      <vt:lpstr>Average Organizational Cost of a Data Breach, 2008-2011* ($ Millions)</vt:lpstr>
      <vt:lpstr>Main Causes of Data Breach</vt:lpstr>
      <vt:lpstr>Marsh: Increase in Purchase of Cyber Insurance Among U.S. Companies, 2012</vt:lpstr>
      <vt:lpstr>Marsh: Total Limits Purchased, By Industry – Cyber Liability, All Revenue Size</vt:lpstr>
      <vt:lpstr>Marsh: Total Limits Purchased, By Industry – Cyber Liability, Revenue $1 Billion+</vt:lpstr>
      <vt:lpstr>Cyber Liability: Historical Rate (price per million) Changes</vt:lpstr>
      <vt:lpstr>Slide 284</vt:lpstr>
    </vt:vector>
  </TitlesOfParts>
  <Company>insurance information institute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cp:lastModifiedBy>Shorna Lewis</cp:lastModifiedBy>
  <cp:revision>3647</cp:revision>
  <dcterms:modified xsi:type="dcterms:W3CDTF">2013-11-06T13:31:48Z</dcterms:modified>
</cp:coreProperties>
</file>