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3491" r:id="rId2"/>
    <p:sldId id="2680" r:id="rId3"/>
    <p:sldId id="3672" r:id="rId4"/>
    <p:sldId id="3745" r:id="rId5"/>
    <p:sldId id="3746" r:id="rId6"/>
    <p:sldId id="3548" r:id="rId7"/>
    <p:sldId id="3673" r:id="rId8"/>
    <p:sldId id="3674" r:id="rId9"/>
    <p:sldId id="3675" r:id="rId10"/>
    <p:sldId id="3676" r:id="rId11"/>
    <p:sldId id="3544" r:id="rId12"/>
    <p:sldId id="3606" r:id="rId13"/>
    <p:sldId id="3607" r:id="rId14"/>
    <p:sldId id="3605" r:id="rId15"/>
    <p:sldId id="3608" r:id="rId16"/>
    <p:sldId id="3609" r:id="rId17"/>
    <p:sldId id="3610" r:id="rId18"/>
    <p:sldId id="3616" r:id="rId19"/>
    <p:sldId id="3547" r:id="rId20"/>
    <p:sldId id="3533" r:id="rId21"/>
    <p:sldId id="3534" r:id="rId22"/>
    <p:sldId id="3752" r:id="rId23"/>
    <p:sldId id="3551" r:id="rId24"/>
    <p:sldId id="3433" r:id="rId25"/>
    <p:sldId id="3602" r:id="rId26"/>
    <p:sldId id="3669" r:id="rId27"/>
    <p:sldId id="3670" r:id="rId28"/>
    <p:sldId id="2574" r:id="rId29"/>
    <p:sldId id="3601" r:id="rId30"/>
    <p:sldId id="3348" r:id="rId31"/>
    <p:sldId id="3347" r:id="rId32"/>
    <p:sldId id="1693" r:id="rId33"/>
    <p:sldId id="3364" r:id="rId34"/>
    <p:sldId id="2882" r:id="rId35"/>
    <p:sldId id="2881" r:id="rId36"/>
    <p:sldId id="3678" r:id="rId37"/>
    <p:sldId id="3747" r:id="rId38"/>
    <p:sldId id="3748" r:id="rId39"/>
    <p:sldId id="3749" r:id="rId40"/>
    <p:sldId id="3471" r:id="rId41"/>
    <p:sldId id="3634" r:id="rId42"/>
    <p:sldId id="3302" r:id="rId43"/>
    <p:sldId id="3625" r:id="rId44"/>
    <p:sldId id="3626" r:id="rId45"/>
    <p:sldId id="3697" r:id="rId46"/>
    <p:sldId id="3511" r:id="rId47"/>
    <p:sldId id="3512" r:id="rId48"/>
    <p:sldId id="3513" r:id="rId49"/>
    <p:sldId id="2660" r:id="rId50"/>
    <p:sldId id="2685" r:id="rId51"/>
    <p:sldId id="3555" r:id="rId52"/>
    <p:sldId id="3684" r:id="rId53"/>
    <p:sldId id="3685" r:id="rId54"/>
    <p:sldId id="3147" r:id="rId55"/>
    <p:sldId id="3686" r:id="rId56"/>
    <p:sldId id="3687" r:id="rId57"/>
    <p:sldId id="3556" r:id="rId58"/>
    <p:sldId id="3682" r:id="rId59"/>
    <p:sldId id="2773" r:id="rId60"/>
    <p:sldId id="2670" r:id="rId61"/>
    <p:sldId id="3244" r:id="rId62"/>
    <p:sldId id="3284" r:id="rId63"/>
    <p:sldId id="3285" r:id="rId64"/>
    <p:sldId id="3683" r:id="rId65"/>
    <p:sldId id="2185" r:id="rId66"/>
    <p:sldId id="3469" r:id="rId67"/>
    <p:sldId id="3751" r:id="rId68"/>
    <p:sldId id="3334" r:id="rId69"/>
    <p:sldId id="1136" r:id="rId7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8" d="100"/>
          <a:sy n="88" d="100"/>
        </p:scale>
        <p:origin x="-402" y="-10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81E-2"/>
          <c:y val="3.4098667589344676E-2"/>
          <c:w val="0.93040188886645558"/>
          <c:h val="0.86296741032373858"/>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29931904"/>
        <c:axId val="129999232"/>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6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30002304"/>
        <c:axId val="130000768"/>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29931904"/>
        <c:axId val="129999232"/>
      </c:lineChart>
      <c:catAx>
        <c:axId val="12993190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29999232"/>
        <c:crosses val="autoZero"/>
        <c:lblAlgn val="ctr"/>
        <c:lblOffset val="100"/>
        <c:tickLblSkip val="1"/>
      </c:catAx>
      <c:valAx>
        <c:axId val="129999232"/>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29931904"/>
        <c:crosses val="autoZero"/>
        <c:crossBetween val="between"/>
        <c:majorUnit val="2"/>
      </c:valAx>
      <c:valAx>
        <c:axId val="130000768"/>
        <c:scaling>
          <c:orientation val="minMax"/>
          <c:max val="12"/>
          <c:min val="-10"/>
        </c:scaling>
        <c:axPos val="r"/>
        <c:numFmt formatCode="General" sourceLinked="1"/>
        <c:majorTickMark val="none"/>
        <c:tickLblPos val="none"/>
        <c:spPr>
          <a:ln>
            <a:noFill/>
          </a:ln>
        </c:spPr>
        <c:crossAx val="130002304"/>
        <c:crosses val="max"/>
        <c:crossBetween val="between"/>
        <c:majorUnit val="2"/>
      </c:valAx>
      <c:catAx>
        <c:axId val="130002304"/>
        <c:scaling>
          <c:orientation val="minMax"/>
        </c:scaling>
        <c:axPos val="t"/>
        <c:numFmt formatCode="General" sourceLinked="1"/>
        <c:majorTickMark val="none"/>
        <c:tickLblPos val="none"/>
        <c:spPr>
          <a:ln>
            <a:noFill/>
          </a:ln>
        </c:spPr>
        <c:crossAx val="130000768"/>
        <c:crosses val="max"/>
        <c:auto val="1"/>
        <c:lblAlgn val="ctr"/>
        <c:lblOffset val="100"/>
      </c:catAx>
    </c:plotArea>
    <c:legend>
      <c:legendPos val="r"/>
      <c:layout>
        <c:manualLayout>
          <c:xMode val="edge"/>
          <c:yMode val="edge"/>
          <c:x val="0.72894654193866759"/>
          <c:y val="0.27944814574562732"/>
          <c:w val="0.18040336741124388"/>
          <c:h val="0.11766840335731195"/>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30.996355121000118</c:v>
                </c:pt>
                <c:pt idx="1">
                  <c:v>31.316294560999999</c:v>
                </c:pt>
                <c:pt idx="2">
                  <c:v>29.753761604000001</c:v>
                </c:pt>
                <c:pt idx="3">
                  <c:v>30.505050416000035</c:v>
                </c:pt>
                <c:pt idx="4">
                  <c:v>29.077386128000118</c:v>
                </c:pt>
                <c:pt idx="5">
                  <c:v>26.321967000000118</c:v>
                </c:pt>
                <c:pt idx="6">
                  <c:v>25.202254229000001</c:v>
                </c:pt>
                <c:pt idx="7">
                  <c:v>24.183790124000001</c:v>
                </c:pt>
                <c:pt idx="8">
                  <c:v>23.294640042999866</c:v>
                </c:pt>
                <c:pt idx="9">
                  <c:v>22.304646870999811</c:v>
                </c:pt>
                <c:pt idx="10">
                  <c:v>24.956931406999999</c:v>
                </c:pt>
                <c:pt idx="11">
                  <c:v>26.133928442000148</c:v>
                </c:pt>
                <c:pt idx="12">
                  <c:v>29.249614615000002</c:v>
                </c:pt>
                <c:pt idx="13">
                  <c:v>31.117596655999996</c:v>
                </c:pt>
                <c:pt idx="14">
                  <c:v>34.662006891000011</c:v>
                </c:pt>
                <c:pt idx="15">
                  <c:v>37.784561175999997</c:v>
                </c:pt>
                <c:pt idx="16">
                  <c:v>38.611554640000001</c:v>
                </c:pt>
                <c:pt idx="17">
                  <c:v>37.587669666999894</c:v>
                </c:pt>
                <c:pt idx="18">
                  <c:v>33.755330208000274</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2.7023846020000128</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30241280"/>
        <c:axId val="130242816"/>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30.996355121000118</c:v>
                </c:pt>
                <c:pt idx="1">
                  <c:v>31.316294560999999</c:v>
                </c:pt>
                <c:pt idx="2">
                  <c:v>29.753761604000001</c:v>
                </c:pt>
                <c:pt idx="3">
                  <c:v>30.505050416000035</c:v>
                </c:pt>
                <c:pt idx="4">
                  <c:v>29.077386128000118</c:v>
                </c:pt>
                <c:pt idx="5">
                  <c:v>26.321967000000118</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30241280"/>
        <c:axId val="130242816"/>
      </c:lineChart>
      <c:catAx>
        <c:axId val="130241280"/>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30242816"/>
        <c:crosses val="autoZero"/>
        <c:lblAlgn val="ctr"/>
        <c:lblOffset val="100"/>
        <c:tickLblSkip val="1"/>
      </c:catAx>
      <c:valAx>
        <c:axId val="130242816"/>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3024128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534"/>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203"/>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30958464"/>
        <c:axId val="130960000"/>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30958464"/>
        <c:axId val="130960000"/>
      </c:lineChart>
      <c:catAx>
        <c:axId val="130958464"/>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30960000"/>
        <c:crosses val="autoZero"/>
        <c:auto val="1"/>
        <c:lblAlgn val="ctr"/>
        <c:lblOffset val="100"/>
        <c:tickLblSkip val="1"/>
      </c:catAx>
      <c:valAx>
        <c:axId val="130960000"/>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30958464"/>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232"/>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-2.177570731707394</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0.39867826086957786</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-1.8806292682926653</c:v>
                </c:pt>
                <c:pt idx="1">
                  <c:v>-1.8784936170212778</c:v>
                </c:pt>
                <c:pt idx="2">
                  <c:v>-1.5839255813953499</c:v>
                </c:pt>
                <c:pt idx="3">
                  <c:v>-2.3684830188679751</c:v>
                </c:pt>
                <c:pt idx="4">
                  <c:v>-3.9327536231883435</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-1.7212234374999662</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-1.0999999999999757</c:v>
                </c:pt>
                <c:pt idx="20">
                  <c:v>-1</c:v>
                </c:pt>
              </c:numCache>
            </c:numRef>
          </c:val>
        </c:ser>
        <c:gapWidth val="70"/>
        <c:overlap val="100"/>
        <c:axId val="131266432"/>
        <c:axId val="13126796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931E-2"/>
                  <c:y val="-8.0643430600586694E-2"/>
                </c:manualLayout>
              </c:layout>
              <c:dLblPos val="r"/>
              <c:showVal val="1"/>
            </c:dLbl>
            <c:dLbl>
              <c:idx val="14"/>
              <c:layout>
                <c:manualLayout>
                  <c:x val="-2.1809672625496931E-2"/>
                  <c:y val="-0.103180098811178"/>
                </c:manualLayout>
              </c:layout>
              <c:dLblPos val="r"/>
              <c:showVal val="1"/>
            </c:dLbl>
            <c:dLbl>
              <c:idx val="15"/>
              <c:layout>
                <c:manualLayout>
                  <c:x val="-2.5691162188411231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layout/>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0.66500000000000625</c:v>
                </c:pt>
                <c:pt idx="15">
                  <c:v>-2.2376000000000054</c:v>
                </c:pt>
                <c:pt idx="16">
                  <c:v>-4.6586000000000007</c:v>
                </c:pt>
                <c:pt idx="17">
                  <c:v>-7.4049999999999905</c:v>
                </c:pt>
                <c:pt idx="18">
                  <c:v>-8.2702000000000009</c:v>
                </c:pt>
                <c:pt idx="19">
                  <c:v>-8.6574000000000026</c:v>
                </c:pt>
                <c:pt idx="20">
                  <c:v>-7.9702000000000934</c:v>
                </c:pt>
              </c:numCache>
            </c:numRef>
          </c:val>
        </c:ser>
        <c:marker val="1"/>
        <c:axId val="131611264"/>
        <c:axId val="131609728"/>
      </c:lineChart>
      <c:catAx>
        <c:axId val="13126643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31267968"/>
        <c:crosses val="autoZero"/>
        <c:lblAlgn val="ctr"/>
        <c:lblOffset val="300"/>
        <c:tickLblSkip val="1"/>
      </c:catAx>
      <c:valAx>
        <c:axId val="13126796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31266432"/>
        <c:crosses val="autoZero"/>
        <c:crossBetween val="between"/>
        <c:majorUnit val="5"/>
      </c:valAx>
      <c:valAx>
        <c:axId val="131609728"/>
        <c:scaling>
          <c:orientation val="minMax"/>
          <c:max val="10"/>
          <c:min val="-25"/>
        </c:scaling>
        <c:axPos val="r"/>
        <c:numFmt formatCode="0.0" sourceLinked="1"/>
        <c:majorTickMark val="none"/>
        <c:tickLblPos val="none"/>
        <c:spPr>
          <a:ln>
            <a:noFill/>
          </a:ln>
        </c:spPr>
        <c:crossAx val="131611264"/>
        <c:crosses val="max"/>
        <c:crossBetween val="between"/>
        <c:majorUnit val="5"/>
      </c:valAx>
      <c:catAx>
        <c:axId val="131611264"/>
        <c:scaling>
          <c:orientation val="minMax"/>
        </c:scaling>
        <c:delete val="1"/>
        <c:axPos val="b"/>
        <c:numFmt formatCode="General" sourceLinked="1"/>
        <c:tickLblPos val="none"/>
        <c:crossAx val="131609728"/>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8/20/2013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14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2</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20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21</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22</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23</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26</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27</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3</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34</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38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39</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670AE31-08D4-45AD-9471-79A02B0A266F}" type="slidenum">
              <a:rPr lang="en-US" smtClean="0"/>
              <a:pPr defTabSz="928787"/>
              <a:t>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41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42</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43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44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49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52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54</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4028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B7BF5537-ED40-4489-9ABB-70F2E28CBBDF}" type="slidenum">
              <a:rPr lang="en-US" smtClean="0"/>
              <a:pPr defTabSz="928787"/>
              <a:t>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59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60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65</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hyperlink" Target="http://www.bls.gov/data/" TargetMode="External"/><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hyperlink" Target="http://www.bls.gov/data/" TargetMode="External"/><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hyperlink" Target="http://data.bls.go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hyperlink" Target="http://data.bls.gov/" TargetMode="Externa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1.jpeg"/><Relationship Id="rId5" Type="http://schemas.openxmlformats.org/officeDocument/2006/relationships/oleObject" Target="../embeddings/oleObject17.bin"/><Relationship Id="rId4" Type="http://schemas.openxmlformats.org/officeDocument/2006/relationships/hyperlink" Target="http://data.bl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hyperlink" Target="http://www.bls.gov/news.release/cewbd.t08.htm" TargetMode="External"/><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20.bin"/><Relationship Id="rId4" Type="http://schemas.openxmlformats.org/officeDocument/2006/relationships/hyperlink" Target="http://research.stlouisfed.org/fred2/series/WASCUR"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oleObject" Target="../embeddings/oleObject32.bin"/><Relationship Id="rId4" Type="http://schemas.openxmlformats.org/officeDocument/2006/relationships/hyperlink" Target="http://www.federalreserve.gov/releases/h15/data.htm"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33.bin"/><Relationship Id="rId4" Type="http://schemas.openxmlformats.org/officeDocument/2006/relationships/hyperlink" Target="http://www.federalreserve.gov/releases/h15/data.htm"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37.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Microsoft_Office_Excel_97-2003_Worksheet1.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41.v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43.v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oleObject" Target="../embeddings/oleObject43.bin"/><Relationship Id="rId4" Type="http://schemas.openxmlformats.org/officeDocument/2006/relationships/hyperlink" Target="http://research.stlouisfed.org/fred2/series/WASCUR"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44.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6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hyperlink" Target="http://www.bls.gov/ces/home.htm" TargetMode="Externa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hyperlink" Target="http://www.bls.gov/ces/home.htm" TargetMode="Externa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hyperlink" Target="http://www.bls.gov/ces/home.htm" TargetMode="External"/><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60109"/>
            <a:ext cx="9104313" cy="2185214"/>
          </a:xfrm>
          <a:ln/>
        </p:spPr>
        <p:txBody>
          <a:bodyPr/>
          <a:lstStyle/>
          <a:p>
            <a:r>
              <a:rPr lang="en-US" sz="4400" dirty="0" smtClean="0"/>
              <a:t>Workers Compensation            and the Economy</a:t>
            </a:r>
            <a:br>
              <a:rPr lang="en-US" sz="4400" dirty="0" smtClean="0"/>
            </a:br>
            <a:r>
              <a:rPr lang="en-US" sz="3600" i="1" dirty="0" smtClean="0"/>
              <a:t>Trends, Challenges and Opportunities</a:t>
            </a:r>
            <a:br>
              <a:rPr lang="en-US" sz="3600" i="1" dirty="0" smtClean="0"/>
            </a:br>
            <a:endParaRPr lang="en-US" sz="3400" i="1" dirty="0">
              <a:solidFill>
                <a:srgbClr val="C00000"/>
              </a:solidFill>
            </a:endParaRPr>
          </a:p>
        </p:txBody>
      </p:sp>
      <p:sp>
        <p:nvSpPr>
          <p:cNvPr id="94211" name="Rectangle 3"/>
          <p:cNvSpPr>
            <a:spLocks noGrp="1" noChangeArrowheads="1"/>
          </p:cNvSpPr>
          <p:nvPr>
            <p:ph type="subTitle" idx="1"/>
          </p:nvPr>
        </p:nvSpPr>
        <p:spPr>
          <a:xfrm>
            <a:off x="191729" y="4356530"/>
            <a:ext cx="8952271" cy="1284967"/>
          </a:xfrm>
        </p:spPr>
        <p:txBody>
          <a:bodyPr/>
          <a:lstStyle/>
          <a:p>
            <a:pPr>
              <a:lnSpc>
                <a:spcPct val="80000"/>
              </a:lnSpc>
            </a:pPr>
            <a:r>
              <a:rPr lang="en-US" dirty="0" smtClean="0"/>
              <a:t>Workers Compensation Education Conference</a:t>
            </a:r>
          </a:p>
          <a:p>
            <a:pPr>
              <a:lnSpc>
                <a:spcPct val="80000"/>
              </a:lnSpc>
            </a:pPr>
            <a:r>
              <a:rPr lang="en-US" dirty="0" smtClean="0"/>
              <a:t>Orlando, FL</a:t>
            </a:r>
          </a:p>
          <a:p>
            <a:pPr>
              <a:lnSpc>
                <a:spcPct val="80000"/>
              </a:lnSpc>
            </a:pPr>
            <a:r>
              <a:rPr lang="en-US" sz="2800" dirty="0" smtClean="0"/>
              <a:t>August 20, 2013</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20037634"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628,000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625,000 jobs since Jan. 2010 even as private employers created 7.29 million jobs, though losses may now be stabilizing.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2010—July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421,000 from Jan. 2010 through July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2.4% since the end of 2009 while Federal employment is down by 2.9%</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2010—July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3472"/>
              <a:gd name="adj2" fmla="val -116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but flattened out by mid-2013.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2003–July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2013 totaled 5.793 million, an increase of 358,000 jobs or 6.6%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14</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2013 vs. June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-9.3%</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2013 vs. June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Office segments, Private sector construction activity is remains mixed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2013 vs. June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2010—July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4.5%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2010—July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24.0%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a:t>
            </a:r>
            <a:r>
              <a:rPr lang="en-US" sz="3600" b="1" dirty="0" smtClean="0">
                <a:solidFill>
                  <a:srgbClr val="225A7A"/>
                </a:solidFill>
              </a:rPr>
              <a:t>Workers Comp Exposure During the Great Recession, </a:t>
            </a:r>
            <a:r>
              <a:rPr lang="en-US" sz="3600" b="1" dirty="0">
                <a:solidFill>
                  <a:srgbClr val="225A7A"/>
                </a:solidFill>
              </a:rPr>
              <a:t>But Trend </a:t>
            </a:r>
            <a:r>
              <a:rPr lang="en-US" sz="3600" b="1" dirty="0" smtClean="0">
                <a:solidFill>
                  <a:srgbClr val="225A7A"/>
                </a:solidFill>
              </a:rPr>
              <a:t>Has </a:t>
            </a:r>
            <a:r>
              <a:rPr lang="en-US" sz="3600" b="1" dirty="0">
                <a:solidFill>
                  <a:srgbClr val="225A7A"/>
                </a:solidFill>
              </a:rPr>
              <a:t>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20</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21</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22</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23</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8/13;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26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12700" y="1531938"/>
          <a:ext cx="9169400" cy="4765675"/>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34255"/>
              <a:gd name="adj2" fmla="val 932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economy is getting back on track after the Great Recession, posting growth better than the US </a:t>
            </a:r>
            <a:r>
              <a:rPr lang="en-US" b="1" dirty="0" err="1" smtClean="0">
                <a:solidFill>
                  <a:srgbClr val="FFFFFF"/>
                </a:solidFill>
              </a:rPr>
              <a:t>oevrall</a:t>
            </a:r>
            <a:r>
              <a:rPr lang="en-US" b="1" dirty="0" smtClean="0">
                <a:solidFill>
                  <a:srgbClr val="FFFFFF"/>
                </a:solidFill>
              </a:rPr>
              <a:t>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27</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1135626" y="3836374"/>
            <a:ext cx="6858000"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and Workers Comp Is Part of the Reason</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3</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033538"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7.4% </a:t>
            </a:r>
            <a:r>
              <a:rPr lang="en-US" sz="1400" b="1" dirty="0">
                <a:cs typeface="+mn-cs"/>
              </a:rPr>
              <a:t>in </a:t>
            </a:r>
            <a:r>
              <a:rPr lang="en-US" sz="1400" b="1" dirty="0" smtClean="0">
                <a:cs typeface="+mn-cs"/>
              </a:rPr>
              <a:t>July 2013—its lowest level in more than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14.0% </a:t>
            </a:r>
            <a:r>
              <a:rPr lang="en-US" sz="1400" b="1" dirty="0">
                <a:solidFill>
                  <a:schemeClr val="bg1"/>
                </a:solidFill>
                <a:cs typeface="+mn-cs"/>
              </a:rPr>
              <a:t>in </a:t>
            </a:r>
            <a:r>
              <a:rPr lang="en-US" sz="1400" b="1" dirty="0" smtClean="0">
                <a:solidFill>
                  <a:schemeClr val="bg1"/>
                </a:solidFill>
                <a:cs typeface="+mn-cs"/>
              </a:rPr>
              <a:t>July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37</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38603" y="417993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38</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39</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ECE6021F-8C18-4862-B87A-41E34404669B}" type="slidenum">
              <a:rPr lang="en-US" smtClean="0"/>
              <a:pPr/>
              <a:t>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June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0464642"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June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
        <p:nvSpPr>
          <p:cNvPr id="7" name="AutoShape 14"/>
          <p:cNvSpPr>
            <a:spLocks noChangeArrowheads="1"/>
          </p:cNvSpPr>
          <p:nvPr/>
        </p:nvSpPr>
        <p:spPr bwMode="blackWhite">
          <a:xfrm>
            <a:off x="3746090" y="4016564"/>
            <a:ext cx="3007335" cy="1091293"/>
          </a:xfrm>
          <a:prstGeom prst="wedgeRectCallout">
            <a:avLst>
              <a:gd name="adj1" fmla="val 88555"/>
              <a:gd name="adj2" fmla="val -2045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Florida’s unemployment rate is below the US average</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41</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42</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43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44</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19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The </a:t>
            </a:r>
            <a:r>
              <a:rPr lang="en-US" sz="3200" b="1" dirty="0">
                <a:solidFill>
                  <a:srgbClr val="225A7A"/>
                </a:solidFill>
              </a:rPr>
              <a:t>Workers Comp Operating </a:t>
            </a:r>
            <a:r>
              <a:rPr lang="en-US" sz="3200" b="1" dirty="0" smtClean="0">
                <a:solidFill>
                  <a:srgbClr val="225A7A"/>
                </a:solidFill>
              </a:rPr>
              <a:t>Environment Is Recovering from the Great Recession and Soft Market</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47B5DAD2-8EA9-412E-82AC-FC3433B43D08}" type="slidenum">
              <a:rPr lang="en-US" smtClean="0"/>
              <a:pPr/>
              <a:t>5</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0465666"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June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June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51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55</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xmlns="" val="416979879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57</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59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75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60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61</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62</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xmlns="" val="102580960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63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034562"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161,000 </a:t>
            </a:r>
            <a:r>
              <a:rPr lang="en-US" sz="1400" b="1" dirty="0">
                <a:cs typeface="+mn-cs"/>
              </a:rPr>
              <a:t>private sector jobs were created in </a:t>
            </a:r>
            <a:r>
              <a:rPr lang="en-US" sz="1400" b="1" dirty="0" smtClean="0">
                <a:cs typeface="+mn-cs"/>
              </a:rPr>
              <a:t>July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03558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7797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July</a:t>
            </a:r>
            <a:r>
              <a:rPr lang="en-US" sz="1400" b="1" dirty="0" smtClean="0">
                <a:cs typeface="+mn-cs"/>
              </a:rPr>
              <a:t> 2013 totaled 1.429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45202" y="3515032"/>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036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July 2013 totaled 7.29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167890</TotalTime>
  <Words>5863</Words>
  <Application>Microsoft Office PowerPoint</Application>
  <PresentationFormat>On-screen Show (4:3)</PresentationFormat>
  <Paragraphs>717</Paragraphs>
  <Slides>69</Slides>
  <Notes>60</Notes>
  <HiddenSlides>28</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Default Design</vt:lpstr>
      <vt:lpstr>Chart</vt:lpstr>
      <vt:lpstr>Worksheet</vt:lpstr>
      <vt:lpstr>Workers Compensation            and the Economy Trends, Challenges and Opportunities </vt:lpstr>
      <vt:lpstr>Slide 2</vt:lpstr>
      <vt:lpstr>Unemployment and Underemployment Rates: Stubbornly High, But Falling</vt:lpstr>
      <vt:lpstr>Unemployment Rates by State, June 2013: Highest 25 States*</vt:lpstr>
      <vt:lpstr>Slide 5</vt:lpstr>
      <vt:lpstr>US Unemployment Rate Forecast</vt:lpstr>
      <vt:lpstr>Slide 7</vt:lpstr>
      <vt:lpstr>Slide 8</vt:lpstr>
      <vt:lpstr>Slide 9</vt:lpstr>
      <vt:lpstr>Slide 10</vt:lpstr>
      <vt:lpstr>Net Change in Government Employment: Jan. 2010—July 2013*</vt:lpstr>
      <vt:lpstr>Construction Employment, Jan. 2010—July 2013*</vt:lpstr>
      <vt:lpstr>Construction Employment,  Jan. 2003–July 2013 </vt:lpstr>
      <vt:lpstr>New Private Housing Starts, 1990-2019F</vt:lpstr>
      <vt:lpstr>Value of Construction Put in Place,   June 2013 vs. June 2012*</vt:lpstr>
      <vt:lpstr>Value of Private Construction Put in Place, by Segment,  June 2013 vs. June 2012*</vt:lpstr>
      <vt:lpstr>Value of Public Construction Put in Place, by Segment,  June 2013 vs. June 2012*</vt:lpstr>
      <vt:lpstr>Manufacturing Employment, Jan. 2010—July 2013*</vt:lpstr>
      <vt:lpstr>Oil &amp; Gas Extraction Employment, Jan. 2010—July 2013*</vt:lpstr>
      <vt:lpstr>Business Bankruptcy Filings, 1980-2012</vt:lpstr>
      <vt:lpstr>Private Sector Business Starts,  1993:Q2 – 2012:Q4*</vt:lpstr>
      <vt:lpstr>Nonfarm Payroll (Wages and Salaries): Quarterly, 2005–2013:Q2</vt:lpstr>
      <vt:lpstr>Payroll vs. Workers Comp Net Written Premiums, 1990-2012E</vt:lpstr>
      <vt:lpstr>The Strength of the Economy Will Influence P/C Insurer Growth Opportunities</vt:lpstr>
      <vt:lpstr>US Real GDP Growth*</vt:lpstr>
      <vt:lpstr>Real GDP by State Percent Change, 2012: Highest 25 States</vt:lpstr>
      <vt:lpstr>Slide 27</vt:lpstr>
      <vt:lpstr>Slide 28</vt:lpstr>
      <vt:lpstr>P/C Net Income After Taxes 1991–2013:Q1 ($ Millions)</vt:lpstr>
      <vt:lpstr>Profitability Peaks &amp; Troughs in the P/C Insurance Industry, 1975 – 2013:Q1*</vt:lpstr>
      <vt:lpstr>A 100 Combined Ratio Isn’t What It Once Was: Investment Impact on ROEs</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Terrorism Update</vt:lpstr>
      <vt:lpstr>Terrorism Risk Insurance Program</vt:lpstr>
      <vt:lpstr>Terrorism Risk Insurance Program</vt:lpstr>
      <vt:lpstr>Summary of Terrorism Risk Insurance Program Extension Bills Introduced in 2013</vt:lpstr>
      <vt:lpstr>Loss Distribution by Type of Insurance from Sept. 11 Terrorist Attack ($ 2011)</vt:lpstr>
      <vt:lpstr>Terrorism Violates Traditional Requirements for Insurability</vt:lpstr>
      <vt:lpstr>Slide 48</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54</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4.  RENEWED PRICING DISCIPLINE</vt:lpstr>
      <vt:lpstr>Workers Comp Rate Changes, 2008:Q4 – 2013:Q2</vt:lpstr>
      <vt:lpstr>Change in Commercial Rate Renewals, by Line: 2013:Q2</vt:lpstr>
      <vt:lpstr>Workers Comp. Quarterly Rate Changes, by Line: 2000:Q1 to 2013:Q2</vt:lpstr>
      <vt:lpstr>Slide 69</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3407</cp:revision>
  <dcterms:modified xsi:type="dcterms:W3CDTF">2013-08-20T13:26:01Z</dcterms:modified>
</cp:coreProperties>
</file>