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charts/chart13.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charts/chart20.xml" ContentType="application/vnd.openxmlformats-officedocument.drawingml.chart+xml"/>
  <Default Extension="xlsx" ContentType="application/vnd.openxmlformats-officedocument.spreadsheetml.sheet"/>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charts/chart14.xml" ContentType="application/vnd.openxmlformats-officedocument.drawingml.chart+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charts/chart8.xml" ContentType="application/vnd.openxmlformats-officedocument.drawingml.chart+xml"/>
  <Override PartName="/ppt/charts/chart12.xml" ContentType="application/vnd.openxmlformats-officedocument.drawingml.chart+xml"/>
  <Override PartName="/ppt/notesSlides/notesSlide22.xml" ContentType="application/vnd.openxmlformats-officedocument.presentationml.notesSlide+xml"/>
  <Override PartName="/ppt/charts/chart21.xml" ContentType="application/vnd.openxmlformats-officedocument.drawingml.char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xls" ContentType="application/vnd.ms-exce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Override PartName="/ppt/charts/chart15.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42"/>
  </p:notesMasterIdLst>
  <p:handoutMasterIdLst>
    <p:handoutMasterId r:id="rId43"/>
  </p:handoutMasterIdLst>
  <p:sldIdLst>
    <p:sldId id="899" r:id="rId2"/>
    <p:sldId id="1436" r:id="rId3"/>
    <p:sldId id="1440" r:id="rId4"/>
    <p:sldId id="1430" r:id="rId5"/>
    <p:sldId id="1432" r:id="rId6"/>
    <p:sldId id="1428" r:id="rId7"/>
    <p:sldId id="1268" r:id="rId8"/>
    <p:sldId id="1269" r:id="rId9"/>
    <p:sldId id="1357" r:id="rId10"/>
    <p:sldId id="1433" r:id="rId11"/>
    <p:sldId id="1434" r:id="rId12"/>
    <p:sldId id="1354" r:id="rId13"/>
    <p:sldId id="1355" r:id="rId14"/>
    <p:sldId id="1362" r:id="rId15"/>
    <p:sldId id="1280" r:id="rId16"/>
    <p:sldId id="1435" r:id="rId17"/>
    <p:sldId id="1194" r:id="rId18"/>
    <p:sldId id="1425" r:id="rId19"/>
    <p:sldId id="1301" r:id="rId20"/>
    <p:sldId id="1345" r:id="rId21"/>
    <p:sldId id="1300" r:id="rId22"/>
    <p:sldId id="1327" r:id="rId23"/>
    <p:sldId id="1015" r:id="rId24"/>
    <p:sldId id="1437" r:id="rId25"/>
    <p:sldId id="1438" r:id="rId26"/>
    <p:sldId id="1439" r:id="rId27"/>
    <p:sldId id="1215" r:id="rId28"/>
    <p:sldId id="1314" r:id="rId29"/>
    <p:sldId id="1315" r:id="rId30"/>
    <p:sldId id="1441" r:id="rId31"/>
    <p:sldId id="1232" r:id="rId32"/>
    <p:sldId id="1233" r:id="rId33"/>
    <p:sldId id="1322" r:id="rId34"/>
    <p:sldId id="1226" r:id="rId35"/>
    <p:sldId id="1344" r:id="rId36"/>
    <p:sldId id="1442" r:id="rId37"/>
    <p:sldId id="1237" r:id="rId38"/>
    <p:sldId id="1238" r:id="rId39"/>
    <p:sldId id="1296" r:id="rId40"/>
    <p:sldId id="976" r:id="rId4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688C"/>
    <a:srgbClr val="2B7299"/>
    <a:srgbClr val="4C98EC"/>
    <a:srgbClr val="3691C4"/>
    <a:srgbClr val="4B9FCD"/>
    <a:srgbClr val="E5F1F7"/>
    <a:srgbClr val="D0DCE2"/>
    <a:srgbClr val="C9D6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493" autoAdjust="0"/>
    <p:restoredTop sz="89697" autoAdjust="0"/>
  </p:normalViewPr>
  <p:slideViewPr>
    <p:cSldViewPr snapToGrid="0">
      <p:cViewPr>
        <p:scale>
          <a:sx n="100" d="100"/>
          <a:sy n="100" d="100"/>
        </p:scale>
        <p:origin x="-810" y="-120"/>
      </p:cViewPr>
      <p:guideLst>
        <p:guide orient="horz" pos="1072"/>
        <p:guide orient="horz" pos="3856"/>
        <p:guide orient="horz" pos="3608"/>
        <p:guide orient="horz" pos="1472"/>
        <p:guide orient="horz" pos="798"/>
        <p:guide pos="219"/>
        <p:guide pos="5497"/>
        <p:guide pos="46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notesViewPr>
    <p:cSldViewPr snapToGrid="0">
      <p:cViewPr varScale="1">
        <p:scale>
          <a:sx n="94" d="100"/>
          <a:sy n="94" d="100"/>
        </p:scale>
        <p:origin x="-2898" y="-90"/>
      </p:cViewPr>
      <p:guideLst>
        <p:guide orient="horz" pos="2928"/>
        <p:guide pos="220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Office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Office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Office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Office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Office_Excel_Worksheet2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1224018475750748E-2"/>
          <c:y val="4.2222222222222494E-2"/>
          <c:w val="0.90993071593533459"/>
          <c:h val="0.81777777777777783"/>
        </c:manualLayout>
      </c:layout>
      <c:barChart>
        <c:barDir val="col"/>
        <c:grouping val="clustered"/>
        <c:ser>
          <c:idx val="1"/>
          <c:order val="1"/>
          <c:tx>
            <c:strRef>
              <c:f>Sheet1!$C$1</c:f>
              <c:strCache>
                <c:ptCount val="1"/>
                <c:pt idx="0">
                  <c:v>Recession</c:v>
                </c:pt>
              </c:strCache>
            </c:strRef>
          </c:tx>
          <c:spPr>
            <a:solidFill>
              <a:srgbClr val="D0DCE2"/>
            </a:solidFill>
            <a:ln w="25985">
              <a:noFill/>
            </a:ln>
          </c:spPr>
          <c:cat>
            <c:strRef>
              <c:f>Sheet1!$A$2:$A$43</c:f>
              <c:strCache>
                <c:ptCount val="34"/>
                <c:pt idx="0">
                  <c:v>05:Q1</c:v>
                </c:pt>
                <c:pt idx="1">
                  <c:v>05:Q2</c:v>
                </c:pt>
                <c:pt idx="2">
                  <c:v>05:Q3</c:v>
                </c:pt>
                <c:pt idx="3">
                  <c:v>05:Q4</c:v>
                </c:pt>
                <c:pt idx="4">
                  <c:v>06:Q1</c:v>
                </c:pt>
                <c:pt idx="5">
                  <c:v>06:Q2</c:v>
                </c:pt>
                <c:pt idx="6">
                  <c:v>06:Q3</c:v>
                </c:pt>
                <c:pt idx="7">
                  <c:v>06:Q4</c:v>
                </c:pt>
                <c:pt idx="8">
                  <c:v>07:Q1</c:v>
                </c:pt>
                <c:pt idx="9">
                  <c:v>07:Q2</c:v>
                </c:pt>
                <c:pt idx="10">
                  <c:v>07:Q3</c:v>
                </c:pt>
                <c:pt idx="11">
                  <c:v>07:Q4</c:v>
                </c:pt>
                <c:pt idx="12">
                  <c:v>08:Q1</c:v>
                </c:pt>
                <c:pt idx="13">
                  <c:v>08:Q2</c:v>
                </c:pt>
                <c:pt idx="14">
                  <c:v>08:Q3</c:v>
                </c:pt>
                <c:pt idx="15">
                  <c:v>08:Q4</c:v>
                </c:pt>
                <c:pt idx="16">
                  <c:v>09:Q1</c:v>
                </c:pt>
                <c:pt idx="17">
                  <c:v>09:Q2</c:v>
                </c:pt>
                <c:pt idx="18">
                  <c:v>09:Q3</c:v>
                </c:pt>
                <c:pt idx="19">
                  <c:v>09:Q4</c:v>
                </c:pt>
                <c:pt idx="20">
                  <c:v>10:Q1</c:v>
                </c:pt>
                <c:pt idx="21">
                  <c:v>10:Q2</c:v>
                </c:pt>
                <c:pt idx="22">
                  <c:v>10:Q3</c:v>
                </c:pt>
                <c:pt idx="23">
                  <c:v>10:Q4</c:v>
                </c:pt>
                <c:pt idx="24">
                  <c:v>11:Q1</c:v>
                </c:pt>
                <c:pt idx="25">
                  <c:v>11:Q2</c:v>
                </c:pt>
                <c:pt idx="26">
                  <c:v>11:Q3</c:v>
                </c:pt>
                <c:pt idx="27">
                  <c:v>11:Q4</c:v>
                </c:pt>
                <c:pt idx="28">
                  <c:v>12:Q1</c:v>
                </c:pt>
                <c:pt idx="29">
                  <c:v>12:Q2</c:v>
                </c:pt>
                <c:pt idx="30">
                  <c:v>12:Q3</c:v>
                </c:pt>
                <c:pt idx="31">
                  <c:v>12:Q4</c:v>
                </c:pt>
                <c:pt idx="32">
                  <c:v>13:Q1</c:v>
                </c:pt>
                <c:pt idx="33">
                  <c:v>13:Q2</c:v>
                </c:pt>
              </c:strCache>
            </c:strRef>
          </c:cat>
          <c:val>
            <c:numRef>
              <c:f>Sheet1!$C$2:$C$43</c:f>
              <c:numCache>
                <c:formatCode>0</c:formatCode>
                <c:ptCount val="34"/>
                <c:pt idx="0">
                  <c:v>0</c:v>
                </c:pt>
                <c:pt idx="1">
                  <c:v>0</c:v>
                </c:pt>
                <c:pt idx="2">
                  <c:v>0</c:v>
                </c:pt>
                <c:pt idx="3">
                  <c:v>0</c:v>
                </c:pt>
                <c:pt idx="4">
                  <c:v>0</c:v>
                </c:pt>
                <c:pt idx="5">
                  <c:v>0</c:v>
                </c:pt>
                <c:pt idx="6">
                  <c:v>0</c:v>
                </c:pt>
                <c:pt idx="7">
                  <c:v>0</c:v>
                </c:pt>
                <c:pt idx="8">
                  <c:v>0</c:v>
                </c:pt>
                <c:pt idx="9">
                  <c:v>0</c:v>
                </c:pt>
                <c:pt idx="10">
                  <c:v>0</c:v>
                </c:pt>
                <c:pt idx="11">
                  <c:v>0</c:v>
                </c:pt>
                <c:pt idx="12">
                  <c:v>1</c:v>
                </c:pt>
                <c:pt idx="13">
                  <c:v>1</c:v>
                </c:pt>
                <c:pt idx="14">
                  <c:v>1</c:v>
                </c:pt>
                <c:pt idx="15">
                  <c:v>1</c:v>
                </c:pt>
                <c:pt idx="16">
                  <c:v>1</c:v>
                </c:pt>
                <c:pt idx="17">
                  <c:v>1</c:v>
                </c:pt>
                <c:pt idx="18">
                  <c:v>0</c:v>
                </c:pt>
                <c:pt idx="19">
                  <c:v>0</c:v>
                </c:pt>
                <c:pt idx="20">
                  <c:v>0</c:v>
                </c:pt>
                <c:pt idx="21">
                  <c:v>0</c:v>
                </c:pt>
                <c:pt idx="22">
                  <c:v>0</c:v>
                </c:pt>
                <c:pt idx="23" formatCode="General">
                  <c:v>0</c:v>
                </c:pt>
                <c:pt idx="24" formatCode="General">
                  <c:v>0</c:v>
                </c:pt>
                <c:pt idx="25" formatCode="General">
                  <c:v>0</c:v>
                </c:pt>
                <c:pt idx="26" formatCode="General">
                  <c:v>0</c:v>
                </c:pt>
                <c:pt idx="27" formatCode="General">
                  <c:v>0</c:v>
                </c:pt>
                <c:pt idx="28" formatCode="General">
                  <c:v>0</c:v>
                </c:pt>
                <c:pt idx="29" formatCode="General">
                  <c:v>0</c:v>
                </c:pt>
                <c:pt idx="30" formatCode="General">
                  <c:v>0</c:v>
                </c:pt>
                <c:pt idx="31" formatCode="General">
                  <c:v>0</c:v>
                </c:pt>
                <c:pt idx="32" formatCode="General">
                  <c:v>0</c:v>
                </c:pt>
                <c:pt idx="33" formatCode="General">
                  <c:v>0</c:v>
                </c:pt>
              </c:numCache>
            </c:numRef>
          </c:val>
        </c:ser>
        <c:gapWidth val="0"/>
        <c:axId val="111623168"/>
        <c:axId val="113620096"/>
      </c:barChart>
      <c:lineChart>
        <c:grouping val="standard"/>
        <c:ser>
          <c:idx val="0"/>
          <c:order val="0"/>
          <c:tx>
            <c:strRef>
              <c:f>Sheet1!$B$1</c:f>
              <c:strCache>
                <c:ptCount val="1"/>
                <c:pt idx="0">
                  <c:v>Wages&amp;Salaries (Billions)</c:v>
                </c:pt>
              </c:strCache>
            </c:strRef>
          </c:tx>
          <c:spPr>
            <a:ln w="38977">
              <a:solidFill>
                <a:schemeClr val="accent1"/>
              </a:solidFill>
              <a:prstDash val="solid"/>
            </a:ln>
          </c:spPr>
          <c:marker>
            <c:symbol val="square"/>
            <c:size val="5"/>
            <c:spPr>
              <a:solidFill>
                <a:schemeClr val="accent1"/>
              </a:solidFill>
              <a:ln>
                <a:solidFill>
                  <a:schemeClr val="accent1"/>
                </a:solidFill>
              </a:ln>
            </c:spPr>
          </c:marker>
          <c:cat>
            <c:strRef>
              <c:f>Sheet1!$A$2:$A$43</c:f>
              <c:strCache>
                <c:ptCount val="34"/>
                <c:pt idx="0">
                  <c:v>05:Q1</c:v>
                </c:pt>
                <c:pt idx="1">
                  <c:v>05:Q2</c:v>
                </c:pt>
                <c:pt idx="2">
                  <c:v>05:Q3</c:v>
                </c:pt>
                <c:pt idx="3">
                  <c:v>05:Q4</c:v>
                </c:pt>
                <c:pt idx="4">
                  <c:v>06:Q1</c:v>
                </c:pt>
                <c:pt idx="5">
                  <c:v>06:Q2</c:v>
                </c:pt>
                <c:pt idx="6">
                  <c:v>06:Q3</c:v>
                </c:pt>
                <c:pt idx="7">
                  <c:v>06:Q4</c:v>
                </c:pt>
                <c:pt idx="8">
                  <c:v>07:Q1</c:v>
                </c:pt>
                <c:pt idx="9">
                  <c:v>07:Q2</c:v>
                </c:pt>
                <c:pt idx="10">
                  <c:v>07:Q3</c:v>
                </c:pt>
                <c:pt idx="11">
                  <c:v>07:Q4</c:v>
                </c:pt>
                <c:pt idx="12">
                  <c:v>08:Q1</c:v>
                </c:pt>
                <c:pt idx="13">
                  <c:v>08:Q2</c:v>
                </c:pt>
                <c:pt idx="14">
                  <c:v>08:Q3</c:v>
                </c:pt>
                <c:pt idx="15">
                  <c:v>08:Q4</c:v>
                </c:pt>
                <c:pt idx="16">
                  <c:v>09:Q1</c:v>
                </c:pt>
                <c:pt idx="17">
                  <c:v>09:Q2</c:v>
                </c:pt>
                <c:pt idx="18">
                  <c:v>09:Q3</c:v>
                </c:pt>
                <c:pt idx="19">
                  <c:v>09:Q4</c:v>
                </c:pt>
                <c:pt idx="20">
                  <c:v>10:Q1</c:v>
                </c:pt>
                <c:pt idx="21">
                  <c:v>10:Q2</c:v>
                </c:pt>
                <c:pt idx="22">
                  <c:v>10:Q3</c:v>
                </c:pt>
                <c:pt idx="23">
                  <c:v>10:Q4</c:v>
                </c:pt>
                <c:pt idx="24">
                  <c:v>11:Q1</c:v>
                </c:pt>
                <c:pt idx="25">
                  <c:v>11:Q2</c:v>
                </c:pt>
                <c:pt idx="26">
                  <c:v>11:Q3</c:v>
                </c:pt>
                <c:pt idx="27">
                  <c:v>11:Q4</c:v>
                </c:pt>
                <c:pt idx="28">
                  <c:v>12:Q1</c:v>
                </c:pt>
                <c:pt idx="29">
                  <c:v>12:Q2</c:v>
                </c:pt>
                <c:pt idx="30">
                  <c:v>12:Q3</c:v>
                </c:pt>
                <c:pt idx="31">
                  <c:v>12:Q4</c:v>
                </c:pt>
                <c:pt idx="32">
                  <c:v>13:Q1</c:v>
                </c:pt>
                <c:pt idx="33">
                  <c:v>13:Q2</c:v>
                </c:pt>
              </c:strCache>
            </c:strRef>
          </c:cat>
          <c:val>
            <c:numRef>
              <c:f>Sheet1!$B$2:$B$43</c:f>
              <c:numCache>
                <c:formatCode>0.0</c:formatCode>
                <c:ptCount val="34"/>
                <c:pt idx="0">
                  <c:v>5580.6</c:v>
                </c:pt>
                <c:pt idx="1">
                  <c:v>5640.7</c:v>
                </c:pt>
                <c:pt idx="2">
                  <c:v>5738.2</c:v>
                </c:pt>
                <c:pt idx="3">
                  <c:v>5811.9</c:v>
                </c:pt>
                <c:pt idx="4">
                  <c:v>5977</c:v>
                </c:pt>
                <c:pt idx="5">
                  <c:v>6016.1</c:v>
                </c:pt>
                <c:pt idx="6">
                  <c:v>6061.7</c:v>
                </c:pt>
                <c:pt idx="7">
                  <c:v>6178.1</c:v>
                </c:pt>
                <c:pt idx="8">
                  <c:v>6348.8</c:v>
                </c:pt>
                <c:pt idx="9">
                  <c:v>6372</c:v>
                </c:pt>
                <c:pt idx="10">
                  <c:v>6394.6</c:v>
                </c:pt>
                <c:pt idx="11">
                  <c:v>6468.7</c:v>
                </c:pt>
                <c:pt idx="12">
                  <c:v>6540.5</c:v>
                </c:pt>
                <c:pt idx="13">
                  <c:v>6532.4</c:v>
                </c:pt>
                <c:pt idx="14">
                  <c:v>6544.7</c:v>
                </c:pt>
                <c:pt idx="15">
                  <c:v>6513.7</c:v>
                </c:pt>
                <c:pt idx="16">
                  <c:v>6231.3</c:v>
                </c:pt>
                <c:pt idx="17">
                  <c:v>6257</c:v>
                </c:pt>
                <c:pt idx="18">
                  <c:v>6239.8</c:v>
                </c:pt>
                <c:pt idx="19">
                  <c:v>6280.8</c:v>
                </c:pt>
                <c:pt idx="20">
                  <c:v>6239.6</c:v>
                </c:pt>
                <c:pt idx="21">
                  <c:v>6365.5</c:v>
                </c:pt>
                <c:pt idx="22">
                  <c:v>6426.4</c:v>
                </c:pt>
                <c:pt idx="23">
                  <c:v>6478.6</c:v>
                </c:pt>
                <c:pt idx="24" formatCode="General">
                  <c:v>6577.6</c:v>
                </c:pt>
                <c:pt idx="25" formatCode="General">
                  <c:v>6621</c:v>
                </c:pt>
                <c:pt idx="26" formatCode="General">
                  <c:v>6698</c:v>
                </c:pt>
                <c:pt idx="27" formatCode="General">
                  <c:v>6658.2</c:v>
                </c:pt>
                <c:pt idx="28" formatCode="General">
                  <c:v>6842.2</c:v>
                </c:pt>
                <c:pt idx="29" formatCode="General">
                  <c:v>6873.5</c:v>
                </c:pt>
                <c:pt idx="30" formatCode="General">
                  <c:v>6904.7</c:v>
                </c:pt>
                <c:pt idx="31" formatCode="General">
                  <c:v>7086.6</c:v>
                </c:pt>
                <c:pt idx="32">
                  <c:v>7029.7</c:v>
                </c:pt>
                <c:pt idx="33">
                  <c:v>7090</c:v>
                </c:pt>
              </c:numCache>
            </c:numRef>
          </c:val>
          <c:smooth val="1"/>
        </c:ser>
        <c:marker val="1"/>
        <c:axId val="111426176"/>
        <c:axId val="111620864"/>
      </c:lineChart>
      <c:catAx>
        <c:axId val="111426176"/>
        <c:scaling>
          <c:orientation val="minMax"/>
        </c:scaling>
        <c:axPos val="b"/>
        <c:numFmt formatCode="\'yy" sourceLinked="0"/>
        <c:majorTickMark val="none"/>
        <c:tickLblPos val="nextTo"/>
        <c:spPr>
          <a:ln w="25985">
            <a:solidFill>
              <a:srgbClr val="000000"/>
            </a:solidFill>
            <a:prstDash val="solid"/>
          </a:ln>
        </c:spPr>
        <c:txPr>
          <a:bodyPr rot="-5400000" vert="horz"/>
          <a:lstStyle/>
          <a:p>
            <a:pPr>
              <a:defRPr sz="1228" b="0" i="0" u="none" strike="noStrike" baseline="0">
                <a:solidFill>
                  <a:srgbClr val="000000"/>
                </a:solidFill>
                <a:latin typeface="Arial"/>
                <a:ea typeface="Arial"/>
                <a:cs typeface="Arial"/>
              </a:defRPr>
            </a:pPr>
            <a:endParaRPr lang="en-US"/>
          </a:p>
        </c:txPr>
        <c:crossAx val="111620864"/>
        <c:crossesAt val="5500"/>
        <c:auto val="1"/>
        <c:lblAlgn val="ctr"/>
        <c:lblOffset val="100"/>
        <c:tickLblSkip val="1"/>
        <c:tickMarkSkip val="1"/>
      </c:catAx>
      <c:valAx>
        <c:axId val="111620864"/>
        <c:scaling>
          <c:orientation val="minMax"/>
          <c:min val="5500"/>
        </c:scaling>
        <c:axPos val="l"/>
        <c:majorGridlines>
          <c:spPr>
            <a:ln w="3248">
              <a:solidFill>
                <a:schemeClr val="tx1"/>
              </a:solidFill>
              <a:prstDash val="solid"/>
            </a:ln>
          </c:spPr>
        </c:majorGridlines>
        <c:numFmt formatCode="\$#,##0" sourceLinked="0"/>
        <c:majorTickMark val="none"/>
        <c:tickLblPos val="nextTo"/>
        <c:spPr>
          <a:ln w="25985">
            <a:solidFill>
              <a:srgbClr val="000000"/>
            </a:solidFill>
            <a:prstDash val="solid"/>
          </a:ln>
        </c:spPr>
        <c:txPr>
          <a:bodyPr rot="0" vert="horz"/>
          <a:lstStyle/>
          <a:p>
            <a:pPr>
              <a:defRPr sz="1432" b="0" i="0" u="none" strike="noStrike" baseline="0">
                <a:solidFill>
                  <a:srgbClr val="000000"/>
                </a:solidFill>
                <a:latin typeface="Arial"/>
                <a:ea typeface="Arial"/>
                <a:cs typeface="Arial"/>
              </a:defRPr>
            </a:pPr>
            <a:endParaRPr lang="en-US"/>
          </a:p>
        </c:txPr>
        <c:crossAx val="111426176"/>
        <c:crosses val="autoZero"/>
        <c:crossBetween val="between"/>
        <c:majorUnit val="250"/>
        <c:minorUnit val="10"/>
      </c:valAx>
      <c:catAx>
        <c:axId val="111623168"/>
        <c:scaling>
          <c:orientation val="minMax"/>
        </c:scaling>
        <c:delete val="1"/>
        <c:axPos val="b"/>
        <c:tickLblPos val="none"/>
        <c:crossAx val="113620096"/>
        <c:crosses val="autoZero"/>
        <c:auto val="1"/>
        <c:lblAlgn val="ctr"/>
        <c:lblOffset val="100"/>
      </c:catAx>
      <c:valAx>
        <c:axId val="113620096"/>
        <c:scaling>
          <c:orientation val="minMax"/>
          <c:max val="1"/>
          <c:min val="0"/>
        </c:scaling>
        <c:axPos val="r"/>
        <c:numFmt formatCode="0" sourceLinked="1"/>
        <c:majorTickMark val="none"/>
        <c:tickLblPos val="none"/>
        <c:spPr>
          <a:ln w="9744">
            <a:noFill/>
          </a:ln>
        </c:spPr>
        <c:crossAx val="111623168"/>
        <c:crosses val="max"/>
        <c:crossBetween val="between"/>
        <c:majorUnit val="1"/>
      </c:valAx>
      <c:spPr>
        <a:solidFill>
          <a:srgbClr val="FFFFFF"/>
        </a:solidFill>
        <a:ln w="25985">
          <a:noFill/>
        </a:ln>
      </c:spPr>
    </c:plotArea>
    <c:plotVisOnly val="1"/>
    <c:dispBlanksAs val="gap"/>
  </c:chart>
  <c:spPr>
    <a:noFill/>
    <a:ln>
      <a:noFill/>
    </a:ln>
  </c:spPr>
  <c:txPr>
    <a:bodyPr/>
    <a:lstStyle/>
    <a:p>
      <a:pPr>
        <a:defRPr sz="1841" b="0" i="0" u="none" strike="noStrike" baseline="0">
          <a:solidFill>
            <a:srgbClr val="000000"/>
          </a:solidFill>
          <a:latin typeface="Calibri"/>
          <a:ea typeface="Calibri"/>
          <a:cs typeface="Calibri"/>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4.7344110854504018E-2"/>
          <c:y val="4.2222222222222314E-2"/>
          <c:w val="0.95381062355659041"/>
          <c:h val="0.85111111111111115"/>
        </c:manualLayout>
      </c:layout>
      <c:barChart>
        <c:barDir val="col"/>
        <c:grouping val="clustered"/>
        <c:ser>
          <c:idx val="1"/>
          <c:order val="1"/>
          <c:tx>
            <c:strRef>
              <c:f>Sheet1!$D$1</c:f>
              <c:strCache>
                <c:ptCount val="1"/>
                <c:pt idx="0">
                  <c:v>Recession</c:v>
                </c:pt>
              </c:strCache>
            </c:strRef>
          </c:tx>
          <c:spPr>
            <a:solidFill>
              <a:srgbClr val="D0DCE2"/>
            </a:solidFill>
            <a:ln w="25400">
              <a:noFill/>
            </a:ln>
          </c:spPr>
          <c:cat>
            <c:strRef>
              <c:f>Sheet1!$A$2:$A$285</c:f>
              <c:strCache>
                <c:ptCount val="284"/>
                <c:pt idx="0">
                  <c:v>1/31/1990</c:v>
                </c:pt>
                <c:pt idx="1">
                  <c:v>2/28/1990</c:v>
                </c:pt>
                <c:pt idx="2">
                  <c:v>3/31/1990</c:v>
                </c:pt>
                <c:pt idx="3">
                  <c:v>4/30/1990</c:v>
                </c:pt>
                <c:pt idx="4">
                  <c:v>5/31/1990</c:v>
                </c:pt>
                <c:pt idx="5">
                  <c:v>6/30/1990</c:v>
                </c:pt>
                <c:pt idx="6">
                  <c:v>7/31/1990</c:v>
                </c:pt>
                <c:pt idx="7">
                  <c:v>8/31/1990</c:v>
                </c:pt>
                <c:pt idx="8">
                  <c:v>9/30/1990</c:v>
                </c:pt>
                <c:pt idx="9">
                  <c:v>10/31/1990</c:v>
                </c:pt>
                <c:pt idx="10">
                  <c:v>11/30/1990</c:v>
                </c:pt>
                <c:pt idx="11">
                  <c:v>12/31/1990</c:v>
                </c:pt>
                <c:pt idx="12">
                  <c:v>1/31/1991</c:v>
                </c:pt>
                <c:pt idx="13">
                  <c:v>2/28/1991</c:v>
                </c:pt>
                <c:pt idx="14">
                  <c:v>3/31/1991</c:v>
                </c:pt>
                <c:pt idx="15">
                  <c:v>4/30/1991</c:v>
                </c:pt>
                <c:pt idx="16">
                  <c:v>5/31/1991</c:v>
                </c:pt>
                <c:pt idx="17">
                  <c:v>6/30/1991</c:v>
                </c:pt>
                <c:pt idx="18">
                  <c:v>7/31/1991</c:v>
                </c:pt>
                <c:pt idx="19">
                  <c:v>8/31/1991</c:v>
                </c:pt>
                <c:pt idx="20">
                  <c:v>9/30/1991</c:v>
                </c:pt>
                <c:pt idx="21">
                  <c:v>10/31/1991</c:v>
                </c:pt>
                <c:pt idx="22">
                  <c:v>11/30/1991</c:v>
                </c:pt>
                <c:pt idx="23">
                  <c:v>12/31/1991</c:v>
                </c:pt>
                <c:pt idx="24">
                  <c:v>1/31/1992</c:v>
                </c:pt>
                <c:pt idx="25">
                  <c:v>2/28/1992</c:v>
                </c:pt>
                <c:pt idx="26">
                  <c:v>3/31/1992</c:v>
                </c:pt>
                <c:pt idx="27">
                  <c:v>4/30/1992</c:v>
                </c:pt>
                <c:pt idx="28">
                  <c:v>5/31/1992</c:v>
                </c:pt>
                <c:pt idx="29">
                  <c:v>6/30/1992</c:v>
                </c:pt>
                <c:pt idx="30">
                  <c:v>7/31/1992</c:v>
                </c:pt>
                <c:pt idx="31">
                  <c:v>8/31/1992</c:v>
                </c:pt>
                <c:pt idx="32">
                  <c:v>9/30/1992</c:v>
                </c:pt>
                <c:pt idx="33">
                  <c:v>10/31/1992</c:v>
                </c:pt>
                <c:pt idx="34">
                  <c:v>11/30/1992</c:v>
                </c:pt>
                <c:pt idx="35">
                  <c:v>12/31/1992</c:v>
                </c:pt>
                <c:pt idx="36">
                  <c:v>1/31/1993</c:v>
                </c:pt>
                <c:pt idx="37">
                  <c:v>2/28/1993</c:v>
                </c:pt>
                <c:pt idx="38">
                  <c:v>3/31/1993</c:v>
                </c:pt>
                <c:pt idx="39">
                  <c:v>4/30/1993</c:v>
                </c:pt>
                <c:pt idx="40">
                  <c:v>5/31/1993</c:v>
                </c:pt>
                <c:pt idx="41">
                  <c:v>6/30/1993</c:v>
                </c:pt>
                <c:pt idx="42">
                  <c:v>7/31/1993</c:v>
                </c:pt>
                <c:pt idx="43">
                  <c:v>8/31/1993</c:v>
                </c:pt>
                <c:pt idx="44">
                  <c:v>9/30/1993</c:v>
                </c:pt>
                <c:pt idx="45">
                  <c:v>10/31/1993</c:v>
                </c:pt>
                <c:pt idx="46">
                  <c:v>11/30/1993</c:v>
                </c:pt>
                <c:pt idx="47">
                  <c:v>12/31/1993</c:v>
                </c:pt>
                <c:pt idx="48">
                  <c:v>1/31/1994</c:v>
                </c:pt>
                <c:pt idx="49">
                  <c:v>2/28/1994</c:v>
                </c:pt>
                <c:pt idx="50">
                  <c:v>3/31/1994</c:v>
                </c:pt>
                <c:pt idx="51">
                  <c:v>4/30/1994</c:v>
                </c:pt>
                <c:pt idx="52">
                  <c:v>5/31/1994</c:v>
                </c:pt>
                <c:pt idx="53">
                  <c:v>6/30/1994</c:v>
                </c:pt>
                <c:pt idx="54">
                  <c:v>7/31/1994</c:v>
                </c:pt>
                <c:pt idx="55">
                  <c:v>8/31/1994</c:v>
                </c:pt>
                <c:pt idx="56">
                  <c:v>9/30/1994</c:v>
                </c:pt>
                <c:pt idx="57">
                  <c:v>10/31/1994</c:v>
                </c:pt>
                <c:pt idx="58">
                  <c:v>11/30/1994</c:v>
                </c:pt>
                <c:pt idx="59">
                  <c:v>12/31/1994</c:v>
                </c:pt>
                <c:pt idx="60">
                  <c:v>1/31/1995</c:v>
                </c:pt>
                <c:pt idx="61">
                  <c:v>2/28/1995</c:v>
                </c:pt>
                <c:pt idx="62">
                  <c:v>3/31/1995</c:v>
                </c:pt>
                <c:pt idx="63">
                  <c:v>4/30/1995</c:v>
                </c:pt>
                <c:pt idx="64">
                  <c:v>5/31/1995</c:v>
                </c:pt>
                <c:pt idx="65">
                  <c:v>6/30/1995</c:v>
                </c:pt>
                <c:pt idx="66">
                  <c:v>7/31/1995</c:v>
                </c:pt>
                <c:pt idx="67">
                  <c:v>8/31/1995</c:v>
                </c:pt>
                <c:pt idx="68">
                  <c:v>9/30/1995</c:v>
                </c:pt>
                <c:pt idx="69">
                  <c:v>10/31/1995</c:v>
                </c:pt>
                <c:pt idx="70">
                  <c:v>11/30/1995</c:v>
                </c:pt>
                <c:pt idx="71">
                  <c:v>12/31/1995</c:v>
                </c:pt>
                <c:pt idx="72">
                  <c:v>1/31/1996</c:v>
                </c:pt>
                <c:pt idx="73">
                  <c:v>2/28/1996</c:v>
                </c:pt>
                <c:pt idx="74">
                  <c:v>3/31/1996</c:v>
                </c:pt>
                <c:pt idx="75">
                  <c:v>4/30/1996</c:v>
                </c:pt>
                <c:pt idx="76">
                  <c:v>5/31/1996</c:v>
                </c:pt>
                <c:pt idx="77">
                  <c:v>6/30/1996</c:v>
                </c:pt>
                <c:pt idx="78">
                  <c:v>7/31/1996</c:v>
                </c:pt>
                <c:pt idx="79">
                  <c:v>8/31/1996</c:v>
                </c:pt>
                <c:pt idx="80">
                  <c:v>9/30/1996</c:v>
                </c:pt>
                <c:pt idx="81">
                  <c:v>10/31/1996</c:v>
                </c:pt>
                <c:pt idx="82">
                  <c:v>11/30/1996</c:v>
                </c:pt>
                <c:pt idx="83">
                  <c:v>12/31/1996</c:v>
                </c:pt>
                <c:pt idx="84">
                  <c:v>1/31/1997</c:v>
                </c:pt>
                <c:pt idx="85">
                  <c:v>2/28/1997</c:v>
                </c:pt>
                <c:pt idx="86">
                  <c:v>3/31/1997</c:v>
                </c:pt>
                <c:pt idx="87">
                  <c:v>4/30/1997</c:v>
                </c:pt>
                <c:pt idx="88">
                  <c:v>5/31/1997</c:v>
                </c:pt>
                <c:pt idx="89">
                  <c:v>6/30/1997</c:v>
                </c:pt>
                <c:pt idx="90">
                  <c:v>7/31/1997</c:v>
                </c:pt>
                <c:pt idx="91">
                  <c:v>8/31/1997</c:v>
                </c:pt>
                <c:pt idx="92">
                  <c:v>9/30/1997</c:v>
                </c:pt>
                <c:pt idx="93">
                  <c:v>10/31/1997</c:v>
                </c:pt>
                <c:pt idx="94">
                  <c:v>11/30/1997</c:v>
                </c:pt>
                <c:pt idx="95">
                  <c:v>12/31/1997</c:v>
                </c:pt>
                <c:pt idx="96">
                  <c:v>1/31/1998</c:v>
                </c:pt>
                <c:pt idx="97">
                  <c:v>2/28/1998</c:v>
                </c:pt>
                <c:pt idx="98">
                  <c:v>3/31/1998</c:v>
                </c:pt>
                <c:pt idx="99">
                  <c:v>4/30/1998</c:v>
                </c:pt>
                <c:pt idx="100">
                  <c:v>5/31/1998</c:v>
                </c:pt>
                <c:pt idx="101">
                  <c:v>6/30/1998</c:v>
                </c:pt>
                <c:pt idx="102">
                  <c:v>7/31/1998</c:v>
                </c:pt>
                <c:pt idx="103">
                  <c:v>8/31/1998</c:v>
                </c:pt>
                <c:pt idx="104">
                  <c:v>9/30/1998</c:v>
                </c:pt>
                <c:pt idx="105">
                  <c:v>10/31/1998</c:v>
                </c:pt>
                <c:pt idx="106">
                  <c:v>11/30/1998</c:v>
                </c:pt>
                <c:pt idx="107">
                  <c:v>12/31/1998</c:v>
                </c:pt>
                <c:pt idx="108">
                  <c:v>1/31/1999</c:v>
                </c:pt>
                <c:pt idx="109">
                  <c:v>2/28/1999</c:v>
                </c:pt>
                <c:pt idx="110">
                  <c:v>3/31/1999</c:v>
                </c:pt>
                <c:pt idx="111">
                  <c:v>4/30/1999</c:v>
                </c:pt>
                <c:pt idx="112">
                  <c:v>5/31/1999</c:v>
                </c:pt>
                <c:pt idx="113">
                  <c:v>6/30/1999</c:v>
                </c:pt>
                <c:pt idx="114">
                  <c:v>7/31/1999</c:v>
                </c:pt>
                <c:pt idx="115">
                  <c:v>8/31/1999</c:v>
                </c:pt>
                <c:pt idx="116">
                  <c:v>9/30/1999</c:v>
                </c:pt>
                <c:pt idx="117">
                  <c:v>10/31/1999</c:v>
                </c:pt>
                <c:pt idx="118">
                  <c:v>11/30/1999</c:v>
                </c:pt>
                <c:pt idx="119">
                  <c:v>12/31/1999</c:v>
                </c:pt>
                <c:pt idx="120">
                  <c:v>1/31/2000</c:v>
                </c:pt>
                <c:pt idx="121">
                  <c:v>2/28/2000</c:v>
                </c:pt>
                <c:pt idx="122">
                  <c:v>3/31/2000</c:v>
                </c:pt>
                <c:pt idx="123">
                  <c:v>4/30/2000</c:v>
                </c:pt>
                <c:pt idx="124">
                  <c:v>5/31/2000</c:v>
                </c:pt>
                <c:pt idx="125">
                  <c:v>6/30/2000</c:v>
                </c:pt>
                <c:pt idx="126">
                  <c:v>7/31/2000</c:v>
                </c:pt>
                <c:pt idx="127">
                  <c:v>8/31/2000</c:v>
                </c:pt>
                <c:pt idx="128">
                  <c:v>9/30/2000</c:v>
                </c:pt>
                <c:pt idx="129">
                  <c:v>10/31/2000</c:v>
                </c:pt>
                <c:pt idx="130">
                  <c:v>11/30/2000</c:v>
                </c:pt>
                <c:pt idx="131">
                  <c:v>12/31/2000</c:v>
                </c:pt>
                <c:pt idx="132">
                  <c:v>1/31/2001</c:v>
                </c:pt>
                <c:pt idx="133">
                  <c:v>2/28/2001</c:v>
                </c:pt>
                <c:pt idx="134">
                  <c:v>3/31/2001</c:v>
                </c:pt>
                <c:pt idx="135">
                  <c:v>4/30/2001</c:v>
                </c:pt>
                <c:pt idx="136">
                  <c:v>5/31/2001</c:v>
                </c:pt>
                <c:pt idx="137">
                  <c:v>6/30/2001</c:v>
                </c:pt>
                <c:pt idx="138">
                  <c:v>7/31/2001</c:v>
                </c:pt>
                <c:pt idx="139">
                  <c:v>8/31/2001</c:v>
                </c:pt>
                <c:pt idx="140">
                  <c:v>9/30/2001</c:v>
                </c:pt>
                <c:pt idx="141">
                  <c:v>10/31/2001</c:v>
                </c:pt>
                <c:pt idx="142">
                  <c:v>11/30/2001</c:v>
                </c:pt>
                <c:pt idx="143">
                  <c:v>12/31/2001</c:v>
                </c:pt>
                <c:pt idx="144">
                  <c:v>1/31/2002</c:v>
                </c:pt>
                <c:pt idx="145">
                  <c:v>2/28/2002</c:v>
                </c:pt>
                <c:pt idx="146">
                  <c:v>3/31/2002</c:v>
                </c:pt>
                <c:pt idx="147">
                  <c:v>4/30/2002</c:v>
                </c:pt>
                <c:pt idx="148">
                  <c:v>5/31/2002</c:v>
                </c:pt>
                <c:pt idx="149">
                  <c:v>6/30/2002</c:v>
                </c:pt>
                <c:pt idx="150">
                  <c:v>7/31/2002</c:v>
                </c:pt>
                <c:pt idx="151">
                  <c:v>8/31/2002</c:v>
                </c:pt>
                <c:pt idx="152">
                  <c:v>9/30/2002</c:v>
                </c:pt>
                <c:pt idx="153">
                  <c:v>10/31/2002</c:v>
                </c:pt>
                <c:pt idx="154">
                  <c:v>11/30/2002</c:v>
                </c:pt>
                <c:pt idx="155">
                  <c:v>12/31/2002</c:v>
                </c:pt>
                <c:pt idx="156">
                  <c:v>1/31/2003</c:v>
                </c:pt>
                <c:pt idx="157">
                  <c:v>2/28/2003</c:v>
                </c:pt>
                <c:pt idx="158">
                  <c:v>3/31/2003</c:v>
                </c:pt>
                <c:pt idx="159">
                  <c:v>4/30/2003</c:v>
                </c:pt>
                <c:pt idx="160">
                  <c:v>5/31/2003</c:v>
                </c:pt>
                <c:pt idx="161">
                  <c:v>6/30/2003</c:v>
                </c:pt>
                <c:pt idx="162">
                  <c:v>7/31/2003</c:v>
                </c:pt>
                <c:pt idx="163">
                  <c:v>8/31/2003</c:v>
                </c:pt>
                <c:pt idx="164">
                  <c:v>9/30/2003</c:v>
                </c:pt>
                <c:pt idx="165">
                  <c:v>10/31/2003</c:v>
                </c:pt>
                <c:pt idx="166">
                  <c:v>11/30/2003</c:v>
                </c:pt>
                <c:pt idx="167">
                  <c:v>12/31/2003</c:v>
                </c:pt>
                <c:pt idx="168">
                  <c:v>1/31/2004</c:v>
                </c:pt>
                <c:pt idx="169">
                  <c:v>2/29/2004</c:v>
                </c:pt>
                <c:pt idx="170">
                  <c:v>3/31/2004</c:v>
                </c:pt>
                <c:pt idx="171">
                  <c:v>4/30/2004</c:v>
                </c:pt>
                <c:pt idx="172">
                  <c:v>5/31/2004</c:v>
                </c:pt>
                <c:pt idx="173">
                  <c:v>6/30/2004</c:v>
                </c:pt>
                <c:pt idx="174">
                  <c:v>7/31/2004</c:v>
                </c:pt>
                <c:pt idx="175">
                  <c:v>8/31/2004</c:v>
                </c:pt>
                <c:pt idx="176">
                  <c:v>9/30/2004</c:v>
                </c:pt>
                <c:pt idx="177">
                  <c:v>10/31/2004</c:v>
                </c:pt>
                <c:pt idx="178">
                  <c:v>11/30/2004</c:v>
                </c:pt>
                <c:pt idx="179">
                  <c:v>12/31/2004</c:v>
                </c:pt>
                <c:pt idx="180">
                  <c:v>1/31/2005</c:v>
                </c:pt>
                <c:pt idx="181">
                  <c:v>3/1/2005</c:v>
                </c:pt>
                <c:pt idx="182">
                  <c:v>3/31/2005</c:v>
                </c:pt>
                <c:pt idx="183">
                  <c:v>4/30/2005</c:v>
                </c:pt>
                <c:pt idx="184">
                  <c:v>5/31/2005</c:v>
                </c:pt>
                <c:pt idx="185">
                  <c:v>6/30/2005</c:v>
                </c:pt>
                <c:pt idx="186">
                  <c:v>7/31/2005</c:v>
                </c:pt>
                <c:pt idx="187">
                  <c:v>8/31/2005</c:v>
                </c:pt>
                <c:pt idx="188">
                  <c:v>9/30/2005</c:v>
                </c:pt>
                <c:pt idx="189">
                  <c:v>10/31/2005</c:v>
                </c:pt>
                <c:pt idx="190">
                  <c:v>11/30/2005</c:v>
                </c:pt>
                <c:pt idx="191">
                  <c:v>12/31/2005</c:v>
                </c:pt>
                <c:pt idx="192">
                  <c:v>1/31/2006</c:v>
                </c:pt>
                <c:pt idx="193">
                  <c:v>3/1/2006</c:v>
                </c:pt>
                <c:pt idx="194">
                  <c:v>3/31/2006</c:v>
                </c:pt>
                <c:pt idx="195">
                  <c:v>4/30/2006</c:v>
                </c:pt>
                <c:pt idx="196">
                  <c:v>5/31/2006</c:v>
                </c:pt>
                <c:pt idx="197">
                  <c:v>6/30/2006</c:v>
                </c:pt>
                <c:pt idx="198">
                  <c:v>7/31/2006</c:v>
                </c:pt>
                <c:pt idx="199">
                  <c:v>8/31/2006</c:v>
                </c:pt>
                <c:pt idx="200">
                  <c:v>9/30/2006</c:v>
                </c:pt>
                <c:pt idx="201">
                  <c:v>10/31/2006</c:v>
                </c:pt>
                <c:pt idx="202">
                  <c:v>11/30/2006</c:v>
                </c:pt>
                <c:pt idx="203">
                  <c:v>12/31/2006</c:v>
                </c:pt>
                <c:pt idx="204">
                  <c:v>1/31/2007</c:v>
                </c:pt>
                <c:pt idx="205">
                  <c:v>3/1/2007</c:v>
                </c:pt>
                <c:pt idx="206">
                  <c:v>3/31/2007</c:v>
                </c:pt>
                <c:pt idx="207">
                  <c:v>4/30/2007</c:v>
                </c:pt>
                <c:pt idx="208">
                  <c:v>5/31/2007</c:v>
                </c:pt>
                <c:pt idx="209">
                  <c:v>6/30/2007</c:v>
                </c:pt>
                <c:pt idx="210">
                  <c:v>7/31/2007</c:v>
                </c:pt>
                <c:pt idx="211">
                  <c:v>8/31/2007</c:v>
                </c:pt>
                <c:pt idx="212">
                  <c:v>9/30/2007</c:v>
                </c:pt>
                <c:pt idx="213">
                  <c:v>10/31/2007</c:v>
                </c:pt>
                <c:pt idx="214">
                  <c:v>11/30/2007</c:v>
                </c:pt>
                <c:pt idx="215">
                  <c:v>12/31/2007</c:v>
                </c:pt>
                <c:pt idx="216">
                  <c:v>1/31/2008</c:v>
                </c:pt>
                <c:pt idx="217">
                  <c:v>2/29/2008</c:v>
                </c:pt>
                <c:pt idx="218">
                  <c:v>3/31/2008</c:v>
                </c:pt>
                <c:pt idx="219">
                  <c:v>4/30/2008</c:v>
                </c:pt>
                <c:pt idx="220">
                  <c:v>5/31/2008</c:v>
                </c:pt>
                <c:pt idx="221">
                  <c:v>6/30/2008</c:v>
                </c:pt>
                <c:pt idx="222">
                  <c:v>7/31/2008</c:v>
                </c:pt>
                <c:pt idx="223">
                  <c:v>8/31/2008</c:v>
                </c:pt>
                <c:pt idx="224">
                  <c:v>9/30/2008</c:v>
                </c:pt>
                <c:pt idx="225">
                  <c:v>10/31/2008</c:v>
                </c:pt>
                <c:pt idx="226">
                  <c:v>11/30/2008</c:v>
                </c:pt>
                <c:pt idx="227">
                  <c:v>12/31/2008</c:v>
                </c:pt>
                <c:pt idx="228">
                  <c:v>1/31/2009</c:v>
                </c:pt>
                <c:pt idx="229">
                  <c:v>2/29/2009</c:v>
                </c:pt>
                <c:pt idx="230">
                  <c:v>3/31/2008</c:v>
                </c:pt>
                <c:pt idx="231">
                  <c:v>4/30/2009</c:v>
                </c:pt>
                <c:pt idx="232">
                  <c:v>5/31/2009</c:v>
                </c:pt>
                <c:pt idx="233">
                  <c:v>6/30/2009</c:v>
                </c:pt>
                <c:pt idx="234">
                  <c:v>7/31/2009</c:v>
                </c:pt>
                <c:pt idx="235">
                  <c:v>8/31/2009</c:v>
                </c:pt>
                <c:pt idx="236">
                  <c:v>9/30/2009</c:v>
                </c:pt>
                <c:pt idx="237">
                  <c:v>10/31/2009</c:v>
                </c:pt>
                <c:pt idx="238">
                  <c:v>11/30/2009</c:v>
                </c:pt>
                <c:pt idx="239">
                  <c:v>12/31/2009</c:v>
                </c:pt>
                <c:pt idx="240">
                  <c:v>1/31/2010</c:v>
                </c:pt>
                <c:pt idx="241">
                  <c:v>2/28/2010</c:v>
                </c:pt>
                <c:pt idx="242">
                  <c:v>3/31/2010</c:v>
                </c:pt>
                <c:pt idx="243">
                  <c:v>4/28/2010</c:v>
                </c:pt>
                <c:pt idx="244">
                  <c:v>5/31/2010</c:v>
                </c:pt>
                <c:pt idx="245">
                  <c:v>6/30/2010</c:v>
                </c:pt>
                <c:pt idx="246">
                  <c:v>7/31/2010</c:v>
                </c:pt>
                <c:pt idx="247">
                  <c:v>8/31/2010</c:v>
                </c:pt>
                <c:pt idx="248">
                  <c:v>9/30/2010</c:v>
                </c:pt>
                <c:pt idx="249">
                  <c:v>10/31/2010</c:v>
                </c:pt>
                <c:pt idx="250">
                  <c:v>11/30/2010</c:v>
                </c:pt>
                <c:pt idx="251">
                  <c:v>12/31/2010</c:v>
                </c:pt>
                <c:pt idx="252">
                  <c:v>1/31/2011</c:v>
                </c:pt>
                <c:pt idx="253">
                  <c:v>2/29/2011</c:v>
                </c:pt>
                <c:pt idx="254">
                  <c:v>3/31/2011</c:v>
                </c:pt>
                <c:pt idx="255">
                  <c:v>4/30/2011</c:v>
                </c:pt>
                <c:pt idx="256">
                  <c:v>5/31/2011</c:v>
                </c:pt>
                <c:pt idx="257">
                  <c:v>6/30/2011</c:v>
                </c:pt>
                <c:pt idx="258">
                  <c:v>7/31/2011</c:v>
                </c:pt>
                <c:pt idx="259">
                  <c:v>8/31/2011</c:v>
                </c:pt>
                <c:pt idx="260">
                  <c:v>9/30/2011</c:v>
                </c:pt>
                <c:pt idx="261">
                  <c:v>10/31/2011</c:v>
                </c:pt>
                <c:pt idx="262">
                  <c:v>11/30/2011</c:v>
                </c:pt>
                <c:pt idx="263">
                  <c:v>12/31/2011</c:v>
                </c:pt>
                <c:pt idx="264">
                  <c:v>1/31/2012</c:v>
                </c:pt>
                <c:pt idx="265">
                  <c:v>2/29/2012</c:v>
                </c:pt>
                <c:pt idx="266">
                  <c:v>3/31/2012</c:v>
                </c:pt>
                <c:pt idx="267">
                  <c:v>4/30/2012</c:v>
                </c:pt>
                <c:pt idx="268">
                  <c:v>5/31/2012</c:v>
                </c:pt>
                <c:pt idx="269">
                  <c:v>6/30/2012</c:v>
                </c:pt>
                <c:pt idx="270">
                  <c:v>7/31/2012</c:v>
                </c:pt>
                <c:pt idx="271">
                  <c:v>8/31/2012</c:v>
                </c:pt>
                <c:pt idx="272">
                  <c:v>9/30/2012</c:v>
                </c:pt>
                <c:pt idx="273">
                  <c:v>10/31/2012</c:v>
                </c:pt>
                <c:pt idx="274">
                  <c:v>11/30/2012</c:v>
                </c:pt>
                <c:pt idx="275">
                  <c:v>12/31/2012</c:v>
                </c:pt>
                <c:pt idx="276">
                  <c:v>1/31/2013</c:v>
                </c:pt>
                <c:pt idx="277">
                  <c:v>2/28/2013</c:v>
                </c:pt>
                <c:pt idx="278">
                  <c:v>3/31/2013</c:v>
                </c:pt>
                <c:pt idx="279">
                  <c:v>4/30/2013</c:v>
                </c:pt>
                <c:pt idx="280">
                  <c:v>5/31/2013</c:v>
                </c:pt>
                <c:pt idx="281">
                  <c:v>6/30/2013</c:v>
                </c:pt>
                <c:pt idx="282">
                  <c:v>7/31/2013</c:v>
                </c:pt>
                <c:pt idx="283">
                  <c:v>8/31/2013</c:v>
                </c:pt>
              </c:strCache>
            </c:strRef>
          </c:cat>
          <c:val>
            <c:numRef>
              <c:f>Sheet1!$D$2:$D$285</c:f>
              <c:numCache>
                <c:formatCode>0</c:formatCode>
                <c:ptCount val="284"/>
                <c:pt idx="0">
                  <c:v>0</c:v>
                </c:pt>
                <c:pt idx="1">
                  <c:v>0</c:v>
                </c:pt>
                <c:pt idx="2">
                  <c:v>0</c:v>
                </c:pt>
                <c:pt idx="3">
                  <c:v>0</c:v>
                </c:pt>
                <c:pt idx="4">
                  <c:v>0</c:v>
                </c:pt>
                <c:pt idx="5">
                  <c:v>0</c:v>
                </c:pt>
                <c:pt idx="6">
                  <c:v>1</c:v>
                </c:pt>
                <c:pt idx="7">
                  <c:v>1</c:v>
                </c:pt>
                <c:pt idx="8">
                  <c:v>1</c:v>
                </c:pt>
                <c:pt idx="9">
                  <c:v>1</c:v>
                </c:pt>
                <c:pt idx="10">
                  <c:v>1</c:v>
                </c:pt>
                <c:pt idx="11">
                  <c:v>1</c:v>
                </c:pt>
                <c:pt idx="12">
                  <c:v>1</c:v>
                </c:pt>
                <c:pt idx="13">
                  <c:v>1</c:v>
                </c:pt>
                <c:pt idx="14">
                  <c:v>1</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1</c:v>
                </c:pt>
                <c:pt idx="135">
                  <c:v>1</c:v>
                </c:pt>
                <c:pt idx="136">
                  <c:v>1</c:v>
                </c:pt>
                <c:pt idx="137">
                  <c:v>1</c:v>
                </c:pt>
                <c:pt idx="138">
                  <c:v>1</c:v>
                </c:pt>
                <c:pt idx="139">
                  <c:v>1</c:v>
                </c:pt>
                <c:pt idx="140">
                  <c:v>1</c:v>
                </c:pt>
                <c:pt idx="141">
                  <c:v>1</c:v>
                </c:pt>
                <c:pt idx="142">
                  <c:v>1</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1</c:v>
                </c:pt>
                <c:pt idx="216">
                  <c:v>1</c:v>
                </c:pt>
                <c:pt idx="217">
                  <c:v>1</c:v>
                </c:pt>
                <c:pt idx="218">
                  <c:v>1</c:v>
                </c:pt>
                <c:pt idx="219">
                  <c:v>1</c:v>
                </c:pt>
                <c:pt idx="220">
                  <c:v>1</c:v>
                </c:pt>
                <c:pt idx="221">
                  <c:v>1</c:v>
                </c:pt>
                <c:pt idx="222">
                  <c:v>1</c:v>
                </c:pt>
                <c:pt idx="223">
                  <c:v>1</c:v>
                </c:pt>
                <c:pt idx="224">
                  <c:v>1</c:v>
                </c:pt>
                <c:pt idx="225">
                  <c:v>1</c:v>
                </c:pt>
                <c:pt idx="226">
                  <c:v>1</c:v>
                </c:pt>
                <c:pt idx="227">
                  <c:v>1</c:v>
                </c:pt>
                <c:pt idx="228">
                  <c:v>1</c:v>
                </c:pt>
                <c:pt idx="229">
                  <c:v>1</c:v>
                </c:pt>
                <c:pt idx="230">
                  <c:v>1</c:v>
                </c:pt>
                <c:pt idx="231">
                  <c:v>1</c:v>
                </c:pt>
                <c:pt idx="232">
                  <c:v>1</c:v>
                </c:pt>
                <c:pt idx="233">
                  <c:v>1</c:v>
                </c:pt>
                <c:pt idx="234">
                  <c:v>0</c:v>
                </c:pt>
                <c:pt idx="235">
                  <c:v>0</c:v>
                </c:pt>
                <c:pt idx="236">
                  <c:v>0</c:v>
                </c:pt>
                <c:pt idx="237">
                  <c:v>0</c:v>
                </c:pt>
                <c:pt idx="238">
                  <c:v>0</c:v>
                </c:pt>
                <c:pt idx="239">
                  <c:v>0</c:v>
                </c:pt>
                <c:pt idx="240">
                  <c:v>0</c:v>
                </c:pt>
                <c:pt idx="241">
                  <c:v>0</c:v>
                </c:pt>
                <c:pt idx="242" formatCode="General">
                  <c:v>0</c:v>
                </c:pt>
                <c:pt idx="243" formatCode="General">
                  <c:v>0</c:v>
                </c:pt>
                <c:pt idx="244" formatCode="General">
                  <c:v>0</c:v>
                </c:pt>
                <c:pt idx="245" formatCode="General">
                  <c:v>0</c:v>
                </c:pt>
                <c:pt idx="246" formatCode="General">
                  <c:v>0</c:v>
                </c:pt>
                <c:pt idx="247" formatCode="General">
                  <c:v>0</c:v>
                </c:pt>
                <c:pt idx="248" formatCode="General">
                  <c:v>0</c:v>
                </c:pt>
                <c:pt idx="249" formatCode="General">
                  <c:v>0</c:v>
                </c:pt>
                <c:pt idx="250" formatCode="General">
                  <c:v>0</c:v>
                </c:pt>
                <c:pt idx="251" formatCode="General">
                  <c:v>0</c:v>
                </c:pt>
                <c:pt idx="252" formatCode="General">
                  <c:v>0</c:v>
                </c:pt>
                <c:pt idx="253" formatCode="General">
                  <c:v>0</c:v>
                </c:pt>
                <c:pt idx="254" formatCode="General">
                  <c:v>0</c:v>
                </c:pt>
                <c:pt idx="255" formatCode="General">
                  <c:v>0</c:v>
                </c:pt>
                <c:pt idx="256" formatCode="General">
                  <c:v>0</c:v>
                </c:pt>
                <c:pt idx="257" formatCode="General">
                  <c:v>0</c:v>
                </c:pt>
                <c:pt idx="258" formatCode="General">
                  <c:v>0</c:v>
                </c:pt>
                <c:pt idx="259" formatCode="General">
                  <c:v>0</c:v>
                </c:pt>
                <c:pt idx="260" formatCode="General">
                  <c:v>0</c:v>
                </c:pt>
                <c:pt idx="261" formatCode="General">
                  <c:v>0</c:v>
                </c:pt>
                <c:pt idx="262" formatCode="General">
                  <c:v>0</c:v>
                </c:pt>
                <c:pt idx="263" formatCode="General">
                  <c:v>0</c:v>
                </c:pt>
                <c:pt idx="264" formatCode="General">
                  <c:v>0</c:v>
                </c:pt>
                <c:pt idx="265" formatCode="General">
                  <c:v>0</c:v>
                </c:pt>
                <c:pt idx="266" formatCode="General">
                  <c:v>0</c:v>
                </c:pt>
                <c:pt idx="267" formatCode="General">
                  <c:v>0</c:v>
                </c:pt>
                <c:pt idx="268" formatCode="General">
                  <c:v>0</c:v>
                </c:pt>
                <c:pt idx="269" formatCode="General">
                  <c:v>0</c:v>
                </c:pt>
                <c:pt idx="270" formatCode="General">
                  <c:v>0</c:v>
                </c:pt>
                <c:pt idx="271" formatCode="General">
                  <c:v>0</c:v>
                </c:pt>
                <c:pt idx="272" formatCode="General">
                  <c:v>0</c:v>
                </c:pt>
                <c:pt idx="273" formatCode="General">
                  <c:v>0</c:v>
                </c:pt>
                <c:pt idx="274" formatCode="General">
                  <c:v>0</c:v>
                </c:pt>
                <c:pt idx="275" formatCode="General">
                  <c:v>0</c:v>
                </c:pt>
                <c:pt idx="276" formatCode="General">
                  <c:v>0</c:v>
                </c:pt>
                <c:pt idx="277" formatCode="General">
                  <c:v>0</c:v>
                </c:pt>
                <c:pt idx="278" formatCode="General">
                  <c:v>0</c:v>
                </c:pt>
                <c:pt idx="279" formatCode="General">
                  <c:v>0</c:v>
                </c:pt>
                <c:pt idx="280" formatCode="General">
                  <c:v>0</c:v>
                </c:pt>
                <c:pt idx="281" formatCode="General">
                  <c:v>0</c:v>
                </c:pt>
                <c:pt idx="282" formatCode="General">
                  <c:v>0</c:v>
                </c:pt>
                <c:pt idx="283" formatCode="General">
                  <c:v>0</c:v>
                </c:pt>
              </c:numCache>
            </c:numRef>
          </c:val>
        </c:ser>
        <c:gapWidth val="0"/>
        <c:axId val="103728256"/>
        <c:axId val="103729792"/>
      </c:barChart>
      <c:lineChart>
        <c:grouping val="standard"/>
        <c:ser>
          <c:idx val="2"/>
          <c:order val="0"/>
          <c:tx>
            <c:strRef>
              <c:f>Sheet1!$C$1</c:f>
              <c:strCache>
                <c:ptCount val="1"/>
                <c:pt idx="0">
                  <c:v>Manu employment</c:v>
                </c:pt>
              </c:strCache>
            </c:strRef>
          </c:tx>
          <c:spPr>
            <a:ln w="38100">
              <a:solidFill>
                <a:schemeClr val="accent1"/>
              </a:solidFill>
              <a:prstDash val="solid"/>
            </a:ln>
          </c:spPr>
          <c:marker>
            <c:symbol val="none"/>
          </c:marker>
          <c:cat>
            <c:strRef>
              <c:f>Sheet1!$A$2:$A$285</c:f>
              <c:strCache>
                <c:ptCount val="284"/>
                <c:pt idx="0">
                  <c:v>1/31/1990</c:v>
                </c:pt>
                <c:pt idx="1">
                  <c:v>2/28/1990</c:v>
                </c:pt>
                <c:pt idx="2">
                  <c:v>3/31/1990</c:v>
                </c:pt>
                <c:pt idx="3">
                  <c:v>4/30/1990</c:v>
                </c:pt>
                <c:pt idx="4">
                  <c:v>5/31/1990</c:v>
                </c:pt>
                <c:pt idx="5">
                  <c:v>6/30/1990</c:v>
                </c:pt>
                <c:pt idx="6">
                  <c:v>7/31/1990</c:v>
                </c:pt>
                <c:pt idx="7">
                  <c:v>8/31/1990</c:v>
                </c:pt>
                <c:pt idx="8">
                  <c:v>9/30/1990</c:v>
                </c:pt>
                <c:pt idx="9">
                  <c:v>10/31/1990</c:v>
                </c:pt>
                <c:pt idx="10">
                  <c:v>11/30/1990</c:v>
                </c:pt>
                <c:pt idx="11">
                  <c:v>12/31/1990</c:v>
                </c:pt>
                <c:pt idx="12">
                  <c:v>1/31/1991</c:v>
                </c:pt>
                <c:pt idx="13">
                  <c:v>2/28/1991</c:v>
                </c:pt>
                <c:pt idx="14">
                  <c:v>3/31/1991</c:v>
                </c:pt>
                <c:pt idx="15">
                  <c:v>4/30/1991</c:v>
                </c:pt>
                <c:pt idx="16">
                  <c:v>5/31/1991</c:v>
                </c:pt>
                <c:pt idx="17">
                  <c:v>6/30/1991</c:v>
                </c:pt>
                <c:pt idx="18">
                  <c:v>7/31/1991</c:v>
                </c:pt>
                <c:pt idx="19">
                  <c:v>8/31/1991</c:v>
                </c:pt>
                <c:pt idx="20">
                  <c:v>9/30/1991</c:v>
                </c:pt>
                <c:pt idx="21">
                  <c:v>10/31/1991</c:v>
                </c:pt>
                <c:pt idx="22">
                  <c:v>11/30/1991</c:v>
                </c:pt>
                <c:pt idx="23">
                  <c:v>12/31/1991</c:v>
                </c:pt>
                <c:pt idx="24">
                  <c:v>1/31/1992</c:v>
                </c:pt>
                <c:pt idx="25">
                  <c:v>2/28/1992</c:v>
                </c:pt>
                <c:pt idx="26">
                  <c:v>3/31/1992</c:v>
                </c:pt>
                <c:pt idx="27">
                  <c:v>4/30/1992</c:v>
                </c:pt>
                <c:pt idx="28">
                  <c:v>5/31/1992</c:v>
                </c:pt>
                <c:pt idx="29">
                  <c:v>6/30/1992</c:v>
                </c:pt>
                <c:pt idx="30">
                  <c:v>7/31/1992</c:v>
                </c:pt>
                <c:pt idx="31">
                  <c:v>8/31/1992</c:v>
                </c:pt>
                <c:pt idx="32">
                  <c:v>9/30/1992</c:v>
                </c:pt>
                <c:pt idx="33">
                  <c:v>10/31/1992</c:v>
                </c:pt>
                <c:pt idx="34">
                  <c:v>11/30/1992</c:v>
                </c:pt>
                <c:pt idx="35">
                  <c:v>12/31/1992</c:v>
                </c:pt>
                <c:pt idx="36">
                  <c:v>1/31/1993</c:v>
                </c:pt>
                <c:pt idx="37">
                  <c:v>2/28/1993</c:v>
                </c:pt>
                <c:pt idx="38">
                  <c:v>3/31/1993</c:v>
                </c:pt>
                <c:pt idx="39">
                  <c:v>4/30/1993</c:v>
                </c:pt>
                <c:pt idx="40">
                  <c:v>5/31/1993</c:v>
                </c:pt>
                <c:pt idx="41">
                  <c:v>6/30/1993</c:v>
                </c:pt>
                <c:pt idx="42">
                  <c:v>7/31/1993</c:v>
                </c:pt>
                <c:pt idx="43">
                  <c:v>8/31/1993</c:v>
                </c:pt>
                <c:pt idx="44">
                  <c:v>9/30/1993</c:v>
                </c:pt>
                <c:pt idx="45">
                  <c:v>10/31/1993</c:v>
                </c:pt>
                <c:pt idx="46">
                  <c:v>11/30/1993</c:v>
                </c:pt>
                <c:pt idx="47">
                  <c:v>12/31/1993</c:v>
                </c:pt>
                <c:pt idx="48">
                  <c:v>1/31/1994</c:v>
                </c:pt>
                <c:pt idx="49">
                  <c:v>2/28/1994</c:v>
                </c:pt>
                <c:pt idx="50">
                  <c:v>3/31/1994</c:v>
                </c:pt>
                <c:pt idx="51">
                  <c:v>4/30/1994</c:v>
                </c:pt>
                <c:pt idx="52">
                  <c:v>5/31/1994</c:v>
                </c:pt>
                <c:pt idx="53">
                  <c:v>6/30/1994</c:v>
                </c:pt>
                <c:pt idx="54">
                  <c:v>7/31/1994</c:v>
                </c:pt>
                <c:pt idx="55">
                  <c:v>8/31/1994</c:v>
                </c:pt>
                <c:pt idx="56">
                  <c:v>9/30/1994</c:v>
                </c:pt>
                <c:pt idx="57">
                  <c:v>10/31/1994</c:v>
                </c:pt>
                <c:pt idx="58">
                  <c:v>11/30/1994</c:v>
                </c:pt>
                <c:pt idx="59">
                  <c:v>12/31/1994</c:v>
                </c:pt>
                <c:pt idx="60">
                  <c:v>1/31/1995</c:v>
                </c:pt>
                <c:pt idx="61">
                  <c:v>2/28/1995</c:v>
                </c:pt>
                <c:pt idx="62">
                  <c:v>3/31/1995</c:v>
                </c:pt>
                <c:pt idx="63">
                  <c:v>4/30/1995</c:v>
                </c:pt>
                <c:pt idx="64">
                  <c:v>5/31/1995</c:v>
                </c:pt>
                <c:pt idx="65">
                  <c:v>6/30/1995</c:v>
                </c:pt>
                <c:pt idx="66">
                  <c:v>7/31/1995</c:v>
                </c:pt>
                <c:pt idx="67">
                  <c:v>8/31/1995</c:v>
                </c:pt>
                <c:pt idx="68">
                  <c:v>9/30/1995</c:v>
                </c:pt>
                <c:pt idx="69">
                  <c:v>10/31/1995</c:v>
                </c:pt>
                <c:pt idx="70">
                  <c:v>11/30/1995</c:v>
                </c:pt>
                <c:pt idx="71">
                  <c:v>12/31/1995</c:v>
                </c:pt>
                <c:pt idx="72">
                  <c:v>1/31/1996</c:v>
                </c:pt>
                <c:pt idx="73">
                  <c:v>2/28/1996</c:v>
                </c:pt>
                <c:pt idx="74">
                  <c:v>3/31/1996</c:v>
                </c:pt>
                <c:pt idx="75">
                  <c:v>4/30/1996</c:v>
                </c:pt>
                <c:pt idx="76">
                  <c:v>5/31/1996</c:v>
                </c:pt>
                <c:pt idx="77">
                  <c:v>6/30/1996</c:v>
                </c:pt>
                <c:pt idx="78">
                  <c:v>7/31/1996</c:v>
                </c:pt>
                <c:pt idx="79">
                  <c:v>8/31/1996</c:v>
                </c:pt>
                <c:pt idx="80">
                  <c:v>9/30/1996</c:v>
                </c:pt>
                <c:pt idx="81">
                  <c:v>10/31/1996</c:v>
                </c:pt>
                <c:pt idx="82">
                  <c:v>11/30/1996</c:v>
                </c:pt>
                <c:pt idx="83">
                  <c:v>12/31/1996</c:v>
                </c:pt>
                <c:pt idx="84">
                  <c:v>1/31/1997</c:v>
                </c:pt>
                <c:pt idx="85">
                  <c:v>2/28/1997</c:v>
                </c:pt>
                <c:pt idx="86">
                  <c:v>3/31/1997</c:v>
                </c:pt>
                <c:pt idx="87">
                  <c:v>4/30/1997</c:v>
                </c:pt>
                <c:pt idx="88">
                  <c:v>5/31/1997</c:v>
                </c:pt>
                <c:pt idx="89">
                  <c:v>6/30/1997</c:v>
                </c:pt>
                <c:pt idx="90">
                  <c:v>7/31/1997</c:v>
                </c:pt>
                <c:pt idx="91">
                  <c:v>8/31/1997</c:v>
                </c:pt>
                <c:pt idx="92">
                  <c:v>9/30/1997</c:v>
                </c:pt>
                <c:pt idx="93">
                  <c:v>10/31/1997</c:v>
                </c:pt>
                <c:pt idx="94">
                  <c:v>11/30/1997</c:v>
                </c:pt>
                <c:pt idx="95">
                  <c:v>12/31/1997</c:v>
                </c:pt>
                <c:pt idx="96">
                  <c:v>1/31/1998</c:v>
                </c:pt>
                <c:pt idx="97">
                  <c:v>2/28/1998</c:v>
                </c:pt>
                <c:pt idx="98">
                  <c:v>3/31/1998</c:v>
                </c:pt>
                <c:pt idx="99">
                  <c:v>4/30/1998</c:v>
                </c:pt>
                <c:pt idx="100">
                  <c:v>5/31/1998</c:v>
                </c:pt>
                <c:pt idx="101">
                  <c:v>6/30/1998</c:v>
                </c:pt>
                <c:pt idx="102">
                  <c:v>7/31/1998</c:v>
                </c:pt>
                <c:pt idx="103">
                  <c:v>8/31/1998</c:v>
                </c:pt>
                <c:pt idx="104">
                  <c:v>9/30/1998</c:v>
                </c:pt>
                <c:pt idx="105">
                  <c:v>10/31/1998</c:v>
                </c:pt>
                <c:pt idx="106">
                  <c:v>11/30/1998</c:v>
                </c:pt>
                <c:pt idx="107">
                  <c:v>12/31/1998</c:v>
                </c:pt>
                <c:pt idx="108">
                  <c:v>1/31/1999</c:v>
                </c:pt>
                <c:pt idx="109">
                  <c:v>2/28/1999</c:v>
                </c:pt>
                <c:pt idx="110">
                  <c:v>3/31/1999</c:v>
                </c:pt>
                <c:pt idx="111">
                  <c:v>4/30/1999</c:v>
                </c:pt>
                <c:pt idx="112">
                  <c:v>5/31/1999</c:v>
                </c:pt>
                <c:pt idx="113">
                  <c:v>6/30/1999</c:v>
                </c:pt>
                <c:pt idx="114">
                  <c:v>7/31/1999</c:v>
                </c:pt>
                <c:pt idx="115">
                  <c:v>8/31/1999</c:v>
                </c:pt>
                <c:pt idx="116">
                  <c:v>9/30/1999</c:v>
                </c:pt>
                <c:pt idx="117">
                  <c:v>10/31/1999</c:v>
                </c:pt>
                <c:pt idx="118">
                  <c:v>11/30/1999</c:v>
                </c:pt>
                <c:pt idx="119">
                  <c:v>12/31/1999</c:v>
                </c:pt>
                <c:pt idx="120">
                  <c:v>1/31/2000</c:v>
                </c:pt>
                <c:pt idx="121">
                  <c:v>2/28/2000</c:v>
                </c:pt>
                <c:pt idx="122">
                  <c:v>3/31/2000</c:v>
                </c:pt>
                <c:pt idx="123">
                  <c:v>4/30/2000</c:v>
                </c:pt>
                <c:pt idx="124">
                  <c:v>5/31/2000</c:v>
                </c:pt>
                <c:pt idx="125">
                  <c:v>6/30/2000</c:v>
                </c:pt>
                <c:pt idx="126">
                  <c:v>7/31/2000</c:v>
                </c:pt>
                <c:pt idx="127">
                  <c:v>8/31/2000</c:v>
                </c:pt>
                <c:pt idx="128">
                  <c:v>9/30/2000</c:v>
                </c:pt>
                <c:pt idx="129">
                  <c:v>10/31/2000</c:v>
                </c:pt>
                <c:pt idx="130">
                  <c:v>11/30/2000</c:v>
                </c:pt>
                <c:pt idx="131">
                  <c:v>12/31/2000</c:v>
                </c:pt>
                <c:pt idx="132">
                  <c:v>1/31/2001</c:v>
                </c:pt>
                <c:pt idx="133">
                  <c:v>2/28/2001</c:v>
                </c:pt>
                <c:pt idx="134">
                  <c:v>3/31/2001</c:v>
                </c:pt>
                <c:pt idx="135">
                  <c:v>4/30/2001</c:v>
                </c:pt>
                <c:pt idx="136">
                  <c:v>5/31/2001</c:v>
                </c:pt>
                <c:pt idx="137">
                  <c:v>6/30/2001</c:v>
                </c:pt>
                <c:pt idx="138">
                  <c:v>7/31/2001</c:v>
                </c:pt>
                <c:pt idx="139">
                  <c:v>8/31/2001</c:v>
                </c:pt>
                <c:pt idx="140">
                  <c:v>9/30/2001</c:v>
                </c:pt>
                <c:pt idx="141">
                  <c:v>10/31/2001</c:v>
                </c:pt>
                <c:pt idx="142">
                  <c:v>11/30/2001</c:v>
                </c:pt>
                <c:pt idx="143">
                  <c:v>12/31/2001</c:v>
                </c:pt>
                <c:pt idx="144">
                  <c:v>1/31/2002</c:v>
                </c:pt>
                <c:pt idx="145">
                  <c:v>2/28/2002</c:v>
                </c:pt>
                <c:pt idx="146">
                  <c:v>3/31/2002</c:v>
                </c:pt>
                <c:pt idx="147">
                  <c:v>4/30/2002</c:v>
                </c:pt>
                <c:pt idx="148">
                  <c:v>5/31/2002</c:v>
                </c:pt>
                <c:pt idx="149">
                  <c:v>6/30/2002</c:v>
                </c:pt>
                <c:pt idx="150">
                  <c:v>7/31/2002</c:v>
                </c:pt>
                <c:pt idx="151">
                  <c:v>8/31/2002</c:v>
                </c:pt>
                <c:pt idx="152">
                  <c:v>9/30/2002</c:v>
                </c:pt>
                <c:pt idx="153">
                  <c:v>10/31/2002</c:v>
                </c:pt>
                <c:pt idx="154">
                  <c:v>11/30/2002</c:v>
                </c:pt>
                <c:pt idx="155">
                  <c:v>12/31/2002</c:v>
                </c:pt>
                <c:pt idx="156">
                  <c:v>1/31/2003</c:v>
                </c:pt>
                <c:pt idx="157">
                  <c:v>2/28/2003</c:v>
                </c:pt>
                <c:pt idx="158">
                  <c:v>3/31/2003</c:v>
                </c:pt>
                <c:pt idx="159">
                  <c:v>4/30/2003</c:v>
                </c:pt>
                <c:pt idx="160">
                  <c:v>5/31/2003</c:v>
                </c:pt>
                <c:pt idx="161">
                  <c:v>6/30/2003</c:v>
                </c:pt>
                <c:pt idx="162">
                  <c:v>7/31/2003</c:v>
                </c:pt>
                <c:pt idx="163">
                  <c:v>8/31/2003</c:v>
                </c:pt>
                <c:pt idx="164">
                  <c:v>9/30/2003</c:v>
                </c:pt>
                <c:pt idx="165">
                  <c:v>10/31/2003</c:v>
                </c:pt>
                <c:pt idx="166">
                  <c:v>11/30/2003</c:v>
                </c:pt>
                <c:pt idx="167">
                  <c:v>12/31/2003</c:v>
                </c:pt>
                <c:pt idx="168">
                  <c:v>1/31/2004</c:v>
                </c:pt>
                <c:pt idx="169">
                  <c:v>2/29/2004</c:v>
                </c:pt>
                <c:pt idx="170">
                  <c:v>3/31/2004</c:v>
                </c:pt>
                <c:pt idx="171">
                  <c:v>4/30/2004</c:v>
                </c:pt>
                <c:pt idx="172">
                  <c:v>5/31/2004</c:v>
                </c:pt>
                <c:pt idx="173">
                  <c:v>6/30/2004</c:v>
                </c:pt>
                <c:pt idx="174">
                  <c:v>7/31/2004</c:v>
                </c:pt>
                <c:pt idx="175">
                  <c:v>8/31/2004</c:v>
                </c:pt>
                <c:pt idx="176">
                  <c:v>9/30/2004</c:v>
                </c:pt>
                <c:pt idx="177">
                  <c:v>10/31/2004</c:v>
                </c:pt>
                <c:pt idx="178">
                  <c:v>11/30/2004</c:v>
                </c:pt>
                <c:pt idx="179">
                  <c:v>12/31/2004</c:v>
                </c:pt>
                <c:pt idx="180">
                  <c:v>1/31/2005</c:v>
                </c:pt>
                <c:pt idx="181">
                  <c:v>3/1/2005</c:v>
                </c:pt>
                <c:pt idx="182">
                  <c:v>3/31/2005</c:v>
                </c:pt>
                <c:pt idx="183">
                  <c:v>4/30/2005</c:v>
                </c:pt>
                <c:pt idx="184">
                  <c:v>5/31/2005</c:v>
                </c:pt>
                <c:pt idx="185">
                  <c:v>6/30/2005</c:v>
                </c:pt>
                <c:pt idx="186">
                  <c:v>7/31/2005</c:v>
                </c:pt>
                <c:pt idx="187">
                  <c:v>8/31/2005</c:v>
                </c:pt>
                <c:pt idx="188">
                  <c:v>9/30/2005</c:v>
                </c:pt>
                <c:pt idx="189">
                  <c:v>10/31/2005</c:v>
                </c:pt>
                <c:pt idx="190">
                  <c:v>11/30/2005</c:v>
                </c:pt>
                <c:pt idx="191">
                  <c:v>12/31/2005</c:v>
                </c:pt>
                <c:pt idx="192">
                  <c:v>1/31/2006</c:v>
                </c:pt>
                <c:pt idx="193">
                  <c:v>3/1/2006</c:v>
                </c:pt>
                <c:pt idx="194">
                  <c:v>3/31/2006</c:v>
                </c:pt>
                <c:pt idx="195">
                  <c:v>4/30/2006</c:v>
                </c:pt>
                <c:pt idx="196">
                  <c:v>5/31/2006</c:v>
                </c:pt>
                <c:pt idx="197">
                  <c:v>6/30/2006</c:v>
                </c:pt>
                <c:pt idx="198">
                  <c:v>7/31/2006</c:v>
                </c:pt>
                <c:pt idx="199">
                  <c:v>8/31/2006</c:v>
                </c:pt>
                <c:pt idx="200">
                  <c:v>9/30/2006</c:v>
                </c:pt>
                <c:pt idx="201">
                  <c:v>10/31/2006</c:v>
                </c:pt>
                <c:pt idx="202">
                  <c:v>11/30/2006</c:v>
                </c:pt>
                <c:pt idx="203">
                  <c:v>12/31/2006</c:v>
                </c:pt>
                <c:pt idx="204">
                  <c:v>1/31/2007</c:v>
                </c:pt>
                <c:pt idx="205">
                  <c:v>3/1/2007</c:v>
                </c:pt>
                <c:pt idx="206">
                  <c:v>3/31/2007</c:v>
                </c:pt>
                <c:pt idx="207">
                  <c:v>4/30/2007</c:v>
                </c:pt>
                <c:pt idx="208">
                  <c:v>5/31/2007</c:v>
                </c:pt>
                <c:pt idx="209">
                  <c:v>6/30/2007</c:v>
                </c:pt>
                <c:pt idx="210">
                  <c:v>7/31/2007</c:v>
                </c:pt>
                <c:pt idx="211">
                  <c:v>8/31/2007</c:v>
                </c:pt>
                <c:pt idx="212">
                  <c:v>9/30/2007</c:v>
                </c:pt>
                <c:pt idx="213">
                  <c:v>10/31/2007</c:v>
                </c:pt>
                <c:pt idx="214">
                  <c:v>11/30/2007</c:v>
                </c:pt>
                <c:pt idx="215">
                  <c:v>12/31/2007</c:v>
                </c:pt>
                <c:pt idx="216">
                  <c:v>1/31/2008</c:v>
                </c:pt>
                <c:pt idx="217">
                  <c:v>2/29/2008</c:v>
                </c:pt>
                <c:pt idx="218">
                  <c:v>3/31/2008</c:v>
                </c:pt>
                <c:pt idx="219">
                  <c:v>4/30/2008</c:v>
                </c:pt>
                <c:pt idx="220">
                  <c:v>5/31/2008</c:v>
                </c:pt>
                <c:pt idx="221">
                  <c:v>6/30/2008</c:v>
                </c:pt>
                <c:pt idx="222">
                  <c:v>7/31/2008</c:v>
                </c:pt>
                <c:pt idx="223">
                  <c:v>8/31/2008</c:v>
                </c:pt>
                <c:pt idx="224">
                  <c:v>9/30/2008</c:v>
                </c:pt>
                <c:pt idx="225">
                  <c:v>10/31/2008</c:v>
                </c:pt>
                <c:pt idx="226">
                  <c:v>11/30/2008</c:v>
                </c:pt>
                <c:pt idx="227">
                  <c:v>12/31/2008</c:v>
                </c:pt>
                <c:pt idx="228">
                  <c:v>1/31/2009</c:v>
                </c:pt>
                <c:pt idx="229">
                  <c:v>2/29/2009</c:v>
                </c:pt>
                <c:pt idx="230">
                  <c:v>3/31/2008</c:v>
                </c:pt>
                <c:pt idx="231">
                  <c:v>4/30/2009</c:v>
                </c:pt>
                <c:pt idx="232">
                  <c:v>5/31/2009</c:v>
                </c:pt>
                <c:pt idx="233">
                  <c:v>6/30/2009</c:v>
                </c:pt>
                <c:pt idx="234">
                  <c:v>7/31/2009</c:v>
                </c:pt>
                <c:pt idx="235">
                  <c:v>8/31/2009</c:v>
                </c:pt>
                <c:pt idx="236">
                  <c:v>9/30/2009</c:v>
                </c:pt>
                <c:pt idx="237">
                  <c:v>10/31/2009</c:v>
                </c:pt>
                <c:pt idx="238">
                  <c:v>11/30/2009</c:v>
                </c:pt>
                <c:pt idx="239">
                  <c:v>12/31/2009</c:v>
                </c:pt>
                <c:pt idx="240">
                  <c:v>1/31/2010</c:v>
                </c:pt>
                <c:pt idx="241">
                  <c:v>2/28/2010</c:v>
                </c:pt>
                <c:pt idx="242">
                  <c:v>3/31/2010</c:v>
                </c:pt>
                <c:pt idx="243">
                  <c:v>4/28/2010</c:v>
                </c:pt>
                <c:pt idx="244">
                  <c:v>5/31/2010</c:v>
                </c:pt>
                <c:pt idx="245">
                  <c:v>6/30/2010</c:v>
                </c:pt>
                <c:pt idx="246">
                  <c:v>7/31/2010</c:v>
                </c:pt>
                <c:pt idx="247">
                  <c:v>8/31/2010</c:v>
                </c:pt>
                <c:pt idx="248">
                  <c:v>9/30/2010</c:v>
                </c:pt>
                <c:pt idx="249">
                  <c:v>10/31/2010</c:v>
                </c:pt>
                <c:pt idx="250">
                  <c:v>11/30/2010</c:v>
                </c:pt>
                <c:pt idx="251">
                  <c:v>12/31/2010</c:v>
                </c:pt>
                <c:pt idx="252">
                  <c:v>1/31/2011</c:v>
                </c:pt>
                <c:pt idx="253">
                  <c:v>2/29/2011</c:v>
                </c:pt>
                <c:pt idx="254">
                  <c:v>3/31/2011</c:v>
                </c:pt>
                <c:pt idx="255">
                  <c:v>4/30/2011</c:v>
                </c:pt>
                <c:pt idx="256">
                  <c:v>5/31/2011</c:v>
                </c:pt>
                <c:pt idx="257">
                  <c:v>6/30/2011</c:v>
                </c:pt>
                <c:pt idx="258">
                  <c:v>7/31/2011</c:v>
                </c:pt>
                <c:pt idx="259">
                  <c:v>8/31/2011</c:v>
                </c:pt>
                <c:pt idx="260">
                  <c:v>9/30/2011</c:v>
                </c:pt>
                <c:pt idx="261">
                  <c:v>10/31/2011</c:v>
                </c:pt>
                <c:pt idx="262">
                  <c:v>11/30/2011</c:v>
                </c:pt>
                <c:pt idx="263">
                  <c:v>12/31/2011</c:v>
                </c:pt>
                <c:pt idx="264">
                  <c:v>1/31/2012</c:v>
                </c:pt>
                <c:pt idx="265">
                  <c:v>2/29/2012</c:v>
                </c:pt>
                <c:pt idx="266">
                  <c:v>3/31/2012</c:v>
                </c:pt>
                <c:pt idx="267">
                  <c:v>4/30/2012</c:v>
                </c:pt>
                <c:pt idx="268">
                  <c:v>5/31/2012</c:v>
                </c:pt>
                <c:pt idx="269">
                  <c:v>6/30/2012</c:v>
                </c:pt>
                <c:pt idx="270">
                  <c:v>7/31/2012</c:v>
                </c:pt>
                <c:pt idx="271">
                  <c:v>8/31/2012</c:v>
                </c:pt>
                <c:pt idx="272">
                  <c:v>9/30/2012</c:v>
                </c:pt>
                <c:pt idx="273">
                  <c:v>10/31/2012</c:v>
                </c:pt>
                <c:pt idx="274">
                  <c:v>11/30/2012</c:v>
                </c:pt>
                <c:pt idx="275">
                  <c:v>12/31/2012</c:v>
                </c:pt>
                <c:pt idx="276">
                  <c:v>1/31/2013</c:v>
                </c:pt>
                <c:pt idx="277">
                  <c:v>2/28/2013</c:v>
                </c:pt>
                <c:pt idx="278">
                  <c:v>3/31/2013</c:v>
                </c:pt>
                <c:pt idx="279">
                  <c:v>4/30/2013</c:v>
                </c:pt>
                <c:pt idx="280">
                  <c:v>5/31/2013</c:v>
                </c:pt>
                <c:pt idx="281">
                  <c:v>6/30/2013</c:v>
                </c:pt>
                <c:pt idx="282">
                  <c:v>7/31/2013</c:v>
                </c:pt>
                <c:pt idx="283">
                  <c:v>8/31/2013</c:v>
                </c:pt>
              </c:strCache>
            </c:strRef>
          </c:cat>
          <c:val>
            <c:numRef>
              <c:f>Sheet1!$C$2:$C$285</c:f>
              <c:numCache>
                <c:formatCode>0.00</c:formatCode>
                <c:ptCount val="284"/>
                <c:pt idx="0">
                  <c:v>17.798999999999989</c:v>
                </c:pt>
                <c:pt idx="1">
                  <c:v>17.896000000000001</c:v>
                </c:pt>
                <c:pt idx="2">
                  <c:v>17.87</c:v>
                </c:pt>
                <c:pt idx="3">
                  <c:v>17.847000000000001</c:v>
                </c:pt>
                <c:pt idx="4">
                  <c:v>17.795999999999989</c:v>
                </c:pt>
                <c:pt idx="5">
                  <c:v>17.774999999999999</c:v>
                </c:pt>
                <c:pt idx="6">
                  <c:v>17.702999999999989</c:v>
                </c:pt>
                <c:pt idx="7">
                  <c:v>17.648</c:v>
                </c:pt>
                <c:pt idx="8">
                  <c:v>17.610000000000021</c:v>
                </c:pt>
                <c:pt idx="9">
                  <c:v>17.574999999999999</c:v>
                </c:pt>
                <c:pt idx="10">
                  <c:v>17.427999999999987</c:v>
                </c:pt>
                <c:pt idx="11">
                  <c:v>17.393999999999988</c:v>
                </c:pt>
                <c:pt idx="12">
                  <c:v>17.331000000000021</c:v>
                </c:pt>
                <c:pt idx="13">
                  <c:v>17.213999999999999</c:v>
                </c:pt>
                <c:pt idx="14">
                  <c:v>17.140999999999988</c:v>
                </c:pt>
                <c:pt idx="15">
                  <c:v>17.094999999999999</c:v>
                </c:pt>
                <c:pt idx="16">
                  <c:v>17.068999999999978</c:v>
                </c:pt>
                <c:pt idx="17">
                  <c:v>17.042000000000002</c:v>
                </c:pt>
                <c:pt idx="18">
                  <c:v>17.015999999999988</c:v>
                </c:pt>
                <c:pt idx="19">
                  <c:v>17.024999999999999</c:v>
                </c:pt>
                <c:pt idx="20">
                  <c:v>17.010999999999999</c:v>
                </c:pt>
                <c:pt idx="21">
                  <c:v>16.997999999999987</c:v>
                </c:pt>
                <c:pt idx="22">
                  <c:v>16.959999999999987</c:v>
                </c:pt>
                <c:pt idx="23">
                  <c:v>16.916</c:v>
                </c:pt>
                <c:pt idx="24">
                  <c:v>16.84</c:v>
                </c:pt>
                <c:pt idx="25">
                  <c:v>16.831000000000021</c:v>
                </c:pt>
                <c:pt idx="26">
                  <c:v>16.805</c:v>
                </c:pt>
                <c:pt idx="27">
                  <c:v>16.829999999999988</c:v>
                </c:pt>
                <c:pt idx="28">
                  <c:v>16.834000000000021</c:v>
                </c:pt>
                <c:pt idx="29">
                  <c:v>16.824999999999999</c:v>
                </c:pt>
                <c:pt idx="30">
                  <c:v>16.82</c:v>
                </c:pt>
                <c:pt idx="31">
                  <c:v>16.782999999999973</c:v>
                </c:pt>
                <c:pt idx="32">
                  <c:v>16.751000000000001</c:v>
                </c:pt>
                <c:pt idx="33">
                  <c:v>16.75</c:v>
                </c:pt>
                <c:pt idx="34">
                  <c:v>16.757999999999999</c:v>
                </c:pt>
                <c:pt idx="35">
                  <c:v>16.766999999999989</c:v>
                </c:pt>
                <c:pt idx="36">
                  <c:v>16.791</c:v>
                </c:pt>
                <c:pt idx="37">
                  <c:v>16.806000000000001</c:v>
                </c:pt>
                <c:pt idx="38">
                  <c:v>16.795000000000002</c:v>
                </c:pt>
                <c:pt idx="39">
                  <c:v>16.771000000000001</c:v>
                </c:pt>
                <c:pt idx="40">
                  <c:v>16.76599999999997</c:v>
                </c:pt>
                <c:pt idx="41">
                  <c:v>16.741999999999987</c:v>
                </c:pt>
                <c:pt idx="42">
                  <c:v>16.739999999999988</c:v>
                </c:pt>
                <c:pt idx="43">
                  <c:v>16.741</c:v>
                </c:pt>
                <c:pt idx="44">
                  <c:v>16.76899999999997</c:v>
                </c:pt>
                <c:pt idx="45">
                  <c:v>16.777000000000001</c:v>
                </c:pt>
                <c:pt idx="46">
                  <c:v>16.8</c:v>
                </c:pt>
                <c:pt idx="47">
                  <c:v>16.815000000000001</c:v>
                </c:pt>
                <c:pt idx="48">
                  <c:v>16.853999999999999</c:v>
                </c:pt>
                <c:pt idx="49">
                  <c:v>16.863</c:v>
                </c:pt>
                <c:pt idx="50">
                  <c:v>16.896000000000001</c:v>
                </c:pt>
                <c:pt idx="51">
                  <c:v>16.931999999999999</c:v>
                </c:pt>
                <c:pt idx="52">
                  <c:v>16.960999999999974</c:v>
                </c:pt>
                <c:pt idx="53">
                  <c:v>17.010999999999999</c:v>
                </c:pt>
                <c:pt idx="54">
                  <c:v>17.026</c:v>
                </c:pt>
                <c:pt idx="55">
                  <c:v>17.081999999999987</c:v>
                </c:pt>
                <c:pt idx="56">
                  <c:v>17.113000000000021</c:v>
                </c:pt>
                <c:pt idx="57">
                  <c:v>17.143000000000001</c:v>
                </c:pt>
                <c:pt idx="58">
                  <c:v>17.187000000000001</c:v>
                </c:pt>
                <c:pt idx="59">
                  <c:v>17.218</c:v>
                </c:pt>
                <c:pt idx="60">
                  <c:v>17.260999999999989</c:v>
                </c:pt>
                <c:pt idx="61">
                  <c:v>17.264999999999986</c:v>
                </c:pt>
                <c:pt idx="62">
                  <c:v>17.261999999999986</c:v>
                </c:pt>
                <c:pt idx="63">
                  <c:v>17.277999999999999</c:v>
                </c:pt>
                <c:pt idx="64">
                  <c:v>17.259</c:v>
                </c:pt>
                <c:pt idx="65">
                  <c:v>17.248999999999974</c:v>
                </c:pt>
                <c:pt idx="66">
                  <c:v>17.218</c:v>
                </c:pt>
                <c:pt idx="67">
                  <c:v>17.239000000000001</c:v>
                </c:pt>
                <c:pt idx="68">
                  <c:v>17.245999999999974</c:v>
                </c:pt>
                <c:pt idx="69">
                  <c:v>17.215</c:v>
                </c:pt>
                <c:pt idx="70">
                  <c:v>17.207000000000001</c:v>
                </c:pt>
                <c:pt idx="71">
                  <c:v>17.228999999999989</c:v>
                </c:pt>
                <c:pt idx="72">
                  <c:v>17.207999999999988</c:v>
                </c:pt>
                <c:pt idx="73">
                  <c:v>17.23</c:v>
                </c:pt>
                <c:pt idx="74">
                  <c:v>17.192</c:v>
                </c:pt>
                <c:pt idx="75">
                  <c:v>17.204000000000001</c:v>
                </c:pt>
                <c:pt idx="76">
                  <c:v>17.221999999999987</c:v>
                </c:pt>
                <c:pt idx="77">
                  <c:v>17.227</c:v>
                </c:pt>
                <c:pt idx="78">
                  <c:v>17.221999999999987</c:v>
                </c:pt>
                <c:pt idx="79">
                  <c:v>17.254999999999999</c:v>
                </c:pt>
                <c:pt idx="80">
                  <c:v>17.251999999999999</c:v>
                </c:pt>
                <c:pt idx="81">
                  <c:v>17.267999999999986</c:v>
                </c:pt>
                <c:pt idx="82">
                  <c:v>17.276</c:v>
                </c:pt>
                <c:pt idx="83">
                  <c:v>17.282999999999973</c:v>
                </c:pt>
                <c:pt idx="84">
                  <c:v>17.298999999999989</c:v>
                </c:pt>
                <c:pt idx="85">
                  <c:v>17.317000000000021</c:v>
                </c:pt>
                <c:pt idx="86">
                  <c:v>17.338999999999999</c:v>
                </c:pt>
                <c:pt idx="87">
                  <c:v>17.350999999999999</c:v>
                </c:pt>
                <c:pt idx="88">
                  <c:v>17.363</c:v>
                </c:pt>
                <c:pt idx="89">
                  <c:v>17.388000000000002</c:v>
                </c:pt>
                <c:pt idx="90">
                  <c:v>17.388000000000002</c:v>
                </c:pt>
                <c:pt idx="91">
                  <c:v>17.451000000000001</c:v>
                </c:pt>
                <c:pt idx="92">
                  <c:v>17.464999999999989</c:v>
                </c:pt>
                <c:pt idx="93">
                  <c:v>17.513000000000005</c:v>
                </c:pt>
                <c:pt idx="94">
                  <c:v>17.556000000000001</c:v>
                </c:pt>
                <c:pt idx="95">
                  <c:v>17.587</c:v>
                </c:pt>
                <c:pt idx="96" formatCode="0.000">
                  <c:v>17.623000000000001</c:v>
                </c:pt>
                <c:pt idx="97" formatCode="0.000">
                  <c:v>17.626999999999999</c:v>
                </c:pt>
                <c:pt idx="98" formatCode="0.000">
                  <c:v>17.637000000000022</c:v>
                </c:pt>
                <c:pt idx="99" formatCode="0.000">
                  <c:v>17.635000000000005</c:v>
                </c:pt>
                <c:pt idx="100" formatCode="0.000">
                  <c:v>17.623000000000001</c:v>
                </c:pt>
                <c:pt idx="101" formatCode="0.000">
                  <c:v>17.609000000000005</c:v>
                </c:pt>
                <c:pt idx="102" formatCode="0.000">
                  <c:v>17.420999999999989</c:v>
                </c:pt>
                <c:pt idx="103" formatCode="0.000">
                  <c:v>17.562999999999974</c:v>
                </c:pt>
                <c:pt idx="104" formatCode="0.000">
                  <c:v>17.556999999999999</c:v>
                </c:pt>
                <c:pt idx="105" formatCode="0.000">
                  <c:v>17.510999999999999</c:v>
                </c:pt>
                <c:pt idx="106" formatCode="0.000">
                  <c:v>17.464999999999989</c:v>
                </c:pt>
                <c:pt idx="107" formatCode="0.000">
                  <c:v>17.446999999999989</c:v>
                </c:pt>
                <c:pt idx="108" formatCode="0.000">
                  <c:v>17.431999999999999</c:v>
                </c:pt>
                <c:pt idx="109" formatCode="0.000">
                  <c:v>17.395</c:v>
                </c:pt>
                <c:pt idx="110" formatCode="0.000">
                  <c:v>17.367999999999999</c:v>
                </c:pt>
                <c:pt idx="111" formatCode="0.000">
                  <c:v>17.343</c:v>
                </c:pt>
                <c:pt idx="112" formatCode="0.000">
                  <c:v>17.332999999999988</c:v>
                </c:pt>
                <c:pt idx="113" formatCode="0.000">
                  <c:v>17.295999999999989</c:v>
                </c:pt>
                <c:pt idx="114" formatCode="0.000">
                  <c:v>17.308</c:v>
                </c:pt>
                <c:pt idx="115" formatCode="0.000">
                  <c:v>17.285999999999973</c:v>
                </c:pt>
                <c:pt idx="116" formatCode="0.000">
                  <c:v>17.279</c:v>
                </c:pt>
                <c:pt idx="117" formatCode="0.000">
                  <c:v>17.273</c:v>
                </c:pt>
                <c:pt idx="118" formatCode="0.000">
                  <c:v>17.280999999999974</c:v>
                </c:pt>
                <c:pt idx="119" formatCode="0.000">
                  <c:v>17.277000000000001</c:v>
                </c:pt>
                <c:pt idx="120">
                  <c:v>17.292000000000002</c:v>
                </c:pt>
                <c:pt idx="121">
                  <c:v>17.283999999999974</c:v>
                </c:pt>
                <c:pt idx="122">
                  <c:v>17.302</c:v>
                </c:pt>
                <c:pt idx="123">
                  <c:v>17.297999999999988</c:v>
                </c:pt>
                <c:pt idx="124">
                  <c:v>17.279</c:v>
                </c:pt>
                <c:pt idx="125">
                  <c:v>17.297999999999988</c:v>
                </c:pt>
                <c:pt idx="126">
                  <c:v>17.321000000000005</c:v>
                </c:pt>
                <c:pt idx="127">
                  <c:v>17.285999999999973</c:v>
                </c:pt>
                <c:pt idx="128">
                  <c:v>17.225999999999978</c:v>
                </c:pt>
                <c:pt idx="129">
                  <c:v>17.215</c:v>
                </c:pt>
                <c:pt idx="130">
                  <c:v>17.202000000000002</c:v>
                </c:pt>
                <c:pt idx="131">
                  <c:v>17.178000000000001</c:v>
                </c:pt>
                <c:pt idx="132">
                  <c:v>17.114000000000026</c:v>
                </c:pt>
                <c:pt idx="133">
                  <c:v>17.029</c:v>
                </c:pt>
                <c:pt idx="134">
                  <c:v>16.939</c:v>
                </c:pt>
                <c:pt idx="135">
                  <c:v>16.803000000000001</c:v>
                </c:pt>
                <c:pt idx="136">
                  <c:v>16.661999999999999</c:v>
                </c:pt>
                <c:pt idx="137">
                  <c:v>16.515999999999988</c:v>
                </c:pt>
                <c:pt idx="138">
                  <c:v>16.378</c:v>
                </c:pt>
                <c:pt idx="139">
                  <c:v>16.224999999999987</c:v>
                </c:pt>
                <c:pt idx="140">
                  <c:v>16.113000000000021</c:v>
                </c:pt>
                <c:pt idx="141">
                  <c:v>15.971</c:v>
                </c:pt>
                <c:pt idx="142">
                  <c:v>15.825000000000006</c:v>
                </c:pt>
                <c:pt idx="143">
                  <c:v>15.71</c:v>
                </c:pt>
                <c:pt idx="144">
                  <c:v>15.598000000000001</c:v>
                </c:pt>
                <c:pt idx="145">
                  <c:v>15.518000000000001</c:v>
                </c:pt>
                <c:pt idx="146">
                  <c:v>15.446</c:v>
                </c:pt>
                <c:pt idx="147">
                  <c:v>15.394</c:v>
                </c:pt>
                <c:pt idx="148">
                  <c:v>15.338000000000001</c:v>
                </c:pt>
                <c:pt idx="149">
                  <c:v>15.297000000000001</c:v>
                </c:pt>
                <c:pt idx="150">
                  <c:v>15.25</c:v>
                </c:pt>
                <c:pt idx="151">
                  <c:v>15.164</c:v>
                </c:pt>
                <c:pt idx="152">
                  <c:v>15.115</c:v>
                </c:pt>
                <c:pt idx="153">
                  <c:v>15.059000000000006</c:v>
                </c:pt>
                <c:pt idx="154">
                  <c:v>14.992000000000004</c:v>
                </c:pt>
                <c:pt idx="155">
                  <c:v>14.91</c:v>
                </c:pt>
                <c:pt idx="156">
                  <c:v>14.867000000000004</c:v>
                </c:pt>
                <c:pt idx="157">
                  <c:v>14.78</c:v>
                </c:pt>
                <c:pt idx="158">
                  <c:v>14.722</c:v>
                </c:pt>
                <c:pt idx="159">
                  <c:v>14.608000000000001</c:v>
                </c:pt>
                <c:pt idx="160">
                  <c:v>14.556000000000004</c:v>
                </c:pt>
                <c:pt idx="161">
                  <c:v>14.493</c:v>
                </c:pt>
                <c:pt idx="162">
                  <c:v>14.401</c:v>
                </c:pt>
                <c:pt idx="163">
                  <c:v>14.378</c:v>
                </c:pt>
                <c:pt idx="164">
                  <c:v>14.347</c:v>
                </c:pt>
                <c:pt idx="165">
                  <c:v>14.334</c:v>
                </c:pt>
                <c:pt idx="166">
                  <c:v>14.31500000000001</c:v>
                </c:pt>
                <c:pt idx="167">
                  <c:v>14.3</c:v>
                </c:pt>
                <c:pt idx="168" formatCode="0.000">
                  <c:v>14.293000000000001</c:v>
                </c:pt>
                <c:pt idx="169" formatCode="0.000">
                  <c:v>14.279</c:v>
                </c:pt>
                <c:pt idx="170" formatCode="0.000">
                  <c:v>14.288</c:v>
                </c:pt>
                <c:pt idx="171" formatCode="0.000">
                  <c:v>14.316000000000004</c:v>
                </c:pt>
                <c:pt idx="172" formatCode="0.000">
                  <c:v>14.342000000000002</c:v>
                </c:pt>
                <c:pt idx="173" formatCode="0.000">
                  <c:v>14.33</c:v>
                </c:pt>
                <c:pt idx="174" formatCode="0.000">
                  <c:v>14.332000000000004</c:v>
                </c:pt>
                <c:pt idx="175" formatCode="0.000">
                  <c:v>14.344000000000001</c:v>
                </c:pt>
                <c:pt idx="176" formatCode="0.000">
                  <c:v>14.33</c:v>
                </c:pt>
                <c:pt idx="177" formatCode="0.000">
                  <c:v>14.333</c:v>
                </c:pt>
                <c:pt idx="178" formatCode="0.000">
                  <c:v>14.307</c:v>
                </c:pt>
                <c:pt idx="179" formatCode="0.000">
                  <c:v>14.287000000000001</c:v>
                </c:pt>
                <c:pt idx="180" formatCode="0.000">
                  <c:v>14.261000000000001</c:v>
                </c:pt>
                <c:pt idx="181" formatCode="0.000">
                  <c:v>14.275</c:v>
                </c:pt>
                <c:pt idx="182" formatCode="0.000">
                  <c:v>14.27</c:v>
                </c:pt>
                <c:pt idx="183" formatCode="0.000">
                  <c:v>14.252000000000002</c:v>
                </c:pt>
                <c:pt idx="184" formatCode="0.000">
                  <c:v>14.257</c:v>
                </c:pt>
                <c:pt idx="185" formatCode="0.000">
                  <c:v>14.226000000000001</c:v>
                </c:pt>
                <c:pt idx="186" formatCode="0.000">
                  <c:v>14.224</c:v>
                </c:pt>
                <c:pt idx="187" formatCode="0.000">
                  <c:v>14.202</c:v>
                </c:pt>
                <c:pt idx="188" formatCode="0.000">
                  <c:v>14.174000000000001</c:v>
                </c:pt>
                <c:pt idx="189" formatCode="0.000">
                  <c:v>14.19</c:v>
                </c:pt>
                <c:pt idx="190" formatCode="0.000">
                  <c:v>14.184000000000001</c:v>
                </c:pt>
                <c:pt idx="191" formatCode="0.000">
                  <c:v>14.192</c:v>
                </c:pt>
                <c:pt idx="192" formatCode="0.000">
                  <c:v>14.211</c:v>
                </c:pt>
                <c:pt idx="193" formatCode="0.000">
                  <c:v>14.21</c:v>
                </c:pt>
                <c:pt idx="194" formatCode="0.000">
                  <c:v>14.214</c:v>
                </c:pt>
                <c:pt idx="195" formatCode="0.000">
                  <c:v>14.226000000000001</c:v>
                </c:pt>
                <c:pt idx="196" formatCode="0.000">
                  <c:v>14.202</c:v>
                </c:pt>
                <c:pt idx="197" formatCode="0.000">
                  <c:v>14.212</c:v>
                </c:pt>
                <c:pt idx="198" formatCode="0.000">
                  <c:v>14.188000000000001</c:v>
                </c:pt>
                <c:pt idx="199" formatCode="0.000">
                  <c:v>14.158000000000001</c:v>
                </c:pt>
                <c:pt idx="200" formatCode="0.000">
                  <c:v>14.125</c:v>
                </c:pt>
                <c:pt idx="201" formatCode="0.000">
                  <c:v>14.074</c:v>
                </c:pt>
                <c:pt idx="202" formatCode="0.000">
                  <c:v>14.041</c:v>
                </c:pt>
                <c:pt idx="203" formatCode="0.000">
                  <c:v>14.014000000000001</c:v>
                </c:pt>
                <c:pt idx="204" formatCode="0.000">
                  <c:v>14.008000000000001</c:v>
                </c:pt>
                <c:pt idx="205" formatCode="0.000">
                  <c:v>13.997</c:v>
                </c:pt>
                <c:pt idx="206" formatCode="0.000">
                  <c:v>13.97</c:v>
                </c:pt>
                <c:pt idx="207" formatCode="0.000">
                  <c:v>13.945</c:v>
                </c:pt>
                <c:pt idx="208" formatCode="0.000">
                  <c:v>13.928000000000001</c:v>
                </c:pt>
                <c:pt idx="209" formatCode="0.000">
                  <c:v>13.91</c:v>
                </c:pt>
                <c:pt idx="210" formatCode="0.000">
                  <c:v>13.889000000000006</c:v>
                </c:pt>
                <c:pt idx="211" formatCode="0.000">
                  <c:v>13.829000000000002</c:v>
                </c:pt>
                <c:pt idx="212" formatCode="0.000">
                  <c:v>13.79</c:v>
                </c:pt>
                <c:pt idx="213" formatCode="0.000">
                  <c:v>13.763</c:v>
                </c:pt>
                <c:pt idx="214" formatCode="0.000">
                  <c:v>13.757</c:v>
                </c:pt>
                <c:pt idx="215" formatCode="0.000">
                  <c:v>13.746</c:v>
                </c:pt>
                <c:pt idx="216" formatCode="0.000">
                  <c:v>13.725</c:v>
                </c:pt>
                <c:pt idx="217" formatCode="0.000">
                  <c:v>13.697000000000001</c:v>
                </c:pt>
                <c:pt idx="218" formatCode="0.000">
                  <c:v>13.659000000000002</c:v>
                </c:pt>
                <c:pt idx="219" formatCode="0.000">
                  <c:v>13.598000000000001</c:v>
                </c:pt>
                <c:pt idx="220" formatCode="0.000">
                  <c:v>13.564</c:v>
                </c:pt>
                <c:pt idx="221" formatCode="0.000">
                  <c:v>13.504</c:v>
                </c:pt>
                <c:pt idx="222" formatCode="0.000">
                  <c:v>13.43</c:v>
                </c:pt>
                <c:pt idx="223" formatCode="0.000">
                  <c:v>13.358000000000002</c:v>
                </c:pt>
                <c:pt idx="224" formatCode="0.000">
                  <c:v>13.275</c:v>
                </c:pt>
                <c:pt idx="225" formatCode="0.000">
                  <c:v>13.148999999999999</c:v>
                </c:pt>
                <c:pt idx="226" formatCode="0.000">
                  <c:v>13.036</c:v>
                </c:pt>
                <c:pt idx="227" formatCode="0.000">
                  <c:v>12.851000000000004</c:v>
                </c:pt>
                <c:pt idx="228" formatCode="0.000">
                  <c:v>12.556000000000004</c:v>
                </c:pt>
                <c:pt idx="229" formatCode="0.000">
                  <c:v>12.386000000000006</c:v>
                </c:pt>
                <c:pt idx="230" formatCode="0.000">
                  <c:v>12.213000000000001</c:v>
                </c:pt>
                <c:pt idx="231" formatCode="0.000">
                  <c:v>12.02</c:v>
                </c:pt>
                <c:pt idx="232" formatCode="0.000">
                  <c:v>11.86600000000001</c:v>
                </c:pt>
                <c:pt idx="233" formatCode="0.000">
                  <c:v>11.721</c:v>
                </c:pt>
                <c:pt idx="234" formatCode="0.000">
                  <c:v>11.659000000000002</c:v>
                </c:pt>
                <c:pt idx="235" formatCode="0.000">
                  <c:v>11.623000000000001</c:v>
                </c:pt>
                <c:pt idx="236" formatCode="0.000">
                  <c:v>11.586</c:v>
                </c:pt>
                <c:pt idx="237" formatCode="0.000">
                  <c:v>11.539</c:v>
                </c:pt>
                <c:pt idx="238" formatCode="0.000">
                  <c:v>11.507</c:v>
                </c:pt>
                <c:pt idx="239" formatCode="0.000">
                  <c:v>11.471</c:v>
                </c:pt>
                <c:pt idx="240" formatCode="0.000">
                  <c:v>11.46</c:v>
                </c:pt>
                <c:pt idx="241" formatCode="0.000">
                  <c:v>11.46</c:v>
                </c:pt>
                <c:pt idx="242" formatCode="0.000">
                  <c:v>11.466000000000006</c:v>
                </c:pt>
                <c:pt idx="243" formatCode="0.000">
                  <c:v>11.497</c:v>
                </c:pt>
                <c:pt idx="244" formatCode="0.000">
                  <c:v>11.531000000000001</c:v>
                </c:pt>
                <c:pt idx="245" formatCode="0.000">
                  <c:v>11.539</c:v>
                </c:pt>
                <c:pt idx="246" formatCode="0.000">
                  <c:v>11.558</c:v>
                </c:pt>
                <c:pt idx="247" formatCode="0.000">
                  <c:v>11.548</c:v>
                </c:pt>
                <c:pt idx="248" formatCode="0.000">
                  <c:v>11.554</c:v>
                </c:pt>
                <c:pt idx="249" formatCode="0.000">
                  <c:v>11.55500000000001</c:v>
                </c:pt>
                <c:pt idx="250" formatCode="0.000">
                  <c:v>11.577</c:v>
                </c:pt>
                <c:pt idx="251" formatCode="0.000">
                  <c:v>11.59</c:v>
                </c:pt>
                <c:pt idx="252" formatCode="0.000">
                  <c:v>11.624000000000001</c:v>
                </c:pt>
                <c:pt idx="253" formatCode="0.000">
                  <c:v>11.662000000000004</c:v>
                </c:pt>
                <c:pt idx="254" formatCode="0.000">
                  <c:v>11.682</c:v>
                </c:pt>
                <c:pt idx="255" formatCode="0.000">
                  <c:v>11.707000000000001</c:v>
                </c:pt>
                <c:pt idx="256" formatCode="0.000">
                  <c:v>11.715</c:v>
                </c:pt>
                <c:pt idx="257" formatCode="0.000">
                  <c:v>11.724</c:v>
                </c:pt>
                <c:pt idx="258" formatCode="0.000">
                  <c:v>11.747</c:v>
                </c:pt>
                <c:pt idx="259" formatCode="0.000">
                  <c:v>11.76</c:v>
                </c:pt>
                <c:pt idx="260" formatCode="0.000">
                  <c:v>11.762</c:v>
                </c:pt>
                <c:pt idx="261" formatCode="0.000">
                  <c:v>11.77</c:v>
                </c:pt>
                <c:pt idx="262" formatCode="0.000">
                  <c:v>11.769</c:v>
                </c:pt>
                <c:pt idx="263" formatCode="0.000">
                  <c:v>11.797000000000001</c:v>
                </c:pt>
                <c:pt idx="264" formatCode="0.000">
                  <c:v>11.841000000000001</c:v>
                </c:pt>
                <c:pt idx="265" formatCode="0.000">
                  <c:v>11.870000000000006</c:v>
                </c:pt>
                <c:pt idx="266" formatCode="0.000">
                  <c:v>11.91</c:v>
                </c:pt>
                <c:pt idx="267" formatCode="0.000">
                  <c:v>11.92</c:v>
                </c:pt>
                <c:pt idx="268" formatCode="0.000">
                  <c:v>11.926</c:v>
                </c:pt>
                <c:pt idx="269" formatCode="0.000">
                  <c:v>11.935</c:v>
                </c:pt>
                <c:pt idx="270" formatCode="0.000">
                  <c:v>11.957000000000004</c:v>
                </c:pt>
                <c:pt idx="271" formatCode="0.000">
                  <c:v>11.943</c:v>
                </c:pt>
                <c:pt idx="272" formatCode="0.000">
                  <c:v>11.925000000000002</c:v>
                </c:pt>
                <c:pt idx="273" formatCode="0.000">
                  <c:v>11.931000000000001</c:v>
                </c:pt>
                <c:pt idx="274" formatCode="0.000">
                  <c:v>11.938000000000001</c:v>
                </c:pt>
                <c:pt idx="275" formatCode="0.000">
                  <c:v>11.951000000000002</c:v>
                </c:pt>
                <c:pt idx="276" formatCode="0.000">
                  <c:v>11.965000000000011</c:v>
                </c:pt>
                <c:pt idx="277" formatCode="0.000">
                  <c:v>11.988</c:v>
                </c:pt>
                <c:pt idx="278" formatCode="0.000">
                  <c:v>11.984</c:v>
                </c:pt>
                <c:pt idx="279" formatCode="0.000">
                  <c:v>11.977</c:v>
                </c:pt>
                <c:pt idx="280" formatCode="0.000">
                  <c:v>11.97200000000001</c:v>
                </c:pt>
                <c:pt idx="281" formatCode="0.000">
                  <c:v>11.965000000000011</c:v>
                </c:pt>
                <c:pt idx="282" formatCode="0.000">
                  <c:v>11.949</c:v>
                </c:pt>
                <c:pt idx="283" formatCode="0.000">
                  <c:v>11.963000000000006</c:v>
                </c:pt>
              </c:numCache>
            </c:numRef>
          </c:val>
        </c:ser>
        <c:marker val="1"/>
        <c:axId val="85575552"/>
        <c:axId val="85577088"/>
      </c:lineChart>
      <c:catAx>
        <c:axId val="85575552"/>
        <c:scaling>
          <c:orientation val="minMax"/>
        </c:scaling>
        <c:axPos val="b"/>
        <c:numFmt formatCode="\'yy" sourceLinked="0"/>
        <c:majorTickMark val="none"/>
        <c:tickLblPos val="nextTo"/>
        <c:spPr>
          <a:ln w="25400">
            <a:solidFill>
              <a:srgbClr val="000000"/>
            </a:solidFill>
            <a:prstDash val="solid"/>
          </a:ln>
        </c:spPr>
        <c:txPr>
          <a:bodyPr rot="-5400000" vert="horz"/>
          <a:lstStyle/>
          <a:p>
            <a:pPr>
              <a:defRPr sz="1400" b="0" i="0" u="none" strike="noStrike" baseline="0">
                <a:solidFill>
                  <a:srgbClr val="000000"/>
                </a:solidFill>
                <a:latin typeface="Arial"/>
                <a:ea typeface="Arial"/>
                <a:cs typeface="Arial"/>
              </a:defRPr>
            </a:pPr>
            <a:endParaRPr lang="en-US"/>
          </a:p>
        </c:txPr>
        <c:crossAx val="85577088"/>
        <c:crossesAt val="11"/>
        <c:auto val="1"/>
        <c:lblAlgn val="ctr"/>
        <c:lblOffset val="100"/>
        <c:tickLblSkip val="12"/>
        <c:tickMarkSkip val="1"/>
      </c:catAx>
      <c:valAx>
        <c:axId val="85577088"/>
        <c:scaling>
          <c:orientation val="minMax"/>
          <c:max val="18"/>
          <c:min val="11"/>
        </c:scaling>
        <c:axPos val="l"/>
        <c:majorGridlines>
          <c:spPr>
            <a:ln w="3175">
              <a:solidFill>
                <a:schemeClr val="tx1"/>
              </a:solidFill>
              <a:prstDash val="solid"/>
            </a:ln>
          </c:spPr>
        </c:majorGridlines>
        <c:numFmt formatCode="#,##0" sourceLinked="0"/>
        <c:majorTickMark val="none"/>
        <c:tickLblPos val="nextTo"/>
        <c:spPr>
          <a:ln w="25400">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85575552"/>
        <c:crosses val="autoZero"/>
        <c:crossBetween val="between"/>
        <c:majorUnit val="1"/>
        <c:minorUnit val="0.5"/>
      </c:valAx>
      <c:catAx>
        <c:axId val="103728256"/>
        <c:scaling>
          <c:orientation val="minMax"/>
        </c:scaling>
        <c:delete val="1"/>
        <c:axPos val="b"/>
        <c:tickLblPos val="none"/>
        <c:crossAx val="103729792"/>
        <c:crosses val="autoZero"/>
        <c:auto val="1"/>
        <c:lblAlgn val="ctr"/>
        <c:lblOffset val="100"/>
      </c:catAx>
      <c:valAx>
        <c:axId val="103729792"/>
        <c:scaling>
          <c:orientation val="minMax"/>
          <c:max val="1"/>
          <c:min val="0"/>
        </c:scaling>
        <c:axPos val="r"/>
        <c:numFmt formatCode="0" sourceLinked="1"/>
        <c:majorTickMark val="none"/>
        <c:tickLblPos val="none"/>
        <c:spPr>
          <a:ln w="9525">
            <a:noFill/>
          </a:ln>
        </c:spPr>
        <c:crossAx val="103728256"/>
        <c:crosses val="max"/>
        <c:crossBetween val="between"/>
        <c:majorUnit val="1"/>
      </c:valAx>
      <c:spPr>
        <a:solidFill>
          <a:srgbClr val="FFFFFF"/>
        </a:solidFill>
        <a:ln w="25400">
          <a:noFill/>
        </a:ln>
      </c:spPr>
    </c:plotArea>
    <c:plotVisOnly val="1"/>
    <c:dispBlanksAs val="gap"/>
  </c:chart>
  <c:spPr>
    <a:noFill/>
    <a:ln>
      <a:noFill/>
    </a:ln>
  </c:spPr>
  <c:txPr>
    <a:bodyPr/>
    <a:lstStyle/>
    <a:p>
      <a:pPr>
        <a:defRPr sz="1800" b="0" i="0" u="none" strike="noStrike" baseline="0">
          <a:solidFill>
            <a:srgbClr val="000000"/>
          </a:solidFill>
          <a:latin typeface="Calibri"/>
          <a:ea typeface="Calibri"/>
          <a:cs typeface="Calibri"/>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311778290993141E-2"/>
          <c:y val="4.2222222222222314E-2"/>
          <c:w val="0.94803695150115452"/>
          <c:h val="0.85111111111111115"/>
        </c:manualLayout>
      </c:layout>
      <c:barChart>
        <c:barDir val="col"/>
        <c:grouping val="clustered"/>
        <c:ser>
          <c:idx val="1"/>
          <c:order val="1"/>
          <c:tx>
            <c:strRef>
              <c:f>Sheet1!$D$1</c:f>
              <c:strCache>
                <c:ptCount val="1"/>
                <c:pt idx="0">
                  <c:v>Recession</c:v>
                </c:pt>
              </c:strCache>
            </c:strRef>
          </c:tx>
          <c:spPr>
            <a:solidFill>
              <a:srgbClr val="D0DCE2"/>
            </a:solidFill>
            <a:ln w="25400">
              <a:noFill/>
            </a:ln>
          </c:spPr>
          <c:cat>
            <c:strRef>
              <c:f>Sheet1!$A$2:$A$285</c:f>
              <c:strCache>
                <c:ptCount val="284"/>
                <c:pt idx="0">
                  <c:v>1/31/1990</c:v>
                </c:pt>
                <c:pt idx="1">
                  <c:v>2/28/1990</c:v>
                </c:pt>
                <c:pt idx="2">
                  <c:v>3/31/1990</c:v>
                </c:pt>
                <c:pt idx="3">
                  <c:v>4/30/1990</c:v>
                </c:pt>
                <c:pt idx="4">
                  <c:v>5/31/1990</c:v>
                </c:pt>
                <c:pt idx="5">
                  <c:v>6/30/1990</c:v>
                </c:pt>
                <c:pt idx="6">
                  <c:v>7/31/1990</c:v>
                </c:pt>
                <c:pt idx="7">
                  <c:v>8/31/1990</c:v>
                </c:pt>
                <c:pt idx="8">
                  <c:v>9/30/1990</c:v>
                </c:pt>
                <c:pt idx="9">
                  <c:v>10/31/1990</c:v>
                </c:pt>
                <c:pt idx="10">
                  <c:v>11/30/1990</c:v>
                </c:pt>
                <c:pt idx="11">
                  <c:v>12/31/1990</c:v>
                </c:pt>
                <c:pt idx="12">
                  <c:v>1/31/1991</c:v>
                </c:pt>
                <c:pt idx="13">
                  <c:v>2/28/1991</c:v>
                </c:pt>
                <c:pt idx="14">
                  <c:v>3/31/1991</c:v>
                </c:pt>
                <c:pt idx="15">
                  <c:v>4/30/1991</c:v>
                </c:pt>
                <c:pt idx="16">
                  <c:v>5/31/1991</c:v>
                </c:pt>
                <c:pt idx="17">
                  <c:v>6/30/1991</c:v>
                </c:pt>
                <c:pt idx="18">
                  <c:v>7/31/1991</c:v>
                </c:pt>
                <c:pt idx="19">
                  <c:v>8/31/1991</c:v>
                </c:pt>
                <c:pt idx="20">
                  <c:v>9/30/1991</c:v>
                </c:pt>
                <c:pt idx="21">
                  <c:v>10/31/1991</c:v>
                </c:pt>
                <c:pt idx="22">
                  <c:v>11/30/1991</c:v>
                </c:pt>
                <c:pt idx="23">
                  <c:v>12/31/1991</c:v>
                </c:pt>
                <c:pt idx="24">
                  <c:v>1/31/1992</c:v>
                </c:pt>
                <c:pt idx="25">
                  <c:v>2/28/1992</c:v>
                </c:pt>
                <c:pt idx="26">
                  <c:v>3/31/1992</c:v>
                </c:pt>
                <c:pt idx="27">
                  <c:v>4/30/1992</c:v>
                </c:pt>
                <c:pt idx="28">
                  <c:v>5/31/1992</c:v>
                </c:pt>
                <c:pt idx="29">
                  <c:v>6/30/1992</c:v>
                </c:pt>
                <c:pt idx="30">
                  <c:v>7/31/1992</c:v>
                </c:pt>
                <c:pt idx="31">
                  <c:v>8/31/1992</c:v>
                </c:pt>
                <c:pt idx="32">
                  <c:v>9/30/1992</c:v>
                </c:pt>
                <c:pt idx="33">
                  <c:v>10/31/1992</c:v>
                </c:pt>
                <c:pt idx="34">
                  <c:v>11/30/1992</c:v>
                </c:pt>
                <c:pt idx="35">
                  <c:v>12/31/1992</c:v>
                </c:pt>
                <c:pt idx="36">
                  <c:v>1/31/1993</c:v>
                </c:pt>
                <c:pt idx="37">
                  <c:v>2/28/1993</c:v>
                </c:pt>
                <c:pt idx="38">
                  <c:v>3/31/1993</c:v>
                </c:pt>
                <c:pt idx="39">
                  <c:v>4/30/1993</c:v>
                </c:pt>
                <c:pt idx="40">
                  <c:v>5/31/1993</c:v>
                </c:pt>
                <c:pt idx="41">
                  <c:v>6/30/1993</c:v>
                </c:pt>
                <c:pt idx="42">
                  <c:v>7/31/1993</c:v>
                </c:pt>
                <c:pt idx="43">
                  <c:v>8/31/1993</c:v>
                </c:pt>
                <c:pt idx="44">
                  <c:v>9/30/1993</c:v>
                </c:pt>
                <c:pt idx="45">
                  <c:v>10/31/1993</c:v>
                </c:pt>
                <c:pt idx="46">
                  <c:v>11/30/1993</c:v>
                </c:pt>
                <c:pt idx="47">
                  <c:v>12/31/1993</c:v>
                </c:pt>
                <c:pt idx="48">
                  <c:v>1/31/1994</c:v>
                </c:pt>
                <c:pt idx="49">
                  <c:v>2/28/1994</c:v>
                </c:pt>
                <c:pt idx="50">
                  <c:v>3/31/1994</c:v>
                </c:pt>
                <c:pt idx="51">
                  <c:v>4/30/1994</c:v>
                </c:pt>
                <c:pt idx="52">
                  <c:v>5/31/1994</c:v>
                </c:pt>
                <c:pt idx="53">
                  <c:v>6/30/1994</c:v>
                </c:pt>
                <c:pt idx="54">
                  <c:v>7/31/1994</c:v>
                </c:pt>
                <c:pt idx="55">
                  <c:v>8/31/1994</c:v>
                </c:pt>
                <c:pt idx="56">
                  <c:v>9/30/1994</c:v>
                </c:pt>
                <c:pt idx="57">
                  <c:v>10/31/1994</c:v>
                </c:pt>
                <c:pt idx="58">
                  <c:v>11/30/1994</c:v>
                </c:pt>
                <c:pt idx="59">
                  <c:v>12/31/1994</c:v>
                </c:pt>
                <c:pt idx="60">
                  <c:v>1/31/1995</c:v>
                </c:pt>
                <c:pt idx="61">
                  <c:v>2/28/1995</c:v>
                </c:pt>
                <c:pt idx="62">
                  <c:v>3/31/1995</c:v>
                </c:pt>
                <c:pt idx="63">
                  <c:v>4/30/1995</c:v>
                </c:pt>
                <c:pt idx="64">
                  <c:v>5/31/1995</c:v>
                </c:pt>
                <c:pt idx="65">
                  <c:v>6/30/1995</c:v>
                </c:pt>
                <c:pt idx="66">
                  <c:v>7/31/1995</c:v>
                </c:pt>
                <c:pt idx="67">
                  <c:v>8/31/1995</c:v>
                </c:pt>
                <c:pt idx="68">
                  <c:v>9/30/1995</c:v>
                </c:pt>
                <c:pt idx="69">
                  <c:v>10/31/1995</c:v>
                </c:pt>
                <c:pt idx="70">
                  <c:v>11/30/1995</c:v>
                </c:pt>
                <c:pt idx="71">
                  <c:v>12/31/1995</c:v>
                </c:pt>
                <c:pt idx="72">
                  <c:v>1/31/1996</c:v>
                </c:pt>
                <c:pt idx="73">
                  <c:v>2/28/1996</c:v>
                </c:pt>
                <c:pt idx="74">
                  <c:v>3/31/1996</c:v>
                </c:pt>
                <c:pt idx="75">
                  <c:v>4/30/1996</c:v>
                </c:pt>
                <c:pt idx="76">
                  <c:v>5/31/1996</c:v>
                </c:pt>
                <c:pt idx="77">
                  <c:v>6/30/1996</c:v>
                </c:pt>
                <c:pt idx="78">
                  <c:v>7/31/1996</c:v>
                </c:pt>
                <c:pt idx="79">
                  <c:v>8/31/1996</c:v>
                </c:pt>
                <c:pt idx="80">
                  <c:v>9/30/1996</c:v>
                </c:pt>
                <c:pt idx="81">
                  <c:v>10/31/1996</c:v>
                </c:pt>
                <c:pt idx="82">
                  <c:v>11/30/1996</c:v>
                </c:pt>
                <c:pt idx="83">
                  <c:v>12/31/1996</c:v>
                </c:pt>
                <c:pt idx="84">
                  <c:v>1/31/1997</c:v>
                </c:pt>
                <c:pt idx="85">
                  <c:v>2/28/1997</c:v>
                </c:pt>
                <c:pt idx="86">
                  <c:v>3/31/1997</c:v>
                </c:pt>
                <c:pt idx="87">
                  <c:v>4/30/1997</c:v>
                </c:pt>
                <c:pt idx="88">
                  <c:v>5/31/1997</c:v>
                </c:pt>
                <c:pt idx="89">
                  <c:v>6/30/1997</c:v>
                </c:pt>
                <c:pt idx="90">
                  <c:v>7/31/1997</c:v>
                </c:pt>
                <c:pt idx="91">
                  <c:v>8/31/1997</c:v>
                </c:pt>
                <c:pt idx="92">
                  <c:v>9/30/1997</c:v>
                </c:pt>
                <c:pt idx="93">
                  <c:v>10/31/1997</c:v>
                </c:pt>
                <c:pt idx="94">
                  <c:v>11/30/1997</c:v>
                </c:pt>
                <c:pt idx="95">
                  <c:v>12/31/1997</c:v>
                </c:pt>
                <c:pt idx="96">
                  <c:v>1/31/1998</c:v>
                </c:pt>
                <c:pt idx="97">
                  <c:v>2/28/1998</c:v>
                </c:pt>
                <c:pt idx="98">
                  <c:v>3/31/1998</c:v>
                </c:pt>
                <c:pt idx="99">
                  <c:v>4/30/1998</c:v>
                </c:pt>
                <c:pt idx="100">
                  <c:v>5/31/1998</c:v>
                </c:pt>
                <c:pt idx="101">
                  <c:v>6/30/1998</c:v>
                </c:pt>
                <c:pt idx="102">
                  <c:v>7/31/1998</c:v>
                </c:pt>
                <c:pt idx="103">
                  <c:v>8/31/1998</c:v>
                </c:pt>
                <c:pt idx="104">
                  <c:v>9/30/1998</c:v>
                </c:pt>
                <c:pt idx="105">
                  <c:v>10/31/1998</c:v>
                </c:pt>
                <c:pt idx="106">
                  <c:v>11/30/1998</c:v>
                </c:pt>
                <c:pt idx="107">
                  <c:v>12/31/1998</c:v>
                </c:pt>
                <c:pt idx="108">
                  <c:v>1/31/1999</c:v>
                </c:pt>
                <c:pt idx="109">
                  <c:v>2/28/1999</c:v>
                </c:pt>
                <c:pt idx="110">
                  <c:v>3/31/1999</c:v>
                </c:pt>
                <c:pt idx="111">
                  <c:v>4/30/1999</c:v>
                </c:pt>
                <c:pt idx="112">
                  <c:v>5/31/1999</c:v>
                </c:pt>
                <c:pt idx="113">
                  <c:v>6/30/1999</c:v>
                </c:pt>
                <c:pt idx="114">
                  <c:v>7/31/1999</c:v>
                </c:pt>
                <c:pt idx="115">
                  <c:v>8/31/1999</c:v>
                </c:pt>
                <c:pt idx="116">
                  <c:v>9/30/1999</c:v>
                </c:pt>
                <c:pt idx="117">
                  <c:v>10/31/1999</c:v>
                </c:pt>
                <c:pt idx="118">
                  <c:v>11/30/1999</c:v>
                </c:pt>
                <c:pt idx="119">
                  <c:v>12/31/1999</c:v>
                </c:pt>
                <c:pt idx="120">
                  <c:v>1/31/2000</c:v>
                </c:pt>
                <c:pt idx="121">
                  <c:v>2/28/2000</c:v>
                </c:pt>
                <c:pt idx="122">
                  <c:v>3/31/2000</c:v>
                </c:pt>
                <c:pt idx="123">
                  <c:v>4/30/2000</c:v>
                </c:pt>
                <c:pt idx="124">
                  <c:v>5/31/2000</c:v>
                </c:pt>
                <c:pt idx="125">
                  <c:v>6/30/2000</c:v>
                </c:pt>
                <c:pt idx="126">
                  <c:v>7/31/2000</c:v>
                </c:pt>
                <c:pt idx="127">
                  <c:v>8/31/2000</c:v>
                </c:pt>
                <c:pt idx="128">
                  <c:v>9/30/2000</c:v>
                </c:pt>
                <c:pt idx="129">
                  <c:v>10/31/2000</c:v>
                </c:pt>
                <c:pt idx="130">
                  <c:v>11/30/2000</c:v>
                </c:pt>
                <c:pt idx="131">
                  <c:v>12/31/2000</c:v>
                </c:pt>
                <c:pt idx="132">
                  <c:v>1/31/2001</c:v>
                </c:pt>
                <c:pt idx="133">
                  <c:v>2/28/2001</c:v>
                </c:pt>
                <c:pt idx="134">
                  <c:v>3/31/2001</c:v>
                </c:pt>
                <c:pt idx="135">
                  <c:v>4/30/2001</c:v>
                </c:pt>
                <c:pt idx="136">
                  <c:v>5/31/2001</c:v>
                </c:pt>
                <c:pt idx="137">
                  <c:v>6/30/2001</c:v>
                </c:pt>
                <c:pt idx="138">
                  <c:v>7/31/2001</c:v>
                </c:pt>
                <c:pt idx="139">
                  <c:v>8/31/2001</c:v>
                </c:pt>
                <c:pt idx="140">
                  <c:v>9/30/2001</c:v>
                </c:pt>
                <c:pt idx="141">
                  <c:v>10/31/2001</c:v>
                </c:pt>
                <c:pt idx="142">
                  <c:v>11/30/2001</c:v>
                </c:pt>
                <c:pt idx="143">
                  <c:v>12/31/2001</c:v>
                </c:pt>
                <c:pt idx="144">
                  <c:v>1/31/2002</c:v>
                </c:pt>
                <c:pt idx="145">
                  <c:v>2/28/2002</c:v>
                </c:pt>
                <c:pt idx="146">
                  <c:v>3/31/2002</c:v>
                </c:pt>
                <c:pt idx="147">
                  <c:v>4/30/2002</c:v>
                </c:pt>
                <c:pt idx="148">
                  <c:v>5/31/2002</c:v>
                </c:pt>
                <c:pt idx="149">
                  <c:v>6/30/2002</c:v>
                </c:pt>
                <c:pt idx="150">
                  <c:v>7/31/2002</c:v>
                </c:pt>
                <c:pt idx="151">
                  <c:v>8/31/2002</c:v>
                </c:pt>
                <c:pt idx="152">
                  <c:v>9/30/2002</c:v>
                </c:pt>
                <c:pt idx="153">
                  <c:v>10/31/2002</c:v>
                </c:pt>
                <c:pt idx="154">
                  <c:v>11/30/2002</c:v>
                </c:pt>
                <c:pt idx="155">
                  <c:v>12/31/2002</c:v>
                </c:pt>
                <c:pt idx="156">
                  <c:v>1/31/2003</c:v>
                </c:pt>
                <c:pt idx="157">
                  <c:v>2/28/2003</c:v>
                </c:pt>
                <c:pt idx="158">
                  <c:v>3/31/2003</c:v>
                </c:pt>
                <c:pt idx="159">
                  <c:v>4/30/2003</c:v>
                </c:pt>
                <c:pt idx="160">
                  <c:v>5/31/2003</c:v>
                </c:pt>
                <c:pt idx="161">
                  <c:v>6/30/2003</c:v>
                </c:pt>
                <c:pt idx="162">
                  <c:v>7/31/2003</c:v>
                </c:pt>
                <c:pt idx="163">
                  <c:v>8/31/2003</c:v>
                </c:pt>
                <c:pt idx="164">
                  <c:v>9/30/2003</c:v>
                </c:pt>
                <c:pt idx="165">
                  <c:v>10/31/2003</c:v>
                </c:pt>
                <c:pt idx="166">
                  <c:v>11/30/2003</c:v>
                </c:pt>
                <c:pt idx="167">
                  <c:v>12/31/2003</c:v>
                </c:pt>
                <c:pt idx="168">
                  <c:v>1/31/2004</c:v>
                </c:pt>
                <c:pt idx="169">
                  <c:v>2/29/2004</c:v>
                </c:pt>
                <c:pt idx="170">
                  <c:v>3/31/2004</c:v>
                </c:pt>
                <c:pt idx="171">
                  <c:v>4/30/2004</c:v>
                </c:pt>
                <c:pt idx="172">
                  <c:v>5/31/2004</c:v>
                </c:pt>
                <c:pt idx="173">
                  <c:v>6/30/2004</c:v>
                </c:pt>
                <c:pt idx="174">
                  <c:v>7/31/2004</c:v>
                </c:pt>
                <c:pt idx="175">
                  <c:v>8/31/2004</c:v>
                </c:pt>
                <c:pt idx="176">
                  <c:v>9/30/2004</c:v>
                </c:pt>
                <c:pt idx="177">
                  <c:v>10/31/2004</c:v>
                </c:pt>
                <c:pt idx="178">
                  <c:v>11/30/2004</c:v>
                </c:pt>
                <c:pt idx="179">
                  <c:v>12/31/2004</c:v>
                </c:pt>
                <c:pt idx="180">
                  <c:v>1/31/2005</c:v>
                </c:pt>
                <c:pt idx="181">
                  <c:v>3/1/2005</c:v>
                </c:pt>
                <c:pt idx="182">
                  <c:v>3/31/2005</c:v>
                </c:pt>
                <c:pt idx="183">
                  <c:v>4/30/2005</c:v>
                </c:pt>
                <c:pt idx="184">
                  <c:v>5/31/2005</c:v>
                </c:pt>
                <c:pt idx="185">
                  <c:v>6/30/2005</c:v>
                </c:pt>
                <c:pt idx="186">
                  <c:v>7/31/2005</c:v>
                </c:pt>
                <c:pt idx="187">
                  <c:v>8/31/2005</c:v>
                </c:pt>
                <c:pt idx="188">
                  <c:v>9/30/2005</c:v>
                </c:pt>
                <c:pt idx="189">
                  <c:v>10/31/2005</c:v>
                </c:pt>
                <c:pt idx="190">
                  <c:v>11/30/2005</c:v>
                </c:pt>
                <c:pt idx="191">
                  <c:v>12/31/2005</c:v>
                </c:pt>
                <c:pt idx="192">
                  <c:v>1/31/2006</c:v>
                </c:pt>
                <c:pt idx="193">
                  <c:v>3/1/2006</c:v>
                </c:pt>
                <c:pt idx="194">
                  <c:v>3/31/2006</c:v>
                </c:pt>
                <c:pt idx="195">
                  <c:v>4/30/2006</c:v>
                </c:pt>
                <c:pt idx="196">
                  <c:v>5/31/2006</c:v>
                </c:pt>
                <c:pt idx="197">
                  <c:v>6/30/2006</c:v>
                </c:pt>
                <c:pt idx="198">
                  <c:v>7/31/2006</c:v>
                </c:pt>
                <c:pt idx="199">
                  <c:v>8/31/2006</c:v>
                </c:pt>
                <c:pt idx="200">
                  <c:v>9/30/2006</c:v>
                </c:pt>
                <c:pt idx="201">
                  <c:v>10/31/2006</c:v>
                </c:pt>
                <c:pt idx="202">
                  <c:v>11/30/2006</c:v>
                </c:pt>
                <c:pt idx="203">
                  <c:v>12/31/2006</c:v>
                </c:pt>
                <c:pt idx="204">
                  <c:v>1/31/2007</c:v>
                </c:pt>
                <c:pt idx="205">
                  <c:v>3/1/2007</c:v>
                </c:pt>
                <c:pt idx="206">
                  <c:v>3/31/2007</c:v>
                </c:pt>
                <c:pt idx="207">
                  <c:v>4/30/2007</c:v>
                </c:pt>
                <c:pt idx="208">
                  <c:v>5/31/2007</c:v>
                </c:pt>
                <c:pt idx="209">
                  <c:v>6/30/2007</c:v>
                </c:pt>
                <c:pt idx="210">
                  <c:v>7/31/2007</c:v>
                </c:pt>
                <c:pt idx="211">
                  <c:v>8/31/2007</c:v>
                </c:pt>
                <c:pt idx="212">
                  <c:v>9/30/2007</c:v>
                </c:pt>
                <c:pt idx="213">
                  <c:v>10/31/2007</c:v>
                </c:pt>
                <c:pt idx="214">
                  <c:v>11/30/2007</c:v>
                </c:pt>
                <c:pt idx="215">
                  <c:v>12/31/2007</c:v>
                </c:pt>
                <c:pt idx="216">
                  <c:v>1/31/2008</c:v>
                </c:pt>
                <c:pt idx="217">
                  <c:v>2/29/2008</c:v>
                </c:pt>
                <c:pt idx="218">
                  <c:v>3/31/2008</c:v>
                </c:pt>
                <c:pt idx="219">
                  <c:v>4/30/2008</c:v>
                </c:pt>
                <c:pt idx="220">
                  <c:v>5/31/2008</c:v>
                </c:pt>
                <c:pt idx="221">
                  <c:v>6/30/2008</c:v>
                </c:pt>
                <c:pt idx="222">
                  <c:v>7/31/2008</c:v>
                </c:pt>
                <c:pt idx="223">
                  <c:v>8/31/2008</c:v>
                </c:pt>
                <c:pt idx="224">
                  <c:v>9/30/2008</c:v>
                </c:pt>
                <c:pt idx="225">
                  <c:v>10/31/2008</c:v>
                </c:pt>
                <c:pt idx="226">
                  <c:v>11/30/2008</c:v>
                </c:pt>
                <c:pt idx="227">
                  <c:v>12/31/2008</c:v>
                </c:pt>
                <c:pt idx="228">
                  <c:v>1/31/2009</c:v>
                </c:pt>
                <c:pt idx="229">
                  <c:v>2/29/2009</c:v>
                </c:pt>
                <c:pt idx="230">
                  <c:v>3/31/2008</c:v>
                </c:pt>
                <c:pt idx="231">
                  <c:v>4/30/2009</c:v>
                </c:pt>
                <c:pt idx="232">
                  <c:v>5/31/2009</c:v>
                </c:pt>
                <c:pt idx="233">
                  <c:v>6/30/2009</c:v>
                </c:pt>
                <c:pt idx="234">
                  <c:v>7/31/2009</c:v>
                </c:pt>
                <c:pt idx="235">
                  <c:v>8/31/2009</c:v>
                </c:pt>
                <c:pt idx="236">
                  <c:v>9/30/2009</c:v>
                </c:pt>
                <c:pt idx="237">
                  <c:v>10/31/2009</c:v>
                </c:pt>
                <c:pt idx="238">
                  <c:v>11/30/2009</c:v>
                </c:pt>
                <c:pt idx="239">
                  <c:v>12/31/2009</c:v>
                </c:pt>
                <c:pt idx="240">
                  <c:v>1/31/2010</c:v>
                </c:pt>
                <c:pt idx="241">
                  <c:v>2/28/2010</c:v>
                </c:pt>
                <c:pt idx="242">
                  <c:v>3/31/2010</c:v>
                </c:pt>
                <c:pt idx="243">
                  <c:v>4/28/2010</c:v>
                </c:pt>
                <c:pt idx="244">
                  <c:v>5/31/2010</c:v>
                </c:pt>
                <c:pt idx="245">
                  <c:v>6/30/2010</c:v>
                </c:pt>
                <c:pt idx="246">
                  <c:v>7/31/2010</c:v>
                </c:pt>
                <c:pt idx="247">
                  <c:v>8/31/2010</c:v>
                </c:pt>
                <c:pt idx="248">
                  <c:v>9/30/2010</c:v>
                </c:pt>
                <c:pt idx="249">
                  <c:v>10/31/2010</c:v>
                </c:pt>
                <c:pt idx="250">
                  <c:v>11/30/2010</c:v>
                </c:pt>
                <c:pt idx="251">
                  <c:v>12/31/2010</c:v>
                </c:pt>
                <c:pt idx="252">
                  <c:v>1/31/2011</c:v>
                </c:pt>
                <c:pt idx="253">
                  <c:v>2/29/2011</c:v>
                </c:pt>
                <c:pt idx="254">
                  <c:v>3/31/2011</c:v>
                </c:pt>
                <c:pt idx="255">
                  <c:v>4/30/2011</c:v>
                </c:pt>
                <c:pt idx="256">
                  <c:v>5/31/2011</c:v>
                </c:pt>
                <c:pt idx="257">
                  <c:v>6/30/2011</c:v>
                </c:pt>
                <c:pt idx="258">
                  <c:v>7/31/2011</c:v>
                </c:pt>
                <c:pt idx="259">
                  <c:v>8/31/2011</c:v>
                </c:pt>
                <c:pt idx="260">
                  <c:v>9/30/2011</c:v>
                </c:pt>
                <c:pt idx="261">
                  <c:v>10/31/2011</c:v>
                </c:pt>
                <c:pt idx="262">
                  <c:v>11/30/2011</c:v>
                </c:pt>
                <c:pt idx="263">
                  <c:v>12/31/2011</c:v>
                </c:pt>
                <c:pt idx="264">
                  <c:v>1/31/2012</c:v>
                </c:pt>
                <c:pt idx="265">
                  <c:v>2/29/2012</c:v>
                </c:pt>
                <c:pt idx="266">
                  <c:v>3/31/2012</c:v>
                </c:pt>
                <c:pt idx="267">
                  <c:v>4/30/2012</c:v>
                </c:pt>
                <c:pt idx="268">
                  <c:v>5/31/2012</c:v>
                </c:pt>
                <c:pt idx="269">
                  <c:v>6/30/2012</c:v>
                </c:pt>
                <c:pt idx="270">
                  <c:v>7/31/2012</c:v>
                </c:pt>
                <c:pt idx="271">
                  <c:v>8/31/2012</c:v>
                </c:pt>
                <c:pt idx="272">
                  <c:v>9/30/2012</c:v>
                </c:pt>
                <c:pt idx="273">
                  <c:v>10/31/2012</c:v>
                </c:pt>
                <c:pt idx="274">
                  <c:v>11/30/2012</c:v>
                </c:pt>
                <c:pt idx="275">
                  <c:v>12/31/2012</c:v>
                </c:pt>
                <c:pt idx="276">
                  <c:v>1/31/2013</c:v>
                </c:pt>
                <c:pt idx="277">
                  <c:v>2/28/2013</c:v>
                </c:pt>
                <c:pt idx="278">
                  <c:v>3/31/2013</c:v>
                </c:pt>
                <c:pt idx="279">
                  <c:v>4/30/2013</c:v>
                </c:pt>
                <c:pt idx="280">
                  <c:v>5/31/2013</c:v>
                </c:pt>
                <c:pt idx="281">
                  <c:v>6/30/2013</c:v>
                </c:pt>
                <c:pt idx="282">
                  <c:v>7/31/2013</c:v>
                </c:pt>
                <c:pt idx="283">
                  <c:v>8/31/2013</c:v>
                </c:pt>
              </c:strCache>
            </c:strRef>
          </c:cat>
          <c:val>
            <c:numRef>
              <c:f>Sheet1!$D$2:$D$285</c:f>
              <c:numCache>
                <c:formatCode>0</c:formatCode>
                <c:ptCount val="284"/>
                <c:pt idx="0">
                  <c:v>0</c:v>
                </c:pt>
                <c:pt idx="1">
                  <c:v>0</c:v>
                </c:pt>
                <c:pt idx="2">
                  <c:v>0</c:v>
                </c:pt>
                <c:pt idx="3">
                  <c:v>0</c:v>
                </c:pt>
                <c:pt idx="4">
                  <c:v>0</c:v>
                </c:pt>
                <c:pt idx="5">
                  <c:v>0</c:v>
                </c:pt>
                <c:pt idx="6">
                  <c:v>1</c:v>
                </c:pt>
                <c:pt idx="7">
                  <c:v>1</c:v>
                </c:pt>
                <c:pt idx="8">
                  <c:v>1</c:v>
                </c:pt>
                <c:pt idx="9">
                  <c:v>1</c:v>
                </c:pt>
                <c:pt idx="10">
                  <c:v>1</c:v>
                </c:pt>
                <c:pt idx="11">
                  <c:v>1</c:v>
                </c:pt>
                <c:pt idx="12">
                  <c:v>1</c:v>
                </c:pt>
                <c:pt idx="13">
                  <c:v>1</c:v>
                </c:pt>
                <c:pt idx="14">
                  <c:v>1</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1</c:v>
                </c:pt>
                <c:pt idx="135">
                  <c:v>1</c:v>
                </c:pt>
                <c:pt idx="136">
                  <c:v>1</c:v>
                </c:pt>
                <c:pt idx="137">
                  <c:v>1</c:v>
                </c:pt>
                <c:pt idx="138">
                  <c:v>1</c:v>
                </c:pt>
                <c:pt idx="139">
                  <c:v>1</c:v>
                </c:pt>
                <c:pt idx="140">
                  <c:v>1</c:v>
                </c:pt>
                <c:pt idx="141">
                  <c:v>1</c:v>
                </c:pt>
                <c:pt idx="142">
                  <c:v>1</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1</c:v>
                </c:pt>
                <c:pt idx="216">
                  <c:v>1</c:v>
                </c:pt>
                <c:pt idx="217">
                  <c:v>1</c:v>
                </c:pt>
                <c:pt idx="218">
                  <c:v>1</c:v>
                </c:pt>
                <c:pt idx="219">
                  <c:v>1</c:v>
                </c:pt>
                <c:pt idx="220">
                  <c:v>1</c:v>
                </c:pt>
                <c:pt idx="221">
                  <c:v>1</c:v>
                </c:pt>
                <c:pt idx="222">
                  <c:v>1</c:v>
                </c:pt>
                <c:pt idx="223">
                  <c:v>1</c:v>
                </c:pt>
                <c:pt idx="224">
                  <c:v>1</c:v>
                </c:pt>
                <c:pt idx="225">
                  <c:v>1</c:v>
                </c:pt>
                <c:pt idx="226">
                  <c:v>1</c:v>
                </c:pt>
                <c:pt idx="227">
                  <c:v>1</c:v>
                </c:pt>
                <c:pt idx="228">
                  <c:v>1</c:v>
                </c:pt>
                <c:pt idx="229">
                  <c:v>1</c:v>
                </c:pt>
                <c:pt idx="230">
                  <c:v>1</c:v>
                </c:pt>
                <c:pt idx="231">
                  <c:v>1</c:v>
                </c:pt>
                <c:pt idx="232">
                  <c:v>1</c:v>
                </c:pt>
                <c:pt idx="233">
                  <c:v>1</c:v>
                </c:pt>
                <c:pt idx="234">
                  <c:v>0</c:v>
                </c:pt>
                <c:pt idx="235">
                  <c:v>0</c:v>
                </c:pt>
                <c:pt idx="236">
                  <c:v>0</c:v>
                </c:pt>
                <c:pt idx="237">
                  <c:v>0</c:v>
                </c:pt>
                <c:pt idx="238">
                  <c:v>0</c:v>
                </c:pt>
                <c:pt idx="239">
                  <c:v>0</c:v>
                </c:pt>
                <c:pt idx="240">
                  <c:v>0</c:v>
                </c:pt>
                <c:pt idx="241">
                  <c:v>0</c:v>
                </c:pt>
                <c:pt idx="242" formatCode="General">
                  <c:v>0</c:v>
                </c:pt>
                <c:pt idx="243" formatCode="General">
                  <c:v>0</c:v>
                </c:pt>
                <c:pt idx="244" formatCode="General">
                  <c:v>0</c:v>
                </c:pt>
                <c:pt idx="245" formatCode="General">
                  <c:v>0</c:v>
                </c:pt>
                <c:pt idx="246" formatCode="General">
                  <c:v>0</c:v>
                </c:pt>
                <c:pt idx="247" formatCode="General">
                  <c:v>0</c:v>
                </c:pt>
                <c:pt idx="248" formatCode="General">
                  <c:v>0</c:v>
                </c:pt>
                <c:pt idx="249" formatCode="General">
                  <c:v>0</c:v>
                </c:pt>
                <c:pt idx="250" formatCode="General">
                  <c:v>0</c:v>
                </c:pt>
                <c:pt idx="251" formatCode="General">
                  <c:v>0</c:v>
                </c:pt>
                <c:pt idx="252" formatCode="General">
                  <c:v>0</c:v>
                </c:pt>
                <c:pt idx="253" formatCode="General">
                  <c:v>0</c:v>
                </c:pt>
                <c:pt idx="254" formatCode="General">
                  <c:v>0</c:v>
                </c:pt>
                <c:pt idx="255" formatCode="General">
                  <c:v>0</c:v>
                </c:pt>
                <c:pt idx="256" formatCode="General">
                  <c:v>0</c:v>
                </c:pt>
                <c:pt idx="257" formatCode="General">
                  <c:v>0</c:v>
                </c:pt>
                <c:pt idx="258" formatCode="General">
                  <c:v>0</c:v>
                </c:pt>
                <c:pt idx="259" formatCode="General">
                  <c:v>0</c:v>
                </c:pt>
                <c:pt idx="260" formatCode="General">
                  <c:v>0</c:v>
                </c:pt>
                <c:pt idx="261" formatCode="General">
                  <c:v>0</c:v>
                </c:pt>
                <c:pt idx="262" formatCode="General">
                  <c:v>0</c:v>
                </c:pt>
                <c:pt idx="263" formatCode="General">
                  <c:v>0</c:v>
                </c:pt>
                <c:pt idx="264" formatCode="General">
                  <c:v>0</c:v>
                </c:pt>
                <c:pt idx="265" formatCode="General">
                  <c:v>0</c:v>
                </c:pt>
                <c:pt idx="266" formatCode="General">
                  <c:v>0</c:v>
                </c:pt>
                <c:pt idx="267" formatCode="General">
                  <c:v>0</c:v>
                </c:pt>
                <c:pt idx="268" formatCode="General">
                  <c:v>0</c:v>
                </c:pt>
                <c:pt idx="269" formatCode="General">
                  <c:v>0</c:v>
                </c:pt>
                <c:pt idx="270" formatCode="General">
                  <c:v>0</c:v>
                </c:pt>
                <c:pt idx="271" formatCode="General">
                  <c:v>0</c:v>
                </c:pt>
                <c:pt idx="272" formatCode="General">
                  <c:v>0</c:v>
                </c:pt>
                <c:pt idx="273" formatCode="General">
                  <c:v>0</c:v>
                </c:pt>
                <c:pt idx="274" formatCode="General">
                  <c:v>0</c:v>
                </c:pt>
                <c:pt idx="275" formatCode="General">
                  <c:v>0</c:v>
                </c:pt>
                <c:pt idx="276" formatCode="General">
                  <c:v>0</c:v>
                </c:pt>
                <c:pt idx="277" formatCode="General">
                  <c:v>0</c:v>
                </c:pt>
                <c:pt idx="278" formatCode="General">
                  <c:v>0</c:v>
                </c:pt>
                <c:pt idx="279" formatCode="General">
                  <c:v>0</c:v>
                </c:pt>
                <c:pt idx="280" formatCode="General">
                  <c:v>0</c:v>
                </c:pt>
                <c:pt idx="281" formatCode="General">
                  <c:v>0</c:v>
                </c:pt>
                <c:pt idx="282" formatCode="General">
                  <c:v>0</c:v>
                </c:pt>
                <c:pt idx="283" formatCode="General">
                  <c:v>0</c:v>
                </c:pt>
              </c:numCache>
            </c:numRef>
          </c:val>
        </c:ser>
        <c:gapWidth val="0"/>
        <c:axId val="104164352"/>
        <c:axId val="104166144"/>
      </c:barChart>
      <c:lineChart>
        <c:grouping val="standard"/>
        <c:ser>
          <c:idx val="2"/>
          <c:order val="0"/>
          <c:tx>
            <c:strRef>
              <c:f>Sheet1!$C$1</c:f>
              <c:strCache>
                <c:ptCount val="1"/>
                <c:pt idx="0">
                  <c:v>Construction employment</c:v>
                </c:pt>
              </c:strCache>
            </c:strRef>
          </c:tx>
          <c:spPr>
            <a:ln w="38100">
              <a:solidFill>
                <a:schemeClr val="accent1"/>
              </a:solidFill>
              <a:prstDash val="solid"/>
            </a:ln>
          </c:spPr>
          <c:marker>
            <c:symbol val="none"/>
          </c:marker>
          <c:cat>
            <c:strRef>
              <c:f>Sheet1!$A$2:$A$285</c:f>
              <c:strCache>
                <c:ptCount val="284"/>
                <c:pt idx="0">
                  <c:v>1/31/1990</c:v>
                </c:pt>
                <c:pt idx="1">
                  <c:v>2/28/1990</c:v>
                </c:pt>
                <c:pt idx="2">
                  <c:v>3/31/1990</c:v>
                </c:pt>
                <c:pt idx="3">
                  <c:v>4/30/1990</c:v>
                </c:pt>
                <c:pt idx="4">
                  <c:v>5/31/1990</c:v>
                </c:pt>
                <c:pt idx="5">
                  <c:v>6/30/1990</c:v>
                </c:pt>
                <c:pt idx="6">
                  <c:v>7/31/1990</c:v>
                </c:pt>
                <c:pt idx="7">
                  <c:v>8/31/1990</c:v>
                </c:pt>
                <c:pt idx="8">
                  <c:v>9/30/1990</c:v>
                </c:pt>
                <c:pt idx="9">
                  <c:v>10/31/1990</c:v>
                </c:pt>
                <c:pt idx="10">
                  <c:v>11/30/1990</c:v>
                </c:pt>
                <c:pt idx="11">
                  <c:v>12/31/1990</c:v>
                </c:pt>
                <c:pt idx="12">
                  <c:v>1/31/1991</c:v>
                </c:pt>
                <c:pt idx="13">
                  <c:v>2/28/1991</c:v>
                </c:pt>
                <c:pt idx="14">
                  <c:v>3/31/1991</c:v>
                </c:pt>
                <c:pt idx="15">
                  <c:v>4/30/1991</c:v>
                </c:pt>
                <c:pt idx="16">
                  <c:v>5/31/1991</c:v>
                </c:pt>
                <c:pt idx="17">
                  <c:v>6/30/1991</c:v>
                </c:pt>
                <c:pt idx="18">
                  <c:v>7/31/1991</c:v>
                </c:pt>
                <c:pt idx="19">
                  <c:v>8/31/1991</c:v>
                </c:pt>
                <c:pt idx="20">
                  <c:v>9/30/1991</c:v>
                </c:pt>
                <c:pt idx="21">
                  <c:v>10/31/1991</c:v>
                </c:pt>
                <c:pt idx="22">
                  <c:v>11/30/1991</c:v>
                </c:pt>
                <c:pt idx="23">
                  <c:v>12/31/1991</c:v>
                </c:pt>
                <c:pt idx="24">
                  <c:v>1/31/1992</c:v>
                </c:pt>
                <c:pt idx="25">
                  <c:v>2/28/1992</c:v>
                </c:pt>
                <c:pt idx="26">
                  <c:v>3/31/1992</c:v>
                </c:pt>
                <c:pt idx="27">
                  <c:v>4/30/1992</c:v>
                </c:pt>
                <c:pt idx="28">
                  <c:v>5/31/1992</c:v>
                </c:pt>
                <c:pt idx="29">
                  <c:v>6/30/1992</c:v>
                </c:pt>
                <c:pt idx="30">
                  <c:v>7/31/1992</c:v>
                </c:pt>
                <c:pt idx="31">
                  <c:v>8/31/1992</c:v>
                </c:pt>
                <c:pt idx="32">
                  <c:v>9/30/1992</c:v>
                </c:pt>
                <c:pt idx="33">
                  <c:v>10/31/1992</c:v>
                </c:pt>
                <c:pt idx="34">
                  <c:v>11/30/1992</c:v>
                </c:pt>
                <c:pt idx="35">
                  <c:v>12/31/1992</c:v>
                </c:pt>
                <c:pt idx="36">
                  <c:v>1/31/1993</c:v>
                </c:pt>
                <c:pt idx="37">
                  <c:v>2/28/1993</c:v>
                </c:pt>
                <c:pt idx="38">
                  <c:v>3/31/1993</c:v>
                </c:pt>
                <c:pt idx="39">
                  <c:v>4/30/1993</c:v>
                </c:pt>
                <c:pt idx="40">
                  <c:v>5/31/1993</c:v>
                </c:pt>
                <c:pt idx="41">
                  <c:v>6/30/1993</c:v>
                </c:pt>
                <c:pt idx="42">
                  <c:v>7/31/1993</c:v>
                </c:pt>
                <c:pt idx="43">
                  <c:v>8/31/1993</c:v>
                </c:pt>
                <c:pt idx="44">
                  <c:v>9/30/1993</c:v>
                </c:pt>
                <c:pt idx="45">
                  <c:v>10/31/1993</c:v>
                </c:pt>
                <c:pt idx="46">
                  <c:v>11/30/1993</c:v>
                </c:pt>
                <c:pt idx="47">
                  <c:v>12/31/1993</c:v>
                </c:pt>
                <c:pt idx="48">
                  <c:v>1/31/1994</c:v>
                </c:pt>
                <c:pt idx="49">
                  <c:v>2/28/1994</c:v>
                </c:pt>
                <c:pt idx="50">
                  <c:v>3/31/1994</c:v>
                </c:pt>
                <c:pt idx="51">
                  <c:v>4/30/1994</c:v>
                </c:pt>
                <c:pt idx="52">
                  <c:v>5/31/1994</c:v>
                </c:pt>
                <c:pt idx="53">
                  <c:v>6/30/1994</c:v>
                </c:pt>
                <c:pt idx="54">
                  <c:v>7/31/1994</c:v>
                </c:pt>
                <c:pt idx="55">
                  <c:v>8/31/1994</c:v>
                </c:pt>
                <c:pt idx="56">
                  <c:v>9/30/1994</c:v>
                </c:pt>
                <c:pt idx="57">
                  <c:v>10/31/1994</c:v>
                </c:pt>
                <c:pt idx="58">
                  <c:v>11/30/1994</c:v>
                </c:pt>
                <c:pt idx="59">
                  <c:v>12/31/1994</c:v>
                </c:pt>
                <c:pt idx="60">
                  <c:v>1/31/1995</c:v>
                </c:pt>
                <c:pt idx="61">
                  <c:v>2/28/1995</c:v>
                </c:pt>
                <c:pt idx="62">
                  <c:v>3/31/1995</c:v>
                </c:pt>
                <c:pt idx="63">
                  <c:v>4/30/1995</c:v>
                </c:pt>
                <c:pt idx="64">
                  <c:v>5/31/1995</c:v>
                </c:pt>
                <c:pt idx="65">
                  <c:v>6/30/1995</c:v>
                </c:pt>
                <c:pt idx="66">
                  <c:v>7/31/1995</c:v>
                </c:pt>
                <c:pt idx="67">
                  <c:v>8/31/1995</c:v>
                </c:pt>
                <c:pt idx="68">
                  <c:v>9/30/1995</c:v>
                </c:pt>
                <c:pt idx="69">
                  <c:v>10/31/1995</c:v>
                </c:pt>
                <c:pt idx="70">
                  <c:v>11/30/1995</c:v>
                </c:pt>
                <c:pt idx="71">
                  <c:v>12/31/1995</c:v>
                </c:pt>
                <c:pt idx="72">
                  <c:v>1/31/1996</c:v>
                </c:pt>
                <c:pt idx="73">
                  <c:v>2/28/1996</c:v>
                </c:pt>
                <c:pt idx="74">
                  <c:v>3/31/1996</c:v>
                </c:pt>
                <c:pt idx="75">
                  <c:v>4/30/1996</c:v>
                </c:pt>
                <c:pt idx="76">
                  <c:v>5/31/1996</c:v>
                </c:pt>
                <c:pt idx="77">
                  <c:v>6/30/1996</c:v>
                </c:pt>
                <c:pt idx="78">
                  <c:v>7/31/1996</c:v>
                </c:pt>
                <c:pt idx="79">
                  <c:v>8/31/1996</c:v>
                </c:pt>
                <c:pt idx="80">
                  <c:v>9/30/1996</c:v>
                </c:pt>
                <c:pt idx="81">
                  <c:v>10/31/1996</c:v>
                </c:pt>
                <c:pt idx="82">
                  <c:v>11/30/1996</c:v>
                </c:pt>
                <c:pt idx="83">
                  <c:v>12/31/1996</c:v>
                </c:pt>
                <c:pt idx="84">
                  <c:v>1/31/1997</c:v>
                </c:pt>
                <c:pt idx="85">
                  <c:v>2/28/1997</c:v>
                </c:pt>
                <c:pt idx="86">
                  <c:v>3/31/1997</c:v>
                </c:pt>
                <c:pt idx="87">
                  <c:v>4/30/1997</c:v>
                </c:pt>
                <c:pt idx="88">
                  <c:v>5/31/1997</c:v>
                </c:pt>
                <c:pt idx="89">
                  <c:v>6/30/1997</c:v>
                </c:pt>
                <c:pt idx="90">
                  <c:v>7/31/1997</c:v>
                </c:pt>
                <c:pt idx="91">
                  <c:v>8/31/1997</c:v>
                </c:pt>
                <c:pt idx="92">
                  <c:v>9/30/1997</c:v>
                </c:pt>
                <c:pt idx="93">
                  <c:v>10/31/1997</c:v>
                </c:pt>
                <c:pt idx="94">
                  <c:v>11/30/1997</c:v>
                </c:pt>
                <c:pt idx="95">
                  <c:v>12/31/1997</c:v>
                </c:pt>
                <c:pt idx="96">
                  <c:v>1/31/1998</c:v>
                </c:pt>
                <c:pt idx="97">
                  <c:v>2/28/1998</c:v>
                </c:pt>
                <c:pt idx="98">
                  <c:v>3/31/1998</c:v>
                </c:pt>
                <c:pt idx="99">
                  <c:v>4/30/1998</c:v>
                </c:pt>
                <c:pt idx="100">
                  <c:v>5/31/1998</c:v>
                </c:pt>
                <c:pt idx="101">
                  <c:v>6/30/1998</c:v>
                </c:pt>
                <c:pt idx="102">
                  <c:v>7/31/1998</c:v>
                </c:pt>
                <c:pt idx="103">
                  <c:v>8/31/1998</c:v>
                </c:pt>
                <c:pt idx="104">
                  <c:v>9/30/1998</c:v>
                </c:pt>
                <c:pt idx="105">
                  <c:v>10/31/1998</c:v>
                </c:pt>
                <c:pt idx="106">
                  <c:v>11/30/1998</c:v>
                </c:pt>
                <c:pt idx="107">
                  <c:v>12/31/1998</c:v>
                </c:pt>
                <c:pt idx="108">
                  <c:v>1/31/1999</c:v>
                </c:pt>
                <c:pt idx="109">
                  <c:v>2/28/1999</c:v>
                </c:pt>
                <c:pt idx="110">
                  <c:v>3/31/1999</c:v>
                </c:pt>
                <c:pt idx="111">
                  <c:v>4/30/1999</c:v>
                </c:pt>
                <c:pt idx="112">
                  <c:v>5/31/1999</c:v>
                </c:pt>
                <c:pt idx="113">
                  <c:v>6/30/1999</c:v>
                </c:pt>
                <c:pt idx="114">
                  <c:v>7/31/1999</c:v>
                </c:pt>
                <c:pt idx="115">
                  <c:v>8/31/1999</c:v>
                </c:pt>
                <c:pt idx="116">
                  <c:v>9/30/1999</c:v>
                </c:pt>
                <c:pt idx="117">
                  <c:v>10/31/1999</c:v>
                </c:pt>
                <c:pt idx="118">
                  <c:v>11/30/1999</c:v>
                </c:pt>
                <c:pt idx="119">
                  <c:v>12/31/1999</c:v>
                </c:pt>
                <c:pt idx="120">
                  <c:v>1/31/2000</c:v>
                </c:pt>
                <c:pt idx="121">
                  <c:v>2/28/2000</c:v>
                </c:pt>
                <c:pt idx="122">
                  <c:v>3/31/2000</c:v>
                </c:pt>
                <c:pt idx="123">
                  <c:v>4/30/2000</c:v>
                </c:pt>
                <c:pt idx="124">
                  <c:v>5/31/2000</c:v>
                </c:pt>
                <c:pt idx="125">
                  <c:v>6/30/2000</c:v>
                </c:pt>
                <c:pt idx="126">
                  <c:v>7/31/2000</c:v>
                </c:pt>
                <c:pt idx="127">
                  <c:v>8/31/2000</c:v>
                </c:pt>
                <c:pt idx="128">
                  <c:v>9/30/2000</c:v>
                </c:pt>
                <c:pt idx="129">
                  <c:v>10/31/2000</c:v>
                </c:pt>
                <c:pt idx="130">
                  <c:v>11/30/2000</c:v>
                </c:pt>
                <c:pt idx="131">
                  <c:v>12/31/2000</c:v>
                </c:pt>
                <c:pt idx="132">
                  <c:v>1/31/2001</c:v>
                </c:pt>
                <c:pt idx="133">
                  <c:v>2/28/2001</c:v>
                </c:pt>
                <c:pt idx="134">
                  <c:v>3/31/2001</c:v>
                </c:pt>
                <c:pt idx="135">
                  <c:v>4/30/2001</c:v>
                </c:pt>
                <c:pt idx="136">
                  <c:v>5/31/2001</c:v>
                </c:pt>
                <c:pt idx="137">
                  <c:v>6/30/2001</c:v>
                </c:pt>
                <c:pt idx="138">
                  <c:v>7/31/2001</c:v>
                </c:pt>
                <c:pt idx="139">
                  <c:v>8/31/2001</c:v>
                </c:pt>
                <c:pt idx="140">
                  <c:v>9/30/2001</c:v>
                </c:pt>
                <c:pt idx="141">
                  <c:v>10/31/2001</c:v>
                </c:pt>
                <c:pt idx="142">
                  <c:v>11/30/2001</c:v>
                </c:pt>
                <c:pt idx="143">
                  <c:v>12/31/2001</c:v>
                </c:pt>
                <c:pt idx="144">
                  <c:v>1/31/2002</c:v>
                </c:pt>
                <c:pt idx="145">
                  <c:v>2/28/2002</c:v>
                </c:pt>
                <c:pt idx="146">
                  <c:v>3/31/2002</c:v>
                </c:pt>
                <c:pt idx="147">
                  <c:v>4/30/2002</c:v>
                </c:pt>
                <c:pt idx="148">
                  <c:v>5/31/2002</c:v>
                </c:pt>
                <c:pt idx="149">
                  <c:v>6/30/2002</c:v>
                </c:pt>
                <c:pt idx="150">
                  <c:v>7/31/2002</c:v>
                </c:pt>
                <c:pt idx="151">
                  <c:v>8/31/2002</c:v>
                </c:pt>
                <c:pt idx="152">
                  <c:v>9/30/2002</c:v>
                </c:pt>
                <c:pt idx="153">
                  <c:v>10/31/2002</c:v>
                </c:pt>
                <c:pt idx="154">
                  <c:v>11/30/2002</c:v>
                </c:pt>
                <c:pt idx="155">
                  <c:v>12/31/2002</c:v>
                </c:pt>
                <c:pt idx="156">
                  <c:v>1/31/2003</c:v>
                </c:pt>
                <c:pt idx="157">
                  <c:v>2/28/2003</c:v>
                </c:pt>
                <c:pt idx="158">
                  <c:v>3/31/2003</c:v>
                </c:pt>
                <c:pt idx="159">
                  <c:v>4/30/2003</c:v>
                </c:pt>
                <c:pt idx="160">
                  <c:v>5/31/2003</c:v>
                </c:pt>
                <c:pt idx="161">
                  <c:v>6/30/2003</c:v>
                </c:pt>
                <c:pt idx="162">
                  <c:v>7/31/2003</c:v>
                </c:pt>
                <c:pt idx="163">
                  <c:v>8/31/2003</c:v>
                </c:pt>
                <c:pt idx="164">
                  <c:v>9/30/2003</c:v>
                </c:pt>
                <c:pt idx="165">
                  <c:v>10/31/2003</c:v>
                </c:pt>
                <c:pt idx="166">
                  <c:v>11/30/2003</c:v>
                </c:pt>
                <c:pt idx="167">
                  <c:v>12/31/2003</c:v>
                </c:pt>
                <c:pt idx="168">
                  <c:v>1/31/2004</c:v>
                </c:pt>
                <c:pt idx="169">
                  <c:v>2/29/2004</c:v>
                </c:pt>
                <c:pt idx="170">
                  <c:v>3/31/2004</c:v>
                </c:pt>
                <c:pt idx="171">
                  <c:v>4/30/2004</c:v>
                </c:pt>
                <c:pt idx="172">
                  <c:v>5/31/2004</c:v>
                </c:pt>
                <c:pt idx="173">
                  <c:v>6/30/2004</c:v>
                </c:pt>
                <c:pt idx="174">
                  <c:v>7/31/2004</c:v>
                </c:pt>
                <c:pt idx="175">
                  <c:v>8/31/2004</c:v>
                </c:pt>
                <c:pt idx="176">
                  <c:v>9/30/2004</c:v>
                </c:pt>
                <c:pt idx="177">
                  <c:v>10/31/2004</c:v>
                </c:pt>
                <c:pt idx="178">
                  <c:v>11/30/2004</c:v>
                </c:pt>
                <c:pt idx="179">
                  <c:v>12/31/2004</c:v>
                </c:pt>
                <c:pt idx="180">
                  <c:v>1/31/2005</c:v>
                </c:pt>
                <c:pt idx="181">
                  <c:v>3/1/2005</c:v>
                </c:pt>
                <c:pt idx="182">
                  <c:v>3/31/2005</c:v>
                </c:pt>
                <c:pt idx="183">
                  <c:v>4/30/2005</c:v>
                </c:pt>
                <c:pt idx="184">
                  <c:v>5/31/2005</c:v>
                </c:pt>
                <c:pt idx="185">
                  <c:v>6/30/2005</c:v>
                </c:pt>
                <c:pt idx="186">
                  <c:v>7/31/2005</c:v>
                </c:pt>
                <c:pt idx="187">
                  <c:v>8/31/2005</c:v>
                </c:pt>
                <c:pt idx="188">
                  <c:v>9/30/2005</c:v>
                </c:pt>
                <c:pt idx="189">
                  <c:v>10/31/2005</c:v>
                </c:pt>
                <c:pt idx="190">
                  <c:v>11/30/2005</c:v>
                </c:pt>
                <c:pt idx="191">
                  <c:v>12/31/2005</c:v>
                </c:pt>
                <c:pt idx="192">
                  <c:v>1/31/2006</c:v>
                </c:pt>
                <c:pt idx="193">
                  <c:v>3/1/2006</c:v>
                </c:pt>
                <c:pt idx="194">
                  <c:v>3/31/2006</c:v>
                </c:pt>
                <c:pt idx="195">
                  <c:v>4/30/2006</c:v>
                </c:pt>
                <c:pt idx="196">
                  <c:v>5/31/2006</c:v>
                </c:pt>
                <c:pt idx="197">
                  <c:v>6/30/2006</c:v>
                </c:pt>
                <c:pt idx="198">
                  <c:v>7/31/2006</c:v>
                </c:pt>
                <c:pt idx="199">
                  <c:v>8/31/2006</c:v>
                </c:pt>
                <c:pt idx="200">
                  <c:v>9/30/2006</c:v>
                </c:pt>
                <c:pt idx="201">
                  <c:v>10/31/2006</c:v>
                </c:pt>
                <c:pt idx="202">
                  <c:v>11/30/2006</c:v>
                </c:pt>
                <c:pt idx="203">
                  <c:v>12/31/2006</c:v>
                </c:pt>
                <c:pt idx="204">
                  <c:v>1/31/2007</c:v>
                </c:pt>
                <c:pt idx="205">
                  <c:v>3/1/2007</c:v>
                </c:pt>
                <c:pt idx="206">
                  <c:v>3/31/2007</c:v>
                </c:pt>
                <c:pt idx="207">
                  <c:v>4/30/2007</c:v>
                </c:pt>
                <c:pt idx="208">
                  <c:v>5/31/2007</c:v>
                </c:pt>
                <c:pt idx="209">
                  <c:v>6/30/2007</c:v>
                </c:pt>
                <c:pt idx="210">
                  <c:v>7/31/2007</c:v>
                </c:pt>
                <c:pt idx="211">
                  <c:v>8/31/2007</c:v>
                </c:pt>
                <c:pt idx="212">
                  <c:v>9/30/2007</c:v>
                </c:pt>
                <c:pt idx="213">
                  <c:v>10/31/2007</c:v>
                </c:pt>
                <c:pt idx="214">
                  <c:v>11/30/2007</c:v>
                </c:pt>
                <c:pt idx="215">
                  <c:v>12/31/2007</c:v>
                </c:pt>
                <c:pt idx="216">
                  <c:v>1/31/2008</c:v>
                </c:pt>
                <c:pt idx="217">
                  <c:v>2/29/2008</c:v>
                </c:pt>
                <c:pt idx="218">
                  <c:v>3/31/2008</c:v>
                </c:pt>
                <c:pt idx="219">
                  <c:v>4/30/2008</c:v>
                </c:pt>
                <c:pt idx="220">
                  <c:v>5/31/2008</c:v>
                </c:pt>
                <c:pt idx="221">
                  <c:v>6/30/2008</c:v>
                </c:pt>
                <c:pt idx="222">
                  <c:v>7/31/2008</c:v>
                </c:pt>
                <c:pt idx="223">
                  <c:v>8/31/2008</c:v>
                </c:pt>
                <c:pt idx="224">
                  <c:v>9/30/2008</c:v>
                </c:pt>
                <c:pt idx="225">
                  <c:v>10/31/2008</c:v>
                </c:pt>
                <c:pt idx="226">
                  <c:v>11/30/2008</c:v>
                </c:pt>
                <c:pt idx="227">
                  <c:v>12/31/2008</c:v>
                </c:pt>
                <c:pt idx="228">
                  <c:v>1/31/2009</c:v>
                </c:pt>
                <c:pt idx="229">
                  <c:v>2/29/2009</c:v>
                </c:pt>
                <c:pt idx="230">
                  <c:v>3/31/2008</c:v>
                </c:pt>
                <c:pt idx="231">
                  <c:v>4/30/2009</c:v>
                </c:pt>
                <c:pt idx="232">
                  <c:v>5/31/2009</c:v>
                </c:pt>
                <c:pt idx="233">
                  <c:v>6/30/2009</c:v>
                </c:pt>
                <c:pt idx="234">
                  <c:v>7/31/2009</c:v>
                </c:pt>
                <c:pt idx="235">
                  <c:v>8/31/2009</c:v>
                </c:pt>
                <c:pt idx="236">
                  <c:v>9/30/2009</c:v>
                </c:pt>
                <c:pt idx="237">
                  <c:v>10/31/2009</c:v>
                </c:pt>
                <c:pt idx="238">
                  <c:v>11/30/2009</c:v>
                </c:pt>
                <c:pt idx="239">
                  <c:v>12/31/2009</c:v>
                </c:pt>
                <c:pt idx="240">
                  <c:v>1/31/2010</c:v>
                </c:pt>
                <c:pt idx="241">
                  <c:v>2/28/2010</c:v>
                </c:pt>
                <c:pt idx="242">
                  <c:v>3/31/2010</c:v>
                </c:pt>
                <c:pt idx="243">
                  <c:v>4/28/2010</c:v>
                </c:pt>
                <c:pt idx="244">
                  <c:v>5/31/2010</c:v>
                </c:pt>
                <c:pt idx="245">
                  <c:v>6/30/2010</c:v>
                </c:pt>
                <c:pt idx="246">
                  <c:v>7/31/2010</c:v>
                </c:pt>
                <c:pt idx="247">
                  <c:v>8/31/2010</c:v>
                </c:pt>
                <c:pt idx="248">
                  <c:v>9/30/2010</c:v>
                </c:pt>
                <c:pt idx="249">
                  <c:v>10/31/2010</c:v>
                </c:pt>
                <c:pt idx="250">
                  <c:v>11/30/2010</c:v>
                </c:pt>
                <c:pt idx="251">
                  <c:v>12/31/2010</c:v>
                </c:pt>
                <c:pt idx="252">
                  <c:v>1/31/2011</c:v>
                </c:pt>
                <c:pt idx="253">
                  <c:v>2/29/2011</c:v>
                </c:pt>
                <c:pt idx="254">
                  <c:v>3/31/2011</c:v>
                </c:pt>
                <c:pt idx="255">
                  <c:v>4/30/2011</c:v>
                </c:pt>
                <c:pt idx="256">
                  <c:v>5/31/2011</c:v>
                </c:pt>
                <c:pt idx="257">
                  <c:v>6/30/2011</c:v>
                </c:pt>
                <c:pt idx="258">
                  <c:v>7/31/2011</c:v>
                </c:pt>
                <c:pt idx="259">
                  <c:v>8/31/2011</c:v>
                </c:pt>
                <c:pt idx="260">
                  <c:v>9/30/2011</c:v>
                </c:pt>
                <c:pt idx="261">
                  <c:v>10/31/2011</c:v>
                </c:pt>
                <c:pt idx="262">
                  <c:v>11/30/2011</c:v>
                </c:pt>
                <c:pt idx="263">
                  <c:v>12/31/2011</c:v>
                </c:pt>
                <c:pt idx="264">
                  <c:v>1/31/2012</c:v>
                </c:pt>
                <c:pt idx="265">
                  <c:v>2/29/2012</c:v>
                </c:pt>
                <c:pt idx="266">
                  <c:v>3/31/2012</c:v>
                </c:pt>
                <c:pt idx="267">
                  <c:v>4/30/2012</c:v>
                </c:pt>
                <c:pt idx="268">
                  <c:v>5/31/2012</c:v>
                </c:pt>
                <c:pt idx="269">
                  <c:v>6/30/2012</c:v>
                </c:pt>
                <c:pt idx="270">
                  <c:v>7/31/2012</c:v>
                </c:pt>
                <c:pt idx="271">
                  <c:v>8/31/2012</c:v>
                </c:pt>
                <c:pt idx="272">
                  <c:v>9/30/2012</c:v>
                </c:pt>
                <c:pt idx="273">
                  <c:v>10/31/2012</c:v>
                </c:pt>
                <c:pt idx="274">
                  <c:v>11/30/2012</c:v>
                </c:pt>
                <c:pt idx="275">
                  <c:v>12/31/2012</c:v>
                </c:pt>
                <c:pt idx="276">
                  <c:v>1/31/2013</c:v>
                </c:pt>
                <c:pt idx="277">
                  <c:v>2/28/2013</c:v>
                </c:pt>
                <c:pt idx="278">
                  <c:v>3/31/2013</c:v>
                </c:pt>
                <c:pt idx="279">
                  <c:v>4/30/2013</c:v>
                </c:pt>
                <c:pt idx="280">
                  <c:v>5/31/2013</c:v>
                </c:pt>
                <c:pt idx="281">
                  <c:v>6/30/2013</c:v>
                </c:pt>
                <c:pt idx="282">
                  <c:v>7/31/2013</c:v>
                </c:pt>
                <c:pt idx="283">
                  <c:v>8/31/2013</c:v>
                </c:pt>
              </c:strCache>
            </c:strRef>
          </c:cat>
          <c:val>
            <c:numRef>
              <c:f>Sheet1!$C$2:$C$285</c:f>
              <c:numCache>
                <c:formatCode>0.000</c:formatCode>
                <c:ptCount val="284"/>
                <c:pt idx="0">
                  <c:v>5.4219999999999997</c:v>
                </c:pt>
                <c:pt idx="1">
                  <c:v>5.4160000000000004</c:v>
                </c:pt>
                <c:pt idx="2">
                  <c:v>5.3919999999999995</c:v>
                </c:pt>
                <c:pt idx="3">
                  <c:v>5.3549999999999942</c:v>
                </c:pt>
                <c:pt idx="4">
                  <c:v>5.3209999999999935</c:v>
                </c:pt>
                <c:pt idx="5">
                  <c:v>5.3029999999999955</c:v>
                </c:pt>
                <c:pt idx="6">
                  <c:v>5.274</c:v>
                </c:pt>
                <c:pt idx="7">
                  <c:v>5.234</c:v>
                </c:pt>
                <c:pt idx="8">
                  <c:v>5.1969999999999965</c:v>
                </c:pt>
                <c:pt idx="9">
                  <c:v>5.1339999999999995</c:v>
                </c:pt>
                <c:pt idx="10">
                  <c:v>5.0949999999999935</c:v>
                </c:pt>
                <c:pt idx="11">
                  <c:v>5.0469999999999997</c:v>
                </c:pt>
                <c:pt idx="12">
                  <c:v>4.9720000000000004</c:v>
                </c:pt>
                <c:pt idx="13">
                  <c:v>4.9290000000000003</c:v>
                </c:pt>
                <c:pt idx="14">
                  <c:v>4.8810000000000002</c:v>
                </c:pt>
                <c:pt idx="15">
                  <c:v>4.8419999999999996</c:v>
                </c:pt>
                <c:pt idx="16">
                  <c:v>4.8</c:v>
                </c:pt>
                <c:pt idx="17">
                  <c:v>4.782</c:v>
                </c:pt>
                <c:pt idx="18">
                  <c:v>4.7519999999999998</c:v>
                </c:pt>
                <c:pt idx="19">
                  <c:v>4.7329999999999997</c:v>
                </c:pt>
                <c:pt idx="20">
                  <c:v>4.7279999999999935</c:v>
                </c:pt>
                <c:pt idx="21">
                  <c:v>4.6979999999999942</c:v>
                </c:pt>
                <c:pt idx="22">
                  <c:v>4.6399999999999997</c:v>
                </c:pt>
                <c:pt idx="23">
                  <c:v>4.6469999999999985</c:v>
                </c:pt>
                <c:pt idx="24">
                  <c:v>4.6669999999999945</c:v>
                </c:pt>
                <c:pt idx="25">
                  <c:v>4.6119999999999965</c:v>
                </c:pt>
                <c:pt idx="26">
                  <c:v>4.6209999999999942</c:v>
                </c:pt>
                <c:pt idx="27">
                  <c:v>4.6029999999999935</c:v>
                </c:pt>
                <c:pt idx="28">
                  <c:v>4.6049999999999942</c:v>
                </c:pt>
                <c:pt idx="29">
                  <c:v>4.5839999999999996</c:v>
                </c:pt>
                <c:pt idx="30">
                  <c:v>4.57</c:v>
                </c:pt>
                <c:pt idx="31">
                  <c:v>4.5810000000000004</c:v>
                </c:pt>
                <c:pt idx="32">
                  <c:v>4.5839999999999996</c:v>
                </c:pt>
                <c:pt idx="33">
                  <c:v>4.5999999999999996</c:v>
                </c:pt>
                <c:pt idx="34">
                  <c:v>4.6059999999999945</c:v>
                </c:pt>
                <c:pt idx="35">
                  <c:v>4.63</c:v>
                </c:pt>
                <c:pt idx="36">
                  <c:v>4.6639999999999935</c:v>
                </c:pt>
                <c:pt idx="37">
                  <c:v>4.7139999999999995</c:v>
                </c:pt>
                <c:pt idx="38">
                  <c:v>4.6760000000000002</c:v>
                </c:pt>
                <c:pt idx="39">
                  <c:v>4.6899999999999995</c:v>
                </c:pt>
                <c:pt idx="40">
                  <c:v>4.7530000000000001</c:v>
                </c:pt>
                <c:pt idx="41">
                  <c:v>4.76</c:v>
                </c:pt>
                <c:pt idx="42">
                  <c:v>4.7830000000000004</c:v>
                </c:pt>
                <c:pt idx="43">
                  <c:v>4.806</c:v>
                </c:pt>
                <c:pt idx="44">
                  <c:v>4.8229999999999942</c:v>
                </c:pt>
                <c:pt idx="45">
                  <c:v>4.8679999999999932</c:v>
                </c:pt>
                <c:pt idx="46">
                  <c:v>4.8869999999999996</c:v>
                </c:pt>
                <c:pt idx="47">
                  <c:v>4.9249999999999945</c:v>
                </c:pt>
                <c:pt idx="48">
                  <c:v>4.9400000000000004</c:v>
                </c:pt>
                <c:pt idx="49">
                  <c:v>4.923</c:v>
                </c:pt>
                <c:pt idx="50">
                  <c:v>4.99</c:v>
                </c:pt>
                <c:pt idx="51">
                  <c:v>5.0469999999999997</c:v>
                </c:pt>
                <c:pt idx="52">
                  <c:v>5.0839999999999996</c:v>
                </c:pt>
                <c:pt idx="53">
                  <c:v>5.0969999999999995</c:v>
                </c:pt>
                <c:pt idx="54">
                  <c:v>5.1249999999999902</c:v>
                </c:pt>
                <c:pt idx="55">
                  <c:v>5.1390000000000002</c:v>
                </c:pt>
                <c:pt idx="56">
                  <c:v>5.1749999999999945</c:v>
                </c:pt>
                <c:pt idx="57">
                  <c:v>5.1769999999999996</c:v>
                </c:pt>
                <c:pt idx="58">
                  <c:v>5.21</c:v>
                </c:pt>
                <c:pt idx="59">
                  <c:v>5.226</c:v>
                </c:pt>
                <c:pt idx="60">
                  <c:v>5.234</c:v>
                </c:pt>
                <c:pt idx="61">
                  <c:v>5.1919999999999975</c:v>
                </c:pt>
                <c:pt idx="62">
                  <c:v>5.242</c:v>
                </c:pt>
                <c:pt idx="63">
                  <c:v>5.2519999999999998</c:v>
                </c:pt>
                <c:pt idx="64">
                  <c:v>5.22</c:v>
                </c:pt>
                <c:pt idx="65">
                  <c:v>5.25</c:v>
                </c:pt>
                <c:pt idx="66">
                  <c:v>5.2619999999999996</c:v>
                </c:pt>
                <c:pt idx="67">
                  <c:v>5.2859999999999996</c:v>
                </c:pt>
                <c:pt idx="68">
                  <c:v>5.3239999999999945</c:v>
                </c:pt>
                <c:pt idx="69">
                  <c:v>5.3529999999999935</c:v>
                </c:pt>
                <c:pt idx="70">
                  <c:v>5.3579999999999934</c:v>
                </c:pt>
                <c:pt idx="71">
                  <c:v>5.3439999999999985</c:v>
                </c:pt>
                <c:pt idx="72">
                  <c:v>5.3549999999999942</c:v>
                </c:pt>
                <c:pt idx="73">
                  <c:v>5.415</c:v>
                </c:pt>
                <c:pt idx="74">
                  <c:v>5.4459999999999997</c:v>
                </c:pt>
                <c:pt idx="75">
                  <c:v>5.4740000000000002</c:v>
                </c:pt>
                <c:pt idx="76">
                  <c:v>5.4980000000000002</c:v>
                </c:pt>
                <c:pt idx="77">
                  <c:v>5.5339999999999998</c:v>
                </c:pt>
                <c:pt idx="78">
                  <c:v>5.5569999999999995</c:v>
                </c:pt>
                <c:pt idx="79">
                  <c:v>5.5860000000000003</c:v>
                </c:pt>
                <c:pt idx="80">
                  <c:v>5.6099999999999985</c:v>
                </c:pt>
                <c:pt idx="81">
                  <c:v>5.6429999999999945</c:v>
                </c:pt>
                <c:pt idx="82">
                  <c:v>5.6679999999999922</c:v>
                </c:pt>
                <c:pt idx="83">
                  <c:v>5.6749999999999945</c:v>
                </c:pt>
                <c:pt idx="84">
                  <c:v>5.6749999999999945</c:v>
                </c:pt>
                <c:pt idx="85">
                  <c:v>5.7219999999999995</c:v>
                </c:pt>
                <c:pt idx="86">
                  <c:v>5.7510000000000003</c:v>
                </c:pt>
                <c:pt idx="87">
                  <c:v>5.7639999999999985</c:v>
                </c:pt>
                <c:pt idx="88">
                  <c:v>5.7930000000000001</c:v>
                </c:pt>
                <c:pt idx="89">
                  <c:v>5.7930000000000001</c:v>
                </c:pt>
                <c:pt idx="90">
                  <c:v>5.8169999999999975</c:v>
                </c:pt>
                <c:pt idx="91">
                  <c:v>5.8460000000000001</c:v>
                </c:pt>
                <c:pt idx="92">
                  <c:v>5.8739999999999997</c:v>
                </c:pt>
                <c:pt idx="93">
                  <c:v>5.883</c:v>
                </c:pt>
                <c:pt idx="94">
                  <c:v>5.8890000000000002</c:v>
                </c:pt>
                <c:pt idx="95">
                  <c:v>5.9379999999999997</c:v>
                </c:pt>
                <c:pt idx="96">
                  <c:v>5.9829999999999997</c:v>
                </c:pt>
                <c:pt idx="97">
                  <c:v>5.9969999999999999</c:v>
                </c:pt>
                <c:pt idx="98">
                  <c:v>5.9690000000000003</c:v>
                </c:pt>
                <c:pt idx="99">
                  <c:v>6.0490000000000004</c:v>
                </c:pt>
                <c:pt idx="100">
                  <c:v>6.0869999999999997</c:v>
                </c:pt>
                <c:pt idx="101">
                  <c:v>6.13</c:v>
                </c:pt>
                <c:pt idx="102">
                  <c:v>6.1719999999999997</c:v>
                </c:pt>
                <c:pt idx="103">
                  <c:v>6.2149999999999945</c:v>
                </c:pt>
                <c:pt idx="104">
                  <c:v>6.2249999999999934</c:v>
                </c:pt>
                <c:pt idx="105">
                  <c:v>6.2619999999999996</c:v>
                </c:pt>
                <c:pt idx="106">
                  <c:v>6.3010000000000002</c:v>
                </c:pt>
                <c:pt idx="107">
                  <c:v>6.3780000000000001</c:v>
                </c:pt>
                <c:pt idx="108">
                  <c:v>6.3569999999999975</c:v>
                </c:pt>
                <c:pt idx="109">
                  <c:v>6.4290000000000003</c:v>
                </c:pt>
                <c:pt idx="110">
                  <c:v>6.4020000000000001</c:v>
                </c:pt>
                <c:pt idx="111">
                  <c:v>6.48</c:v>
                </c:pt>
                <c:pt idx="112">
                  <c:v>6.516</c:v>
                </c:pt>
                <c:pt idx="113">
                  <c:v>6.5469999999999997</c:v>
                </c:pt>
                <c:pt idx="114">
                  <c:v>6.5709999999999997</c:v>
                </c:pt>
                <c:pt idx="115">
                  <c:v>6.5860000000000003</c:v>
                </c:pt>
                <c:pt idx="116">
                  <c:v>6.6129999999999942</c:v>
                </c:pt>
                <c:pt idx="117">
                  <c:v>6.64</c:v>
                </c:pt>
                <c:pt idx="118">
                  <c:v>6.6869999999999985</c:v>
                </c:pt>
                <c:pt idx="119">
                  <c:v>6.7089999999999996</c:v>
                </c:pt>
                <c:pt idx="120">
                  <c:v>6.7519999999999998</c:v>
                </c:pt>
                <c:pt idx="121">
                  <c:v>6.73</c:v>
                </c:pt>
                <c:pt idx="122">
                  <c:v>6.8109999999999955</c:v>
                </c:pt>
                <c:pt idx="123">
                  <c:v>6.7939999999999996</c:v>
                </c:pt>
                <c:pt idx="124">
                  <c:v>6.7700000000000014</c:v>
                </c:pt>
                <c:pt idx="125">
                  <c:v>6.7779999999999996</c:v>
                </c:pt>
                <c:pt idx="126">
                  <c:v>6.7939999999999996</c:v>
                </c:pt>
                <c:pt idx="127">
                  <c:v>6.7960000000000003</c:v>
                </c:pt>
                <c:pt idx="128">
                  <c:v>6.8069999999999995</c:v>
                </c:pt>
                <c:pt idx="129">
                  <c:v>6.8139999999999965</c:v>
                </c:pt>
                <c:pt idx="130">
                  <c:v>6.8169999999999975</c:v>
                </c:pt>
                <c:pt idx="131">
                  <c:v>6.7919999999999998</c:v>
                </c:pt>
                <c:pt idx="132">
                  <c:v>6.8239999999999945</c:v>
                </c:pt>
                <c:pt idx="133">
                  <c:v>6.8410000000000002</c:v>
                </c:pt>
                <c:pt idx="134">
                  <c:v>6.8619999999999965</c:v>
                </c:pt>
                <c:pt idx="135">
                  <c:v>6.8439999999999985</c:v>
                </c:pt>
                <c:pt idx="136">
                  <c:v>6.8490000000000002</c:v>
                </c:pt>
                <c:pt idx="137">
                  <c:v>6.84</c:v>
                </c:pt>
                <c:pt idx="138">
                  <c:v>6.8449999999999935</c:v>
                </c:pt>
                <c:pt idx="139">
                  <c:v>6.8269999999999955</c:v>
                </c:pt>
                <c:pt idx="140">
                  <c:v>6.8129999999999935</c:v>
                </c:pt>
                <c:pt idx="141">
                  <c:v>6.8039999999999985</c:v>
                </c:pt>
                <c:pt idx="142">
                  <c:v>6.7839999999999998</c:v>
                </c:pt>
                <c:pt idx="143">
                  <c:v>6.7850000000000001</c:v>
                </c:pt>
                <c:pt idx="144">
                  <c:v>6.7750000000000004</c:v>
                </c:pt>
                <c:pt idx="145">
                  <c:v>6.766</c:v>
                </c:pt>
                <c:pt idx="146">
                  <c:v>6.7549999999999955</c:v>
                </c:pt>
                <c:pt idx="147">
                  <c:v>6.71</c:v>
                </c:pt>
                <c:pt idx="148">
                  <c:v>6.6839999999999975</c:v>
                </c:pt>
                <c:pt idx="149">
                  <c:v>6.7009999999999996</c:v>
                </c:pt>
                <c:pt idx="150">
                  <c:v>6.6879999999999935</c:v>
                </c:pt>
                <c:pt idx="151">
                  <c:v>6.7009999999999996</c:v>
                </c:pt>
                <c:pt idx="152">
                  <c:v>6.702</c:v>
                </c:pt>
                <c:pt idx="153">
                  <c:v>6.6890000000000001</c:v>
                </c:pt>
                <c:pt idx="154">
                  <c:v>6.7130000000000001</c:v>
                </c:pt>
                <c:pt idx="155">
                  <c:v>6.7</c:v>
                </c:pt>
                <c:pt idx="156">
                  <c:v>6.7039999999999997</c:v>
                </c:pt>
                <c:pt idx="157">
                  <c:v>6.6669999999999945</c:v>
                </c:pt>
                <c:pt idx="158">
                  <c:v>6.6539999999999955</c:v>
                </c:pt>
                <c:pt idx="159">
                  <c:v>6.6890000000000001</c:v>
                </c:pt>
                <c:pt idx="160">
                  <c:v>6.7060000000000004</c:v>
                </c:pt>
                <c:pt idx="161">
                  <c:v>6.7229999999999945</c:v>
                </c:pt>
                <c:pt idx="162">
                  <c:v>6.7350000000000003</c:v>
                </c:pt>
                <c:pt idx="163">
                  <c:v>6.76</c:v>
                </c:pt>
                <c:pt idx="164">
                  <c:v>6.7830000000000004</c:v>
                </c:pt>
                <c:pt idx="165">
                  <c:v>6.7839999999999998</c:v>
                </c:pt>
                <c:pt idx="166">
                  <c:v>6.7960000000000003</c:v>
                </c:pt>
                <c:pt idx="167">
                  <c:v>6.8269999999999955</c:v>
                </c:pt>
                <c:pt idx="168">
                  <c:v>6.8479999999999945</c:v>
                </c:pt>
                <c:pt idx="169">
                  <c:v>6.8380000000000001</c:v>
                </c:pt>
                <c:pt idx="170">
                  <c:v>6.8869999999999996</c:v>
                </c:pt>
                <c:pt idx="171">
                  <c:v>6.9009999999999998</c:v>
                </c:pt>
                <c:pt idx="172">
                  <c:v>6.9480000000000004</c:v>
                </c:pt>
                <c:pt idx="173">
                  <c:v>6.9619999999999997</c:v>
                </c:pt>
                <c:pt idx="174">
                  <c:v>6.9770000000000003</c:v>
                </c:pt>
                <c:pt idx="175">
                  <c:v>7.0030000000000001</c:v>
                </c:pt>
                <c:pt idx="176">
                  <c:v>7.0289999999999955</c:v>
                </c:pt>
                <c:pt idx="177">
                  <c:v>7.077</c:v>
                </c:pt>
                <c:pt idx="178">
                  <c:v>7.0910000000000002</c:v>
                </c:pt>
                <c:pt idx="179">
                  <c:v>7.1169999999999956</c:v>
                </c:pt>
                <c:pt idx="180">
                  <c:v>7.0949999999999935</c:v>
                </c:pt>
                <c:pt idx="181">
                  <c:v>7.1529999999999934</c:v>
                </c:pt>
                <c:pt idx="182">
                  <c:v>7.181</c:v>
                </c:pt>
                <c:pt idx="183">
                  <c:v>7.266</c:v>
                </c:pt>
                <c:pt idx="184">
                  <c:v>7.2939999999999996</c:v>
                </c:pt>
                <c:pt idx="185">
                  <c:v>7.3330000000000002</c:v>
                </c:pt>
                <c:pt idx="186">
                  <c:v>7.3529999999999935</c:v>
                </c:pt>
                <c:pt idx="187">
                  <c:v>7.3939999999999975</c:v>
                </c:pt>
                <c:pt idx="188">
                  <c:v>7.415</c:v>
                </c:pt>
                <c:pt idx="189">
                  <c:v>7.46</c:v>
                </c:pt>
                <c:pt idx="190">
                  <c:v>7.5239999999999965</c:v>
                </c:pt>
                <c:pt idx="191">
                  <c:v>7.5330000000000004</c:v>
                </c:pt>
                <c:pt idx="192">
                  <c:v>7.601</c:v>
                </c:pt>
                <c:pt idx="193">
                  <c:v>7.6639999999999935</c:v>
                </c:pt>
                <c:pt idx="194">
                  <c:v>7.6890000000000001</c:v>
                </c:pt>
                <c:pt idx="195">
                  <c:v>7.726</c:v>
                </c:pt>
                <c:pt idx="196">
                  <c:v>7.7130000000000001</c:v>
                </c:pt>
                <c:pt idx="197">
                  <c:v>7.6989999999999945</c:v>
                </c:pt>
                <c:pt idx="198">
                  <c:v>7.7119999999999997</c:v>
                </c:pt>
                <c:pt idx="199">
                  <c:v>7.72</c:v>
                </c:pt>
                <c:pt idx="200">
                  <c:v>7.718</c:v>
                </c:pt>
                <c:pt idx="201">
                  <c:v>7.6819999999999995</c:v>
                </c:pt>
                <c:pt idx="202">
                  <c:v>7.6659999999999942</c:v>
                </c:pt>
                <c:pt idx="203">
                  <c:v>7.6849999999999934</c:v>
                </c:pt>
                <c:pt idx="204">
                  <c:v>7.7249999999999934</c:v>
                </c:pt>
                <c:pt idx="205">
                  <c:v>7.6259999999999932</c:v>
                </c:pt>
                <c:pt idx="206">
                  <c:v>7.7060000000000004</c:v>
                </c:pt>
                <c:pt idx="207">
                  <c:v>7.6859999999999955</c:v>
                </c:pt>
                <c:pt idx="208">
                  <c:v>7.673</c:v>
                </c:pt>
                <c:pt idx="209">
                  <c:v>7.6869999999999985</c:v>
                </c:pt>
                <c:pt idx="210">
                  <c:v>7.6599999999999975</c:v>
                </c:pt>
                <c:pt idx="211">
                  <c:v>7.6099999999999985</c:v>
                </c:pt>
                <c:pt idx="212">
                  <c:v>7.577</c:v>
                </c:pt>
                <c:pt idx="213">
                  <c:v>7.5649999999999942</c:v>
                </c:pt>
                <c:pt idx="214">
                  <c:v>7.5229999999999935</c:v>
                </c:pt>
                <c:pt idx="215">
                  <c:v>7.49</c:v>
                </c:pt>
                <c:pt idx="216">
                  <c:v>7.4809999999999999</c:v>
                </c:pt>
                <c:pt idx="217">
                  <c:v>7.4349999999999996</c:v>
                </c:pt>
                <c:pt idx="218">
                  <c:v>7.4009999999999998</c:v>
                </c:pt>
                <c:pt idx="219">
                  <c:v>7.3310000000000004</c:v>
                </c:pt>
                <c:pt idx="220">
                  <c:v>7.282</c:v>
                </c:pt>
                <c:pt idx="221">
                  <c:v>7.2160000000000002</c:v>
                </c:pt>
                <c:pt idx="222">
                  <c:v>7.1609999999999934</c:v>
                </c:pt>
                <c:pt idx="223">
                  <c:v>7.1149999999999931</c:v>
                </c:pt>
                <c:pt idx="224">
                  <c:v>7.0419999999999998</c:v>
                </c:pt>
                <c:pt idx="225">
                  <c:v>6.9649999999999945</c:v>
                </c:pt>
                <c:pt idx="226">
                  <c:v>6.81</c:v>
                </c:pt>
                <c:pt idx="227">
                  <c:v>6.7050000000000001</c:v>
                </c:pt>
                <c:pt idx="228">
                  <c:v>6.5539999999999985</c:v>
                </c:pt>
                <c:pt idx="229">
                  <c:v>6.4530000000000003</c:v>
                </c:pt>
                <c:pt idx="230">
                  <c:v>6.2910000000000004</c:v>
                </c:pt>
                <c:pt idx="231">
                  <c:v>6.149</c:v>
                </c:pt>
                <c:pt idx="232">
                  <c:v>6.1029999999999935</c:v>
                </c:pt>
                <c:pt idx="233">
                  <c:v>6.008</c:v>
                </c:pt>
                <c:pt idx="234">
                  <c:v>5.9279999999999955</c:v>
                </c:pt>
                <c:pt idx="235">
                  <c:v>5.851</c:v>
                </c:pt>
                <c:pt idx="236">
                  <c:v>5.7850000000000001</c:v>
                </c:pt>
                <c:pt idx="237">
                  <c:v>5.7239999999999975</c:v>
                </c:pt>
                <c:pt idx="238">
                  <c:v>5.6929999999999934</c:v>
                </c:pt>
                <c:pt idx="239">
                  <c:v>5.6499999999999995</c:v>
                </c:pt>
                <c:pt idx="240">
                  <c:v>5.5810000000000004</c:v>
                </c:pt>
                <c:pt idx="241">
                  <c:v>5.5219999999999985</c:v>
                </c:pt>
                <c:pt idx="242">
                  <c:v>5.5419999999999998</c:v>
                </c:pt>
                <c:pt idx="243">
                  <c:v>5.5539999999999985</c:v>
                </c:pt>
                <c:pt idx="244">
                  <c:v>5.5269999999999975</c:v>
                </c:pt>
                <c:pt idx="245">
                  <c:v>5.5119999999999996</c:v>
                </c:pt>
                <c:pt idx="246">
                  <c:v>5.4969999999999999</c:v>
                </c:pt>
                <c:pt idx="247">
                  <c:v>5.5190000000000001</c:v>
                </c:pt>
                <c:pt idx="248">
                  <c:v>5.4989999999999997</c:v>
                </c:pt>
                <c:pt idx="249">
                  <c:v>5.5010000000000003</c:v>
                </c:pt>
                <c:pt idx="250">
                  <c:v>5.4969999999999999</c:v>
                </c:pt>
                <c:pt idx="251">
                  <c:v>5.468</c:v>
                </c:pt>
                <c:pt idx="252">
                  <c:v>5.4349999999999996</c:v>
                </c:pt>
                <c:pt idx="253">
                  <c:v>5.4779999999999998</c:v>
                </c:pt>
                <c:pt idx="254">
                  <c:v>5.4850000000000003</c:v>
                </c:pt>
                <c:pt idx="255">
                  <c:v>5.4969999999999999</c:v>
                </c:pt>
                <c:pt idx="256">
                  <c:v>5.5239999999999965</c:v>
                </c:pt>
                <c:pt idx="257">
                  <c:v>5.53</c:v>
                </c:pt>
                <c:pt idx="258">
                  <c:v>5.5469999999999997</c:v>
                </c:pt>
                <c:pt idx="259">
                  <c:v>5.5460000000000003</c:v>
                </c:pt>
                <c:pt idx="260">
                  <c:v>5.5830000000000002</c:v>
                </c:pt>
                <c:pt idx="261">
                  <c:v>5.5759999999999996</c:v>
                </c:pt>
                <c:pt idx="262">
                  <c:v>5.577</c:v>
                </c:pt>
                <c:pt idx="263">
                  <c:v>5.6119999999999965</c:v>
                </c:pt>
                <c:pt idx="264">
                  <c:v>5.6289999999999933</c:v>
                </c:pt>
                <c:pt idx="265">
                  <c:v>5.6439999999999975</c:v>
                </c:pt>
                <c:pt idx="266">
                  <c:v>5.64</c:v>
                </c:pt>
                <c:pt idx="267">
                  <c:v>5.6360000000000001</c:v>
                </c:pt>
                <c:pt idx="268">
                  <c:v>5.6149999999999931</c:v>
                </c:pt>
                <c:pt idx="269">
                  <c:v>5.6219999999999946</c:v>
                </c:pt>
                <c:pt idx="270">
                  <c:v>5.6269999999999945</c:v>
                </c:pt>
                <c:pt idx="271">
                  <c:v>5.63</c:v>
                </c:pt>
                <c:pt idx="272">
                  <c:v>5.633</c:v>
                </c:pt>
                <c:pt idx="273">
                  <c:v>5.649</c:v>
                </c:pt>
                <c:pt idx="274">
                  <c:v>5.673</c:v>
                </c:pt>
                <c:pt idx="275">
                  <c:v>5.7110000000000003</c:v>
                </c:pt>
                <c:pt idx="276">
                  <c:v>5.7350000000000003</c:v>
                </c:pt>
                <c:pt idx="277">
                  <c:v>5.7830000000000004</c:v>
                </c:pt>
                <c:pt idx="278">
                  <c:v>5.7990000000000004</c:v>
                </c:pt>
                <c:pt idx="279">
                  <c:v>5.7919999999999998</c:v>
                </c:pt>
                <c:pt idx="280">
                  <c:v>5.7910000000000004</c:v>
                </c:pt>
                <c:pt idx="281">
                  <c:v>5.8010000000000002</c:v>
                </c:pt>
                <c:pt idx="282">
                  <c:v>5.798</c:v>
                </c:pt>
                <c:pt idx="283">
                  <c:v>5.798</c:v>
                </c:pt>
              </c:numCache>
            </c:numRef>
          </c:val>
        </c:ser>
        <c:marker val="1"/>
        <c:axId val="104161280"/>
        <c:axId val="104162816"/>
      </c:lineChart>
      <c:catAx>
        <c:axId val="104161280"/>
        <c:scaling>
          <c:orientation val="minMax"/>
        </c:scaling>
        <c:axPos val="b"/>
        <c:numFmt formatCode="\'yy" sourceLinked="0"/>
        <c:majorTickMark val="none"/>
        <c:tickLblPos val="nextTo"/>
        <c:spPr>
          <a:ln w="25400">
            <a:solidFill>
              <a:srgbClr val="000000"/>
            </a:solidFill>
            <a:prstDash val="solid"/>
          </a:ln>
        </c:spPr>
        <c:txPr>
          <a:bodyPr rot="-5400000" vert="horz"/>
          <a:lstStyle/>
          <a:p>
            <a:pPr>
              <a:defRPr sz="1400" b="0" i="0" u="none" strike="noStrike" baseline="0">
                <a:solidFill>
                  <a:srgbClr val="000000"/>
                </a:solidFill>
                <a:latin typeface="Arial"/>
                <a:ea typeface="Arial"/>
                <a:cs typeface="Arial"/>
              </a:defRPr>
            </a:pPr>
            <a:endParaRPr lang="en-US"/>
          </a:p>
        </c:txPr>
        <c:crossAx val="104162816"/>
        <c:crossesAt val="4"/>
        <c:auto val="1"/>
        <c:lblAlgn val="ctr"/>
        <c:lblOffset val="100"/>
        <c:tickLblSkip val="12"/>
        <c:tickMarkSkip val="1"/>
      </c:catAx>
      <c:valAx>
        <c:axId val="104162816"/>
        <c:scaling>
          <c:orientation val="minMax"/>
          <c:max val="8"/>
          <c:min val="4"/>
        </c:scaling>
        <c:axPos val="l"/>
        <c:majorGridlines>
          <c:spPr>
            <a:ln w="3175">
              <a:solidFill>
                <a:schemeClr val="tx1"/>
              </a:solidFill>
              <a:prstDash val="solid"/>
            </a:ln>
          </c:spPr>
        </c:majorGridlines>
        <c:numFmt formatCode="#,##0.0" sourceLinked="0"/>
        <c:majorTickMark val="none"/>
        <c:tickLblPos val="nextTo"/>
        <c:spPr>
          <a:ln w="25400">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104161280"/>
        <c:crosses val="autoZero"/>
        <c:crossBetween val="between"/>
        <c:majorUnit val="0.5"/>
        <c:minorUnit val="0.1"/>
      </c:valAx>
      <c:catAx>
        <c:axId val="104164352"/>
        <c:scaling>
          <c:orientation val="minMax"/>
        </c:scaling>
        <c:delete val="1"/>
        <c:axPos val="b"/>
        <c:tickLblPos val="none"/>
        <c:crossAx val="104166144"/>
        <c:crosses val="autoZero"/>
        <c:auto val="1"/>
        <c:lblAlgn val="ctr"/>
        <c:lblOffset val="100"/>
      </c:catAx>
      <c:valAx>
        <c:axId val="104166144"/>
        <c:scaling>
          <c:orientation val="minMax"/>
          <c:max val="1"/>
          <c:min val="0"/>
        </c:scaling>
        <c:axPos val="r"/>
        <c:numFmt formatCode="0" sourceLinked="1"/>
        <c:majorTickMark val="none"/>
        <c:tickLblPos val="none"/>
        <c:spPr>
          <a:ln w="9525">
            <a:noFill/>
          </a:ln>
        </c:spPr>
        <c:crossAx val="104164352"/>
        <c:crosses val="max"/>
        <c:crossBetween val="between"/>
        <c:majorUnit val="1"/>
      </c:valAx>
      <c:spPr>
        <a:solidFill>
          <a:srgbClr val="FFFFFF"/>
        </a:solidFill>
        <a:ln w="25400">
          <a:noFill/>
        </a:ln>
      </c:spPr>
    </c:plotArea>
    <c:plotVisOnly val="1"/>
    <c:dispBlanksAs val="gap"/>
  </c:chart>
  <c:spPr>
    <a:noFill/>
    <a:ln>
      <a:noFill/>
    </a:ln>
  </c:spPr>
  <c:txPr>
    <a:bodyPr/>
    <a:lstStyle/>
    <a:p>
      <a:pPr>
        <a:defRPr sz="1800" b="0" i="0" u="none" strike="noStrike" baseline="0">
          <a:solidFill>
            <a:srgbClr val="000000"/>
          </a:solidFill>
          <a:latin typeface="Calibri"/>
          <a:ea typeface="Calibri"/>
          <a:cs typeface="Calibri"/>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4.7344110854504018E-2"/>
          <c:y val="4.2222222222222314E-2"/>
          <c:w val="0.95381062355659041"/>
          <c:h val="0.85111111111111115"/>
        </c:manualLayout>
      </c:layout>
      <c:lineChart>
        <c:grouping val="standard"/>
        <c:ser>
          <c:idx val="0"/>
          <c:order val="0"/>
          <c:tx>
            <c:strRef>
              <c:f>Sheet1!$B$1</c:f>
              <c:strCache>
                <c:ptCount val="1"/>
              </c:strCache>
            </c:strRef>
          </c:tx>
          <c:spPr>
            <a:ln w="38100">
              <a:solidFill>
                <a:schemeClr val="accent1"/>
              </a:solidFill>
              <a:prstDash val="solid"/>
            </a:ln>
          </c:spPr>
          <c:marker>
            <c:symbol val="none"/>
          </c:marker>
          <c:cat>
            <c:strRef>
              <c:f>Sheet1!$A$2:$A$285</c:f>
              <c:strCache>
                <c:ptCount val="284"/>
                <c:pt idx="0">
                  <c:v>1/31/1990</c:v>
                </c:pt>
                <c:pt idx="1">
                  <c:v>2/28/1990</c:v>
                </c:pt>
                <c:pt idx="2">
                  <c:v>3/31/1990</c:v>
                </c:pt>
                <c:pt idx="3">
                  <c:v>4/30/1990</c:v>
                </c:pt>
                <c:pt idx="4">
                  <c:v>5/31/1990</c:v>
                </c:pt>
                <c:pt idx="5">
                  <c:v>6/30/1990</c:v>
                </c:pt>
                <c:pt idx="6">
                  <c:v>7/31/1990</c:v>
                </c:pt>
                <c:pt idx="7">
                  <c:v>8/31/1990</c:v>
                </c:pt>
                <c:pt idx="8">
                  <c:v>9/30/1990</c:v>
                </c:pt>
                <c:pt idx="9">
                  <c:v>10/31/1990</c:v>
                </c:pt>
                <c:pt idx="10">
                  <c:v>11/30/1990</c:v>
                </c:pt>
                <c:pt idx="11">
                  <c:v>12/31/1990</c:v>
                </c:pt>
                <c:pt idx="12">
                  <c:v>1/31/1991</c:v>
                </c:pt>
                <c:pt idx="13">
                  <c:v>2/28/1991</c:v>
                </c:pt>
                <c:pt idx="14">
                  <c:v>3/31/1991</c:v>
                </c:pt>
                <c:pt idx="15">
                  <c:v>4/30/1991</c:v>
                </c:pt>
                <c:pt idx="16">
                  <c:v>5/31/1991</c:v>
                </c:pt>
                <c:pt idx="17">
                  <c:v>6/30/1991</c:v>
                </c:pt>
                <c:pt idx="18">
                  <c:v>7/31/1991</c:v>
                </c:pt>
                <c:pt idx="19">
                  <c:v>8/31/1991</c:v>
                </c:pt>
                <c:pt idx="20">
                  <c:v>9/30/1991</c:v>
                </c:pt>
                <c:pt idx="21">
                  <c:v>10/31/1991</c:v>
                </c:pt>
                <c:pt idx="22">
                  <c:v>11/30/1991</c:v>
                </c:pt>
                <c:pt idx="23">
                  <c:v>12/31/1991</c:v>
                </c:pt>
                <c:pt idx="24">
                  <c:v>1/31/1992</c:v>
                </c:pt>
                <c:pt idx="25">
                  <c:v>2/28/1992</c:v>
                </c:pt>
                <c:pt idx="26">
                  <c:v>3/31/1992</c:v>
                </c:pt>
                <c:pt idx="27">
                  <c:v>4/30/1992</c:v>
                </c:pt>
                <c:pt idx="28">
                  <c:v>5/31/1992</c:v>
                </c:pt>
                <c:pt idx="29">
                  <c:v>6/30/1992</c:v>
                </c:pt>
                <c:pt idx="30">
                  <c:v>7/31/1992</c:v>
                </c:pt>
                <c:pt idx="31">
                  <c:v>8/31/1992</c:v>
                </c:pt>
                <c:pt idx="32">
                  <c:v>9/30/1992</c:v>
                </c:pt>
                <c:pt idx="33">
                  <c:v>10/31/1992</c:v>
                </c:pt>
                <c:pt idx="34">
                  <c:v>11/30/1992</c:v>
                </c:pt>
                <c:pt idx="35">
                  <c:v>12/31/1992</c:v>
                </c:pt>
                <c:pt idx="36">
                  <c:v>1/31/1993</c:v>
                </c:pt>
                <c:pt idx="37">
                  <c:v>2/28/1993</c:v>
                </c:pt>
                <c:pt idx="38">
                  <c:v>3/31/1993</c:v>
                </c:pt>
                <c:pt idx="39">
                  <c:v>4/30/1993</c:v>
                </c:pt>
                <c:pt idx="40">
                  <c:v>5/31/1993</c:v>
                </c:pt>
                <c:pt idx="41">
                  <c:v>6/30/1993</c:v>
                </c:pt>
                <c:pt idx="42">
                  <c:v>7/31/1993</c:v>
                </c:pt>
                <c:pt idx="43">
                  <c:v>8/31/1993</c:v>
                </c:pt>
                <c:pt idx="44">
                  <c:v>9/30/1993</c:v>
                </c:pt>
                <c:pt idx="45">
                  <c:v>10/31/1993</c:v>
                </c:pt>
                <c:pt idx="46">
                  <c:v>11/30/1993</c:v>
                </c:pt>
                <c:pt idx="47">
                  <c:v>12/31/1993</c:v>
                </c:pt>
                <c:pt idx="48">
                  <c:v>1/31/1994</c:v>
                </c:pt>
                <c:pt idx="49">
                  <c:v>2/28/1994</c:v>
                </c:pt>
                <c:pt idx="50">
                  <c:v>3/31/1994</c:v>
                </c:pt>
                <c:pt idx="51">
                  <c:v>4/30/1994</c:v>
                </c:pt>
                <c:pt idx="52">
                  <c:v>5/31/1994</c:v>
                </c:pt>
                <c:pt idx="53">
                  <c:v>6/30/1994</c:v>
                </c:pt>
                <c:pt idx="54">
                  <c:v>7/31/1994</c:v>
                </c:pt>
                <c:pt idx="55">
                  <c:v>8/31/1994</c:v>
                </c:pt>
                <c:pt idx="56">
                  <c:v>9/30/1994</c:v>
                </c:pt>
                <c:pt idx="57">
                  <c:v>10/31/1994</c:v>
                </c:pt>
                <c:pt idx="58">
                  <c:v>11/30/1994</c:v>
                </c:pt>
                <c:pt idx="59">
                  <c:v>12/31/1994</c:v>
                </c:pt>
                <c:pt idx="60">
                  <c:v>1/31/1995</c:v>
                </c:pt>
                <c:pt idx="61">
                  <c:v>2/28/1995</c:v>
                </c:pt>
                <c:pt idx="62">
                  <c:v>3/31/1995</c:v>
                </c:pt>
                <c:pt idx="63">
                  <c:v>4/30/1995</c:v>
                </c:pt>
                <c:pt idx="64">
                  <c:v>5/31/1995</c:v>
                </c:pt>
                <c:pt idx="65">
                  <c:v>6/30/1995</c:v>
                </c:pt>
                <c:pt idx="66">
                  <c:v>7/31/1995</c:v>
                </c:pt>
                <c:pt idx="67">
                  <c:v>8/31/1995</c:v>
                </c:pt>
                <c:pt idx="68">
                  <c:v>9/30/1995</c:v>
                </c:pt>
                <c:pt idx="69">
                  <c:v>10/31/1995</c:v>
                </c:pt>
                <c:pt idx="70">
                  <c:v>11/30/1995</c:v>
                </c:pt>
                <c:pt idx="71">
                  <c:v>12/31/1995</c:v>
                </c:pt>
                <c:pt idx="72">
                  <c:v>1/31/1996</c:v>
                </c:pt>
                <c:pt idx="73">
                  <c:v>2/28/1996</c:v>
                </c:pt>
                <c:pt idx="74">
                  <c:v>3/31/1996</c:v>
                </c:pt>
                <c:pt idx="75">
                  <c:v>4/30/1996</c:v>
                </c:pt>
                <c:pt idx="76">
                  <c:v>5/31/1996</c:v>
                </c:pt>
                <c:pt idx="77">
                  <c:v>6/30/1996</c:v>
                </c:pt>
                <c:pt idx="78">
                  <c:v>7/31/1996</c:v>
                </c:pt>
                <c:pt idx="79">
                  <c:v>8/31/1996</c:v>
                </c:pt>
                <c:pt idx="80">
                  <c:v>9/30/1996</c:v>
                </c:pt>
                <c:pt idx="81">
                  <c:v>10/31/1996</c:v>
                </c:pt>
                <c:pt idx="82">
                  <c:v>11/30/1996</c:v>
                </c:pt>
                <c:pt idx="83">
                  <c:v>12/31/1996</c:v>
                </c:pt>
                <c:pt idx="84">
                  <c:v>1/31/1997</c:v>
                </c:pt>
                <c:pt idx="85">
                  <c:v>2/28/1997</c:v>
                </c:pt>
                <c:pt idx="86">
                  <c:v>3/31/1997</c:v>
                </c:pt>
                <c:pt idx="87">
                  <c:v>4/30/1997</c:v>
                </c:pt>
                <c:pt idx="88">
                  <c:v>5/31/1997</c:v>
                </c:pt>
                <c:pt idx="89">
                  <c:v>6/30/1997</c:v>
                </c:pt>
                <c:pt idx="90">
                  <c:v>7/31/1997</c:v>
                </c:pt>
                <c:pt idx="91">
                  <c:v>8/31/1997</c:v>
                </c:pt>
                <c:pt idx="92">
                  <c:v>9/30/1997</c:v>
                </c:pt>
                <c:pt idx="93">
                  <c:v>10/31/1997</c:v>
                </c:pt>
                <c:pt idx="94">
                  <c:v>11/30/1997</c:v>
                </c:pt>
                <c:pt idx="95">
                  <c:v>12/31/1997</c:v>
                </c:pt>
                <c:pt idx="96">
                  <c:v>1/31/1998</c:v>
                </c:pt>
                <c:pt idx="97">
                  <c:v>2/28/1998</c:v>
                </c:pt>
                <c:pt idx="98">
                  <c:v>3/31/1998</c:v>
                </c:pt>
                <c:pt idx="99">
                  <c:v>4/30/1998</c:v>
                </c:pt>
                <c:pt idx="100">
                  <c:v>5/31/1998</c:v>
                </c:pt>
                <c:pt idx="101">
                  <c:v>6/30/1998</c:v>
                </c:pt>
                <c:pt idx="102">
                  <c:v>7/31/1998</c:v>
                </c:pt>
                <c:pt idx="103">
                  <c:v>8/31/1998</c:v>
                </c:pt>
                <c:pt idx="104">
                  <c:v>9/30/1998</c:v>
                </c:pt>
                <c:pt idx="105">
                  <c:v>10/31/1998</c:v>
                </c:pt>
                <c:pt idx="106">
                  <c:v>11/30/1998</c:v>
                </c:pt>
                <c:pt idx="107">
                  <c:v>12/31/1998</c:v>
                </c:pt>
                <c:pt idx="108">
                  <c:v>1/31/1999</c:v>
                </c:pt>
                <c:pt idx="109">
                  <c:v>2/28/1999</c:v>
                </c:pt>
                <c:pt idx="110">
                  <c:v>3/31/1999</c:v>
                </c:pt>
                <c:pt idx="111">
                  <c:v>4/30/1999</c:v>
                </c:pt>
                <c:pt idx="112">
                  <c:v>5/31/1999</c:v>
                </c:pt>
                <c:pt idx="113">
                  <c:v>6/30/1999</c:v>
                </c:pt>
                <c:pt idx="114">
                  <c:v>7/31/1999</c:v>
                </c:pt>
                <c:pt idx="115">
                  <c:v>8/31/1999</c:v>
                </c:pt>
                <c:pt idx="116">
                  <c:v>9/30/1999</c:v>
                </c:pt>
                <c:pt idx="117">
                  <c:v>10/31/1999</c:v>
                </c:pt>
                <c:pt idx="118">
                  <c:v>11/30/1999</c:v>
                </c:pt>
                <c:pt idx="119">
                  <c:v>12/31/1999</c:v>
                </c:pt>
                <c:pt idx="120">
                  <c:v>1/31/2000</c:v>
                </c:pt>
                <c:pt idx="121">
                  <c:v>2/28/2000</c:v>
                </c:pt>
                <c:pt idx="122">
                  <c:v>3/31/2000</c:v>
                </c:pt>
                <c:pt idx="123">
                  <c:v>4/30/2000</c:v>
                </c:pt>
                <c:pt idx="124">
                  <c:v>5/31/2000</c:v>
                </c:pt>
                <c:pt idx="125">
                  <c:v>6/30/2000</c:v>
                </c:pt>
                <c:pt idx="126">
                  <c:v>7/31/2000</c:v>
                </c:pt>
                <c:pt idx="127">
                  <c:v>8/31/2000</c:v>
                </c:pt>
                <c:pt idx="128">
                  <c:v>9/30/2000</c:v>
                </c:pt>
                <c:pt idx="129">
                  <c:v>10/31/2000</c:v>
                </c:pt>
                <c:pt idx="130">
                  <c:v>11/30/2000</c:v>
                </c:pt>
                <c:pt idx="131">
                  <c:v>12/31/2000</c:v>
                </c:pt>
                <c:pt idx="132">
                  <c:v>1/31/2001</c:v>
                </c:pt>
                <c:pt idx="133">
                  <c:v>2/28/2001</c:v>
                </c:pt>
                <c:pt idx="134">
                  <c:v>3/31/2001</c:v>
                </c:pt>
                <c:pt idx="135">
                  <c:v>4/30/2001</c:v>
                </c:pt>
                <c:pt idx="136">
                  <c:v>5/31/2001</c:v>
                </c:pt>
                <c:pt idx="137">
                  <c:v>6/30/2001</c:v>
                </c:pt>
                <c:pt idx="138">
                  <c:v>7/31/2001</c:v>
                </c:pt>
                <c:pt idx="139">
                  <c:v>8/31/2001</c:v>
                </c:pt>
                <c:pt idx="140">
                  <c:v>9/30/2001</c:v>
                </c:pt>
                <c:pt idx="141">
                  <c:v>10/31/2001</c:v>
                </c:pt>
                <c:pt idx="142">
                  <c:v>11/30/2001</c:v>
                </c:pt>
                <c:pt idx="143">
                  <c:v>12/31/2001</c:v>
                </c:pt>
                <c:pt idx="144">
                  <c:v>1/31/2002</c:v>
                </c:pt>
                <c:pt idx="145">
                  <c:v>2/28/2002</c:v>
                </c:pt>
                <c:pt idx="146">
                  <c:v>3/31/2002</c:v>
                </c:pt>
                <c:pt idx="147">
                  <c:v>4/30/2002</c:v>
                </c:pt>
                <c:pt idx="148">
                  <c:v>5/31/2002</c:v>
                </c:pt>
                <c:pt idx="149">
                  <c:v>6/30/2002</c:v>
                </c:pt>
                <c:pt idx="150">
                  <c:v>7/31/2002</c:v>
                </c:pt>
                <c:pt idx="151">
                  <c:v>8/31/2002</c:v>
                </c:pt>
                <c:pt idx="152">
                  <c:v>9/30/2002</c:v>
                </c:pt>
                <c:pt idx="153">
                  <c:v>10/31/2002</c:v>
                </c:pt>
                <c:pt idx="154">
                  <c:v>11/30/2002</c:v>
                </c:pt>
                <c:pt idx="155">
                  <c:v>12/31/2002</c:v>
                </c:pt>
                <c:pt idx="156">
                  <c:v>1/31/2003</c:v>
                </c:pt>
                <c:pt idx="157">
                  <c:v>2/28/2003</c:v>
                </c:pt>
                <c:pt idx="158">
                  <c:v>3/31/2003</c:v>
                </c:pt>
                <c:pt idx="159">
                  <c:v>4/30/2003</c:v>
                </c:pt>
                <c:pt idx="160">
                  <c:v>5/31/2003</c:v>
                </c:pt>
                <c:pt idx="161">
                  <c:v>6/30/2003</c:v>
                </c:pt>
                <c:pt idx="162">
                  <c:v>7/31/2003</c:v>
                </c:pt>
                <c:pt idx="163">
                  <c:v>8/31/2003</c:v>
                </c:pt>
                <c:pt idx="164">
                  <c:v>9/30/2003</c:v>
                </c:pt>
                <c:pt idx="165">
                  <c:v>10/31/2003</c:v>
                </c:pt>
                <c:pt idx="166">
                  <c:v>11/30/2003</c:v>
                </c:pt>
                <c:pt idx="167">
                  <c:v>12/31/2003</c:v>
                </c:pt>
                <c:pt idx="168">
                  <c:v>1/31/2004</c:v>
                </c:pt>
                <c:pt idx="169">
                  <c:v>2/29/2004</c:v>
                </c:pt>
                <c:pt idx="170">
                  <c:v>3/31/2004</c:v>
                </c:pt>
                <c:pt idx="171">
                  <c:v>4/30/2004</c:v>
                </c:pt>
                <c:pt idx="172">
                  <c:v>5/31/2004</c:v>
                </c:pt>
                <c:pt idx="173">
                  <c:v>6/30/2004</c:v>
                </c:pt>
                <c:pt idx="174">
                  <c:v>7/31/2004</c:v>
                </c:pt>
                <c:pt idx="175">
                  <c:v>8/31/2004</c:v>
                </c:pt>
                <c:pt idx="176">
                  <c:v>9/30/2004</c:v>
                </c:pt>
                <c:pt idx="177">
                  <c:v>10/31/2004</c:v>
                </c:pt>
                <c:pt idx="178">
                  <c:v>11/30/2004</c:v>
                </c:pt>
                <c:pt idx="179">
                  <c:v>12/31/2004</c:v>
                </c:pt>
                <c:pt idx="180">
                  <c:v>1/31/2005</c:v>
                </c:pt>
                <c:pt idx="181">
                  <c:v>3/1/2005</c:v>
                </c:pt>
                <c:pt idx="182">
                  <c:v>3/31/2005</c:v>
                </c:pt>
                <c:pt idx="183">
                  <c:v>4/30/2005</c:v>
                </c:pt>
                <c:pt idx="184">
                  <c:v>5/31/2005</c:v>
                </c:pt>
                <c:pt idx="185">
                  <c:v>6/30/2005</c:v>
                </c:pt>
                <c:pt idx="186">
                  <c:v>7/31/2005</c:v>
                </c:pt>
                <c:pt idx="187">
                  <c:v>8/31/2005</c:v>
                </c:pt>
                <c:pt idx="188">
                  <c:v>9/30/2005</c:v>
                </c:pt>
                <c:pt idx="189">
                  <c:v>10/31/2005</c:v>
                </c:pt>
                <c:pt idx="190">
                  <c:v>11/30/2005</c:v>
                </c:pt>
                <c:pt idx="191">
                  <c:v>12/31/2005</c:v>
                </c:pt>
                <c:pt idx="192">
                  <c:v>1/31/2006</c:v>
                </c:pt>
                <c:pt idx="193">
                  <c:v>3/1/2006</c:v>
                </c:pt>
                <c:pt idx="194">
                  <c:v>3/31/2006</c:v>
                </c:pt>
                <c:pt idx="195">
                  <c:v>4/30/2006</c:v>
                </c:pt>
                <c:pt idx="196">
                  <c:v>5/31/2006</c:v>
                </c:pt>
                <c:pt idx="197">
                  <c:v>6/30/2006</c:v>
                </c:pt>
                <c:pt idx="198">
                  <c:v>7/31/2006</c:v>
                </c:pt>
                <c:pt idx="199">
                  <c:v>8/31/2006</c:v>
                </c:pt>
                <c:pt idx="200">
                  <c:v>9/30/2006</c:v>
                </c:pt>
                <c:pt idx="201">
                  <c:v>10/31/2006</c:v>
                </c:pt>
                <c:pt idx="202">
                  <c:v>11/30/2006</c:v>
                </c:pt>
                <c:pt idx="203">
                  <c:v>12/31/2006</c:v>
                </c:pt>
                <c:pt idx="204">
                  <c:v>1/31/2007</c:v>
                </c:pt>
                <c:pt idx="205">
                  <c:v>3/1/2007</c:v>
                </c:pt>
                <c:pt idx="206">
                  <c:v>3/31/2007</c:v>
                </c:pt>
                <c:pt idx="207">
                  <c:v>4/30/2007</c:v>
                </c:pt>
                <c:pt idx="208">
                  <c:v>5/31/2007</c:v>
                </c:pt>
                <c:pt idx="209">
                  <c:v>6/30/2007</c:v>
                </c:pt>
                <c:pt idx="210">
                  <c:v>7/31/2007</c:v>
                </c:pt>
                <c:pt idx="211">
                  <c:v>8/31/2007</c:v>
                </c:pt>
                <c:pt idx="212">
                  <c:v>9/30/2007</c:v>
                </c:pt>
                <c:pt idx="213">
                  <c:v>10/31/2007</c:v>
                </c:pt>
                <c:pt idx="214">
                  <c:v>11/30/2007</c:v>
                </c:pt>
                <c:pt idx="215">
                  <c:v>12/31/2007</c:v>
                </c:pt>
                <c:pt idx="216">
                  <c:v>1/31/2008</c:v>
                </c:pt>
                <c:pt idx="217">
                  <c:v>2/29/2008</c:v>
                </c:pt>
                <c:pt idx="218">
                  <c:v>3/31/2008</c:v>
                </c:pt>
                <c:pt idx="219">
                  <c:v>4/30/2008</c:v>
                </c:pt>
                <c:pt idx="220">
                  <c:v>5/31/2008</c:v>
                </c:pt>
                <c:pt idx="221">
                  <c:v>6/30/2008</c:v>
                </c:pt>
                <c:pt idx="222">
                  <c:v>7/31/2008</c:v>
                </c:pt>
                <c:pt idx="223">
                  <c:v>8/31/2008</c:v>
                </c:pt>
                <c:pt idx="224">
                  <c:v>9/30/2008</c:v>
                </c:pt>
                <c:pt idx="225">
                  <c:v>10/31/2008</c:v>
                </c:pt>
                <c:pt idx="226">
                  <c:v>11/30/2008</c:v>
                </c:pt>
                <c:pt idx="227">
                  <c:v>12/31/2008</c:v>
                </c:pt>
                <c:pt idx="228">
                  <c:v>1/31/2009</c:v>
                </c:pt>
                <c:pt idx="229">
                  <c:v>2/29/2009</c:v>
                </c:pt>
                <c:pt idx="230">
                  <c:v>3/31/2008</c:v>
                </c:pt>
                <c:pt idx="231">
                  <c:v>4/30/2009</c:v>
                </c:pt>
                <c:pt idx="232">
                  <c:v>5/31/2009</c:v>
                </c:pt>
                <c:pt idx="233">
                  <c:v>6/30/2009</c:v>
                </c:pt>
                <c:pt idx="234">
                  <c:v>7/31/2009</c:v>
                </c:pt>
                <c:pt idx="235">
                  <c:v>8/31/2009</c:v>
                </c:pt>
                <c:pt idx="236">
                  <c:v>9/30/2009</c:v>
                </c:pt>
                <c:pt idx="237">
                  <c:v>10/31/2009</c:v>
                </c:pt>
                <c:pt idx="238">
                  <c:v>11/30/2009</c:v>
                </c:pt>
                <c:pt idx="239">
                  <c:v>12/31/2009</c:v>
                </c:pt>
                <c:pt idx="240">
                  <c:v>1/31/2010</c:v>
                </c:pt>
                <c:pt idx="241">
                  <c:v>2/28/2010</c:v>
                </c:pt>
                <c:pt idx="242">
                  <c:v>3/31/2010</c:v>
                </c:pt>
                <c:pt idx="243">
                  <c:v>4/28/2010</c:v>
                </c:pt>
                <c:pt idx="244">
                  <c:v>5/31/2010</c:v>
                </c:pt>
                <c:pt idx="245">
                  <c:v>6/30/2010</c:v>
                </c:pt>
                <c:pt idx="246">
                  <c:v>7/31/2010</c:v>
                </c:pt>
                <c:pt idx="247">
                  <c:v>8/31/2010</c:v>
                </c:pt>
                <c:pt idx="248">
                  <c:v>9/30/2010</c:v>
                </c:pt>
                <c:pt idx="249">
                  <c:v>10/31/2010</c:v>
                </c:pt>
                <c:pt idx="250">
                  <c:v>11/30/2010</c:v>
                </c:pt>
                <c:pt idx="251">
                  <c:v>12/31/2010</c:v>
                </c:pt>
                <c:pt idx="252">
                  <c:v>1/31/2011</c:v>
                </c:pt>
                <c:pt idx="253">
                  <c:v>2/29/2011</c:v>
                </c:pt>
                <c:pt idx="254">
                  <c:v>3/31/2011</c:v>
                </c:pt>
                <c:pt idx="255">
                  <c:v>4/30/2011</c:v>
                </c:pt>
                <c:pt idx="256">
                  <c:v>5/31/2011</c:v>
                </c:pt>
                <c:pt idx="257">
                  <c:v>6/30/2011</c:v>
                </c:pt>
                <c:pt idx="258">
                  <c:v>7/31/2011</c:v>
                </c:pt>
                <c:pt idx="259">
                  <c:v>8/31/2011</c:v>
                </c:pt>
                <c:pt idx="260">
                  <c:v>9/30/2011</c:v>
                </c:pt>
                <c:pt idx="261">
                  <c:v>10/31/2011</c:v>
                </c:pt>
                <c:pt idx="262">
                  <c:v>11/30/2011</c:v>
                </c:pt>
                <c:pt idx="263">
                  <c:v>12/31/2011</c:v>
                </c:pt>
                <c:pt idx="264">
                  <c:v>1/31/2012</c:v>
                </c:pt>
                <c:pt idx="265">
                  <c:v>2/29/2012</c:v>
                </c:pt>
                <c:pt idx="266">
                  <c:v>3/31/2012</c:v>
                </c:pt>
                <c:pt idx="267">
                  <c:v>4/30/2012</c:v>
                </c:pt>
                <c:pt idx="268">
                  <c:v>5/31/2012</c:v>
                </c:pt>
                <c:pt idx="269">
                  <c:v>6/30/2012</c:v>
                </c:pt>
                <c:pt idx="270">
                  <c:v>7/31/2012</c:v>
                </c:pt>
                <c:pt idx="271">
                  <c:v>8/31/2012</c:v>
                </c:pt>
                <c:pt idx="272">
                  <c:v>9/30/2012</c:v>
                </c:pt>
                <c:pt idx="273">
                  <c:v>10/31/2012</c:v>
                </c:pt>
                <c:pt idx="274">
                  <c:v>11/30/2012</c:v>
                </c:pt>
                <c:pt idx="275">
                  <c:v>12/31/2012</c:v>
                </c:pt>
                <c:pt idx="276">
                  <c:v>1/31/2013</c:v>
                </c:pt>
                <c:pt idx="277">
                  <c:v>2/28/2013</c:v>
                </c:pt>
                <c:pt idx="278">
                  <c:v>3/31/2013</c:v>
                </c:pt>
                <c:pt idx="279">
                  <c:v>4/30/2013</c:v>
                </c:pt>
                <c:pt idx="280">
                  <c:v>5/31/2013</c:v>
                </c:pt>
                <c:pt idx="281">
                  <c:v>6/30/2013</c:v>
                </c:pt>
                <c:pt idx="282">
                  <c:v>7/31/2013</c:v>
                </c:pt>
                <c:pt idx="283">
                  <c:v>8/31/2013</c:v>
                </c:pt>
              </c:strCache>
            </c:strRef>
          </c:cat>
          <c:val>
            <c:numRef>
              <c:f>Sheet1!$B$2:$B$285</c:f>
              <c:numCache>
                <c:formatCode>0.000</c:formatCode>
                <c:ptCount val="284"/>
                <c:pt idx="0">
                  <c:v>67.016000000000005</c:v>
                </c:pt>
                <c:pt idx="1">
                  <c:v>67.144999999999996</c:v>
                </c:pt>
                <c:pt idx="2">
                  <c:v>67.292000000000002</c:v>
                </c:pt>
                <c:pt idx="3">
                  <c:v>67.305999999999983</c:v>
                </c:pt>
                <c:pt idx="4">
                  <c:v>67.313999999999993</c:v>
                </c:pt>
                <c:pt idx="5">
                  <c:v>67.412999999999997</c:v>
                </c:pt>
                <c:pt idx="6">
                  <c:v>67.47</c:v>
                </c:pt>
                <c:pt idx="7">
                  <c:v>67.462999999999994</c:v>
                </c:pt>
                <c:pt idx="8">
                  <c:v>67.475999999999999</c:v>
                </c:pt>
                <c:pt idx="9">
                  <c:v>67.410000000000025</c:v>
                </c:pt>
                <c:pt idx="10">
                  <c:v>67.447000000000145</c:v>
                </c:pt>
                <c:pt idx="11">
                  <c:v>67.45</c:v>
                </c:pt>
                <c:pt idx="12" formatCode="General">
                  <c:v>67.465000000000003</c:v>
                </c:pt>
                <c:pt idx="13">
                  <c:v>67.31</c:v>
                </c:pt>
                <c:pt idx="14">
                  <c:v>67.266999999999996</c:v>
                </c:pt>
                <c:pt idx="15">
                  <c:v>67.149999999999991</c:v>
                </c:pt>
                <c:pt idx="16">
                  <c:v>67.081000000000003</c:v>
                </c:pt>
                <c:pt idx="17">
                  <c:v>67.152999999999949</c:v>
                </c:pt>
                <c:pt idx="18">
                  <c:v>67.13</c:v>
                </c:pt>
                <c:pt idx="19">
                  <c:v>67.191000000000003</c:v>
                </c:pt>
                <c:pt idx="20">
                  <c:v>67.275999999999982</c:v>
                </c:pt>
                <c:pt idx="21">
                  <c:v>67.287999999999997</c:v>
                </c:pt>
                <c:pt idx="22">
                  <c:v>67.298000000000002</c:v>
                </c:pt>
                <c:pt idx="23">
                  <c:v>67.348000000000013</c:v>
                </c:pt>
                <c:pt idx="24">
                  <c:v>67.410000000000025</c:v>
                </c:pt>
                <c:pt idx="25">
                  <c:v>67.412999999999997</c:v>
                </c:pt>
                <c:pt idx="26">
                  <c:v>67.453999999999994</c:v>
                </c:pt>
                <c:pt idx="27">
                  <c:v>67.584000000000003</c:v>
                </c:pt>
                <c:pt idx="28">
                  <c:v>67.692999999999998</c:v>
                </c:pt>
                <c:pt idx="29">
                  <c:v>67.781999999999996</c:v>
                </c:pt>
                <c:pt idx="30">
                  <c:v>67.819000000000003</c:v>
                </c:pt>
                <c:pt idx="31">
                  <c:v>67.924000000000007</c:v>
                </c:pt>
                <c:pt idx="32">
                  <c:v>68.037999999999997</c:v>
                </c:pt>
                <c:pt idx="33">
                  <c:v>68.208000000000013</c:v>
                </c:pt>
                <c:pt idx="34">
                  <c:v>68.320999999999998</c:v>
                </c:pt>
                <c:pt idx="35">
                  <c:v>68.462999999999994</c:v>
                </c:pt>
                <c:pt idx="36">
                  <c:v>68.691000000000003</c:v>
                </c:pt>
                <c:pt idx="37">
                  <c:v>68.875999999999948</c:v>
                </c:pt>
                <c:pt idx="38">
                  <c:v>68.867000000000004</c:v>
                </c:pt>
                <c:pt idx="39">
                  <c:v>69.156999999999982</c:v>
                </c:pt>
                <c:pt idx="40">
                  <c:v>69.349999999999994</c:v>
                </c:pt>
                <c:pt idx="41">
                  <c:v>69.528999999999982</c:v>
                </c:pt>
                <c:pt idx="42">
                  <c:v>69.714000000000027</c:v>
                </c:pt>
                <c:pt idx="43">
                  <c:v>69.887999999999991</c:v>
                </c:pt>
                <c:pt idx="44">
                  <c:v>70.066999999999993</c:v>
                </c:pt>
                <c:pt idx="45">
                  <c:v>70.290000000000006</c:v>
                </c:pt>
                <c:pt idx="46">
                  <c:v>70.483000000000004</c:v>
                </c:pt>
                <c:pt idx="47">
                  <c:v>70.683999999999983</c:v>
                </c:pt>
                <c:pt idx="48">
                  <c:v>70.863</c:v>
                </c:pt>
                <c:pt idx="49">
                  <c:v>71.072999999999979</c:v>
                </c:pt>
                <c:pt idx="50">
                  <c:v>71.397999999999996</c:v>
                </c:pt>
                <c:pt idx="51">
                  <c:v>71.626999999999981</c:v>
                </c:pt>
                <c:pt idx="52">
                  <c:v>71.853999999999999</c:v>
                </c:pt>
                <c:pt idx="53">
                  <c:v>72.096999999999994</c:v>
                </c:pt>
                <c:pt idx="54">
                  <c:v>72.391000000000005</c:v>
                </c:pt>
                <c:pt idx="55">
                  <c:v>72.616</c:v>
                </c:pt>
                <c:pt idx="56">
                  <c:v>72.86999999999999</c:v>
                </c:pt>
                <c:pt idx="57">
                  <c:v>73.043000000000006</c:v>
                </c:pt>
                <c:pt idx="58">
                  <c:v>73.364999999999995</c:v>
                </c:pt>
                <c:pt idx="59">
                  <c:v>73.572999999999979</c:v>
                </c:pt>
                <c:pt idx="60">
                  <c:v>73.834999999999994</c:v>
                </c:pt>
                <c:pt idx="61">
                  <c:v>74.076999999999998</c:v>
                </c:pt>
                <c:pt idx="62">
                  <c:v>74.232000000000014</c:v>
                </c:pt>
                <c:pt idx="63">
                  <c:v>74.363</c:v>
                </c:pt>
                <c:pt idx="64">
                  <c:v>74.417000000000144</c:v>
                </c:pt>
                <c:pt idx="65">
                  <c:v>74.60199999999999</c:v>
                </c:pt>
                <c:pt idx="66">
                  <c:v>74.709000000000003</c:v>
                </c:pt>
                <c:pt idx="67">
                  <c:v>74.944000000000159</c:v>
                </c:pt>
                <c:pt idx="68">
                  <c:v>75.144000000000005</c:v>
                </c:pt>
                <c:pt idx="69">
                  <c:v>75.259</c:v>
                </c:pt>
                <c:pt idx="70">
                  <c:v>75.415000000000006</c:v>
                </c:pt>
                <c:pt idx="71">
                  <c:v>75.534000000000006</c:v>
                </c:pt>
                <c:pt idx="72">
                  <c:v>75.542000000000002</c:v>
                </c:pt>
                <c:pt idx="73">
                  <c:v>75.85599999999998</c:v>
                </c:pt>
                <c:pt idx="74">
                  <c:v>76.077999999999989</c:v>
                </c:pt>
                <c:pt idx="75">
                  <c:v>76.215000000000003</c:v>
                </c:pt>
                <c:pt idx="76">
                  <c:v>76.482000000000014</c:v>
                </c:pt>
                <c:pt idx="77">
                  <c:v>76.718999999999994</c:v>
                </c:pt>
                <c:pt idx="78">
                  <c:v>76.915000000000006</c:v>
                </c:pt>
                <c:pt idx="79">
                  <c:v>77.092000000000013</c:v>
                </c:pt>
                <c:pt idx="80">
                  <c:v>77.230999999999995</c:v>
                </c:pt>
                <c:pt idx="81">
                  <c:v>77.438000000000002</c:v>
                </c:pt>
                <c:pt idx="82">
                  <c:v>77.685999999999979</c:v>
                </c:pt>
                <c:pt idx="83">
                  <c:v>77.832999999999998</c:v>
                </c:pt>
                <c:pt idx="84">
                  <c:v>78.018000000000001</c:v>
                </c:pt>
                <c:pt idx="85">
                  <c:v>78.247000000000128</c:v>
                </c:pt>
                <c:pt idx="86">
                  <c:v>78.498000000000005</c:v>
                </c:pt>
                <c:pt idx="87">
                  <c:v>78.765000000000001</c:v>
                </c:pt>
                <c:pt idx="88">
                  <c:v>78.98</c:v>
                </c:pt>
                <c:pt idx="89">
                  <c:v>79.149000000000001</c:v>
                </c:pt>
                <c:pt idx="90">
                  <c:v>79.38</c:v>
                </c:pt>
                <c:pt idx="91">
                  <c:v>79.340999999999994</c:v>
                </c:pt>
                <c:pt idx="92">
                  <c:v>79.742000000000004</c:v>
                </c:pt>
                <c:pt idx="93">
                  <c:v>79.965000000000003</c:v>
                </c:pt>
                <c:pt idx="94">
                  <c:v>80.185999999999979</c:v>
                </c:pt>
                <c:pt idx="95">
                  <c:v>80.409000000000006</c:v>
                </c:pt>
                <c:pt idx="96">
                  <c:v>80.592000000000013</c:v>
                </c:pt>
                <c:pt idx="97">
                  <c:v>80.748000000000005</c:v>
                </c:pt>
                <c:pt idx="98">
                  <c:v>80.905000000000001</c:v>
                </c:pt>
                <c:pt idx="99">
                  <c:v>81.084000000000003</c:v>
                </c:pt>
                <c:pt idx="100">
                  <c:v>81.403999999999996</c:v>
                </c:pt>
                <c:pt idx="101">
                  <c:v>81.584000000000003</c:v>
                </c:pt>
                <c:pt idx="102">
                  <c:v>81.802999999999983</c:v>
                </c:pt>
                <c:pt idx="103">
                  <c:v>81.943000000000026</c:v>
                </c:pt>
                <c:pt idx="104">
                  <c:v>82.135999999999981</c:v>
                </c:pt>
                <c:pt idx="105">
                  <c:v>82.326999999999998</c:v>
                </c:pt>
                <c:pt idx="106">
                  <c:v>82.578999999999979</c:v>
                </c:pt>
                <c:pt idx="107">
                  <c:v>82.827999999999989</c:v>
                </c:pt>
                <c:pt idx="108">
                  <c:v>82.990000000000023</c:v>
                </c:pt>
                <c:pt idx="109">
                  <c:v>83.312000000000012</c:v>
                </c:pt>
                <c:pt idx="110">
                  <c:v>83.45</c:v>
                </c:pt>
                <c:pt idx="111">
                  <c:v>83.711000000000027</c:v>
                </c:pt>
                <c:pt idx="112">
                  <c:v>83.911000000000143</c:v>
                </c:pt>
                <c:pt idx="113">
                  <c:v>84.144000000000005</c:v>
                </c:pt>
                <c:pt idx="114">
                  <c:v>84.328999999999979</c:v>
                </c:pt>
                <c:pt idx="115">
                  <c:v>84.492999999999995</c:v>
                </c:pt>
                <c:pt idx="116">
                  <c:v>84.649000000000001</c:v>
                </c:pt>
                <c:pt idx="117">
                  <c:v>84.980999999999995</c:v>
                </c:pt>
                <c:pt idx="118">
                  <c:v>85.181999999999988</c:v>
                </c:pt>
                <c:pt idx="119">
                  <c:v>85.412999999999997</c:v>
                </c:pt>
                <c:pt idx="120">
                  <c:v>85.573999999999998</c:v>
                </c:pt>
                <c:pt idx="121">
                  <c:v>85.694999999999993</c:v>
                </c:pt>
                <c:pt idx="122">
                  <c:v>85.936000000000007</c:v>
                </c:pt>
                <c:pt idx="123">
                  <c:v>86.169999999999987</c:v>
                </c:pt>
                <c:pt idx="124">
                  <c:v>86.090999999999994</c:v>
                </c:pt>
                <c:pt idx="125">
                  <c:v>86.277999999999992</c:v>
                </c:pt>
                <c:pt idx="126">
                  <c:v>86.418999999999997</c:v>
                </c:pt>
                <c:pt idx="127">
                  <c:v>86.486000000000004</c:v>
                </c:pt>
                <c:pt idx="128">
                  <c:v>86.754000000000005</c:v>
                </c:pt>
                <c:pt idx="129">
                  <c:v>86.736999999999995</c:v>
                </c:pt>
                <c:pt idx="130">
                  <c:v>86.964000000000027</c:v>
                </c:pt>
                <c:pt idx="131">
                  <c:v>87.10899999999998</c:v>
                </c:pt>
                <c:pt idx="132">
                  <c:v>87.090999999999994</c:v>
                </c:pt>
                <c:pt idx="133">
                  <c:v>87.149000000000001</c:v>
                </c:pt>
                <c:pt idx="134">
                  <c:v>87.144999999999996</c:v>
                </c:pt>
                <c:pt idx="135">
                  <c:v>86.971999999999994</c:v>
                </c:pt>
                <c:pt idx="136">
                  <c:v>87.025999999999982</c:v>
                </c:pt>
                <c:pt idx="137">
                  <c:v>86.944000000000159</c:v>
                </c:pt>
                <c:pt idx="138">
                  <c:v>86.903999999999996</c:v>
                </c:pt>
                <c:pt idx="139">
                  <c:v>86.884</c:v>
                </c:pt>
                <c:pt idx="140">
                  <c:v>86.742999999999995</c:v>
                </c:pt>
                <c:pt idx="141">
                  <c:v>86.540999999999997</c:v>
                </c:pt>
                <c:pt idx="142">
                  <c:v>86.366</c:v>
                </c:pt>
                <c:pt idx="143">
                  <c:v>86.274999999999991</c:v>
                </c:pt>
                <c:pt idx="144">
                  <c:v>86.242000000000004</c:v>
                </c:pt>
                <c:pt idx="145">
                  <c:v>86.174999999999983</c:v>
                </c:pt>
                <c:pt idx="146">
                  <c:v>86.2</c:v>
                </c:pt>
                <c:pt idx="147">
                  <c:v>86.200999999999993</c:v>
                </c:pt>
                <c:pt idx="148">
                  <c:v>86.209000000000003</c:v>
                </c:pt>
                <c:pt idx="149">
                  <c:v>86.247000000000128</c:v>
                </c:pt>
                <c:pt idx="150">
                  <c:v>86.217000000000027</c:v>
                </c:pt>
                <c:pt idx="151">
                  <c:v>86.228999999999999</c:v>
                </c:pt>
                <c:pt idx="152">
                  <c:v>86.266000000000005</c:v>
                </c:pt>
                <c:pt idx="153">
                  <c:v>86.448000000000022</c:v>
                </c:pt>
                <c:pt idx="154">
                  <c:v>86.475999999999999</c:v>
                </c:pt>
                <c:pt idx="155">
                  <c:v>86.408000000000001</c:v>
                </c:pt>
                <c:pt idx="156">
                  <c:v>86.60499999999999</c:v>
                </c:pt>
                <c:pt idx="157">
                  <c:v>86.573999999999998</c:v>
                </c:pt>
                <c:pt idx="158">
                  <c:v>86.540999999999997</c:v>
                </c:pt>
                <c:pt idx="159">
                  <c:v>86.497000000000128</c:v>
                </c:pt>
                <c:pt idx="160">
                  <c:v>86.548000000000002</c:v>
                </c:pt>
                <c:pt idx="161">
                  <c:v>86.549000000000007</c:v>
                </c:pt>
                <c:pt idx="162">
                  <c:v>86.622999999999948</c:v>
                </c:pt>
                <c:pt idx="163">
                  <c:v>86.655999999999949</c:v>
                </c:pt>
                <c:pt idx="164">
                  <c:v>86.82</c:v>
                </c:pt>
                <c:pt idx="165">
                  <c:v>86.971999999999994</c:v>
                </c:pt>
                <c:pt idx="166">
                  <c:v>87.012</c:v>
                </c:pt>
                <c:pt idx="167">
                  <c:v>87.103999999999999</c:v>
                </c:pt>
                <c:pt idx="168">
                  <c:v>87.257999999999996</c:v>
                </c:pt>
                <c:pt idx="169">
                  <c:v>87.313000000000002</c:v>
                </c:pt>
                <c:pt idx="170">
                  <c:v>87.542000000000002</c:v>
                </c:pt>
                <c:pt idx="171">
                  <c:v>87.718000000000004</c:v>
                </c:pt>
                <c:pt idx="172">
                  <c:v>87.946000000000026</c:v>
                </c:pt>
                <c:pt idx="173">
                  <c:v>88.033000000000001</c:v>
                </c:pt>
                <c:pt idx="174">
                  <c:v>88.051000000000002</c:v>
                </c:pt>
                <c:pt idx="175">
                  <c:v>88.111999999999995</c:v>
                </c:pt>
                <c:pt idx="176">
                  <c:v>88.245000000000005</c:v>
                </c:pt>
                <c:pt idx="177">
                  <c:v>88.519000000000005</c:v>
                </c:pt>
                <c:pt idx="178">
                  <c:v>88.554000000000002</c:v>
                </c:pt>
                <c:pt idx="179">
                  <c:v>88.672999999999988</c:v>
                </c:pt>
                <c:pt idx="180">
                  <c:v>88.807999999999993</c:v>
                </c:pt>
                <c:pt idx="181">
                  <c:v>88.961000000000027</c:v>
                </c:pt>
                <c:pt idx="182">
                  <c:v>89.070999999999998</c:v>
                </c:pt>
                <c:pt idx="183">
                  <c:v>89.349000000000004</c:v>
                </c:pt>
                <c:pt idx="184">
                  <c:v>89.455000000000013</c:v>
                </c:pt>
                <c:pt idx="185">
                  <c:v>89.703999999999994</c:v>
                </c:pt>
                <c:pt idx="186">
                  <c:v>89.964000000000027</c:v>
                </c:pt>
                <c:pt idx="187">
                  <c:v>90.126999999999981</c:v>
                </c:pt>
                <c:pt idx="188">
                  <c:v>90.211000000000027</c:v>
                </c:pt>
                <c:pt idx="189">
                  <c:v>90.242000000000004</c:v>
                </c:pt>
                <c:pt idx="190">
                  <c:v>90.482000000000014</c:v>
                </c:pt>
                <c:pt idx="191">
                  <c:v>90.6</c:v>
                </c:pt>
                <c:pt idx="192">
                  <c:v>90.815000000000012</c:v>
                </c:pt>
                <c:pt idx="193">
                  <c:v>91.031999999999996</c:v>
                </c:pt>
                <c:pt idx="194">
                  <c:v>91.251000000000005</c:v>
                </c:pt>
                <c:pt idx="195">
                  <c:v>91.356999999999999</c:v>
                </c:pt>
                <c:pt idx="196">
                  <c:v>91.406000000000006</c:v>
                </c:pt>
                <c:pt idx="197">
                  <c:v>91.489000000000004</c:v>
                </c:pt>
                <c:pt idx="198">
                  <c:v>91.658999999999978</c:v>
                </c:pt>
                <c:pt idx="199">
                  <c:v>91.815000000000012</c:v>
                </c:pt>
                <c:pt idx="200">
                  <c:v>91.937000000000026</c:v>
                </c:pt>
                <c:pt idx="201">
                  <c:v>92.03</c:v>
                </c:pt>
                <c:pt idx="202">
                  <c:v>92.667000000000002</c:v>
                </c:pt>
                <c:pt idx="203">
                  <c:v>92.435000000000002</c:v>
                </c:pt>
                <c:pt idx="204">
                  <c:v>92.626999999999981</c:v>
                </c:pt>
                <c:pt idx="205">
                  <c:v>92.786000000000001</c:v>
                </c:pt>
                <c:pt idx="206">
                  <c:v>92.897000000000006</c:v>
                </c:pt>
                <c:pt idx="207">
                  <c:v>92.988</c:v>
                </c:pt>
                <c:pt idx="208">
                  <c:v>93.138999999999982</c:v>
                </c:pt>
                <c:pt idx="209">
                  <c:v>93.205000000000013</c:v>
                </c:pt>
                <c:pt idx="210">
                  <c:v>93.251000000000005</c:v>
                </c:pt>
                <c:pt idx="211">
                  <c:v>93.283000000000001</c:v>
                </c:pt>
                <c:pt idx="212">
                  <c:v>93.38</c:v>
                </c:pt>
                <c:pt idx="213">
                  <c:v>93.486000000000004</c:v>
                </c:pt>
                <c:pt idx="214">
                  <c:v>93.6</c:v>
                </c:pt>
                <c:pt idx="215">
                  <c:v>93.69</c:v>
                </c:pt>
                <c:pt idx="216">
                  <c:v>93.721000000000004</c:v>
                </c:pt>
                <c:pt idx="217">
                  <c:v>93.655999999999949</c:v>
                </c:pt>
                <c:pt idx="218">
                  <c:v>93.628999999999948</c:v>
                </c:pt>
                <c:pt idx="219">
                  <c:v>93.546999999999997</c:v>
                </c:pt>
                <c:pt idx="220">
                  <c:v>93.409000000000006</c:v>
                </c:pt>
                <c:pt idx="221">
                  <c:v>93.321999999999989</c:v>
                </c:pt>
                <c:pt idx="222">
                  <c:v>93.177999999999983</c:v>
                </c:pt>
                <c:pt idx="223">
                  <c:v>93.019000000000005</c:v>
                </c:pt>
                <c:pt idx="224">
                  <c:v>92.739000000000004</c:v>
                </c:pt>
                <c:pt idx="225">
                  <c:v>92.459000000000003</c:v>
                </c:pt>
                <c:pt idx="226">
                  <c:v>91.945000000000007</c:v>
                </c:pt>
                <c:pt idx="227">
                  <c:v>91.546000000000006</c:v>
                </c:pt>
                <c:pt idx="228">
                  <c:v>91.173999999999978</c:v>
                </c:pt>
                <c:pt idx="229">
                  <c:v>90.768000000000001</c:v>
                </c:pt>
                <c:pt idx="230">
                  <c:v>90.312000000000012</c:v>
                </c:pt>
                <c:pt idx="231">
                  <c:v>89.832999999999998</c:v>
                </c:pt>
                <c:pt idx="232">
                  <c:v>89.774000000000001</c:v>
                </c:pt>
                <c:pt idx="233">
                  <c:v>89.578999999999979</c:v>
                </c:pt>
                <c:pt idx="234">
                  <c:v>89.447000000000145</c:v>
                </c:pt>
                <c:pt idx="235">
                  <c:v>89.346999999999994</c:v>
                </c:pt>
                <c:pt idx="236">
                  <c:v>89.29</c:v>
                </c:pt>
                <c:pt idx="237">
                  <c:v>89.170999999999978</c:v>
                </c:pt>
                <c:pt idx="238">
                  <c:v>89.197000000000003</c:v>
                </c:pt>
                <c:pt idx="239">
                  <c:v>89.106999999999999</c:v>
                </c:pt>
                <c:pt idx="240">
                  <c:v>89.165999999999983</c:v>
                </c:pt>
                <c:pt idx="241">
                  <c:v>89.192999999999998</c:v>
                </c:pt>
                <c:pt idx="242">
                  <c:v>89.27</c:v>
                </c:pt>
                <c:pt idx="243">
                  <c:v>89.393000000000001</c:v>
                </c:pt>
                <c:pt idx="244">
                  <c:v>89.478999999999999</c:v>
                </c:pt>
                <c:pt idx="245">
                  <c:v>89.575999999999979</c:v>
                </c:pt>
                <c:pt idx="246">
                  <c:v>89.667999999999992</c:v>
                </c:pt>
                <c:pt idx="247">
                  <c:v>89.777000000000001</c:v>
                </c:pt>
                <c:pt idx="248">
                  <c:v>89.897999999999996</c:v>
                </c:pt>
                <c:pt idx="249">
                  <c:v>90.072999999999979</c:v>
                </c:pt>
                <c:pt idx="250">
                  <c:v>90.205000000000013</c:v>
                </c:pt>
                <c:pt idx="251">
                  <c:v>90.335999999999999</c:v>
                </c:pt>
                <c:pt idx="252">
                  <c:v>90.411000000000143</c:v>
                </c:pt>
                <c:pt idx="253">
                  <c:v>90.570999999999998</c:v>
                </c:pt>
                <c:pt idx="254">
                  <c:v>90.751000000000005</c:v>
                </c:pt>
                <c:pt idx="255">
                  <c:v>91.004999999999995</c:v>
                </c:pt>
                <c:pt idx="256">
                  <c:v>91.144999999999996</c:v>
                </c:pt>
                <c:pt idx="257">
                  <c:v>91.295000000000002</c:v>
                </c:pt>
                <c:pt idx="258">
                  <c:v>91.45</c:v>
                </c:pt>
                <c:pt idx="259">
                  <c:v>91.563000000000002</c:v>
                </c:pt>
                <c:pt idx="260">
                  <c:v>91.771999999999991</c:v>
                </c:pt>
                <c:pt idx="261">
                  <c:v>91.937000000000026</c:v>
                </c:pt>
                <c:pt idx="262">
                  <c:v>92.13</c:v>
                </c:pt>
                <c:pt idx="263" formatCode="General">
                  <c:v>92.305999999999983</c:v>
                </c:pt>
                <c:pt idx="264">
                  <c:v>92.557000000000002</c:v>
                </c:pt>
                <c:pt idx="265">
                  <c:v>92.771000000000001</c:v>
                </c:pt>
                <c:pt idx="266">
                  <c:v>92.942000000000007</c:v>
                </c:pt>
                <c:pt idx="267">
                  <c:v>93.055999999999983</c:v>
                </c:pt>
                <c:pt idx="268">
                  <c:v>93.22</c:v>
                </c:pt>
                <c:pt idx="269">
                  <c:v>93.284000000000006</c:v>
                </c:pt>
                <c:pt idx="270">
                  <c:v>93.435000000000002</c:v>
                </c:pt>
                <c:pt idx="271">
                  <c:v>93.58</c:v>
                </c:pt>
                <c:pt idx="272">
                  <c:v>93.715000000000003</c:v>
                </c:pt>
                <c:pt idx="273">
                  <c:v>93.915999999999997</c:v>
                </c:pt>
                <c:pt idx="274">
                  <c:v>94.128999999999948</c:v>
                </c:pt>
                <c:pt idx="275" formatCode="General">
                  <c:v>94.295000000000002</c:v>
                </c:pt>
                <c:pt idx="276">
                  <c:v>94.418000000000006</c:v>
                </c:pt>
                <c:pt idx="277">
                  <c:v>94.661999999999992</c:v>
                </c:pt>
                <c:pt idx="278">
                  <c:v>94.801999999999992</c:v>
                </c:pt>
                <c:pt idx="279">
                  <c:v>95.007000000000005</c:v>
                </c:pt>
                <c:pt idx="280">
                  <c:v>95.197999999999993</c:v>
                </c:pt>
                <c:pt idx="281">
                  <c:v>95.385999999999981</c:v>
                </c:pt>
                <c:pt idx="282">
                  <c:v>95.53</c:v>
                </c:pt>
                <c:pt idx="283">
                  <c:v>95.664000000000001</c:v>
                </c:pt>
              </c:numCache>
            </c:numRef>
          </c:val>
          <c:smooth val="1"/>
        </c:ser>
        <c:marker val="1"/>
        <c:axId val="104177024"/>
        <c:axId val="105616512"/>
      </c:lineChart>
      <c:catAx>
        <c:axId val="104177024"/>
        <c:scaling>
          <c:orientation val="minMax"/>
        </c:scaling>
        <c:axPos val="b"/>
        <c:numFmt formatCode="\'yy" sourceLinked="0"/>
        <c:majorTickMark val="none"/>
        <c:tickLblPos val="low"/>
        <c:spPr>
          <a:ln w="25400">
            <a:solidFill>
              <a:srgbClr val="000000"/>
            </a:solidFill>
            <a:prstDash val="solid"/>
          </a:ln>
        </c:spPr>
        <c:txPr>
          <a:bodyPr rot="-5400000" vert="horz"/>
          <a:lstStyle/>
          <a:p>
            <a:pPr>
              <a:defRPr sz="1400" b="0" i="0" u="none" strike="noStrike" baseline="0">
                <a:solidFill>
                  <a:srgbClr val="000000"/>
                </a:solidFill>
                <a:latin typeface="Arial"/>
                <a:ea typeface="Arial"/>
                <a:cs typeface="Arial"/>
              </a:defRPr>
            </a:pPr>
            <a:endParaRPr lang="en-US"/>
          </a:p>
        </c:txPr>
        <c:crossAx val="105616512"/>
        <c:crossesAt val="65"/>
        <c:auto val="1"/>
        <c:lblAlgn val="ctr"/>
        <c:lblOffset val="100"/>
        <c:tickLblSkip val="12"/>
        <c:tickMarkSkip val="1"/>
      </c:catAx>
      <c:valAx>
        <c:axId val="105616512"/>
        <c:scaling>
          <c:orientation val="minMax"/>
          <c:max val="100"/>
          <c:min val="65"/>
        </c:scaling>
        <c:axPos val="l"/>
        <c:majorGridlines>
          <c:spPr>
            <a:ln w="3175">
              <a:solidFill>
                <a:schemeClr val="tx1"/>
              </a:solidFill>
              <a:prstDash val="solid"/>
            </a:ln>
          </c:spPr>
        </c:majorGridlines>
        <c:numFmt formatCode="#,##0" sourceLinked="0"/>
        <c:majorTickMark val="none"/>
        <c:tickLblPos val="nextTo"/>
        <c:spPr>
          <a:ln w="25400">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104177024"/>
        <c:crosses val="autoZero"/>
        <c:crossBetween val="between"/>
        <c:majorUnit val="5"/>
        <c:minorUnit val="1"/>
      </c:valAx>
      <c:spPr>
        <a:noFill/>
        <a:ln w="25400">
          <a:noFill/>
        </a:ln>
      </c:spPr>
    </c:plotArea>
    <c:plotVisOnly val="1"/>
    <c:dispBlanksAs val="gap"/>
  </c:chart>
  <c:spPr>
    <a:noFill/>
    <a:ln>
      <a:noFill/>
    </a:ln>
  </c:spPr>
  <c:txPr>
    <a:bodyPr/>
    <a:lstStyle/>
    <a:p>
      <a:pPr>
        <a:defRPr sz="1800" b="0" i="0" u="none" strike="noStrike" baseline="0">
          <a:solidFill>
            <a:srgbClr val="000000"/>
          </a:solidFill>
          <a:latin typeface="Calibri"/>
          <a:ea typeface="Calibri"/>
          <a:cs typeface="Calibri"/>
        </a:defRPr>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4.7344110854504018E-2"/>
          <c:y val="4.2222222222222314E-2"/>
          <c:w val="0.95381062355659041"/>
          <c:h val="0.85111111111111115"/>
        </c:manualLayout>
      </c:layout>
      <c:barChart>
        <c:barDir val="col"/>
        <c:grouping val="clustered"/>
        <c:ser>
          <c:idx val="1"/>
          <c:order val="1"/>
          <c:tx>
            <c:strRef>
              <c:f>Sheet1!$D$1</c:f>
              <c:strCache>
                <c:ptCount val="1"/>
                <c:pt idx="0">
                  <c:v>Recession</c:v>
                </c:pt>
              </c:strCache>
            </c:strRef>
          </c:tx>
          <c:spPr>
            <a:solidFill>
              <a:srgbClr val="D0DCE2"/>
            </a:solidFill>
            <a:ln w="25400">
              <a:noFill/>
            </a:ln>
          </c:spPr>
          <c:cat>
            <c:strRef>
              <c:f>Sheet1!$A$2:$A$285</c:f>
              <c:strCache>
                <c:ptCount val="284"/>
                <c:pt idx="0">
                  <c:v>1/31/1990</c:v>
                </c:pt>
                <c:pt idx="1">
                  <c:v>2/28/1990</c:v>
                </c:pt>
                <c:pt idx="2">
                  <c:v>3/31/1990</c:v>
                </c:pt>
                <c:pt idx="3">
                  <c:v>4/30/1990</c:v>
                </c:pt>
                <c:pt idx="4">
                  <c:v>5/31/1990</c:v>
                </c:pt>
                <c:pt idx="5">
                  <c:v>6/30/1990</c:v>
                </c:pt>
                <c:pt idx="6">
                  <c:v>7/31/1990</c:v>
                </c:pt>
                <c:pt idx="7">
                  <c:v>8/31/1990</c:v>
                </c:pt>
                <c:pt idx="8">
                  <c:v>9/30/1990</c:v>
                </c:pt>
                <c:pt idx="9">
                  <c:v>10/31/1990</c:v>
                </c:pt>
                <c:pt idx="10">
                  <c:v>11/30/1990</c:v>
                </c:pt>
                <c:pt idx="11">
                  <c:v>12/31/1990</c:v>
                </c:pt>
                <c:pt idx="12">
                  <c:v>1/31/1991</c:v>
                </c:pt>
                <c:pt idx="13">
                  <c:v>2/28/1991</c:v>
                </c:pt>
                <c:pt idx="14">
                  <c:v>3/31/1991</c:v>
                </c:pt>
                <c:pt idx="15">
                  <c:v>4/30/1991</c:v>
                </c:pt>
                <c:pt idx="16">
                  <c:v>5/31/1991</c:v>
                </c:pt>
                <c:pt idx="17">
                  <c:v>6/30/1991</c:v>
                </c:pt>
                <c:pt idx="18">
                  <c:v>7/31/1991</c:v>
                </c:pt>
                <c:pt idx="19">
                  <c:v>8/31/1991</c:v>
                </c:pt>
                <c:pt idx="20">
                  <c:v>9/30/1991</c:v>
                </c:pt>
                <c:pt idx="21">
                  <c:v>10/31/1991</c:v>
                </c:pt>
                <c:pt idx="22">
                  <c:v>11/30/1991</c:v>
                </c:pt>
                <c:pt idx="23">
                  <c:v>12/31/1991</c:v>
                </c:pt>
                <c:pt idx="24">
                  <c:v>1/31/1992</c:v>
                </c:pt>
                <c:pt idx="25">
                  <c:v>2/28/1992</c:v>
                </c:pt>
                <c:pt idx="26">
                  <c:v>3/31/1992</c:v>
                </c:pt>
                <c:pt idx="27">
                  <c:v>4/30/1992</c:v>
                </c:pt>
                <c:pt idx="28">
                  <c:v>5/31/1992</c:v>
                </c:pt>
                <c:pt idx="29">
                  <c:v>6/30/1992</c:v>
                </c:pt>
                <c:pt idx="30">
                  <c:v>7/31/1992</c:v>
                </c:pt>
                <c:pt idx="31">
                  <c:v>8/31/1992</c:v>
                </c:pt>
                <c:pt idx="32">
                  <c:v>9/30/1992</c:v>
                </c:pt>
                <c:pt idx="33">
                  <c:v>10/31/1992</c:v>
                </c:pt>
                <c:pt idx="34">
                  <c:v>11/30/1992</c:v>
                </c:pt>
                <c:pt idx="35">
                  <c:v>12/31/1992</c:v>
                </c:pt>
                <c:pt idx="36">
                  <c:v>1/31/1993</c:v>
                </c:pt>
                <c:pt idx="37">
                  <c:v>2/28/1993</c:v>
                </c:pt>
                <c:pt idx="38">
                  <c:v>3/31/1993</c:v>
                </c:pt>
                <c:pt idx="39">
                  <c:v>4/30/1993</c:v>
                </c:pt>
                <c:pt idx="40">
                  <c:v>5/31/1993</c:v>
                </c:pt>
                <c:pt idx="41">
                  <c:v>6/30/1993</c:v>
                </c:pt>
                <c:pt idx="42">
                  <c:v>7/31/1993</c:v>
                </c:pt>
                <c:pt idx="43">
                  <c:v>8/31/1993</c:v>
                </c:pt>
                <c:pt idx="44">
                  <c:v>9/30/1993</c:v>
                </c:pt>
                <c:pt idx="45">
                  <c:v>10/31/1993</c:v>
                </c:pt>
                <c:pt idx="46">
                  <c:v>11/30/1993</c:v>
                </c:pt>
                <c:pt idx="47">
                  <c:v>12/31/1993</c:v>
                </c:pt>
                <c:pt idx="48">
                  <c:v>1/31/1994</c:v>
                </c:pt>
                <c:pt idx="49">
                  <c:v>2/28/1994</c:v>
                </c:pt>
                <c:pt idx="50">
                  <c:v>3/31/1994</c:v>
                </c:pt>
                <c:pt idx="51">
                  <c:v>4/30/1994</c:v>
                </c:pt>
                <c:pt idx="52">
                  <c:v>5/31/1994</c:v>
                </c:pt>
                <c:pt idx="53">
                  <c:v>6/30/1994</c:v>
                </c:pt>
                <c:pt idx="54">
                  <c:v>7/31/1994</c:v>
                </c:pt>
                <c:pt idx="55">
                  <c:v>8/31/1994</c:v>
                </c:pt>
                <c:pt idx="56">
                  <c:v>9/30/1994</c:v>
                </c:pt>
                <c:pt idx="57">
                  <c:v>10/31/1994</c:v>
                </c:pt>
                <c:pt idx="58">
                  <c:v>11/30/1994</c:v>
                </c:pt>
                <c:pt idx="59">
                  <c:v>12/31/1994</c:v>
                </c:pt>
                <c:pt idx="60">
                  <c:v>1/31/1995</c:v>
                </c:pt>
                <c:pt idx="61">
                  <c:v>2/28/1995</c:v>
                </c:pt>
                <c:pt idx="62">
                  <c:v>3/31/1995</c:v>
                </c:pt>
                <c:pt idx="63">
                  <c:v>4/30/1995</c:v>
                </c:pt>
                <c:pt idx="64">
                  <c:v>5/31/1995</c:v>
                </c:pt>
                <c:pt idx="65">
                  <c:v>6/30/1995</c:v>
                </c:pt>
                <c:pt idx="66">
                  <c:v>7/31/1995</c:v>
                </c:pt>
                <c:pt idx="67">
                  <c:v>8/31/1995</c:v>
                </c:pt>
                <c:pt idx="68">
                  <c:v>9/30/1995</c:v>
                </c:pt>
                <c:pt idx="69">
                  <c:v>10/31/1995</c:v>
                </c:pt>
                <c:pt idx="70">
                  <c:v>11/30/1995</c:v>
                </c:pt>
                <c:pt idx="71">
                  <c:v>12/31/1995</c:v>
                </c:pt>
                <c:pt idx="72">
                  <c:v>1/31/1996</c:v>
                </c:pt>
                <c:pt idx="73">
                  <c:v>2/28/1996</c:v>
                </c:pt>
                <c:pt idx="74">
                  <c:v>3/31/1996</c:v>
                </c:pt>
                <c:pt idx="75">
                  <c:v>4/30/1996</c:v>
                </c:pt>
                <c:pt idx="76">
                  <c:v>5/31/1996</c:v>
                </c:pt>
                <c:pt idx="77">
                  <c:v>6/30/1996</c:v>
                </c:pt>
                <c:pt idx="78">
                  <c:v>7/31/1996</c:v>
                </c:pt>
                <c:pt idx="79">
                  <c:v>8/31/1996</c:v>
                </c:pt>
                <c:pt idx="80">
                  <c:v>9/30/1996</c:v>
                </c:pt>
                <c:pt idx="81">
                  <c:v>10/31/1996</c:v>
                </c:pt>
                <c:pt idx="82">
                  <c:v>11/30/1996</c:v>
                </c:pt>
                <c:pt idx="83">
                  <c:v>12/31/1996</c:v>
                </c:pt>
                <c:pt idx="84">
                  <c:v>1/31/1997</c:v>
                </c:pt>
                <c:pt idx="85">
                  <c:v>2/28/1997</c:v>
                </c:pt>
                <c:pt idx="86">
                  <c:v>3/31/1997</c:v>
                </c:pt>
                <c:pt idx="87">
                  <c:v>4/30/1997</c:v>
                </c:pt>
                <c:pt idx="88">
                  <c:v>5/31/1997</c:v>
                </c:pt>
                <c:pt idx="89">
                  <c:v>6/30/1997</c:v>
                </c:pt>
                <c:pt idx="90">
                  <c:v>7/31/1997</c:v>
                </c:pt>
                <c:pt idx="91">
                  <c:v>8/31/1997</c:v>
                </c:pt>
                <c:pt idx="92">
                  <c:v>9/30/1997</c:v>
                </c:pt>
                <c:pt idx="93">
                  <c:v>10/31/1997</c:v>
                </c:pt>
                <c:pt idx="94">
                  <c:v>11/30/1997</c:v>
                </c:pt>
                <c:pt idx="95">
                  <c:v>12/31/1997</c:v>
                </c:pt>
                <c:pt idx="96">
                  <c:v>1/31/1998</c:v>
                </c:pt>
                <c:pt idx="97">
                  <c:v>2/28/1998</c:v>
                </c:pt>
                <c:pt idx="98">
                  <c:v>3/31/1998</c:v>
                </c:pt>
                <c:pt idx="99">
                  <c:v>4/30/1998</c:v>
                </c:pt>
                <c:pt idx="100">
                  <c:v>5/31/1998</c:v>
                </c:pt>
                <c:pt idx="101">
                  <c:v>6/30/1998</c:v>
                </c:pt>
                <c:pt idx="102">
                  <c:v>7/31/1998</c:v>
                </c:pt>
                <c:pt idx="103">
                  <c:v>8/31/1998</c:v>
                </c:pt>
                <c:pt idx="104">
                  <c:v>9/30/1998</c:v>
                </c:pt>
                <c:pt idx="105">
                  <c:v>10/31/1998</c:v>
                </c:pt>
                <c:pt idx="106">
                  <c:v>11/30/1998</c:v>
                </c:pt>
                <c:pt idx="107">
                  <c:v>12/31/1998</c:v>
                </c:pt>
                <c:pt idx="108">
                  <c:v>1/31/1999</c:v>
                </c:pt>
                <c:pt idx="109">
                  <c:v>2/28/1999</c:v>
                </c:pt>
                <c:pt idx="110">
                  <c:v>3/31/1999</c:v>
                </c:pt>
                <c:pt idx="111">
                  <c:v>4/30/1999</c:v>
                </c:pt>
                <c:pt idx="112">
                  <c:v>5/31/1999</c:v>
                </c:pt>
                <c:pt idx="113">
                  <c:v>6/30/1999</c:v>
                </c:pt>
                <c:pt idx="114">
                  <c:v>7/31/1999</c:v>
                </c:pt>
                <c:pt idx="115">
                  <c:v>8/31/1999</c:v>
                </c:pt>
                <c:pt idx="116">
                  <c:v>9/30/1999</c:v>
                </c:pt>
                <c:pt idx="117">
                  <c:v>10/31/1999</c:v>
                </c:pt>
                <c:pt idx="118">
                  <c:v>11/30/1999</c:v>
                </c:pt>
                <c:pt idx="119">
                  <c:v>12/31/1999</c:v>
                </c:pt>
                <c:pt idx="120">
                  <c:v>1/31/2000</c:v>
                </c:pt>
                <c:pt idx="121">
                  <c:v>2/28/2000</c:v>
                </c:pt>
                <c:pt idx="122">
                  <c:v>3/31/2000</c:v>
                </c:pt>
                <c:pt idx="123">
                  <c:v>4/30/2000</c:v>
                </c:pt>
                <c:pt idx="124">
                  <c:v>5/31/2000</c:v>
                </c:pt>
                <c:pt idx="125">
                  <c:v>6/30/2000</c:v>
                </c:pt>
                <c:pt idx="126">
                  <c:v>7/31/2000</c:v>
                </c:pt>
                <c:pt idx="127">
                  <c:v>8/31/2000</c:v>
                </c:pt>
                <c:pt idx="128">
                  <c:v>9/30/2000</c:v>
                </c:pt>
                <c:pt idx="129">
                  <c:v>10/31/2000</c:v>
                </c:pt>
                <c:pt idx="130">
                  <c:v>11/30/2000</c:v>
                </c:pt>
                <c:pt idx="131">
                  <c:v>12/31/2000</c:v>
                </c:pt>
                <c:pt idx="132">
                  <c:v>1/31/2001</c:v>
                </c:pt>
                <c:pt idx="133">
                  <c:v>2/28/2001</c:v>
                </c:pt>
                <c:pt idx="134">
                  <c:v>3/31/2001</c:v>
                </c:pt>
                <c:pt idx="135">
                  <c:v>4/30/2001</c:v>
                </c:pt>
                <c:pt idx="136">
                  <c:v>5/31/2001</c:v>
                </c:pt>
                <c:pt idx="137">
                  <c:v>6/30/2001</c:v>
                </c:pt>
                <c:pt idx="138">
                  <c:v>7/31/2001</c:v>
                </c:pt>
                <c:pt idx="139">
                  <c:v>8/31/2001</c:v>
                </c:pt>
                <c:pt idx="140">
                  <c:v>9/30/2001</c:v>
                </c:pt>
                <c:pt idx="141">
                  <c:v>10/31/2001</c:v>
                </c:pt>
                <c:pt idx="142">
                  <c:v>11/30/2001</c:v>
                </c:pt>
                <c:pt idx="143">
                  <c:v>12/31/2001</c:v>
                </c:pt>
                <c:pt idx="144">
                  <c:v>1/31/2002</c:v>
                </c:pt>
                <c:pt idx="145">
                  <c:v>2/28/2002</c:v>
                </c:pt>
                <c:pt idx="146">
                  <c:v>3/31/2002</c:v>
                </c:pt>
                <c:pt idx="147">
                  <c:v>4/30/2002</c:v>
                </c:pt>
                <c:pt idx="148">
                  <c:v>5/31/2002</c:v>
                </c:pt>
                <c:pt idx="149">
                  <c:v>6/30/2002</c:v>
                </c:pt>
                <c:pt idx="150">
                  <c:v>7/31/2002</c:v>
                </c:pt>
                <c:pt idx="151">
                  <c:v>8/31/2002</c:v>
                </c:pt>
                <c:pt idx="152">
                  <c:v>9/30/2002</c:v>
                </c:pt>
                <c:pt idx="153">
                  <c:v>10/31/2002</c:v>
                </c:pt>
                <c:pt idx="154">
                  <c:v>11/30/2002</c:v>
                </c:pt>
                <c:pt idx="155">
                  <c:v>12/31/2002</c:v>
                </c:pt>
                <c:pt idx="156">
                  <c:v>1/31/2003</c:v>
                </c:pt>
                <c:pt idx="157">
                  <c:v>2/28/2003</c:v>
                </c:pt>
                <c:pt idx="158">
                  <c:v>3/31/2003</c:v>
                </c:pt>
                <c:pt idx="159">
                  <c:v>4/30/2003</c:v>
                </c:pt>
                <c:pt idx="160">
                  <c:v>5/31/2003</c:v>
                </c:pt>
                <c:pt idx="161">
                  <c:v>6/30/2003</c:v>
                </c:pt>
                <c:pt idx="162">
                  <c:v>7/31/2003</c:v>
                </c:pt>
                <c:pt idx="163">
                  <c:v>8/31/2003</c:v>
                </c:pt>
                <c:pt idx="164">
                  <c:v>9/30/2003</c:v>
                </c:pt>
                <c:pt idx="165">
                  <c:v>10/31/2003</c:v>
                </c:pt>
                <c:pt idx="166">
                  <c:v>11/30/2003</c:v>
                </c:pt>
                <c:pt idx="167">
                  <c:v>12/31/2003</c:v>
                </c:pt>
                <c:pt idx="168">
                  <c:v>1/31/2004</c:v>
                </c:pt>
                <c:pt idx="169">
                  <c:v>2/29/2004</c:v>
                </c:pt>
                <c:pt idx="170">
                  <c:v>3/31/2004</c:v>
                </c:pt>
                <c:pt idx="171">
                  <c:v>4/30/2004</c:v>
                </c:pt>
                <c:pt idx="172">
                  <c:v>5/31/2004</c:v>
                </c:pt>
                <c:pt idx="173">
                  <c:v>6/30/2004</c:v>
                </c:pt>
                <c:pt idx="174">
                  <c:v>7/31/2004</c:v>
                </c:pt>
                <c:pt idx="175">
                  <c:v>8/31/2004</c:v>
                </c:pt>
                <c:pt idx="176">
                  <c:v>9/30/2004</c:v>
                </c:pt>
                <c:pt idx="177">
                  <c:v>10/31/2004</c:v>
                </c:pt>
                <c:pt idx="178">
                  <c:v>11/30/2004</c:v>
                </c:pt>
                <c:pt idx="179">
                  <c:v>12/31/2004</c:v>
                </c:pt>
                <c:pt idx="180">
                  <c:v>1/31/2005</c:v>
                </c:pt>
                <c:pt idx="181">
                  <c:v>3/1/2005</c:v>
                </c:pt>
                <c:pt idx="182">
                  <c:v>3/31/2005</c:v>
                </c:pt>
                <c:pt idx="183">
                  <c:v>4/30/2005</c:v>
                </c:pt>
                <c:pt idx="184">
                  <c:v>5/31/2005</c:v>
                </c:pt>
                <c:pt idx="185">
                  <c:v>6/30/2005</c:v>
                </c:pt>
                <c:pt idx="186">
                  <c:v>7/31/2005</c:v>
                </c:pt>
                <c:pt idx="187">
                  <c:v>8/31/2005</c:v>
                </c:pt>
                <c:pt idx="188">
                  <c:v>9/30/2005</c:v>
                </c:pt>
                <c:pt idx="189">
                  <c:v>10/31/2005</c:v>
                </c:pt>
                <c:pt idx="190">
                  <c:v>11/30/2005</c:v>
                </c:pt>
                <c:pt idx="191">
                  <c:v>12/31/2005</c:v>
                </c:pt>
                <c:pt idx="192">
                  <c:v>1/31/2006</c:v>
                </c:pt>
                <c:pt idx="193">
                  <c:v>3/1/2006</c:v>
                </c:pt>
                <c:pt idx="194">
                  <c:v>3/31/2006</c:v>
                </c:pt>
                <c:pt idx="195">
                  <c:v>4/30/2006</c:v>
                </c:pt>
                <c:pt idx="196">
                  <c:v>5/31/2006</c:v>
                </c:pt>
                <c:pt idx="197">
                  <c:v>6/30/2006</c:v>
                </c:pt>
                <c:pt idx="198">
                  <c:v>7/31/2006</c:v>
                </c:pt>
                <c:pt idx="199">
                  <c:v>8/31/2006</c:v>
                </c:pt>
                <c:pt idx="200">
                  <c:v>9/30/2006</c:v>
                </c:pt>
                <c:pt idx="201">
                  <c:v>10/31/2006</c:v>
                </c:pt>
                <c:pt idx="202">
                  <c:v>11/30/2006</c:v>
                </c:pt>
                <c:pt idx="203">
                  <c:v>12/31/2006</c:v>
                </c:pt>
                <c:pt idx="204">
                  <c:v>1/31/2007</c:v>
                </c:pt>
                <c:pt idx="205">
                  <c:v>3/1/2007</c:v>
                </c:pt>
                <c:pt idx="206">
                  <c:v>3/31/2007</c:v>
                </c:pt>
                <c:pt idx="207">
                  <c:v>4/30/2007</c:v>
                </c:pt>
                <c:pt idx="208">
                  <c:v>5/31/2007</c:v>
                </c:pt>
                <c:pt idx="209">
                  <c:v>6/30/2007</c:v>
                </c:pt>
                <c:pt idx="210">
                  <c:v>7/31/2007</c:v>
                </c:pt>
                <c:pt idx="211">
                  <c:v>8/31/2007</c:v>
                </c:pt>
                <c:pt idx="212">
                  <c:v>9/30/2007</c:v>
                </c:pt>
                <c:pt idx="213">
                  <c:v>10/31/2007</c:v>
                </c:pt>
                <c:pt idx="214">
                  <c:v>11/30/2007</c:v>
                </c:pt>
                <c:pt idx="215">
                  <c:v>12/31/2007</c:v>
                </c:pt>
                <c:pt idx="216">
                  <c:v>1/31/2008</c:v>
                </c:pt>
                <c:pt idx="217">
                  <c:v>2/29/2008</c:v>
                </c:pt>
                <c:pt idx="218">
                  <c:v>3/31/2008</c:v>
                </c:pt>
                <c:pt idx="219">
                  <c:v>4/30/2008</c:v>
                </c:pt>
                <c:pt idx="220">
                  <c:v>5/31/2008</c:v>
                </c:pt>
                <c:pt idx="221">
                  <c:v>6/30/2008</c:v>
                </c:pt>
                <c:pt idx="222">
                  <c:v>7/31/2008</c:v>
                </c:pt>
                <c:pt idx="223">
                  <c:v>8/31/2008</c:v>
                </c:pt>
                <c:pt idx="224">
                  <c:v>9/30/2008</c:v>
                </c:pt>
                <c:pt idx="225">
                  <c:v>10/31/2008</c:v>
                </c:pt>
                <c:pt idx="226">
                  <c:v>11/30/2008</c:v>
                </c:pt>
                <c:pt idx="227">
                  <c:v>12/31/2008</c:v>
                </c:pt>
                <c:pt idx="228">
                  <c:v>1/31/2009</c:v>
                </c:pt>
                <c:pt idx="229">
                  <c:v>2/29/2009</c:v>
                </c:pt>
                <c:pt idx="230">
                  <c:v>3/31/2008</c:v>
                </c:pt>
                <c:pt idx="231">
                  <c:v>4/30/2009</c:v>
                </c:pt>
                <c:pt idx="232">
                  <c:v>5/31/2009</c:v>
                </c:pt>
                <c:pt idx="233">
                  <c:v>6/30/2009</c:v>
                </c:pt>
                <c:pt idx="234">
                  <c:v>7/31/2009</c:v>
                </c:pt>
                <c:pt idx="235">
                  <c:v>8/31/2009</c:v>
                </c:pt>
                <c:pt idx="236">
                  <c:v>9/30/2009</c:v>
                </c:pt>
                <c:pt idx="237">
                  <c:v>10/31/2009</c:v>
                </c:pt>
                <c:pt idx="238">
                  <c:v>11/30/2009</c:v>
                </c:pt>
                <c:pt idx="239">
                  <c:v>12/31/2009</c:v>
                </c:pt>
                <c:pt idx="240">
                  <c:v>1/31/2010</c:v>
                </c:pt>
                <c:pt idx="241">
                  <c:v>2/28/2010</c:v>
                </c:pt>
                <c:pt idx="242">
                  <c:v>3/31/2010</c:v>
                </c:pt>
                <c:pt idx="243">
                  <c:v>4/28/2010</c:v>
                </c:pt>
                <c:pt idx="244">
                  <c:v>5/31/2010</c:v>
                </c:pt>
                <c:pt idx="245">
                  <c:v>6/30/2010</c:v>
                </c:pt>
                <c:pt idx="246">
                  <c:v>7/31/2010</c:v>
                </c:pt>
                <c:pt idx="247">
                  <c:v>8/31/2010</c:v>
                </c:pt>
                <c:pt idx="248">
                  <c:v>9/30/2010</c:v>
                </c:pt>
                <c:pt idx="249">
                  <c:v>10/31/2010</c:v>
                </c:pt>
                <c:pt idx="250">
                  <c:v>11/30/2010</c:v>
                </c:pt>
                <c:pt idx="251">
                  <c:v>12/31/2010</c:v>
                </c:pt>
                <c:pt idx="252">
                  <c:v>1/31/2011</c:v>
                </c:pt>
                <c:pt idx="253">
                  <c:v>2/29/2011</c:v>
                </c:pt>
                <c:pt idx="254">
                  <c:v>3/31/2011</c:v>
                </c:pt>
                <c:pt idx="255">
                  <c:v>4/30/2011</c:v>
                </c:pt>
                <c:pt idx="256">
                  <c:v>5/31/2011</c:v>
                </c:pt>
                <c:pt idx="257">
                  <c:v>6/30/2011</c:v>
                </c:pt>
                <c:pt idx="258">
                  <c:v>7/31/2011</c:v>
                </c:pt>
                <c:pt idx="259">
                  <c:v>8/31/2011</c:v>
                </c:pt>
                <c:pt idx="260">
                  <c:v>9/30/2011</c:v>
                </c:pt>
                <c:pt idx="261">
                  <c:v>10/31/2011</c:v>
                </c:pt>
                <c:pt idx="262">
                  <c:v>11/30/2011</c:v>
                </c:pt>
                <c:pt idx="263">
                  <c:v>12/31/2011</c:v>
                </c:pt>
                <c:pt idx="264">
                  <c:v>1/31/2012</c:v>
                </c:pt>
                <c:pt idx="265">
                  <c:v>2/29/2012</c:v>
                </c:pt>
                <c:pt idx="266">
                  <c:v>3/31/2012</c:v>
                </c:pt>
                <c:pt idx="267">
                  <c:v>4/30/2012</c:v>
                </c:pt>
                <c:pt idx="268">
                  <c:v>5/31/2012</c:v>
                </c:pt>
                <c:pt idx="269">
                  <c:v>6/30/2012</c:v>
                </c:pt>
                <c:pt idx="270">
                  <c:v>7/31/2012</c:v>
                </c:pt>
                <c:pt idx="271">
                  <c:v>8/31/2012</c:v>
                </c:pt>
                <c:pt idx="272">
                  <c:v>9/30/2012</c:v>
                </c:pt>
                <c:pt idx="273">
                  <c:v>10/31/2012</c:v>
                </c:pt>
                <c:pt idx="274">
                  <c:v>11/30/2012</c:v>
                </c:pt>
                <c:pt idx="275">
                  <c:v>12/31/2012</c:v>
                </c:pt>
                <c:pt idx="276">
                  <c:v>1/31/2013</c:v>
                </c:pt>
                <c:pt idx="277">
                  <c:v>2/28/2013</c:v>
                </c:pt>
                <c:pt idx="278">
                  <c:v>3/31/2013</c:v>
                </c:pt>
                <c:pt idx="279">
                  <c:v>4/30/2013</c:v>
                </c:pt>
                <c:pt idx="280">
                  <c:v>5/31/2013</c:v>
                </c:pt>
                <c:pt idx="281">
                  <c:v>6/30/2013</c:v>
                </c:pt>
                <c:pt idx="282">
                  <c:v>7/31/2013</c:v>
                </c:pt>
                <c:pt idx="283">
                  <c:v>8/31/2013</c:v>
                </c:pt>
              </c:strCache>
            </c:strRef>
          </c:cat>
          <c:val>
            <c:numRef>
              <c:f>Sheet1!$D$2:$D$277</c:f>
              <c:numCache>
                <c:formatCode>0</c:formatCode>
                <c:ptCount val="276"/>
                <c:pt idx="0">
                  <c:v>0</c:v>
                </c:pt>
                <c:pt idx="1">
                  <c:v>0</c:v>
                </c:pt>
                <c:pt idx="2">
                  <c:v>0</c:v>
                </c:pt>
                <c:pt idx="3">
                  <c:v>0</c:v>
                </c:pt>
                <c:pt idx="4">
                  <c:v>0</c:v>
                </c:pt>
                <c:pt idx="5">
                  <c:v>0</c:v>
                </c:pt>
                <c:pt idx="6">
                  <c:v>1</c:v>
                </c:pt>
                <c:pt idx="7">
                  <c:v>1</c:v>
                </c:pt>
                <c:pt idx="8">
                  <c:v>1</c:v>
                </c:pt>
                <c:pt idx="9">
                  <c:v>1</c:v>
                </c:pt>
                <c:pt idx="10">
                  <c:v>1</c:v>
                </c:pt>
                <c:pt idx="11">
                  <c:v>1</c:v>
                </c:pt>
                <c:pt idx="12">
                  <c:v>1</c:v>
                </c:pt>
                <c:pt idx="13">
                  <c:v>1</c:v>
                </c:pt>
                <c:pt idx="14">
                  <c:v>1</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1</c:v>
                </c:pt>
                <c:pt idx="135">
                  <c:v>1</c:v>
                </c:pt>
                <c:pt idx="136">
                  <c:v>1</c:v>
                </c:pt>
                <c:pt idx="137">
                  <c:v>1</c:v>
                </c:pt>
                <c:pt idx="138">
                  <c:v>1</c:v>
                </c:pt>
                <c:pt idx="139">
                  <c:v>1</c:v>
                </c:pt>
                <c:pt idx="140">
                  <c:v>1</c:v>
                </c:pt>
                <c:pt idx="141">
                  <c:v>1</c:v>
                </c:pt>
                <c:pt idx="142">
                  <c:v>1</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1</c:v>
                </c:pt>
                <c:pt idx="216">
                  <c:v>1</c:v>
                </c:pt>
                <c:pt idx="217">
                  <c:v>1</c:v>
                </c:pt>
                <c:pt idx="218">
                  <c:v>1</c:v>
                </c:pt>
                <c:pt idx="219">
                  <c:v>1</c:v>
                </c:pt>
                <c:pt idx="220">
                  <c:v>1</c:v>
                </c:pt>
                <c:pt idx="221">
                  <c:v>1</c:v>
                </c:pt>
                <c:pt idx="222">
                  <c:v>1</c:v>
                </c:pt>
                <c:pt idx="223">
                  <c:v>1</c:v>
                </c:pt>
                <c:pt idx="224">
                  <c:v>1</c:v>
                </c:pt>
                <c:pt idx="225">
                  <c:v>1</c:v>
                </c:pt>
                <c:pt idx="226">
                  <c:v>1</c:v>
                </c:pt>
                <c:pt idx="227">
                  <c:v>1</c:v>
                </c:pt>
                <c:pt idx="228">
                  <c:v>1</c:v>
                </c:pt>
                <c:pt idx="229">
                  <c:v>1</c:v>
                </c:pt>
                <c:pt idx="230">
                  <c:v>1</c:v>
                </c:pt>
                <c:pt idx="231">
                  <c:v>1</c:v>
                </c:pt>
                <c:pt idx="232">
                  <c:v>1</c:v>
                </c:pt>
                <c:pt idx="233">
                  <c:v>1</c:v>
                </c:pt>
                <c:pt idx="234">
                  <c:v>0</c:v>
                </c:pt>
                <c:pt idx="235">
                  <c:v>0</c:v>
                </c:pt>
                <c:pt idx="236">
                  <c:v>0</c:v>
                </c:pt>
                <c:pt idx="237">
                  <c:v>0</c:v>
                </c:pt>
                <c:pt idx="238">
                  <c:v>0</c:v>
                </c:pt>
                <c:pt idx="239">
                  <c:v>0</c:v>
                </c:pt>
                <c:pt idx="240">
                  <c:v>0</c:v>
                </c:pt>
                <c:pt idx="241">
                  <c:v>0</c:v>
                </c:pt>
                <c:pt idx="242" formatCode="General">
                  <c:v>0</c:v>
                </c:pt>
                <c:pt idx="243" formatCode="General">
                  <c:v>0</c:v>
                </c:pt>
                <c:pt idx="244" formatCode="General">
                  <c:v>0</c:v>
                </c:pt>
                <c:pt idx="245" formatCode="General">
                  <c:v>0</c:v>
                </c:pt>
                <c:pt idx="246" formatCode="General">
                  <c:v>0</c:v>
                </c:pt>
                <c:pt idx="247" formatCode="General">
                  <c:v>0</c:v>
                </c:pt>
                <c:pt idx="248" formatCode="General">
                  <c:v>0</c:v>
                </c:pt>
                <c:pt idx="249" formatCode="General">
                  <c:v>0</c:v>
                </c:pt>
                <c:pt idx="250" formatCode="General">
                  <c:v>0</c:v>
                </c:pt>
                <c:pt idx="251" formatCode="General">
                  <c:v>0</c:v>
                </c:pt>
                <c:pt idx="252" formatCode="General">
                  <c:v>0</c:v>
                </c:pt>
                <c:pt idx="253" formatCode="General">
                  <c:v>0</c:v>
                </c:pt>
                <c:pt idx="254" formatCode="General">
                  <c:v>0</c:v>
                </c:pt>
                <c:pt idx="255" formatCode="General">
                  <c:v>0</c:v>
                </c:pt>
                <c:pt idx="256" formatCode="General">
                  <c:v>0</c:v>
                </c:pt>
                <c:pt idx="257" formatCode="General">
                  <c:v>0</c:v>
                </c:pt>
                <c:pt idx="258" formatCode="General">
                  <c:v>0</c:v>
                </c:pt>
                <c:pt idx="259" formatCode="General">
                  <c:v>0</c:v>
                </c:pt>
                <c:pt idx="260" formatCode="General">
                  <c:v>0</c:v>
                </c:pt>
                <c:pt idx="261" formatCode="General">
                  <c:v>0</c:v>
                </c:pt>
                <c:pt idx="262" formatCode="General">
                  <c:v>0</c:v>
                </c:pt>
                <c:pt idx="263" formatCode="General">
                  <c:v>0</c:v>
                </c:pt>
                <c:pt idx="264" formatCode="General">
                  <c:v>0</c:v>
                </c:pt>
                <c:pt idx="265" formatCode="General">
                  <c:v>0</c:v>
                </c:pt>
                <c:pt idx="266" formatCode="General">
                  <c:v>0</c:v>
                </c:pt>
                <c:pt idx="267" formatCode="General">
                  <c:v>0</c:v>
                </c:pt>
                <c:pt idx="268" formatCode="General">
                  <c:v>0</c:v>
                </c:pt>
                <c:pt idx="269" formatCode="General">
                  <c:v>0</c:v>
                </c:pt>
                <c:pt idx="270" formatCode="General">
                  <c:v>0</c:v>
                </c:pt>
                <c:pt idx="271" formatCode="General">
                  <c:v>0</c:v>
                </c:pt>
                <c:pt idx="272" formatCode="General">
                  <c:v>0</c:v>
                </c:pt>
                <c:pt idx="273" formatCode="General">
                  <c:v>0</c:v>
                </c:pt>
                <c:pt idx="274" formatCode="General">
                  <c:v>0</c:v>
                </c:pt>
                <c:pt idx="275" formatCode="General">
                  <c:v>0</c:v>
                </c:pt>
              </c:numCache>
            </c:numRef>
          </c:val>
        </c:ser>
        <c:gapWidth val="0"/>
        <c:axId val="105727488"/>
        <c:axId val="105729024"/>
      </c:barChart>
      <c:lineChart>
        <c:grouping val="standard"/>
        <c:ser>
          <c:idx val="2"/>
          <c:order val="0"/>
          <c:tx>
            <c:strRef>
              <c:f>Sheet1!$C$1</c:f>
              <c:strCache>
                <c:ptCount val="1"/>
                <c:pt idx="0">
                  <c:v>HC &amp; SS employment</c:v>
                </c:pt>
              </c:strCache>
            </c:strRef>
          </c:tx>
          <c:spPr>
            <a:ln w="38100">
              <a:solidFill>
                <a:schemeClr val="accent1"/>
              </a:solidFill>
              <a:prstDash val="solid"/>
            </a:ln>
          </c:spPr>
          <c:marker>
            <c:symbol val="none"/>
          </c:marker>
          <c:cat>
            <c:strRef>
              <c:f>Sheet1!$A$2:$A$285</c:f>
              <c:strCache>
                <c:ptCount val="284"/>
                <c:pt idx="0">
                  <c:v>1/31/1990</c:v>
                </c:pt>
                <c:pt idx="1">
                  <c:v>2/28/1990</c:v>
                </c:pt>
                <c:pt idx="2">
                  <c:v>3/31/1990</c:v>
                </c:pt>
                <c:pt idx="3">
                  <c:v>4/30/1990</c:v>
                </c:pt>
                <c:pt idx="4">
                  <c:v>5/31/1990</c:v>
                </c:pt>
                <c:pt idx="5">
                  <c:v>6/30/1990</c:v>
                </c:pt>
                <c:pt idx="6">
                  <c:v>7/31/1990</c:v>
                </c:pt>
                <c:pt idx="7">
                  <c:v>8/31/1990</c:v>
                </c:pt>
                <c:pt idx="8">
                  <c:v>9/30/1990</c:v>
                </c:pt>
                <c:pt idx="9">
                  <c:v>10/31/1990</c:v>
                </c:pt>
                <c:pt idx="10">
                  <c:v>11/30/1990</c:v>
                </c:pt>
                <c:pt idx="11">
                  <c:v>12/31/1990</c:v>
                </c:pt>
                <c:pt idx="12">
                  <c:v>1/31/1991</c:v>
                </c:pt>
                <c:pt idx="13">
                  <c:v>2/28/1991</c:v>
                </c:pt>
                <c:pt idx="14">
                  <c:v>3/31/1991</c:v>
                </c:pt>
                <c:pt idx="15">
                  <c:v>4/30/1991</c:v>
                </c:pt>
                <c:pt idx="16">
                  <c:v>5/31/1991</c:v>
                </c:pt>
                <c:pt idx="17">
                  <c:v>6/30/1991</c:v>
                </c:pt>
                <c:pt idx="18">
                  <c:v>7/31/1991</c:v>
                </c:pt>
                <c:pt idx="19">
                  <c:v>8/31/1991</c:v>
                </c:pt>
                <c:pt idx="20">
                  <c:v>9/30/1991</c:v>
                </c:pt>
                <c:pt idx="21">
                  <c:v>10/31/1991</c:v>
                </c:pt>
                <c:pt idx="22">
                  <c:v>11/30/1991</c:v>
                </c:pt>
                <c:pt idx="23">
                  <c:v>12/31/1991</c:v>
                </c:pt>
                <c:pt idx="24">
                  <c:v>1/31/1992</c:v>
                </c:pt>
                <c:pt idx="25">
                  <c:v>2/28/1992</c:v>
                </c:pt>
                <c:pt idx="26">
                  <c:v>3/31/1992</c:v>
                </c:pt>
                <c:pt idx="27">
                  <c:v>4/30/1992</c:v>
                </c:pt>
                <c:pt idx="28">
                  <c:v>5/31/1992</c:v>
                </c:pt>
                <c:pt idx="29">
                  <c:v>6/30/1992</c:v>
                </c:pt>
                <c:pt idx="30">
                  <c:v>7/31/1992</c:v>
                </c:pt>
                <c:pt idx="31">
                  <c:v>8/31/1992</c:v>
                </c:pt>
                <c:pt idx="32">
                  <c:v>9/30/1992</c:v>
                </c:pt>
                <c:pt idx="33">
                  <c:v>10/31/1992</c:v>
                </c:pt>
                <c:pt idx="34">
                  <c:v>11/30/1992</c:v>
                </c:pt>
                <c:pt idx="35">
                  <c:v>12/31/1992</c:v>
                </c:pt>
                <c:pt idx="36">
                  <c:v>1/31/1993</c:v>
                </c:pt>
                <c:pt idx="37">
                  <c:v>2/28/1993</c:v>
                </c:pt>
                <c:pt idx="38">
                  <c:v>3/31/1993</c:v>
                </c:pt>
                <c:pt idx="39">
                  <c:v>4/30/1993</c:v>
                </c:pt>
                <c:pt idx="40">
                  <c:v>5/31/1993</c:v>
                </c:pt>
                <c:pt idx="41">
                  <c:v>6/30/1993</c:v>
                </c:pt>
                <c:pt idx="42">
                  <c:v>7/31/1993</c:v>
                </c:pt>
                <c:pt idx="43">
                  <c:v>8/31/1993</c:v>
                </c:pt>
                <c:pt idx="44">
                  <c:v>9/30/1993</c:v>
                </c:pt>
                <c:pt idx="45">
                  <c:v>10/31/1993</c:v>
                </c:pt>
                <c:pt idx="46">
                  <c:v>11/30/1993</c:v>
                </c:pt>
                <c:pt idx="47">
                  <c:v>12/31/1993</c:v>
                </c:pt>
                <c:pt idx="48">
                  <c:v>1/31/1994</c:v>
                </c:pt>
                <c:pt idx="49">
                  <c:v>2/28/1994</c:v>
                </c:pt>
                <c:pt idx="50">
                  <c:v>3/31/1994</c:v>
                </c:pt>
                <c:pt idx="51">
                  <c:v>4/30/1994</c:v>
                </c:pt>
                <c:pt idx="52">
                  <c:v>5/31/1994</c:v>
                </c:pt>
                <c:pt idx="53">
                  <c:v>6/30/1994</c:v>
                </c:pt>
                <c:pt idx="54">
                  <c:v>7/31/1994</c:v>
                </c:pt>
                <c:pt idx="55">
                  <c:v>8/31/1994</c:v>
                </c:pt>
                <c:pt idx="56">
                  <c:v>9/30/1994</c:v>
                </c:pt>
                <c:pt idx="57">
                  <c:v>10/31/1994</c:v>
                </c:pt>
                <c:pt idx="58">
                  <c:v>11/30/1994</c:v>
                </c:pt>
                <c:pt idx="59">
                  <c:v>12/31/1994</c:v>
                </c:pt>
                <c:pt idx="60">
                  <c:v>1/31/1995</c:v>
                </c:pt>
                <c:pt idx="61">
                  <c:v>2/28/1995</c:v>
                </c:pt>
                <c:pt idx="62">
                  <c:v>3/31/1995</c:v>
                </c:pt>
                <c:pt idx="63">
                  <c:v>4/30/1995</c:v>
                </c:pt>
                <c:pt idx="64">
                  <c:v>5/31/1995</c:v>
                </c:pt>
                <c:pt idx="65">
                  <c:v>6/30/1995</c:v>
                </c:pt>
                <c:pt idx="66">
                  <c:v>7/31/1995</c:v>
                </c:pt>
                <c:pt idx="67">
                  <c:v>8/31/1995</c:v>
                </c:pt>
                <c:pt idx="68">
                  <c:v>9/30/1995</c:v>
                </c:pt>
                <c:pt idx="69">
                  <c:v>10/31/1995</c:v>
                </c:pt>
                <c:pt idx="70">
                  <c:v>11/30/1995</c:v>
                </c:pt>
                <c:pt idx="71">
                  <c:v>12/31/1995</c:v>
                </c:pt>
                <c:pt idx="72">
                  <c:v>1/31/1996</c:v>
                </c:pt>
                <c:pt idx="73">
                  <c:v>2/28/1996</c:v>
                </c:pt>
                <c:pt idx="74">
                  <c:v>3/31/1996</c:v>
                </c:pt>
                <c:pt idx="75">
                  <c:v>4/30/1996</c:v>
                </c:pt>
                <c:pt idx="76">
                  <c:v>5/31/1996</c:v>
                </c:pt>
                <c:pt idx="77">
                  <c:v>6/30/1996</c:v>
                </c:pt>
                <c:pt idx="78">
                  <c:v>7/31/1996</c:v>
                </c:pt>
                <c:pt idx="79">
                  <c:v>8/31/1996</c:v>
                </c:pt>
                <c:pt idx="80">
                  <c:v>9/30/1996</c:v>
                </c:pt>
                <c:pt idx="81">
                  <c:v>10/31/1996</c:v>
                </c:pt>
                <c:pt idx="82">
                  <c:v>11/30/1996</c:v>
                </c:pt>
                <c:pt idx="83">
                  <c:v>12/31/1996</c:v>
                </c:pt>
                <c:pt idx="84">
                  <c:v>1/31/1997</c:v>
                </c:pt>
                <c:pt idx="85">
                  <c:v>2/28/1997</c:v>
                </c:pt>
                <c:pt idx="86">
                  <c:v>3/31/1997</c:v>
                </c:pt>
                <c:pt idx="87">
                  <c:v>4/30/1997</c:v>
                </c:pt>
                <c:pt idx="88">
                  <c:v>5/31/1997</c:v>
                </c:pt>
                <c:pt idx="89">
                  <c:v>6/30/1997</c:v>
                </c:pt>
                <c:pt idx="90">
                  <c:v>7/31/1997</c:v>
                </c:pt>
                <c:pt idx="91">
                  <c:v>8/31/1997</c:v>
                </c:pt>
                <c:pt idx="92">
                  <c:v>9/30/1997</c:v>
                </c:pt>
                <c:pt idx="93">
                  <c:v>10/31/1997</c:v>
                </c:pt>
                <c:pt idx="94">
                  <c:v>11/30/1997</c:v>
                </c:pt>
                <c:pt idx="95">
                  <c:v>12/31/1997</c:v>
                </c:pt>
                <c:pt idx="96">
                  <c:v>1/31/1998</c:v>
                </c:pt>
                <c:pt idx="97">
                  <c:v>2/28/1998</c:v>
                </c:pt>
                <c:pt idx="98">
                  <c:v>3/31/1998</c:v>
                </c:pt>
                <c:pt idx="99">
                  <c:v>4/30/1998</c:v>
                </c:pt>
                <c:pt idx="100">
                  <c:v>5/31/1998</c:v>
                </c:pt>
                <c:pt idx="101">
                  <c:v>6/30/1998</c:v>
                </c:pt>
                <c:pt idx="102">
                  <c:v>7/31/1998</c:v>
                </c:pt>
                <c:pt idx="103">
                  <c:v>8/31/1998</c:v>
                </c:pt>
                <c:pt idx="104">
                  <c:v>9/30/1998</c:v>
                </c:pt>
                <c:pt idx="105">
                  <c:v>10/31/1998</c:v>
                </c:pt>
                <c:pt idx="106">
                  <c:v>11/30/1998</c:v>
                </c:pt>
                <c:pt idx="107">
                  <c:v>12/31/1998</c:v>
                </c:pt>
                <c:pt idx="108">
                  <c:v>1/31/1999</c:v>
                </c:pt>
                <c:pt idx="109">
                  <c:v>2/28/1999</c:v>
                </c:pt>
                <c:pt idx="110">
                  <c:v>3/31/1999</c:v>
                </c:pt>
                <c:pt idx="111">
                  <c:v>4/30/1999</c:v>
                </c:pt>
                <c:pt idx="112">
                  <c:v>5/31/1999</c:v>
                </c:pt>
                <c:pt idx="113">
                  <c:v>6/30/1999</c:v>
                </c:pt>
                <c:pt idx="114">
                  <c:v>7/31/1999</c:v>
                </c:pt>
                <c:pt idx="115">
                  <c:v>8/31/1999</c:v>
                </c:pt>
                <c:pt idx="116">
                  <c:v>9/30/1999</c:v>
                </c:pt>
                <c:pt idx="117">
                  <c:v>10/31/1999</c:v>
                </c:pt>
                <c:pt idx="118">
                  <c:v>11/30/1999</c:v>
                </c:pt>
                <c:pt idx="119">
                  <c:v>12/31/1999</c:v>
                </c:pt>
                <c:pt idx="120">
                  <c:v>1/31/2000</c:v>
                </c:pt>
                <c:pt idx="121">
                  <c:v>2/28/2000</c:v>
                </c:pt>
                <c:pt idx="122">
                  <c:v>3/31/2000</c:v>
                </c:pt>
                <c:pt idx="123">
                  <c:v>4/30/2000</c:v>
                </c:pt>
                <c:pt idx="124">
                  <c:v>5/31/2000</c:v>
                </c:pt>
                <c:pt idx="125">
                  <c:v>6/30/2000</c:v>
                </c:pt>
                <c:pt idx="126">
                  <c:v>7/31/2000</c:v>
                </c:pt>
                <c:pt idx="127">
                  <c:v>8/31/2000</c:v>
                </c:pt>
                <c:pt idx="128">
                  <c:v>9/30/2000</c:v>
                </c:pt>
                <c:pt idx="129">
                  <c:v>10/31/2000</c:v>
                </c:pt>
                <c:pt idx="130">
                  <c:v>11/30/2000</c:v>
                </c:pt>
                <c:pt idx="131">
                  <c:v>12/31/2000</c:v>
                </c:pt>
                <c:pt idx="132">
                  <c:v>1/31/2001</c:v>
                </c:pt>
                <c:pt idx="133">
                  <c:v>2/28/2001</c:v>
                </c:pt>
                <c:pt idx="134">
                  <c:v>3/31/2001</c:v>
                </c:pt>
                <c:pt idx="135">
                  <c:v>4/30/2001</c:v>
                </c:pt>
                <c:pt idx="136">
                  <c:v>5/31/2001</c:v>
                </c:pt>
                <c:pt idx="137">
                  <c:v>6/30/2001</c:v>
                </c:pt>
                <c:pt idx="138">
                  <c:v>7/31/2001</c:v>
                </c:pt>
                <c:pt idx="139">
                  <c:v>8/31/2001</c:v>
                </c:pt>
                <c:pt idx="140">
                  <c:v>9/30/2001</c:v>
                </c:pt>
                <c:pt idx="141">
                  <c:v>10/31/2001</c:v>
                </c:pt>
                <c:pt idx="142">
                  <c:v>11/30/2001</c:v>
                </c:pt>
                <c:pt idx="143">
                  <c:v>12/31/2001</c:v>
                </c:pt>
                <c:pt idx="144">
                  <c:v>1/31/2002</c:v>
                </c:pt>
                <c:pt idx="145">
                  <c:v>2/28/2002</c:v>
                </c:pt>
                <c:pt idx="146">
                  <c:v>3/31/2002</c:v>
                </c:pt>
                <c:pt idx="147">
                  <c:v>4/30/2002</c:v>
                </c:pt>
                <c:pt idx="148">
                  <c:v>5/31/2002</c:v>
                </c:pt>
                <c:pt idx="149">
                  <c:v>6/30/2002</c:v>
                </c:pt>
                <c:pt idx="150">
                  <c:v>7/31/2002</c:v>
                </c:pt>
                <c:pt idx="151">
                  <c:v>8/31/2002</c:v>
                </c:pt>
                <c:pt idx="152">
                  <c:v>9/30/2002</c:v>
                </c:pt>
                <c:pt idx="153">
                  <c:v>10/31/2002</c:v>
                </c:pt>
                <c:pt idx="154">
                  <c:v>11/30/2002</c:v>
                </c:pt>
                <c:pt idx="155">
                  <c:v>12/31/2002</c:v>
                </c:pt>
                <c:pt idx="156">
                  <c:v>1/31/2003</c:v>
                </c:pt>
                <c:pt idx="157">
                  <c:v>2/28/2003</c:v>
                </c:pt>
                <c:pt idx="158">
                  <c:v>3/31/2003</c:v>
                </c:pt>
                <c:pt idx="159">
                  <c:v>4/30/2003</c:v>
                </c:pt>
                <c:pt idx="160">
                  <c:v>5/31/2003</c:v>
                </c:pt>
                <c:pt idx="161">
                  <c:v>6/30/2003</c:v>
                </c:pt>
                <c:pt idx="162">
                  <c:v>7/31/2003</c:v>
                </c:pt>
                <c:pt idx="163">
                  <c:v>8/31/2003</c:v>
                </c:pt>
                <c:pt idx="164">
                  <c:v>9/30/2003</c:v>
                </c:pt>
                <c:pt idx="165">
                  <c:v>10/31/2003</c:v>
                </c:pt>
                <c:pt idx="166">
                  <c:v>11/30/2003</c:v>
                </c:pt>
                <c:pt idx="167">
                  <c:v>12/31/2003</c:v>
                </c:pt>
                <c:pt idx="168">
                  <c:v>1/31/2004</c:v>
                </c:pt>
                <c:pt idx="169">
                  <c:v>2/29/2004</c:v>
                </c:pt>
                <c:pt idx="170">
                  <c:v>3/31/2004</c:v>
                </c:pt>
                <c:pt idx="171">
                  <c:v>4/30/2004</c:v>
                </c:pt>
                <c:pt idx="172">
                  <c:v>5/31/2004</c:v>
                </c:pt>
                <c:pt idx="173">
                  <c:v>6/30/2004</c:v>
                </c:pt>
                <c:pt idx="174">
                  <c:v>7/31/2004</c:v>
                </c:pt>
                <c:pt idx="175">
                  <c:v>8/31/2004</c:v>
                </c:pt>
                <c:pt idx="176">
                  <c:v>9/30/2004</c:v>
                </c:pt>
                <c:pt idx="177">
                  <c:v>10/31/2004</c:v>
                </c:pt>
                <c:pt idx="178">
                  <c:v>11/30/2004</c:v>
                </c:pt>
                <c:pt idx="179">
                  <c:v>12/31/2004</c:v>
                </c:pt>
                <c:pt idx="180">
                  <c:v>1/31/2005</c:v>
                </c:pt>
                <c:pt idx="181">
                  <c:v>3/1/2005</c:v>
                </c:pt>
                <c:pt idx="182">
                  <c:v>3/31/2005</c:v>
                </c:pt>
                <c:pt idx="183">
                  <c:v>4/30/2005</c:v>
                </c:pt>
                <c:pt idx="184">
                  <c:v>5/31/2005</c:v>
                </c:pt>
                <c:pt idx="185">
                  <c:v>6/30/2005</c:v>
                </c:pt>
                <c:pt idx="186">
                  <c:v>7/31/2005</c:v>
                </c:pt>
                <c:pt idx="187">
                  <c:v>8/31/2005</c:v>
                </c:pt>
                <c:pt idx="188">
                  <c:v>9/30/2005</c:v>
                </c:pt>
                <c:pt idx="189">
                  <c:v>10/31/2005</c:v>
                </c:pt>
                <c:pt idx="190">
                  <c:v>11/30/2005</c:v>
                </c:pt>
                <c:pt idx="191">
                  <c:v>12/31/2005</c:v>
                </c:pt>
                <c:pt idx="192">
                  <c:v>1/31/2006</c:v>
                </c:pt>
                <c:pt idx="193">
                  <c:v>3/1/2006</c:v>
                </c:pt>
                <c:pt idx="194">
                  <c:v>3/31/2006</c:v>
                </c:pt>
                <c:pt idx="195">
                  <c:v>4/30/2006</c:v>
                </c:pt>
                <c:pt idx="196">
                  <c:v>5/31/2006</c:v>
                </c:pt>
                <c:pt idx="197">
                  <c:v>6/30/2006</c:v>
                </c:pt>
                <c:pt idx="198">
                  <c:v>7/31/2006</c:v>
                </c:pt>
                <c:pt idx="199">
                  <c:v>8/31/2006</c:v>
                </c:pt>
                <c:pt idx="200">
                  <c:v>9/30/2006</c:v>
                </c:pt>
                <c:pt idx="201">
                  <c:v>10/31/2006</c:v>
                </c:pt>
                <c:pt idx="202">
                  <c:v>11/30/2006</c:v>
                </c:pt>
                <c:pt idx="203">
                  <c:v>12/31/2006</c:v>
                </c:pt>
                <c:pt idx="204">
                  <c:v>1/31/2007</c:v>
                </c:pt>
                <c:pt idx="205">
                  <c:v>3/1/2007</c:v>
                </c:pt>
                <c:pt idx="206">
                  <c:v>3/31/2007</c:v>
                </c:pt>
                <c:pt idx="207">
                  <c:v>4/30/2007</c:v>
                </c:pt>
                <c:pt idx="208">
                  <c:v>5/31/2007</c:v>
                </c:pt>
                <c:pt idx="209">
                  <c:v>6/30/2007</c:v>
                </c:pt>
                <c:pt idx="210">
                  <c:v>7/31/2007</c:v>
                </c:pt>
                <c:pt idx="211">
                  <c:v>8/31/2007</c:v>
                </c:pt>
                <c:pt idx="212">
                  <c:v>9/30/2007</c:v>
                </c:pt>
                <c:pt idx="213">
                  <c:v>10/31/2007</c:v>
                </c:pt>
                <c:pt idx="214">
                  <c:v>11/30/2007</c:v>
                </c:pt>
                <c:pt idx="215">
                  <c:v>12/31/2007</c:v>
                </c:pt>
                <c:pt idx="216">
                  <c:v>1/31/2008</c:v>
                </c:pt>
                <c:pt idx="217">
                  <c:v>2/29/2008</c:v>
                </c:pt>
                <c:pt idx="218">
                  <c:v>3/31/2008</c:v>
                </c:pt>
                <c:pt idx="219">
                  <c:v>4/30/2008</c:v>
                </c:pt>
                <c:pt idx="220">
                  <c:v>5/31/2008</c:v>
                </c:pt>
                <c:pt idx="221">
                  <c:v>6/30/2008</c:v>
                </c:pt>
                <c:pt idx="222">
                  <c:v>7/31/2008</c:v>
                </c:pt>
                <c:pt idx="223">
                  <c:v>8/31/2008</c:v>
                </c:pt>
                <c:pt idx="224">
                  <c:v>9/30/2008</c:v>
                </c:pt>
                <c:pt idx="225">
                  <c:v>10/31/2008</c:v>
                </c:pt>
                <c:pt idx="226">
                  <c:v>11/30/2008</c:v>
                </c:pt>
                <c:pt idx="227">
                  <c:v>12/31/2008</c:v>
                </c:pt>
                <c:pt idx="228">
                  <c:v>1/31/2009</c:v>
                </c:pt>
                <c:pt idx="229">
                  <c:v>2/29/2009</c:v>
                </c:pt>
                <c:pt idx="230">
                  <c:v>3/31/2008</c:v>
                </c:pt>
                <c:pt idx="231">
                  <c:v>4/30/2009</c:v>
                </c:pt>
                <c:pt idx="232">
                  <c:v>5/31/2009</c:v>
                </c:pt>
                <c:pt idx="233">
                  <c:v>6/30/2009</c:v>
                </c:pt>
                <c:pt idx="234">
                  <c:v>7/31/2009</c:v>
                </c:pt>
                <c:pt idx="235">
                  <c:v>8/31/2009</c:v>
                </c:pt>
                <c:pt idx="236">
                  <c:v>9/30/2009</c:v>
                </c:pt>
                <c:pt idx="237">
                  <c:v>10/31/2009</c:v>
                </c:pt>
                <c:pt idx="238">
                  <c:v>11/30/2009</c:v>
                </c:pt>
                <c:pt idx="239">
                  <c:v>12/31/2009</c:v>
                </c:pt>
                <c:pt idx="240">
                  <c:v>1/31/2010</c:v>
                </c:pt>
                <c:pt idx="241">
                  <c:v>2/28/2010</c:v>
                </c:pt>
                <c:pt idx="242">
                  <c:v>3/31/2010</c:v>
                </c:pt>
                <c:pt idx="243">
                  <c:v>4/28/2010</c:v>
                </c:pt>
                <c:pt idx="244">
                  <c:v>5/31/2010</c:v>
                </c:pt>
                <c:pt idx="245">
                  <c:v>6/30/2010</c:v>
                </c:pt>
                <c:pt idx="246">
                  <c:v>7/31/2010</c:v>
                </c:pt>
                <c:pt idx="247">
                  <c:v>8/31/2010</c:v>
                </c:pt>
                <c:pt idx="248">
                  <c:v>9/30/2010</c:v>
                </c:pt>
                <c:pt idx="249">
                  <c:v>10/31/2010</c:v>
                </c:pt>
                <c:pt idx="250">
                  <c:v>11/30/2010</c:v>
                </c:pt>
                <c:pt idx="251">
                  <c:v>12/31/2010</c:v>
                </c:pt>
                <c:pt idx="252">
                  <c:v>1/31/2011</c:v>
                </c:pt>
                <c:pt idx="253">
                  <c:v>2/29/2011</c:v>
                </c:pt>
                <c:pt idx="254">
                  <c:v>3/31/2011</c:v>
                </c:pt>
                <c:pt idx="255">
                  <c:v>4/30/2011</c:v>
                </c:pt>
                <c:pt idx="256">
                  <c:v>5/31/2011</c:v>
                </c:pt>
                <c:pt idx="257">
                  <c:v>6/30/2011</c:v>
                </c:pt>
                <c:pt idx="258">
                  <c:v>7/31/2011</c:v>
                </c:pt>
                <c:pt idx="259">
                  <c:v>8/31/2011</c:v>
                </c:pt>
                <c:pt idx="260">
                  <c:v>9/30/2011</c:v>
                </c:pt>
                <c:pt idx="261">
                  <c:v>10/31/2011</c:v>
                </c:pt>
                <c:pt idx="262">
                  <c:v>11/30/2011</c:v>
                </c:pt>
                <c:pt idx="263">
                  <c:v>12/31/2011</c:v>
                </c:pt>
                <c:pt idx="264">
                  <c:v>1/31/2012</c:v>
                </c:pt>
                <c:pt idx="265">
                  <c:v>2/29/2012</c:v>
                </c:pt>
                <c:pt idx="266">
                  <c:v>3/31/2012</c:v>
                </c:pt>
                <c:pt idx="267">
                  <c:v>4/30/2012</c:v>
                </c:pt>
                <c:pt idx="268">
                  <c:v>5/31/2012</c:v>
                </c:pt>
                <c:pt idx="269">
                  <c:v>6/30/2012</c:v>
                </c:pt>
                <c:pt idx="270">
                  <c:v>7/31/2012</c:v>
                </c:pt>
                <c:pt idx="271">
                  <c:v>8/31/2012</c:v>
                </c:pt>
                <c:pt idx="272">
                  <c:v>9/30/2012</c:v>
                </c:pt>
                <c:pt idx="273">
                  <c:v>10/31/2012</c:v>
                </c:pt>
                <c:pt idx="274">
                  <c:v>11/30/2012</c:v>
                </c:pt>
                <c:pt idx="275">
                  <c:v>12/31/2012</c:v>
                </c:pt>
                <c:pt idx="276">
                  <c:v>1/31/2013</c:v>
                </c:pt>
                <c:pt idx="277">
                  <c:v>2/28/2013</c:v>
                </c:pt>
                <c:pt idx="278">
                  <c:v>3/31/2013</c:v>
                </c:pt>
                <c:pt idx="279">
                  <c:v>4/30/2013</c:v>
                </c:pt>
                <c:pt idx="280">
                  <c:v>5/31/2013</c:v>
                </c:pt>
                <c:pt idx="281">
                  <c:v>6/30/2013</c:v>
                </c:pt>
                <c:pt idx="282">
                  <c:v>7/31/2013</c:v>
                </c:pt>
                <c:pt idx="283">
                  <c:v>8/31/2013</c:v>
                </c:pt>
              </c:strCache>
            </c:strRef>
          </c:cat>
          <c:val>
            <c:numRef>
              <c:f>Sheet1!$C$2:$C$277</c:f>
              <c:numCache>
                <c:formatCode>0.000</c:formatCode>
                <c:ptCount val="276"/>
                <c:pt idx="0">
                  <c:v>9.0760000000000005</c:v>
                </c:pt>
                <c:pt idx="1">
                  <c:v>9.1160000000000014</c:v>
                </c:pt>
                <c:pt idx="2">
                  <c:v>9.1630000000000003</c:v>
                </c:pt>
                <c:pt idx="3">
                  <c:v>9.1989999999999998</c:v>
                </c:pt>
                <c:pt idx="4">
                  <c:v>9.2409999999999997</c:v>
                </c:pt>
                <c:pt idx="5">
                  <c:v>9.2810000000000006</c:v>
                </c:pt>
                <c:pt idx="6">
                  <c:v>9.3060000000000027</c:v>
                </c:pt>
                <c:pt idx="7">
                  <c:v>9.3500000000000068</c:v>
                </c:pt>
                <c:pt idx="8">
                  <c:v>9.3960000000000008</c:v>
                </c:pt>
                <c:pt idx="9">
                  <c:v>9.4360000000000035</c:v>
                </c:pt>
                <c:pt idx="10">
                  <c:v>9.4690000000000047</c:v>
                </c:pt>
                <c:pt idx="11">
                  <c:v>9.511000000000001</c:v>
                </c:pt>
                <c:pt idx="12">
                  <c:v>9.5620000000000047</c:v>
                </c:pt>
                <c:pt idx="13">
                  <c:v>9.6020000000000003</c:v>
                </c:pt>
                <c:pt idx="14">
                  <c:v>9.64</c:v>
                </c:pt>
                <c:pt idx="15">
                  <c:v>9.6780000000000008</c:v>
                </c:pt>
                <c:pt idx="16">
                  <c:v>9.7060000000000013</c:v>
                </c:pt>
                <c:pt idx="17">
                  <c:v>9.7550000000000008</c:v>
                </c:pt>
                <c:pt idx="18">
                  <c:v>9.7760000000000016</c:v>
                </c:pt>
                <c:pt idx="19">
                  <c:v>9.827</c:v>
                </c:pt>
                <c:pt idx="20">
                  <c:v>9.869000000000014</c:v>
                </c:pt>
                <c:pt idx="21">
                  <c:v>9.907</c:v>
                </c:pt>
                <c:pt idx="22">
                  <c:v>9.9380000000000006</c:v>
                </c:pt>
                <c:pt idx="23">
                  <c:v>9.9790000000000028</c:v>
                </c:pt>
                <c:pt idx="24">
                  <c:v>10.019</c:v>
                </c:pt>
                <c:pt idx="25">
                  <c:v>10.045</c:v>
                </c:pt>
                <c:pt idx="26">
                  <c:v>10.071</c:v>
                </c:pt>
                <c:pt idx="27">
                  <c:v>10.1</c:v>
                </c:pt>
                <c:pt idx="28">
                  <c:v>10.127000000000001</c:v>
                </c:pt>
                <c:pt idx="29">
                  <c:v>10.15</c:v>
                </c:pt>
                <c:pt idx="30">
                  <c:v>10.195</c:v>
                </c:pt>
                <c:pt idx="31">
                  <c:v>10.225</c:v>
                </c:pt>
                <c:pt idx="32">
                  <c:v>10.247</c:v>
                </c:pt>
                <c:pt idx="33">
                  <c:v>10.282</c:v>
                </c:pt>
                <c:pt idx="34">
                  <c:v>10.321</c:v>
                </c:pt>
                <c:pt idx="35">
                  <c:v>10.351000000000004</c:v>
                </c:pt>
                <c:pt idx="36">
                  <c:v>10.38</c:v>
                </c:pt>
                <c:pt idx="37">
                  <c:v>10.412000000000004</c:v>
                </c:pt>
                <c:pt idx="38">
                  <c:v>10.433</c:v>
                </c:pt>
                <c:pt idx="39">
                  <c:v>10.471</c:v>
                </c:pt>
                <c:pt idx="40">
                  <c:v>10.508000000000001</c:v>
                </c:pt>
                <c:pt idx="41">
                  <c:v>10.534000000000001</c:v>
                </c:pt>
                <c:pt idx="42">
                  <c:v>10.568</c:v>
                </c:pt>
                <c:pt idx="43">
                  <c:v>10.605</c:v>
                </c:pt>
                <c:pt idx="44">
                  <c:v>10.628</c:v>
                </c:pt>
                <c:pt idx="45">
                  <c:v>10.653</c:v>
                </c:pt>
                <c:pt idx="46">
                  <c:v>10.678000000000001</c:v>
                </c:pt>
                <c:pt idx="47">
                  <c:v>10.707000000000001</c:v>
                </c:pt>
                <c:pt idx="48">
                  <c:v>10.73</c:v>
                </c:pt>
                <c:pt idx="49">
                  <c:v>10.749000000000001</c:v>
                </c:pt>
                <c:pt idx="50">
                  <c:v>10.787000000000001</c:v>
                </c:pt>
                <c:pt idx="51">
                  <c:v>10.826000000000002</c:v>
                </c:pt>
                <c:pt idx="52">
                  <c:v>10.857000000000006</c:v>
                </c:pt>
                <c:pt idx="53">
                  <c:v>10.895000000000014</c:v>
                </c:pt>
                <c:pt idx="54">
                  <c:v>10.939</c:v>
                </c:pt>
                <c:pt idx="55">
                  <c:v>10.983000000000002</c:v>
                </c:pt>
                <c:pt idx="56">
                  <c:v>11.003</c:v>
                </c:pt>
                <c:pt idx="57">
                  <c:v>11.026</c:v>
                </c:pt>
                <c:pt idx="58">
                  <c:v>11.055000000000014</c:v>
                </c:pt>
                <c:pt idx="59">
                  <c:v>11.09</c:v>
                </c:pt>
                <c:pt idx="60">
                  <c:v>11.12</c:v>
                </c:pt>
                <c:pt idx="61">
                  <c:v>11.16</c:v>
                </c:pt>
                <c:pt idx="62">
                  <c:v>11.195</c:v>
                </c:pt>
                <c:pt idx="63">
                  <c:v>11.216000000000001</c:v>
                </c:pt>
                <c:pt idx="64">
                  <c:v>11.234999999999999</c:v>
                </c:pt>
                <c:pt idx="65">
                  <c:v>11.265000000000002</c:v>
                </c:pt>
                <c:pt idx="66">
                  <c:v>11.265000000000002</c:v>
                </c:pt>
                <c:pt idx="67">
                  <c:v>11.313000000000002</c:v>
                </c:pt>
                <c:pt idx="68">
                  <c:v>11.359000000000016</c:v>
                </c:pt>
                <c:pt idx="69">
                  <c:v>11.372000000000016</c:v>
                </c:pt>
                <c:pt idx="70">
                  <c:v>11.404</c:v>
                </c:pt>
                <c:pt idx="71">
                  <c:v>11.436</c:v>
                </c:pt>
                <c:pt idx="72">
                  <c:v>11.435</c:v>
                </c:pt>
                <c:pt idx="73">
                  <c:v>11.485000000000014</c:v>
                </c:pt>
                <c:pt idx="74">
                  <c:v>11.518000000000001</c:v>
                </c:pt>
                <c:pt idx="75">
                  <c:v>11.542</c:v>
                </c:pt>
                <c:pt idx="76">
                  <c:v>11.577</c:v>
                </c:pt>
                <c:pt idx="77">
                  <c:v>11.595000000000002</c:v>
                </c:pt>
                <c:pt idx="78">
                  <c:v>11.613</c:v>
                </c:pt>
                <c:pt idx="79">
                  <c:v>11.64</c:v>
                </c:pt>
                <c:pt idx="80">
                  <c:v>11.67</c:v>
                </c:pt>
                <c:pt idx="81">
                  <c:v>11.703000000000001</c:v>
                </c:pt>
                <c:pt idx="82">
                  <c:v>11.733000000000001</c:v>
                </c:pt>
                <c:pt idx="83">
                  <c:v>11.751000000000001</c:v>
                </c:pt>
                <c:pt idx="84">
                  <c:v>11.786</c:v>
                </c:pt>
                <c:pt idx="85">
                  <c:v>11.81</c:v>
                </c:pt>
                <c:pt idx="86">
                  <c:v>11.837</c:v>
                </c:pt>
                <c:pt idx="87">
                  <c:v>11.872000000000016</c:v>
                </c:pt>
                <c:pt idx="88">
                  <c:v>11.908000000000001</c:v>
                </c:pt>
                <c:pt idx="89">
                  <c:v>11.918000000000001</c:v>
                </c:pt>
                <c:pt idx="90">
                  <c:v>11.954000000000002</c:v>
                </c:pt>
                <c:pt idx="91">
                  <c:v>11.973000000000004</c:v>
                </c:pt>
                <c:pt idx="92">
                  <c:v>11.994</c:v>
                </c:pt>
                <c:pt idx="93">
                  <c:v>12.024000000000001</c:v>
                </c:pt>
                <c:pt idx="94">
                  <c:v>12.042</c:v>
                </c:pt>
                <c:pt idx="95">
                  <c:v>12.073</c:v>
                </c:pt>
                <c:pt idx="96">
                  <c:v>12.085000000000004</c:v>
                </c:pt>
                <c:pt idx="97">
                  <c:v>12.101000000000001</c:v>
                </c:pt>
                <c:pt idx="98">
                  <c:v>12.118</c:v>
                </c:pt>
                <c:pt idx="99">
                  <c:v>12.144</c:v>
                </c:pt>
                <c:pt idx="100">
                  <c:v>12.177</c:v>
                </c:pt>
                <c:pt idx="101">
                  <c:v>12.205</c:v>
                </c:pt>
                <c:pt idx="102">
                  <c:v>12.252000000000002</c:v>
                </c:pt>
                <c:pt idx="103">
                  <c:v>12.246</c:v>
                </c:pt>
                <c:pt idx="104">
                  <c:v>12.274000000000001</c:v>
                </c:pt>
                <c:pt idx="105">
                  <c:v>12.297000000000001</c:v>
                </c:pt>
                <c:pt idx="106">
                  <c:v>12.318</c:v>
                </c:pt>
                <c:pt idx="107">
                  <c:v>12.344000000000001</c:v>
                </c:pt>
                <c:pt idx="108">
                  <c:v>12.353000000000014</c:v>
                </c:pt>
                <c:pt idx="109">
                  <c:v>12.392000000000014</c:v>
                </c:pt>
                <c:pt idx="110">
                  <c:v>12.415000000000004</c:v>
                </c:pt>
                <c:pt idx="111">
                  <c:v>12.439</c:v>
                </c:pt>
                <c:pt idx="112">
                  <c:v>12.450000000000006</c:v>
                </c:pt>
                <c:pt idx="113">
                  <c:v>12.476000000000004</c:v>
                </c:pt>
                <c:pt idx="114">
                  <c:v>12.472000000000014</c:v>
                </c:pt>
                <c:pt idx="115">
                  <c:v>12.502000000000002</c:v>
                </c:pt>
                <c:pt idx="116">
                  <c:v>12.515000000000002</c:v>
                </c:pt>
                <c:pt idx="117">
                  <c:v>12.537000000000001</c:v>
                </c:pt>
                <c:pt idx="118">
                  <c:v>12.565000000000014</c:v>
                </c:pt>
                <c:pt idx="119">
                  <c:v>12.586</c:v>
                </c:pt>
                <c:pt idx="120">
                  <c:v>12.607000000000001</c:v>
                </c:pt>
                <c:pt idx="121">
                  <c:v>12.622</c:v>
                </c:pt>
                <c:pt idx="122">
                  <c:v>12.641999999999999</c:v>
                </c:pt>
                <c:pt idx="123">
                  <c:v>12.654</c:v>
                </c:pt>
                <c:pt idx="124">
                  <c:v>12.67</c:v>
                </c:pt>
                <c:pt idx="125">
                  <c:v>12.684000000000001</c:v>
                </c:pt>
                <c:pt idx="126">
                  <c:v>12.695</c:v>
                </c:pt>
                <c:pt idx="127">
                  <c:v>12.734</c:v>
                </c:pt>
                <c:pt idx="128">
                  <c:v>12.783000000000001</c:v>
                </c:pt>
                <c:pt idx="129">
                  <c:v>12.813000000000002</c:v>
                </c:pt>
                <c:pt idx="130">
                  <c:v>12.84</c:v>
                </c:pt>
                <c:pt idx="131">
                  <c:v>12.873000000000006</c:v>
                </c:pt>
                <c:pt idx="132">
                  <c:v>12.912000000000004</c:v>
                </c:pt>
                <c:pt idx="133">
                  <c:v>12.954000000000002</c:v>
                </c:pt>
                <c:pt idx="134">
                  <c:v>12.992000000000004</c:v>
                </c:pt>
                <c:pt idx="135">
                  <c:v>13.026</c:v>
                </c:pt>
                <c:pt idx="136">
                  <c:v>13.065000000000014</c:v>
                </c:pt>
                <c:pt idx="137">
                  <c:v>13.115</c:v>
                </c:pt>
                <c:pt idx="138">
                  <c:v>13.16</c:v>
                </c:pt>
                <c:pt idx="139">
                  <c:v>13.204000000000001</c:v>
                </c:pt>
                <c:pt idx="140">
                  <c:v>13.238</c:v>
                </c:pt>
                <c:pt idx="141">
                  <c:v>13.275</c:v>
                </c:pt>
                <c:pt idx="142">
                  <c:v>13.306000000000004</c:v>
                </c:pt>
                <c:pt idx="143">
                  <c:v>13.350000000000014</c:v>
                </c:pt>
                <c:pt idx="144">
                  <c:v>13.383000000000004</c:v>
                </c:pt>
                <c:pt idx="145">
                  <c:v>13.414</c:v>
                </c:pt>
                <c:pt idx="146">
                  <c:v>13.444000000000001</c:v>
                </c:pt>
                <c:pt idx="147">
                  <c:v>13.474</c:v>
                </c:pt>
                <c:pt idx="148">
                  <c:v>13.496</c:v>
                </c:pt>
                <c:pt idx="149">
                  <c:v>13.541</c:v>
                </c:pt>
                <c:pt idx="150">
                  <c:v>13.565000000000014</c:v>
                </c:pt>
                <c:pt idx="151">
                  <c:v>13.603</c:v>
                </c:pt>
                <c:pt idx="152">
                  <c:v>13.638999999999999</c:v>
                </c:pt>
                <c:pt idx="153">
                  <c:v>13.674000000000001</c:v>
                </c:pt>
                <c:pt idx="154">
                  <c:v>13.71</c:v>
                </c:pt>
                <c:pt idx="155">
                  <c:v>13.728999999999999</c:v>
                </c:pt>
                <c:pt idx="156">
                  <c:v>13.768000000000001</c:v>
                </c:pt>
                <c:pt idx="157">
                  <c:v>13.796000000000001</c:v>
                </c:pt>
                <c:pt idx="158">
                  <c:v>13.821</c:v>
                </c:pt>
                <c:pt idx="159">
                  <c:v>13.857000000000006</c:v>
                </c:pt>
                <c:pt idx="160">
                  <c:v>13.88</c:v>
                </c:pt>
                <c:pt idx="161">
                  <c:v>13.893000000000002</c:v>
                </c:pt>
                <c:pt idx="162">
                  <c:v>13.892000000000014</c:v>
                </c:pt>
                <c:pt idx="163">
                  <c:v>13.906000000000002</c:v>
                </c:pt>
                <c:pt idx="164">
                  <c:v>13.932</c:v>
                </c:pt>
                <c:pt idx="165">
                  <c:v>13.961</c:v>
                </c:pt>
                <c:pt idx="166">
                  <c:v>13.983000000000002</c:v>
                </c:pt>
                <c:pt idx="167">
                  <c:v>14.01</c:v>
                </c:pt>
                <c:pt idx="168">
                  <c:v>14.031000000000001</c:v>
                </c:pt>
                <c:pt idx="169">
                  <c:v>14.048999999999999</c:v>
                </c:pt>
                <c:pt idx="170">
                  <c:v>14.093</c:v>
                </c:pt>
                <c:pt idx="171">
                  <c:v>14.127000000000001</c:v>
                </c:pt>
                <c:pt idx="172">
                  <c:v>14.16</c:v>
                </c:pt>
                <c:pt idx="173">
                  <c:v>14.187000000000001</c:v>
                </c:pt>
                <c:pt idx="174">
                  <c:v>14.206</c:v>
                </c:pt>
                <c:pt idx="175">
                  <c:v>14.239000000000001</c:v>
                </c:pt>
                <c:pt idx="176">
                  <c:v>14.249000000000001</c:v>
                </c:pt>
                <c:pt idx="177">
                  <c:v>14.288</c:v>
                </c:pt>
                <c:pt idx="178">
                  <c:v>14.311</c:v>
                </c:pt>
                <c:pt idx="179">
                  <c:v>14.341000000000001</c:v>
                </c:pt>
                <c:pt idx="180">
                  <c:v>14.353000000000014</c:v>
                </c:pt>
                <c:pt idx="181">
                  <c:v>14.383000000000004</c:v>
                </c:pt>
                <c:pt idx="182">
                  <c:v>14.405000000000006</c:v>
                </c:pt>
                <c:pt idx="183">
                  <c:v>14.44</c:v>
                </c:pt>
                <c:pt idx="184">
                  <c:v>14.481</c:v>
                </c:pt>
                <c:pt idx="185">
                  <c:v>14.525</c:v>
                </c:pt>
                <c:pt idx="186">
                  <c:v>14.575000000000006</c:v>
                </c:pt>
                <c:pt idx="187">
                  <c:v>14.6</c:v>
                </c:pt>
                <c:pt idx="188">
                  <c:v>14.628</c:v>
                </c:pt>
                <c:pt idx="189">
                  <c:v>14.651</c:v>
                </c:pt>
                <c:pt idx="190">
                  <c:v>14.683</c:v>
                </c:pt>
                <c:pt idx="191">
                  <c:v>14.706</c:v>
                </c:pt>
                <c:pt idx="192">
                  <c:v>14.749000000000001</c:v>
                </c:pt>
                <c:pt idx="193">
                  <c:v>14.783000000000001</c:v>
                </c:pt>
                <c:pt idx="194">
                  <c:v>14.821</c:v>
                </c:pt>
                <c:pt idx="195">
                  <c:v>14.84</c:v>
                </c:pt>
                <c:pt idx="196">
                  <c:v>14.868</c:v>
                </c:pt>
                <c:pt idx="197">
                  <c:v>14.901</c:v>
                </c:pt>
                <c:pt idx="198">
                  <c:v>14.934000000000001</c:v>
                </c:pt>
                <c:pt idx="199">
                  <c:v>14.962000000000014</c:v>
                </c:pt>
                <c:pt idx="200">
                  <c:v>15.005000000000004</c:v>
                </c:pt>
                <c:pt idx="201">
                  <c:v>15.039</c:v>
                </c:pt>
                <c:pt idx="202">
                  <c:v>15.076000000000002</c:v>
                </c:pt>
                <c:pt idx="203">
                  <c:v>15.121</c:v>
                </c:pt>
                <c:pt idx="204">
                  <c:v>15.157</c:v>
                </c:pt>
                <c:pt idx="205">
                  <c:v>15.196</c:v>
                </c:pt>
                <c:pt idx="206">
                  <c:v>15.234</c:v>
                </c:pt>
                <c:pt idx="207">
                  <c:v>15.285</c:v>
                </c:pt>
                <c:pt idx="208">
                  <c:v>15.324</c:v>
                </c:pt>
                <c:pt idx="209">
                  <c:v>15.370000000000006</c:v>
                </c:pt>
                <c:pt idx="210">
                  <c:v>15.411</c:v>
                </c:pt>
                <c:pt idx="211">
                  <c:v>15.445</c:v>
                </c:pt>
                <c:pt idx="212">
                  <c:v>15.481</c:v>
                </c:pt>
                <c:pt idx="213">
                  <c:v>15.516</c:v>
                </c:pt>
                <c:pt idx="214">
                  <c:v>15.541</c:v>
                </c:pt>
                <c:pt idx="215">
                  <c:v>15.578000000000001</c:v>
                </c:pt>
                <c:pt idx="216">
                  <c:v>15.617000000000001</c:v>
                </c:pt>
                <c:pt idx="217">
                  <c:v>15.652000000000006</c:v>
                </c:pt>
                <c:pt idx="218">
                  <c:v>15.69</c:v>
                </c:pt>
                <c:pt idx="219">
                  <c:v>15.73</c:v>
                </c:pt>
                <c:pt idx="220">
                  <c:v>15.765000000000002</c:v>
                </c:pt>
                <c:pt idx="221">
                  <c:v>15.791</c:v>
                </c:pt>
                <c:pt idx="222">
                  <c:v>15.818</c:v>
                </c:pt>
                <c:pt idx="223">
                  <c:v>15.848000000000001</c:v>
                </c:pt>
                <c:pt idx="224">
                  <c:v>15.870000000000006</c:v>
                </c:pt>
                <c:pt idx="225">
                  <c:v>15.895000000000014</c:v>
                </c:pt>
                <c:pt idx="226">
                  <c:v>15.928000000000001</c:v>
                </c:pt>
                <c:pt idx="227">
                  <c:v>15.957000000000004</c:v>
                </c:pt>
                <c:pt idx="228">
                  <c:v>15.975000000000014</c:v>
                </c:pt>
                <c:pt idx="229">
                  <c:v>15.996</c:v>
                </c:pt>
                <c:pt idx="230">
                  <c:v>16.007999999999999</c:v>
                </c:pt>
                <c:pt idx="231">
                  <c:v>16.018999999999988</c:v>
                </c:pt>
                <c:pt idx="232">
                  <c:v>16.061999999999987</c:v>
                </c:pt>
                <c:pt idx="233">
                  <c:v>16.081999999999987</c:v>
                </c:pt>
                <c:pt idx="234">
                  <c:v>16.106000000000005</c:v>
                </c:pt>
                <c:pt idx="235">
                  <c:v>16.137000000000036</c:v>
                </c:pt>
                <c:pt idx="236">
                  <c:v>16.167999999999999</c:v>
                </c:pt>
                <c:pt idx="237">
                  <c:v>16.190999999999999</c:v>
                </c:pt>
                <c:pt idx="238">
                  <c:v>16.221</c:v>
                </c:pt>
                <c:pt idx="239">
                  <c:v>16.244999999999987</c:v>
                </c:pt>
                <c:pt idx="240">
                  <c:v>16.264999999999986</c:v>
                </c:pt>
                <c:pt idx="241">
                  <c:v>16.282999999999966</c:v>
                </c:pt>
                <c:pt idx="242">
                  <c:v>16.321999999999999</c:v>
                </c:pt>
                <c:pt idx="243">
                  <c:v>16.334000000000028</c:v>
                </c:pt>
                <c:pt idx="244">
                  <c:v>16.347999999999999</c:v>
                </c:pt>
                <c:pt idx="245">
                  <c:v>16.353000000000005</c:v>
                </c:pt>
                <c:pt idx="246">
                  <c:v>16.376000000000001</c:v>
                </c:pt>
                <c:pt idx="247">
                  <c:v>16.399999999999999</c:v>
                </c:pt>
                <c:pt idx="248">
                  <c:v>16.414000000000001</c:v>
                </c:pt>
                <c:pt idx="249">
                  <c:v>16.441999999999986</c:v>
                </c:pt>
                <c:pt idx="250">
                  <c:v>16.471999999999987</c:v>
                </c:pt>
                <c:pt idx="251">
                  <c:v>16.491</c:v>
                </c:pt>
                <c:pt idx="252">
                  <c:v>16.492999999999967</c:v>
                </c:pt>
                <c:pt idx="253">
                  <c:v>16.503</c:v>
                </c:pt>
                <c:pt idx="254">
                  <c:v>16.53</c:v>
                </c:pt>
                <c:pt idx="255">
                  <c:v>16.567</c:v>
                </c:pt>
                <c:pt idx="256">
                  <c:v>16.588999999999967</c:v>
                </c:pt>
                <c:pt idx="257">
                  <c:v>16.619000000000028</c:v>
                </c:pt>
                <c:pt idx="258">
                  <c:v>16.649000000000001</c:v>
                </c:pt>
                <c:pt idx="259">
                  <c:v>16.678999999999988</c:v>
                </c:pt>
                <c:pt idx="260">
                  <c:v>16.716000000000001</c:v>
                </c:pt>
                <c:pt idx="261">
                  <c:v>16.741999999999987</c:v>
                </c:pt>
                <c:pt idx="262">
                  <c:v>16.751999999999999</c:v>
                </c:pt>
                <c:pt idx="263">
                  <c:v>16.771000000000001</c:v>
                </c:pt>
                <c:pt idx="264">
                  <c:v>16.803999999999988</c:v>
                </c:pt>
                <c:pt idx="265">
                  <c:v>16.850000000000001</c:v>
                </c:pt>
                <c:pt idx="266">
                  <c:v>16.879000000000001</c:v>
                </c:pt>
                <c:pt idx="267">
                  <c:v>16.899999999999999</c:v>
                </c:pt>
                <c:pt idx="268">
                  <c:v>16.936</c:v>
                </c:pt>
                <c:pt idx="269">
                  <c:v>16.947999999999986</c:v>
                </c:pt>
                <c:pt idx="270">
                  <c:v>16.972999999999967</c:v>
                </c:pt>
                <c:pt idx="271">
                  <c:v>17</c:v>
                </c:pt>
                <c:pt idx="272">
                  <c:v>17.04</c:v>
                </c:pt>
                <c:pt idx="273">
                  <c:v>17.077999999999999</c:v>
                </c:pt>
                <c:pt idx="274">
                  <c:v>17.108000000000001</c:v>
                </c:pt>
                <c:pt idx="275">
                  <c:v>17.151000000000028</c:v>
                </c:pt>
              </c:numCache>
            </c:numRef>
          </c:val>
        </c:ser>
        <c:marker val="1"/>
        <c:axId val="105715968"/>
        <c:axId val="105725952"/>
      </c:lineChart>
      <c:catAx>
        <c:axId val="105715968"/>
        <c:scaling>
          <c:orientation val="minMax"/>
        </c:scaling>
        <c:axPos val="b"/>
        <c:numFmt formatCode="\'yy" sourceLinked="0"/>
        <c:majorTickMark val="none"/>
        <c:tickLblPos val="nextTo"/>
        <c:spPr>
          <a:ln w="25400">
            <a:solidFill>
              <a:srgbClr val="000000"/>
            </a:solidFill>
            <a:prstDash val="solid"/>
          </a:ln>
        </c:spPr>
        <c:txPr>
          <a:bodyPr rot="-5400000" vert="horz"/>
          <a:lstStyle/>
          <a:p>
            <a:pPr>
              <a:defRPr sz="1400" b="0" i="0" u="none" strike="noStrike" baseline="0">
                <a:solidFill>
                  <a:srgbClr val="000000"/>
                </a:solidFill>
                <a:latin typeface="Arial"/>
                <a:ea typeface="Arial"/>
                <a:cs typeface="Arial"/>
              </a:defRPr>
            </a:pPr>
            <a:endParaRPr lang="en-US"/>
          </a:p>
        </c:txPr>
        <c:crossAx val="105725952"/>
        <c:crossesAt val="9"/>
        <c:auto val="1"/>
        <c:lblAlgn val="ctr"/>
        <c:lblOffset val="100"/>
        <c:tickLblSkip val="12"/>
        <c:tickMarkSkip val="1"/>
      </c:catAx>
      <c:valAx>
        <c:axId val="105725952"/>
        <c:scaling>
          <c:orientation val="minMax"/>
          <c:max val="18"/>
          <c:min val="9"/>
        </c:scaling>
        <c:axPos val="l"/>
        <c:majorGridlines>
          <c:spPr>
            <a:ln w="3175">
              <a:solidFill>
                <a:schemeClr val="tx1"/>
              </a:solidFill>
              <a:prstDash val="solid"/>
            </a:ln>
          </c:spPr>
        </c:majorGridlines>
        <c:numFmt formatCode="#,##0" sourceLinked="0"/>
        <c:majorTickMark val="none"/>
        <c:tickLblPos val="nextTo"/>
        <c:spPr>
          <a:ln w="25400">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105715968"/>
        <c:crosses val="autoZero"/>
        <c:crossBetween val="between"/>
        <c:majorUnit val="3"/>
        <c:minorUnit val="0.5"/>
      </c:valAx>
      <c:catAx>
        <c:axId val="105727488"/>
        <c:scaling>
          <c:orientation val="minMax"/>
        </c:scaling>
        <c:delete val="1"/>
        <c:axPos val="b"/>
        <c:tickLblPos val="none"/>
        <c:crossAx val="105729024"/>
        <c:crosses val="autoZero"/>
        <c:auto val="1"/>
        <c:lblAlgn val="ctr"/>
        <c:lblOffset val="100"/>
      </c:catAx>
      <c:valAx>
        <c:axId val="105729024"/>
        <c:scaling>
          <c:orientation val="minMax"/>
          <c:max val="1"/>
          <c:min val="0"/>
        </c:scaling>
        <c:axPos val="r"/>
        <c:numFmt formatCode="0" sourceLinked="1"/>
        <c:majorTickMark val="none"/>
        <c:tickLblPos val="none"/>
        <c:spPr>
          <a:ln w="9525">
            <a:noFill/>
          </a:ln>
        </c:spPr>
        <c:crossAx val="105727488"/>
        <c:crosses val="max"/>
        <c:crossBetween val="between"/>
        <c:majorUnit val="1"/>
      </c:valAx>
      <c:spPr>
        <a:solidFill>
          <a:srgbClr val="FFFFFF"/>
        </a:solidFill>
        <a:ln w="25400">
          <a:noFill/>
        </a:ln>
      </c:spPr>
    </c:plotArea>
    <c:plotVisOnly val="1"/>
    <c:dispBlanksAs val="gap"/>
  </c:chart>
  <c:spPr>
    <a:noFill/>
    <a:ln>
      <a:noFill/>
    </a:ln>
  </c:spPr>
  <c:txPr>
    <a:bodyPr/>
    <a:lstStyle/>
    <a:p>
      <a:pPr>
        <a:defRPr sz="1800" b="0" i="0" u="none" strike="noStrike" baseline="0">
          <a:solidFill>
            <a:srgbClr val="000000"/>
          </a:solidFill>
          <a:latin typeface="Calibri"/>
          <a:ea typeface="Calibri"/>
          <a:cs typeface="Calibri"/>
        </a:defRPr>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6.9506726457399123E-2"/>
          <c:y val="6.2248995983935802E-2"/>
          <c:w val="0.9316143497757845"/>
          <c:h val="0.81325301204820144"/>
        </c:manualLayout>
      </c:layout>
      <c:barChart>
        <c:barDir val="col"/>
        <c:grouping val="clustered"/>
        <c:ser>
          <c:idx val="0"/>
          <c:order val="0"/>
          <c:tx>
            <c:strRef>
              <c:f>Sheet1!$A$2</c:f>
              <c:strCache>
                <c:ptCount val="1"/>
              </c:strCache>
            </c:strRef>
          </c:tx>
          <c:spPr>
            <a:solidFill>
              <a:srgbClr val="00FFFF"/>
            </a:solidFill>
            <a:ln w="12573">
              <a:solidFill>
                <a:schemeClr val="tx1"/>
              </a:solidFill>
              <a:prstDash val="solid"/>
            </a:ln>
          </c:spPr>
          <c:dPt>
            <c:idx val="13"/>
            <c:spPr>
              <a:solidFill>
                <a:srgbClr val="FF6600"/>
              </a:solidFill>
              <a:ln w="12573">
                <a:solidFill>
                  <a:schemeClr val="tx1"/>
                </a:solidFill>
                <a:prstDash val="solid"/>
              </a:ln>
            </c:spPr>
          </c:dPt>
          <c:dPt>
            <c:idx val="14"/>
            <c:spPr>
              <a:solidFill>
                <a:srgbClr val="FF6600"/>
              </a:solidFill>
              <a:ln w="12573">
                <a:solidFill>
                  <a:schemeClr val="tx1"/>
                </a:solidFill>
                <a:prstDash val="solid"/>
              </a:ln>
            </c:spPr>
          </c:dPt>
          <c:dPt>
            <c:idx val="15"/>
            <c:spPr>
              <a:solidFill>
                <a:srgbClr val="FF6600"/>
              </a:solidFill>
              <a:ln w="12573">
                <a:solidFill>
                  <a:schemeClr val="tx1"/>
                </a:solidFill>
                <a:prstDash val="solid"/>
              </a:ln>
            </c:spPr>
          </c:dPt>
          <c:dPt>
            <c:idx val="40"/>
            <c:spPr>
              <a:solidFill>
                <a:srgbClr val="FF6600"/>
              </a:solidFill>
              <a:ln w="12573">
                <a:solidFill>
                  <a:schemeClr val="tx1"/>
                </a:solidFill>
                <a:prstDash val="solid"/>
              </a:ln>
            </c:spPr>
          </c:dPt>
          <c:dPt>
            <c:idx val="41"/>
            <c:spPr>
              <a:solidFill>
                <a:srgbClr val="FF6600"/>
              </a:solidFill>
              <a:ln w="12573">
                <a:solidFill>
                  <a:schemeClr val="tx1"/>
                </a:solidFill>
                <a:prstDash val="solid"/>
              </a:ln>
            </c:spPr>
          </c:dPt>
          <c:dPt>
            <c:idx val="42"/>
            <c:spPr>
              <a:solidFill>
                <a:srgbClr val="FF6600"/>
              </a:solidFill>
              <a:ln w="12573">
                <a:solidFill>
                  <a:schemeClr val="tx1"/>
                </a:solidFill>
                <a:prstDash val="solid"/>
              </a:ln>
            </c:spPr>
          </c:dPt>
          <c:dPt>
            <c:idx val="43"/>
            <c:spPr>
              <a:solidFill>
                <a:srgbClr val="FF6600"/>
              </a:solidFill>
              <a:ln w="12573">
                <a:solidFill>
                  <a:schemeClr val="tx1"/>
                </a:solidFill>
                <a:prstDash val="solid"/>
              </a:ln>
            </c:spPr>
          </c:dPt>
          <c:dPt>
            <c:idx val="44"/>
            <c:spPr>
              <a:solidFill>
                <a:srgbClr val="FF6600"/>
              </a:solidFill>
              <a:ln w="12573">
                <a:solidFill>
                  <a:schemeClr val="tx1"/>
                </a:solidFill>
                <a:prstDash val="solid"/>
              </a:ln>
            </c:spPr>
          </c:dPt>
          <c:dPt>
            <c:idx val="45"/>
            <c:spPr>
              <a:solidFill>
                <a:srgbClr val="FF6600"/>
              </a:solidFill>
              <a:ln w="12573">
                <a:solidFill>
                  <a:schemeClr val="tx1"/>
                </a:solidFill>
                <a:prstDash val="solid"/>
              </a:ln>
            </c:spPr>
          </c:dPt>
          <c:dLbls>
            <c:numFmt formatCode="0.0%" sourceLinked="0"/>
            <c:spPr>
              <a:noFill/>
              <a:ln w="25146">
                <a:noFill/>
              </a:ln>
            </c:spPr>
            <c:txPr>
              <a:bodyPr rot="-5400000" vert="horz"/>
              <a:lstStyle/>
              <a:p>
                <a:pPr algn="ctr">
                  <a:defRPr sz="941" b="0" i="0" u="none" strike="noStrike" baseline="0">
                    <a:solidFill>
                      <a:schemeClr val="tx1"/>
                    </a:solidFill>
                    <a:latin typeface="Times New Roman"/>
                    <a:ea typeface="Times New Roman"/>
                    <a:cs typeface="Times New Roman"/>
                  </a:defRPr>
                </a:pPr>
                <a:endParaRPr lang="en-US"/>
              </a:p>
            </c:txPr>
            <c:dLblPos val="outEnd"/>
            <c:showVal val="1"/>
          </c:dLbls>
          <c:cat>
            <c:numRef>
              <c:f>Sheet1!$B$1:$BK$1</c:f>
              <c:numCache>
                <c:formatCode>0.0</c:formatCode>
                <c:ptCount val="62"/>
                <c:pt idx="0">
                  <c:v>1998.1</c:v>
                </c:pt>
                <c:pt idx="1">
                  <c:v>1998.2</c:v>
                </c:pt>
                <c:pt idx="2">
                  <c:v>1998.3</c:v>
                </c:pt>
                <c:pt idx="3">
                  <c:v>1998.4</c:v>
                </c:pt>
                <c:pt idx="4">
                  <c:v>1999.1</c:v>
                </c:pt>
                <c:pt idx="5">
                  <c:v>1999.2</c:v>
                </c:pt>
                <c:pt idx="6">
                  <c:v>1999.3</c:v>
                </c:pt>
                <c:pt idx="7">
                  <c:v>1999.4</c:v>
                </c:pt>
                <c:pt idx="8">
                  <c:v>2000.1</c:v>
                </c:pt>
                <c:pt idx="9">
                  <c:v>2000.2</c:v>
                </c:pt>
                <c:pt idx="10">
                  <c:v>2000.3</c:v>
                </c:pt>
                <c:pt idx="11">
                  <c:v>2000.4</c:v>
                </c:pt>
                <c:pt idx="12">
                  <c:v>2001.1</c:v>
                </c:pt>
                <c:pt idx="13">
                  <c:v>2001.2</c:v>
                </c:pt>
                <c:pt idx="14">
                  <c:v>2001.3</c:v>
                </c:pt>
                <c:pt idx="15">
                  <c:v>2001.4</c:v>
                </c:pt>
                <c:pt idx="16">
                  <c:v>2002.1</c:v>
                </c:pt>
                <c:pt idx="17">
                  <c:v>2002.2</c:v>
                </c:pt>
                <c:pt idx="18">
                  <c:v>2002.3</c:v>
                </c:pt>
                <c:pt idx="19">
                  <c:v>2002.4</c:v>
                </c:pt>
                <c:pt idx="20">
                  <c:v>2003.1</c:v>
                </c:pt>
                <c:pt idx="21">
                  <c:v>2003.2</c:v>
                </c:pt>
                <c:pt idx="22">
                  <c:v>2003.3</c:v>
                </c:pt>
                <c:pt idx="23">
                  <c:v>2003.4</c:v>
                </c:pt>
                <c:pt idx="24">
                  <c:v>2004.1</c:v>
                </c:pt>
                <c:pt idx="25">
                  <c:v>2004.2</c:v>
                </c:pt>
                <c:pt idx="26">
                  <c:v>2004.3</c:v>
                </c:pt>
                <c:pt idx="27">
                  <c:v>2004.4</c:v>
                </c:pt>
                <c:pt idx="28">
                  <c:v>2005.1</c:v>
                </c:pt>
                <c:pt idx="29">
                  <c:v>2005.2</c:v>
                </c:pt>
                <c:pt idx="30">
                  <c:v>2005.3</c:v>
                </c:pt>
                <c:pt idx="31">
                  <c:v>2005.4</c:v>
                </c:pt>
                <c:pt idx="32">
                  <c:v>2006.1</c:v>
                </c:pt>
                <c:pt idx="33">
                  <c:v>2006.2</c:v>
                </c:pt>
                <c:pt idx="34">
                  <c:v>2006.3</c:v>
                </c:pt>
                <c:pt idx="35">
                  <c:v>2006.4</c:v>
                </c:pt>
                <c:pt idx="36">
                  <c:v>2007.1</c:v>
                </c:pt>
                <c:pt idx="37">
                  <c:v>2007.2</c:v>
                </c:pt>
                <c:pt idx="38">
                  <c:v>2007.3</c:v>
                </c:pt>
                <c:pt idx="39">
                  <c:v>2007.4</c:v>
                </c:pt>
                <c:pt idx="40">
                  <c:v>2008.1</c:v>
                </c:pt>
                <c:pt idx="41">
                  <c:v>2008.2</c:v>
                </c:pt>
                <c:pt idx="42">
                  <c:v>2008.3</c:v>
                </c:pt>
                <c:pt idx="43">
                  <c:v>2008.4</c:v>
                </c:pt>
                <c:pt idx="44">
                  <c:v>2009.1</c:v>
                </c:pt>
                <c:pt idx="45">
                  <c:v>2009.2</c:v>
                </c:pt>
                <c:pt idx="46">
                  <c:v>2009.3</c:v>
                </c:pt>
                <c:pt idx="47">
                  <c:v>2009.4</c:v>
                </c:pt>
                <c:pt idx="48">
                  <c:v>2010.1</c:v>
                </c:pt>
                <c:pt idx="49">
                  <c:v>2010.2</c:v>
                </c:pt>
                <c:pt idx="50">
                  <c:v>2010.3</c:v>
                </c:pt>
                <c:pt idx="51">
                  <c:v>2010.4</c:v>
                </c:pt>
                <c:pt idx="52">
                  <c:v>2011.1</c:v>
                </c:pt>
                <c:pt idx="53">
                  <c:v>2011.2</c:v>
                </c:pt>
                <c:pt idx="54">
                  <c:v>2011.3</c:v>
                </c:pt>
                <c:pt idx="55">
                  <c:v>2011.4</c:v>
                </c:pt>
                <c:pt idx="56">
                  <c:v>2012.1</c:v>
                </c:pt>
                <c:pt idx="57">
                  <c:v>2012.2</c:v>
                </c:pt>
                <c:pt idx="58">
                  <c:v>2012.3</c:v>
                </c:pt>
                <c:pt idx="59">
                  <c:v>2012.4</c:v>
                </c:pt>
                <c:pt idx="60">
                  <c:v>2013.1</c:v>
                </c:pt>
                <c:pt idx="61">
                  <c:v>2013.2</c:v>
                </c:pt>
              </c:numCache>
            </c:numRef>
          </c:cat>
          <c:val>
            <c:numRef>
              <c:f>Sheet1!$B$2:$BK$2</c:f>
              <c:numCache>
                <c:formatCode>0.0%</c:formatCode>
                <c:ptCount val="62"/>
                <c:pt idx="0">
                  <c:v>0.221</c:v>
                </c:pt>
                <c:pt idx="1">
                  <c:v>0.22500000000000001</c:v>
                </c:pt>
                <c:pt idx="2">
                  <c:v>0.223</c:v>
                </c:pt>
                <c:pt idx="3">
                  <c:v>0.23</c:v>
                </c:pt>
                <c:pt idx="4">
                  <c:v>0.22800000000000001</c:v>
                </c:pt>
                <c:pt idx="5">
                  <c:v>0.23</c:v>
                </c:pt>
                <c:pt idx="6">
                  <c:v>0.22900000000000001</c:v>
                </c:pt>
                <c:pt idx="7">
                  <c:v>0.23500000000000001</c:v>
                </c:pt>
                <c:pt idx="8">
                  <c:v>0.24400000000000024</c:v>
                </c:pt>
                <c:pt idx="9">
                  <c:v>0.24400000000000024</c:v>
                </c:pt>
                <c:pt idx="10">
                  <c:v>0.24300000000000024</c:v>
                </c:pt>
                <c:pt idx="11">
                  <c:v>0.24900000000000044</c:v>
                </c:pt>
                <c:pt idx="12">
                  <c:v>0.24400000000000024</c:v>
                </c:pt>
                <c:pt idx="13">
                  <c:v>0.24400000000000024</c:v>
                </c:pt>
                <c:pt idx="14">
                  <c:v>0.24800000000000041</c:v>
                </c:pt>
                <c:pt idx="15">
                  <c:v>0.252</c:v>
                </c:pt>
                <c:pt idx="16">
                  <c:v>0.252</c:v>
                </c:pt>
                <c:pt idx="17">
                  <c:v>0.26300000000000001</c:v>
                </c:pt>
                <c:pt idx="18">
                  <c:v>0.26500000000000001</c:v>
                </c:pt>
                <c:pt idx="19">
                  <c:v>0.26200000000000001</c:v>
                </c:pt>
                <c:pt idx="20">
                  <c:v>0.27900000000000008</c:v>
                </c:pt>
                <c:pt idx="21">
                  <c:v>0.27200000000000002</c:v>
                </c:pt>
                <c:pt idx="22">
                  <c:v>0.27</c:v>
                </c:pt>
                <c:pt idx="23">
                  <c:v>0.27400000000000002</c:v>
                </c:pt>
                <c:pt idx="24">
                  <c:v>0.27900000000000008</c:v>
                </c:pt>
                <c:pt idx="25">
                  <c:v>0.27300000000000002</c:v>
                </c:pt>
                <c:pt idx="26">
                  <c:v>0.27800000000000002</c:v>
                </c:pt>
                <c:pt idx="27">
                  <c:v>0.27600000000000002</c:v>
                </c:pt>
                <c:pt idx="28">
                  <c:v>0.26800000000000002</c:v>
                </c:pt>
                <c:pt idx="29">
                  <c:v>0.27600000000000002</c:v>
                </c:pt>
                <c:pt idx="30">
                  <c:v>0.29300000000000032</c:v>
                </c:pt>
                <c:pt idx="31">
                  <c:v>0.29500000000000032</c:v>
                </c:pt>
                <c:pt idx="32">
                  <c:v>0.27900000000000008</c:v>
                </c:pt>
                <c:pt idx="33">
                  <c:v>0.28500000000000031</c:v>
                </c:pt>
                <c:pt idx="34">
                  <c:v>0.28700000000000031</c:v>
                </c:pt>
                <c:pt idx="35">
                  <c:v>0.30800000000000038</c:v>
                </c:pt>
                <c:pt idx="36">
                  <c:v>0.29300000000000032</c:v>
                </c:pt>
                <c:pt idx="37">
                  <c:v>0.30100000000000032</c:v>
                </c:pt>
                <c:pt idx="38">
                  <c:v>0.29100000000000031</c:v>
                </c:pt>
                <c:pt idx="39">
                  <c:v>0.30300000000000032</c:v>
                </c:pt>
                <c:pt idx="40">
                  <c:v>0.30100000000000032</c:v>
                </c:pt>
                <c:pt idx="41">
                  <c:v>0.30900000000000138</c:v>
                </c:pt>
                <c:pt idx="42">
                  <c:v>0.3100000000000015</c:v>
                </c:pt>
                <c:pt idx="43">
                  <c:v>0.30700000000000038</c:v>
                </c:pt>
                <c:pt idx="44">
                  <c:v>0.3100000000000015</c:v>
                </c:pt>
                <c:pt idx="45">
                  <c:v>0.3140000000000015</c:v>
                </c:pt>
                <c:pt idx="46">
                  <c:v>0.30900000000000138</c:v>
                </c:pt>
                <c:pt idx="47">
                  <c:v>0.3120000000000015</c:v>
                </c:pt>
                <c:pt idx="48">
                  <c:v>0.31600000000000156</c:v>
                </c:pt>
                <c:pt idx="49">
                  <c:v>0.3130000000000015</c:v>
                </c:pt>
                <c:pt idx="50">
                  <c:v>0.3150000000000015</c:v>
                </c:pt>
                <c:pt idx="51">
                  <c:v>0.3140000000000015</c:v>
                </c:pt>
                <c:pt idx="52">
                  <c:v>0.32800000000000168</c:v>
                </c:pt>
                <c:pt idx="53">
                  <c:v>0.32300000000000167</c:v>
                </c:pt>
                <c:pt idx="54">
                  <c:v>0.3110000000000015</c:v>
                </c:pt>
                <c:pt idx="55">
                  <c:v>0.32200000000000167</c:v>
                </c:pt>
                <c:pt idx="56">
                  <c:v>0.32200000000000167</c:v>
                </c:pt>
                <c:pt idx="57">
                  <c:v>0.32500000000000168</c:v>
                </c:pt>
                <c:pt idx="58">
                  <c:v>0.31800000000000167</c:v>
                </c:pt>
                <c:pt idx="59">
                  <c:v>0.31800000000000167</c:v>
                </c:pt>
                <c:pt idx="60">
                  <c:v>0.31700000000000167</c:v>
                </c:pt>
                <c:pt idx="61">
                  <c:v>0.32900000000000185</c:v>
                </c:pt>
              </c:numCache>
            </c:numRef>
          </c:val>
        </c:ser>
        <c:dLbls>
          <c:showVal val="1"/>
        </c:dLbls>
        <c:axId val="110973696"/>
        <c:axId val="110975232"/>
      </c:barChart>
      <c:catAx>
        <c:axId val="110973696"/>
        <c:scaling>
          <c:orientation val="minMax"/>
        </c:scaling>
        <c:axPos val="b"/>
        <c:numFmt formatCode="0.0" sourceLinked="1"/>
        <c:tickLblPos val="nextTo"/>
        <c:spPr>
          <a:ln w="3143">
            <a:solidFill>
              <a:schemeClr val="tx1"/>
            </a:solidFill>
            <a:prstDash val="solid"/>
          </a:ln>
        </c:spPr>
        <c:txPr>
          <a:bodyPr rot="-5400000" vert="horz"/>
          <a:lstStyle/>
          <a:p>
            <a:pPr>
              <a:defRPr sz="1089" b="0" i="0" u="none" strike="noStrike" baseline="0">
                <a:solidFill>
                  <a:schemeClr val="tx1"/>
                </a:solidFill>
                <a:latin typeface="Times New Roman"/>
                <a:ea typeface="Times New Roman"/>
                <a:cs typeface="Times New Roman"/>
              </a:defRPr>
            </a:pPr>
            <a:endParaRPr lang="en-US"/>
          </a:p>
        </c:txPr>
        <c:crossAx val="110975232"/>
        <c:crossesAt val="0.2"/>
        <c:auto val="1"/>
        <c:lblAlgn val="ctr"/>
        <c:lblOffset val="100"/>
        <c:tickLblSkip val="2"/>
        <c:tickMarkSkip val="1"/>
      </c:catAx>
      <c:valAx>
        <c:axId val="110975232"/>
        <c:scaling>
          <c:orientation val="minMax"/>
          <c:max val="0.34000000000000008"/>
          <c:min val="0.2"/>
        </c:scaling>
        <c:axPos val="l"/>
        <c:majorGridlines>
          <c:spPr>
            <a:ln w="3143">
              <a:solidFill>
                <a:schemeClr val="tx1"/>
              </a:solidFill>
              <a:prstDash val="solid"/>
            </a:ln>
          </c:spPr>
        </c:majorGridlines>
        <c:numFmt formatCode="0%" sourceLinked="0"/>
        <c:tickLblPos val="nextTo"/>
        <c:spPr>
          <a:ln w="3143">
            <a:solidFill>
              <a:schemeClr val="tx1"/>
            </a:solidFill>
            <a:prstDash val="solid"/>
          </a:ln>
        </c:spPr>
        <c:txPr>
          <a:bodyPr rot="0" vert="horz"/>
          <a:lstStyle/>
          <a:p>
            <a:pPr>
              <a:defRPr sz="1584" b="1" i="0" u="none" strike="noStrike" baseline="0">
                <a:solidFill>
                  <a:schemeClr val="tx1"/>
                </a:solidFill>
                <a:latin typeface="Arial"/>
                <a:ea typeface="Arial"/>
                <a:cs typeface="Arial"/>
              </a:defRPr>
            </a:pPr>
            <a:endParaRPr lang="en-US"/>
          </a:p>
        </c:txPr>
        <c:crossAx val="110973696"/>
        <c:crosses val="autoZero"/>
        <c:crossBetween val="between"/>
        <c:majorUnit val="2.0000000000000011E-2"/>
      </c:valAx>
      <c:spPr>
        <a:noFill/>
        <a:ln w="25146">
          <a:noFill/>
        </a:ln>
      </c:spPr>
    </c:plotArea>
    <c:plotVisOnly val="1"/>
    <c:dispBlanksAs val="gap"/>
  </c:chart>
  <c:spPr>
    <a:noFill/>
    <a:ln>
      <a:noFill/>
    </a:ln>
  </c:spPr>
  <c:txPr>
    <a:bodyPr/>
    <a:lstStyle/>
    <a:p>
      <a:pPr>
        <a:defRPr sz="1807" b="1" i="0" u="none" strike="noStrike" baseline="0">
          <a:solidFill>
            <a:schemeClr val="tx1"/>
          </a:solidFill>
          <a:latin typeface="Times New Roman"/>
          <a:ea typeface="Times New Roman"/>
          <a:cs typeface="Times New Roman"/>
        </a:defRPr>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6.2153163152053312E-2"/>
          <c:y val="5.5776892430278904E-2"/>
          <c:w val="0.93895671476137621"/>
          <c:h val="0.81274900398406935"/>
        </c:manualLayout>
      </c:layout>
      <c:barChart>
        <c:barDir val="col"/>
        <c:grouping val="clustered"/>
        <c:ser>
          <c:idx val="0"/>
          <c:order val="0"/>
          <c:tx>
            <c:strRef>
              <c:f>Sheet1!$A$2</c:f>
              <c:strCache>
                <c:ptCount val="1"/>
              </c:strCache>
            </c:strRef>
          </c:tx>
          <c:spPr>
            <a:solidFill>
              <a:srgbClr val="00FFFF"/>
            </a:solidFill>
            <a:ln w="12248">
              <a:solidFill>
                <a:schemeClr val="tx1"/>
              </a:solidFill>
              <a:prstDash val="solid"/>
            </a:ln>
          </c:spPr>
          <c:dPt>
            <c:idx val="13"/>
            <c:spPr>
              <a:solidFill>
                <a:srgbClr val="FF6600"/>
              </a:solidFill>
              <a:ln w="12248">
                <a:solidFill>
                  <a:schemeClr val="tx1"/>
                </a:solidFill>
                <a:prstDash val="solid"/>
              </a:ln>
            </c:spPr>
          </c:dPt>
          <c:dPt>
            <c:idx val="14"/>
            <c:spPr>
              <a:solidFill>
                <a:srgbClr val="FF6600"/>
              </a:solidFill>
              <a:ln w="12248">
                <a:solidFill>
                  <a:schemeClr val="tx1"/>
                </a:solidFill>
                <a:prstDash val="solid"/>
              </a:ln>
            </c:spPr>
          </c:dPt>
          <c:dPt>
            <c:idx val="15"/>
            <c:spPr>
              <a:solidFill>
                <a:srgbClr val="FF6600"/>
              </a:solidFill>
              <a:ln w="12248">
                <a:solidFill>
                  <a:schemeClr val="tx1"/>
                </a:solidFill>
                <a:prstDash val="solid"/>
              </a:ln>
            </c:spPr>
          </c:dPt>
          <c:dPt>
            <c:idx val="40"/>
            <c:spPr>
              <a:solidFill>
                <a:srgbClr val="FF6600"/>
              </a:solidFill>
              <a:ln w="12248">
                <a:solidFill>
                  <a:schemeClr val="tx1"/>
                </a:solidFill>
                <a:prstDash val="solid"/>
              </a:ln>
            </c:spPr>
          </c:dPt>
          <c:dPt>
            <c:idx val="41"/>
            <c:spPr>
              <a:solidFill>
                <a:srgbClr val="FF6600"/>
              </a:solidFill>
              <a:ln w="12248">
                <a:solidFill>
                  <a:schemeClr val="tx1"/>
                </a:solidFill>
                <a:prstDash val="solid"/>
              </a:ln>
            </c:spPr>
          </c:dPt>
          <c:dPt>
            <c:idx val="42"/>
            <c:spPr>
              <a:solidFill>
                <a:srgbClr val="FF6600"/>
              </a:solidFill>
              <a:ln w="12248">
                <a:solidFill>
                  <a:schemeClr val="tx1"/>
                </a:solidFill>
                <a:prstDash val="solid"/>
              </a:ln>
            </c:spPr>
          </c:dPt>
          <c:dPt>
            <c:idx val="43"/>
            <c:spPr>
              <a:solidFill>
                <a:srgbClr val="FF6600"/>
              </a:solidFill>
              <a:ln w="12248">
                <a:solidFill>
                  <a:schemeClr val="tx1"/>
                </a:solidFill>
                <a:prstDash val="solid"/>
              </a:ln>
            </c:spPr>
          </c:dPt>
          <c:dPt>
            <c:idx val="44"/>
            <c:spPr>
              <a:solidFill>
                <a:srgbClr val="FF6600"/>
              </a:solidFill>
              <a:ln w="12248">
                <a:solidFill>
                  <a:schemeClr val="tx1"/>
                </a:solidFill>
                <a:prstDash val="solid"/>
              </a:ln>
            </c:spPr>
          </c:dPt>
          <c:dPt>
            <c:idx val="45"/>
            <c:spPr>
              <a:solidFill>
                <a:srgbClr val="FF6600"/>
              </a:solidFill>
              <a:ln w="12248">
                <a:solidFill>
                  <a:schemeClr val="tx1"/>
                </a:solidFill>
                <a:prstDash val="solid"/>
              </a:ln>
            </c:spPr>
          </c:dPt>
          <c:dLbls>
            <c:numFmt formatCode="0.0%" sourceLinked="0"/>
            <c:spPr>
              <a:noFill/>
              <a:ln w="24497">
                <a:noFill/>
              </a:ln>
            </c:spPr>
            <c:txPr>
              <a:bodyPr rot="-5400000" vert="horz"/>
              <a:lstStyle/>
              <a:p>
                <a:pPr algn="ctr">
                  <a:defRPr sz="916" b="0" i="0" u="none" strike="noStrike" baseline="0">
                    <a:solidFill>
                      <a:schemeClr val="tx1"/>
                    </a:solidFill>
                    <a:latin typeface="Times New Roman"/>
                    <a:ea typeface="Times New Roman"/>
                    <a:cs typeface="Times New Roman"/>
                  </a:defRPr>
                </a:pPr>
                <a:endParaRPr lang="en-US"/>
              </a:p>
            </c:txPr>
            <c:dLblPos val="outEnd"/>
            <c:showVal val="1"/>
          </c:dLbls>
          <c:cat>
            <c:numRef>
              <c:f>Sheet1!$B$1:$BK$1</c:f>
              <c:numCache>
                <c:formatCode>0.0</c:formatCode>
                <c:ptCount val="62"/>
                <c:pt idx="0">
                  <c:v>1998.1</c:v>
                </c:pt>
                <c:pt idx="1">
                  <c:v>1998.2</c:v>
                </c:pt>
                <c:pt idx="2">
                  <c:v>1998.3</c:v>
                </c:pt>
                <c:pt idx="3">
                  <c:v>1998.4</c:v>
                </c:pt>
                <c:pt idx="4">
                  <c:v>1999.1</c:v>
                </c:pt>
                <c:pt idx="5">
                  <c:v>1999.2</c:v>
                </c:pt>
                <c:pt idx="6">
                  <c:v>1999.3</c:v>
                </c:pt>
                <c:pt idx="7">
                  <c:v>1999.4</c:v>
                </c:pt>
                <c:pt idx="8">
                  <c:v>2000.1</c:v>
                </c:pt>
                <c:pt idx="9">
                  <c:v>2000.2</c:v>
                </c:pt>
                <c:pt idx="10">
                  <c:v>2000.3</c:v>
                </c:pt>
                <c:pt idx="11">
                  <c:v>2000.4</c:v>
                </c:pt>
                <c:pt idx="12">
                  <c:v>2001.1</c:v>
                </c:pt>
                <c:pt idx="13">
                  <c:v>2001.2</c:v>
                </c:pt>
                <c:pt idx="14">
                  <c:v>2001.3</c:v>
                </c:pt>
                <c:pt idx="15">
                  <c:v>2001.4</c:v>
                </c:pt>
                <c:pt idx="16">
                  <c:v>2002.1</c:v>
                </c:pt>
                <c:pt idx="17">
                  <c:v>2002.2</c:v>
                </c:pt>
                <c:pt idx="18">
                  <c:v>2002.3</c:v>
                </c:pt>
                <c:pt idx="19">
                  <c:v>2002.4</c:v>
                </c:pt>
                <c:pt idx="20">
                  <c:v>2003.1</c:v>
                </c:pt>
                <c:pt idx="21">
                  <c:v>2003.2</c:v>
                </c:pt>
                <c:pt idx="22">
                  <c:v>2003.3</c:v>
                </c:pt>
                <c:pt idx="23">
                  <c:v>2003.4</c:v>
                </c:pt>
                <c:pt idx="24">
                  <c:v>2004.1</c:v>
                </c:pt>
                <c:pt idx="25">
                  <c:v>2004.2</c:v>
                </c:pt>
                <c:pt idx="26">
                  <c:v>2004.3</c:v>
                </c:pt>
                <c:pt idx="27">
                  <c:v>2004.4</c:v>
                </c:pt>
                <c:pt idx="28">
                  <c:v>2005.1</c:v>
                </c:pt>
                <c:pt idx="29">
                  <c:v>2005.2</c:v>
                </c:pt>
                <c:pt idx="30">
                  <c:v>2005.3</c:v>
                </c:pt>
                <c:pt idx="31">
                  <c:v>2005.4</c:v>
                </c:pt>
                <c:pt idx="32">
                  <c:v>2006.1</c:v>
                </c:pt>
                <c:pt idx="33">
                  <c:v>2006.2</c:v>
                </c:pt>
                <c:pt idx="34">
                  <c:v>2006.3</c:v>
                </c:pt>
                <c:pt idx="35">
                  <c:v>2006.4</c:v>
                </c:pt>
                <c:pt idx="36">
                  <c:v>2007.1</c:v>
                </c:pt>
                <c:pt idx="37">
                  <c:v>2007.2</c:v>
                </c:pt>
                <c:pt idx="38">
                  <c:v>2007.3</c:v>
                </c:pt>
                <c:pt idx="39">
                  <c:v>2007.4</c:v>
                </c:pt>
                <c:pt idx="40">
                  <c:v>2008.1</c:v>
                </c:pt>
                <c:pt idx="41">
                  <c:v>2008.2</c:v>
                </c:pt>
                <c:pt idx="42">
                  <c:v>2008.3</c:v>
                </c:pt>
                <c:pt idx="43">
                  <c:v>2008.4</c:v>
                </c:pt>
                <c:pt idx="44">
                  <c:v>2009.1</c:v>
                </c:pt>
                <c:pt idx="45">
                  <c:v>2009.2</c:v>
                </c:pt>
                <c:pt idx="46">
                  <c:v>2009.3</c:v>
                </c:pt>
                <c:pt idx="47">
                  <c:v>2009.4</c:v>
                </c:pt>
                <c:pt idx="48">
                  <c:v>2010.1</c:v>
                </c:pt>
                <c:pt idx="49">
                  <c:v>2010.2</c:v>
                </c:pt>
                <c:pt idx="50">
                  <c:v>2010.3</c:v>
                </c:pt>
                <c:pt idx="51">
                  <c:v>2010.4</c:v>
                </c:pt>
                <c:pt idx="52">
                  <c:v>2011.1</c:v>
                </c:pt>
                <c:pt idx="53">
                  <c:v>2011.2</c:v>
                </c:pt>
                <c:pt idx="54">
                  <c:v>2011.3</c:v>
                </c:pt>
                <c:pt idx="55">
                  <c:v>2011.4</c:v>
                </c:pt>
                <c:pt idx="56">
                  <c:v>2012.1</c:v>
                </c:pt>
                <c:pt idx="57">
                  <c:v>2012.2</c:v>
                </c:pt>
                <c:pt idx="58">
                  <c:v>2012.3</c:v>
                </c:pt>
                <c:pt idx="59">
                  <c:v>2012.4</c:v>
                </c:pt>
                <c:pt idx="60">
                  <c:v>2013.1</c:v>
                </c:pt>
                <c:pt idx="61">
                  <c:v>2013.2</c:v>
                </c:pt>
              </c:numCache>
            </c:numRef>
          </c:cat>
          <c:val>
            <c:numRef>
              <c:f>Sheet1!$B$2:$BK$2</c:f>
              <c:numCache>
                <c:formatCode>0.0%</c:formatCode>
                <c:ptCount val="62"/>
                <c:pt idx="0">
                  <c:v>0.125</c:v>
                </c:pt>
                <c:pt idx="1">
                  <c:v>0.12200000000000009</c:v>
                </c:pt>
                <c:pt idx="2">
                  <c:v>0.12400000000000012</c:v>
                </c:pt>
                <c:pt idx="3">
                  <c:v>0.129</c:v>
                </c:pt>
                <c:pt idx="4">
                  <c:v>0.12400000000000012</c:v>
                </c:pt>
                <c:pt idx="5">
                  <c:v>0.13600000000000001</c:v>
                </c:pt>
                <c:pt idx="6">
                  <c:v>0.13100000000000001</c:v>
                </c:pt>
                <c:pt idx="7">
                  <c:v>0.13100000000000001</c:v>
                </c:pt>
                <c:pt idx="8">
                  <c:v>0.13300000000000001</c:v>
                </c:pt>
                <c:pt idx="9">
                  <c:v>0.13500000000000001</c:v>
                </c:pt>
                <c:pt idx="10">
                  <c:v>0.13600000000000001</c:v>
                </c:pt>
                <c:pt idx="11">
                  <c:v>0.13800000000000001</c:v>
                </c:pt>
                <c:pt idx="12">
                  <c:v>0.14400000000000004</c:v>
                </c:pt>
                <c:pt idx="13">
                  <c:v>0.13700000000000001</c:v>
                </c:pt>
                <c:pt idx="14">
                  <c:v>0.14200000000000004</c:v>
                </c:pt>
                <c:pt idx="15">
                  <c:v>0.14200000000000004</c:v>
                </c:pt>
                <c:pt idx="16">
                  <c:v>0.13800000000000001</c:v>
                </c:pt>
                <c:pt idx="17">
                  <c:v>0.14200000000000004</c:v>
                </c:pt>
                <c:pt idx="18">
                  <c:v>0.14000000000000001</c:v>
                </c:pt>
                <c:pt idx="19">
                  <c:v>0.14000000000000001</c:v>
                </c:pt>
                <c:pt idx="20">
                  <c:v>0.14400000000000004</c:v>
                </c:pt>
                <c:pt idx="21">
                  <c:v>0.14400000000000004</c:v>
                </c:pt>
                <c:pt idx="22">
                  <c:v>0.14600000000000021</c:v>
                </c:pt>
                <c:pt idx="23">
                  <c:v>0.14900000000000024</c:v>
                </c:pt>
                <c:pt idx="24">
                  <c:v>0.14900000000000024</c:v>
                </c:pt>
                <c:pt idx="25">
                  <c:v>0.15400000000000041</c:v>
                </c:pt>
                <c:pt idx="26">
                  <c:v>0.15600000000000044</c:v>
                </c:pt>
                <c:pt idx="27">
                  <c:v>0.15300000000000041</c:v>
                </c:pt>
                <c:pt idx="28">
                  <c:v>0.16400000000000001</c:v>
                </c:pt>
                <c:pt idx="29">
                  <c:v>0.17</c:v>
                </c:pt>
                <c:pt idx="30">
                  <c:v>0.15800000000000081</c:v>
                </c:pt>
                <c:pt idx="31">
                  <c:v>0.16200000000000001</c:v>
                </c:pt>
                <c:pt idx="32">
                  <c:v>0.16700000000000001</c:v>
                </c:pt>
                <c:pt idx="33">
                  <c:v>0.16900000000000001</c:v>
                </c:pt>
                <c:pt idx="34">
                  <c:v>0.17200000000000001</c:v>
                </c:pt>
                <c:pt idx="35">
                  <c:v>0.17</c:v>
                </c:pt>
                <c:pt idx="36">
                  <c:v>0.16700000000000001</c:v>
                </c:pt>
                <c:pt idx="37">
                  <c:v>0.16800000000000001</c:v>
                </c:pt>
                <c:pt idx="38">
                  <c:v>0.18000000000000024</c:v>
                </c:pt>
                <c:pt idx="39">
                  <c:v>0.17500000000000004</c:v>
                </c:pt>
                <c:pt idx="40">
                  <c:v>0.17300000000000001</c:v>
                </c:pt>
                <c:pt idx="41">
                  <c:v>0.16900000000000001</c:v>
                </c:pt>
                <c:pt idx="42">
                  <c:v>0.18600000000000044</c:v>
                </c:pt>
                <c:pt idx="43">
                  <c:v>0.18200000000000024</c:v>
                </c:pt>
                <c:pt idx="44">
                  <c:v>0.17700000000000021</c:v>
                </c:pt>
                <c:pt idx="45">
                  <c:v>0.17900000000000021</c:v>
                </c:pt>
                <c:pt idx="46">
                  <c:v>0.18900000000000081</c:v>
                </c:pt>
                <c:pt idx="47">
                  <c:v>0.192</c:v>
                </c:pt>
                <c:pt idx="48">
                  <c:v>0.18000000000000024</c:v>
                </c:pt>
                <c:pt idx="49">
                  <c:v>0.18100000000000024</c:v>
                </c:pt>
                <c:pt idx="50">
                  <c:v>0.17400000000000004</c:v>
                </c:pt>
                <c:pt idx="51">
                  <c:v>0.18400000000000041</c:v>
                </c:pt>
                <c:pt idx="52">
                  <c:v>0.18000000000000024</c:v>
                </c:pt>
                <c:pt idx="53">
                  <c:v>0.18400000000000041</c:v>
                </c:pt>
                <c:pt idx="54">
                  <c:v>0.193</c:v>
                </c:pt>
                <c:pt idx="55">
                  <c:v>0.19500000000000001</c:v>
                </c:pt>
                <c:pt idx="56">
                  <c:v>0.192</c:v>
                </c:pt>
                <c:pt idx="57">
                  <c:v>0.191</c:v>
                </c:pt>
                <c:pt idx="58">
                  <c:v>0.19900000000000001</c:v>
                </c:pt>
                <c:pt idx="59">
                  <c:v>0.19600000000000001</c:v>
                </c:pt>
                <c:pt idx="60">
                  <c:v>0.18800000000000044</c:v>
                </c:pt>
                <c:pt idx="61">
                  <c:v>0.193</c:v>
                </c:pt>
              </c:numCache>
            </c:numRef>
          </c:val>
        </c:ser>
        <c:dLbls>
          <c:showVal val="1"/>
        </c:dLbls>
        <c:axId val="111323008"/>
        <c:axId val="111324544"/>
      </c:barChart>
      <c:catAx>
        <c:axId val="111323008"/>
        <c:scaling>
          <c:orientation val="minMax"/>
        </c:scaling>
        <c:axPos val="b"/>
        <c:numFmt formatCode="0.0" sourceLinked="1"/>
        <c:tickLblPos val="nextTo"/>
        <c:spPr>
          <a:ln w="3062">
            <a:solidFill>
              <a:schemeClr val="tx1"/>
            </a:solidFill>
            <a:prstDash val="solid"/>
          </a:ln>
        </c:spPr>
        <c:txPr>
          <a:bodyPr rot="-5400000" vert="horz"/>
          <a:lstStyle/>
          <a:p>
            <a:pPr>
              <a:defRPr sz="1013" b="0" i="0" u="none" strike="noStrike" baseline="0">
                <a:solidFill>
                  <a:schemeClr val="tx1"/>
                </a:solidFill>
                <a:latin typeface="Arial"/>
                <a:ea typeface="Arial"/>
                <a:cs typeface="Arial"/>
              </a:defRPr>
            </a:pPr>
            <a:endParaRPr lang="en-US"/>
          </a:p>
        </c:txPr>
        <c:crossAx val="111324544"/>
        <c:crossesAt val="9.0000000000000024E-2"/>
        <c:auto val="1"/>
        <c:lblAlgn val="ctr"/>
        <c:lblOffset val="100"/>
        <c:tickLblSkip val="2"/>
        <c:tickMarkSkip val="1"/>
      </c:catAx>
      <c:valAx>
        <c:axId val="111324544"/>
        <c:scaling>
          <c:orientation val="minMax"/>
          <c:max val="0.21000000000000021"/>
          <c:min val="9.0000000000000024E-2"/>
        </c:scaling>
        <c:axPos val="l"/>
        <c:majorGridlines>
          <c:spPr>
            <a:ln w="3062">
              <a:solidFill>
                <a:schemeClr val="tx1"/>
              </a:solidFill>
              <a:prstDash val="solid"/>
            </a:ln>
          </c:spPr>
        </c:majorGridlines>
        <c:numFmt formatCode="0%" sourceLinked="0"/>
        <c:tickLblPos val="nextTo"/>
        <c:spPr>
          <a:ln w="3062">
            <a:solidFill>
              <a:schemeClr val="tx1"/>
            </a:solidFill>
            <a:prstDash val="solid"/>
          </a:ln>
        </c:spPr>
        <c:txPr>
          <a:bodyPr rot="0" vert="horz"/>
          <a:lstStyle/>
          <a:p>
            <a:pPr>
              <a:defRPr sz="1302" b="1" i="0" u="none" strike="noStrike" baseline="0">
                <a:solidFill>
                  <a:schemeClr val="tx1"/>
                </a:solidFill>
                <a:latin typeface="Arial"/>
                <a:ea typeface="Arial"/>
                <a:cs typeface="Arial"/>
              </a:defRPr>
            </a:pPr>
            <a:endParaRPr lang="en-US"/>
          </a:p>
        </c:txPr>
        <c:crossAx val="111323008"/>
        <c:crosses val="autoZero"/>
        <c:crossBetween val="between"/>
        <c:majorUnit val="3.0000000000000016E-2"/>
      </c:valAx>
      <c:spPr>
        <a:noFill/>
        <a:ln w="24497">
          <a:noFill/>
        </a:ln>
      </c:spPr>
    </c:plotArea>
    <c:plotVisOnly val="1"/>
    <c:dispBlanksAs val="gap"/>
  </c:chart>
  <c:spPr>
    <a:noFill/>
    <a:ln>
      <a:noFill/>
    </a:ln>
  </c:spPr>
  <c:txPr>
    <a:bodyPr/>
    <a:lstStyle/>
    <a:p>
      <a:pPr>
        <a:defRPr sz="1784" b="1" i="0" u="none" strike="noStrike" baseline="0">
          <a:solidFill>
            <a:schemeClr val="tx1"/>
          </a:solidFill>
          <a:latin typeface="Times New Roman"/>
          <a:ea typeface="Times New Roman"/>
          <a:cs typeface="Times New Roman"/>
        </a:defRPr>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4.9944506104328532E-2"/>
          <c:y val="0.13778705636743413"/>
          <c:w val="0.92785793562708163"/>
          <c:h val="0.7181628392484346"/>
        </c:manualLayout>
      </c:layout>
      <c:barChart>
        <c:barDir val="col"/>
        <c:grouping val="clustered"/>
        <c:ser>
          <c:idx val="1"/>
          <c:order val="0"/>
          <c:tx>
            <c:strRef>
              <c:f>Sheet1!$A$3</c:f>
              <c:strCache>
                <c:ptCount val="1"/>
                <c:pt idx="0">
                  <c:v>2008</c:v>
                </c:pt>
              </c:strCache>
            </c:strRef>
          </c:tx>
          <c:spPr>
            <a:solidFill>
              <a:schemeClr val="accent2"/>
            </a:solidFill>
            <a:ln w="11774">
              <a:solidFill>
                <a:schemeClr val="tx1"/>
              </a:solidFill>
              <a:prstDash val="solid"/>
            </a:ln>
          </c:spPr>
          <c:dLbls>
            <c:dLbl>
              <c:idx val="22"/>
              <c:numFmt formatCode="#,##0_);[Red]\(#,##0\)" sourceLinked="0"/>
              <c:spPr>
                <a:noFill/>
                <a:ln w="23548">
                  <a:noFill/>
                </a:ln>
              </c:spPr>
              <c:txPr>
                <a:bodyPr/>
                <a:lstStyle/>
                <a:p>
                  <a:pPr>
                    <a:defRPr sz="1669" b="1" i="0" u="none" strike="noStrike" baseline="0">
                      <a:solidFill>
                        <a:schemeClr val="tx1"/>
                      </a:solidFill>
                      <a:latin typeface="Times New Roman"/>
                      <a:ea typeface="Times New Roman"/>
                      <a:cs typeface="Times New Roman"/>
                    </a:defRPr>
                  </a:pPr>
                  <a:endParaRPr lang="en-US"/>
                </a:p>
              </c:txPr>
            </c:dLbl>
            <c:numFmt formatCode="#,##0_);[Red]\(#,##0\)" sourceLinked="0"/>
            <c:spPr>
              <a:noFill/>
              <a:ln w="23548">
                <a:noFill/>
              </a:ln>
            </c:spPr>
            <c:txPr>
              <a:bodyPr/>
              <a:lstStyle/>
              <a:p>
                <a:pPr>
                  <a:defRPr sz="1831" b="1" i="0" u="none" strike="noStrike" baseline="0">
                    <a:solidFill>
                      <a:schemeClr val="tx1"/>
                    </a:solidFill>
                    <a:latin typeface="Times New Roman"/>
                    <a:ea typeface="Times New Roman"/>
                    <a:cs typeface="Times New Roman"/>
                  </a:defRPr>
                </a:pPr>
                <a:endParaRPr lang="en-US"/>
              </a:p>
            </c:txPr>
            <c:dLblPos val="outEnd"/>
            <c:showVal val="1"/>
          </c:dLbls>
          <c:cat>
            <c:strRef>
              <c:f>Sheet1!$B$1:$H$1</c:f>
              <c:strCache>
                <c:ptCount val="6"/>
                <c:pt idx="0">
                  <c:v>20-24</c:v>
                </c:pt>
                <c:pt idx="1">
                  <c:v>25-34</c:v>
                </c:pt>
                <c:pt idx="2">
                  <c:v>35-44</c:v>
                </c:pt>
                <c:pt idx="3">
                  <c:v>45-54</c:v>
                </c:pt>
                <c:pt idx="4">
                  <c:v>55-64</c:v>
                </c:pt>
                <c:pt idx="5">
                  <c:v>65+</c:v>
                </c:pt>
              </c:strCache>
            </c:strRef>
          </c:cat>
          <c:val>
            <c:numRef>
              <c:f>Sheet1!$B$3:$H$3</c:f>
              <c:numCache>
                <c:formatCode>General</c:formatCode>
                <c:ptCount val="6"/>
                <c:pt idx="0">
                  <c:v>5</c:v>
                </c:pt>
                <c:pt idx="1">
                  <c:v>6</c:v>
                </c:pt>
                <c:pt idx="2">
                  <c:v>9</c:v>
                </c:pt>
                <c:pt idx="3">
                  <c:v>10</c:v>
                </c:pt>
                <c:pt idx="4">
                  <c:v>12</c:v>
                </c:pt>
                <c:pt idx="5">
                  <c:v>15</c:v>
                </c:pt>
              </c:numCache>
            </c:numRef>
          </c:val>
        </c:ser>
        <c:ser>
          <c:idx val="2"/>
          <c:order val="1"/>
          <c:tx>
            <c:strRef>
              <c:f>Sheet1!$A$4</c:f>
              <c:strCache>
                <c:ptCount val="1"/>
                <c:pt idx="0">
                  <c:v>2009</c:v>
                </c:pt>
              </c:strCache>
            </c:strRef>
          </c:tx>
          <c:spPr>
            <a:solidFill>
              <a:schemeClr val="hlink"/>
            </a:solidFill>
            <a:ln w="11774">
              <a:solidFill>
                <a:schemeClr val="tx1"/>
              </a:solidFill>
              <a:prstDash val="solid"/>
            </a:ln>
          </c:spPr>
          <c:dLbls>
            <c:spPr>
              <a:noFill/>
              <a:ln w="23548">
                <a:noFill/>
              </a:ln>
            </c:spPr>
            <c:txPr>
              <a:bodyPr/>
              <a:lstStyle/>
              <a:p>
                <a:pPr>
                  <a:defRPr sz="1669" b="1" i="0" u="none" strike="noStrike" baseline="0">
                    <a:solidFill>
                      <a:schemeClr val="tx1"/>
                    </a:solidFill>
                    <a:latin typeface="Times New Roman"/>
                    <a:ea typeface="Times New Roman"/>
                    <a:cs typeface="Times New Roman"/>
                  </a:defRPr>
                </a:pPr>
                <a:endParaRPr lang="en-US"/>
              </a:p>
            </c:txPr>
            <c:showVal val="1"/>
          </c:dLbls>
          <c:cat>
            <c:strRef>
              <c:f>Sheet1!$B$1:$H$1</c:f>
              <c:strCache>
                <c:ptCount val="6"/>
                <c:pt idx="0">
                  <c:v>20-24</c:v>
                </c:pt>
                <c:pt idx="1">
                  <c:v>25-34</c:v>
                </c:pt>
                <c:pt idx="2">
                  <c:v>35-44</c:v>
                </c:pt>
                <c:pt idx="3">
                  <c:v>45-54</c:v>
                </c:pt>
                <c:pt idx="4">
                  <c:v>55-64</c:v>
                </c:pt>
                <c:pt idx="5">
                  <c:v>65+</c:v>
                </c:pt>
              </c:strCache>
            </c:strRef>
          </c:cat>
          <c:val>
            <c:numRef>
              <c:f>Sheet1!$B$4:$H$4</c:f>
              <c:numCache>
                <c:formatCode>General</c:formatCode>
                <c:ptCount val="6"/>
                <c:pt idx="0">
                  <c:v>5</c:v>
                </c:pt>
                <c:pt idx="1">
                  <c:v>6</c:v>
                </c:pt>
                <c:pt idx="2">
                  <c:v>9</c:v>
                </c:pt>
                <c:pt idx="3">
                  <c:v>11</c:v>
                </c:pt>
                <c:pt idx="4">
                  <c:v>12</c:v>
                </c:pt>
                <c:pt idx="5">
                  <c:v>13</c:v>
                </c:pt>
              </c:numCache>
            </c:numRef>
          </c:val>
        </c:ser>
        <c:ser>
          <c:idx val="3"/>
          <c:order val="2"/>
          <c:tx>
            <c:strRef>
              <c:f>Sheet1!$A$5</c:f>
              <c:strCache>
                <c:ptCount val="1"/>
                <c:pt idx="0">
                  <c:v>2010</c:v>
                </c:pt>
              </c:strCache>
            </c:strRef>
          </c:tx>
          <c:spPr>
            <a:solidFill>
              <a:schemeClr val="folHlink"/>
            </a:solidFill>
            <a:ln w="11774">
              <a:solidFill>
                <a:schemeClr val="tx1"/>
              </a:solidFill>
              <a:prstDash val="solid"/>
            </a:ln>
          </c:spPr>
          <c:dLbls>
            <c:spPr>
              <a:noFill/>
              <a:ln w="23548">
                <a:noFill/>
              </a:ln>
            </c:spPr>
            <c:txPr>
              <a:bodyPr/>
              <a:lstStyle/>
              <a:p>
                <a:pPr>
                  <a:defRPr sz="1669" b="1" i="0" u="none" strike="noStrike" baseline="0">
                    <a:solidFill>
                      <a:schemeClr val="tx1"/>
                    </a:solidFill>
                    <a:latin typeface="Times New Roman"/>
                    <a:ea typeface="Times New Roman"/>
                    <a:cs typeface="Times New Roman"/>
                  </a:defRPr>
                </a:pPr>
                <a:endParaRPr lang="en-US"/>
              </a:p>
            </c:txPr>
            <c:showVal val="1"/>
          </c:dLbls>
          <c:cat>
            <c:strRef>
              <c:f>Sheet1!$B$1:$H$1</c:f>
              <c:strCache>
                <c:ptCount val="6"/>
                <c:pt idx="0">
                  <c:v>20-24</c:v>
                </c:pt>
                <c:pt idx="1">
                  <c:v>25-34</c:v>
                </c:pt>
                <c:pt idx="2">
                  <c:v>35-44</c:v>
                </c:pt>
                <c:pt idx="3">
                  <c:v>45-54</c:v>
                </c:pt>
                <c:pt idx="4">
                  <c:v>55-64</c:v>
                </c:pt>
                <c:pt idx="5">
                  <c:v>65+</c:v>
                </c:pt>
              </c:strCache>
            </c:strRef>
          </c:cat>
          <c:val>
            <c:numRef>
              <c:f>Sheet1!$B$5:$H$5</c:f>
              <c:numCache>
                <c:formatCode>General</c:formatCode>
                <c:ptCount val="6"/>
                <c:pt idx="0">
                  <c:v>5</c:v>
                </c:pt>
                <c:pt idx="1">
                  <c:v>6</c:v>
                </c:pt>
                <c:pt idx="2">
                  <c:v>8</c:v>
                </c:pt>
                <c:pt idx="3">
                  <c:v>10</c:v>
                </c:pt>
                <c:pt idx="4">
                  <c:v>13</c:v>
                </c:pt>
                <c:pt idx="5">
                  <c:v>15</c:v>
                </c:pt>
              </c:numCache>
            </c:numRef>
          </c:val>
        </c:ser>
        <c:ser>
          <c:idx val="4"/>
          <c:order val="3"/>
          <c:tx>
            <c:strRef>
              <c:f>Sheet1!$A$6</c:f>
              <c:strCache>
                <c:ptCount val="1"/>
                <c:pt idx="0">
                  <c:v>2011</c:v>
                </c:pt>
              </c:strCache>
            </c:strRef>
          </c:tx>
          <c:spPr>
            <a:solidFill>
              <a:schemeClr val="bg2"/>
            </a:solidFill>
            <a:ln w="11774">
              <a:solidFill>
                <a:schemeClr val="tx1"/>
              </a:solidFill>
              <a:prstDash val="solid"/>
            </a:ln>
          </c:spPr>
          <c:dLbls>
            <c:spPr>
              <a:noFill/>
              <a:ln w="23548">
                <a:noFill/>
              </a:ln>
            </c:spPr>
            <c:txPr>
              <a:bodyPr/>
              <a:lstStyle/>
              <a:p>
                <a:pPr>
                  <a:defRPr sz="1669" b="1" i="0" u="none" strike="noStrike" baseline="0">
                    <a:solidFill>
                      <a:schemeClr val="tx1"/>
                    </a:solidFill>
                    <a:latin typeface="Times New Roman"/>
                    <a:ea typeface="Times New Roman"/>
                    <a:cs typeface="Times New Roman"/>
                  </a:defRPr>
                </a:pPr>
                <a:endParaRPr lang="en-US"/>
              </a:p>
            </c:txPr>
            <c:showVal val="1"/>
          </c:dLbls>
          <c:cat>
            <c:strRef>
              <c:f>Sheet1!$B$1:$H$1</c:f>
              <c:strCache>
                <c:ptCount val="6"/>
                <c:pt idx="0">
                  <c:v>20-24</c:v>
                </c:pt>
                <c:pt idx="1">
                  <c:v>25-34</c:v>
                </c:pt>
                <c:pt idx="2">
                  <c:v>35-44</c:v>
                </c:pt>
                <c:pt idx="3">
                  <c:v>45-54</c:v>
                </c:pt>
                <c:pt idx="4">
                  <c:v>55-64</c:v>
                </c:pt>
                <c:pt idx="5">
                  <c:v>65+</c:v>
                </c:pt>
              </c:strCache>
            </c:strRef>
          </c:cat>
          <c:val>
            <c:numRef>
              <c:f>Sheet1!$B$6:$H$6</c:f>
              <c:numCache>
                <c:formatCode>General</c:formatCode>
                <c:ptCount val="6"/>
                <c:pt idx="0">
                  <c:v>5</c:v>
                </c:pt>
                <c:pt idx="1">
                  <c:v>6</c:v>
                </c:pt>
                <c:pt idx="2">
                  <c:v>9</c:v>
                </c:pt>
                <c:pt idx="3">
                  <c:v>12</c:v>
                </c:pt>
                <c:pt idx="4">
                  <c:v>14</c:v>
                </c:pt>
                <c:pt idx="5">
                  <c:v>14</c:v>
                </c:pt>
              </c:numCache>
            </c:numRef>
          </c:val>
        </c:ser>
        <c:dLbls>
          <c:showVal val="1"/>
        </c:dLbls>
        <c:axId val="111813376"/>
        <c:axId val="111814912"/>
      </c:barChart>
      <c:catAx>
        <c:axId val="111813376"/>
        <c:scaling>
          <c:orientation val="minMax"/>
        </c:scaling>
        <c:axPos val="b"/>
        <c:numFmt formatCode="General" sourceLinked="1"/>
        <c:tickLblPos val="nextTo"/>
        <c:spPr>
          <a:ln w="2943">
            <a:solidFill>
              <a:schemeClr val="tx1"/>
            </a:solidFill>
            <a:prstDash val="solid"/>
          </a:ln>
        </c:spPr>
        <c:txPr>
          <a:bodyPr rot="0" vert="horz"/>
          <a:lstStyle/>
          <a:p>
            <a:pPr>
              <a:defRPr sz="1669" b="1" i="0" u="none" strike="noStrike" baseline="0">
                <a:solidFill>
                  <a:schemeClr val="tx1"/>
                </a:solidFill>
                <a:latin typeface="Arial"/>
                <a:ea typeface="Arial"/>
                <a:cs typeface="Arial"/>
              </a:defRPr>
            </a:pPr>
            <a:endParaRPr lang="en-US"/>
          </a:p>
        </c:txPr>
        <c:crossAx val="111814912"/>
        <c:crosses val="autoZero"/>
        <c:auto val="1"/>
        <c:lblAlgn val="ctr"/>
        <c:lblOffset val="100"/>
        <c:tickLblSkip val="1"/>
        <c:tickMarkSkip val="1"/>
      </c:catAx>
      <c:valAx>
        <c:axId val="111814912"/>
        <c:scaling>
          <c:orientation val="minMax"/>
        </c:scaling>
        <c:axPos val="l"/>
        <c:numFmt formatCode="#,##0_);[Red]\(#,##0\)" sourceLinked="0"/>
        <c:tickLblPos val="nextTo"/>
        <c:spPr>
          <a:ln w="2943">
            <a:solidFill>
              <a:schemeClr val="tx1"/>
            </a:solidFill>
            <a:prstDash val="solid"/>
          </a:ln>
        </c:spPr>
        <c:txPr>
          <a:bodyPr rot="0" vert="horz"/>
          <a:lstStyle/>
          <a:p>
            <a:pPr>
              <a:defRPr sz="1252" b="1" i="0" u="none" strike="noStrike" baseline="0">
                <a:solidFill>
                  <a:schemeClr val="tx1"/>
                </a:solidFill>
                <a:latin typeface="Arial"/>
                <a:ea typeface="Arial"/>
                <a:cs typeface="Arial"/>
              </a:defRPr>
            </a:pPr>
            <a:endParaRPr lang="en-US"/>
          </a:p>
        </c:txPr>
        <c:crossAx val="111813376"/>
        <c:crosses val="autoZero"/>
        <c:crossBetween val="between"/>
      </c:valAx>
      <c:spPr>
        <a:noFill/>
        <a:ln w="23548">
          <a:noFill/>
        </a:ln>
      </c:spPr>
    </c:plotArea>
    <c:legend>
      <c:legendPos val="r"/>
      <c:layout>
        <c:manualLayout>
          <c:xMode val="edge"/>
          <c:yMode val="edge"/>
          <c:x val="0.14317425083240987"/>
          <c:y val="6.2630480167014824E-3"/>
          <c:w val="0.12874583795782651"/>
          <c:h val="0.25260960334029231"/>
        </c:manualLayout>
      </c:layout>
      <c:spPr>
        <a:solidFill>
          <a:schemeClr val="bg1"/>
        </a:solidFill>
        <a:ln w="2943">
          <a:solidFill>
            <a:schemeClr val="tx1"/>
          </a:solidFill>
          <a:prstDash val="solid"/>
        </a:ln>
      </c:spPr>
      <c:txPr>
        <a:bodyPr/>
        <a:lstStyle/>
        <a:p>
          <a:pPr>
            <a:defRPr sz="1534" b="1" i="0" u="none" strike="noStrike" baseline="0">
              <a:solidFill>
                <a:schemeClr val="tx1"/>
              </a:solidFill>
              <a:latin typeface="Times New Roman"/>
              <a:ea typeface="Times New Roman"/>
              <a:cs typeface="Times New Roman"/>
            </a:defRPr>
          </a:pPr>
          <a:endParaRPr lang="en-US"/>
        </a:p>
      </c:txPr>
    </c:legend>
    <c:plotVisOnly val="1"/>
    <c:dispBlanksAs val="gap"/>
  </c:chart>
  <c:spPr>
    <a:noFill/>
    <a:ln>
      <a:noFill/>
    </a:ln>
  </c:spPr>
  <c:txPr>
    <a:bodyPr/>
    <a:lstStyle/>
    <a:p>
      <a:pPr>
        <a:defRPr sz="1669" b="1" i="0" u="none" strike="noStrike" baseline="0">
          <a:solidFill>
            <a:schemeClr val="tx1"/>
          </a:solidFill>
          <a:latin typeface="Times New Roman"/>
          <a:ea typeface="Times New Roman"/>
          <a:cs typeface="Times New Roman"/>
        </a:defRPr>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7713651498336148E-2"/>
          <c:y val="0.14196242171190177"/>
          <c:w val="0.87791342952275253"/>
          <c:h val="0.71398747390396655"/>
        </c:manualLayout>
      </c:layout>
      <c:barChart>
        <c:barDir val="col"/>
        <c:grouping val="clustered"/>
        <c:ser>
          <c:idx val="0"/>
          <c:order val="0"/>
          <c:tx>
            <c:strRef>
              <c:f>Sheet1!$A$2</c:f>
              <c:strCache>
                <c:ptCount val="1"/>
                <c:pt idx="0">
                  <c:v>Fractures</c:v>
                </c:pt>
              </c:strCache>
            </c:strRef>
          </c:tx>
          <c:spPr>
            <a:solidFill>
              <a:srgbClr val="008080"/>
            </a:solidFill>
            <a:ln w="12535">
              <a:solidFill>
                <a:schemeClr val="tx1"/>
              </a:solidFill>
              <a:prstDash val="solid"/>
            </a:ln>
          </c:spPr>
          <c:dLbls>
            <c:dLbl>
              <c:idx val="22"/>
              <c:numFmt formatCode="#,##0.0_);[Red]\(#,##0.0\)" sourceLinked="0"/>
              <c:spPr>
                <a:noFill/>
                <a:ln w="25069">
                  <a:noFill/>
                </a:ln>
              </c:spPr>
              <c:txPr>
                <a:bodyPr/>
                <a:lstStyle/>
                <a:p>
                  <a:pPr>
                    <a:defRPr sz="1777" b="1" i="0" u="none" strike="noStrike" baseline="0">
                      <a:solidFill>
                        <a:schemeClr val="tx1"/>
                      </a:solidFill>
                      <a:latin typeface="Times New Roman"/>
                      <a:ea typeface="Times New Roman"/>
                      <a:cs typeface="Times New Roman"/>
                    </a:defRPr>
                  </a:pPr>
                  <a:endParaRPr lang="en-US"/>
                </a:p>
              </c:txPr>
            </c:dLbl>
            <c:numFmt formatCode="#,##0.0_);[Red]\(#,##0.0\)" sourceLinked="0"/>
            <c:spPr>
              <a:noFill/>
              <a:ln w="25069">
                <a:noFill/>
              </a:ln>
            </c:spPr>
            <c:txPr>
              <a:bodyPr/>
              <a:lstStyle/>
              <a:p>
                <a:pPr>
                  <a:defRPr sz="1949" b="1" i="0" u="none" strike="noStrike" baseline="0">
                    <a:solidFill>
                      <a:schemeClr val="tx1"/>
                    </a:solidFill>
                    <a:latin typeface="Times New Roman"/>
                    <a:ea typeface="Times New Roman"/>
                    <a:cs typeface="Times New Roman"/>
                  </a:defRPr>
                </a:pPr>
                <a:endParaRPr lang="en-US"/>
              </a:p>
            </c:txPr>
            <c:dLblPos val="outEnd"/>
            <c:showVal val="1"/>
          </c:dLbls>
          <c:cat>
            <c:strRef>
              <c:f>Sheet1!$B$1:$H$1</c:f>
              <c:strCache>
                <c:ptCount val="6"/>
                <c:pt idx="0">
                  <c:v>20-24</c:v>
                </c:pt>
                <c:pt idx="1">
                  <c:v>25-34</c:v>
                </c:pt>
                <c:pt idx="2">
                  <c:v>35-44</c:v>
                </c:pt>
                <c:pt idx="3">
                  <c:v>45-54</c:v>
                </c:pt>
                <c:pt idx="4">
                  <c:v>55-64</c:v>
                </c:pt>
                <c:pt idx="5">
                  <c:v>65+</c:v>
                </c:pt>
              </c:strCache>
            </c:strRef>
          </c:cat>
          <c:val>
            <c:numRef>
              <c:f>Sheet1!$B$2:$H$2</c:f>
              <c:numCache>
                <c:formatCode>#,##0.0_);[Red]\(#,##0.0\)</c:formatCode>
                <c:ptCount val="6"/>
                <c:pt idx="0">
                  <c:v>6.7</c:v>
                </c:pt>
                <c:pt idx="1">
                  <c:v>7.8</c:v>
                </c:pt>
                <c:pt idx="2">
                  <c:v>7.4</c:v>
                </c:pt>
                <c:pt idx="3">
                  <c:v>9.9</c:v>
                </c:pt>
                <c:pt idx="4">
                  <c:v>13.4</c:v>
                </c:pt>
                <c:pt idx="5">
                  <c:v>15.3</c:v>
                </c:pt>
              </c:numCache>
            </c:numRef>
          </c:val>
        </c:ser>
        <c:ser>
          <c:idx val="1"/>
          <c:order val="1"/>
          <c:tx>
            <c:strRef>
              <c:f>Sheet1!$A$3</c:f>
              <c:strCache>
                <c:ptCount val="1"/>
                <c:pt idx="0">
                  <c:v>Multiple Traumatic Injuries</c:v>
                </c:pt>
              </c:strCache>
            </c:strRef>
          </c:tx>
          <c:spPr>
            <a:solidFill>
              <a:schemeClr val="accent2"/>
            </a:solidFill>
            <a:ln w="12535">
              <a:solidFill>
                <a:schemeClr val="tx1"/>
              </a:solidFill>
              <a:prstDash val="solid"/>
            </a:ln>
          </c:spPr>
          <c:dLbls>
            <c:spPr>
              <a:noFill/>
              <a:ln w="25069">
                <a:noFill/>
              </a:ln>
            </c:spPr>
            <c:txPr>
              <a:bodyPr/>
              <a:lstStyle/>
              <a:p>
                <a:pPr>
                  <a:defRPr sz="1777" b="1" i="0" u="none" strike="noStrike" baseline="0">
                    <a:solidFill>
                      <a:schemeClr val="tx1"/>
                    </a:solidFill>
                    <a:latin typeface="Times New Roman"/>
                    <a:ea typeface="Times New Roman"/>
                    <a:cs typeface="Times New Roman"/>
                  </a:defRPr>
                </a:pPr>
                <a:endParaRPr lang="en-US"/>
              </a:p>
            </c:txPr>
            <c:showVal val="1"/>
          </c:dLbls>
          <c:cat>
            <c:strRef>
              <c:f>Sheet1!$B$1:$H$1</c:f>
              <c:strCache>
                <c:ptCount val="6"/>
                <c:pt idx="0">
                  <c:v>20-24</c:v>
                </c:pt>
                <c:pt idx="1">
                  <c:v>25-34</c:v>
                </c:pt>
                <c:pt idx="2">
                  <c:v>35-44</c:v>
                </c:pt>
                <c:pt idx="3">
                  <c:v>45-54</c:v>
                </c:pt>
                <c:pt idx="4">
                  <c:v>55-64</c:v>
                </c:pt>
                <c:pt idx="5">
                  <c:v>65+</c:v>
                </c:pt>
              </c:strCache>
            </c:strRef>
          </c:cat>
          <c:val>
            <c:numRef>
              <c:f>Sheet1!$B$3:$H$3</c:f>
              <c:numCache>
                <c:formatCode>0.0</c:formatCode>
                <c:ptCount val="6"/>
                <c:pt idx="0">
                  <c:v>3.1</c:v>
                </c:pt>
                <c:pt idx="1">
                  <c:v>3.7</c:v>
                </c:pt>
                <c:pt idx="2">
                  <c:v>4</c:v>
                </c:pt>
                <c:pt idx="3">
                  <c:v>4.3</c:v>
                </c:pt>
                <c:pt idx="4">
                  <c:v>5.9</c:v>
                </c:pt>
                <c:pt idx="5">
                  <c:v>6.4</c:v>
                </c:pt>
              </c:numCache>
            </c:numRef>
          </c:val>
        </c:ser>
        <c:dLbls>
          <c:showVal val="1"/>
        </c:dLbls>
        <c:axId val="111886720"/>
        <c:axId val="111888256"/>
      </c:barChart>
      <c:catAx>
        <c:axId val="111886720"/>
        <c:scaling>
          <c:orientation val="minMax"/>
        </c:scaling>
        <c:axPos val="b"/>
        <c:numFmt formatCode="General" sourceLinked="1"/>
        <c:tickLblPos val="nextTo"/>
        <c:spPr>
          <a:ln w="3134">
            <a:solidFill>
              <a:schemeClr val="tx1"/>
            </a:solidFill>
            <a:prstDash val="solid"/>
          </a:ln>
        </c:spPr>
        <c:txPr>
          <a:bodyPr rot="0" vert="horz"/>
          <a:lstStyle/>
          <a:p>
            <a:pPr>
              <a:defRPr sz="1777" b="1" i="0" u="none" strike="noStrike" baseline="0">
                <a:solidFill>
                  <a:schemeClr val="tx1"/>
                </a:solidFill>
                <a:latin typeface="Arial"/>
                <a:ea typeface="Arial"/>
                <a:cs typeface="Arial"/>
              </a:defRPr>
            </a:pPr>
            <a:endParaRPr lang="en-US"/>
          </a:p>
        </c:txPr>
        <c:crossAx val="111888256"/>
        <c:crosses val="autoZero"/>
        <c:auto val="1"/>
        <c:lblAlgn val="ctr"/>
        <c:lblOffset val="100"/>
        <c:tickLblSkip val="1"/>
        <c:tickMarkSkip val="1"/>
      </c:catAx>
      <c:valAx>
        <c:axId val="111888256"/>
        <c:scaling>
          <c:orientation val="minMax"/>
        </c:scaling>
        <c:axPos val="l"/>
        <c:numFmt formatCode="#,##0_);[Red]\(#,##0\)" sourceLinked="0"/>
        <c:tickLblPos val="nextTo"/>
        <c:spPr>
          <a:ln w="3134">
            <a:solidFill>
              <a:schemeClr val="tx1"/>
            </a:solidFill>
            <a:prstDash val="solid"/>
          </a:ln>
        </c:spPr>
        <c:txPr>
          <a:bodyPr rot="0" vert="horz"/>
          <a:lstStyle/>
          <a:p>
            <a:pPr>
              <a:defRPr sz="1530" b="1" i="0" u="none" strike="noStrike" baseline="0">
                <a:solidFill>
                  <a:schemeClr val="tx1"/>
                </a:solidFill>
                <a:latin typeface="Arial"/>
                <a:ea typeface="Arial"/>
                <a:cs typeface="Arial"/>
              </a:defRPr>
            </a:pPr>
            <a:endParaRPr lang="en-US"/>
          </a:p>
        </c:txPr>
        <c:crossAx val="111886720"/>
        <c:crosses val="autoZero"/>
        <c:crossBetween val="between"/>
      </c:valAx>
      <c:spPr>
        <a:noFill/>
        <a:ln w="25069">
          <a:noFill/>
        </a:ln>
      </c:spPr>
    </c:plotArea>
    <c:legend>
      <c:legendPos val="t"/>
      <c:layout>
        <c:manualLayout>
          <c:xMode val="edge"/>
          <c:yMode val="edge"/>
          <c:x val="0.1542730299667037"/>
          <c:y val="2.0876826722338211E-3"/>
          <c:w val="0.59045504994450559"/>
          <c:h val="7.7244258872651364E-2"/>
        </c:manualLayout>
      </c:layout>
      <c:spPr>
        <a:solidFill>
          <a:schemeClr val="bg1"/>
        </a:solidFill>
        <a:ln w="3134">
          <a:solidFill>
            <a:schemeClr val="tx1"/>
          </a:solidFill>
          <a:prstDash val="solid"/>
        </a:ln>
      </c:spPr>
      <c:txPr>
        <a:bodyPr/>
        <a:lstStyle/>
        <a:p>
          <a:pPr>
            <a:defRPr sz="1633" b="1" i="0" u="none" strike="noStrike" baseline="0">
              <a:solidFill>
                <a:schemeClr val="tx1"/>
              </a:solidFill>
              <a:latin typeface="Times New Roman"/>
              <a:ea typeface="Times New Roman"/>
              <a:cs typeface="Times New Roman"/>
            </a:defRPr>
          </a:pPr>
          <a:endParaRPr lang="en-US"/>
        </a:p>
      </c:txPr>
    </c:legend>
    <c:plotVisOnly val="1"/>
    <c:dispBlanksAs val="gap"/>
  </c:chart>
  <c:spPr>
    <a:noFill/>
    <a:ln>
      <a:noFill/>
    </a:ln>
  </c:spPr>
  <c:txPr>
    <a:bodyPr/>
    <a:lstStyle/>
    <a:p>
      <a:pPr>
        <a:defRPr sz="1777" b="1" i="0" u="none" strike="noStrike" baseline="0">
          <a:solidFill>
            <a:schemeClr val="tx1"/>
          </a:solidFill>
          <a:latin typeface="Times New Roman"/>
          <a:ea typeface="Times New Roman"/>
          <a:cs typeface="Times New Roman"/>
        </a:defRPr>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4.9944506104328532E-2"/>
          <c:y val="0.13569937369519841"/>
          <c:w val="0.88568257491675295"/>
          <c:h val="0.73695198329854572"/>
        </c:manualLayout>
      </c:layout>
      <c:barChart>
        <c:barDir val="col"/>
        <c:grouping val="clustered"/>
        <c:ser>
          <c:idx val="0"/>
          <c:order val="0"/>
          <c:tx>
            <c:strRef>
              <c:f>Sheet1!$A$2</c:f>
              <c:strCache>
                <c:ptCount val="1"/>
                <c:pt idx="0">
                  <c:v>Vehicles</c:v>
                </c:pt>
              </c:strCache>
            </c:strRef>
          </c:tx>
          <c:spPr>
            <a:solidFill>
              <a:schemeClr val="accent1"/>
            </a:solidFill>
            <a:ln w="12535">
              <a:solidFill>
                <a:schemeClr val="tx1"/>
              </a:solidFill>
              <a:prstDash val="solid"/>
            </a:ln>
          </c:spPr>
          <c:dLbls>
            <c:dLbl>
              <c:idx val="6"/>
              <c:numFmt formatCode="#,##0.0_);[Red]\(#,##0.0\)" sourceLinked="0"/>
              <c:spPr>
                <a:noFill/>
                <a:ln w="25069">
                  <a:noFill/>
                </a:ln>
              </c:spPr>
              <c:txPr>
                <a:bodyPr rot="-5400000" vert="horz"/>
                <a:lstStyle/>
                <a:p>
                  <a:pPr algn="ctr">
                    <a:defRPr sz="1949" b="1" i="0" u="none" strike="noStrike" baseline="0">
                      <a:solidFill>
                        <a:schemeClr val="tx1"/>
                      </a:solidFill>
                      <a:latin typeface="Times New Roman"/>
                      <a:ea typeface="Times New Roman"/>
                      <a:cs typeface="Times New Roman"/>
                    </a:defRPr>
                  </a:pPr>
                  <a:endParaRPr lang="en-US"/>
                </a:p>
              </c:txPr>
            </c:dLbl>
            <c:dLbl>
              <c:idx val="7"/>
              <c:numFmt formatCode="#,##0.0_);[Red]\(#,##0.0\)" sourceLinked="0"/>
              <c:spPr>
                <a:noFill/>
                <a:ln w="25069">
                  <a:noFill/>
                </a:ln>
              </c:spPr>
              <c:txPr>
                <a:bodyPr rot="-5400000" vert="horz"/>
                <a:lstStyle/>
                <a:p>
                  <a:pPr algn="ctr">
                    <a:defRPr sz="1949" b="1" i="0" u="none" strike="noStrike" baseline="0">
                      <a:solidFill>
                        <a:schemeClr val="tx1"/>
                      </a:solidFill>
                      <a:latin typeface="Times New Roman"/>
                      <a:ea typeface="Times New Roman"/>
                      <a:cs typeface="Times New Roman"/>
                    </a:defRPr>
                  </a:pPr>
                  <a:endParaRPr lang="en-US"/>
                </a:p>
              </c:txPr>
            </c:dLbl>
            <c:dLbl>
              <c:idx val="8"/>
              <c:numFmt formatCode="#,##0.0_);[Red]\(#,##0.0\)" sourceLinked="0"/>
              <c:spPr>
                <a:noFill/>
                <a:ln w="25069">
                  <a:noFill/>
                </a:ln>
              </c:spPr>
              <c:txPr>
                <a:bodyPr rot="-5400000" vert="horz"/>
                <a:lstStyle/>
                <a:p>
                  <a:pPr algn="ctr">
                    <a:defRPr sz="1949" b="1" i="0" u="none" strike="noStrike" baseline="0">
                      <a:solidFill>
                        <a:schemeClr val="tx1"/>
                      </a:solidFill>
                      <a:latin typeface="Times New Roman"/>
                      <a:ea typeface="Times New Roman"/>
                      <a:cs typeface="Times New Roman"/>
                    </a:defRPr>
                  </a:pPr>
                  <a:endParaRPr lang="en-US"/>
                </a:p>
              </c:txPr>
            </c:dLbl>
            <c:dLbl>
              <c:idx val="9"/>
              <c:numFmt formatCode="#,##0.0_);[Red]\(#,##0.0\)" sourceLinked="0"/>
              <c:spPr>
                <a:noFill/>
                <a:ln w="25069">
                  <a:noFill/>
                </a:ln>
              </c:spPr>
              <c:txPr>
                <a:bodyPr rot="-5400000" vert="horz"/>
                <a:lstStyle/>
                <a:p>
                  <a:pPr algn="ctr">
                    <a:defRPr sz="1949" b="1" i="0" u="none" strike="noStrike" baseline="0">
                      <a:solidFill>
                        <a:schemeClr val="tx1"/>
                      </a:solidFill>
                      <a:latin typeface="Times New Roman"/>
                      <a:ea typeface="Times New Roman"/>
                      <a:cs typeface="Times New Roman"/>
                    </a:defRPr>
                  </a:pPr>
                  <a:endParaRPr lang="en-US"/>
                </a:p>
              </c:txPr>
            </c:dLbl>
            <c:dLbl>
              <c:idx val="10"/>
              <c:numFmt formatCode="#,##0.0_);[Red]\(#,##0.0\)" sourceLinked="0"/>
              <c:spPr>
                <a:noFill/>
                <a:ln w="25069">
                  <a:noFill/>
                </a:ln>
              </c:spPr>
              <c:txPr>
                <a:bodyPr rot="-5400000" vert="horz"/>
                <a:lstStyle/>
                <a:p>
                  <a:pPr algn="ctr">
                    <a:defRPr sz="1949" b="1" i="0" u="none" strike="noStrike" baseline="0">
                      <a:solidFill>
                        <a:schemeClr val="tx1"/>
                      </a:solidFill>
                      <a:latin typeface="Times New Roman"/>
                      <a:ea typeface="Times New Roman"/>
                      <a:cs typeface="Times New Roman"/>
                    </a:defRPr>
                  </a:pPr>
                  <a:endParaRPr lang="en-US"/>
                </a:p>
              </c:txPr>
            </c:dLbl>
            <c:dLbl>
              <c:idx val="11"/>
              <c:numFmt formatCode="#,##0.0_);[Red]\(#,##0.0\)" sourceLinked="0"/>
              <c:spPr>
                <a:noFill/>
                <a:ln w="25069">
                  <a:noFill/>
                </a:ln>
              </c:spPr>
              <c:txPr>
                <a:bodyPr rot="-5400000" vert="horz"/>
                <a:lstStyle/>
                <a:p>
                  <a:pPr algn="ctr">
                    <a:defRPr sz="1949" b="1" i="0" u="none" strike="noStrike" baseline="0">
                      <a:solidFill>
                        <a:schemeClr val="tx1"/>
                      </a:solidFill>
                      <a:latin typeface="Times New Roman"/>
                      <a:ea typeface="Times New Roman"/>
                      <a:cs typeface="Times New Roman"/>
                    </a:defRPr>
                  </a:pPr>
                  <a:endParaRPr lang="en-US"/>
                </a:p>
              </c:txPr>
            </c:dLbl>
            <c:dLbl>
              <c:idx val="12"/>
              <c:numFmt formatCode="#,##0.0_);[Red]\(#,##0.0\)" sourceLinked="0"/>
              <c:spPr>
                <a:noFill/>
                <a:ln w="25069">
                  <a:noFill/>
                </a:ln>
              </c:spPr>
              <c:txPr>
                <a:bodyPr rot="-5400000" vert="horz"/>
                <a:lstStyle/>
                <a:p>
                  <a:pPr algn="ctr">
                    <a:defRPr sz="1949" b="1" i="0" u="none" strike="noStrike" baseline="0">
                      <a:solidFill>
                        <a:schemeClr val="tx1"/>
                      </a:solidFill>
                      <a:latin typeface="Times New Roman"/>
                      <a:ea typeface="Times New Roman"/>
                      <a:cs typeface="Times New Roman"/>
                    </a:defRPr>
                  </a:pPr>
                  <a:endParaRPr lang="en-US"/>
                </a:p>
              </c:txPr>
            </c:dLbl>
            <c:dLbl>
              <c:idx val="13"/>
              <c:numFmt formatCode="#,##0.0_);[Red]\(#,##0.0\)" sourceLinked="0"/>
              <c:spPr>
                <a:noFill/>
                <a:ln w="25069">
                  <a:noFill/>
                </a:ln>
              </c:spPr>
              <c:txPr>
                <a:bodyPr rot="-5400000" vert="horz"/>
                <a:lstStyle/>
                <a:p>
                  <a:pPr algn="ctr">
                    <a:defRPr sz="1949" b="1" i="0" u="none" strike="noStrike" baseline="0">
                      <a:solidFill>
                        <a:schemeClr val="tx1"/>
                      </a:solidFill>
                      <a:latin typeface="Times New Roman"/>
                      <a:ea typeface="Times New Roman"/>
                      <a:cs typeface="Times New Roman"/>
                    </a:defRPr>
                  </a:pPr>
                  <a:endParaRPr lang="en-US"/>
                </a:p>
              </c:txPr>
            </c:dLbl>
            <c:dLbl>
              <c:idx val="14"/>
              <c:numFmt formatCode="#,##0.0_);[Red]\(#,##0.0\)" sourceLinked="0"/>
              <c:spPr>
                <a:noFill/>
                <a:ln w="25069">
                  <a:noFill/>
                </a:ln>
              </c:spPr>
              <c:txPr>
                <a:bodyPr rot="-5400000" vert="horz"/>
                <a:lstStyle/>
                <a:p>
                  <a:pPr algn="ctr">
                    <a:defRPr sz="1949" b="1" i="0" u="none" strike="noStrike" baseline="0">
                      <a:solidFill>
                        <a:schemeClr val="tx1"/>
                      </a:solidFill>
                      <a:latin typeface="Times New Roman"/>
                      <a:ea typeface="Times New Roman"/>
                      <a:cs typeface="Times New Roman"/>
                    </a:defRPr>
                  </a:pPr>
                  <a:endParaRPr lang="en-US"/>
                </a:p>
              </c:txPr>
            </c:dLbl>
            <c:dLbl>
              <c:idx val="22"/>
              <c:numFmt formatCode="#,##0.0_);[Red]\(#,##0.0\)" sourceLinked="0"/>
              <c:spPr>
                <a:noFill/>
                <a:ln w="25069">
                  <a:noFill/>
                </a:ln>
              </c:spPr>
              <c:txPr>
                <a:bodyPr rot="-5400000" vert="horz"/>
                <a:lstStyle/>
                <a:p>
                  <a:pPr algn="ctr">
                    <a:defRPr sz="1777" b="1" i="0" u="none" strike="noStrike" baseline="0">
                      <a:solidFill>
                        <a:schemeClr val="tx1"/>
                      </a:solidFill>
                      <a:latin typeface="Times New Roman"/>
                      <a:ea typeface="Times New Roman"/>
                      <a:cs typeface="Times New Roman"/>
                    </a:defRPr>
                  </a:pPr>
                  <a:endParaRPr lang="en-US"/>
                </a:p>
              </c:txPr>
            </c:dLbl>
            <c:numFmt formatCode="#,##0.0_);[Red]\(#,##0.0\)" sourceLinked="0"/>
            <c:spPr>
              <a:noFill/>
              <a:ln w="25069">
                <a:noFill/>
              </a:ln>
            </c:spPr>
            <c:txPr>
              <a:bodyPr rot="-5400000" vert="horz"/>
              <a:lstStyle/>
              <a:p>
                <a:pPr algn="ctr">
                  <a:defRPr sz="1332" b="0" i="0" u="none" strike="noStrike" baseline="0">
                    <a:solidFill>
                      <a:schemeClr val="tx1"/>
                    </a:solidFill>
                    <a:latin typeface="Arial"/>
                    <a:ea typeface="Arial"/>
                    <a:cs typeface="Arial"/>
                  </a:defRPr>
                </a:pPr>
                <a:endParaRPr lang="en-US"/>
              </a:p>
            </c:txPr>
            <c:dLblPos val="outEnd"/>
            <c:showVal val="1"/>
          </c:dLbls>
          <c:cat>
            <c:strRef>
              <c:f>Sheet1!$B$1:$H$1</c:f>
              <c:strCache>
                <c:ptCount val="6"/>
                <c:pt idx="0">
                  <c:v>20-24</c:v>
                </c:pt>
                <c:pt idx="1">
                  <c:v>25-34</c:v>
                </c:pt>
                <c:pt idx="2">
                  <c:v>35-44</c:v>
                </c:pt>
                <c:pt idx="3">
                  <c:v>45-54</c:v>
                </c:pt>
                <c:pt idx="4">
                  <c:v>55-64</c:v>
                </c:pt>
                <c:pt idx="5">
                  <c:v>65+</c:v>
                </c:pt>
              </c:strCache>
            </c:strRef>
          </c:cat>
          <c:val>
            <c:numRef>
              <c:f>Sheet1!$B$2:$H$2</c:f>
              <c:numCache>
                <c:formatCode>#,##0.0_);[Red]\(#,##0.0\)</c:formatCode>
                <c:ptCount val="6"/>
                <c:pt idx="0">
                  <c:v>9.9</c:v>
                </c:pt>
                <c:pt idx="1">
                  <c:v>10.5</c:v>
                </c:pt>
                <c:pt idx="2">
                  <c:v>11.4</c:v>
                </c:pt>
                <c:pt idx="3">
                  <c:v>12.8</c:v>
                </c:pt>
                <c:pt idx="4">
                  <c:v>12.1</c:v>
                </c:pt>
                <c:pt idx="5">
                  <c:v>10.200000000000001</c:v>
                </c:pt>
              </c:numCache>
            </c:numRef>
          </c:val>
        </c:ser>
        <c:ser>
          <c:idx val="1"/>
          <c:order val="1"/>
          <c:tx>
            <c:strRef>
              <c:f>Sheet1!$A$3</c:f>
              <c:strCache>
                <c:ptCount val="1"/>
                <c:pt idx="0">
                  <c:v>Floors, Walkways, etc.</c:v>
                </c:pt>
              </c:strCache>
            </c:strRef>
          </c:tx>
          <c:spPr>
            <a:solidFill>
              <a:schemeClr val="accent2"/>
            </a:solidFill>
            <a:ln w="12535">
              <a:solidFill>
                <a:schemeClr val="tx1"/>
              </a:solidFill>
              <a:prstDash val="solid"/>
            </a:ln>
          </c:spPr>
          <c:dLbls>
            <c:spPr>
              <a:noFill/>
              <a:ln w="25069">
                <a:noFill/>
              </a:ln>
            </c:spPr>
            <c:txPr>
              <a:bodyPr rot="-5400000" vert="horz"/>
              <a:lstStyle/>
              <a:p>
                <a:pPr algn="ctr">
                  <a:defRPr sz="1332" b="0" i="0" u="none" strike="noStrike" baseline="0">
                    <a:solidFill>
                      <a:schemeClr val="tx1"/>
                    </a:solidFill>
                    <a:latin typeface="Arial"/>
                    <a:ea typeface="Arial"/>
                    <a:cs typeface="Arial"/>
                  </a:defRPr>
                </a:pPr>
                <a:endParaRPr lang="en-US"/>
              </a:p>
            </c:txPr>
            <c:dLblPos val="outEnd"/>
            <c:showVal val="1"/>
          </c:dLbls>
          <c:cat>
            <c:strRef>
              <c:f>Sheet1!$B$1:$H$1</c:f>
              <c:strCache>
                <c:ptCount val="6"/>
                <c:pt idx="0">
                  <c:v>20-24</c:v>
                </c:pt>
                <c:pt idx="1">
                  <c:v>25-34</c:v>
                </c:pt>
                <c:pt idx="2">
                  <c:v>35-44</c:v>
                </c:pt>
                <c:pt idx="3">
                  <c:v>45-54</c:v>
                </c:pt>
                <c:pt idx="4">
                  <c:v>55-64</c:v>
                </c:pt>
                <c:pt idx="5">
                  <c:v>65+</c:v>
                </c:pt>
              </c:strCache>
            </c:strRef>
          </c:cat>
          <c:val>
            <c:numRef>
              <c:f>Sheet1!$B$3:$H$3</c:f>
              <c:numCache>
                <c:formatCode>0.0</c:formatCode>
                <c:ptCount val="6"/>
                <c:pt idx="0">
                  <c:v>10.9</c:v>
                </c:pt>
                <c:pt idx="1">
                  <c:v>12.7</c:v>
                </c:pt>
                <c:pt idx="2">
                  <c:v>17</c:v>
                </c:pt>
                <c:pt idx="3">
                  <c:v>22.3</c:v>
                </c:pt>
                <c:pt idx="4">
                  <c:v>30.6</c:v>
                </c:pt>
                <c:pt idx="5">
                  <c:v>35.1</c:v>
                </c:pt>
              </c:numCache>
            </c:numRef>
          </c:val>
        </c:ser>
        <c:ser>
          <c:idx val="2"/>
          <c:order val="2"/>
          <c:tx>
            <c:strRef>
              <c:f>Sheet1!$A$4</c:f>
              <c:strCache>
                <c:ptCount val="1"/>
                <c:pt idx="0">
                  <c:v>Overexertion</c:v>
                </c:pt>
              </c:strCache>
            </c:strRef>
          </c:tx>
          <c:spPr>
            <a:solidFill>
              <a:schemeClr val="hlink"/>
            </a:solidFill>
            <a:ln w="12535">
              <a:solidFill>
                <a:schemeClr val="tx1"/>
              </a:solidFill>
              <a:prstDash val="solid"/>
            </a:ln>
          </c:spPr>
          <c:dLbls>
            <c:numFmt formatCode="0.0" sourceLinked="0"/>
            <c:spPr>
              <a:noFill/>
              <a:ln w="25069">
                <a:noFill/>
              </a:ln>
            </c:spPr>
            <c:txPr>
              <a:bodyPr rot="-5400000" vert="horz"/>
              <a:lstStyle/>
              <a:p>
                <a:pPr algn="ctr">
                  <a:defRPr sz="1332" b="0" i="0" u="none" strike="noStrike" baseline="0">
                    <a:solidFill>
                      <a:schemeClr val="tx1"/>
                    </a:solidFill>
                    <a:latin typeface="Arial"/>
                    <a:ea typeface="Arial"/>
                    <a:cs typeface="Arial"/>
                  </a:defRPr>
                </a:pPr>
                <a:endParaRPr lang="en-US"/>
              </a:p>
            </c:txPr>
            <c:dLblPos val="outEnd"/>
            <c:showVal val="1"/>
          </c:dLbls>
          <c:cat>
            <c:strRef>
              <c:f>Sheet1!$B$1:$H$1</c:f>
              <c:strCache>
                <c:ptCount val="6"/>
                <c:pt idx="0">
                  <c:v>20-24</c:v>
                </c:pt>
                <c:pt idx="1">
                  <c:v>25-34</c:v>
                </c:pt>
                <c:pt idx="2">
                  <c:v>35-44</c:v>
                </c:pt>
                <c:pt idx="3">
                  <c:v>45-54</c:v>
                </c:pt>
                <c:pt idx="4">
                  <c:v>55-64</c:v>
                </c:pt>
                <c:pt idx="5">
                  <c:v>65+</c:v>
                </c:pt>
              </c:strCache>
            </c:strRef>
          </c:cat>
          <c:val>
            <c:numRef>
              <c:f>Sheet1!$B$4:$H$4</c:f>
              <c:numCache>
                <c:formatCode>General</c:formatCode>
                <c:ptCount val="6"/>
                <c:pt idx="0">
                  <c:v>34.700000000000003</c:v>
                </c:pt>
                <c:pt idx="1">
                  <c:v>37.700000000000003</c:v>
                </c:pt>
                <c:pt idx="2">
                  <c:v>44.3</c:v>
                </c:pt>
                <c:pt idx="3">
                  <c:v>49.6</c:v>
                </c:pt>
                <c:pt idx="4">
                  <c:v>39.6</c:v>
                </c:pt>
                <c:pt idx="5">
                  <c:v>23.8</c:v>
                </c:pt>
              </c:numCache>
            </c:numRef>
          </c:val>
        </c:ser>
        <c:dLbls>
          <c:showVal val="1"/>
        </c:dLbls>
        <c:axId val="111989120"/>
        <c:axId val="111990656"/>
      </c:barChart>
      <c:catAx>
        <c:axId val="111989120"/>
        <c:scaling>
          <c:orientation val="minMax"/>
        </c:scaling>
        <c:axPos val="b"/>
        <c:numFmt formatCode="General" sourceLinked="1"/>
        <c:tickLblPos val="nextTo"/>
        <c:spPr>
          <a:ln w="3134">
            <a:solidFill>
              <a:schemeClr val="tx1"/>
            </a:solidFill>
            <a:prstDash val="solid"/>
          </a:ln>
        </c:spPr>
        <c:txPr>
          <a:bodyPr rot="0" vert="horz"/>
          <a:lstStyle/>
          <a:p>
            <a:pPr>
              <a:defRPr sz="1530" b="0" i="0" u="none" strike="noStrike" baseline="0">
                <a:solidFill>
                  <a:schemeClr val="tx1"/>
                </a:solidFill>
                <a:latin typeface="Arial"/>
                <a:ea typeface="Arial"/>
                <a:cs typeface="Arial"/>
              </a:defRPr>
            </a:pPr>
            <a:endParaRPr lang="en-US"/>
          </a:p>
        </c:txPr>
        <c:crossAx val="111990656"/>
        <c:crosses val="autoZero"/>
        <c:auto val="1"/>
        <c:lblAlgn val="ctr"/>
        <c:lblOffset val="100"/>
        <c:tickLblSkip val="1"/>
        <c:tickMarkSkip val="1"/>
      </c:catAx>
      <c:valAx>
        <c:axId val="111990656"/>
        <c:scaling>
          <c:orientation val="minMax"/>
        </c:scaling>
        <c:axPos val="l"/>
        <c:numFmt formatCode="#,##0_);[Red]\(#,##0\)" sourceLinked="0"/>
        <c:tickLblPos val="nextTo"/>
        <c:spPr>
          <a:ln w="3134">
            <a:solidFill>
              <a:schemeClr val="tx1"/>
            </a:solidFill>
            <a:prstDash val="solid"/>
          </a:ln>
        </c:spPr>
        <c:txPr>
          <a:bodyPr rot="0" vert="horz"/>
          <a:lstStyle/>
          <a:p>
            <a:pPr>
              <a:defRPr sz="1332" b="0" i="0" u="none" strike="noStrike" baseline="0">
                <a:solidFill>
                  <a:schemeClr val="tx1"/>
                </a:solidFill>
                <a:latin typeface="Arial"/>
                <a:ea typeface="Arial"/>
                <a:cs typeface="Arial"/>
              </a:defRPr>
            </a:pPr>
            <a:endParaRPr lang="en-US"/>
          </a:p>
        </c:txPr>
        <c:crossAx val="111989120"/>
        <c:crosses val="autoZero"/>
        <c:crossBetween val="between"/>
      </c:valAx>
      <c:spPr>
        <a:noFill/>
        <a:ln w="25069">
          <a:noFill/>
        </a:ln>
      </c:spPr>
    </c:plotArea>
    <c:legend>
      <c:legendPos val="t"/>
      <c:layout>
        <c:manualLayout>
          <c:xMode val="edge"/>
          <c:yMode val="edge"/>
          <c:x val="0.39733629300777468"/>
          <c:y val="8.3507306889354285E-3"/>
          <c:w val="0.54051054384017749"/>
          <c:h val="7.724425887265135E-2"/>
        </c:manualLayout>
      </c:layout>
      <c:spPr>
        <a:solidFill>
          <a:schemeClr val="bg1"/>
        </a:solidFill>
        <a:ln w="3134">
          <a:solidFill>
            <a:schemeClr val="tx1"/>
          </a:solidFill>
          <a:prstDash val="solid"/>
        </a:ln>
      </c:spPr>
      <c:txPr>
        <a:bodyPr/>
        <a:lstStyle/>
        <a:p>
          <a:pPr>
            <a:defRPr sz="1268" b="0"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777" b="1" i="0" u="none" strike="noStrike" baseline="0">
          <a:solidFill>
            <a:schemeClr val="tx1"/>
          </a:solidFill>
          <a:latin typeface="Times New Roman"/>
          <a:ea typeface="Times New Roman"/>
          <a:cs typeface="Times New Roman"/>
        </a:defRPr>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4.9944506104328532E-2"/>
          <c:y val="0.13569937369519841"/>
          <c:w val="0.88568257491675251"/>
          <c:h val="0.73695198329854594"/>
        </c:manualLayout>
      </c:layout>
      <c:barChart>
        <c:barDir val="col"/>
        <c:grouping val="clustered"/>
        <c:ser>
          <c:idx val="0"/>
          <c:order val="0"/>
          <c:tx>
            <c:strRef>
              <c:f>Sheet1!$A$2</c:f>
              <c:strCache>
                <c:ptCount val="1"/>
                <c:pt idx="0">
                  <c:v>New York</c:v>
                </c:pt>
              </c:strCache>
            </c:strRef>
          </c:tx>
          <c:spPr>
            <a:solidFill>
              <a:schemeClr val="accent1"/>
            </a:solidFill>
            <a:ln w="12535">
              <a:solidFill>
                <a:schemeClr val="tx1"/>
              </a:solidFill>
              <a:prstDash val="solid"/>
            </a:ln>
          </c:spPr>
          <c:dLbls>
            <c:dLbl>
              <c:idx val="6"/>
              <c:numFmt formatCode="0.0%" sourceLinked="0"/>
              <c:spPr>
                <a:noFill/>
                <a:ln w="25069">
                  <a:noFill/>
                </a:ln>
              </c:spPr>
              <c:txPr>
                <a:bodyPr rot="0" vert="horz"/>
                <a:lstStyle/>
                <a:p>
                  <a:pPr algn="ctr">
                    <a:defRPr sz="1949" b="1" i="0" u="none" strike="noStrike" baseline="0">
                      <a:solidFill>
                        <a:schemeClr val="tx1"/>
                      </a:solidFill>
                      <a:latin typeface="Times New Roman"/>
                      <a:ea typeface="Times New Roman"/>
                      <a:cs typeface="Times New Roman"/>
                    </a:defRPr>
                  </a:pPr>
                  <a:endParaRPr lang="en-US"/>
                </a:p>
              </c:txPr>
            </c:dLbl>
            <c:dLbl>
              <c:idx val="7"/>
              <c:numFmt formatCode="0.0%" sourceLinked="0"/>
              <c:spPr>
                <a:noFill/>
                <a:ln w="25069">
                  <a:noFill/>
                </a:ln>
              </c:spPr>
              <c:txPr>
                <a:bodyPr rot="0" vert="horz"/>
                <a:lstStyle/>
                <a:p>
                  <a:pPr algn="ctr">
                    <a:defRPr sz="1949" b="1" i="0" u="none" strike="noStrike" baseline="0">
                      <a:solidFill>
                        <a:schemeClr val="tx1"/>
                      </a:solidFill>
                      <a:latin typeface="Times New Roman"/>
                      <a:ea typeface="Times New Roman"/>
                      <a:cs typeface="Times New Roman"/>
                    </a:defRPr>
                  </a:pPr>
                  <a:endParaRPr lang="en-US"/>
                </a:p>
              </c:txPr>
            </c:dLbl>
            <c:dLbl>
              <c:idx val="8"/>
              <c:numFmt formatCode="0.0%" sourceLinked="0"/>
              <c:spPr>
                <a:noFill/>
                <a:ln w="25069">
                  <a:noFill/>
                </a:ln>
              </c:spPr>
              <c:txPr>
                <a:bodyPr rot="0" vert="horz"/>
                <a:lstStyle/>
                <a:p>
                  <a:pPr algn="ctr">
                    <a:defRPr sz="1949" b="1" i="0" u="none" strike="noStrike" baseline="0">
                      <a:solidFill>
                        <a:schemeClr val="tx1"/>
                      </a:solidFill>
                      <a:latin typeface="Times New Roman"/>
                      <a:ea typeface="Times New Roman"/>
                      <a:cs typeface="Times New Roman"/>
                    </a:defRPr>
                  </a:pPr>
                  <a:endParaRPr lang="en-US"/>
                </a:p>
              </c:txPr>
            </c:dLbl>
            <c:dLbl>
              <c:idx val="9"/>
              <c:numFmt formatCode="0.0%" sourceLinked="0"/>
              <c:spPr>
                <a:noFill/>
                <a:ln w="25069">
                  <a:noFill/>
                </a:ln>
              </c:spPr>
              <c:txPr>
                <a:bodyPr rot="0" vert="horz"/>
                <a:lstStyle/>
                <a:p>
                  <a:pPr algn="ctr">
                    <a:defRPr sz="1949" b="1" i="0" u="none" strike="noStrike" baseline="0">
                      <a:solidFill>
                        <a:schemeClr val="tx1"/>
                      </a:solidFill>
                      <a:latin typeface="Times New Roman"/>
                      <a:ea typeface="Times New Roman"/>
                      <a:cs typeface="Times New Roman"/>
                    </a:defRPr>
                  </a:pPr>
                  <a:endParaRPr lang="en-US"/>
                </a:p>
              </c:txPr>
            </c:dLbl>
            <c:dLbl>
              <c:idx val="10"/>
              <c:numFmt formatCode="0.0%" sourceLinked="0"/>
              <c:spPr>
                <a:noFill/>
                <a:ln w="25069">
                  <a:noFill/>
                </a:ln>
              </c:spPr>
              <c:txPr>
                <a:bodyPr rot="0" vert="horz"/>
                <a:lstStyle/>
                <a:p>
                  <a:pPr algn="ctr">
                    <a:defRPr sz="1949" b="1" i="0" u="none" strike="noStrike" baseline="0">
                      <a:solidFill>
                        <a:schemeClr val="tx1"/>
                      </a:solidFill>
                      <a:latin typeface="Times New Roman"/>
                      <a:ea typeface="Times New Roman"/>
                      <a:cs typeface="Times New Roman"/>
                    </a:defRPr>
                  </a:pPr>
                  <a:endParaRPr lang="en-US"/>
                </a:p>
              </c:txPr>
            </c:dLbl>
            <c:dLbl>
              <c:idx val="11"/>
              <c:numFmt formatCode="0.0%" sourceLinked="0"/>
              <c:spPr>
                <a:noFill/>
                <a:ln w="25069">
                  <a:noFill/>
                </a:ln>
              </c:spPr>
              <c:txPr>
                <a:bodyPr rot="0" vert="horz"/>
                <a:lstStyle/>
                <a:p>
                  <a:pPr algn="ctr">
                    <a:defRPr sz="1949" b="1" i="0" u="none" strike="noStrike" baseline="0">
                      <a:solidFill>
                        <a:schemeClr val="tx1"/>
                      </a:solidFill>
                      <a:latin typeface="Times New Roman"/>
                      <a:ea typeface="Times New Roman"/>
                      <a:cs typeface="Times New Roman"/>
                    </a:defRPr>
                  </a:pPr>
                  <a:endParaRPr lang="en-US"/>
                </a:p>
              </c:txPr>
            </c:dLbl>
            <c:dLbl>
              <c:idx val="12"/>
              <c:numFmt formatCode="0.0%" sourceLinked="0"/>
              <c:spPr>
                <a:noFill/>
                <a:ln w="25069">
                  <a:noFill/>
                </a:ln>
              </c:spPr>
              <c:txPr>
                <a:bodyPr rot="0" vert="horz"/>
                <a:lstStyle/>
                <a:p>
                  <a:pPr algn="ctr">
                    <a:defRPr sz="1949" b="1" i="0" u="none" strike="noStrike" baseline="0">
                      <a:solidFill>
                        <a:schemeClr val="tx1"/>
                      </a:solidFill>
                      <a:latin typeface="Times New Roman"/>
                      <a:ea typeface="Times New Roman"/>
                      <a:cs typeface="Times New Roman"/>
                    </a:defRPr>
                  </a:pPr>
                  <a:endParaRPr lang="en-US"/>
                </a:p>
              </c:txPr>
            </c:dLbl>
            <c:dLbl>
              <c:idx val="13"/>
              <c:numFmt formatCode="0.0%" sourceLinked="0"/>
              <c:spPr>
                <a:noFill/>
                <a:ln w="25069">
                  <a:noFill/>
                </a:ln>
              </c:spPr>
              <c:txPr>
                <a:bodyPr rot="0" vert="horz"/>
                <a:lstStyle/>
                <a:p>
                  <a:pPr algn="ctr">
                    <a:defRPr sz="1949" b="1" i="0" u="none" strike="noStrike" baseline="0">
                      <a:solidFill>
                        <a:schemeClr val="tx1"/>
                      </a:solidFill>
                      <a:latin typeface="Times New Roman"/>
                      <a:ea typeface="Times New Roman"/>
                      <a:cs typeface="Times New Roman"/>
                    </a:defRPr>
                  </a:pPr>
                  <a:endParaRPr lang="en-US"/>
                </a:p>
              </c:txPr>
            </c:dLbl>
            <c:dLbl>
              <c:idx val="14"/>
              <c:numFmt formatCode="0.0%" sourceLinked="0"/>
              <c:spPr>
                <a:noFill/>
                <a:ln w="25069">
                  <a:noFill/>
                </a:ln>
              </c:spPr>
              <c:txPr>
                <a:bodyPr rot="0" vert="horz"/>
                <a:lstStyle/>
                <a:p>
                  <a:pPr algn="ctr">
                    <a:defRPr sz="1949" b="1" i="0" u="none" strike="noStrike" baseline="0">
                      <a:solidFill>
                        <a:schemeClr val="tx1"/>
                      </a:solidFill>
                      <a:latin typeface="Times New Roman"/>
                      <a:ea typeface="Times New Roman"/>
                      <a:cs typeface="Times New Roman"/>
                    </a:defRPr>
                  </a:pPr>
                  <a:endParaRPr lang="en-US"/>
                </a:p>
              </c:txPr>
            </c:dLbl>
            <c:dLbl>
              <c:idx val="22"/>
              <c:numFmt formatCode="0.0%" sourceLinked="0"/>
              <c:spPr>
                <a:noFill/>
                <a:ln w="25069">
                  <a:noFill/>
                </a:ln>
              </c:spPr>
              <c:txPr>
                <a:bodyPr rot="0" vert="horz"/>
                <a:lstStyle/>
                <a:p>
                  <a:pPr algn="ctr">
                    <a:defRPr sz="1777" b="1" i="0" u="none" strike="noStrike" baseline="0">
                      <a:solidFill>
                        <a:schemeClr val="tx1"/>
                      </a:solidFill>
                      <a:latin typeface="Times New Roman"/>
                      <a:ea typeface="Times New Roman"/>
                      <a:cs typeface="Times New Roman"/>
                    </a:defRPr>
                  </a:pPr>
                  <a:endParaRPr lang="en-US"/>
                </a:p>
              </c:txPr>
            </c:dLbl>
            <c:numFmt formatCode="0.0%" sourceLinked="0"/>
            <c:spPr>
              <a:noFill/>
              <a:ln w="25069">
                <a:noFill/>
              </a:ln>
            </c:spPr>
            <c:txPr>
              <a:bodyPr rot="0" vert="horz"/>
              <a:lstStyle/>
              <a:p>
                <a:pPr algn="ctr">
                  <a:defRPr sz="1332" b="0" i="0" u="none" strike="noStrike" baseline="0">
                    <a:solidFill>
                      <a:schemeClr val="tx1"/>
                    </a:solidFill>
                    <a:latin typeface="Arial"/>
                    <a:ea typeface="Arial"/>
                    <a:cs typeface="Arial"/>
                  </a:defRPr>
                </a:pPr>
                <a:endParaRPr lang="en-US"/>
              </a:p>
            </c:txPr>
            <c:dLblPos val="outEnd"/>
            <c:showVal val="1"/>
          </c:dLbls>
          <c:cat>
            <c:strRef>
              <c:f>Sheet1!$B$1:$E$1</c:f>
              <c:strCache>
                <c:ptCount val="4"/>
                <c:pt idx="0">
                  <c:v>Underweight (BMI 12.0 - 18.4)</c:v>
                </c:pt>
                <c:pt idx="1">
                  <c:v>Normal (BMI 18.5 - 24.9)</c:v>
                </c:pt>
                <c:pt idx="2">
                  <c:v>Overweight (BMI 25.0 - 29.9)</c:v>
                </c:pt>
                <c:pt idx="3">
                  <c:v>Obese (BMI &gt; 30.0)</c:v>
                </c:pt>
              </c:strCache>
            </c:strRef>
          </c:cat>
          <c:val>
            <c:numRef>
              <c:f>Sheet1!$B$2:$E$2</c:f>
              <c:numCache>
                <c:formatCode>0.0%</c:formatCode>
                <c:ptCount val="4"/>
                <c:pt idx="0">
                  <c:v>2.5999999999999999E-2</c:v>
                </c:pt>
                <c:pt idx="1">
                  <c:v>0.36900000000000016</c:v>
                </c:pt>
                <c:pt idx="2">
                  <c:v>0.37000000000000011</c:v>
                </c:pt>
                <c:pt idx="3">
                  <c:v>0.23600000000000004</c:v>
                </c:pt>
              </c:numCache>
            </c:numRef>
          </c:val>
        </c:ser>
        <c:ser>
          <c:idx val="1"/>
          <c:order val="1"/>
          <c:tx>
            <c:strRef>
              <c:f>Sheet1!$A$3</c:f>
              <c:strCache>
                <c:ptCount val="1"/>
                <c:pt idx="0">
                  <c:v>U.S.</c:v>
                </c:pt>
              </c:strCache>
            </c:strRef>
          </c:tx>
          <c:spPr>
            <a:solidFill>
              <a:schemeClr val="accent2"/>
            </a:solidFill>
            <a:ln w="12535">
              <a:solidFill>
                <a:schemeClr val="tx1"/>
              </a:solidFill>
              <a:prstDash val="solid"/>
            </a:ln>
          </c:spPr>
          <c:dLbls>
            <c:spPr>
              <a:noFill/>
              <a:ln w="25069">
                <a:noFill/>
              </a:ln>
            </c:spPr>
            <c:txPr>
              <a:bodyPr rot="0" vert="horz"/>
              <a:lstStyle/>
              <a:p>
                <a:pPr algn="ctr">
                  <a:defRPr sz="1332" b="0" i="0" u="none" strike="noStrike" baseline="0">
                    <a:solidFill>
                      <a:schemeClr val="tx1"/>
                    </a:solidFill>
                    <a:latin typeface="Arial"/>
                    <a:ea typeface="Arial"/>
                    <a:cs typeface="Arial"/>
                  </a:defRPr>
                </a:pPr>
                <a:endParaRPr lang="en-US"/>
              </a:p>
            </c:txPr>
            <c:dLblPos val="outEnd"/>
            <c:showVal val="1"/>
          </c:dLbls>
          <c:cat>
            <c:strRef>
              <c:f>Sheet1!$B$1:$E$1</c:f>
              <c:strCache>
                <c:ptCount val="4"/>
                <c:pt idx="0">
                  <c:v>Underweight (BMI 12.0 - 18.4)</c:v>
                </c:pt>
                <c:pt idx="1">
                  <c:v>Normal (BMI 18.5 - 24.9)</c:v>
                </c:pt>
                <c:pt idx="2">
                  <c:v>Overweight (BMI 25.0 - 29.9)</c:v>
                </c:pt>
                <c:pt idx="3">
                  <c:v>Obese (BMI &gt; 30.0)</c:v>
                </c:pt>
              </c:strCache>
            </c:strRef>
          </c:cat>
          <c:val>
            <c:numRef>
              <c:f>Sheet1!$B$3:$E$3</c:f>
              <c:numCache>
                <c:formatCode>0.0%</c:formatCode>
                <c:ptCount val="4"/>
                <c:pt idx="0">
                  <c:v>1.7999999999999999E-2</c:v>
                </c:pt>
                <c:pt idx="1">
                  <c:v>0.34200000000000008</c:v>
                </c:pt>
                <c:pt idx="2">
                  <c:v>0.3580000000000001</c:v>
                </c:pt>
                <c:pt idx="3">
                  <c:v>0.27600000000000002</c:v>
                </c:pt>
              </c:numCache>
            </c:numRef>
          </c:val>
        </c:ser>
        <c:dLbls>
          <c:showVal val="1"/>
        </c:dLbls>
        <c:axId val="112260608"/>
        <c:axId val="112262144"/>
      </c:barChart>
      <c:catAx>
        <c:axId val="112260608"/>
        <c:scaling>
          <c:orientation val="minMax"/>
        </c:scaling>
        <c:axPos val="b"/>
        <c:numFmt formatCode="General" sourceLinked="1"/>
        <c:tickLblPos val="nextTo"/>
        <c:spPr>
          <a:ln w="3134">
            <a:solidFill>
              <a:schemeClr val="tx1"/>
            </a:solidFill>
            <a:prstDash val="solid"/>
          </a:ln>
        </c:spPr>
        <c:txPr>
          <a:bodyPr rot="0" vert="horz"/>
          <a:lstStyle/>
          <a:p>
            <a:pPr>
              <a:defRPr sz="1530" b="0" i="0" u="none" strike="noStrike" baseline="0">
                <a:solidFill>
                  <a:schemeClr val="tx1"/>
                </a:solidFill>
                <a:latin typeface="Arial"/>
                <a:ea typeface="Arial"/>
                <a:cs typeface="Arial"/>
              </a:defRPr>
            </a:pPr>
            <a:endParaRPr lang="en-US"/>
          </a:p>
        </c:txPr>
        <c:crossAx val="112262144"/>
        <c:crosses val="autoZero"/>
        <c:auto val="1"/>
        <c:lblAlgn val="ctr"/>
        <c:lblOffset val="100"/>
        <c:tickLblSkip val="1"/>
        <c:tickMarkSkip val="1"/>
      </c:catAx>
      <c:valAx>
        <c:axId val="112262144"/>
        <c:scaling>
          <c:orientation val="minMax"/>
        </c:scaling>
        <c:axPos val="l"/>
        <c:numFmt formatCode="0%" sourceLinked="0"/>
        <c:tickLblPos val="nextTo"/>
        <c:spPr>
          <a:ln w="3134">
            <a:solidFill>
              <a:schemeClr val="tx1"/>
            </a:solidFill>
            <a:prstDash val="solid"/>
          </a:ln>
        </c:spPr>
        <c:txPr>
          <a:bodyPr rot="0" vert="horz"/>
          <a:lstStyle/>
          <a:p>
            <a:pPr>
              <a:defRPr sz="1332" b="0" i="0" u="none" strike="noStrike" baseline="0">
                <a:solidFill>
                  <a:schemeClr val="tx1"/>
                </a:solidFill>
                <a:latin typeface="Arial"/>
                <a:ea typeface="Arial"/>
                <a:cs typeface="Arial"/>
              </a:defRPr>
            </a:pPr>
            <a:endParaRPr lang="en-US"/>
          </a:p>
        </c:txPr>
        <c:crossAx val="112260608"/>
        <c:crosses val="autoZero"/>
        <c:crossBetween val="between"/>
      </c:valAx>
      <c:spPr>
        <a:noFill/>
        <a:ln w="25069">
          <a:noFill/>
        </a:ln>
      </c:spPr>
    </c:plotArea>
    <c:legend>
      <c:legendPos val="t"/>
      <c:layout>
        <c:manualLayout>
          <c:xMode val="edge"/>
          <c:yMode val="edge"/>
          <c:x val="0.12460896933337873"/>
          <c:y val="1.1113237917083569E-2"/>
          <c:w val="0.11626808012634784"/>
          <c:h val="0.13525536172619318"/>
        </c:manualLayout>
      </c:layout>
      <c:spPr>
        <a:solidFill>
          <a:schemeClr val="bg1"/>
        </a:solidFill>
        <a:ln w="3134">
          <a:solidFill>
            <a:schemeClr val="tx1"/>
          </a:solidFill>
          <a:prstDash val="solid"/>
        </a:ln>
      </c:spPr>
      <c:txPr>
        <a:bodyPr/>
        <a:lstStyle/>
        <a:p>
          <a:pPr>
            <a:defRPr sz="1268" b="0"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777" b="1" i="0" u="none" strike="noStrike" baseline="0">
          <a:solidFill>
            <a:schemeClr val="tx1"/>
          </a:solidFill>
          <a:latin typeface="Times New Roman"/>
          <a:ea typeface="Times New Roman"/>
          <a:cs typeface="Times New Roman"/>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8.2624544349940557E-2"/>
          <c:y val="9.6692111959287563E-2"/>
          <c:w val="0.91737545565006073"/>
          <c:h val="0.78625954198473258"/>
        </c:manualLayout>
      </c:layout>
      <c:barChart>
        <c:barDir val="col"/>
        <c:grouping val="clustered"/>
        <c:ser>
          <c:idx val="0"/>
          <c:order val="0"/>
          <c:tx>
            <c:strRef>
              <c:f>Sheet1!$A$2</c:f>
              <c:strCache>
                <c:ptCount val="1"/>
                <c:pt idx="0">
                  <c:v># of fatal work injuries</c:v>
                </c:pt>
              </c:strCache>
            </c:strRef>
          </c:tx>
          <c:spPr>
            <a:solidFill>
              <a:schemeClr val="accent1"/>
            </a:solidFill>
            <a:ln w="25339">
              <a:noFill/>
            </a:ln>
          </c:spPr>
          <c:dPt>
            <c:idx val="20"/>
            <c:spPr>
              <a:solidFill>
                <a:schemeClr val="tx2"/>
              </a:solidFill>
              <a:ln w="25339">
                <a:noFill/>
              </a:ln>
            </c:spPr>
          </c:dPt>
          <c:dPt>
            <c:idx val="21"/>
            <c:spPr>
              <a:solidFill>
                <a:srgbClr val="FFCC00"/>
              </a:solidFill>
              <a:ln w="25339">
                <a:noFill/>
              </a:ln>
            </c:spPr>
          </c:dPt>
          <c:dPt>
            <c:idx val="22"/>
            <c:spPr>
              <a:solidFill>
                <a:srgbClr val="FFCC00"/>
              </a:solidFill>
              <a:ln w="25339">
                <a:noFill/>
              </a:ln>
            </c:spPr>
          </c:dPt>
          <c:dPt>
            <c:idx val="23"/>
            <c:spPr>
              <a:solidFill>
                <a:srgbClr val="FFCC00"/>
              </a:solidFill>
              <a:ln w="25339">
                <a:noFill/>
              </a:ln>
            </c:spPr>
          </c:dPt>
          <c:dPt>
            <c:idx val="24"/>
            <c:spPr>
              <a:solidFill>
                <a:srgbClr val="FFCC00"/>
              </a:solidFill>
              <a:ln w="25339">
                <a:noFill/>
              </a:ln>
            </c:spPr>
          </c:dPt>
          <c:dLbls>
            <c:numFmt formatCode="#,##0" sourceLinked="0"/>
            <c:spPr>
              <a:noFill/>
              <a:ln w="25339">
                <a:noFill/>
              </a:ln>
            </c:spPr>
            <c:txPr>
              <a:bodyPr rot="-5400000" vert="horz"/>
              <a:lstStyle/>
              <a:p>
                <a:pPr algn="ctr">
                  <a:defRPr sz="1397" b="1" i="0" u="none" strike="noStrike" baseline="0">
                    <a:solidFill>
                      <a:schemeClr val="tx1"/>
                    </a:solidFill>
                    <a:latin typeface="Arial"/>
                    <a:ea typeface="Arial"/>
                    <a:cs typeface="Arial"/>
                  </a:defRPr>
                </a:pPr>
                <a:endParaRPr lang="en-US"/>
              </a:p>
            </c:txPr>
            <c:dLblPos val="outEnd"/>
            <c:showVal val="1"/>
          </c:dLbls>
          <c:cat>
            <c:strRef>
              <c:f>Sheet1!$B$1:$V$1</c:f>
              <c:strCache>
                <c:ptCount val="21"/>
                <c:pt idx="0">
                  <c:v>92</c:v>
                </c:pt>
                <c:pt idx="1">
                  <c:v>93</c:v>
                </c:pt>
                <c:pt idx="2">
                  <c:v>94</c:v>
                </c:pt>
                <c:pt idx="3">
                  <c:v>95</c:v>
                </c:pt>
                <c:pt idx="4">
                  <c:v>96</c:v>
                </c:pt>
                <c:pt idx="5">
                  <c:v>97</c:v>
                </c:pt>
                <c:pt idx="6">
                  <c:v>98</c:v>
                </c:pt>
                <c:pt idx="7">
                  <c:v>99</c:v>
                </c:pt>
                <c:pt idx="8">
                  <c:v>00</c:v>
                </c:pt>
                <c:pt idx="9">
                  <c:v>01</c:v>
                </c:pt>
                <c:pt idx="10">
                  <c:v>02</c:v>
                </c:pt>
                <c:pt idx="11">
                  <c:v>03</c:v>
                </c:pt>
                <c:pt idx="12">
                  <c:v>04</c:v>
                </c:pt>
                <c:pt idx="13">
                  <c:v>05</c:v>
                </c:pt>
                <c:pt idx="14">
                  <c:v>06</c:v>
                </c:pt>
                <c:pt idx="15">
                  <c:v>07</c:v>
                </c:pt>
                <c:pt idx="16">
                  <c:v>08</c:v>
                </c:pt>
                <c:pt idx="17">
                  <c:v>09</c:v>
                </c:pt>
                <c:pt idx="18">
                  <c:v>10</c:v>
                </c:pt>
                <c:pt idx="19">
                  <c:v>11</c:v>
                </c:pt>
                <c:pt idx="20">
                  <c:v>12</c:v>
                </c:pt>
              </c:strCache>
            </c:strRef>
          </c:cat>
          <c:val>
            <c:numRef>
              <c:f>Sheet1!$B$2:$V$2</c:f>
              <c:numCache>
                <c:formatCode>0</c:formatCode>
                <c:ptCount val="21"/>
                <c:pt idx="0">
                  <c:v>6217</c:v>
                </c:pt>
                <c:pt idx="1">
                  <c:v>6331</c:v>
                </c:pt>
                <c:pt idx="2">
                  <c:v>6632</c:v>
                </c:pt>
                <c:pt idx="3">
                  <c:v>6275</c:v>
                </c:pt>
                <c:pt idx="4">
                  <c:v>6202</c:v>
                </c:pt>
                <c:pt idx="5">
                  <c:v>6238</c:v>
                </c:pt>
                <c:pt idx="6">
                  <c:v>6055</c:v>
                </c:pt>
                <c:pt idx="7">
                  <c:v>6054</c:v>
                </c:pt>
                <c:pt idx="8">
                  <c:v>5920</c:v>
                </c:pt>
                <c:pt idx="9">
                  <c:v>5915</c:v>
                </c:pt>
                <c:pt idx="10">
                  <c:v>5534</c:v>
                </c:pt>
                <c:pt idx="11">
                  <c:v>5575</c:v>
                </c:pt>
                <c:pt idx="12">
                  <c:v>5764</c:v>
                </c:pt>
                <c:pt idx="13">
                  <c:v>5734</c:v>
                </c:pt>
                <c:pt idx="14">
                  <c:v>5840</c:v>
                </c:pt>
                <c:pt idx="15">
                  <c:v>5657</c:v>
                </c:pt>
                <c:pt idx="16">
                  <c:v>5214</c:v>
                </c:pt>
                <c:pt idx="17">
                  <c:v>4551</c:v>
                </c:pt>
                <c:pt idx="18">
                  <c:v>4690</c:v>
                </c:pt>
                <c:pt idx="19">
                  <c:v>4693</c:v>
                </c:pt>
                <c:pt idx="20">
                  <c:v>4383</c:v>
                </c:pt>
              </c:numCache>
            </c:numRef>
          </c:val>
        </c:ser>
        <c:gapWidth val="40"/>
        <c:axId val="125514496"/>
        <c:axId val="125516032"/>
      </c:barChart>
      <c:catAx>
        <c:axId val="125514496"/>
        <c:scaling>
          <c:orientation val="minMax"/>
        </c:scaling>
        <c:axPos val="b"/>
        <c:numFmt formatCode="General" sourceLinked="1"/>
        <c:tickLblPos val="low"/>
        <c:spPr>
          <a:ln w="12670">
            <a:solidFill>
              <a:schemeClr val="tx1"/>
            </a:solidFill>
            <a:prstDash val="solid"/>
          </a:ln>
        </c:spPr>
        <c:txPr>
          <a:bodyPr rot="0" vert="horz"/>
          <a:lstStyle/>
          <a:p>
            <a:pPr>
              <a:defRPr sz="1397" b="0" i="0" u="none" strike="noStrike" baseline="0">
                <a:solidFill>
                  <a:schemeClr val="tx1"/>
                </a:solidFill>
                <a:latin typeface="Arial"/>
                <a:ea typeface="Arial"/>
                <a:cs typeface="Arial"/>
              </a:defRPr>
            </a:pPr>
            <a:endParaRPr lang="en-US"/>
          </a:p>
        </c:txPr>
        <c:crossAx val="125516032"/>
        <c:crossesAt val="4000"/>
        <c:auto val="1"/>
        <c:lblAlgn val="ctr"/>
        <c:lblOffset val="20"/>
        <c:tickLblSkip val="1"/>
        <c:tickMarkSkip val="1"/>
      </c:catAx>
      <c:valAx>
        <c:axId val="125516032"/>
        <c:scaling>
          <c:orientation val="minMax"/>
          <c:max val="7000"/>
          <c:min val="4000"/>
        </c:scaling>
        <c:axPos val="l"/>
        <c:majorGridlines>
          <c:spPr>
            <a:ln w="3167">
              <a:solidFill>
                <a:schemeClr val="tx1"/>
              </a:solidFill>
              <a:prstDash val="solid"/>
            </a:ln>
          </c:spPr>
        </c:majorGridlines>
        <c:numFmt formatCode="#,##0" sourceLinked="0"/>
        <c:tickLblPos val="nextTo"/>
        <c:spPr>
          <a:ln w="3167">
            <a:solidFill>
              <a:schemeClr val="tx1"/>
            </a:solidFill>
            <a:prstDash val="solid"/>
          </a:ln>
        </c:spPr>
        <c:txPr>
          <a:bodyPr rot="0" vert="horz"/>
          <a:lstStyle/>
          <a:p>
            <a:pPr>
              <a:defRPr sz="1397" b="0" i="0" u="none" strike="noStrike" baseline="0">
                <a:solidFill>
                  <a:schemeClr val="tx1"/>
                </a:solidFill>
                <a:latin typeface="Arial"/>
                <a:ea typeface="Arial"/>
                <a:cs typeface="Arial"/>
              </a:defRPr>
            </a:pPr>
            <a:endParaRPr lang="en-US"/>
          </a:p>
        </c:txPr>
        <c:crossAx val="125514496"/>
        <c:crossesAt val="1"/>
        <c:crossBetween val="between"/>
        <c:majorUnit val="1000"/>
        <c:minorUnit val="8"/>
      </c:valAx>
      <c:spPr>
        <a:noFill/>
        <a:ln w="25339">
          <a:noFill/>
        </a:ln>
      </c:spPr>
    </c:plotArea>
    <c:plotVisOnly val="1"/>
    <c:dispBlanksAs val="gap"/>
  </c:chart>
  <c:spPr>
    <a:noFill/>
    <a:ln>
      <a:noFill/>
    </a:ln>
  </c:spPr>
  <c:txPr>
    <a:bodyPr/>
    <a:lstStyle/>
    <a:p>
      <a:pPr>
        <a:defRPr sz="1397" b="0" i="0" u="none" strike="noStrike" baseline="0">
          <a:solidFill>
            <a:schemeClr val="tx1"/>
          </a:solidFill>
          <a:latin typeface="Arial"/>
          <a:ea typeface="Arial"/>
          <a:cs typeface="Arial"/>
        </a:defRPr>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986681465038845"/>
          <c:y val="6.5040650406504072E-2"/>
          <c:w val="0.78579356270810263"/>
          <c:h val="0.68902439024390261"/>
        </c:manualLayout>
      </c:layout>
      <c:barChart>
        <c:barDir val="col"/>
        <c:grouping val="clustered"/>
        <c:ser>
          <c:idx val="1"/>
          <c:order val="0"/>
          <c:tx>
            <c:strRef>
              <c:f>Sheet1!$A$2</c:f>
              <c:strCache>
                <c:ptCount val="1"/>
                <c:pt idx="0">
                  <c:v>Lost Workdays</c:v>
                </c:pt>
              </c:strCache>
            </c:strRef>
          </c:tx>
          <c:spPr>
            <a:solidFill>
              <a:schemeClr val="accent1"/>
            </a:solidFill>
            <a:ln w="12654">
              <a:solidFill>
                <a:schemeClr val="tx1"/>
              </a:solidFill>
              <a:prstDash val="solid"/>
            </a:ln>
          </c:spPr>
          <c:dLbls>
            <c:dLbl>
              <c:idx val="1"/>
              <c:spPr>
                <a:noFill/>
                <a:ln w="25308">
                  <a:noFill/>
                </a:ln>
              </c:spPr>
              <c:txPr>
                <a:bodyPr/>
                <a:lstStyle/>
                <a:p>
                  <a:pPr>
                    <a:defRPr sz="996" b="1" i="0" u="none" strike="noStrike" baseline="0">
                      <a:solidFill>
                        <a:srgbClr val="FFFFFF"/>
                      </a:solidFill>
                      <a:latin typeface="Arial"/>
                      <a:ea typeface="Arial"/>
                      <a:cs typeface="Arial"/>
                    </a:defRPr>
                  </a:pPr>
                  <a:endParaRPr lang="en-US"/>
                </a:p>
              </c:txPr>
            </c:dLbl>
            <c:dLbl>
              <c:idx val="6"/>
              <c:spPr>
                <a:noFill/>
                <a:ln w="25308">
                  <a:noFill/>
                </a:ln>
              </c:spPr>
              <c:txPr>
                <a:bodyPr rot="-5400000" vert="horz"/>
                <a:lstStyle/>
                <a:p>
                  <a:pPr algn="ctr">
                    <a:defRPr sz="1793" b="1" i="0" u="none" strike="noStrike" baseline="0">
                      <a:solidFill>
                        <a:schemeClr val="tx1"/>
                      </a:solidFill>
                      <a:latin typeface="Arial"/>
                      <a:ea typeface="Arial"/>
                      <a:cs typeface="Arial"/>
                    </a:defRPr>
                  </a:pPr>
                  <a:endParaRPr lang="en-US"/>
                </a:p>
              </c:txPr>
            </c:dLbl>
            <c:dLbl>
              <c:idx val="9"/>
              <c:spPr>
                <a:noFill/>
                <a:ln w="25308">
                  <a:noFill/>
                </a:ln>
              </c:spPr>
              <c:txPr>
                <a:bodyPr rot="-5400000" vert="horz"/>
                <a:lstStyle/>
                <a:p>
                  <a:pPr algn="ctr">
                    <a:defRPr sz="1594" b="1" i="0" u="none" strike="noStrike" baseline="0">
                      <a:solidFill>
                        <a:schemeClr val="tx1"/>
                      </a:solidFill>
                      <a:latin typeface="Arial"/>
                      <a:ea typeface="Arial"/>
                      <a:cs typeface="Arial"/>
                    </a:defRPr>
                  </a:pPr>
                  <a:endParaRPr lang="en-US"/>
                </a:p>
              </c:txPr>
            </c:dLbl>
            <c:dLbl>
              <c:idx val="12"/>
              <c:spPr>
                <a:noFill/>
                <a:ln w="25308">
                  <a:noFill/>
                </a:ln>
              </c:spPr>
              <c:txPr>
                <a:bodyPr rot="-5400000" vert="horz"/>
                <a:lstStyle/>
                <a:p>
                  <a:pPr algn="ctr">
                    <a:defRPr sz="1594" b="1" i="0" u="none" strike="noStrike" baseline="0">
                      <a:solidFill>
                        <a:schemeClr val="tx1"/>
                      </a:solidFill>
                      <a:latin typeface="Arial"/>
                      <a:ea typeface="Arial"/>
                      <a:cs typeface="Arial"/>
                    </a:defRPr>
                  </a:pPr>
                  <a:endParaRPr lang="en-US"/>
                </a:p>
              </c:txPr>
            </c:dLbl>
            <c:spPr>
              <a:noFill/>
              <a:ln w="25308">
                <a:noFill/>
              </a:ln>
            </c:spPr>
            <c:txPr>
              <a:bodyPr rot="-5400000" vert="horz"/>
              <a:lstStyle/>
              <a:p>
                <a:pPr algn="ctr">
                  <a:defRPr sz="1395" b="1" i="0" u="none" strike="noStrike" baseline="0">
                    <a:solidFill>
                      <a:srgbClr val="FFFFFF"/>
                    </a:solidFill>
                    <a:latin typeface="Arial"/>
                    <a:ea typeface="Arial"/>
                    <a:cs typeface="Arial"/>
                  </a:defRPr>
                </a:pPr>
                <a:endParaRPr lang="en-US"/>
              </a:p>
            </c:txPr>
            <c:dLblPos val="ctr"/>
            <c:showVal val="1"/>
          </c:dLbls>
          <c:cat>
            <c:strRef>
              <c:f>Sheet1!$B$1:$G$1</c:f>
              <c:strCache>
                <c:ptCount val="6"/>
                <c:pt idx="0">
                  <c:v>BMI &lt;18.5 (Underweight)</c:v>
                </c:pt>
                <c:pt idx="1">
                  <c:v>18.5-24.9 (Healthy Weight)</c:v>
                </c:pt>
                <c:pt idx="2">
                  <c:v>25-29.9 (Overweight)</c:v>
                </c:pt>
                <c:pt idx="3">
                  <c:v>30-34.9 (Obese Class I)</c:v>
                </c:pt>
                <c:pt idx="4">
                  <c:v>35-39.9 (Obese Class II)</c:v>
                </c:pt>
                <c:pt idx="5">
                  <c:v>40+ (Obese Class III)</c:v>
                </c:pt>
              </c:strCache>
            </c:strRef>
          </c:cat>
          <c:val>
            <c:numRef>
              <c:f>Sheet1!$B$2:$G$2</c:f>
              <c:numCache>
                <c:formatCode>#,##0.00_);[Red]\(#,##0.00\)</c:formatCode>
                <c:ptCount val="6"/>
                <c:pt idx="0">
                  <c:v>40.97</c:v>
                </c:pt>
                <c:pt idx="1">
                  <c:v>14.19</c:v>
                </c:pt>
                <c:pt idx="2">
                  <c:v>60.17</c:v>
                </c:pt>
                <c:pt idx="3">
                  <c:v>75.209999999999994</c:v>
                </c:pt>
                <c:pt idx="4">
                  <c:v>117.61</c:v>
                </c:pt>
                <c:pt idx="5">
                  <c:v>183.63</c:v>
                </c:pt>
              </c:numCache>
            </c:numRef>
          </c:val>
        </c:ser>
        <c:axId val="113304320"/>
        <c:axId val="113305856"/>
      </c:barChart>
      <c:lineChart>
        <c:grouping val="standard"/>
        <c:ser>
          <c:idx val="0"/>
          <c:order val="1"/>
          <c:tx>
            <c:strRef>
              <c:f>Sheet1!$A$3</c:f>
              <c:strCache>
                <c:ptCount val="1"/>
                <c:pt idx="0">
                  <c:v>Claims</c:v>
                </c:pt>
              </c:strCache>
            </c:strRef>
          </c:tx>
          <c:spPr>
            <a:ln w="37962">
              <a:solidFill>
                <a:srgbClr val="FF0000"/>
              </a:solidFill>
              <a:prstDash val="solid"/>
            </a:ln>
          </c:spPr>
          <c:marker>
            <c:symbol val="diamond"/>
            <c:size val="8"/>
            <c:spPr>
              <a:solidFill>
                <a:srgbClr val="FF0000"/>
              </a:solidFill>
              <a:ln>
                <a:solidFill>
                  <a:srgbClr val="FF0000"/>
                </a:solidFill>
                <a:prstDash val="solid"/>
              </a:ln>
            </c:spPr>
          </c:marker>
          <c:dLbls>
            <c:dLbl>
              <c:idx val="5"/>
              <c:layout>
                <c:manualLayout>
                  <c:x val="-4.4337080956429464E-2"/>
                  <c:y val="-5.7059119401088806E-2"/>
                </c:manualLayout>
              </c:layout>
              <c:dLblPos val="r"/>
              <c:showVal val="1"/>
            </c:dLbl>
            <c:dLbl>
              <c:idx val="6"/>
              <c:layout>
                <c:manualLayout>
                  <c:xMode val="edge"/>
                  <c:yMode val="edge"/>
                  <c:x val="0.37180910099889386"/>
                  <c:y val="3.2520325203252036E-2"/>
                </c:manualLayout>
              </c:layout>
              <c:spPr>
                <a:noFill/>
                <a:ln w="25308">
                  <a:noFill/>
                </a:ln>
              </c:spPr>
              <c:txPr>
                <a:bodyPr/>
                <a:lstStyle/>
                <a:p>
                  <a:pPr>
                    <a:defRPr sz="1793" b="1" i="0" u="none" strike="noStrike" baseline="0">
                      <a:solidFill>
                        <a:srgbClr val="FF0000"/>
                      </a:solidFill>
                      <a:latin typeface="Arial"/>
                      <a:ea typeface="Arial"/>
                      <a:cs typeface="Arial"/>
                    </a:defRPr>
                  </a:pPr>
                  <a:endParaRPr lang="en-US"/>
                </a:p>
              </c:txPr>
              <c:dLblPos val="r"/>
              <c:showVal val="1"/>
            </c:dLbl>
            <c:dLbl>
              <c:idx val="7"/>
              <c:layout>
                <c:manualLayout>
                  <c:xMode val="edge"/>
                  <c:yMode val="edge"/>
                  <c:x val="0.41620421753607101"/>
                  <c:y val="3.8617886178861791E-2"/>
                </c:manualLayout>
              </c:layout>
              <c:spPr>
                <a:noFill/>
                <a:ln w="25308">
                  <a:noFill/>
                </a:ln>
              </c:spPr>
              <c:txPr>
                <a:bodyPr/>
                <a:lstStyle/>
                <a:p>
                  <a:pPr>
                    <a:defRPr sz="1594" b="1" i="0" u="none" strike="noStrike" baseline="0">
                      <a:solidFill>
                        <a:srgbClr val="FF0000"/>
                      </a:solidFill>
                      <a:latin typeface="Arial"/>
                      <a:ea typeface="Arial"/>
                      <a:cs typeface="Arial"/>
                    </a:defRPr>
                  </a:pPr>
                  <a:endParaRPr lang="en-US"/>
                </a:p>
              </c:txPr>
              <c:dLblPos val="r"/>
              <c:showVal val="1"/>
            </c:dLbl>
            <c:dLbl>
              <c:idx val="8"/>
              <c:layout>
                <c:manualLayout>
                  <c:xMode val="edge"/>
                  <c:yMode val="edge"/>
                  <c:x val="0.45726970033296338"/>
                  <c:y val="3.2520325203252036E-2"/>
                </c:manualLayout>
              </c:layout>
              <c:spPr>
                <a:noFill/>
                <a:ln w="25308">
                  <a:noFill/>
                </a:ln>
              </c:spPr>
              <c:txPr>
                <a:bodyPr/>
                <a:lstStyle/>
                <a:p>
                  <a:pPr>
                    <a:defRPr sz="1594" b="1" i="0" u="none" strike="noStrike" baseline="0">
                      <a:solidFill>
                        <a:srgbClr val="FF0000"/>
                      </a:solidFill>
                      <a:latin typeface="Arial"/>
                      <a:ea typeface="Arial"/>
                      <a:cs typeface="Arial"/>
                    </a:defRPr>
                  </a:pPr>
                  <a:endParaRPr lang="en-US"/>
                </a:p>
              </c:txPr>
              <c:dLblPos val="r"/>
              <c:showVal val="1"/>
            </c:dLbl>
            <c:dLbl>
              <c:idx val="11"/>
              <c:layout>
                <c:manualLayout>
                  <c:xMode val="edge"/>
                  <c:yMode val="edge"/>
                  <c:x val="0.44728079911210039"/>
                  <c:y val="2.6422764227642278E-2"/>
                </c:manualLayout>
              </c:layout>
              <c:spPr>
                <a:noFill/>
                <a:ln w="25308">
                  <a:noFill/>
                </a:ln>
              </c:spPr>
              <c:txPr>
                <a:bodyPr/>
                <a:lstStyle/>
                <a:p>
                  <a:pPr>
                    <a:defRPr sz="1594" b="1" i="0" u="none" strike="noStrike" baseline="0">
                      <a:solidFill>
                        <a:schemeClr val="tx1"/>
                      </a:solidFill>
                      <a:latin typeface="Arial"/>
                      <a:ea typeface="Arial"/>
                      <a:cs typeface="Arial"/>
                    </a:defRPr>
                  </a:pPr>
                  <a:endParaRPr lang="en-US"/>
                </a:p>
              </c:txPr>
              <c:dLblPos val="r"/>
              <c:showVal val="1"/>
            </c:dLbl>
            <c:spPr>
              <a:noFill/>
              <a:ln w="25308">
                <a:noFill/>
              </a:ln>
            </c:spPr>
            <c:txPr>
              <a:bodyPr/>
              <a:lstStyle/>
              <a:p>
                <a:pPr>
                  <a:defRPr sz="1395" b="1" i="0" u="none" strike="noStrike" baseline="0">
                    <a:solidFill>
                      <a:srgbClr val="FF0000"/>
                    </a:solidFill>
                    <a:latin typeface="Arial"/>
                    <a:ea typeface="Arial"/>
                    <a:cs typeface="Arial"/>
                  </a:defRPr>
                </a:pPr>
                <a:endParaRPr lang="en-US"/>
              </a:p>
            </c:txPr>
            <c:dLblPos val="t"/>
            <c:showVal val="1"/>
          </c:dLbls>
          <c:cat>
            <c:strRef>
              <c:f>Sheet1!$B$1:$G$1</c:f>
              <c:strCache>
                <c:ptCount val="6"/>
                <c:pt idx="0">
                  <c:v>BMI &lt;18.5 (Underweight)</c:v>
                </c:pt>
                <c:pt idx="1">
                  <c:v>18.5-24.9 (Healthy Weight)</c:v>
                </c:pt>
                <c:pt idx="2">
                  <c:v>25-29.9 (Overweight)</c:v>
                </c:pt>
                <c:pt idx="3">
                  <c:v>30-34.9 (Obese Class I)</c:v>
                </c:pt>
                <c:pt idx="4">
                  <c:v>35-39.9 (Obese Class II)</c:v>
                </c:pt>
                <c:pt idx="5">
                  <c:v>40+ (Obese Class III)</c:v>
                </c:pt>
              </c:strCache>
            </c:strRef>
          </c:cat>
          <c:val>
            <c:numRef>
              <c:f>Sheet1!$B$3:$G$3</c:f>
              <c:numCache>
                <c:formatCode>#,##0.00_);[Red]\(#,##0.00\)</c:formatCode>
                <c:ptCount val="6"/>
                <c:pt idx="0">
                  <c:v>5.53</c:v>
                </c:pt>
                <c:pt idx="1">
                  <c:v>5.8</c:v>
                </c:pt>
                <c:pt idx="2">
                  <c:v>7.05</c:v>
                </c:pt>
                <c:pt idx="3">
                  <c:v>8.81</c:v>
                </c:pt>
                <c:pt idx="4">
                  <c:v>10.8</c:v>
                </c:pt>
                <c:pt idx="5">
                  <c:v>11.65</c:v>
                </c:pt>
              </c:numCache>
            </c:numRef>
          </c:val>
        </c:ser>
        <c:marker val="1"/>
        <c:axId val="113324416"/>
        <c:axId val="113325952"/>
      </c:lineChart>
      <c:catAx>
        <c:axId val="113304320"/>
        <c:scaling>
          <c:orientation val="minMax"/>
        </c:scaling>
        <c:axPos val="b"/>
        <c:numFmt formatCode="@" sourceLinked="1"/>
        <c:majorTickMark val="cross"/>
        <c:tickLblPos val="nextTo"/>
        <c:spPr>
          <a:ln w="3163">
            <a:solidFill>
              <a:schemeClr val="tx1"/>
            </a:solidFill>
            <a:prstDash val="solid"/>
          </a:ln>
        </c:spPr>
        <c:txPr>
          <a:bodyPr rot="0" vert="horz"/>
          <a:lstStyle/>
          <a:p>
            <a:pPr>
              <a:defRPr sz="1295" b="1" i="0" u="none" strike="noStrike" baseline="0">
                <a:solidFill>
                  <a:schemeClr val="tx1"/>
                </a:solidFill>
                <a:latin typeface="Arial"/>
                <a:ea typeface="Arial"/>
                <a:cs typeface="Arial"/>
              </a:defRPr>
            </a:pPr>
            <a:endParaRPr lang="en-US"/>
          </a:p>
        </c:txPr>
        <c:crossAx val="113305856"/>
        <c:crosses val="autoZero"/>
        <c:lblAlgn val="ctr"/>
        <c:lblOffset val="100"/>
        <c:tickLblSkip val="1"/>
        <c:tickMarkSkip val="1"/>
      </c:catAx>
      <c:valAx>
        <c:axId val="113305856"/>
        <c:scaling>
          <c:orientation val="minMax"/>
        </c:scaling>
        <c:axPos val="l"/>
        <c:title>
          <c:tx>
            <c:rich>
              <a:bodyPr/>
              <a:lstStyle/>
              <a:p>
                <a:pPr>
                  <a:defRPr sz="1769" b="1" i="0" u="none" strike="noStrike" baseline="0">
                    <a:solidFill>
                      <a:schemeClr val="tx1"/>
                    </a:solidFill>
                    <a:latin typeface="Times New Roman"/>
                    <a:ea typeface="Times New Roman"/>
                    <a:cs typeface="Times New Roman"/>
                  </a:defRPr>
                </a:pPr>
                <a:r>
                  <a:rPr lang="en-US"/>
                  <a:t>Lost Workdays per 100 FTEs</a:t>
                </a:r>
              </a:p>
            </c:rich>
          </c:tx>
          <c:layout>
            <c:manualLayout>
              <c:xMode val="edge"/>
              <c:yMode val="edge"/>
              <c:x val="0"/>
              <c:y val="9.5528455284554253E-2"/>
            </c:manualLayout>
          </c:layout>
          <c:spPr>
            <a:noFill/>
            <a:ln w="25308">
              <a:noFill/>
            </a:ln>
          </c:spPr>
        </c:title>
        <c:numFmt formatCode="#,##0_);[Red]\(#,##0\)" sourceLinked="0"/>
        <c:majorTickMark val="cross"/>
        <c:tickLblPos val="nextTo"/>
        <c:spPr>
          <a:ln w="3163">
            <a:solidFill>
              <a:schemeClr val="tx1"/>
            </a:solidFill>
            <a:prstDash val="solid"/>
          </a:ln>
        </c:spPr>
        <c:txPr>
          <a:bodyPr rot="0" vert="horz"/>
          <a:lstStyle/>
          <a:p>
            <a:pPr>
              <a:defRPr sz="1793" b="1" i="0" u="none" strike="noStrike" baseline="0">
                <a:solidFill>
                  <a:schemeClr val="tx1"/>
                </a:solidFill>
                <a:latin typeface="Arial"/>
                <a:ea typeface="Arial"/>
                <a:cs typeface="Arial"/>
              </a:defRPr>
            </a:pPr>
            <a:endParaRPr lang="en-US"/>
          </a:p>
        </c:txPr>
        <c:crossAx val="113304320"/>
        <c:crosses val="autoZero"/>
        <c:crossBetween val="between"/>
      </c:valAx>
      <c:catAx>
        <c:axId val="113324416"/>
        <c:scaling>
          <c:orientation val="minMax"/>
        </c:scaling>
        <c:delete val="1"/>
        <c:axPos val="b"/>
        <c:tickLblPos val="none"/>
        <c:crossAx val="113325952"/>
        <c:crossesAt val="4"/>
        <c:lblAlgn val="ctr"/>
        <c:lblOffset val="100"/>
      </c:catAx>
      <c:valAx>
        <c:axId val="113325952"/>
        <c:scaling>
          <c:orientation val="minMax"/>
          <c:max val="12"/>
          <c:min val="4"/>
        </c:scaling>
        <c:axPos val="r"/>
        <c:title>
          <c:tx>
            <c:rich>
              <a:bodyPr/>
              <a:lstStyle/>
              <a:p>
                <a:pPr>
                  <a:defRPr sz="1769" b="1" i="0" u="none" strike="noStrike" baseline="0">
                    <a:solidFill>
                      <a:schemeClr val="tx1"/>
                    </a:solidFill>
                    <a:latin typeface="Times New Roman"/>
                    <a:ea typeface="Times New Roman"/>
                    <a:cs typeface="Times New Roman"/>
                  </a:defRPr>
                </a:pPr>
                <a:r>
                  <a:rPr lang="en-US"/>
                  <a:t>Claims per 100 FTEs</a:t>
                </a:r>
              </a:p>
            </c:rich>
          </c:tx>
          <c:layout>
            <c:manualLayout>
              <c:xMode val="edge"/>
              <c:yMode val="edge"/>
              <c:x val="0.95560488346282468"/>
              <c:y val="0.18292682926829271"/>
            </c:manualLayout>
          </c:layout>
          <c:spPr>
            <a:noFill/>
            <a:ln w="25308">
              <a:noFill/>
            </a:ln>
          </c:spPr>
        </c:title>
        <c:numFmt formatCode="#,##0_);[Red]\(#,##0\)" sourceLinked="0"/>
        <c:majorTickMark val="cross"/>
        <c:tickLblPos val="nextTo"/>
        <c:spPr>
          <a:ln w="3163">
            <a:solidFill>
              <a:schemeClr val="tx1"/>
            </a:solidFill>
            <a:prstDash val="solid"/>
          </a:ln>
        </c:spPr>
        <c:txPr>
          <a:bodyPr rot="0" vert="horz"/>
          <a:lstStyle/>
          <a:p>
            <a:pPr>
              <a:defRPr sz="1793" b="1" i="0" u="none" strike="noStrike" baseline="0">
                <a:solidFill>
                  <a:schemeClr val="tx1"/>
                </a:solidFill>
                <a:latin typeface="Arial"/>
                <a:ea typeface="Arial"/>
                <a:cs typeface="Arial"/>
              </a:defRPr>
            </a:pPr>
            <a:endParaRPr lang="en-US"/>
          </a:p>
        </c:txPr>
        <c:crossAx val="113324416"/>
        <c:crosses val="max"/>
        <c:crossBetween val="between"/>
        <c:majorUnit val="2"/>
        <c:minorUnit val="0.4"/>
      </c:valAx>
      <c:spPr>
        <a:noFill/>
        <a:ln w="25308">
          <a:noFill/>
        </a:ln>
      </c:spPr>
    </c:plotArea>
    <c:legend>
      <c:legendPos val="b"/>
      <c:layout>
        <c:manualLayout>
          <c:xMode val="edge"/>
          <c:yMode val="edge"/>
          <c:x val="0.35960044395116536"/>
          <c:y val="0.93495934959350202"/>
          <c:w val="0.31298557158712903"/>
          <c:h val="6.097560975609756E-2"/>
        </c:manualLayout>
      </c:layout>
      <c:spPr>
        <a:solidFill>
          <a:schemeClr val="bg1"/>
        </a:solidFill>
        <a:ln w="3163">
          <a:solidFill>
            <a:schemeClr val="tx1"/>
          </a:solidFill>
          <a:prstDash val="solid"/>
        </a:ln>
      </c:spPr>
      <c:txPr>
        <a:bodyPr/>
        <a:lstStyle/>
        <a:p>
          <a:pPr>
            <a:defRPr sz="1280" b="0"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793" b="1" i="0" u="none" strike="noStrike" baseline="0">
          <a:solidFill>
            <a:schemeClr val="tx1"/>
          </a:solidFill>
          <a:latin typeface="Times New Roman"/>
          <a:ea typeface="Times New Roman"/>
          <a:cs typeface="Times New Roman"/>
        </a:defRPr>
      </a:pPr>
      <a:endParaRPr lang="en-U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4539400665926749"/>
          <c:y val="5.6795131845842714E-2"/>
          <c:w val="0.82463928967814171"/>
          <c:h val="0.75456389452332662"/>
        </c:manualLayout>
      </c:layout>
      <c:barChart>
        <c:barDir val="col"/>
        <c:grouping val="clustered"/>
        <c:ser>
          <c:idx val="1"/>
          <c:order val="0"/>
          <c:tx>
            <c:strRef>
              <c:f>Sheet1!$A$2</c:f>
              <c:strCache>
                <c:ptCount val="1"/>
                <c:pt idx="0">
                  <c:v>Medical Claims Costs</c:v>
                </c:pt>
              </c:strCache>
            </c:strRef>
          </c:tx>
          <c:spPr>
            <a:solidFill>
              <a:schemeClr val="accent1"/>
            </a:solidFill>
            <a:ln w="12691">
              <a:solidFill>
                <a:schemeClr val="tx1"/>
              </a:solidFill>
              <a:prstDash val="solid"/>
            </a:ln>
          </c:spPr>
          <c:dLbls>
            <c:dLbl>
              <c:idx val="1"/>
              <c:layout>
                <c:manualLayout>
                  <c:x val="-7.4289502958107094E-3"/>
                  <c:y val="-4.5139690987394034E-3"/>
                </c:manualLayout>
              </c:layout>
              <c:dLblPos val="outEnd"/>
              <c:showVal val="1"/>
            </c:dLbl>
            <c:dLbl>
              <c:idx val="4"/>
              <c:layout>
                <c:manualLayout>
                  <c:x val="-7.9838891895860024E-3"/>
                  <c:y val="-6.0577357702151086E-3"/>
                </c:manualLayout>
              </c:layout>
              <c:dLblPos val="outEnd"/>
              <c:showVal val="1"/>
            </c:dLbl>
            <c:dLbl>
              <c:idx val="5"/>
              <c:layout>
                <c:manualLayout>
                  <c:x val="-3.3593978626495886E-3"/>
                  <c:y val="-1.7725338876745645E-2"/>
                </c:manualLayout>
              </c:layout>
              <c:dLblPos val="outEnd"/>
              <c:showVal val="1"/>
            </c:dLbl>
            <c:dLbl>
              <c:idx val="6"/>
              <c:layout>
                <c:manualLayout>
                  <c:xMode val="edge"/>
                  <c:yMode val="edge"/>
                  <c:x val="0.37735849056603782"/>
                  <c:y val="3.4482758620689682E-2"/>
                </c:manualLayout>
              </c:layout>
              <c:spPr>
                <a:noFill/>
                <a:ln w="25382">
                  <a:noFill/>
                </a:ln>
              </c:spPr>
              <c:txPr>
                <a:bodyPr rot="-5400000" vert="horz"/>
                <a:lstStyle/>
                <a:p>
                  <a:pPr algn="ctr">
                    <a:defRPr sz="1799" b="1" i="0" u="none" strike="noStrike" baseline="0">
                      <a:solidFill>
                        <a:schemeClr val="tx1"/>
                      </a:solidFill>
                      <a:latin typeface="Arial"/>
                      <a:ea typeface="Arial"/>
                      <a:cs typeface="Arial"/>
                    </a:defRPr>
                  </a:pPr>
                  <a:endParaRPr lang="en-US"/>
                </a:p>
              </c:txPr>
              <c:dLblPos val="outEnd"/>
              <c:showVal val="1"/>
            </c:dLbl>
            <c:dLbl>
              <c:idx val="9"/>
              <c:layout>
                <c:manualLayout>
                  <c:xMode val="edge"/>
                  <c:yMode val="edge"/>
                  <c:x val="0.44950055493895685"/>
                  <c:y val="0"/>
                </c:manualLayout>
              </c:layout>
              <c:spPr>
                <a:noFill/>
                <a:ln w="25382">
                  <a:noFill/>
                </a:ln>
              </c:spPr>
              <c:txPr>
                <a:bodyPr rot="-5400000" vert="horz"/>
                <a:lstStyle/>
                <a:p>
                  <a:pPr algn="ctr">
                    <a:defRPr sz="1599" b="1" i="0" u="none" strike="noStrike" baseline="0">
                      <a:solidFill>
                        <a:schemeClr val="tx1"/>
                      </a:solidFill>
                      <a:latin typeface="Arial"/>
                      <a:ea typeface="Arial"/>
                      <a:cs typeface="Arial"/>
                    </a:defRPr>
                  </a:pPr>
                  <a:endParaRPr lang="en-US"/>
                </a:p>
              </c:txPr>
              <c:dLblPos val="outEnd"/>
              <c:showVal val="1"/>
            </c:dLbl>
            <c:dLbl>
              <c:idx val="12"/>
              <c:layout>
                <c:manualLayout>
                  <c:xMode val="edge"/>
                  <c:yMode val="edge"/>
                  <c:x val="0.45172031076581581"/>
                  <c:y val="6.2880324543610824E-2"/>
                </c:manualLayout>
              </c:layout>
              <c:spPr>
                <a:noFill/>
                <a:ln w="25382">
                  <a:noFill/>
                </a:ln>
              </c:spPr>
              <c:txPr>
                <a:bodyPr rot="-5400000" vert="horz"/>
                <a:lstStyle/>
                <a:p>
                  <a:pPr algn="ctr">
                    <a:defRPr sz="1599" b="1" i="0" u="none" strike="noStrike" baseline="0">
                      <a:solidFill>
                        <a:schemeClr val="tx1"/>
                      </a:solidFill>
                      <a:latin typeface="Arial"/>
                      <a:ea typeface="Arial"/>
                      <a:cs typeface="Arial"/>
                    </a:defRPr>
                  </a:pPr>
                  <a:endParaRPr lang="en-US"/>
                </a:p>
              </c:txPr>
              <c:dLblPos val="outEnd"/>
              <c:showVal val="1"/>
            </c:dLbl>
            <c:spPr>
              <a:noFill/>
              <a:ln w="25382">
                <a:noFill/>
              </a:ln>
            </c:spPr>
            <c:txPr>
              <a:bodyPr rot="-5400000" vert="horz"/>
              <a:lstStyle/>
              <a:p>
                <a:pPr algn="ctr">
                  <a:defRPr sz="1799" b="1" i="0" u="none" strike="noStrike" baseline="0">
                    <a:solidFill>
                      <a:schemeClr val="accent1"/>
                    </a:solidFill>
                    <a:latin typeface="Arial"/>
                    <a:ea typeface="Arial"/>
                    <a:cs typeface="Arial"/>
                  </a:defRPr>
                </a:pPr>
                <a:endParaRPr lang="en-US"/>
              </a:p>
            </c:txPr>
            <c:showVal val="1"/>
          </c:dLbls>
          <c:cat>
            <c:strRef>
              <c:f>Sheet1!$B$1:$G$1</c:f>
              <c:strCache>
                <c:ptCount val="6"/>
                <c:pt idx="0">
                  <c:v>BMI &lt;18.5 (Underweight)</c:v>
                </c:pt>
                <c:pt idx="1">
                  <c:v>18.5-24.9 (Healthy Weight)</c:v>
                </c:pt>
                <c:pt idx="2">
                  <c:v>25-29.9 (Overweight)</c:v>
                </c:pt>
                <c:pt idx="3">
                  <c:v>30-34.9 (Obese Class I)</c:v>
                </c:pt>
                <c:pt idx="4">
                  <c:v>35-39.9 (Obese Class II)</c:v>
                </c:pt>
                <c:pt idx="5">
                  <c:v>40+ (Obese Class III)</c:v>
                </c:pt>
              </c:strCache>
            </c:strRef>
          </c:cat>
          <c:val>
            <c:numRef>
              <c:f>Sheet1!$B$2:$G$2</c:f>
              <c:numCache>
                <c:formatCode>"$"#,##0_);[Red]\("$"#,##0\)</c:formatCode>
                <c:ptCount val="6"/>
                <c:pt idx="0">
                  <c:v>7109</c:v>
                </c:pt>
                <c:pt idx="1">
                  <c:v>7503</c:v>
                </c:pt>
                <c:pt idx="2">
                  <c:v>13338</c:v>
                </c:pt>
                <c:pt idx="3">
                  <c:v>19661</c:v>
                </c:pt>
                <c:pt idx="4">
                  <c:v>23373</c:v>
                </c:pt>
                <c:pt idx="5">
                  <c:v>51091</c:v>
                </c:pt>
              </c:numCache>
            </c:numRef>
          </c:val>
        </c:ser>
        <c:ser>
          <c:idx val="0"/>
          <c:order val="1"/>
          <c:tx>
            <c:strRef>
              <c:f>Sheet1!$A$3</c:f>
              <c:strCache>
                <c:ptCount val="1"/>
                <c:pt idx="0">
                  <c:v>Indemnity Claims Costs</c:v>
                </c:pt>
              </c:strCache>
            </c:strRef>
          </c:tx>
          <c:spPr>
            <a:solidFill>
              <a:srgbClr val="FF6600"/>
            </a:solidFill>
            <a:ln w="12691">
              <a:solidFill>
                <a:schemeClr val="tx1"/>
              </a:solidFill>
              <a:prstDash val="solid"/>
            </a:ln>
          </c:spPr>
          <c:dLbls>
            <c:dLbl>
              <c:idx val="3"/>
              <c:layout/>
              <c:showVal val="1"/>
            </c:dLbl>
            <c:dLbl>
              <c:idx val="5"/>
              <c:layout>
                <c:manualLayout>
                  <c:x val="-8.2217525490842248E-3"/>
                  <c:y val="6.7762635780347561E-19"/>
                </c:manualLayout>
              </c:layout>
              <c:dLblPos val="outEnd"/>
              <c:showVal val="1"/>
            </c:dLbl>
            <c:dLbl>
              <c:idx val="6"/>
              <c:layout>
                <c:manualLayout>
                  <c:xMode val="edge"/>
                  <c:yMode val="edge"/>
                  <c:x val="0.37180910099889386"/>
                  <c:y val="3.2454361054766796E-2"/>
                </c:manualLayout>
              </c:layout>
              <c:spPr>
                <a:noFill/>
                <a:ln w="25382">
                  <a:noFill/>
                </a:ln>
              </c:spPr>
              <c:txPr>
                <a:bodyPr rot="-5400000" vert="horz"/>
                <a:lstStyle/>
                <a:p>
                  <a:pPr algn="ctr">
                    <a:defRPr sz="1799" b="1" i="0" u="none" strike="noStrike" baseline="0">
                      <a:solidFill>
                        <a:srgbClr val="FF0000"/>
                      </a:solidFill>
                      <a:latin typeface="Arial"/>
                      <a:ea typeface="Arial"/>
                      <a:cs typeface="Arial"/>
                    </a:defRPr>
                  </a:pPr>
                  <a:endParaRPr lang="en-US"/>
                </a:p>
              </c:txPr>
              <c:dLblPos val="outEnd"/>
              <c:showVal val="1"/>
            </c:dLbl>
            <c:dLbl>
              <c:idx val="7"/>
              <c:layout>
                <c:manualLayout>
                  <c:xMode val="edge"/>
                  <c:yMode val="edge"/>
                  <c:x val="0.41620421753607101"/>
                  <c:y val="3.8539553752535489E-2"/>
                </c:manualLayout>
              </c:layout>
              <c:spPr>
                <a:noFill/>
                <a:ln w="25382">
                  <a:noFill/>
                </a:ln>
              </c:spPr>
              <c:txPr>
                <a:bodyPr rot="-5400000" vert="horz"/>
                <a:lstStyle/>
                <a:p>
                  <a:pPr algn="ctr">
                    <a:defRPr sz="1599" b="1" i="0" u="none" strike="noStrike" baseline="0">
                      <a:solidFill>
                        <a:srgbClr val="FF0000"/>
                      </a:solidFill>
                      <a:latin typeface="Arial"/>
                      <a:ea typeface="Arial"/>
                      <a:cs typeface="Arial"/>
                    </a:defRPr>
                  </a:pPr>
                  <a:endParaRPr lang="en-US"/>
                </a:p>
              </c:txPr>
              <c:dLblPos val="outEnd"/>
              <c:showVal val="1"/>
            </c:dLbl>
            <c:dLbl>
              <c:idx val="8"/>
              <c:layout>
                <c:manualLayout>
                  <c:xMode val="edge"/>
                  <c:yMode val="edge"/>
                  <c:x val="0.45726970033296338"/>
                  <c:y val="3.2454361054766796E-2"/>
                </c:manualLayout>
              </c:layout>
              <c:spPr>
                <a:noFill/>
                <a:ln w="25382">
                  <a:noFill/>
                </a:ln>
              </c:spPr>
              <c:txPr>
                <a:bodyPr rot="-5400000" vert="horz"/>
                <a:lstStyle/>
                <a:p>
                  <a:pPr algn="ctr">
                    <a:defRPr sz="1599" b="1" i="0" u="none" strike="noStrike" baseline="0">
                      <a:solidFill>
                        <a:srgbClr val="FF0000"/>
                      </a:solidFill>
                      <a:latin typeface="Arial"/>
                      <a:ea typeface="Arial"/>
                      <a:cs typeface="Arial"/>
                    </a:defRPr>
                  </a:pPr>
                  <a:endParaRPr lang="en-US"/>
                </a:p>
              </c:txPr>
              <c:dLblPos val="outEnd"/>
              <c:showVal val="1"/>
            </c:dLbl>
            <c:dLbl>
              <c:idx val="11"/>
              <c:layout>
                <c:manualLayout>
                  <c:xMode val="edge"/>
                  <c:yMode val="edge"/>
                  <c:x val="0.44728079911210039"/>
                  <c:y val="2.6369168356997971E-2"/>
                </c:manualLayout>
              </c:layout>
              <c:spPr>
                <a:noFill/>
                <a:ln w="25382">
                  <a:noFill/>
                </a:ln>
              </c:spPr>
              <c:txPr>
                <a:bodyPr rot="-5400000" vert="horz"/>
                <a:lstStyle/>
                <a:p>
                  <a:pPr algn="ctr">
                    <a:defRPr sz="1599" b="1" i="0" u="none" strike="noStrike" baseline="0">
                      <a:solidFill>
                        <a:schemeClr val="tx1"/>
                      </a:solidFill>
                      <a:latin typeface="Arial"/>
                      <a:ea typeface="Arial"/>
                      <a:cs typeface="Arial"/>
                    </a:defRPr>
                  </a:pPr>
                  <a:endParaRPr lang="en-US"/>
                </a:p>
              </c:txPr>
              <c:dLblPos val="outEnd"/>
              <c:showVal val="1"/>
            </c:dLbl>
            <c:spPr>
              <a:noFill/>
              <a:ln w="25382">
                <a:noFill/>
              </a:ln>
            </c:spPr>
            <c:txPr>
              <a:bodyPr rot="-5400000" vert="horz"/>
              <a:lstStyle/>
              <a:p>
                <a:pPr algn="ctr">
                  <a:defRPr sz="1799" b="1" i="0" u="none" strike="noStrike" baseline="0">
                    <a:solidFill>
                      <a:srgbClr val="FF6600"/>
                    </a:solidFill>
                    <a:latin typeface="Arial"/>
                    <a:ea typeface="Arial"/>
                    <a:cs typeface="Arial"/>
                  </a:defRPr>
                </a:pPr>
                <a:endParaRPr lang="en-US"/>
              </a:p>
            </c:txPr>
            <c:dLblPos val="outEnd"/>
            <c:showVal val="1"/>
          </c:dLbls>
          <c:cat>
            <c:strRef>
              <c:f>Sheet1!$B$1:$G$1</c:f>
              <c:strCache>
                <c:ptCount val="6"/>
                <c:pt idx="0">
                  <c:v>BMI &lt;18.5 (Underweight)</c:v>
                </c:pt>
                <c:pt idx="1">
                  <c:v>18.5-24.9 (Healthy Weight)</c:v>
                </c:pt>
                <c:pt idx="2">
                  <c:v>25-29.9 (Overweight)</c:v>
                </c:pt>
                <c:pt idx="3">
                  <c:v>30-34.9 (Obese Class I)</c:v>
                </c:pt>
                <c:pt idx="4">
                  <c:v>35-39.9 (Obese Class II)</c:v>
                </c:pt>
                <c:pt idx="5">
                  <c:v>40+ (Obese Class III)</c:v>
                </c:pt>
              </c:strCache>
            </c:strRef>
          </c:cat>
          <c:val>
            <c:numRef>
              <c:f>Sheet1!$B$3:$G$3</c:f>
              <c:numCache>
                <c:formatCode>"$"#,##0_);[Red]\("$"#,##0\)</c:formatCode>
                <c:ptCount val="6"/>
                <c:pt idx="0">
                  <c:v>3924</c:v>
                </c:pt>
                <c:pt idx="1">
                  <c:v>5396</c:v>
                </c:pt>
                <c:pt idx="2">
                  <c:v>13569</c:v>
                </c:pt>
                <c:pt idx="3">
                  <c:v>23633</c:v>
                </c:pt>
                <c:pt idx="4">
                  <c:v>34293</c:v>
                </c:pt>
                <c:pt idx="5">
                  <c:v>59178</c:v>
                </c:pt>
              </c:numCache>
            </c:numRef>
          </c:val>
        </c:ser>
        <c:axId val="113412352"/>
        <c:axId val="113418240"/>
      </c:barChart>
      <c:catAx>
        <c:axId val="113412352"/>
        <c:scaling>
          <c:orientation val="minMax"/>
        </c:scaling>
        <c:axPos val="b"/>
        <c:numFmt formatCode="@" sourceLinked="1"/>
        <c:tickLblPos val="nextTo"/>
        <c:spPr>
          <a:ln w="3173">
            <a:solidFill>
              <a:schemeClr val="tx1"/>
            </a:solidFill>
            <a:prstDash val="solid"/>
          </a:ln>
        </c:spPr>
        <c:txPr>
          <a:bodyPr rot="0" vert="horz"/>
          <a:lstStyle/>
          <a:p>
            <a:pPr>
              <a:defRPr sz="1199" b="0" i="0" u="none" strike="noStrike" baseline="0">
                <a:solidFill>
                  <a:schemeClr val="tx1"/>
                </a:solidFill>
                <a:latin typeface="Arial"/>
                <a:ea typeface="Arial"/>
                <a:cs typeface="Arial"/>
              </a:defRPr>
            </a:pPr>
            <a:endParaRPr lang="en-US"/>
          </a:p>
        </c:txPr>
        <c:crossAx val="113418240"/>
        <c:crosses val="autoZero"/>
        <c:lblAlgn val="ctr"/>
        <c:lblOffset val="100"/>
        <c:tickLblSkip val="1"/>
        <c:tickMarkSkip val="1"/>
      </c:catAx>
      <c:valAx>
        <c:axId val="113418240"/>
        <c:scaling>
          <c:orientation val="minMax"/>
          <c:max val="73000"/>
          <c:min val="0"/>
        </c:scaling>
        <c:axPos val="l"/>
        <c:numFmt formatCode="\$#,##0_);[Red]\(\$#,##0\)" sourceLinked="0"/>
        <c:tickLblPos val="nextTo"/>
        <c:spPr>
          <a:ln w="3173">
            <a:solidFill>
              <a:schemeClr val="tx1"/>
            </a:solidFill>
            <a:prstDash val="solid"/>
          </a:ln>
        </c:spPr>
        <c:txPr>
          <a:bodyPr rot="0" vert="horz"/>
          <a:lstStyle/>
          <a:p>
            <a:pPr>
              <a:defRPr sz="1399" b="0" i="0" u="none" strike="noStrike" baseline="0">
                <a:solidFill>
                  <a:schemeClr val="tx1"/>
                </a:solidFill>
                <a:latin typeface="Arial"/>
                <a:ea typeface="Arial"/>
                <a:cs typeface="Arial"/>
              </a:defRPr>
            </a:pPr>
            <a:endParaRPr lang="en-US"/>
          </a:p>
        </c:txPr>
        <c:crossAx val="113412352"/>
        <c:crosses val="autoZero"/>
        <c:crossBetween val="between"/>
      </c:valAx>
      <c:spPr>
        <a:noFill/>
        <a:ln w="25382">
          <a:noFill/>
        </a:ln>
      </c:spPr>
    </c:plotArea>
    <c:legend>
      <c:legendPos val="b"/>
      <c:layout>
        <c:manualLayout>
          <c:xMode val="edge"/>
          <c:yMode val="edge"/>
          <c:x val="0.31298557158712903"/>
          <c:y val="0.93306288032454354"/>
          <c:w val="0.48834628190899437"/>
          <c:h val="6.0851926977687723E-2"/>
        </c:manualLayout>
      </c:layout>
      <c:spPr>
        <a:solidFill>
          <a:schemeClr val="bg1"/>
        </a:solidFill>
        <a:ln w="3173">
          <a:solidFill>
            <a:schemeClr val="tx1"/>
          </a:solidFill>
          <a:prstDash val="solid"/>
        </a:ln>
      </c:spPr>
      <c:txPr>
        <a:bodyPr/>
        <a:lstStyle/>
        <a:p>
          <a:pPr>
            <a:defRPr sz="1284" b="0"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824" b="1" i="0" u="none" strike="noStrike" baseline="0">
          <a:solidFill>
            <a:schemeClr val="tx1"/>
          </a:solidFill>
          <a:latin typeface="Times New Roman"/>
          <a:ea typeface="Times New Roman"/>
          <a:cs typeface="Times New Roman"/>
        </a:defRPr>
      </a:pPr>
      <a:endParaRPr lang="en-US"/>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3318534961154269"/>
          <c:y val="5.6795131845842714E-2"/>
          <c:w val="0.8368479467258606"/>
          <c:h val="0.79513184584178498"/>
        </c:manualLayout>
      </c:layout>
      <c:barChart>
        <c:barDir val="col"/>
        <c:grouping val="stacked"/>
        <c:ser>
          <c:idx val="1"/>
          <c:order val="0"/>
          <c:tx>
            <c:strRef>
              <c:f>Sheet1!$A$2</c:f>
              <c:strCache>
                <c:ptCount val="1"/>
                <c:pt idx="0">
                  <c:v>Medical Claims Costs</c:v>
                </c:pt>
              </c:strCache>
            </c:strRef>
          </c:tx>
          <c:spPr>
            <a:solidFill>
              <a:schemeClr val="accent1"/>
            </a:solidFill>
            <a:ln w="12691">
              <a:solidFill>
                <a:schemeClr val="tx1"/>
              </a:solidFill>
              <a:prstDash val="solid"/>
            </a:ln>
          </c:spPr>
          <c:dLbls>
            <c:dLbl>
              <c:idx val="1"/>
              <c:layout>
                <c:manualLayout>
                  <c:x val="-6.2849617608553504E-3"/>
                  <c:y val="5.4613856738937522E-4"/>
                </c:manualLayout>
              </c:layout>
              <c:dLblPos val="ctr"/>
              <c:showVal val="1"/>
            </c:dLbl>
            <c:dLbl>
              <c:idx val="4"/>
              <c:layout>
                <c:manualLayout>
                  <c:xMode val="edge"/>
                  <c:yMode val="edge"/>
                  <c:x val="0.85016648168701447"/>
                  <c:y val="7.7079107505070979E-2"/>
                </c:manualLayout>
              </c:layout>
              <c:spPr>
                <a:noFill/>
                <a:ln w="25382">
                  <a:noFill/>
                </a:ln>
              </c:spPr>
              <c:txPr>
                <a:bodyPr/>
                <a:lstStyle/>
                <a:p>
                  <a:pPr>
                    <a:defRPr sz="1799" b="1" i="0" u="none" strike="noStrike" baseline="0">
                      <a:solidFill>
                        <a:schemeClr val="accent1"/>
                      </a:solidFill>
                      <a:latin typeface="Arial"/>
                      <a:ea typeface="Arial"/>
                      <a:cs typeface="Arial"/>
                    </a:defRPr>
                  </a:pPr>
                  <a:endParaRPr lang="en-US"/>
                </a:p>
              </c:txPr>
              <c:dLblPos val="ctr"/>
              <c:showVal val="1"/>
            </c:dLbl>
            <c:dLbl>
              <c:idx val="5"/>
              <c:layout>
                <c:manualLayout>
                  <c:xMode val="edge"/>
                  <c:yMode val="edge"/>
                  <c:x val="0.87569367369590612"/>
                  <c:y val="6.4908722109533523E-2"/>
                </c:manualLayout>
              </c:layout>
              <c:spPr>
                <a:noFill/>
                <a:ln w="25382">
                  <a:noFill/>
                </a:ln>
              </c:spPr>
              <c:txPr>
                <a:bodyPr/>
                <a:lstStyle/>
                <a:p>
                  <a:pPr>
                    <a:defRPr sz="1799" b="1" i="0" u="none" strike="noStrike" baseline="0">
                      <a:solidFill>
                        <a:schemeClr val="accent1"/>
                      </a:solidFill>
                      <a:latin typeface="Arial"/>
                      <a:ea typeface="Arial"/>
                      <a:cs typeface="Arial"/>
                    </a:defRPr>
                  </a:pPr>
                  <a:endParaRPr lang="en-US"/>
                </a:p>
              </c:txPr>
              <c:dLblPos val="ctr"/>
              <c:showVal val="1"/>
            </c:dLbl>
            <c:dLbl>
              <c:idx val="6"/>
              <c:layout>
                <c:manualLayout>
                  <c:xMode val="edge"/>
                  <c:yMode val="edge"/>
                  <c:x val="0.37735849056603782"/>
                  <c:y val="3.4482758620689682E-2"/>
                </c:manualLayout>
              </c:layout>
              <c:spPr>
                <a:noFill/>
                <a:ln w="25382">
                  <a:noFill/>
                </a:ln>
              </c:spPr>
              <c:txPr>
                <a:bodyPr/>
                <a:lstStyle/>
                <a:p>
                  <a:pPr>
                    <a:defRPr sz="1799" b="1" i="0" u="none" strike="noStrike" baseline="0">
                      <a:solidFill>
                        <a:schemeClr val="tx1"/>
                      </a:solidFill>
                      <a:latin typeface="Arial"/>
                      <a:ea typeface="Arial"/>
                      <a:cs typeface="Arial"/>
                    </a:defRPr>
                  </a:pPr>
                  <a:endParaRPr lang="en-US"/>
                </a:p>
              </c:txPr>
              <c:dLblPos val="ctr"/>
              <c:showVal val="1"/>
            </c:dLbl>
            <c:dLbl>
              <c:idx val="9"/>
              <c:layout>
                <c:manualLayout>
                  <c:xMode val="edge"/>
                  <c:yMode val="edge"/>
                  <c:x val="0.44950055493895685"/>
                  <c:y val="0"/>
                </c:manualLayout>
              </c:layout>
              <c:spPr>
                <a:noFill/>
                <a:ln w="25382">
                  <a:noFill/>
                </a:ln>
              </c:spPr>
              <c:txPr>
                <a:bodyPr/>
                <a:lstStyle/>
                <a:p>
                  <a:pPr>
                    <a:defRPr sz="1599" b="1" i="0" u="none" strike="noStrike" baseline="0">
                      <a:solidFill>
                        <a:schemeClr val="tx1"/>
                      </a:solidFill>
                      <a:latin typeface="Arial"/>
                      <a:ea typeface="Arial"/>
                      <a:cs typeface="Arial"/>
                    </a:defRPr>
                  </a:pPr>
                  <a:endParaRPr lang="en-US"/>
                </a:p>
              </c:txPr>
              <c:dLblPos val="ctr"/>
              <c:showVal val="1"/>
            </c:dLbl>
            <c:dLbl>
              <c:idx val="12"/>
              <c:layout>
                <c:manualLayout>
                  <c:xMode val="edge"/>
                  <c:yMode val="edge"/>
                  <c:x val="0.45172031076581581"/>
                  <c:y val="6.2880324543610824E-2"/>
                </c:manualLayout>
              </c:layout>
              <c:spPr>
                <a:noFill/>
                <a:ln w="25382">
                  <a:noFill/>
                </a:ln>
              </c:spPr>
              <c:txPr>
                <a:bodyPr/>
                <a:lstStyle/>
                <a:p>
                  <a:pPr>
                    <a:defRPr sz="1599" b="1" i="0" u="none" strike="noStrike" baseline="0">
                      <a:solidFill>
                        <a:schemeClr val="tx1"/>
                      </a:solidFill>
                      <a:latin typeface="Arial"/>
                      <a:ea typeface="Arial"/>
                      <a:cs typeface="Arial"/>
                    </a:defRPr>
                  </a:pPr>
                  <a:endParaRPr lang="en-US"/>
                </a:p>
              </c:txPr>
              <c:dLblPos val="ctr"/>
              <c:showVal val="1"/>
            </c:dLbl>
            <c:spPr>
              <a:noFill/>
              <a:ln w="25382">
                <a:noFill/>
              </a:ln>
            </c:spPr>
            <c:txPr>
              <a:bodyPr/>
              <a:lstStyle/>
              <a:p>
                <a:pPr>
                  <a:defRPr sz="1399" b="0" i="0" u="none" strike="noStrike" baseline="0">
                    <a:solidFill>
                      <a:srgbClr val="FFFFFF"/>
                    </a:solidFill>
                    <a:latin typeface="Arial"/>
                    <a:ea typeface="Arial"/>
                    <a:cs typeface="Arial"/>
                  </a:defRPr>
                </a:pPr>
                <a:endParaRPr lang="en-US"/>
              </a:p>
            </c:txPr>
            <c:showVal val="1"/>
          </c:dLbls>
          <c:cat>
            <c:strRef>
              <c:f>Sheet1!$B$1:$G$1</c:f>
              <c:strCache>
                <c:ptCount val="4"/>
                <c:pt idx="0">
                  <c:v>25-29.9 (Overweight)</c:v>
                </c:pt>
                <c:pt idx="1">
                  <c:v>30-34.9 (Obese Class I)</c:v>
                </c:pt>
                <c:pt idx="2">
                  <c:v>35-39.9 (Obese Class II)</c:v>
                </c:pt>
                <c:pt idx="3">
                  <c:v>40+ (Obese Class II)</c:v>
                </c:pt>
              </c:strCache>
            </c:strRef>
          </c:cat>
          <c:val>
            <c:numRef>
              <c:f>Sheet1!$B$2:$G$2</c:f>
              <c:numCache>
                <c:formatCode>"$"#,##0_);[Red]\("$"#,##0\)</c:formatCode>
                <c:ptCount val="4"/>
                <c:pt idx="0">
                  <c:v>148</c:v>
                </c:pt>
                <c:pt idx="1">
                  <c:v>475</c:v>
                </c:pt>
                <c:pt idx="2">
                  <c:v>824</c:v>
                </c:pt>
                <c:pt idx="3">
                  <c:v>1269</c:v>
                </c:pt>
              </c:numCache>
            </c:numRef>
          </c:val>
        </c:ser>
        <c:ser>
          <c:idx val="0"/>
          <c:order val="1"/>
          <c:tx>
            <c:strRef>
              <c:f>Sheet1!$A$3</c:f>
              <c:strCache>
                <c:ptCount val="1"/>
                <c:pt idx="0">
                  <c:v>Absenteeism</c:v>
                </c:pt>
              </c:strCache>
            </c:strRef>
          </c:tx>
          <c:spPr>
            <a:solidFill>
              <a:srgbClr val="FF6600"/>
            </a:solidFill>
            <a:ln w="12691">
              <a:solidFill>
                <a:schemeClr val="tx1"/>
              </a:solidFill>
              <a:prstDash val="solid"/>
            </a:ln>
          </c:spPr>
          <c:dLbls>
            <c:dLbl>
              <c:idx val="0"/>
              <c:layout>
                <c:manualLayout>
                  <c:x val="7.2097015185610833E-2"/>
                  <c:y val="-2.4878071287939802E-2"/>
                </c:manualLayout>
              </c:layout>
              <c:tx>
                <c:rich>
                  <a:bodyPr/>
                  <a:lstStyle/>
                  <a:p>
                    <a:pPr>
                      <a:defRPr sz="1399" b="0" i="0" u="none" strike="noStrike" baseline="0">
                        <a:solidFill>
                          <a:schemeClr val="tx1"/>
                        </a:solidFill>
                        <a:latin typeface="Arial"/>
                        <a:ea typeface="Arial"/>
                        <a:cs typeface="Arial"/>
                      </a:defRPr>
                    </a:pPr>
                    <a:r>
                      <a:rPr lang="en-US" sz="1599" b="1" i="0" u="none" strike="noStrike" baseline="0">
                        <a:solidFill>
                          <a:srgbClr val="000000"/>
                        </a:solidFill>
                        <a:latin typeface="Arial"/>
                        <a:cs typeface="Arial"/>
                      </a:rPr>
                      <a:t>$85</a:t>
                    </a:r>
                    <a:r>
                      <a:rPr lang="en-US" sz="1599" b="1" i="0" u="none" strike="noStrike" baseline="0">
                        <a:solidFill>
                          <a:srgbClr val="FF0000"/>
                        </a:solidFill>
                        <a:latin typeface="Arial"/>
                        <a:cs typeface="Arial"/>
                      </a:rPr>
                      <a:t> </a:t>
                    </a:r>
                  </a:p>
                </c:rich>
              </c:tx>
              <c:spPr>
                <a:noFill/>
                <a:ln w="25382">
                  <a:noFill/>
                </a:ln>
              </c:spPr>
              <c:dLblPos val="ctr"/>
            </c:dLbl>
            <c:dLbl>
              <c:idx val="5"/>
              <c:spPr>
                <a:noFill/>
                <a:ln w="25382">
                  <a:noFill/>
                </a:ln>
              </c:spPr>
              <c:txPr>
                <a:bodyPr/>
                <a:lstStyle/>
                <a:p>
                  <a:pPr>
                    <a:defRPr sz="1799" b="1" i="0" u="none" strike="noStrike" baseline="0">
                      <a:solidFill>
                        <a:srgbClr val="FF6600"/>
                      </a:solidFill>
                      <a:latin typeface="Arial"/>
                      <a:ea typeface="Arial"/>
                      <a:cs typeface="Arial"/>
                    </a:defRPr>
                  </a:pPr>
                  <a:endParaRPr lang="en-US"/>
                </a:p>
              </c:txPr>
            </c:dLbl>
            <c:dLbl>
              <c:idx val="6"/>
              <c:spPr>
                <a:noFill/>
                <a:ln w="25382">
                  <a:noFill/>
                </a:ln>
              </c:spPr>
              <c:txPr>
                <a:bodyPr/>
                <a:lstStyle/>
                <a:p>
                  <a:pPr>
                    <a:defRPr sz="1799" b="1" i="0" u="none" strike="noStrike" baseline="0">
                      <a:solidFill>
                        <a:srgbClr val="FF0000"/>
                      </a:solidFill>
                      <a:latin typeface="Arial"/>
                      <a:ea typeface="Arial"/>
                      <a:cs typeface="Arial"/>
                    </a:defRPr>
                  </a:pPr>
                  <a:endParaRPr lang="en-US"/>
                </a:p>
              </c:txPr>
            </c:dLbl>
            <c:dLbl>
              <c:idx val="7"/>
              <c:spPr>
                <a:noFill/>
                <a:ln w="25382">
                  <a:noFill/>
                </a:ln>
              </c:spPr>
              <c:txPr>
                <a:bodyPr/>
                <a:lstStyle/>
                <a:p>
                  <a:pPr>
                    <a:defRPr sz="1599" b="1" i="0" u="none" strike="noStrike" baseline="0">
                      <a:solidFill>
                        <a:srgbClr val="FF0000"/>
                      </a:solidFill>
                      <a:latin typeface="Arial"/>
                      <a:ea typeface="Arial"/>
                      <a:cs typeface="Arial"/>
                    </a:defRPr>
                  </a:pPr>
                  <a:endParaRPr lang="en-US"/>
                </a:p>
              </c:txPr>
            </c:dLbl>
            <c:dLbl>
              <c:idx val="8"/>
              <c:spPr>
                <a:noFill/>
                <a:ln w="25382">
                  <a:noFill/>
                </a:ln>
              </c:spPr>
              <c:txPr>
                <a:bodyPr/>
                <a:lstStyle/>
                <a:p>
                  <a:pPr>
                    <a:defRPr sz="1599" b="1" i="0" u="none" strike="noStrike" baseline="0">
                      <a:solidFill>
                        <a:srgbClr val="FF0000"/>
                      </a:solidFill>
                      <a:latin typeface="Arial"/>
                      <a:ea typeface="Arial"/>
                      <a:cs typeface="Arial"/>
                    </a:defRPr>
                  </a:pPr>
                  <a:endParaRPr lang="en-US"/>
                </a:p>
              </c:txPr>
            </c:dLbl>
            <c:dLbl>
              <c:idx val="11"/>
              <c:spPr>
                <a:noFill/>
                <a:ln w="25382">
                  <a:noFill/>
                </a:ln>
              </c:spPr>
              <c:txPr>
                <a:bodyPr/>
                <a:lstStyle/>
                <a:p>
                  <a:pPr>
                    <a:defRPr sz="1599" b="1" i="0" u="none" strike="noStrike" baseline="0">
                      <a:solidFill>
                        <a:schemeClr val="tx1"/>
                      </a:solidFill>
                      <a:latin typeface="Arial"/>
                      <a:ea typeface="Arial"/>
                      <a:cs typeface="Arial"/>
                    </a:defRPr>
                  </a:pPr>
                  <a:endParaRPr lang="en-US"/>
                </a:p>
              </c:txPr>
            </c:dLbl>
            <c:spPr>
              <a:noFill/>
              <a:ln w="25382">
                <a:noFill/>
              </a:ln>
            </c:spPr>
            <c:txPr>
              <a:bodyPr/>
              <a:lstStyle/>
              <a:p>
                <a:pPr>
                  <a:defRPr sz="1399" b="0" i="0" u="none" strike="noStrike" baseline="0">
                    <a:solidFill>
                      <a:srgbClr val="FFFFFF"/>
                    </a:solidFill>
                    <a:latin typeface="Arial"/>
                    <a:ea typeface="Arial"/>
                    <a:cs typeface="Arial"/>
                  </a:defRPr>
                </a:pPr>
                <a:endParaRPr lang="en-US"/>
              </a:p>
            </c:txPr>
            <c:dLblPos val="ctr"/>
            <c:showVal val="1"/>
          </c:dLbls>
          <c:cat>
            <c:strRef>
              <c:f>Sheet1!$B$1:$G$1</c:f>
              <c:strCache>
                <c:ptCount val="4"/>
                <c:pt idx="0">
                  <c:v>25-29.9 (Overweight)</c:v>
                </c:pt>
                <c:pt idx="1">
                  <c:v>30-34.9 (Obese Class I)</c:v>
                </c:pt>
                <c:pt idx="2">
                  <c:v>35-39.9 (Obese Class II)</c:v>
                </c:pt>
                <c:pt idx="3">
                  <c:v>40+ (Obese Class II)</c:v>
                </c:pt>
              </c:strCache>
            </c:strRef>
          </c:cat>
          <c:val>
            <c:numRef>
              <c:f>Sheet1!$B$3:$G$3</c:f>
              <c:numCache>
                <c:formatCode>"$"#,##0_);[Red]\("$"#,##0\)</c:formatCode>
                <c:ptCount val="4"/>
                <c:pt idx="0">
                  <c:v>85</c:v>
                </c:pt>
                <c:pt idx="1">
                  <c:v>277</c:v>
                </c:pt>
                <c:pt idx="2">
                  <c:v>657</c:v>
                </c:pt>
                <c:pt idx="3">
                  <c:v>1026</c:v>
                </c:pt>
              </c:numCache>
            </c:numRef>
          </c:val>
        </c:ser>
        <c:ser>
          <c:idx val="2"/>
          <c:order val="2"/>
          <c:tx>
            <c:strRef>
              <c:f>Sheet1!$A$4</c:f>
              <c:strCache>
                <c:ptCount val="1"/>
                <c:pt idx="0">
                  <c:v>Presenteeism</c:v>
                </c:pt>
              </c:strCache>
            </c:strRef>
          </c:tx>
          <c:spPr>
            <a:solidFill>
              <a:schemeClr val="hlink"/>
            </a:solidFill>
            <a:ln w="12691">
              <a:solidFill>
                <a:schemeClr val="tx1"/>
              </a:solidFill>
              <a:prstDash val="solid"/>
            </a:ln>
          </c:spPr>
          <c:dLbls>
            <c:dLbl>
              <c:idx val="0"/>
              <c:layout>
                <c:manualLayout>
                  <c:x val="7.256045378287139E-2"/>
                  <c:y val="-3.5318733874437923E-2"/>
                </c:manualLayout>
              </c:layout>
              <c:dLblPos val="ctr"/>
              <c:showVal val="1"/>
            </c:dLbl>
            <c:spPr>
              <a:noFill/>
              <a:ln w="25382">
                <a:noFill/>
              </a:ln>
            </c:spPr>
            <c:txPr>
              <a:bodyPr/>
              <a:lstStyle/>
              <a:p>
                <a:pPr>
                  <a:defRPr sz="1349" b="0" i="0" u="none" strike="noStrike" baseline="0">
                    <a:solidFill>
                      <a:srgbClr val="FFFFFF"/>
                    </a:solidFill>
                    <a:latin typeface="Arial"/>
                    <a:ea typeface="Arial"/>
                    <a:cs typeface="Arial"/>
                  </a:defRPr>
                </a:pPr>
                <a:endParaRPr lang="en-US"/>
              </a:p>
            </c:txPr>
            <c:showVal val="1"/>
          </c:dLbls>
          <c:cat>
            <c:strRef>
              <c:f>Sheet1!$B$1:$G$1</c:f>
              <c:strCache>
                <c:ptCount val="4"/>
                <c:pt idx="0">
                  <c:v>25-29.9 (Overweight)</c:v>
                </c:pt>
                <c:pt idx="1">
                  <c:v>30-34.9 (Obese Class I)</c:v>
                </c:pt>
                <c:pt idx="2">
                  <c:v>35-39.9 (Obese Class II)</c:v>
                </c:pt>
                <c:pt idx="3">
                  <c:v>40+ (Obese Class II)</c:v>
                </c:pt>
              </c:strCache>
            </c:strRef>
          </c:cat>
          <c:val>
            <c:numRef>
              <c:f>Sheet1!$B$4:$G$4</c:f>
              <c:numCache>
                <c:formatCode>"$"#,##0</c:formatCode>
                <c:ptCount val="4"/>
                <c:pt idx="0">
                  <c:v>0</c:v>
                </c:pt>
                <c:pt idx="1">
                  <c:v>391</c:v>
                </c:pt>
                <c:pt idx="2">
                  <c:v>1010</c:v>
                </c:pt>
                <c:pt idx="3">
                  <c:v>3792</c:v>
                </c:pt>
              </c:numCache>
            </c:numRef>
          </c:val>
        </c:ser>
        <c:overlap val="100"/>
        <c:axId val="113682688"/>
        <c:axId val="113696768"/>
      </c:barChart>
      <c:catAx>
        <c:axId val="113682688"/>
        <c:scaling>
          <c:orientation val="minMax"/>
        </c:scaling>
        <c:axPos val="b"/>
        <c:numFmt formatCode="@" sourceLinked="1"/>
        <c:tickLblPos val="nextTo"/>
        <c:spPr>
          <a:ln w="3173">
            <a:solidFill>
              <a:schemeClr val="tx1"/>
            </a:solidFill>
            <a:prstDash val="solid"/>
          </a:ln>
        </c:spPr>
        <c:txPr>
          <a:bodyPr rot="0" vert="horz"/>
          <a:lstStyle/>
          <a:p>
            <a:pPr>
              <a:defRPr sz="1199" b="0" i="0" u="none" strike="noStrike" baseline="0">
                <a:solidFill>
                  <a:schemeClr val="tx1"/>
                </a:solidFill>
                <a:latin typeface="Arial"/>
                <a:ea typeface="Arial"/>
                <a:cs typeface="Arial"/>
              </a:defRPr>
            </a:pPr>
            <a:endParaRPr lang="en-US"/>
          </a:p>
        </c:txPr>
        <c:crossAx val="113696768"/>
        <c:crossesAt val="0"/>
        <c:lblAlgn val="ctr"/>
        <c:lblOffset val="100"/>
        <c:tickLblSkip val="1"/>
        <c:tickMarkSkip val="1"/>
      </c:catAx>
      <c:valAx>
        <c:axId val="113696768"/>
        <c:scaling>
          <c:orientation val="minMax"/>
          <c:max val="6000"/>
          <c:min val="0"/>
        </c:scaling>
        <c:axPos val="l"/>
        <c:numFmt formatCode="\$#,##0_);[Red]\(\$#,##0\)" sourceLinked="0"/>
        <c:tickLblPos val="nextTo"/>
        <c:spPr>
          <a:ln w="3173">
            <a:solidFill>
              <a:schemeClr val="tx1"/>
            </a:solidFill>
            <a:prstDash val="solid"/>
          </a:ln>
        </c:spPr>
        <c:txPr>
          <a:bodyPr rot="0" vert="horz"/>
          <a:lstStyle/>
          <a:p>
            <a:pPr>
              <a:defRPr sz="1399" b="0" i="0" u="none" strike="noStrike" baseline="0">
                <a:solidFill>
                  <a:schemeClr val="tx1"/>
                </a:solidFill>
                <a:latin typeface="Arial"/>
                <a:ea typeface="Arial"/>
                <a:cs typeface="Arial"/>
              </a:defRPr>
            </a:pPr>
            <a:endParaRPr lang="en-US"/>
          </a:p>
        </c:txPr>
        <c:crossAx val="113682688"/>
        <c:crosses val="autoZero"/>
        <c:crossBetween val="between"/>
        <c:majorUnit val="1000"/>
        <c:minorUnit val="200"/>
      </c:valAx>
      <c:spPr>
        <a:noFill/>
        <a:ln w="25382">
          <a:noFill/>
        </a:ln>
      </c:spPr>
    </c:plotArea>
    <c:legend>
      <c:legendPos val="b"/>
      <c:layout>
        <c:manualLayout>
          <c:xMode val="edge"/>
          <c:yMode val="edge"/>
          <c:x val="0.27524972253051894"/>
          <c:y val="0.93306288032454354"/>
          <c:w val="0.55049944506104331"/>
          <c:h val="6.0851926977687723E-2"/>
        </c:manualLayout>
      </c:layout>
      <c:spPr>
        <a:solidFill>
          <a:schemeClr val="bg1"/>
        </a:solidFill>
        <a:ln w="3173">
          <a:solidFill>
            <a:schemeClr val="tx1"/>
          </a:solidFill>
          <a:prstDash val="solid"/>
        </a:ln>
      </c:spPr>
      <c:txPr>
        <a:bodyPr/>
        <a:lstStyle/>
        <a:p>
          <a:pPr>
            <a:defRPr sz="1284" b="0"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824" b="1" i="0" u="none" strike="noStrike" baseline="0">
          <a:solidFill>
            <a:schemeClr val="tx1"/>
          </a:solidFill>
          <a:latin typeface="Times New Roman"/>
          <a:ea typeface="Times New Roman"/>
          <a:cs typeface="Times New Roman"/>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2879708383961141"/>
          <c:y val="0.15267175572519084"/>
          <c:w val="0.87241798298906437"/>
          <c:h val="0.73027989821883899"/>
        </c:manualLayout>
      </c:layout>
      <c:barChart>
        <c:barDir val="col"/>
        <c:grouping val="clustered"/>
        <c:ser>
          <c:idx val="0"/>
          <c:order val="0"/>
          <c:tx>
            <c:strRef>
              <c:f>Sheet1!$A$2</c:f>
              <c:strCache>
                <c:ptCount val="1"/>
                <c:pt idx="0">
                  <c:v>service-producing</c:v>
                </c:pt>
              </c:strCache>
            </c:strRef>
          </c:tx>
          <c:spPr>
            <a:solidFill>
              <a:schemeClr val="accent1"/>
            </a:solidFill>
            <a:ln w="25929">
              <a:noFill/>
            </a:ln>
          </c:spPr>
          <c:dPt>
            <c:idx val="19"/>
            <c:spPr>
              <a:solidFill>
                <a:srgbClr val="003366"/>
              </a:solidFill>
              <a:ln w="25929">
                <a:noFill/>
              </a:ln>
            </c:spPr>
          </c:dPt>
          <c:dPt>
            <c:idx val="20"/>
            <c:spPr>
              <a:solidFill>
                <a:schemeClr val="tx2"/>
              </a:solidFill>
              <a:ln w="25929">
                <a:noFill/>
              </a:ln>
            </c:spPr>
          </c:dPt>
          <c:dPt>
            <c:idx val="21"/>
            <c:spPr>
              <a:solidFill>
                <a:srgbClr val="FFCC00"/>
              </a:solidFill>
              <a:ln w="25929">
                <a:noFill/>
              </a:ln>
            </c:spPr>
          </c:dPt>
          <c:dPt>
            <c:idx val="22"/>
            <c:spPr>
              <a:solidFill>
                <a:srgbClr val="FFCC00"/>
              </a:solidFill>
              <a:ln w="25929">
                <a:noFill/>
              </a:ln>
            </c:spPr>
          </c:dPt>
          <c:dPt>
            <c:idx val="23"/>
            <c:spPr>
              <a:solidFill>
                <a:srgbClr val="FFCC00"/>
              </a:solidFill>
              <a:ln w="25929">
                <a:noFill/>
              </a:ln>
            </c:spPr>
          </c:dPt>
          <c:dPt>
            <c:idx val="24"/>
            <c:spPr>
              <a:solidFill>
                <a:srgbClr val="FFCC00"/>
              </a:solidFill>
              <a:ln w="25929">
                <a:noFill/>
              </a:ln>
            </c:spPr>
          </c:dPt>
          <c:dLbls>
            <c:numFmt formatCode="#,##0" sourceLinked="0"/>
            <c:spPr>
              <a:noFill/>
              <a:ln w="25929">
                <a:noFill/>
              </a:ln>
            </c:spPr>
            <c:txPr>
              <a:bodyPr rot="-5400000" vert="horz"/>
              <a:lstStyle/>
              <a:p>
                <a:pPr algn="ctr">
                  <a:defRPr sz="1429" b="0" i="0" u="none" strike="noStrike" baseline="0">
                    <a:solidFill>
                      <a:srgbClr val="FFFFFF"/>
                    </a:solidFill>
                    <a:latin typeface="Arial"/>
                    <a:ea typeface="Arial"/>
                    <a:cs typeface="Arial"/>
                  </a:defRPr>
                </a:pPr>
                <a:endParaRPr lang="en-US"/>
              </a:p>
            </c:txPr>
            <c:dLblPos val="ctr"/>
            <c:showVal val="1"/>
          </c:dLbls>
          <c:cat>
            <c:strRef>
              <c:f>Sheet1!$B$1:$U$1</c:f>
              <c:strCache>
                <c:ptCount val="9"/>
                <c:pt idx="0">
                  <c:v>2003</c:v>
                </c:pt>
                <c:pt idx="1">
                  <c:v>2004</c:v>
                </c:pt>
                <c:pt idx="2">
                  <c:v>2005</c:v>
                </c:pt>
                <c:pt idx="3">
                  <c:v>2006</c:v>
                </c:pt>
                <c:pt idx="4">
                  <c:v>2007</c:v>
                </c:pt>
                <c:pt idx="5">
                  <c:v>2008</c:v>
                </c:pt>
                <c:pt idx="6">
                  <c:v>2009</c:v>
                </c:pt>
                <c:pt idx="7">
                  <c:v>2010</c:v>
                </c:pt>
                <c:pt idx="8">
                  <c:v>2011</c:v>
                </c:pt>
              </c:strCache>
            </c:strRef>
          </c:cat>
          <c:val>
            <c:numRef>
              <c:f>Sheet1!$B$2:$U$2</c:f>
              <c:numCache>
                <c:formatCode>#,##0</c:formatCode>
                <c:ptCount val="9"/>
                <c:pt idx="0">
                  <c:v>908310</c:v>
                </c:pt>
                <c:pt idx="1">
                  <c:v>850930</c:v>
                </c:pt>
                <c:pt idx="2">
                  <c:v>840580</c:v>
                </c:pt>
                <c:pt idx="3">
                  <c:v>803060</c:v>
                </c:pt>
                <c:pt idx="4">
                  <c:v>809420</c:v>
                </c:pt>
                <c:pt idx="5">
                  <c:v>766250</c:v>
                </c:pt>
                <c:pt idx="6">
                  <c:v>723680</c:v>
                </c:pt>
                <c:pt idx="7">
                  <c:v>710170</c:v>
                </c:pt>
                <c:pt idx="8">
                  <c:v>684390</c:v>
                </c:pt>
              </c:numCache>
            </c:numRef>
          </c:val>
        </c:ser>
        <c:ser>
          <c:idx val="1"/>
          <c:order val="1"/>
          <c:tx>
            <c:strRef>
              <c:f>Sheet1!$A$3</c:f>
              <c:strCache>
                <c:ptCount val="1"/>
                <c:pt idx="0">
                  <c:v>goods-producing</c:v>
                </c:pt>
              </c:strCache>
            </c:strRef>
          </c:tx>
          <c:spPr>
            <a:solidFill>
              <a:srgbClr val="FF6600"/>
            </a:solidFill>
            <a:ln w="25929">
              <a:noFill/>
            </a:ln>
          </c:spPr>
          <c:dLbls>
            <c:spPr>
              <a:noFill/>
              <a:ln w="25929">
                <a:noFill/>
              </a:ln>
            </c:spPr>
            <c:txPr>
              <a:bodyPr rot="-5400000" vert="horz"/>
              <a:lstStyle/>
              <a:p>
                <a:pPr algn="ctr">
                  <a:defRPr sz="1429" b="0" i="0" u="none" strike="noStrike" baseline="0">
                    <a:solidFill>
                      <a:schemeClr val="tx1"/>
                    </a:solidFill>
                    <a:latin typeface="Arial"/>
                    <a:ea typeface="Arial"/>
                    <a:cs typeface="Arial"/>
                  </a:defRPr>
                </a:pPr>
                <a:endParaRPr lang="en-US"/>
              </a:p>
            </c:txPr>
            <c:dLblPos val="ctr"/>
            <c:showVal val="1"/>
          </c:dLbls>
          <c:cat>
            <c:strRef>
              <c:f>Sheet1!$B$1:$U$1</c:f>
              <c:strCache>
                <c:ptCount val="9"/>
                <c:pt idx="0">
                  <c:v>2003</c:v>
                </c:pt>
                <c:pt idx="1">
                  <c:v>2004</c:v>
                </c:pt>
                <c:pt idx="2">
                  <c:v>2005</c:v>
                </c:pt>
                <c:pt idx="3">
                  <c:v>2006</c:v>
                </c:pt>
                <c:pt idx="4">
                  <c:v>2007</c:v>
                </c:pt>
                <c:pt idx="5">
                  <c:v>2008</c:v>
                </c:pt>
                <c:pt idx="6">
                  <c:v>2009</c:v>
                </c:pt>
                <c:pt idx="7">
                  <c:v>2010</c:v>
                </c:pt>
                <c:pt idx="8">
                  <c:v>2011</c:v>
                </c:pt>
              </c:strCache>
            </c:strRef>
          </c:cat>
          <c:val>
            <c:numRef>
              <c:f>Sheet1!$B$3:$U$3</c:f>
              <c:numCache>
                <c:formatCode>#,##0</c:formatCode>
                <c:ptCount val="9"/>
                <c:pt idx="0">
                  <c:v>407610</c:v>
                </c:pt>
                <c:pt idx="1">
                  <c:v>408400</c:v>
                </c:pt>
                <c:pt idx="2">
                  <c:v>394090</c:v>
                </c:pt>
                <c:pt idx="3">
                  <c:v>380440</c:v>
                </c:pt>
                <c:pt idx="4">
                  <c:v>349450</c:v>
                </c:pt>
                <c:pt idx="5">
                  <c:v>311890</c:v>
                </c:pt>
                <c:pt idx="6">
                  <c:v>241310</c:v>
                </c:pt>
                <c:pt idx="7">
                  <c:v>223020</c:v>
                </c:pt>
                <c:pt idx="8">
                  <c:v>223920</c:v>
                </c:pt>
              </c:numCache>
            </c:numRef>
          </c:val>
        </c:ser>
        <c:gapWidth val="40"/>
        <c:axId val="46181760"/>
        <c:axId val="46183552"/>
      </c:barChart>
      <c:catAx>
        <c:axId val="46181760"/>
        <c:scaling>
          <c:orientation val="minMax"/>
        </c:scaling>
        <c:axPos val="b"/>
        <c:numFmt formatCode="@" sourceLinked="1"/>
        <c:tickLblPos val="low"/>
        <c:spPr>
          <a:ln w="12964">
            <a:solidFill>
              <a:schemeClr val="tx1"/>
            </a:solidFill>
            <a:prstDash val="solid"/>
          </a:ln>
        </c:spPr>
        <c:txPr>
          <a:bodyPr rot="0" vert="horz"/>
          <a:lstStyle/>
          <a:p>
            <a:pPr>
              <a:defRPr sz="1429" b="0" i="0" u="none" strike="noStrike" baseline="0">
                <a:solidFill>
                  <a:schemeClr val="tx1"/>
                </a:solidFill>
                <a:latin typeface="Arial"/>
                <a:ea typeface="Arial"/>
                <a:cs typeface="Arial"/>
              </a:defRPr>
            </a:pPr>
            <a:endParaRPr lang="en-US"/>
          </a:p>
        </c:txPr>
        <c:crossAx val="46183552"/>
        <c:crossesAt val="0"/>
        <c:auto val="1"/>
        <c:lblAlgn val="ctr"/>
        <c:lblOffset val="20"/>
        <c:tickLblSkip val="1"/>
        <c:tickMarkSkip val="1"/>
      </c:catAx>
      <c:valAx>
        <c:axId val="46183552"/>
        <c:scaling>
          <c:orientation val="minMax"/>
          <c:max val="1000000"/>
          <c:min val="0"/>
        </c:scaling>
        <c:axPos val="l"/>
        <c:numFmt formatCode="#,##0" sourceLinked="0"/>
        <c:tickLblPos val="nextTo"/>
        <c:spPr>
          <a:ln w="3241">
            <a:solidFill>
              <a:schemeClr val="tx1"/>
            </a:solidFill>
            <a:prstDash val="solid"/>
          </a:ln>
        </c:spPr>
        <c:txPr>
          <a:bodyPr rot="0" vert="horz"/>
          <a:lstStyle/>
          <a:p>
            <a:pPr>
              <a:defRPr sz="1429" b="0" i="0" u="none" strike="noStrike" baseline="0">
                <a:solidFill>
                  <a:schemeClr val="tx1"/>
                </a:solidFill>
                <a:latin typeface="Arial"/>
                <a:ea typeface="Arial"/>
                <a:cs typeface="Arial"/>
              </a:defRPr>
            </a:pPr>
            <a:endParaRPr lang="en-US"/>
          </a:p>
        </c:txPr>
        <c:crossAx val="46181760"/>
        <c:crossesAt val="1"/>
        <c:crossBetween val="between"/>
        <c:majorUnit val="200000"/>
        <c:minorUnit val="2800"/>
      </c:valAx>
      <c:spPr>
        <a:noFill/>
        <a:ln w="25929">
          <a:noFill/>
        </a:ln>
      </c:spPr>
    </c:plotArea>
    <c:legend>
      <c:legendPos val="t"/>
      <c:layout>
        <c:manualLayout>
          <c:xMode val="edge"/>
          <c:yMode val="edge"/>
          <c:x val="0.27095990279465804"/>
          <c:y val="7.6335877862595434E-3"/>
          <c:w val="0.51518833535844466"/>
          <c:h val="7.6335877862595422E-2"/>
        </c:manualLayout>
      </c:layout>
      <c:spPr>
        <a:solidFill>
          <a:schemeClr val="bg1"/>
        </a:solidFill>
        <a:ln w="3241">
          <a:solidFill>
            <a:schemeClr val="tx1"/>
          </a:solidFill>
          <a:prstDash val="solid"/>
        </a:ln>
      </c:spPr>
      <c:txPr>
        <a:bodyPr/>
        <a:lstStyle/>
        <a:p>
          <a:pPr>
            <a:defRPr sz="1312" b="0"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429" b="0" i="0" u="none" strike="noStrike" baseline="0">
          <a:solidFill>
            <a:schemeClr val="tx1"/>
          </a:solidFill>
          <a:latin typeface="Arial"/>
          <a:ea typeface="Arial"/>
          <a:cs typeface="Aria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3207547169811318"/>
          <c:y val="9.4017094017094044E-2"/>
          <c:w val="0.82130965593784688"/>
          <c:h val="0.72435897435897989"/>
        </c:manualLayout>
      </c:layout>
      <c:barChart>
        <c:barDir val="col"/>
        <c:grouping val="clustered"/>
        <c:ser>
          <c:idx val="1"/>
          <c:order val="0"/>
          <c:tx>
            <c:strRef>
              <c:f>Sheet1!$A$2</c:f>
              <c:strCache>
                <c:ptCount val="1"/>
              </c:strCache>
            </c:strRef>
          </c:tx>
          <c:spPr>
            <a:solidFill>
              <a:schemeClr val="accent1"/>
            </a:solidFill>
            <a:ln w="13165">
              <a:solidFill>
                <a:schemeClr val="tx1"/>
              </a:solidFill>
              <a:prstDash val="solid"/>
            </a:ln>
          </c:spPr>
          <c:dPt>
            <c:idx val="25"/>
            <c:spPr>
              <a:solidFill>
                <a:srgbClr val="FF0000"/>
              </a:solidFill>
              <a:ln w="13165">
                <a:solidFill>
                  <a:schemeClr val="tx1"/>
                </a:solidFill>
                <a:prstDash val="solid"/>
              </a:ln>
            </c:spPr>
          </c:dPt>
          <c:dLbls>
            <c:numFmt formatCode="0.0%" sourceLinked="0"/>
            <c:spPr>
              <a:noFill/>
              <a:ln w="26330">
                <a:noFill/>
              </a:ln>
            </c:spPr>
            <c:txPr>
              <a:bodyPr rot="-5400000" vert="horz"/>
              <a:lstStyle/>
              <a:p>
                <a:pPr algn="ctr">
                  <a:defRPr sz="1244" b="1" i="0" u="none" strike="noStrike" baseline="0">
                    <a:solidFill>
                      <a:schemeClr val="tx1"/>
                    </a:solidFill>
                    <a:latin typeface="Arial"/>
                    <a:ea typeface="Arial"/>
                    <a:cs typeface="Arial"/>
                  </a:defRPr>
                </a:pPr>
                <a:endParaRPr lang="en-US"/>
              </a:p>
            </c:txPr>
            <c:dLblPos val="outEnd"/>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Sheet1!$B$2:$AA$2</c:f>
              <c:numCache>
                <c:formatCode>0.0%</c:formatCode>
                <c:ptCount val="26"/>
                <c:pt idx="0">
                  <c:v>0.37400000000000244</c:v>
                </c:pt>
                <c:pt idx="1">
                  <c:v>0.27900000000000008</c:v>
                </c:pt>
                <c:pt idx="2">
                  <c:v>0.23500000000000001</c:v>
                </c:pt>
                <c:pt idx="3">
                  <c:v>0.18400000000000041</c:v>
                </c:pt>
                <c:pt idx="4">
                  <c:v>0.14000000000000001</c:v>
                </c:pt>
                <c:pt idx="5">
                  <c:v>0.13200000000000001</c:v>
                </c:pt>
                <c:pt idx="6">
                  <c:v>0.13100000000000001</c:v>
                </c:pt>
                <c:pt idx="7">
                  <c:v>0.12300000000000012</c:v>
                </c:pt>
                <c:pt idx="8">
                  <c:v>0.11000000000000001</c:v>
                </c:pt>
                <c:pt idx="9">
                  <c:v>9.9000000000000046E-2</c:v>
                </c:pt>
                <c:pt idx="10">
                  <c:v>8.9000000000000065E-2</c:v>
                </c:pt>
                <c:pt idx="11">
                  <c:v>8.7000000000000022E-2</c:v>
                </c:pt>
                <c:pt idx="12">
                  <c:v>8.4000000000000047E-2</c:v>
                </c:pt>
                <c:pt idx="13">
                  <c:v>8.2000000000000003E-2</c:v>
                </c:pt>
                <c:pt idx="14">
                  <c:v>7.9000000000000514E-2</c:v>
                </c:pt>
                <c:pt idx="15">
                  <c:v>7.5000000000000011E-2</c:v>
                </c:pt>
                <c:pt idx="16">
                  <c:v>7.5000000000000011E-2</c:v>
                </c:pt>
                <c:pt idx="17">
                  <c:v>7.4000000000000024E-2</c:v>
                </c:pt>
                <c:pt idx="18">
                  <c:v>7.4000000000000024E-2</c:v>
                </c:pt>
                <c:pt idx="19">
                  <c:v>7.3000000000000009E-2</c:v>
                </c:pt>
                <c:pt idx="20">
                  <c:v>7.3000000000000009E-2</c:v>
                </c:pt>
                <c:pt idx="21">
                  <c:v>7.1000000000000008E-2</c:v>
                </c:pt>
                <c:pt idx="22">
                  <c:v>7.1000000000000008E-2</c:v>
                </c:pt>
                <c:pt idx="23">
                  <c:v>6.6000000000000003E-2</c:v>
                </c:pt>
                <c:pt idx="24">
                  <c:v>6.4000000000000112E-2</c:v>
                </c:pt>
                <c:pt idx="25">
                  <c:v>6.2000000000000034E-2</c:v>
                </c:pt>
              </c:numCache>
            </c:numRef>
          </c:val>
        </c:ser>
        <c:dLbls>
          <c:showVal val="1"/>
        </c:dLbls>
        <c:axId val="46812544"/>
        <c:axId val="46834816"/>
      </c:barChart>
      <c:lineChart>
        <c:grouping val="standard"/>
        <c:ser>
          <c:idx val="2"/>
          <c:order val="1"/>
          <c:tx>
            <c:strRef>
              <c:f>Sheet1!$A$4</c:f>
              <c:strCache>
                <c:ptCount val="1"/>
              </c:strCache>
            </c:strRef>
          </c:tx>
          <c:spPr>
            <a:ln w="13165">
              <a:solidFill>
                <a:srgbClr val="00FF00"/>
              </a:solidFill>
              <a:prstDash val="solid"/>
            </a:ln>
          </c:spPr>
          <c:marker>
            <c:symbol val="triangle"/>
            <c:size val="5"/>
            <c:spPr>
              <a:solidFill>
                <a:srgbClr val="00FF00"/>
              </a:solidFill>
              <a:ln>
                <a:solidFill>
                  <a:srgbClr val="00FF00"/>
                </a:solidFill>
                <a:prstDash val="solid"/>
              </a:ln>
            </c:spPr>
          </c:marker>
          <c:dLbls>
            <c:dLbl>
              <c:idx val="4"/>
              <c:layout>
                <c:manualLayout>
                  <c:x val="5.5084547795204363E-3"/>
                  <c:y val="0"/>
                </c:manualLayout>
              </c:layout>
              <c:dLblPos val="r"/>
              <c:showVal val="1"/>
            </c:dLbl>
            <c:dLbl>
              <c:idx val="8"/>
              <c:layout>
                <c:manualLayout>
                  <c:x val="-2.7617082275997011E-2"/>
                  <c:y val="0"/>
                </c:manualLayout>
              </c:layout>
              <c:dLblPos val="r"/>
              <c:showVal val="1"/>
            </c:dLbl>
            <c:numFmt formatCode="0" sourceLinked="0"/>
            <c:spPr>
              <a:noFill/>
              <a:ln w="26330">
                <a:noFill/>
              </a:ln>
            </c:spPr>
            <c:txPr>
              <a:bodyPr/>
              <a:lstStyle/>
              <a:p>
                <a:pPr>
                  <a:defRPr sz="1659" b="1" i="0" u="none" strike="noStrike" baseline="0">
                    <a:solidFill>
                      <a:srgbClr val="FF0000"/>
                    </a:solidFill>
                    <a:latin typeface="Arial"/>
                    <a:ea typeface="Arial"/>
                    <a:cs typeface="Arial"/>
                  </a:defRPr>
                </a:pPr>
                <a:endParaRPr lang="en-US"/>
              </a:p>
            </c:txPr>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Sheet1!$B$4:$AA$4</c:f>
              <c:numCache>
                <c:formatCode>General</c:formatCode>
                <c:ptCount val="26"/>
              </c:numCache>
            </c:numRef>
          </c:val>
        </c:ser>
        <c:ser>
          <c:idx val="3"/>
          <c:order val="2"/>
          <c:tx>
            <c:strRef>
              <c:f>Sheet1!$A$5</c:f>
              <c:strCache>
                <c:ptCount val="1"/>
              </c:strCache>
            </c:strRef>
          </c:tx>
          <c:spPr>
            <a:ln w="13165">
              <a:solidFill>
                <a:srgbClr val="00FFFF"/>
              </a:solidFill>
              <a:prstDash val="solid"/>
            </a:ln>
          </c:spPr>
          <c:marker>
            <c:symbol val="x"/>
            <c:size val="5"/>
            <c:spPr>
              <a:noFill/>
              <a:ln>
                <a:solidFill>
                  <a:srgbClr val="00FFFF"/>
                </a:solidFill>
                <a:prstDash val="solid"/>
              </a:ln>
            </c:spPr>
          </c:marker>
          <c:dLbls>
            <c:spPr>
              <a:noFill/>
              <a:ln w="26330">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Sheet1!$B$5:$AA$5</c:f>
              <c:numCache>
                <c:formatCode>General</c:formatCode>
                <c:ptCount val="26"/>
              </c:numCache>
            </c:numRef>
          </c:val>
        </c:ser>
        <c:ser>
          <c:idx val="4"/>
          <c:order val="3"/>
          <c:tx>
            <c:strRef>
              <c:f>Sheet1!$A$6</c:f>
              <c:strCache>
                <c:ptCount val="1"/>
              </c:strCache>
            </c:strRef>
          </c:tx>
          <c:spPr>
            <a:ln w="13165">
              <a:solidFill>
                <a:srgbClr val="0000FF"/>
              </a:solidFill>
              <a:prstDash val="solid"/>
            </a:ln>
          </c:spPr>
          <c:marker>
            <c:symbol val="star"/>
            <c:size val="5"/>
            <c:spPr>
              <a:noFill/>
              <a:ln>
                <a:solidFill>
                  <a:srgbClr val="0000FF"/>
                </a:solidFill>
                <a:prstDash val="solid"/>
              </a:ln>
            </c:spPr>
          </c:marker>
          <c:dLbls>
            <c:spPr>
              <a:noFill/>
              <a:ln w="26330">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Sheet1!$B$6:$AA$6</c:f>
              <c:numCache>
                <c:formatCode>General</c:formatCode>
                <c:ptCount val="26"/>
              </c:numCache>
            </c:numRef>
          </c:val>
        </c:ser>
        <c:ser>
          <c:idx val="5"/>
          <c:order val="4"/>
          <c:tx>
            <c:strRef>
              <c:f>Sheet1!$A$7</c:f>
              <c:strCache>
                <c:ptCount val="1"/>
              </c:strCache>
            </c:strRef>
          </c:tx>
          <c:spPr>
            <a:ln w="13165">
              <a:solidFill>
                <a:srgbClr val="FF00FF"/>
              </a:solidFill>
              <a:prstDash val="solid"/>
            </a:ln>
          </c:spPr>
          <c:marker>
            <c:symbol val="circle"/>
            <c:size val="5"/>
            <c:spPr>
              <a:solidFill>
                <a:srgbClr val="FF00FF"/>
              </a:solidFill>
              <a:ln>
                <a:solidFill>
                  <a:srgbClr val="FF00FF"/>
                </a:solidFill>
                <a:prstDash val="solid"/>
              </a:ln>
            </c:spPr>
          </c:marker>
          <c:dLbls>
            <c:spPr>
              <a:noFill/>
              <a:ln w="26330">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Sheet1!$B$7:$AA$7</c:f>
              <c:numCache>
                <c:formatCode>General</c:formatCode>
                <c:ptCount val="26"/>
              </c:numCache>
            </c:numRef>
          </c:val>
        </c:ser>
        <c:ser>
          <c:idx val="6"/>
          <c:order val="5"/>
          <c:tx>
            <c:strRef>
              <c:f>Sheet1!$A$9</c:f>
              <c:strCache>
                <c:ptCount val="1"/>
              </c:strCache>
            </c:strRef>
          </c:tx>
          <c:spPr>
            <a:ln w="13165">
              <a:solidFill>
                <a:srgbClr val="008080"/>
              </a:solidFill>
              <a:prstDash val="solid"/>
            </a:ln>
          </c:spPr>
          <c:marker>
            <c:symbol val="plus"/>
            <c:size val="5"/>
            <c:spPr>
              <a:noFill/>
              <a:ln>
                <a:solidFill>
                  <a:srgbClr val="008080"/>
                </a:solidFill>
                <a:prstDash val="solid"/>
              </a:ln>
            </c:spPr>
          </c:marker>
          <c:dLbls>
            <c:spPr>
              <a:noFill/>
              <a:ln w="26330">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Sheet1!$B$9:$AA$9</c:f>
              <c:numCache>
                <c:formatCode>General</c:formatCode>
                <c:ptCount val="26"/>
              </c:numCache>
            </c:numRef>
          </c:val>
        </c:ser>
        <c:ser>
          <c:idx val="7"/>
          <c:order val="6"/>
          <c:tx>
            <c:strRef>
              <c:f>Sheet1!$A$10</c:f>
              <c:strCache>
                <c:ptCount val="1"/>
              </c:strCache>
            </c:strRef>
          </c:tx>
          <c:spPr>
            <a:ln w="13165">
              <a:solidFill>
                <a:srgbClr val="0000FF"/>
              </a:solidFill>
              <a:prstDash val="solid"/>
            </a:ln>
          </c:spPr>
          <c:marker>
            <c:symbol val="dot"/>
            <c:size val="5"/>
            <c:spPr>
              <a:noFill/>
              <a:ln>
                <a:solidFill>
                  <a:srgbClr val="0000FF"/>
                </a:solidFill>
                <a:prstDash val="solid"/>
              </a:ln>
            </c:spPr>
          </c:marker>
          <c:dLbls>
            <c:spPr>
              <a:noFill/>
              <a:ln w="26330">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Sheet1!$B$10:$AA$10</c:f>
              <c:numCache>
                <c:formatCode>General</c:formatCode>
                <c:ptCount val="26"/>
              </c:numCache>
            </c:numRef>
          </c:val>
        </c:ser>
        <c:ser>
          <c:idx val="8"/>
          <c:order val="7"/>
          <c:tx>
            <c:strRef>
              <c:f>Sheet1!$A$11</c:f>
              <c:strCache>
                <c:ptCount val="1"/>
              </c:strCache>
            </c:strRef>
          </c:tx>
          <c:spPr>
            <a:ln w="13165">
              <a:solidFill>
                <a:srgbClr val="00CCFF"/>
              </a:solidFill>
              <a:prstDash val="solid"/>
            </a:ln>
          </c:spPr>
          <c:marker>
            <c:symbol val="dash"/>
            <c:size val="5"/>
            <c:spPr>
              <a:noFill/>
              <a:ln>
                <a:solidFill>
                  <a:srgbClr val="00CCFF"/>
                </a:solidFill>
                <a:prstDash val="solid"/>
              </a:ln>
            </c:spPr>
          </c:marker>
          <c:dLbls>
            <c:spPr>
              <a:noFill/>
              <a:ln w="26330">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Sheet1!$B$11:$AA$11</c:f>
              <c:numCache>
                <c:formatCode>General</c:formatCode>
                <c:ptCount val="26"/>
              </c:numCache>
            </c:numRef>
          </c:val>
        </c:ser>
        <c:ser>
          <c:idx val="9"/>
          <c:order val="8"/>
          <c:tx>
            <c:strRef>
              <c:f>Sheet1!$A$13</c:f>
              <c:strCache>
                <c:ptCount val="1"/>
              </c:strCache>
            </c:strRef>
          </c:tx>
          <c:spPr>
            <a:ln w="13165">
              <a:solidFill>
                <a:srgbClr val="CCFFFF"/>
              </a:solidFill>
              <a:prstDash val="solid"/>
            </a:ln>
          </c:spPr>
          <c:marker>
            <c:symbol val="diamond"/>
            <c:size val="5"/>
            <c:spPr>
              <a:solidFill>
                <a:srgbClr val="CCFFFF"/>
              </a:solidFill>
              <a:ln>
                <a:solidFill>
                  <a:srgbClr val="CCFFFF"/>
                </a:solidFill>
                <a:prstDash val="solid"/>
              </a:ln>
            </c:spPr>
          </c:marker>
          <c:dLbls>
            <c:spPr>
              <a:noFill/>
              <a:ln w="26330">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Sheet1!$B$13:$AA$13</c:f>
              <c:numCache>
                <c:formatCode>General</c:formatCode>
                <c:ptCount val="26"/>
              </c:numCache>
            </c:numRef>
          </c:val>
        </c:ser>
        <c:ser>
          <c:idx val="10"/>
          <c:order val="9"/>
          <c:tx>
            <c:strRef>
              <c:f>Sheet1!$A$14</c:f>
              <c:strCache>
                <c:ptCount val="1"/>
              </c:strCache>
            </c:strRef>
          </c:tx>
          <c:spPr>
            <a:ln w="13165">
              <a:solidFill>
                <a:srgbClr val="CCFFCC"/>
              </a:solidFill>
              <a:prstDash val="solid"/>
            </a:ln>
          </c:spPr>
          <c:marker>
            <c:symbol val="square"/>
            <c:size val="5"/>
            <c:spPr>
              <a:solidFill>
                <a:srgbClr val="CCFFCC"/>
              </a:solidFill>
              <a:ln>
                <a:solidFill>
                  <a:srgbClr val="CCFFCC"/>
                </a:solidFill>
                <a:prstDash val="solid"/>
              </a:ln>
            </c:spPr>
          </c:marker>
          <c:dLbls>
            <c:spPr>
              <a:noFill/>
              <a:ln w="26330">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Sheet1!$B$14:$AA$14</c:f>
              <c:numCache>
                <c:formatCode>General</c:formatCode>
                <c:ptCount val="26"/>
              </c:numCache>
            </c:numRef>
          </c:val>
        </c:ser>
        <c:ser>
          <c:idx val="11"/>
          <c:order val="10"/>
          <c:tx>
            <c:strRef>
              <c:f>Sheet1!$A$15</c:f>
              <c:strCache>
                <c:ptCount val="1"/>
              </c:strCache>
            </c:strRef>
          </c:tx>
          <c:spPr>
            <a:ln w="13165">
              <a:solidFill>
                <a:srgbClr val="FFFF99"/>
              </a:solidFill>
              <a:prstDash val="solid"/>
            </a:ln>
          </c:spPr>
          <c:marker>
            <c:symbol val="triangle"/>
            <c:size val="5"/>
            <c:spPr>
              <a:solidFill>
                <a:srgbClr val="FFFF99"/>
              </a:solidFill>
              <a:ln>
                <a:solidFill>
                  <a:srgbClr val="FFFF99"/>
                </a:solidFill>
                <a:prstDash val="solid"/>
              </a:ln>
            </c:spPr>
          </c:marker>
          <c:dLbls>
            <c:spPr>
              <a:noFill/>
              <a:ln w="26330">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Sheet1!$B$15:$AA$15</c:f>
              <c:numCache>
                <c:formatCode>General</c:formatCode>
                <c:ptCount val="26"/>
              </c:numCache>
            </c:numRef>
          </c:val>
        </c:ser>
        <c:ser>
          <c:idx val="12"/>
          <c:order val="11"/>
          <c:tx>
            <c:strRef>
              <c:f>Sheet1!$A$17</c:f>
              <c:strCache>
                <c:ptCount val="1"/>
              </c:strCache>
            </c:strRef>
          </c:tx>
          <c:spPr>
            <a:ln w="13165">
              <a:solidFill>
                <a:srgbClr val="99CCFF"/>
              </a:solidFill>
              <a:prstDash val="solid"/>
            </a:ln>
          </c:spPr>
          <c:marker>
            <c:symbol val="x"/>
            <c:size val="5"/>
            <c:spPr>
              <a:noFill/>
              <a:ln>
                <a:solidFill>
                  <a:srgbClr val="99CCFF"/>
                </a:solidFill>
                <a:prstDash val="solid"/>
              </a:ln>
            </c:spPr>
          </c:marker>
          <c:dLbls>
            <c:spPr>
              <a:noFill/>
              <a:ln w="26330">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Sheet1!$B$17:$AA$17</c:f>
              <c:numCache>
                <c:formatCode>General</c:formatCode>
                <c:ptCount val="26"/>
              </c:numCache>
            </c:numRef>
          </c:val>
        </c:ser>
        <c:ser>
          <c:idx val="13"/>
          <c:order val="12"/>
          <c:tx>
            <c:strRef>
              <c:f>Sheet1!$A$18</c:f>
              <c:strCache>
                <c:ptCount val="1"/>
              </c:strCache>
            </c:strRef>
          </c:tx>
          <c:spPr>
            <a:ln w="13165">
              <a:solidFill>
                <a:srgbClr val="FF99CC"/>
              </a:solidFill>
              <a:prstDash val="solid"/>
            </a:ln>
          </c:spPr>
          <c:marker>
            <c:symbol val="star"/>
            <c:size val="5"/>
            <c:spPr>
              <a:noFill/>
              <a:ln>
                <a:solidFill>
                  <a:srgbClr val="FF99CC"/>
                </a:solidFill>
                <a:prstDash val="solid"/>
              </a:ln>
            </c:spPr>
          </c:marker>
          <c:dLbls>
            <c:spPr>
              <a:noFill/>
              <a:ln w="26330">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Sheet1!$B$18:$AA$18</c:f>
              <c:numCache>
                <c:formatCode>General</c:formatCode>
                <c:ptCount val="26"/>
              </c:numCache>
            </c:numRef>
          </c:val>
        </c:ser>
        <c:ser>
          <c:idx val="14"/>
          <c:order val="13"/>
          <c:tx>
            <c:strRef>
              <c:f>Sheet1!$A$19</c:f>
              <c:strCache>
                <c:ptCount val="1"/>
              </c:strCache>
            </c:strRef>
          </c:tx>
          <c:spPr>
            <a:ln w="13165">
              <a:solidFill>
                <a:srgbClr val="CC99FF"/>
              </a:solidFill>
              <a:prstDash val="solid"/>
            </a:ln>
          </c:spPr>
          <c:marker>
            <c:symbol val="circle"/>
            <c:size val="5"/>
            <c:spPr>
              <a:solidFill>
                <a:srgbClr val="CC99FF"/>
              </a:solidFill>
              <a:ln>
                <a:solidFill>
                  <a:srgbClr val="CC99FF"/>
                </a:solidFill>
                <a:prstDash val="solid"/>
              </a:ln>
            </c:spPr>
          </c:marker>
          <c:dLbls>
            <c:spPr>
              <a:noFill/>
              <a:ln w="26330">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Sheet1!$B$19:$AA$19</c:f>
              <c:numCache>
                <c:formatCode>General</c:formatCode>
                <c:ptCount val="26"/>
              </c:numCache>
            </c:numRef>
          </c:val>
        </c:ser>
        <c:ser>
          <c:idx val="15"/>
          <c:order val="14"/>
          <c:tx>
            <c:strRef>
              <c:f>Sheet1!$A$21</c:f>
              <c:strCache>
                <c:ptCount val="1"/>
              </c:strCache>
            </c:strRef>
          </c:tx>
          <c:spPr>
            <a:ln w="13165">
              <a:solidFill>
                <a:srgbClr val="FFCC99"/>
              </a:solidFill>
              <a:prstDash val="solid"/>
            </a:ln>
          </c:spPr>
          <c:marker>
            <c:symbol val="plus"/>
            <c:size val="5"/>
            <c:spPr>
              <a:noFill/>
              <a:ln>
                <a:solidFill>
                  <a:srgbClr val="FFCC99"/>
                </a:solidFill>
                <a:prstDash val="solid"/>
              </a:ln>
            </c:spPr>
          </c:marker>
          <c:dLbls>
            <c:spPr>
              <a:noFill/>
              <a:ln w="26330">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Sheet1!$B$21:$AA$21</c:f>
              <c:numCache>
                <c:formatCode>General</c:formatCode>
                <c:ptCount val="26"/>
              </c:numCache>
            </c:numRef>
          </c:val>
        </c:ser>
        <c:ser>
          <c:idx val="16"/>
          <c:order val="15"/>
          <c:tx>
            <c:strRef>
              <c:f>Sheet1!$A$22</c:f>
              <c:strCache>
                <c:ptCount val="1"/>
              </c:strCache>
            </c:strRef>
          </c:tx>
          <c:spPr>
            <a:ln w="13165">
              <a:solidFill>
                <a:srgbClr val="3366FF"/>
              </a:solidFill>
              <a:prstDash val="solid"/>
            </a:ln>
          </c:spPr>
          <c:marker>
            <c:symbol val="dot"/>
            <c:size val="5"/>
            <c:spPr>
              <a:noFill/>
              <a:ln>
                <a:solidFill>
                  <a:srgbClr val="3366FF"/>
                </a:solidFill>
                <a:prstDash val="solid"/>
              </a:ln>
            </c:spPr>
          </c:marker>
          <c:dLbls>
            <c:spPr>
              <a:noFill/>
              <a:ln w="26330">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Sheet1!$B$22:$AA$22</c:f>
              <c:numCache>
                <c:formatCode>General</c:formatCode>
                <c:ptCount val="26"/>
              </c:numCache>
            </c:numRef>
          </c:val>
        </c:ser>
        <c:ser>
          <c:idx val="17"/>
          <c:order val="16"/>
          <c:tx>
            <c:strRef>
              <c:f>Sheet1!$A$23</c:f>
              <c:strCache>
                <c:ptCount val="1"/>
              </c:strCache>
            </c:strRef>
          </c:tx>
          <c:spPr>
            <a:ln w="13165">
              <a:solidFill>
                <a:srgbClr val="33CCCC"/>
              </a:solidFill>
              <a:prstDash val="solid"/>
            </a:ln>
          </c:spPr>
          <c:marker>
            <c:symbol val="dash"/>
            <c:size val="5"/>
            <c:spPr>
              <a:noFill/>
              <a:ln>
                <a:solidFill>
                  <a:srgbClr val="33CCCC"/>
                </a:solidFill>
                <a:prstDash val="solid"/>
              </a:ln>
            </c:spPr>
          </c:marker>
          <c:dLbls>
            <c:spPr>
              <a:noFill/>
              <a:ln w="26330">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Sheet1!$B$23:$AA$23</c:f>
              <c:numCache>
                <c:formatCode>General</c:formatCode>
                <c:ptCount val="26"/>
              </c:numCache>
            </c:numRef>
          </c:val>
        </c:ser>
        <c:ser>
          <c:idx val="18"/>
          <c:order val="17"/>
          <c:tx>
            <c:strRef>
              <c:f>Sheet1!$A$25</c:f>
              <c:strCache>
                <c:ptCount val="1"/>
              </c:strCache>
            </c:strRef>
          </c:tx>
          <c:spPr>
            <a:ln w="13165">
              <a:solidFill>
                <a:srgbClr val="99CC00"/>
              </a:solidFill>
              <a:prstDash val="solid"/>
            </a:ln>
          </c:spPr>
          <c:marker>
            <c:symbol val="diamond"/>
            <c:size val="5"/>
            <c:spPr>
              <a:solidFill>
                <a:srgbClr val="99CC00"/>
              </a:solidFill>
              <a:ln>
                <a:solidFill>
                  <a:srgbClr val="99CC00"/>
                </a:solidFill>
                <a:prstDash val="solid"/>
              </a:ln>
            </c:spPr>
          </c:marker>
          <c:dLbls>
            <c:spPr>
              <a:noFill/>
              <a:ln w="26330">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Sheet1!$B$25:$AA$25</c:f>
              <c:numCache>
                <c:formatCode>General</c:formatCode>
                <c:ptCount val="26"/>
              </c:numCache>
            </c:numRef>
          </c:val>
        </c:ser>
        <c:ser>
          <c:idx val="19"/>
          <c:order val="18"/>
          <c:tx>
            <c:strRef>
              <c:f>Sheet1!$A$26</c:f>
              <c:strCache>
                <c:ptCount val="1"/>
              </c:strCache>
            </c:strRef>
          </c:tx>
          <c:spPr>
            <a:ln w="13165">
              <a:solidFill>
                <a:srgbClr val="FFCC00"/>
              </a:solidFill>
              <a:prstDash val="solid"/>
            </a:ln>
          </c:spPr>
          <c:marker>
            <c:symbol val="square"/>
            <c:size val="5"/>
            <c:spPr>
              <a:solidFill>
                <a:srgbClr val="FFCC00"/>
              </a:solidFill>
              <a:ln>
                <a:solidFill>
                  <a:srgbClr val="FFCC00"/>
                </a:solidFill>
                <a:prstDash val="solid"/>
              </a:ln>
            </c:spPr>
          </c:marker>
          <c:dLbls>
            <c:spPr>
              <a:noFill/>
              <a:ln w="26330">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Sheet1!$B$26:$AA$26</c:f>
              <c:numCache>
                <c:formatCode>General</c:formatCode>
                <c:ptCount val="26"/>
              </c:numCache>
            </c:numRef>
          </c:val>
        </c:ser>
        <c:ser>
          <c:idx val="20"/>
          <c:order val="19"/>
          <c:tx>
            <c:strRef>
              <c:f>Sheet1!$A$27</c:f>
              <c:strCache>
                <c:ptCount val="1"/>
              </c:strCache>
            </c:strRef>
          </c:tx>
          <c:spPr>
            <a:ln w="13165">
              <a:solidFill>
                <a:srgbClr val="FF9900"/>
              </a:solidFill>
              <a:prstDash val="solid"/>
            </a:ln>
          </c:spPr>
          <c:marker>
            <c:symbol val="triangle"/>
            <c:size val="5"/>
            <c:spPr>
              <a:solidFill>
                <a:srgbClr val="FF9900"/>
              </a:solidFill>
              <a:ln>
                <a:solidFill>
                  <a:srgbClr val="FF9900"/>
                </a:solidFill>
                <a:prstDash val="solid"/>
              </a:ln>
            </c:spPr>
          </c:marker>
          <c:dLbls>
            <c:spPr>
              <a:noFill/>
              <a:ln w="26330">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Sheet1!$B$27:$AA$27</c:f>
              <c:numCache>
                <c:formatCode>General</c:formatCode>
                <c:ptCount val="26"/>
              </c:numCache>
            </c:numRef>
          </c:val>
        </c:ser>
        <c:ser>
          <c:idx val="21"/>
          <c:order val="20"/>
          <c:tx>
            <c:strRef>
              <c:f>Sheet1!$A$29</c:f>
              <c:strCache>
                <c:ptCount val="1"/>
              </c:strCache>
            </c:strRef>
          </c:tx>
          <c:spPr>
            <a:ln w="13165">
              <a:solidFill>
                <a:srgbClr val="FF6600"/>
              </a:solidFill>
              <a:prstDash val="solid"/>
            </a:ln>
          </c:spPr>
          <c:marker>
            <c:symbol val="x"/>
            <c:size val="5"/>
            <c:spPr>
              <a:noFill/>
              <a:ln>
                <a:solidFill>
                  <a:srgbClr val="FF6600"/>
                </a:solidFill>
                <a:prstDash val="solid"/>
              </a:ln>
            </c:spPr>
          </c:marker>
          <c:dLbls>
            <c:spPr>
              <a:noFill/>
              <a:ln w="26330">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Sheet1!$B$29:$AA$29</c:f>
              <c:numCache>
                <c:formatCode>General</c:formatCode>
                <c:ptCount val="26"/>
              </c:numCache>
            </c:numRef>
          </c:val>
        </c:ser>
        <c:ser>
          <c:idx val="22"/>
          <c:order val="21"/>
          <c:tx>
            <c:strRef>
              <c:f>Sheet1!$A$30</c:f>
              <c:strCache>
                <c:ptCount val="1"/>
              </c:strCache>
            </c:strRef>
          </c:tx>
          <c:spPr>
            <a:ln w="13165">
              <a:solidFill>
                <a:srgbClr val="666699"/>
              </a:solidFill>
              <a:prstDash val="solid"/>
            </a:ln>
          </c:spPr>
          <c:marker>
            <c:symbol val="star"/>
            <c:size val="5"/>
            <c:spPr>
              <a:noFill/>
              <a:ln>
                <a:solidFill>
                  <a:srgbClr val="666699"/>
                </a:solidFill>
                <a:prstDash val="solid"/>
              </a:ln>
            </c:spPr>
          </c:marker>
          <c:dLbls>
            <c:spPr>
              <a:noFill/>
              <a:ln w="26330">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Sheet1!$B$30:$AA$30</c:f>
              <c:numCache>
                <c:formatCode>General</c:formatCode>
                <c:ptCount val="26"/>
              </c:numCache>
            </c:numRef>
          </c:val>
        </c:ser>
        <c:ser>
          <c:idx val="23"/>
          <c:order val="22"/>
          <c:tx>
            <c:strRef>
              <c:f>Sheet1!$A$31</c:f>
              <c:strCache>
                <c:ptCount val="1"/>
              </c:strCache>
            </c:strRef>
          </c:tx>
          <c:spPr>
            <a:ln w="13165">
              <a:solidFill>
                <a:srgbClr val="969696"/>
              </a:solidFill>
              <a:prstDash val="solid"/>
            </a:ln>
          </c:spPr>
          <c:marker>
            <c:symbol val="circle"/>
            <c:size val="5"/>
            <c:spPr>
              <a:solidFill>
                <a:srgbClr val="969696"/>
              </a:solidFill>
              <a:ln>
                <a:solidFill>
                  <a:srgbClr val="969696"/>
                </a:solidFill>
                <a:prstDash val="solid"/>
              </a:ln>
            </c:spPr>
          </c:marker>
          <c:dLbls>
            <c:spPr>
              <a:noFill/>
              <a:ln w="26330">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ND</c:v>
                </c:pt>
                <c:pt idx="1">
                  <c:v>WY</c:v>
                </c:pt>
                <c:pt idx="2">
                  <c:v>OH</c:v>
                </c:pt>
                <c:pt idx="3">
                  <c:v>WA</c:v>
                </c:pt>
                <c:pt idx="4">
                  <c:v>NV</c:v>
                </c:pt>
                <c:pt idx="5">
                  <c:v>AR</c:v>
                </c:pt>
                <c:pt idx="6">
                  <c:v>WV</c:v>
                </c:pt>
                <c:pt idx="7">
                  <c:v>FL</c:v>
                </c:pt>
                <c:pt idx="8">
                  <c:v>TX</c:v>
                </c:pt>
                <c:pt idx="9">
                  <c:v>NH</c:v>
                </c:pt>
                <c:pt idx="10">
                  <c:v>HI</c:v>
                </c:pt>
                <c:pt idx="11">
                  <c:v>MA</c:v>
                </c:pt>
                <c:pt idx="12">
                  <c:v>VA</c:v>
                </c:pt>
                <c:pt idx="13">
                  <c:v>AK</c:v>
                </c:pt>
                <c:pt idx="14">
                  <c:v>MT</c:v>
                </c:pt>
                <c:pt idx="15">
                  <c:v>IN</c:v>
                </c:pt>
                <c:pt idx="16">
                  <c:v>KY</c:v>
                </c:pt>
                <c:pt idx="17">
                  <c:v>CA</c:v>
                </c:pt>
                <c:pt idx="18">
                  <c:v>MO</c:v>
                </c:pt>
                <c:pt idx="19">
                  <c:v>NE</c:v>
                </c:pt>
                <c:pt idx="20">
                  <c:v>SD</c:v>
                </c:pt>
                <c:pt idx="21">
                  <c:v>MI</c:v>
                </c:pt>
                <c:pt idx="22">
                  <c:v>PA</c:v>
                </c:pt>
                <c:pt idx="23">
                  <c:v>AZ</c:v>
                </c:pt>
                <c:pt idx="24">
                  <c:v>AL</c:v>
                </c:pt>
                <c:pt idx="25">
                  <c:v>US</c:v>
                </c:pt>
              </c:strCache>
            </c:strRef>
          </c:cat>
          <c:val>
            <c:numRef>
              <c:f>Sheet1!$B$31:$AA$31</c:f>
              <c:numCache>
                <c:formatCode>General</c:formatCode>
                <c:ptCount val="26"/>
              </c:numCache>
            </c:numRef>
          </c:val>
        </c:ser>
        <c:dLbls>
          <c:showVal val="1"/>
        </c:dLbls>
        <c:marker val="1"/>
        <c:axId val="46836736"/>
        <c:axId val="46846720"/>
      </c:lineChart>
      <c:catAx>
        <c:axId val="46812544"/>
        <c:scaling>
          <c:orientation val="minMax"/>
        </c:scaling>
        <c:axPos val="b"/>
        <c:numFmt formatCode="General" sourceLinked="1"/>
        <c:majorTickMark val="cross"/>
        <c:tickLblPos val="low"/>
        <c:spPr>
          <a:ln w="3291">
            <a:solidFill>
              <a:schemeClr val="tx1"/>
            </a:solidFill>
            <a:prstDash val="solid"/>
          </a:ln>
        </c:spPr>
        <c:txPr>
          <a:bodyPr rot="-5400000" vert="horz"/>
          <a:lstStyle/>
          <a:p>
            <a:pPr>
              <a:defRPr sz="1140" b="1" i="0" u="none" strike="noStrike" baseline="0">
                <a:solidFill>
                  <a:schemeClr val="tx1"/>
                </a:solidFill>
                <a:latin typeface="Arial"/>
                <a:ea typeface="Arial"/>
                <a:cs typeface="Arial"/>
              </a:defRPr>
            </a:pPr>
            <a:endParaRPr lang="en-US"/>
          </a:p>
        </c:txPr>
        <c:crossAx val="46834816"/>
        <c:crosses val="autoZero"/>
        <c:lblAlgn val="ctr"/>
        <c:lblOffset val="100"/>
        <c:tickLblSkip val="1"/>
        <c:tickMarkSkip val="1"/>
      </c:catAx>
      <c:valAx>
        <c:axId val="46834816"/>
        <c:scaling>
          <c:orientation val="minMax"/>
          <c:max val="0.5"/>
          <c:min val="0"/>
        </c:scaling>
        <c:axPos val="l"/>
        <c:title>
          <c:tx>
            <c:rich>
              <a:bodyPr/>
              <a:lstStyle/>
              <a:p>
                <a:pPr>
                  <a:defRPr sz="1037" b="1" i="0" u="none" strike="noStrike" baseline="0">
                    <a:solidFill>
                      <a:schemeClr val="tx1"/>
                    </a:solidFill>
                    <a:latin typeface="Arial"/>
                    <a:ea typeface="Arial"/>
                    <a:cs typeface="Arial"/>
                  </a:defRPr>
                </a:pPr>
                <a:r>
                  <a:rPr lang="en-US"/>
                  <a:t>
</a:t>
                </a:r>
              </a:p>
            </c:rich>
          </c:tx>
          <c:layout>
            <c:manualLayout>
              <c:xMode val="edge"/>
              <c:yMode val="edge"/>
              <c:x val="1.1098779134295241E-2"/>
              <c:y val="0.44871794871794884"/>
            </c:manualLayout>
          </c:layout>
          <c:spPr>
            <a:noFill/>
            <a:ln w="26330">
              <a:noFill/>
            </a:ln>
          </c:spPr>
        </c:title>
        <c:numFmt formatCode="0%" sourceLinked="0"/>
        <c:majorTickMark val="cross"/>
        <c:tickLblPos val="nextTo"/>
        <c:spPr>
          <a:ln w="3291">
            <a:solidFill>
              <a:schemeClr val="tx1"/>
            </a:solidFill>
            <a:prstDash val="solid"/>
          </a:ln>
        </c:spPr>
        <c:txPr>
          <a:bodyPr rot="0" vert="horz"/>
          <a:lstStyle/>
          <a:p>
            <a:pPr>
              <a:defRPr sz="1866" b="1" i="0" u="none" strike="noStrike" baseline="0">
                <a:solidFill>
                  <a:schemeClr val="tx1"/>
                </a:solidFill>
                <a:latin typeface="Arial"/>
                <a:ea typeface="Arial"/>
                <a:cs typeface="Arial"/>
              </a:defRPr>
            </a:pPr>
            <a:endParaRPr lang="en-US"/>
          </a:p>
        </c:txPr>
        <c:crossAx val="46812544"/>
        <c:crosses val="autoZero"/>
        <c:crossBetween val="between"/>
        <c:majorUnit val="5.0000000000000024E-2"/>
        <c:minorUnit val="1.0000000000000005E-2"/>
      </c:valAx>
      <c:catAx>
        <c:axId val="46836736"/>
        <c:scaling>
          <c:orientation val="minMax"/>
        </c:scaling>
        <c:delete val="1"/>
        <c:axPos val="b"/>
        <c:tickLblPos val="none"/>
        <c:crossAx val="46846720"/>
        <c:crosses val="autoZero"/>
        <c:lblAlgn val="ctr"/>
        <c:lblOffset val="100"/>
      </c:catAx>
      <c:valAx>
        <c:axId val="46846720"/>
        <c:scaling>
          <c:orientation val="minMax"/>
        </c:scaling>
        <c:delete val="1"/>
        <c:axPos val="r"/>
        <c:numFmt formatCode="General" sourceLinked="1"/>
        <c:tickLblPos val="none"/>
        <c:crossAx val="46836736"/>
        <c:crosses val="max"/>
        <c:crossBetween val="between"/>
      </c:valAx>
      <c:spPr>
        <a:noFill/>
        <a:ln w="26330">
          <a:noFill/>
        </a:ln>
      </c:spPr>
    </c:plotArea>
    <c:plotVisOnly val="1"/>
    <c:dispBlanksAs val="gap"/>
  </c:chart>
  <c:spPr>
    <a:noFill/>
    <a:ln>
      <a:noFill/>
    </a:ln>
  </c:spPr>
  <c:txPr>
    <a:bodyPr/>
    <a:lstStyle/>
    <a:p>
      <a:pPr>
        <a:defRPr sz="1037" b="0" i="0" u="none" strike="noStrike" baseline="0">
          <a:solidFill>
            <a:schemeClr val="tx1"/>
          </a:solidFill>
          <a:latin typeface="Arial"/>
          <a:ea typeface="Arial"/>
          <a:cs typeface="Arial"/>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320754716981139"/>
          <c:y val="9.4017094017094044E-2"/>
          <c:w val="0.84017758046614877"/>
          <c:h val="0.72649572649573224"/>
        </c:manualLayout>
      </c:layout>
      <c:barChart>
        <c:barDir val="col"/>
        <c:grouping val="clustered"/>
        <c:ser>
          <c:idx val="1"/>
          <c:order val="0"/>
          <c:tx>
            <c:strRef>
              <c:f>Sheet1!$A$2</c:f>
              <c:strCache>
                <c:ptCount val="1"/>
              </c:strCache>
            </c:strRef>
          </c:tx>
          <c:spPr>
            <a:solidFill>
              <a:schemeClr val="accent1"/>
            </a:solidFill>
            <a:ln w="13165">
              <a:solidFill>
                <a:schemeClr val="tx1"/>
              </a:solidFill>
              <a:prstDash val="solid"/>
            </a:ln>
          </c:spPr>
          <c:dPt>
            <c:idx val="0"/>
            <c:spPr>
              <a:solidFill>
                <a:srgbClr val="FF0000"/>
              </a:solidFill>
              <a:ln w="13165">
                <a:solidFill>
                  <a:schemeClr val="tx1"/>
                </a:solidFill>
                <a:prstDash val="solid"/>
              </a:ln>
            </c:spPr>
          </c:dPt>
          <c:dPt>
            <c:idx val="15"/>
            <c:spPr>
              <a:solidFill>
                <a:schemeClr val="accent6"/>
              </a:solidFill>
              <a:ln w="13165">
                <a:solidFill>
                  <a:schemeClr val="tx1"/>
                </a:solidFill>
                <a:prstDash val="solid"/>
              </a:ln>
            </c:spPr>
          </c:dPt>
          <c:dLbls>
            <c:numFmt formatCode="0.0%" sourceLinked="0"/>
            <c:spPr>
              <a:noFill/>
              <a:ln w="26329">
                <a:noFill/>
              </a:ln>
            </c:spPr>
            <c:txPr>
              <a:bodyPr rot="-5400000" vert="horz"/>
              <a:lstStyle/>
              <a:p>
                <a:pPr algn="ctr">
                  <a:defRPr sz="1244" b="1" i="0" u="none" strike="noStrike" baseline="0">
                    <a:solidFill>
                      <a:schemeClr val="tx1"/>
                    </a:solidFill>
                    <a:latin typeface="Arial"/>
                    <a:ea typeface="Arial"/>
                    <a:cs typeface="Arial"/>
                  </a:defRPr>
                </a:pPr>
                <a:endParaRPr lang="en-US"/>
              </a:p>
            </c:txPr>
            <c:dLblPos val="outEnd"/>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Sheet1!$B$2:$AA$2</c:f>
              <c:numCache>
                <c:formatCode>0.0%</c:formatCode>
                <c:ptCount val="26"/>
                <c:pt idx="0">
                  <c:v>6.2000000000000034E-2</c:v>
                </c:pt>
                <c:pt idx="1">
                  <c:v>6.3000000000000014E-2</c:v>
                </c:pt>
                <c:pt idx="2">
                  <c:v>6.1000000000000013E-2</c:v>
                </c:pt>
                <c:pt idx="3">
                  <c:v>6.0000000000000032E-2</c:v>
                </c:pt>
                <c:pt idx="4">
                  <c:v>5.6000000000000008E-2</c:v>
                </c:pt>
                <c:pt idx="5">
                  <c:v>5.5000000000000014E-2</c:v>
                </c:pt>
                <c:pt idx="6">
                  <c:v>5.0000000000000024E-2</c:v>
                </c:pt>
                <c:pt idx="7">
                  <c:v>4.9000000000000113E-2</c:v>
                </c:pt>
                <c:pt idx="8">
                  <c:v>4.5000000000000012E-2</c:v>
                </c:pt>
                <c:pt idx="9">
                  <c:v>4.3000000000000003E-2</c:v>
                </c:pt>
                <c:pt idx="10">
                  <c:v>4.0000000000000022E-2</c:v>
                </c:pt>
                <c:pt idx="11">
                  <c:v>3.9000000000000014E-2</c:v>
                </c:pt>
                <c:pt idx="12">
                  <c:v>3.8000000000000006E-2</c:v>
                </c:pt>
                <c:pt idx="13">
                  <c:v>3.500000000000001E-2</c:v>
                </c:pt>
                <c:pt idx="14">
                  <c:v>3.1000000000000052E-2</c:v>
                </c:pt>
                <c:pt idx="15">
                  <c:v>3.1000000000000052E-2</c:v>
                </c:pt>
                <c:pt idx="16" formatCode="General">
                  <c:v>2.8000000000000004E-2</c:v>
                </c:pt>
                <c:pt idx="17" formatCode="General">
                  <c:v>2.7000000000000246E-2</c:v>
                </c:pt>
                <c:pt idx="18" formatCode="General">
                  <c:v>2.6000000000000002E-2</c:v>
                </c:pt>
                <c:pt idx="19" formatCode="General">
                  <c:v>2.6000000000000002E-2</c:v>
                </c:pt>
                <c:pt idx="20" formatCode="General">
                  <c:v>2.5000000000000012E-2</c:v>
                </c:pt>
                <c:pt idx="21" formatCode="General">
                  <c:v>1.8000000000000023E-2</c:v>
                </c:pt>
                <c:pt idx="22" formatCode="General">
                  <c:v>1.0999999999999998E-2</c:v>
                </c:pt>
                <c:pt idx="23" formatCode="General">
                  <c:v>8.0000000000000227E-3</c:v>
                </c:pt>
                <c:pt idx="24" formatCode="General">
                  <c:v>-7.0000000000000114E-3</c:v>
                </c:pt>
                <c:pt idx="25" formatCode="General">
                  <c:v>-4.7000000000000014E-2</c:v>
                </c:pt>
              </c:numCache>
            </c:numRef>
          </c:val>
        </c:ser>
        <c:dLbls>
          <c:showVal val="1"/>
        </c:dLbls>
        <c:axId val="47384448"/>
        <c:axId val="47385984"/>
      </c:barChart>
      <c:lineChart>
        <c:grouping val="standard"/>
        <c:ser>
          <c:idx val="2"/>
          <c:order val="1"/>
          <c:tx>
            <c:strRef>
              <c:f>Sheet1!$A$4</c:f>
              <c:strCache>
                <c:ptCount val="1"/>
              </c:strCache>
            </c:strRef>
          </c:tx>
          <c:spPr>
            <a:ln w="13165">
              <a:solidFill>
                <a:srgbClr val="00FF00"/>
              </a:solidFill>
              <a:prstDash val="solid"/>
            </a:ln>
          </c:spPr>
          <c:marker>
            <c:symbol val="triangle"/>
            <c:size val="5"/>
            <c:spPr>
              <a:solidFill>
                <a:srgbClr val="00FF00"/>
              </a:solidFill>
              <a:ln>
                <a:solidFill>
                  <a:srgbClr val="00FF00"/>
                </a:solidFill>
                <a:prstDash val="solid"/>
              </a:ln>
            </c:spPr>
          </c:marker>
          <c:dLbls>
            <c:dLbl>
              <c:idx val="4"/>
              <c:layout>
                <c:manualLayout>
                  <c:x val="5.5629239697595704E-3"/>
                  <c:y val="0"/>
                </c:manualLayout>
              </c:layout>
              <c:dLblPos val="r"/>
              <c:showVal val="1"/>
            </c:dLbl>
            <c:dLbl>
              <c:idx val="8"/>
              <c:layout>
                <c:manualLayout>
                  <c:x val="-2.8245675677410282E-2"/>
                  <c:y val="0"/>
                </c:manualLayout>
              </c:layout>
              <c:dLblPos val="r"/>
              <c:showVal val="1"/>
            </c:dLbl>
            <c:numFmt formatCode="0" sourceLinked="0"/>
            <c:spPr>
              <a:noFill/>
              <a:ln w="26329">
                <a:noFill/>
              </a:ln>
            </c:spPr>
            <c:txPr>
              <a:bodyPr/>
              <a:lstStyle/>
              <a:p>
                <a:pPr>
                  <a:defRPr sz="1659" b="1" i="0" u="none" strike="noStrike" baseline="0">
                    <a:solidFill>
                      <a:srgbClr val="FF0000"/>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Sheet1!$B$4:$AA$4</c:f>
              <c:numCache>
                <c:formatCode>General</c:formatCode>
                <c:ptCount val="26"/>
              </c:numCache>
            </c:numRef>
          </c:val>
        </c:ser>
        <c:ser>
          <c:idx val="3"/>
          <c:order val="2"/>
          <c:tx>
            <c:strRef>
              <c:f>Sheet1!$A$5</c:f>
              <c:strCache>
                <c:ptCount val="1"/>
              </c:strCache>
            </c:strRef>
          </c:tx>
          <c:spPr>
            <a:ln w="13165">
              <a:solidFill>
                <a:srgbClr val="00FFFF"/>
              </a:solidFill>
              <a:prstDash val="solid"/>
            </a:ln>
          </c:spPr>
          <c:marker>
            <c:symbol val="x"/>
            <c:size val="5"/>
            <c:spPr>
              <a:noFill/>
              <a:ln>
                <a:solidFill>
                  <a:srgbClr val="00FFFF"/>
                </a:solidFill>
                <a:prstDash val="solid"/>
              </a:ln>
            </c:spPr>
          </c:marker>
          <c:dLbls>
            <c:spPr>
              <a:noFill/>
              <a:ln w="26329">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Sheet1!$B$5:$AA$5</c:f>
              <c:numCache>
                <c:formatCode>General</c:formatCode>
                <c:ptCount val="26"/>
              </c:numCache>
            </c:numRef>
          </c:val>
        </c:ser>
        <c:ser>
          <c:idx val="4"/>
          <c:order val="3"/>
          <c:tx>
            <c:strRef>
              <c:f>Sheet1!$A$6</c:f>
              <c:strCache>
                <c:ptCount val="1"/>
              </c:strCache>
            </c:strRef>
          </c:tx>
          <c:spPr>
            <a:ln w="13165">
              <a:solidFill>
                <a:srgbClr val="0000FF"/>
              </a:solidFill>
              <a:prstDash val="solid"/>
            </a:ln>
          </c:spPr>
          <c:marker>
            <c:symbol val="star"/>
            <c:size val="5"/>
            <c:spPr>
              <a:noFill/>
              <a:ln>
                <a:solidFill>
                  <a:srgbClr val="0000FF"/>
                </a:solidFill>
                <a:prstDash val="solid"/>
              </a:ln>
            </c:spPr>
          </c:marker>
          <c:dLbls>
            <c:spPr>
              <a:noFill/>
              <a:ln w="26329">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Sheet1!$B$6:$AA$6</c:f>
              <c:numCache>
                <c:formatCode>General</c:formatCode>
                <c:ptCount val="26"/>
              </c:numCache>
            </c:numRef>
          </c:val>
        </c:ser>
        <c:ser>
          <c:idx val="5"/>
          <c:order val="4"/>
          <c:tx>
            <c:strRef>
              <c:f>Sheet1!$A$7</c:f>
              <c:strCache>
                <c:ptCount val="1"/>
              </c:strCache>
            </c:strRef>
          </c:tx>
          <c:spPr>
            <a:ln w="13165">
              <a:solidFill>
                <a:srgbClr val="FF00FF"/>
              </a:solidFill>
              <a:prstDash val="solid"/>
            </a:ln>
          </c:spPr>
          <c:marker>
            <c:symbol val="circle"/>
            <c:size val="5"/>
            <c:spPr>
              <a:solidFill>
                <a:srgbClr val="FF00FF"/>
              </a:solidFill>
              <a:ln>
                <a:solidFill>
                  <a:srgbClr val="FF00FF"/>
                </a:solidFill>
                <a:prstDash val="solid"/>
              </a:ln>
            </c:spPr>
          </c:marker>
          <c:dLbls>
            <c:spPr>
              <a:noFill/>
              <a:ln w="26329">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Sheet1!$B$7:$AA$7</c:f>
              <c:numCache>
                <c:formatCode>General</c:formatCode>
                <c:ptCount val="26"/>
              </c:numCache>
            </c:numRef>
          </c:val>
        </c:ser>
        <c:ser>
          <c:idx val="6"/>
          <c:order val="5"/>
          <c:tx>
            <c:strRef>
              <c:f>Sheet1!$A$9</c:f>
              <c:strCache>
                <c:ptCount val="1"/>
              </c:strCache>
            </c:strRef>
          </c:tx>
          <c:spPr>
            <a:ln w="13165">
              <a:solidFill>
                <a:srgbClr val="008080"/>
              </a:solidFill>
              <a:prstDash val="solid"/>
            </a:ln>
          </c:spPr>
          <c:marker>
            <c:symbol val="plus"/>
            <c:size val="5"/>
            <c:spPr>
              <a:noFill/>
              <a:ln>
                <a:solidFill>
                  <a:srgbClr val="008080"/>
                </a:solidFill>
                <a:prstDash val="solid"/>
              </a:ln>
            </c:spPr>
          </c:marker>
          <c:dLbls>
            <c:spPr>
              <a:noFill/>
              <a:ln w="26329">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Sheet1!$B$9:$AA$9</c:f>
              <c:numCache>
                <c:formatCode>General</c:formatCode>
                <c:ptCount val="26"/>
              </c:numCache>
            </c:numRef>
          </c:val>
        </c:ser>
        <c:ser>
          <c:idx val="7"/>
          <c:order val="6"/>
          <c:tx>
            <c:strRef>
              <c:f>Sheet1!$A$10</c:f>
              <c:strCache>
                <c:ptCount val="1"/>
              </c:strCache>
            </c:strRef>
          </c:tx>
          <c:spPr>
            <a:ln w="13165">
              <a:solidFill>
                <a:srgbClr val="0000FF"/>
              </a:solidFill>
              <a:prstDash val="solid"/>
            </a:ln>
          </c:spPr>
          <c:marker>
            <c:symbol val="dot"/>
            <c:size val="5"/>
            <c:spPr>
              <a:noFill/>
              <a:ln>
                <a:solidFill>
                  <a:srgbClr val="0000FF"/>
                </a:solidFill>
                <a:prstDash val="solid"/>
              </a:ln>
            </c:spPr>
          </c:marker>
          <c:dLbls>
            <c:spPr>
              <a:noFill/>
              <a:ln w="26329">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Sheet1!$B$10:$AA$10</c:f>
              <c:numCache>
                <c:formatCode>General</c:formatCode>
                <c:ptCount val="26"/>
              </c:numCache>
            </c:numRef>
          </c:val>
        </c:ser>
        <c:ser>
          <c:idx val="8"/>
          <c:order val="7"/>
          <c:tx>
            <c:strRef>
              <c:f>Sheet1!$A$11</c:f>
              <c:strCache>
                <c:ptCount val="1"/>
              </c:strCache>
            </c:strRef>
          </c:tx>
          <c:spPr>
            <a:ln w="13165">
              <a:solidFill>
                <a:srgbClr val="00CCFF"/>
              </a:solidFill>
              <a:prstDash val="solid"/>
            </a:ln>
          </c:spPr>
          <c:marker>
            <c:symbol val="dash"/>
            <c:size val="5"/>
            <c:spPr>
              <a:noFill/>
              <a:ln>
                <a:solidFill>
                  <a:srgbClr val="00CCFF"/>
                </a:solidFill>
                <a:prstDash val="solid"/>
              </a:ln>
            </c:spPr>
          </c:marker>
          <c:dLbls>
            <c:spPr>
              <a:noFill/>
              <a:ln w="26329">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Sheet1!$B$11:$AA$11</c:f>
              <c:numCache>
                <c:formatCode>General</c:formatCode>
                <c:ptCount val="26"/>
              </c:numCache>
            </c:numRef>
          </c:val>
        </c:ser>
        <c:ser>
          <c:idx val="9"/>
          <c:order val="8"/>
          <c:tx>
            <c:strRef>
              <c:f>Sheet1!$A$13</c:f>
              <c:strCache>
                <c:ptCount val="1"/>
              </c:strCache>
            </c:strRef>
          </c:tx>
          <c:spPr>
            <a:ln w="13165">
              <a:solidFill>
                <a:srgbClr val="CCFFFF"/>
              </a:solidFill>
              <a:prstDash val="solid"/>
            </a:ln>
          </c:spPr>
          <c:marker>
            <c:symbol val="diamond"/>
            <c:size val="5"/>
            <c:spPr>
              <a:solidFill>
                <a:srgbClr val="CCFFFF"/>
              </a:solidFill>
              <a:ln>
                <a:solidFill>
                  <a:srgbClr val="CCFFFF"/>
                </a:solidFill>
                <a:prstDash val="solid"/>
              </a:ln>
            </c:spPr>
          </c:marker>
          <c:dLbls>
            <c:spPr>
              <a:noFill/>
              <a:ln w="26329">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Sheet1!$B$13:$AA$13</c:f>
              <c:numCache>
                <c:formatCode>General</c:formatCode>
                <c:ptCount val="26"/>
              </c:numCache>
            </c:numRef>
          </c:val>
        </c:ser>
        <c:ser>
          <c:idx val="10"/>
          <c:order val="9"/>
          <c:tx>
            <c:strRef>
              <c:f>Sheet1!$A$14</c:f>
              <c:strCache>
                <c:ptCount val="1"/>
              </c:strCache>
            </c:strRef>
          </c:tx>
          <c:spPr>
            <a:ln w="13165">
              <a:solidFill>
                <a:srgbClr val="CCFFCC"/>
              </a:solidFill>
              <a:prstDash val="solid"/>
            </a:ln>
          </c:spPr>
          <c:marker>
            <c:symbol val="square"/>
            <c:size val="5"/>
            <c:spPr>
              <a:solidFill>
                <a:srgbClr val="CCFFCC"/>
              </a:solidFill>
              <a:ln>
                <a:solidFill>
                  <a:srgbClr val="CCFFCC"/>
                </a:solidFill>
                <a:prstDash val="solid"/>
              </a:ln>
            </c:spPr>
          </c:marker>
          <c:dLbls>
            <c:spPr>
              <a:noFill/>
              <a:ln w="26329">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Sheet1!$B$14:$AA$14</c:f>
              <c:numCache>
                <c:formatCode>General</c:formatCode>
                <c:ptCount val="26"/>
              </c:numCache>
            </c:numRef>
          </c:val>
        </c:ser>
        <c:ser>
          <c:idx val="11"/>
          <c:order val="10"/>
          <c:tx>
            <c:strRef>
              <c:f>Sheet1!$A$15</c:f>
              <c:strCache>
                <c:ptCount val="1"/>
              </c:strCache>
            </c:strRef>
          </c:tx>
          <c:spPr>
            <a:ln w="13165">
              <a:solidFill>
                <a:srgbClr val="FFFF99"/>
              </a:solidFill>
              <a:prstDash val="solid"/>
            </a:ln>
          </c:spPr>
          <c:marker>
            <c:symbol val="triangle"/>
            <c:size val="5"/>
            <c:spPr>
              <a:solidFill>
                <a:srgbClr val="FFFF99"/>
              </a:solidFill>
              <a:ln>
                <a:solidFill>
                  <a:srgbClr val="FFFF99"/>
                </a:solidFill>
                <a:prstDash val="solid"/>
              </a:ln>
            </c:spPr>
          </c:marker>
          <c:dLbls>
            <c:spPr>
              <a:noFill/>
              <a:ln w="26329">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Sheet1!$B$15:$AA$15</c:f>
              <c:numCache>
                <c:formatCode>General</c:formatCode>
                <c:ptCount val="26"/>
              </c:numCache>
            </c:numRef>
          </c:val>
        </c:ser>
        <c:ser>
          <c:idx val="12"/>
          <c:order val="11"/>
          <c:tx>
            <c:strRef>
              <c:f>Sheet1!$A$17</c:f>
              <c:strCache>
                <c:ptCount val="1"/>
              </c:strCache>
            </c:strRef>
          </c:tx>
          <c:spPr>
            <a:ln w="13165">
              <a:solidFill>
                <a:srgbClr val="99CCFF"/>
              </a:solidFill>
              <a:prstDash val="solid"/>
            </a:ln>
          </c:spPr>
          <c:marker>
            <c:symbol val="x"/>
            <c:size val="5"/>
            <c:spPr>
              <a:noFill/>
              <a:ln>
                <a:solidFill>
                  <a:srgbClr val="99CCFF"/>
                </a:solidFill>
                <a:prstDash val="solid"/>
              </a:ln>
            </c:spPr>
          </c:marker>
          <c:dLbls>
            <c:spPr>
              <a:noFill/>
              <a:ln w="26329">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Sheet1!$B$17:$AA$17</c:f>
              <c:numCache>
                <c:formatCode>General</c:formatCode>
                <c:ptCount val="26"/>
              </c:numCache>
            </c:numRef>
          </c:val>
        </c:ser>
        <c:ser>
          <c:idx val="13"/>
          <c:order val="12"/>
          <c:tx>
            <c:strRef>
              <c:f>Sheet1!$A$18</c:f>
              <c:strCache>
                <c:ptCount val="1"/>
              </c:strCache>
            </c:strRef>
          </c:tx>
          <c:spPr>
            <a:ln w="13165">
              <a:solidFill>
                <a:srgbClr val="FF99CC"/>
              </a:solidFill>
              <a:prstDash val="solid"/>
            </a:ln>
          </c:spPr>
          <c:marker>
            <c:symbol val="star"/>
            <c:size val="5"/>
            <c:spPr>
              <a:noFill/>
              <a:ln>
                <a:solidFill>
                  <a:srgbClr val="FF99CC"/>
                </a:solidFill>
                <a:prstDash val="solid"/>
              </a:ln>
            </c:spPr>
          </c:marker>
          <c:dLbls>
            <c:spPr>
              <a:noFill/>
              <a:ln w="26329">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Sheet1!$B$18:$AA$18</c:f>
              <c:numCache>
                <c:formatCode>General</c:formatCode>
                <c:ptCount val="26"/>
              </c:numCache>
            </c:numRef>
          </c:val>
        </c:ser>
        <c:ser>
          <c:idx val="14"/>
          <c:order val="13"/>
          <c:tx>
            <c:strRef>
              <c:f>Sheet1!$A$19</c:f>
              <c:strCache>
                <c:ptCount val="1"/>
              </c:strCache>
            </c:strRef>
          </c:tx>
          <c:spPr>
            <a:ln w="13165">
              <a:solidFill>
                <a:srgbClr val="CC99FF"/>
              </a:solidFill>
              <a:prstDash val="solid"/>
            </a:ln>
          </c:spPr>
          <c:marker>
            <c:symbol val="circle"/>
            <c:size val="5"/>
            <c:spPr>
              <a:solidFill>
                <a:srgbClr val="CC99FF"/>
              </a:solidFill>
              <a:ln>
                <a:solidFill>
                  <a:srgbClr val="CC99FF"/>
                </a:solidFill>
                <a:prstDash val="solid"/>
              </a:ln>
            </c:spPr>
          </c:marker>
          <c:dLbls>
            <c:spPr>
              <a:noFill/>
              <a:ln w="26329">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Sheet1!$B$19:$AA$19</c:f>
              <c:numCache>
                <c:formatCode>General</c:formatCode>
                <c:ptCount val="26"/>
              </c:numCache>
            </c:numRef>
          </c:val>
        </c:ser>
        <c:ser>
          <c:idx val="15"/>
          <c:order val="14"/>
          <c:tx>
            <c:strRef>
              <c:f>Sheet1!$A$21</c:f>
              <c:strCache>
                <c:ptCount val="1"/>
              </c:strCache>
            </c:strRef>
          </c:tx>
          <c:spPr>
            <a:ln w="13165">
              <a:solidFill>
                <a:srgbClr val="FFCC99"/>
              </a:solidFill>
              <a:prstDash val="solid"/>
            </a:ln>
          </c:spPr>
          <c:marker>
            <c:symbol val="plus"/>
            <c:size val="5"/>
            <c:spPr>
              <a:noFill/>
              <a:ln>
                <a:solidFill>
                  <a:srgbClr val="FFCC99"/>
                </a:solidFill>
                <a:prstDash val="solid"/>
              </a:ln>
            </c:spPr>
          </c:marker>
          <c:dLbls>
            <c:spPr>
              <a:noFill/>
              <a:ln w="26329">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Sheet1!$B$21:$AA$21</c:f>
              <c:numCache>
                <c:formatCode>General</c:formatCode>
                <c:ptCount val="26"/>
              </c:numCache>
            </c:numRef>
          </c:val>
        </c:ser>
        <c:ser>
          <c:idx val="16"/>
          <c:order val="15"/>
          <c:tx>
            <c:strRef>
              <c:f>Sheet1!$A$22</c:f>
              <c:strCache>
                <c:ptCount val="1"/>
              </c:strCache>
            </c:strRef>
          </c:tx>
          <c:spPr>
            <a:ln w="13165">
              <a:solidFill>
                <a:srgbClr val="3366FF"/>
              </a:solidFill>
              <a:prstDash val="solid"/>
            </a:ln>
          </c:spPr>
          <c:marker>
            <c:symbol val="dot"/>
            <c:size val="5"/>
            <c:spPr>
              <a:noFill/>
              <a:ln>
                <a:solidFill>
                  <a:srgbClr val="3366FF"/>
                </a:solidFill>
                <a:prstDash val="solid"/>
              </a:ln>
            </c:spPr>
          </c:marker>
          <c:dLbls>
            <c:spPr>
              <a:noFill/>
              <a:ln w="26329">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Sheet1!$B$22:$AA$22</c:f>
              <c:numCache>
                <c:formatCode>General</c:formatCode>
                <c:ptCount val="26"/>
              </c:numCache>
            </c:numRef>
          </c:val>
        </c:ser>
        <c:ser>
          <c:idx val="17"/>
          <c:order val="16"/>
          <c:tx>
            <c:strRef>
              <c:f>Sheet1!$A$23</c:f>
              <c:strCache>
                <c:ptCount val="1"/>
              </c:strCache>
            </c:strRef>
          </c:tx>
          <c:spPr>
            <a:ln w="13165">
              <a:solidFill>
                <a:srgbClr val="33CCCC"/>
              </a:solidFill>
              <a:prstDash val="solid"/>
            </a:ln>
          </c:spPr>
          <c:marker>
            <c:symbol val="dash"/>
            <c:size val="5"/>
            <c:spPr>
              <a:noFill/>
              <a:ln>
                <a:solidFill>
                  <a:srgbClr val="33CCCC"/>
                </a:solidFill>
                <a:prstDash val="solid"/>
              </a:ln>
            </c:spPr>
          </c:marker>
          <c:dLbls>
            <c:spPr>
              <a:noFill/>
              <a:ln w="26329">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Sheet1!$B$23:$AA$23</c:f>
              <c:numCache>
                <c:formatCode>General</c:formatCode>
                <c:ptCount val="26"/>
              </c:numCache>
            </c:numRef>
          </c:val>
        </c:ser>
        <c:ser>
          <c:idx val="18"/>
          <c:order val="17"/>
          <c:tx>
            <c:strRef>
              <c:f>Sheet1!$A$25</c:f>
              <c:strCache>
                <c:ptCount val="1"/>
              </c:strCache>
            </c:strRef>
          </c:tx>
          <c:spPr>
            <a:ln w="13165">
              <a:solidFill>
                <a:srgbClr val="99CC00"/>
              </a:solidFill>
              <a:prstDash val="solid"/>
            </a:ln>
          </c:spPr>
          <c:marker>
            <c:symbol val="diamond"/>
            <c:size val="5"/>
            <c:spPr>
              <a:solidFill>
                <a:srgbClr val="99CC00"/>
              </a:solidFill>
              <a:ln>
                <a:solidFill>
                  <a:srgbClr val="99CC00"/>
                </a:solidFill>
                <a:prstDash val="solid"/>
              </a:ln>
            </c:spPr>
          </c:marker>
          <c:dLbls>
            <c:spPr>
              <a:noFill/>
              <a:ln w="26329">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Sheet1!$B$25:$AA$25</c:f>
              <c:numCache>
                <c:formatCode>General</c:formatCode>
                <c:ptCount val="26"/>
              </c:numCache>
            </c:numRef>
          </c:val>
        </c:ser>
        <c:ser>
          <c:idx val="19"/>
          <c:order val="18"/>
          <c:tx>
            <c:strRef>
              <c:f>Sheet1!$A$26</c:f>
              <c:strCache>
                <c:ptCount val="1"/>
              </c:strCache>
            </c:strRef>
          </c:tx>
          <c:spPr>
            <a:ln w="13165">
              <a:solidFill>
                <a:srgbClr val="FFCC00"/>
              </a:solidFill>
              <a:prstDash val="solid"/>
            </a:ln>
          </c:spPr>
          <c:marker>
            <c:symbol val="square"/>
            <c:size val="5"/>
            <c:spPr>
              <a:solidFill>
                <a:srgbClr val="FFCC00"/>
              </a:solidFill>
              <a:ln>
                <a:solidFill>
                  <a:srgbClr val="FFCC00"/>
                </a:solidFill>
                <a:prstDash val="solid"/>
              </a:ln>
            </c:spPr>
          </c:marker>
          <c:dLbls>
            <c:spPr>
              <a:noFill/>
              <a:ln w="26329">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Sheet1!$B$26:$AA$26</c:f>
              <c:numCache>
                <c:formatCode>General</c:formatCode>
                <c:ptCount val="26"/>
              </c:numCache>
            </c:numRef>
          </c:val>
        </c:ser>
        <c:ser>
          <c:idx val="20"/>
          <c:order val="19"/>
          <c:tx>
            <c:strRef>
              <c:f>Sheet1!$A$27</c:f>
              <c:strCache>
                <c:ptCount val="1"/>
              </c:strCache>
            </c:strRef>
          </c:tx>
          <c:spPr>
            <a:ln w="13165">
              <a:solidFill>
                <a:srgbClr val="FF9900"/>
              </a:solidFill>
              <a:prstDash val="solid"/>
            </a:ln>
          </c:spPr>
          <c:marker>
            <c:symbol val="triangle"/>
            <c:size val="5"/>
            <c:spPr>
              <a:solidFill>
                <a:srgbClr val="FF9900"/>
              </a:solidFill>
              <a:ln>
                <a:solidFill>
                  <a:srgbClr val="FF9900"/>
                </a:solidFill>
                <a:prstDash val="solid"/>
              </a:ln>
            </c:spPr>
          </c:marker>
          <c:dLbls>
            <c:spPr>
              <a:noFill/>
              <a:ln w="26329">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Sheet1!$B$27:$AA$27</c:f>
              <c:numCache>
                <c:formatCode>General</c:formatCode>
                <c:ptCount val="26"/>
              </c:numCache>
            </c:numRef>
          </c:val>
        </c:ser>
        <c:ser>
          <c:idx val="21"/>
          <c:order val="20"/>
          <c:tx>
            <c:strRef>
              <c:f>Sheet1!$A$29</c:f>
              <c:strCache>
                <c:ptCount val="1"/>
              </c:strCache>
            </c:strRef>
          </c:tx>
          <c:spPr>
            <a:ln w="13165">
              <a:solidFill>
                <a:srgbClr val="FF6600"/>
              </a:solidFill>
              <a:prstDash val="solid"/>
            </a:ln>
          </c:spPr>
          <c:marker>
            <c:symbol val="x"/>
            <c:size val="5"/>
            <c:spPr>
              <a:noFill/>
              <a:ln>
                <a:solidFill>
                  <a:srgbClr val="FF6600"/>
                </a:solidFill>
                <a:prstDash val="solid"/>
              </a:ln>
            </c:spPr>
          </c:marker>
          <c:dLbls>
            <c:spPr>
              <a:noFill/>
              <a:ln w="26329">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Sheet1!$B$29:$AA$29</c:f>
              <c:numCache>
                <c:formatCode>General</c:formatCode>
                <c:ptCount val="26"/>
              </c:numCache>
            </c:numRef>
          </c:val>
        </c:ser>
        <c:ser>
          <c:idx val="22"/>
          <c:order val="21"/>
          <c:tx>
            <c:strRef>
              <c:f>Sheet1!$A$30</c:f>
              <c:strCache>
                <c:ptCount val="1"/>
              </c:strCache>
            </c:strRef>
          </c:tx>
          <c:spPr>
            <a:ln w="13165">
              <a:solidFill>
                <a:srgbClr val="666699"/>
              </a:solidFill>
              <a:prstDash val="solid"/>
            </a:ln>
          </c:spPr>
          <c:marker>
            <c:symbol val="star"/>
            <c:size val="5"/>
            <c:spPr>
              <a:noFill/>
              <a:ln>
                <a:solidFill>
                  <a:srgbClr val="666699"/>
                </a:solidFill>
                <a:prstDash val="solid"/>
              </a:ln>
            </c:spPr>
          </c:marker>
          <c:dLbls>
            <c:spPr>
              <a:noFill/>
              <a:ln w="26329">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Sheet1!$B$30:$AA$30</c:f>
              <c:numCache>
                <c:formatCode>General</c:formatCode>
                <c:ptCount val="26"/>
              </c:numCache>
            </c:numRef>
          </c:val>
        </c:ser>
        <c:ser>
          <c:idx val="23"/>
          <c:order val="22"/>
          <c:tx>
            <c:strRef>
              <c:f>Sheet1!$A$31</c:f>
              <c:strCache>
                <c:ptCount val="1"/>
              </c:strCache>
            </c:strRef>
          </c:tx>
          <c:spPr>
            <a:ln w="13165">
              <a:solidFill>
                <a:srgbClr val="969696"/>
              </a:solidFill>
              <a:prstDash val="solid"/>
            </a:ln>
          </c:spPr>
          <c:marker>
            <c:symbol val="circle"/>
            <c:size val="5"/>
            <c:spPr>
              <a:solidFill>
                <a:srgbClr val="969696"/>
              </a:solidFill>
              <a:ln>
                <a:solidFill>
                  <a:srgbClr val="969696"/>
                </a:solidFill>
                <a:prstDash val="solid"/>
              </a:ln>
            </c:spPr>
          </c:marker>
          <c:dLbls>
            <c:spPr>
              <a:noFill/>
              <a:ln w="26329">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Sheet1!$B$31:$AA$31</c:f>
              <c:numCache>
                <c:formatCode>General</c:formatCode>
                <c:ptCount val="26"/>
              </c:numCache>
            </c:numRef>
          </c:val>
        </c:ser>
        <c:ser>
          <c:idx val="24"/>
          <c:order val="23"/>
          <c:tx>
            <c:strRef>
              <c:f>Sheet1!$A$33</c:f>
              <c:strCache>
                <c:ptCount val="1"/>
              </c:strCache>
            </c:strRef>
          </c:tx>
          <c:spPr>
            <a:ln w="13165">
              <a:solidFill>
                <a:srgbClr val="003366"/>
              </a:solidFill>
              <a:prstDash val="solid"/>
            </a:ln>
          </c:spPr>
          <c:marker>
            <c:symbol val="plus"/>
            <c:size val="5"/>
            <c:spPr>
              <a:noFill/>
              <a:ln>
                <a:solidFill>
                  <a:srgbClr val="003366"/>
                </a:solidFill>
                <a:prstDash val="solid"/>
              </a:ln>
            </c:spPr>
          </c:marker>
          <c:dLbls>
            <c:spPr>
              <a:noFill/>
              <a:ln w="26329">
                <a:noFill/>
              </a:ln>
            </c:spPr>
            <c:txPr>
              <a:bodyPr/>
              <a:lstStyle/>
              <a:p>
                <a:pPr>
                  <a:defRPr sz="1037" b="0" i="0" u="none" strike="noStrike" baseline="0">
                    <a:solidFill>
                      <a:schemeClr val="tx1"/>
                    </a:solidFill>
                    <a:latin typeface="Arial"/>
                    <a:ea typeface="Arial"/>
                    <a:cs typeface="Arial"/>
                  </a:defRPr>
                </a:pPr>
                <a:endParaRPr lang="en-US"/>
              </a:p>
            </c:txPr>
            <c:showVal val="1"/>
          </c:dLbls>
          <c:cat>
            <c:strRef>
              <c:f>Sheet1!$B$1:$AA$1</c:f>
              <c:strCache>
                <c:ptCount val="26"/>
                <c:pt idx="0">
                  <c:v>US</c:v>
                </c:pt>
                <c:pt idx="1">
                  <c:v>UT</c:v>
                </c:pt>
                <c:pt idx="2">
                  <c:v>GA</c:v>
                </c:pt>
                <c:pt idx="3">
                  <c:v>MN</c:v>
                </c:pt>
                <c:pt idx="4">
                  <c:v>TN</c:v>
                </c:pt>
                <c:pt idx="5">
                  <c:v>OR</c:v>
                </c:pt>
                <c:pt idx="6">
                  <c:v>ME</c:v>
                </c:pt>
                <c:pt idx="7">
                  <c:v>MS</c:v>
                </c:pt>
                <c:pt idx="8">
                  <c:v>RI</c:v>
                </c:pt>
                <c:pt idx="9">
                  <c:v>NM</c:v>
                </c:pt>
                <c:pt idx="10">
                  <c:v>CT</c:v>
                </c:pt>
                <c:pt idx="11">
                  <c:v>NJ</c:v>
                </c:pt>
                <c:pt idx="12">
                  <c:v>NC</c:v>
                </c:pt>
                <c:pt idx="13">
                  <c:v>IL</c:v>
                </c:pt>
                <c:pt idx="14">
                  <c:v>MD</c:v>
                </c:pt>
                <c:pt idx="15">
                  <c:v>NY</c:v>
                </c:pt>
                <c:pt idx="16">
                  <c:v>SC</c:v>
                </c:pt>
                <c:pt idx="17">
                  <c:v>WI</c:v>
                </c:pt>
                <c:pt idx="18">
                  <c:v>IA</c:v>
                </c:pt>
                <c:pt idx="19">
                  <c:v>VT</c:v>
                </c:pt>
                <c:pt idx="20">
                  <c:v>LA</c:v>
                </c:pt>
                <c:pt idx="21">
                  <c:v>KS</c:v>
                </c:pt>
                <c:pt idx="22">
                  <c:v>CO</c:v>
                </c:pt>
                <c:pt idx="23">
                  <c:v>OK</c:v>
                </c:pt>
                <c:pt idx="24">
                  <c:v>ID</c:v>
                </c:pt>
                <c:pt idx="25">
                  <c:v>DE</c:v>
                </c:pt>
              </c:strCache>
            </c:strRef>
          </c:cat>
          <c:val>
            <c:numRef>
              <c:f>Sheet1!$B$33:$AA$33</c:f>
              <c:numCache>
                <c:formatCode>General</c:formatCode>
                <c:ptCount val="26"/>
              </c:numCache>
            </c:numRef>
          </c:val>
        </c:ser>
        <c:dLbls>
          <c:showVal val="1"/>
        </c:dLbls>
        <c:marker val="1"/>
        <c:axId val="47400064"/>
        <c:axId val="47401600"/>
      </c:lineChart>
      <c:catAx>
        <c:axId val="47384448"/>
        <c:scaling>
          <c:orientation val="minMax"/>
        </c:scaling>
        <c:axPos val="b"/>
        <c:numFmt formatCode="General" sourceLinked="1"/>
        <c:majorTickMark val="cross"/>
        <c:tickLblPos val="low"/>
        <c:spPr>
          <a:ln w="3291">
            <a:solidFill>
              <a:schemeClr val="tx1"/>
            </a:solidFill>
            <a:prstDash val="solid"/>
          </a:ln>
        </c:spPr>
        <c:txPr>
          <a:bodyPr rot="-5400000" vert="horz"/>
          <a:lstStyle/>
          <a:p>
            <a:pPr>
              <a:defRPr sz="1140" b="1" i="0" u="none" strike="noStrike" baseline="0">
                <a:solidFill>
                  <a:schemeClr val="tx1"/>
                </a:solidFill>
                <a:latin typeface="Arial"/>
                <a:ea typeface="Arial"/>
                <a:cs typeface="Arial"/>
              </a:defRPr>
            </a:pPr>
            <a:endParaRPr lang="en-US"/>
          </a:p>
        </c:txPr>
        <c:crossAx val="47385984"/>
        <c:crossesAt val="0"/>
        <c:lblAlgn val="ctr"/>
        <c:lblOffset val="100"/>
        <c:tickLblSkip val="1"/>
        <c:tickMarkSkip val="1"/>
      </c:catAx>
      <c:valAx>
        <c:axId val="47385984"/>
        <c:scaling>
          <c:orientation val="minMax"/>
          <c:max val="0.5"/>
          <c:min val="-0.2"/>
        </c:scaling>
        <c:axPos val="l"/>
        <c:numFmt formatCode="0%" sourceLinked="0"/>
        <c:majorTickMark val="cross"/>
        <c:tickLblPos val="nextTo"/>
        <c:spPr>
          <a:ln w="3291">
            <a:solidFill>
              <a:schemeClr val="tx1"/>
            </a:solidFill>
            <a:prstDash val="solid"/>
          </a:ln>
        </c:spPr>
        <c:txPr>
          <a:bodyPr rot="0" vert="horz"/>
          <a:lstStyle/>
          <a:p>
            <a:pPr>
              <a:defRPr sz="1866" b="1" i="0" u="none" strike="noStrike" baseline="0">
                <a:solidFill>
                  <a:schemeClr val="tx1"/>
                </a:solidFill>
                <a:latin typeface="Arial"/>
                <a:ea typeface="Arial"/>
                <a:cs typeface="Arial"/>
              </a:defRPr>
            </a:pPr>
            <a:endParaRPr lang="en-US"/>
          </a:p>
        </c:txPr>
        <c:crossAx val="47384448"/>
        <c:crosses val="autoZero"/>
        <c:crossBetween val="between"/>
        <c:majorUnit val="0.1"/>
        <c:minorUnit val="1.0000000000000005E-2"/>
      </c:valAx>
      <c:catAx>
        <c:axId val="47400064"/>
        <c:scaling>
          <c:orientation val="minMax"/>
        </c:scaling>
        <c:delete val="1"/>
        <c:axPos val="b"/>
        <c:tickLblPos val="none"/>
        <c:crossAx val="47401600"/>
        <c:crosses val="autoZero"/>
        <c:lblAlgn val="ctr"/>
        <c:lblOffset val="100"/>
      </c:catAx>
      <c:valAx>
        <c:axId val="47401600"/>
        <c:scaling>
          <c:orientation val="minMax"/>
        </c:scaling>
        <c:delete val="1"/>
        <c:axPos val="r"/>
        <c:numFmt formatCode="General" sourceLinked="1"/>
        <c:tickLblPos val="none"/>
        <c:crossAx val="47400064"/>
        <c:crosses val="max"/>
        <c:crossBetween val="between"/>
      </c:valAx>
      <c:spPr>
        <a:noFill/>
        <a:ln w="26329">
          <a:noFill/>
        </a:ln>
      </c:spPr>
    </c:plotArea>
    <c:plotVisOnly val="1"/>
    <c:dispBlanksAs val="gap"/>
  </c:chart>
  <c:spPr>
    <a:noFill/>
    <a:ln>
      <a:noFill/>
    </a:ln>
  </c:spPr>
  <c:txPr>
    <a:bodyPr/>
    <a:lstStyle/>
    <a:p>
      <a:pPr>
        <a:defRPr sz="1037" b="0" i="0" u="none" strike="noStrike" baseline="0">
          <a:solidFill>
            <a:schemeClr val="tx1"/>
          </a:solidFill>
          <a:latin typeface="Arial"/>
          <a:ea typeface="Arial"/>
          <a:cs typeface="Arial"/>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6.6361556064073221E-2"/>
          <c:y val="4.8128342245989247E-2"/>
          <c:w val="0.93478260869565222"/>
          <c:h val="0.83957219251336901"/>
        </c:manualLayout>
      </c:layout>
      <c:barChart>
        <c:barDir val="col"/>
        <c:grouping val="clustered"/>
        <c:ser>
          <c:idx val="2"/>
          <c:order val="0"/>
          <c:tx>
            <c:strRef>
              <c:f>Sheet1!$A$2</c:f>
              <c:strCache>
                <c:ptCount val="1"/>
                <c:pt idx="0">
                  <c:v>WC</c:v>
                </c:pt>
              </c:strCache>
            </c:strRef>
          </c:tx>
          <c:spPr>
            <a:solidFill>
              <a:schemeClr val="accent1"/>
            </a:solidFill>
            <a:ln w="25496">
              <a:noFill/>
            </a:ln>
          </c:spPr>
          <c:dPt>
            <c:idx val="18"/>
            <c:spPr>
              <a:solidFill>
                <a:schemeClr val="tx2"/>
              </a:solidFill>
              <a:ln w="25496">
                <a:noFill/>
              </a:ln>
            </c:spPr>
          </c:dPt>
          <c:dLbls>
            <c:numFmt formatCode="#,##0.0_);[Red]\(#,##0.0\)" sourceLinked="0"/>
            <c:spPr>
              <a:noFill/>
              <a:ln w="25496">
                <a:noFill/>
              </a:ln>
            </c:spPr>
            <c:txPr>
              <a:bodyPr rot="-5400000" vert="horz"/>
              <a:lstStyle/>
              <a:p>
                <a:pPr algn="ctr">
                  <a:defRPr sz="1405" b="1" i="0" u="none" strike="noStrike" baseline="0">
                    <a:solidFill>
                      <a:schemeClr val="tx1"/>
                    </a:solidFill>
                    <a:latin typeface="Arial"/>
                    <a:ea typeface="Arial"/>
                    <a:cs typeface="Arial"/>
                  </a:defRPr>
                </a:pPr>
                <a:endParaRPr lang="en-US"/>
              </a:p>
            </c:txPr>
            <c:dLblPos val="outEnd"/>
            <c:showVal val="1"/>
          </c:dLbls>
          <c:cat>
            <c:strRef>
              <c:f>Sheet1!$B$1:$T$1</c:f>
              <c:strCache>
                <c:ptCount val="19"/>
                <c:pt idx="0">
                  <c:v>94</c:v>
                </c:pt>
                <c:pt idx="1">
                  <c:v>95</c:v>
                </c:pt>
                <c:pt idx="2">
                  <c:v>96</c:v>
                </c:pt>
                <c:pt idx="3">
                  <c:v>97</c:v>
                </c:pt>
                <c:pt idx="4">
                  <c:v>98</c:v>
                </c:pt>
                <c:pt idx="5">
                  <c:v>99</c:v>
                </c:pt>
                <c:pt idx="6">
                  <c:v>00</c:v>
                </c:pt>
                <c:pt idx="7">
                  <c:v>01</c:v>
                </c:pt>
                <c:pt idx="8">
                  <c:v>02</c:v>
                </c:pt>
                <c:pt idx="9">
                  <c:v>03</c:v>
                </c:pt>
                <c:pt idx="10">
                  <c:v>04</c:v>
                </c:pt>
                <c:pt idx="11">
                  <c:v>05</c:v>
                </c:pt>
                <c:pt idx="12">
                  <c:v>06</c:v>
                </c:pt>
                <c:pt idx="13">
                  <c:v>07</c:v>
                </c:pt>
                <c:pt idx="14">
                  <c:v>08</c:v>
                </c:pt>
                <c:pt idx="15">
                  <c:v>09</c:v>
                </c:pt>
                <c:pt idx="16">
                  <c:v>10</c:v>
                </c:pt>
                <c:pt idx="17">
                  <c:v>11</c:v>
                </c:pt>
                <c:pt idx="18">
                  <c:v>12F</c:v>
                </c:pt>
              </c:strCache>
            </c:strRef>
          </c:cat>
          <c:val>
            <c:numRef>
              <c:f>Sheet1!$B$2:$T$2</c:f>
              <c:numCache>
                <c:formatCode>General</c:formatCode>
                <c:ptCount val="19"/>
                <c:pt idx="0">
                  <c:v>102</c:v>
                </c:pt>
                <c:pt idx="1">
                  <c:v>97</c:v>
                </c:pt>
                <c:pt idx="2">
                  <c:v>100</c:v>
                </c:pt>
                <c:pt idx="3">
                  <c:v>101</c:v>
                </c:pt>
                <c:pt idx="4">
                  <c:v>107</c:v>
                </c:pt>
                <c:pt idx="5">
                  <c:v>115.3</c:v>
                </c:pt>
                <c:pt idx="6">
                  <c:v>118.2</c:v>
                </c:pt>
                <c:pt idx="7">
                  <c:v>121.7</c:v>
                </c:pt>
                <c:pt idx="8">
                  <c:v>112.6</c:v>
                </c:pt>
                <c:pt idx="9">
                  <c:v>108.6</c:v>
                </c:pt>
                <c:pt idx="10">
                  <c:v>105.1</c:v>
                </c:pt>
                <c:pt idx="11">
                  <c:v>102.7</c:v>
                </c:pt>
                <c:pt idx="12">
                  <c:v>98.5</c:v>
                </c:pt>
                <c:pt idx="13">
                  <c:v>103.6</c:v>
                </c:pt>
                <c:pt idx="14">
                  <c:v>104.6</c:v>
                </c:pt>
                <c:pt idx="15">
                  <c:v>110.4</c:v>
                </c:pt>
                <c:pt idx="16">
                  <c:v>116.6</c:v>
                </c:pt>
                <c:pt idx="17">
                  <c:v>117.1</c:v>
                </c:pt>
                <c:pt idx="18">
                  <c:v>116</c:v>
                </c:pt>
              </c:numCache>
            </c:numRef>
          </c:val>
        </c:ser>
        <c:gapWidth val="60"/>
        <c:axId val="70625152"/>
        <c:axId val="70626688"/>
      </c:barChart>
      <c:catAx>
        <c:axId val="70625152"/>
        <c:scaling>
          <c:orientation val="minMax"/>
        </c:scaling>
        <c:axPos val="b"/>
        <c:numFmt formatCode="General" sourceLinked="1"/>
        <c:tickLblPos val="low"/>
        <c:spPr>
          <a:ln w="3187">
            <a:solidFill>
              <a:schemeClr val="tx1"/>
            </a:solidFill>
            <a:prstDash val="solid"/>
          </a:ln>
        </c:spPr>
        <c:txPr>
          <a:bodyPr rot="0" vert="horz"/>
          <a:lstStyle/>
          <a:p>
            <a:pPr>
              <a:defRPr sz="1405" b="0" i="0" u="none" strike="noStrike" baseline="0">
                <a:solidFill>
                  <a:schemeClr val="tx1"/>
                </a:solidFill>
                <a:latin typeface="Arial"/>
                <a:ea typeface="Arial"/>
                <a:cs typeface="Arial"/>
              </a:defRPr>
            </a:pPr>
            <a:endParaRPr lang="en-US"/>
          </a:p>
        </c:txPr>
        <c:crossAx val="70626688"/>
        <c:crossesAt val="100"/>
        <c:lblAlgn val="ctr"/>
        <c:lblOffset val="100"/>
        <c:tickLblSkip val="1"/>
        <c:tickMarkSkip val="1"/>
      </c:catAx>
      <c:valAx>
        <c:axId val="70626688"/>
        <c:scaling>
          <c:orientation val="minMax"/>
          <c:max val="130"/>
          <c:min val="90"/>
        </c:scaling>
        <c:axPos val="l"/>
        <c:numFmt formatCode="#,##0_);[Red]\(#,##0\)" sourceLinked="0"/>
        <c:tickLblPos val="nextTo"/>
        <c:spPr>
          <a:ln w="3187">
            <a:solidFill>
              <a:schemeClr val="tx1"/>
            </a:solidFill>
            <a:prstDash val="solid"/>
          </a:ln>
        </c:spPr>
        <c:txPr>
          <a:bodyPr rot="0" vert="horz"/>
          <a:lstStyle/>
          <a:p>
            <a:pPr>
              <a:defRPr sz="1405" b="0" i="0" u="none" strike="noStrike" baseline="0">
                <a:solidFill>
                  <a:schemeClr val="tx1"/>
                </a:solidFill>
                <a:latin typeface="Arial"/>
                <a:ea typeface="Arial"/>
                <a:cs typeface="Arial"/>
              </a:defRPr>
            </a:pPr>
            <a:endParaRPr lang="en-US"/>
          </a:p>
        </c:txPr>
        <c:crossAx val="70625152"/>
        <c:crosses val="autoZero"/>
        <c:crossBetween val="between"/>
      </c:valAx>
      <c:spPr>
        <a:noFill/>
        <a:ln w="25496">
          <a:noFill/>
        </a:ln>
      </c:spPr>
    </c:plotArea>
    <c:plotVisOnly val="1"/>
    <c:dispBlanksAs val="gap"/>
  </c:chart>
  <c:spPr>
    <a:noFill/>
    <a:ln>
      <a:noFill/>
    </a:ln>
  </c:spPr>
  <c:txPr>
    <a:bodyPr/>
    <a:lstStyle/>
    <a:p>
      <a:pPr>
        <a:defRPr sz="1606" b="0" i="0" u="none" strike="noStrike" baseline="0">
          <a:solidFill>
            <a:schemeClr val="tx1"/>
          </a:solidFill>
          <a:latin typeface="Arial"/>
          <a:ea typeface="Arial"/>
          <a:cs typeface="Arial"/>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7.8976640711902121E-2"/>
          <c:y val="5.1146384479717796E-2"/>
          <c:w val="0.90767519466073465"/>
          <c:h val="0.77601410934744242"/>
        </c:manualLayout>
      </c:layout>
      <c:lineChart>
        <c:grouping val="standard"/>
        <c:ser>
          <c:idx val="0"/>
          <c:order val="0"/>
          <c:tx>
            <c:strRef>
              <c:f>Sheet1!$A$2</c:f>
              <c:strCache>
                <c:ptCount val="1"/>
                <c:pt idx="0">
                  <c:v>Change in Medical CPI</c:v>
                </c:pt>
              </c:strCache>
            </c:strRef>
          </c:tx>
          <c:spPr>
            <a:ln w="38572">
              <a:solidFill>
                <a:srgbClr val="003366"/>
              </a:solidFill>
              <a:prstDash val="solid"/>
            </a:ln>
          </c:spPr>
          <c:marker>
            <c:symbol val="triangle"/>
            <c:size val="7"/>
            <c:spPr>
              <a:solidFill>
                <a:srgbClr val="003366"/>
              </a:solidFill>
              <a:ln>
                <a:solidFill>
                  <a:srgbClr val="003366"/>
                </a:solidFill>
                <a:prstDash val="solid"/>
              </a:ln>
            </c:spPr>
          </c:marker>
          <c:dLbls>
            <c:spPr>
              <a:noFill/>
              <a:ln w="25715">
                <a:noFill/>
              </a:ln>
            </c:spPr>
            <c:txPr>
              <a:bodyPr/>
              <a:lstStyle/>
              <a:p>
                <a:pPr>
                  <a:defRPr sz="1417" b="1" i="0" u="none" strike="noStrike" baseline="0">
                    <a:solidFill>
                      <a:schemeClr val="tx1"/>
                    </a:solidFill>
                    <a:latin typeface="Arial"/>
                    <a:ea typeface="Arial"/>
                    <a:cs typeface="Arial"/>
                  </a:defRPr>
                </a:pPr>
                <a:endParaRPr lang="en-US"/>
              </a:p>
            </c:txPr>
            <c:dLblPos val="b"/>
            <c:showVal val="1"/>
          </c:dLbls>
          <c:cat>
            <c:strRef>
              <c:f>Sheet1!$B$1:$T$1</c:f>
              <c:strCache>
                <c:ptCount val="12"/>
                <c:pt idx="0">
                  <c:v>2002</c:v>
                </c:pt>
                <c:pt idx="1">
                  <c:v>2003</c:v>
                </c:pt>
                <c:pt idx="2">
                  <c:v>2004</c:v>
                </c:pt>
                <c:pt idx="3">
                  <c:v>2005</c:v>
                </c:pt>
                <c:pt idx="4">
                  <c:v>2006</c:v>
                </c:pt>
                <c:pt idx="5">
                  <c:v>2007</c:v>
                </c:pt>
                <c:pt idx="6">
                  <c:v>2008</c:v>
                </c:pt>
                <c:pt idx="7">
                  <c:v>2009</c:v>
                </c:pt>
                <c:pt idx="8">
                  <c:v>2010</c:v>
                </c:pt>
                <c:pt idx="9">
                  <c:v>2011</c:v>
                </c:pt>
                <c:pt idx="10">
                  <c:v>2012</c:v>
                </c:pt>
                <c:pt idx="11">
                  <c:v>2013:1H</c:v>
                </c:pt>
              </c:strCache>
            </c:strRef>
          </c:cat>
          <c:val>
            <c:numRef>
              <c:f>Sheet1!$B$2:$T$2</c:f>
              <c:numCache>
                <c:formatCode>0.0%</c:formatCode>
                <c:ptCount val="12"/>
                <c:pt idx="0">
                  <c:v>4.7000000000000014E-2</c:v>
                </c:pt>
                <c:pt idx="1">
                  <c:v>4.0000000000000022E-2</c:v>
                </c:pt>
                <c:pt idx="2">
                  <c:v>4.3999999999999997E-2</c:v>
                </c:pt>
                <c:pt idx="3">
                  <c:v>4.2000000000000023E-2</c:v>
                </c:pt>
                <c:pt idx="4">
                  <c:v>4.0000000000000022E-2</c:v>
                </c:pt>
                <c:pt idx="5">
                  <c:v>4.3999999999999997E-2</c:v>
                </c:pt>
                <c:pt idx="6">
                  <c:v>3.6999999999999998E-2</c:v>
                </c:pt>
                <c:pt idx="7">
                  <c:v>3.2000000000000042E-2</c:v>
                </c:pt>
                <c:pt idx="8">
                  <c:v>3.4000000000000002E-2</c:v>
                </c:pt>
                <c:pt idx="9">
                  <c:v>3.0000000000000002E-2</c:v>
                </c:pt>
                <c:pt idx="10">
                  <c:v>3.6999999999999998E-2</c:v>
                </c:pt>
                <c:pt idx="11">
                  <c:v>2.7000000000000218E-2</c:v>
                </c:pt>
              </c:numCache>
            </c:numRef>
          </c:val>
          <c:smooth val="1"/>
        </c:ser>
        <c:ser>
          <c:idx val="1"/>
          <c:order val="1"/>
          <c:tx>
            <c:strRef>
              <c:f>Sheet1!$A$3</c:f>
              <c:strCache>
                <c:ptCount val="1"/>
                <c:pt idx="0">
                  <c:v>Change Med Cost per Lost Time Claim</c:v>
                </c:pt>
              </c:strCache>
            </c:strRef>
          </c:tx>
          <c:spPr>
            <a:ln w="38572">
              <a:solidFill>
                <a:srgbClr val="FF0000"/>
              </a:solidFill>
              <a:prstDash val="solid"/>
            </a:ln>
          </c:spPr>
          <c:marker>
            <c:symbol val="square"/>
            <c:size val="9"/>
            <c:spPr>
              <a:solidFill>
                <a:srgbClr val="FF0000"/>
              </a:solidFill>
              <a:ln>
                <a:solidFill>
                  <a:srgbClr val="FF0000"/>
                </a:solidFill>
                <a:prstDash val="solid"/>
              </a:ln>
            </c:spPr>
          </c:marker>
          <c:dLbls>
            <c:spPr>
              <a:noFill/>
              <a:ln w="25715">
                <a:noFill/>
              </a:ln>
            </c:spPr>
            <c:txPr>
              <a:bodyPr/>
              <a:lstStyle/>
              <a:p>
                <a:pPr>
                  <a:defRPr sz="1417" b="1" i="0" u="none" strike="noStrike" baseline="0">
                    <a:solidFill>
                      <a:schemeClr val="tx1"/>
                    </a:solidFill>
                    <a:latin typeface="Arial"/>
                    <a:ea typeface="Arial"/>
                    <a:cs typeface="Arial"/>
                  </a:defRPr>
                </a:pPr>
                <a:endParaRPr lang="en-US"/>
              </a:p>
            </c:txPr>
            <c:dLblPos val="t"/>
            <c:showVal val="1"/>
          </c:dLbls>
          <c:cat>
            <c:strRef>
              <c:f>Sheet1!$B$1:$T$1</c:f>
              <c:strCache>
                <c:ptCount val="12"/>
                <c:pt idx="0">
                  <c:v>2002</c:v>
                </c:pt>
                <c:pt idx="1">
                  <c:v>2003</c:v>
                </c:pt>
                <c:pt idx="2">
                  <c:v>2004</c:v>
                </c:pt>
                <c:pt idx="3">
                  <c:v>2005</c:v>
                </c:pt>
                <c:pt idx="4">
                  <c:v>2006</c:v>
                </c:pt>
                <c:pt idx="5">
                  <c:v>2007</c:v>
                </c:pt>
                <c:pt idx="6">
                  <c:v>2008</c:v>
                </c:pt>
                <c:pt idx="7">
                  <c:v>2009</c:v>
                </c:pt>
                <c:pt idx="8">
                  <c:v>2010</c:v>
                </c:pt>
                <c:pt idx="9">
                  <c:v>2011</c:v>
                </c:pt>
                <c:pt idx="10">
                  <c:v>2012</c:v>
                </c:pt>
                <c:pt idx="11">
                  <c:v>2013:1H</c:v>
                </c:pt>
              </c:strCache>
            </c:strRef>
          </c:cat>
          <c:val>
            <c:numRef>
              <c:f>Sheet1!$B$3:$T$3</c:f>
              <c:numCache>
                <c:formatCode>0.0%</c:formatCode>
                <c:ptCount val="12"/>
                <c:pt idx="0">
                  <c:v>8.8000000000000064E-2</c:v>
                </c:pt>
                <c:pt idx="1">
                  <c:v>7.6999999999999999E-2</c:v>
                </c:pt>
                <c:pt idx="2">
                  <c:v>5.3999999999999999E-2</c:v>
                </c:pt>
                <c:pt idx="3">
                  <c:v>7.8000000000000014E-2</c:v>
                </c:pt>
                <c:pt idx="4">
                  <c:v>5.3999999999999999E-2</c:v>
                </c:pt>
                <c:pt idx="5">
                  <c:v>6.3E-2</c:v>
                </c:pt>
                <c:pt idx="6">
                  <c:v>6.6000000000000003E-2</c:v>
                </c:pt>
                <c:pt idx="7">
                  <c:v>4.1000000000000002E-2</c:v>
                </c:pt>
                <c:pt idx="8">
                  <c:v>1.4E-2</c:v>
                </c:pt>
                <c:pt idx="9">
                  <c:v>3.5999999999999997E-2</c:v>
                </c:pt>
                <c:pt idx="10">
                  <c:v>3.0000000000000002E-2</c:v>
                </c:pt>
              </c:numCache>
            </c:numRef>
          </c:val>
          <c:smooth val="1"/>
        </c:ser>
        <c:marker val="1"/>
        <c:axId val="70659072"/>
        <c:axId val="70664960"/>
      </c:lineChart>
      <c:catAx>
        <c:axId val="70659072"/>
        <c:scaling>
          <c:orientation val="minMax"/>
        </c:scaling>
        <c:axPos val="b"/>
        <c:numFmt formatCode="0" sourceLinked="0"/>
        <c:majorTickMark val="in"/>
        <c:tickLblPos val="nextTo"/>
        <c:spPr>
          <a:ln w="3214">
            <a:solidFill>
              <a:schemeClr val="tx1"/>
            </a:solidFill>
            <a:prstDash val="solid"/>
          </a:ln>
        </c:spPr>
        <c:txPr>
          <a:bodyPr rot="0" vert="horz"/>
          <a:lstStyle/>
          <a:p>
            <a:pPr>
              <a:defRPr sz="1417" b="1" i="0" u="none" strike="noStrike" baseline="0">
                <a:solidFill>
                  <a:schemeClr val="tx1"/>
                </a:solidFill>
                <a:latin typeface="Arial"/>
                <a:ea typeface="Arial"/>
                <a:cs typeface="Arial"/>
              </a:defRPr>
            </a:pPr>
            <a:endParaRPr lang="en-US"/>
          </a:p>
        </c:txPr>
        <c:crossAx val="70664960"/>
        <c:crossesAt val="-20"/>
        <c:auto val="1"/>
        <c:lblAlgn val="ctr"/>
        <c:lblOffset val="100"/>
        <c:tickLblSkip val="1"/>
        <c:tickMarkSkip val="1"/>
      </c:catAx>
      <c:valAx>
        <c:axId val="70664960"/>
        <c:scaling>
          <c:orientation val="minMax"/>
          <c:max val="0.1"/>
        </c:scaling>
        <c:axPos val="l"/>
        <c:majorGridlines>
          <c:spPr>
            <a:ln w="3214">
              <a:solidFill>
                <a:schemeClr val="tx1"/>
              </a:solidFill>
              <a:prstDash val="solid"/>
            </a:ln>
          </c:spPr>
        </c:majorGridlines>
        <c:numFmt formatCode="0%" sourceLinked="0"/>
        <c:majorTickMark val="in"/>
        <c:tickLblPos val="nextTo"/>
        <c:spPr>
          <a:ln w="3214">
            <a:solidFill>
              <a:schemeClr val="tx1"/>
            </a:solidFill>
            <a:prstDash val="solid"/>
          </a:ln>
        </c:spPr>
        <c:txPr>
          <a:bodyPr rot="0" vert="horz"/>
          <a:lstStyle/>
          <a:p>
            <a:pPr>
              <a:defRPr sz="1417" b="1" i="0" u="none" strike="noStrike" baseline="0">
                <a:solidFill>
                  <a:schemeClr val="tx1"/>
                </a:solidFill>
                <a:latin typeface="Arial"/>
                <a:ea typeface="Arial"/>
                <a:cs typeface="Arial"/>
              </a:defRPr>
            </a:pPr>
            <a:endParaRPr lang="en-US"/>
          </a:p>
        </c:txPr>
        <c:crossAx val="70659072"/>
        <c:crossesAt val="-8"/>
        <c:crossBetween val="between"/>
        <c:minorUnit val="2.0000000000000052E-3"/>
      </c:valAx>
      <c:spPr>
        <a:noFill/>
        <a:ln w="38572">
          <a:solidFill>
            <a:schemeClr val="tx1"/>
          </a:solidFill>
          <a:prstDash val="solid"/>
        </a:ln>
      </c:spPr>
    </c:plotArea>
    <c:legend>
      <c:legendPos val="r"/>
      <c:layout>
        <c:manualLayout>
          <c:xMode val="edge"/>
          <c:yMode val="edge"/>
          <c:x val="0.11234705228031147"/>
          <c:y val="0.69488536155202829"/>
          <c:w val="0.49833147942157952"/>
          <c:h val="0.1305114638447985"/>
        </c:manualLayout>
      </c:layout>
      <c:spPr>
        <a:noFill/>
        <a:ln w="3214">
          <a:solidFill>
            <a:schemeClr val="tx1"/>
          </a:solidFill>
          <a:prstDash val="solid"/>
        </a:ln>
      </c:spPr>
      <c:txPr>
        <a:bodyPr/>
        <a:lstStyle/>
        <a:p>
          <a:pPr>
            <a:defRPr sz="1301" b="1"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822" b="1" i="0" u="none" strike="noStrike" baseline="0">
          <a:solidFill>
            <a:schemeClr val="tx1"/>
          </a:solidFill>
          <a:latin typeface="Times New Roman"/>
          <a:ea typeface="Times New Roman"/>
          <a:cs typeface="Times New Roman"/>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8.1201334816462731E-2"/>
          <c:y val="5.8201058201058045E-2"/>
          <c:w val="0.90656284760845351"/>
          <c:h val="0.70723104056438013"/>
        </c:manualLayout>
      </c:layout>
      <c:lineChart>
        <c:grouping val="standard"/>
        <c:ser>
          <c:idx val="0"/>
          <c:order val="0"/>
          <c:tx>
            <c:strRef>
              <c:f>Sheet1!$A$2</c:f>
              <c:strCache>
                <c:ptCount val="1"/>
                <c:pt idx="0">
                  <c:v>Change in Median Usual Weekly Earnings</c:v>
                </c:pt>
              </c:strCache>
            </c:strRef>
          </c:tx>
          <c:spPr>
            <a:ln w="39222">
              <a:solidFill>
                <a:srgbClr val="0000FF"/>
              </a:solidFill>
              <a:prstDash val="solid"/>
            </a:ln>
          </c:spPr>
          <c:marker>
            <c:symbol val="triangle"/>
            <c:size val="5"/>
            <c:spPr>
              <a:solidFill>
                <a:srgbClr val="0000FF"/>
              </a:solidFill>
              <a:ln>
                <a:solidFill>
                  <a:srgbClr val="0000FF"/>
                </a:solidFill>
                <a:prstDash val="solid"/>
              </a:ln>
            </c:spPr>
          </c:marker>
          <c:dLbls>
            <c:dLbl>
              <c:idx val="0"/>
              <c:layout>
                <c:manualLayout>
                  <c:x val="-5.5723270295790404E-2"/>
                  <c:y val="-4.2162467469344114E-2"/>
                </c:manualLayout>
              </c:layout>
              <c:dLblPos val="r"/>
              <c:showVal val="1"/>
            </c:dLbl>
            <c:dLbl>
              <c:idx val="10"/>
              <c:layout>
                <c:manualLayout>
                  <c:x val="-2.8372610819553216E-2"/>
                  <c:y val="5.8300534655390965E-2"/>
                </c:manualLayout>
              </c:layout>
              <c:dLblPos val="r"/>
              <c:showVal val="1"/>
            </c:dLbl>
            <c:dLbl>
              <c:idx val="14"/>
              <c:layout>
                <c:manualLayout>
                  <c:x val="-4.8133125671995056E-2"/>
                  <c:y val="3.1889633795775925E-2"/>
                </c:manualLayout>
              </c:layout>
              <c:dLblPos val="r"/>
              <c:showVal val="1"/>
            </c:dLbl>
            <c:dLbl>
              <c:idx val="15"/>
              <c:layout>
                <c:manualLayout>
                  <c:x val="-4.1393667065382493E-2"/>
                  <c:y val="-4.1445879265091745E-2"/>
                </c:manualLayout>
              </c:layout>
              <c:dLblPos val="r"/>
              <c:showVal val="1"/>
            </c:dLbl>
            <c:spPr>
              <a:noFill/>
              <a:ln w="26148">
                <a:noFill/>
              </a:ln>
            </c:spPr>
            <c:txPr>
              <a:bodyPr/>
              <a:lstStyle/>
              <a:p>
                <a:pPr>
                  <a:defRPr sz="1441" b="1" i="0" u="none" strike="noStrike" baseline="0">
                    <a:solidFill>
                      <a:srgbClr val="0000FF"/>
                    </a:solidFill>
                    <a:latin typeface="Arial"/>
                    <a:ea typeface="Arial"/>
                    <a:cs typeface="Arial"/>
                  </a:defRPr>
                </a:pPr>
                <a:endParaRPr lang="en-US"/>
              </a:p>
            </c:txPr>
            <c:dLblPos val="b"/>
            <c:showVal val="1"/>
          </c:dLbls>
          <c:cat>
            <c:strRef>
              <c:f>Sheet1!$B$1:$L$1</c:f>
              <c:strCache>
                <c:ptCount val="11"/>
                <c:pt idx="0">
                  <c:v>2002</c:v>
                </c:pt>
                <c:pt idx="1">
                  <c:v>2003</c:v>
                </c:pt>
                <c:pt idx="2">
                  <c:v>2004</c:v>
                </c:pt>
                <c:pt idx="3">
                  <c:v>2005</c:v>
                </c:pt>
                <c:pt idx="4">
                  <c:v>2006</c:v>
                </c:pt>
                <c:pt idx="5">
                  <c:v>2007</c:v>
                </c:pt>
                <c:pt idx="6">
                  <c:v>2008</c:v>
                </c:pt>
                <c:pt idx="7">
                  <c:v>2009</c:v>
                </c:pt>
                <c:pt idx="8">
                  <c:v>2010</c:v>
                </c:pt>
                <c:pt idx="9">
                  <c:v>2011</c:v>
                </c:pt>
                <c:pt idx="10">
                  <c:v>2012p</c:v>
                </c:pt>
              </c:strCache>
            </c:strRef>
          </c:cat>
          <c:val>
            <c:numRef>
              <c:f>Sheet1!$B$2:$L$2</c:f>
              <c:numCache>
                <c:formatCode>0.0</c:formatCode>
                <c:ptCount val="11"/>
                <c:pt idx="0">
                  <c:v>101.1</c:v>
                </c:pt>
                <c:pt idx="1">
                  <c:v>103.83</c:v>
                </c:pt>
                <c:pt idx="2">
                  <c:v>108.29</c:v>
                </c:pt>
                <c:pt idx="3">
                  <c:v>112.08</c:v>
                </c:pt>
                <c:pt idx="4">
                  <c:v>117.35</c:v>
                </c:pt>
                <c:pt idx="5">
                  <c:v>122.75</c:v>
                </c:pt>
                <c:pt idx="6">
                  <c:v>126.07</c:v>
                </c:pt>
                <c:pt idx="7">
                  <c:v>127.45</c:v>
                </c:pt>
                <c:pt idx="8">
                  <c:v>130.38000000000108</c:v>
                </c:pt>
                <c:pt idx="9">
                  <c:v>134.16</c:v>
                </c:pt>
                <c:pt idx="10">
                  <c:v>136.85000000000107</c:v>
                </c:pt>
              </c:numCache>
            </c:numRef>
          </c:val>
          <c:smooth val="1"/>
        </c:ser>
        <c:ser>
          <c:idx val="1"/>
          <c:order val="1"/>
          <c:tx>
            <c:strRef>
              <c:f>Sheet1!$A$3</c:f>
              <c:strCache>
                <c:ptCount val="1"/>
                <c:pt idx="0">
                  <c:v>Change in Indemnity Cost per Lost-Time Claim</c:v>
                </c:pt>
              </c:strCache>
            </c:strRef>
          </c:tx>
          <c:spPr>
            <a:ln w="39222">
              <a:solidFill>
                <a:srgbClr val="FF0000"/>
              </a:solidFill>
              <a:prstDash val="solid"/>
            </a:ln>
          </c:spPr>
          <c:marker>
            <c:symbol val="square"/>
            <c:size val="5"/>
            <c:spPr>
              <a:solidFill>
                <a:srgbClr val="FF0000"/>
              </a:solidFill>
              <a:ln>
                <a:solidFill>
                  <a:srgbClr val="FF0000"/>
                </a:solidFill>
                <a:prstDash val="solid"/>
              </a:ln>
            </c:spPr>
          </c:marker>
          <c:dLbls>
            <c:dLbl>
              <c:idx val="0"/>
              <c:layout>
                <c:manualLayout>
                  <c:x val="-3.6813370407025703E-2"/>
                  <c:y val="2.0348614201002539E-2"/>
                </c:manualLayout>
              </c:layout>
              <c:dLblPos val="r"/>
              <c:showVal val="1"/>
            </c:dLbl>
            <c:dLbl>
              <c:idx val="5"/>
              <c:layout>
                <c:manualLayout>
                  <c:x val="-4.427257793301282E-2"/>
                  <c:y val="3.5383879237317582E-2"/>
                </c:manualLayout>
              </c:layout>
              <c:dLblPos val="r"/>
              <c:showVal val="1"/>
            </c:dLbl>
            <c:dLbl>
              <c:idx val="6"/>
              <c:layout>
                <c:manualLayout>
                  <c:x val="-2.4184954699035779E-2"/>
                  <c:y val="-6.0835377799997176E-2"/>
                </c:manualLayout>
              </c:layout>
              <c:dLblPos val="r"/>
              <c:showVal val="1"/>
            </c:dLbl>
            <c:dLbl>
              <c:idx val="7"/>
              <c:layout>
                <c:manualLayout>
                  <c:x val="-3.1905894313627059E-2"/>
                  <c:y val="-5.8862115568887145E-2"/>
                </c:manualLayout>
              </c:layout>
              <c:dLblPos val="r"/>
              <c:showVal val="1"/>
            </c:dLbl>
            <c:dLbl>
              <c:idx val="9"/>
              <c:layout>
                <c:manualLayout>
                  <c:x val="-4.2898612250569033E-2"/>
                  <c:y val="3.1735284200586154E-2"/>
                </c:manualLayout>
              </c:layout>
              <c:dLblPos val="r"/>
              <c:showVal val="1"/>
            </c:dLbl>
            <c:dLbl>
              <c:idx val="14"/>
              <c:layout>
                <c:manualLayout>
                  <c:x val="-1.9212102312706803E-2"/>
                  <c:y val="-4.2382915468899614E-2"/>
                </c:manualLayout>
              </c:layout>
              <c:dLblPos val="r"/>
              <c:showVal val="1"/>
            </c:dLbl>
            <c:dLbl>
              <c:idx val="15"/>
              <c:layout>
                <c:manualLayout>
                  <c:x val="-0.10257275494080058"/>
                  <c:y val="-7.4843444569424964E-3"/>
                </c:manualLayout>
              </c:layout>
              <c:dLblPos val="r"/>
              <c:showVal val="1"/>
            </c:dLbl>
            <c:spPr>
              <a:noFill/>
              <a:ln w="26148">
                <a:noFill/>
              </a:ln>
            </c:spPr>
            <c:txPr>
              <a:bodyPr/>
              <a:lstStyle/>
              <a:p>
                <a:pPr>
                  <a:defRPr sz="1441" b="1" i="0" u="none" strike="noStrike" baseline="0">
                    <a:solidFill>
                      <a:srgbClr val="FF0000"/>
                    </a:solidFill>
                    <a:latin typeface="Arial"/>
                    <a:ea typeface="Arial"/>
                    <a:cs typeface="Arial"/>
                  </a:defRPr>
                </a:pPr>
                <a:endParaRPr lang="en-US"/>
              </a:p>
            </c:txPr>
            <c:dLblPos val="t"/>
            <c:showVal val="1"/>
          </c:dLbls>
          <c:cat>
            <c:strRef>
              <c:f>Sheet1!$B$1:$L$1</c:f>
              <c:strCache>
                <c:ptCount val="11"/>
                <c:pt idx="0">
                  <c:v>2002</c:v>
                </c:pt>
                <c:pt idx="1">
                  <c:v>2003</c:v>
                </c:pt>
                <c:pt idx="2">
                  <c:v>2004</c:v>
                </c:pt>
                <c:pt idx="3">
                  <c:v>2005</c:v>
                </c:pt>
                <c:pt idx="4">
                  <c:v>2006</c:v>
                </c:pt>
                <c:pt idx="5">
                  <c:v>2007</c:v>
                </c:pt>
                <c:pt idx="6">
                  <c:v>2008</c:v>
                </c:pt>
                <c:pt idx="7">
                  <c:v>2009</c:v>
                </c:pt>
                <c:pt idx="8">
                  <c:v>2010</c:v>
                </c:pt>
                <c:pt idx="9">
                  <c:v>2011</c:v>
                </c:pt>
                <c:pt idx="10">
                  <c:v>2012p</c:v>
                </c:pt>
              </c:strCache>
            </c:strRef>
          </c:cat>
          <c:val>
            <c:numRef>
              <c:f>Sheet1!$B$3:$L$3</c:f>
              <c:numCache>
                <c:formatCode>0.0</c:formatCode>
                <c:ptCount val="11"/>
                <c:pt idx="0">
                  <c:v>103.1</c:v>
                </c:pt>
                <c:pt idx="1">
                  <c:v>105.75</c:v>
                </c:pt>
                <c:pt idx="2">
                  <c:v>104.86999999999999</c:v>
                </c:pt>
                <c:pt idx="3">
                  <c:v>111.64999999999999</c:v>
                </c:pt>
                <c:pt idx="4">
                  <c:v>118.36</c:v>
                </c:pt>
                <c:pt idx="5">
                  <c:v>124.63</c:v>
                </c:pt>
                <c:pt idx="6">
                  <c:v>133.55000000000001</c:v>
                </c:pt>
                <c:pt idx="7">
                  <c:v>126.95</c:v>
                </c:pt>
                <c:pt idx="8">
                  <c:v>123.63</c:v>
                </c:pt>
                <c:pt idx="9">
                  <c:v>133.25</c:v>
                </c:pt>
                <c:pt idx="10">
                  <c:v>135.51</c:v>
                </c:pt>
              </c:numCache>
            </c:numRef>
          </c:val>
          <c:smooth val="1"/>
        </c:ser>
        <c:marker val="1"/>
        <c:axId val="70699264"/>
        <c:axId val="70709248"/>
      </c:lineChart>
      <c:catAx>
        <c:axId val="70699264"/>
        <c:scaling>
          <c:orientation val="minMax"/>
        </c:scaling>
        <c:axPos val="b"/>
        <c:numFmt formatCode="0" sourceLinked="0"/>
        <c:majorTickMark val="in"/>
        <c:tickLblPos val="nextTo"/>
        <c:spPr>
          <a:ln w="3268">
            <a:solidFill>
              <a:schemeClr val="tx1"/>
            </a:solidFill>
            <a:prstDash val="solid"/>
          </a:ln>
        </c:spPr>
        <c:txPr>
          <a:bodyPr rot="-5400000" vert="horz"/>
          <a:lstStyle/>
          <a:p>
            <a:pPr>
              <a:defRPr sz="1647" b="1" i="0" u="none" strike="noStrike" baseline="0">
                <a:solidFill>
                  <a:schemeClr val="tx1"/>
                </a:solidFill>
                <a:latin typeface="Arial"/>
                <a:ea typeface="Arial"/>
                <a:cs typeface="Arial"/>
              </a:defRPr>
            </a:pPr>
            <a:endParaRPr lang="en-US"/>
          </a:p>
        </c:txPr>
        <c:crossAx val="70709248"/>
        <c:crossesAt val="-20"/>
        <c:auto val="1"/>
        <c:lblAlgn val="ctr"/>
        <c:lblOffset val="100"/>
        <c:tickLblSkip val="1"/>
        <c:tickMarkSkip val="1"/>
      </c:catAx>
      <c:valAx>
        <c:axId val="70709248"/>
        <c:scaling>
          <c:orientation val="minMax"/>
          <c:max val="140"/>
          <c:min val="100"/>
        </c:scaling>
        <c:axPos val="l"/>
        <c:majorGridlines>
          <c:spPr>
            <a:ln w="3268">
              <a:solidFill>
                <a:schemeClr val="tx1"/>
              </a:solidFill>
              <a:prstDash val="solid"/>
            </a:ln>
          </c:spPr>
        </c:majorGridlines>
        <c:numFmt formatCode="#,##0" sourceLinked="0"/>
        <c:majorTickMark val="in"/>
        <c:tickLblPos val="nextTo"/>
        <c:spPr>
          <a:ln w="3268">
            <a:solidFill>
              <a:schemeClr val="tx1"/>
            </a:solidFill>
            <a:prstDash val="solid"/>
          </a:ln>
        </c:spPr>
        <c:txPr>
          <a:bodyPr rot="0" vert="horz"/>
          <a:lstStyle/>
          <a:p>
            <a:pPr>
              <a:defRPr sz="1647" b="1" i="0" u="none" strike="noStrike" baseline="0">
                <a:solidFill>
                  <a:schemeClr val="tx1"/>
                </a:solidFill>
                <a:latin typeface="Arial"/>
                <a:ea typeface="Arial"/>
                <a:cs typeface="Arial"/>
              </a:defRPr>
            </a:pPr>
            <a:endParaRPr lang="en-US"/>
          </a:p>
        </c:txPr>
        <c:crossAx val="70699264"/>
        <c:crossesAt val="1"/>
        <c:crossBetween val="between"/>
        <c:majorUnit val="10"/>
        <c:minorUnit val="2"/>
      </c:valAx>
      <c:spPr>
        <a:noFill/>
        <a:ln w="26148">
          <a:noFill/>
        </a:ln>
      </c:spPr>
    </c:plotArea>
    <c:legend>
      <c:legendPos val="r"/>
      <c:layout>
        <c:manualLayout>
          <c:xMode val="edge"/>
          <c:yMode val="edge"/>
          <c:x val="8.2501191313621824E-2"/>
          <c:y val="3.6571428571428616E-2"/>
          <c:w val="0.50102101250312969"/>
          <c:h val="9.0793610798650226E-2"/>
        </c:manualLayout>
      </c:layout>
      <c:spPr>
        <a:noFill/>
        <a:ln w="26148">
          <a:noFill/>
        </a:ln>
      </c:spPr>
      <c:txPr>
        <a:bodyPr/>
        <a:lstStyle/>
        <a:p>
          <a:pPr>
            <a:defRPr sz="1323" b="1"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1853" b="1" i="0" u="none" strike="noStrike" baseline="0">
          <a:solidFill>
            <a:schemeClr val="tx1"/>
          </a:solidFill>
          <a:latin typeface="Times New Roman"/>
          <a:ea typeface="Times New Roman"/>
          <a:cs typeface="Times New Roman"/>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6.5095398428731813E-2"/>
          <c:y val="4.0284360189573459E-2"/>
          <c:w val="0.93153759820425841"/>
          <c:h val="0.84123222748815163"/>
        </c:manualLayout>
      </c:layout>
      <c:barChart>
        <c:barDir val="col"/>
        <c:grouping val="clustered"/>
        <c:ser>
          <c:idx val="1"/>
          <c:order val="0"/>
          <c:tx>
            <c:strRef>
              <c:f>Sheet1!$A$2</c:f>
              <c:strCache>
                <c:ptCount val="1"/>
                <c:pt idx="0">
                  <c:v>Employment Change</c:v>
                </c:pt>
              </c:strCache>
            </c:strRef>
          </c:tx>
          <c:spPr>
            <a:solidFill>
              <a:schemeClr val="accent1"/>
            </a:solidFill>
            <a:ln w="25233">
              <a:noFill/>
            </a:ln>
          </c:spPr>
          <c:dLbls>
            <c:spPr>
              <a:noFill/>
              <a:ln w="25233">
                <a:noFill/>
              </a:ln>
            </c:spPr>
            <c:txPr>
              <a:bodyPr rot="-5400000" vert="horz"/>
              <a:lstStyle/>
              <a:p>
                <a:pPr algn="ctr">
                  <a:defRPr sz="1391" b="1" i="0" u="none" strike="noStrike" baseline="0">
                    <a:solidFill>
                      <a:schemeClr val="tx1"/>
                    </a:solidFill>
                    <a:latin typeface="Arial"/>
                    <a:ea typeface="Arial"/>
                    <a:cs typeface="Arial"/>
                  </a:defRPr>
                </a:pPr>
                <a:endParaRPr lang="en-US"/>
              </a:p>
            </c:txPr>
            <c:dLblPos val="outEnd"/>
            <c:showVal val="1"/>
          </c:dLbls>
          <c:cat>
            <c:strRef>
              <c:f>Sheet1!$B$1:$CC$1</c:f>
              <c:strCache>
                <c:ptCount val="32"/>
                <c:pt idx="0">
                  <c:v>Jan-11</c:v>
                </c:pt>
                <c:pt idx="1">
                  <c:v>Feb-11</c:v>
                </c:pt>
                <c:pt idx="2">
                  <c:v>Mar-11</c:v>
                </c:pt>
                <c:pt idx="3">
                  <c:v>Apr-11</c:v>
                </c:pt>
                <c:pt idx="4">
                  <c:v>May-11</c:v>
                </c:pt>
                <c:pt idx="5">
                  <c:v>Jun-11</c:v>
                </c:pt>
                <c:pt idx="6">
                  <c:v>Jul-11</c:v>
                </c:pt>
                <c:pt idx="7">
                  <c:v>Aug-11</c:v>
                </c:pt>
                <c:pt idx="8">
                  <c:v>Sep-11</c:v>
                </c:pt>
                <c:pt idx="9">
                  <c:v>Oct-11</c:v>
                </c:pt>
                <c:pt idx="10">
                  <c:v>Nov-11</c:v>
                </c:pt>
                <c:pt idx="11">
                  <c:v>Dec-11</c:v>
                </c:pt>
                <c:pt idx="12">
                  <c:v>Jan-12</c:v>
                </c:pt>
                <c:pt idx="13">
                  <c:v>Feb-12</c:v>
                </c:pt>
                <c:pt idx="14">
                  <c:v>Mar-12</c:v>
                </c:pt>
                <c:pt idx="15">
                  <c:v>Apr-12</c:v>
                </c:pt>
                <c:pt idx="16">
                  <c:v>May-12</c:v>
                </c:pt>
                <c:pt idx="17">
                  <c:v>Jun-12</c:v>
                </c:pt>
                <c:pt idx="18">
                  <c:v>Jul-12</c:v>
                </c:pt>
                <c:pt idx="19">
                  <c:v>Aug-12</c:v>
                </c:pt>
                <c:pt idx="20">
                  <c:v>Sep-12</c:v>
                </c:pt>
                <c:pt idx="21">
                  <c:v>Oct-12</c:v>
                </c:pt>
                <c:pt idx="22">
                  <c:v>Nov-12</c:v>
                </c:pt>
                <c:pt idx="23">
                  <c:v>Dec-12</c:v>
                </c:pt>
                <c:pt idx="24">
                  <c:v>Jan-13</c:v>
                </c:pt>
                <c:pt idx="25">
                  <c:v>Feb-13</c:v>
                </c:pt>
                <c:pt idx="26">
                  <c:v>Mar-13</c:v>
                </c:pt>
                <c:pt idx="27">
                  <c:v>Apr-13</c:v>
                </c:pt>
                <c:pt idx="28">
                  <c:v>May-13</c:v>
                </c:pt>
                <c:pt idx="29">
                  <c:v>Jun-13</c:v>
                </c:pt>
                <c:pt idx="30">
                  <c:v>Jul-13</c:v>
                </c:pt>
                <c:pt idx="31">
                  <c:v>Aug-13</c:v>
                </c:pt>
              </c:strCache>
            </c:strRef>
          </c:cat>
          <c:val>
            <c:numRef>
              <c:f>Sheet1!$B$2:$CC$2</c:f>
              <c:numCache>
                <c:formatCode>General</c:formatCode>
                <c:ptCount val="32"/>
                <c:pt idx="0">
                  <c:v>69</c:v>
                </c:pt>
                <c:pt idx="1">
                  <c:v>196</c:v>
                </c:pt>
                <c:pt idx="2">
                  <c:v>205</c:v>
                </c:pt>
                <c:pt idx="3">
                  <c:v>304</c:v>
                </c:pt>
                <c:pt idx="4">
                  <c:v>115</c:v>
                </c:pt>
                <c:pt idx="5">
                  <c:v>209</c:v>
                </c:pt>
                <c:pt idx="6">
                  <c:v>78</c:v>
                </c:pt>
                <c:pt idx="7">
                  <c:v>132</c:v>
                </c:pt>
                <c:pt idx="8">
                  <c:v>225</c:v>
                </c:pt>
                <c:pt idx="9">
                  <c:v>166</c:v>
                </c:pt>
                <c:pt idx="10">
                  <c:v>174</c:v>
                </c:pt>
                <c:pt idx="11">
                  <c:v>230</c:v>
                </c:pt>
                <c:pt idx="12">
                  <c:v>311</c:v>
                </c:pt>
                <c:pt idx="13">
                  <c:v>271</c:v>
                </c:pt>
                <c:pt idx="14">
                  <c:v>205</c:v>
                </c:pt>
                <c:pt idx="15">
                  <c:v>112</c:v>
                </c:pt>
                <c:pt idx="16">
                  <c:v>125</c:v>
                </c:pt>
                <c:pt idx="17">
                  <c:v>87</c:v>
                </c:pt>
                <c:pt idx="18">
                  <c:v>153</c:v>
                </c:pt>
                <c:pt idx="19">
                  <c:v>165</c:v>
                </c:pt>
                <c:pt idx="20">
                  <c:v>138</c:v>
                </c:pt>
                <c:pt idx="21">
                  <c:v>160</c:v>
                </c:pt>
                <c:pt idx="22">
                  <c:v>247</c:v>
                </c:pt>
                <c:pt idx="23">
                  <c:v>219</c:v>
                </c:pt>
                <c:pt idx="24">
                  <c:v>148</c:v>
                </c:pt>
                <c:pt idx="25">
                  <c:v>332</c:v>
                </c:pt>
                <c:pt idx="26">
                  <c:v>142</c:v>
                </c:pt>
                <c:pt idx="27">
                  <c:v>199</c:v>
                </c:pt>
                <c:pt idx="28">
                  <c:v>195</c:v>
                </c:pt>
                <c:pt idx="29">
                  <c:v>172</c:v>
                </c:pt>
                <c:pt idx="30">
                  <c:v>104</c:v>
                </c:pt>
                <c:pt idx="31">
                  <c:v>169</c:v>
                </c:pt>
              </c:numCache>
            </c:numRef>
          </c:val>
        </c:ser>
        <c:gapWidth val="60"/>
        <c:axId val="82060416"/>
        <c:axId val="82061952"/>
      </c:barChart>
      <c:catAx>
        <c:axId val="82060416"/>
        <c:scaling>
          <c:orientation val="minMax"/>
        </c:scaling>
        <c:axPos val="b"/>
        <c:numFmt formatCode="General" sourceLinked="1"/>
        <c:tickLblPos val="low"/>
        <c:spPr>
          <a:ln w="3154">
            <a:solidFill>
              <a:schemeClr val="tx1"/>
            </a:solidFill>
            <a:prstDash val="solid"/>
          </a:ln>
        </c:spPr>
        <c:txPr>
          <a:bodyPr rot="-5400000" vert="horz"/>
          <a:lstStyle/>
          <a:p>
            <a:pPr>
              <a:defRPr sz="993" b="0" i="0" u="none" strike="noStrike" baseline="0">
                <a:solidFill>
                  <a:schemeClr val="tx1"/>
                </a:solidFill>
                <a:latin typeface="Arial"/>
                <a:ea typeface="Arial"/>
                <a:cs typeface="Arial"/>
              </a:defRPr>
            </a:pPr>
            <a:endParaRPr lang="en-US"/>
          </a:p>
        </c:txPr>
        <c:crossAx val="82061952"/>
        <c:crosses val="autoZero"/>
        <c:lblAlgn val="ctr"/>
        <c:lblOffset val="0"/>
        <c:tickLblSkip val="1"/>
        <c:tickMarkSkip val="1"/>
      </c:catAx>
      <c:valAx>
        <c:axId val="82061952"/>
        <c:scaling>
          <c:orientation val="minMax"/>
        </c:scaling>
        <c:axPos val="l"/>
        <c:numFmt formatCode="#,##0_);[Red]\(#,##0\)" sourceLinked="0"/>
        <c:tickLblPos val="nextTo"/>
        <c:spPr>
          <a:ln w="3154">
            <a:solidFill>
              <a:schemeClr val="tx1"/>
            </a:solidFill>
            <a:prstDash val="solid"/>
          </a:ln>
        </c:spPr>
        <c:txPr>
          <a:bodyPr rot="0" vert="horz"/>
          <a:lstStyle/>
          <a:p>
            <a:pPr>
              <a:defRPr sz="1391" b="0" i="0" u="none" strike="noStrike" baseline="0">
                <a:solidFill>
                  <a:schemeClr val="tx1"/>
                </a:solidFill>
                <a:latin typeface="Arial"/>
                <a:ea typeface="Arial"/>
                <a:cs typeface="Arial"/>
              </a:defRPr>
            </a:pPr>
            <a:endParaRPr lang="en-US"/>
          </a:p>
        </c:txPr>
        <c:crossAx val="82060416"/>
        <c:crosses val="autoZero"/>
        <c:crossBetween val="between"/>
      </c:valAx>
      <c:spPr>
        <a:noFill/>
        <a:ln w="25233">
          <a:noFill/>
        </a:ln>
      </c:spPr>
    </c:plotArea>
    <c:plotVisOnly val="1"/>
    <c:dispBlanksAs val="gap"/>
  </c:chart>
  <c:spPr>
    <a:noFill/>
    <a:ln>
      <a:noFill/>
    </a:ln>
  </c:spPr>
  <c:txPr>
    <a:bodyPr/>
    <a:lstStyle/>
    <a:p>
      <a:pPr>
        <a:defRPr sz="1391" b="0" i="0" u="none" strike="noStrike" baseline="0">
          <a:solidFill>
            <a:schemeClr val="tx1"/>
          </a:solidFill>
          <a:latin typeface="Arial"/>
          <a:ea typeface="Arial"/>
          <a:cs typeface="Arial"/>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1026"/>
          <p:cNvSpPr>
            <a:spLocks noGrp="1" noChangeArrowheads="1"/>
          </p:cNvSpPr>
          <p:nvPr>
            <p:ph type="hdr" sz="quarter"/>
          </p:nvPr>
        </p:nvSpPr>
        <p:spPr bwMode="auto">
          <a:xfrm>
            <a:off x="0" y="0"/>
            <a:ext cx="3038475" cy="463550"/>
          </a:xfrm>
          <a:prstGeom prst="rect">
            <a:avLst/>
          </a:prstGeom>
          <a:noFill/>
          <a:ln w="9525">
            <a:noFill/>
            <a:miter lim="800000"/>
            <a:headEnd/>
            <a:tailEnd/>
          </a:ln>
        </p:spPr>
        <p:txBody>
          <a:bodyPr vert="horz" wrap="square" lIns="91401" tIns="45700" rIns="91401" bIns="45700"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229379" name="Rectangle 1027"/>
          <p:cNvSpPr>
            <a:spLocks noGrp="1" noChangeArrowheads="1"/>
          </p:cNvSpPr>
          <p:nvPr>
            <p:ph type="dt" sz="quarter" idx="1"/>
          </p:nvPr>
        </p:nvSpPr>
        <p:spPr bwMode="auto">
          <a:xfrm>
            <a:off x="3970338" y="0"/>
            <a:ext cx="3038475" cy="463550"/>
          </a:xfrm>
          <a:prstGeom prst="rect">
            <a:avLst/>
          </a:prstGeom>
          <a:noFill/>
          <a:ln w="9525">
            <a:noFill/>
            <a:miter lim="800000"/>
            <a:headEnd/>
            <a:tailEnd/>
          </a:ln>
        </p:spPr>
        <p:txBody>
          <a:bodyPr vert="horz" wrap="square" lIns="91401" tIns="45700" rIns="91401" bIns="45700" numCol="1" anchor="t" anchorCtr="0" compatLnSpc="1">
            <a:prstTxWarp prst="textNoShape">
              <a:avLst/>
            </a:prstTxWarp>
          </a:bodyPr>
          <a:lstStyle>
            <a:lvl1pPr algn="r" eaLnBrk="0" hangingPunct="0">
              <a:defRPr sz="1200">
                <a:latin typeface="Arial" charset="0"/>
              </a:defRPr>
            </a:lvl1pPr>
          </a:lstStyle>
          <a:p>
            <a:pPr>
              <a:defRPr/>
            </a:pPr>
            <a:fld id="{00A95AEA-6056-4F22-ACA0-758CC5165691}" type="datetime1">
              <a:rPr lang="en-US"/>
              <a:pPr>
                <a:defRPr/>
              </a:pPr>
              <a:t>9/16/2013</a:t>
            </a:fld>
            <a:endParaRPr lang="en-US"/>
          </a:p>
        </p:txBody>
      </p:sp>
      <p:sp>
        <p:nvSpPr>
          <p:cNvPr id="229380" name="Rectangle 1028"/>
          <p:cNvSpPr>
            <a:spLocks noGrp="1" noChangeArrowheads="1"/>
          </p:cNvSpPr>
          <p:nvPr>
            <p:ph type="ftr" sz="quarter" idx="2"/>
          </p:nvPr>
        </p:nvSpPr>
        <p:spPr bwMode="auto">
          <a:xfrm>
            <a:off x="0" y="8831263"/>
            <a:ext cx="3038475" cy="463550"/>
          </a:xfrm>
          <a:prstGeom prst="rect">
            <a:avLst/>
          </a:prstGeom>
          <a:noFill/>
          <a:ln w="9525">
            <a:noFill/>
            <a:miter lim="800000"/>
            <a:headEnd/>
            <a:tailEnd/>
          </a:ln>
        </p:spPr>
        <p:txBody>
          <a:bodyPr vert="horz" wrap="square" lIns="91401" tIns="45700" rIns="91401" bIns="45700"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229381" name="Rectangle 1029"/>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p:spPr>
        <p:txBody>
          <a:bodyPr vert="horz" wrap="square" lIns="91401" tIns="45700" rIns="91401" bIns="45700" numCol="1" anchor="b" anchorCtr="0" compatLnSpc="1">
            <a:prstTxWarp prst="textNoShape">
              <a:avLst/>
            </a:prstTxWarp>
          </a:bodyPr>
          <a:lstStyle>
            <a:lvl1pPr algn="r" eaLnBrk="0" hangingPunct="0">
              <a:defRPr sz="1200">
                <a:latin typeface="Arial" charset="0"/>
              </a:defRPr>
            </a:lvl1pPr>
          </a:lstStyle>
          <a:p>
            <a:pPr>
              <a:defRPr/>
            </a:pPr>
            <a:fld id="{A06B6A3F-F5E2-4D3C-9FF3-F85E40DD84A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3075"/>
          <p:cNvSpPr>
            <a:spLocks noGrp="1" noRot="1" noChangeAspect="1" noChangeArrowheads="1" noTextEdit="1"/>
          </p:cNvSpPr>
          <p:nvPr>
            <p:ph type="sldImg" idx="2"/>
          </p:nvPr>
        </p:nvSpPr>
        <p:spPr bwMode="auto">
          <a:xfrm>
            <a:off x="1474788" y="582613"/>
            <a:ext cx="4059237" cy="3044825"/>
          </a:xfrm>
          <a:prstGeom prst="rect">
            <a:avLst/>
          </a:prstGeom>
          <a:noFill/>
          <a:ln w="9525" algn="ctr">
            <a:solidFill>
              <a:srgbClr val="000000"/>
            </a:solidFill>
            <a:miter lim="800000"/>
            <a:headEnd/>
            <a:tailEnd/>
          </a:ln>
        </p:spPr>
      </p:sp>
      <p:sp>
        <p:nvSpPr>
          <p:cNvPr id="3077" name="Notes Placeholder 3076"/>
          <p:cNvSpPr>
            <a:spLocks noGrp="1" noChangeArrowheads="1"/>
          </p:cNvSpPr>
          <p:nvPr>
            <p:ph type="body" sz="quarter" idx="3"/>
          </p:nvPr>
        </p:nvSpPr>
        <p:spPr bwMode="auto">
          <a:xfrm>
            <a:off x="573088" y="3824288"/>
            <a:ext cx="5865812" cy="5156200"/>
          </a:xfrm>
          <a:prstGeom prst="rect">
            <a:avLst/>
          </a:prstGeom>
          <a:noFill/>
          <a:ln w="9525" algn="ctr">
            <a:noFill/>
            <a:miter lim="800000"/>
            <a:headEnd/>
            <a:tailEnd/>
          </a:ln>
        </p:spPr>
        <p:txBody>
          <a:bodyPr vert="horz" wrap="square" lIns="46135" tIns="46135" rIns="46135" bIns="4613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9" name="Slide Number Placeholder 3078"/>
          <p:cNvSpPr>
            <a:spLocks noGrp="1" noChangeArrowheads="1"/>
          </p:cNvSpPr>
          <p:nvPr>
            <p:ph type="sldNum" sz="quarter" idx="5"/>
          </p:nvPr>
        </p:nvSpPr>
        <p:spPr bwMode="auto">
          <a:xfrm>
            <a:off x="3154363" y="9047163"/>
            <a:ext cx="704850" cy="247650"/>
          </a:xfrm>
          <a:prstGeom prst="rect">
            <a:avLst/>
          </a:prstGeom>
          <a:noFill/>
          <a:ln w="9525">
            <a:noFill/>
            <a:miter lim="800000"/>
            <a:headEnd/>
            <a:tailEnd/>
          </a:ln>
        </p:spPr>
        <p:txBody>
          <a:bodyPr vert="horz" wrap="square" lIns="45956" tIns="46569" rIns="45956" bIns="46569" numCol="1" anchor="b" anchorCtr="0" compatLnSpc="1">
            <a:prstTxWarp prst="textNoShape">
              <a:avLst/>
            </a:prstTxWarp>
            <a:spAutoFit/>
          </a:bodyPr>
          <a:lstStyle>
            <a:lvl1pPr algn="ctr" defTabSz="931863">
              <a:defRPr sz="1000">
                <a:latin typeface="Arial" charset="0"/>
              </a:defRPr>
            </a:lvl1pPr>
          </a:lstStyle>
          <a:p>
            <a:pPr>
              <a:defRPr/>
            </a:pPr>
            <a:fld id="{3D83003B-8A05-4767-941B-3984113DEBA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marL="228600" indent="-228600" algn="l" rtl="0" eaLnBrk="0" fontAlgn="base" hangingPunct="0">
      <a:lnSpc>
        <a:spcPct val="90000"/>
      </a:lnSpc>
      <a:spcBef>
        <a:spcPct val="100000"/>
      </a:spcBef>
      <a:spcAft>
        <a:spcPct val="0"/>
      </a:spcAft>
      <a:buClr>
        <a:srgbClr val="008080"/>
      </a:buClr>
      <a:buSzPct val="85000"/>
      <a:buFont typeface="Wingdings" pitchFamily="2" charset="2"/>
      <a:buChar char="n"/>
      <a:defRPr sz="1400" kern="1200">
        <a:solidFill>
          <a:schemeClr val="tx1"/>
        </a:solidFill>
        <a:latin typeface="Arial" charset="0"/>
        <a:ea typeface="+mn-ea"/>
        <a:cs typeface="+mn-cs"/>
      </a:defRPr>
    </a:lvl1pPr>
    <a:lvl2pPr marL="517525" indent="-174625" algn="l" rtl="0" eaLnBrk="0" fontAlgn="base" hangingPunct="0">
      <a:lnSpc>
        <a:spcPct val="90000"/>
      </a:lnSpc>
      <a:spcBef>
        <a:spcPct val="50000"/>
      </a:spcBef>
      <a:spcAft>
        <a:spcPct val="0"/>
      </a:spcAft>
      <a:buClr>
        <a:srgbClr val="008080"/>
      </a:buClr>
      <a:buFont typeface="Wingdings" pitchFamily="2" charset="2"/>
      <a:buChar char="w"/>
      <a:defRPr sz="1200" kern="1200">
        <a:solidFill>
          <a:schemeClr val="tx1"/>
        </a:solidFill>
        <a:latin typeface="Arial" charset="0"/>
        <a:ea typeface="+mn-ea"/>
        <a:cs typeface="+mn-cs"/>
      </a:defRPr>
    </a:lvl2pPr>
    <a:lvl3pPr marL="800100" indent="-168275" algn="l" rtl="0" eaLnBrk="0" fontAlgn="base" hangingPunct="0">
      <a:lnSpc>
        <a:spcPct val="90000"/>
      </a:lnSpc>
      <a:spcBef>
        <a:spcPct val="25000"/>
      </a:spcBef>
      <a:spcAft>
        <a:spcPct val="0"/>
      </a:spcAft>
      <a:buClr>
        <a:srgbClr val="008080"/>
      </a:buClr>
      <a:buFont typeface="Arial" charset="0"/>
      <a:buChar char="–"/>
      <a:defRPr sz="1200" kern="1200">
        <a:solidFill>
          <a:schemeClr val="tx1"/>
        </a:solidFill>
        <a:latin typeface="Arial" charset="0"/>
        <a:ea typeface="+mn-ea"/>
        <a:cs typeface="+mn-cs"/>
      </a:defRPr>
    </a:lvl3pPr>
    <a:lvl4pPr marL="1089025" indent="-174625" algn="l" rtl="0" eaLnBrk="0" fontAlgn="base" hangingPunct="0">
      <a:lnSpc>
        <a:spcPct val="90000"/>
      </a:lnSpc>
      <a:spcBef>
        <a:spcPct val="15000"/>
      </a:spcBef>
      <a:spcAft>
        <a:spcPct val="0"/>
      </a:spcAft>
      <a:buClr>
        <a:srgbClr val="008080"/>
      </a:buClr>
      <a:buFont typeface="Wingdings" pitchFamily="2" charset="2"/>
      <a:buChar char="§"/>
      <a:defRPr sz="1200" kern="1200">
        <a:solidFill>
          <a:schemeClr val="tx1"/>
        </a:solidFill>
        <a:latin typeface="Arial" charset="0"/>
        <a:ea typeface="+mn-ea"/>
        <a:cs typeface="+mn-cs"/>
      </a:defRPr>
    </a:lvl4pPr>
    <a:lvl5pPr marL="1371600" indent="-168275" algn="l" rtl="0" eaLnBrk="0" fontAlgn="base" hangingPunct="0">
      <a:lnSpc>
        <a:spcPct val="90000"/>
      </a:lnSpc>
      <a:spcBef>
        <a:spcPct val="15000"/>
      </a:spcBef>
      <a:spcAft>
        <a:spcPct val="0"/>
      </a:spcAft>
      <a:buClr>
        <a:srgbClr val="008080"/>
      </a:buClr>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sldNum" sz="quarter" idx="5"/>
          </p:nvPr>
        </p:nvSpPr>
        <p:spPr>
          <a:noFill/>
        </p:spPr>
        <p:txBody>
          <a:bodyPr/>
          <a:lstStyle/>
          <a:p>
            <a:fld id="{9D08ED03-DA74-4E3C-9715-F5524884B931}" type="slidenum">
              <a:rPr lang="en-US" smtClean="0"/>
              <a:pPr/>
              <a:t>1</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3"/>
          <p:cNvSpPr txBox="1">
            <a:spLocks noGrp="1" noChangeArrowheads="1"/>
          </p:cNvSpPr>
          <p:nvPr/>
        </p:nvSpPr>
        <p:spPr bwMode="auto">
          <a:xfrm>
            <a:off x="3153726" y="9046875"/>
            <a:ext cx="706129" cy="247936"/>
          </a:xfrm>
          <a:prstGeom prst="rect">
            <a:avLst/>
          </a:prstGeom>
          <a:noFill/>
          <a:ln w="9525">
            <a:noFill/>
            <a:miter lim="800000"/>
            <a:headEnd/>
            <a:tailEnd/>
          </a:ln>
        </p:spPr>
        <p:txBody>
          <a:bodyPr lIns="45956" tIns="46569" rIns="45956" bIns="46569" anchor="b">
            <a:spAutoFit/>
          </a:bodyPr>
          <a:lstStyle/>
          <a:p>
            <a:pPr algn="ctr" defTabSz="931670"/>
            <a:fld id="{248525A2-30BD-4334-B517-5709EDD40082}" type="slidenum">
              <a:rPr lang="en-US" sz="1000"/>
              <a:pPr algn="ctr" defTabSz="931670"/>
              <a:t>11</a:t>
            </a:fld>
            <a:endParaRPr lang="en-US" sz="1000" dirty="0"/>
          </a:p>
        </p:txBody>
      </p:sp>
      <p:sp>
        <p:nvSpPr>
          <p:cNvPr id="215043" name="Rectangle 2"/>
          <p:cNvSpPr>
            <a:spLocks noGrp="1" noRot="1" noChangeAspect="1" noChangeArrowheads="1" noTextEdit="1"/>
          </p:cNvSpPr>
          <p:nvPr>
            <p:ph type="sldImg"/>
          </p:nvPr>
        </p:nvSpPr>
        <p:spPr>
          <a:ln/>
        </p:spPr>
      </p:sp>
      <p:sp>
        <p:nvSpPr>
          <p:cNvPr id="2150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sldNum" sz="quarter" idx="5"/>
          </p:nvPr>
        </p:nvSpPr>
        <p:spPr>
          <a:noFill/>
        </p:spPr>
        <p:txBody>
          <a:bodyPr/>
          <a:lstStyle/>
          <a:p>
            <a:fld id="{9E82F9FE-D723-453F-804F-D7D188871434}" type="slidenum">
              <a:rPr lang="en-US" smtClean="0">
                <a:solidFill>
                  <a:srgbClr val="000000"/>
                </a:solidFill>
              </a:rPr>
              <a:pPr/>
              <a:t>12</a:t>
            </a:fld>
            <a:endParaRPr lang="en-US" smtClean="0">
              <a:solidFill>
                <a:srgbClr val="000000"/>
              </a:solidFill>
            </a:endParaRPr>
          </a:p>
        </p:txBody>
      </p:sp>
      <p:sp>
        <p:nvSpPr>
          <p:cNvPr id="66563" name="Slide Image Placeholder 1"/>
          <p:cNvSpPr>
            <a:spLocks noGrp="1" noRot="1" noChangeAspect="1" noTextEdit="1"/>
          </p:cNvSpPr>
          <p:nvPr>
            <p:ph type="sldImg"/>
          </p:nvPr>
        </p:nvSpPr>
        <p:spPr>
          <a:xfrm>
            <a:off x="1181100" y="698500"/>
            <a:ext cx="4648200" cy="3486150"/>
          </a:xfrm>
          <a:ln w="12700"/>
        </p:spPr>
      </p:sp>
      <p:sp>
        <p:nvSpPr>
          <p:cNvPr id="66564" name="Notes Placeholder 2"/>
          <p:cNvSpPr>
            <a:spLocks noGrp="1"/>
          </p:cNvSpPr>
          <p:nvPr>
            <p:ph type="body" idx="1"/>
          </p:nvPr>
        </p:nvSpPr>
        <p:spPr>
          <a:xfrm>
            <a:off x="701675" y="4416425"/>
            <a:ext cx="5607050" cy="4181475"/>
          </a:xfrm>
          <a:noFill/>
          <a:ln/>
        </p:spPr>
        <p:txBody>
          <a:bodyPr lIns="91558" tIns="45780" rIns="91558" bIns="45780"/>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type="sldNum" sz="quarter" idx="5"/>
          </p:nvPr>
        </p:nvSpPr>
        <p:spPr>
          <a:noFill/>
        </p:spPr>
        <p:txBody>
          <a:bodyPr/>
          <a:lstStyle/>
          <a:p>
            <a:fld id="{BA1403F4-F875-4911-9A8B-867FC902AE61}" type="slidenum">
              <a:rPr lang="en-US" smtClean="0">
                <a:solidFill>
                  <a:srgbClr val="000000"/>
                </a:solidFill>
              </a:rPr>
              <a:pPr/>
              <a:t>13</a:t>
            </a:fld>
            <a:endParaRPr lang="en-US" smtClean="0">
              <a:solidFill>
                <a:srgbClr val="000000"/>
              </a:solidFill>
            </a:endParaRPr>
          </a:p>
        </p:txBody>
      </p:sp>
      <p:sp>
        <p:nvSpPr>
          <p:cNvPr id="67587" name="Slide Image Placeholder 1"/>
          <p:cNvSpPr>
            <a:spLocks noGrp="1" noRot="1" noChangeAspect="1" noTextEdit="1"/>
          </p:cNvSpPr>
          <p:nvPr>
            <p:ph type="sldImg"/>
          </p:nvPr>
        </p:nvSpPr>
        <p:spPr>
          <a:xfrm>
            <a:off x="1181100" y="698500"/>
            <a:ext cx="4648200" cy="3486150"/>
          </a:xfrm>
          <a:ln w="12700"/>
        </p:spPr>
      </p:sp>
      <p:sp>
        <p:nvSpPr>
          <p:cNvPr id="67588" name="Notes Placeholder 2"/>
          <p:cNvSpPr>
            <a:spLocks noGrp="1"/>
          </p:cNvSpPr>
          <p:nvPr>
            <p:ph type="body" idx="1"/>
          </p:nvPr>
        </p:nvSpPr>
        <p:spPr>
          <a:xfrm>
            <a:off x="701675" y="4416425"/>
            <a:ext cx="5607050" cy="4181475"/>
          </a:xfrm>
          <a:noFill/>
          <a:ln/>
        </p:spPr>
        <p:txBody>
          <a:bodyPr lIns="91558" tIns="45780" rIns="91558" bIns="45780"/>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txBox="1">
            <a:spLocks noGrp="1" noChangeArrowheads="1"/>
          </p:cNvSpPr>
          <p:nvPr/>
        </p:nvSpPr>
        <p:spPr bwMode="auto">
          <a:xfrm>
            <a:off x="3154363" y="9047163"/>
            <a:ext cx="704850" cy="247650"/>
          </a:xfrm>
          <a:prstGeom prst="rect">
            <a:avLst/>
          </a:prstGeom>
          <a:noFill/>
          <a:ln w="9525">
            <a:noFill/>
            <a:miter lim="800000"/>
            <a:headEnd/>
            <a:tailEnd/>
          </a:ln>
        </p:spPr>
        <p:txBody>
          <a:bodyPr lIns="45956" tIns="46569" rIns="45956" bIns="46569" anchor="b">
            <a:spAutoFit/>
          </a:bodyPr>
          <a:lstStyle/>
          <a:p>
            <a:pPr algn="ctr" defTabSz="931863"/>
            <a:fld id="{00BAC45D-AC64-4B08-934F-5B71631DD182}" type="slidenum">
              <a:rPr lang="en-US" sz="1000"/>
              <a:pPr algn="ctr" defTabSz="931863"/>
              <a:t>17</a:t>
            </a:fld>
            <a:endParaRPr lang="en-US" sz="10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txBox="1">
            <a:spLocks noGrp="1" noChangeArrowheads="1"/>
          </p:cNvSpPr>
          <p:nvPr/>
        </p:nvSpPr>
        <p:spPr bwMode="auto">
          <a:xfrm>
            <a:off x="3154363" y="9047163"/>
            <a:ext cx="704850" cy="247650"/>
          </a:xfrm>
          <a:prstGeom prst="rect">
            <a:avLst/>
          </a:prstGeom>
          <a:noFill/>
          <a:ln w="9525">
            <a:noFill/>
            <a:miter lim="800000"/>
            <a:headEnd/>
            <a:tailEnd/>
          </a:ln>
        </p:spPr>
        <p:txBody>
          <a:bodyPr lIns="45951" tIns="46564" rIns="45951" bIns="46564" anchor="b">
            <a:spAutoFit/>
          </a:bodyPr>
          <a:lstStyle/>
          <a:p>
            <a:pPr algn="ctr" defTabSz="931863"/>
            <a:fld id="{1A96A696-118C-4DE8-BEB8-763482903B44}" type="slidenum">
              <a:rPr lang="en-US" sz="1000"/>
              <a:pPr algn="ctr" defTabSz="931863"/>
              <a:t>19</a:t>
            </a:fld>
            <a:endParaRPr lang="en-US" sz="10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lIns="46130" tIns="46130" rIns="46130" bIns="46130"/>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txBox="1">
            <a:spLocks noGrp="1" noChangeArrowheads="1"/>
          </p:cNvSpPr>
          <p:nvPr/>
        </p:nvSpPr>
        <p:spPr bwMode="auto">
          <a:xfrm>
            <a:off x="3154363" y="9047163"/>
            <a:ext cx="704850" cy="247650"/>
          </a:xfrm>
          <a:prstGeom prst="rect">
            <a:avLst/>
          </a:prstGeom>
          <a:noFill/>
          <a:ln w="9525">
            <a:noFill/>
            <a:miter lim="800000"/>
            <a:headEnd/>
            <a:tailEnd/>
          </a:ln>
        </p:spPr>
        <p:txBody>
          <a:bodyPr lIns="45951" tIns="46564" rIns="45951" bIns="46564" anchor="b">
            <a:spAutoFit/>
          </a:bodyPr>
          <a:lstStyle/>
          <a:p>
            <a:pPr algn="ctr" defTabSz="931863"/>
            <a:fld id="{B6C8D181-3C63-4597-96B5-A1A8B169F624}" type="slidenum">
              <a:rPr lang="en-US" sz="1000"/>
              <a:pPr algn="ctr" defTabSz="931863"/>
              <a:t>20</a:t>
            </a:fld>
            <a:endParaRPr lang="en-US" sz="100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lIns="46130" tIns="46130" rIns="46130" bIns="46130"/>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txBox="1">
            <a:spLocks noGrp="1" noChangeArrowheads="1"/>
          </p:cNvSpPr>
          <p:nvPr/>
        </p:nvSpPr>
        <p:spPr bwMode="auto">
          <a:xfrm>
            <a:off x="3154363" y="9047163"/>
            <a:ext cx="704850" cy="247650"/>
          </a:xfrm>
          <a:prstGeom prst="rect">
            <a:avLst/>
          </a:prstGeom>
          <a:noFill/>
          <a:ln w="9525">
            <a:noFill/>
            <a:miter lim="800000"/>
            <a:headEnd/>
            <a:tailEnd/>
          </a:ln>
        </p:spPr>
        <p:txBody>
          <a:bodyPr lIns="45951" tIns="46564" rIns="45951" bIns="46564" anchor="b">
            <a:spAutoFit/>
          </a:bodyPr>
          <a:lstStyle/>
          <a:p>
            <a:pPr algn="ctr" defTabSz="931863"/>
            <a:fld id="{B979F98B-0831-4C07-871D-982DD3EAC5CD}" type="slidenum">
              <a:rPr lang="en-US" sz="1000"/>
              <a:pPr algn="ctr" defTabSz="931863"/>
              <a:t>21</a:t>
            </a:fld>
            <a:endParaRPr lang="en-US" sz="100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lIns="46130" tIns="46130" rIns="46130" bIns="46130"/>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3"/>
          <p:cNvSpPr>
            <a:spLocks noGrp="1" noChangeArrowheads="1"/>
          </p:cNvSpPr>
          <p:nvPr>
            <p:ph type="sldNum" sz="quarter" idx="5"/>
          </p:nvPr>
        </p:nvSpPr>
        <p:spPr>
          <a:xfrm>
            <a:off x="3152136" y="9046822"/>
            <a:ext cx="709310" cy="247989"/>
          </a:xfrm>
        </p:spPr>
        <p:txBody>
          <a:bodyPr/>
          <a:lstStyle/>
          <a:p>
            <a:pPr defTabSz="930081">
              <a:defRPr/>
            </a:pPr>
            <a:fld id="{299DFD5F-C95E-4773-B714-9337D283164F}" type="slidenum">
              <a:rPr lang="en-US" smtClean="0"/>
              <a:pPr defTabSz="930081">
                <a:defRPr/>
              </a:pPr>
              <a:t>2</a:t>
            </a:fld>
            <a:endParaRPr lang="en-US" dirty="0"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endParaRPr lang="en-US" sz="2400"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txBox="1">
            <a:spLocks noGrp="1" noChangeArrowheads="1"/>
          </p:cNvSpPr>
          <p:nvPr/>
        </p:nvSpPr>
        <p:spPr bwMode="auto">
          <a:xfrm>
            <a:off x="3154363" y="9047163"/>
            <a:ext cx="704850" cy="247650"/>
          </a:xfrm>
          <a:prstGeom prst="rect">
            <a:avLst/>
          </a:prstGeom>
          <a:noFill/>
          <a:ln w="9525">
            <a:noFill/>
            <a:miter lim="800000"/>
            <a:headEnd/>
            <a:tailEnd/>
          </a:ln>
        </p:spPr>
        <p:txBody>
          <a:bodyPr lIns="45951" tIns="46564" rIns="45951" bIns="46564" anchor="b">
            <a:spAutoFit/>
          </a:bodyPr>
          <a:lstStyle/>
          <a:p>
            <a:pPr algn="ctr" defTabSz="931863"/>
            <a:fld id="{39644C73-BD7B-4886-B5F6-27339CDE801C}" type="slidenum">
              <a:rPr lang="en-US" sz="1000"/>
              <a:pPr algn="ctr" defTabSz="931863"/>
              <a:t>22</a:t>
            </a:fld>
            <a:endParaRPr lang="en-US" sz="100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lIns="46130" tIns="46130" rIns="46130" bIns="46130"/>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type="sldNum" sz="quarter" idx="5"/>
          </p:nvPr>
        </p:nvSpPr>
        <p:spPr>
          <a:noFill/>
        </p:spPr>
        <p:txBody>
          <a:bodyPr/>
          <a:lstStyle/>
          <a:p>
            <a:fld id="{408B7C69-5B13-4A5B-A999-71C41DF11BC0}" type="slidenum">
              <a:rPr lang="en-US" smtClean="0"/>
              <a:pPr/>
              <a:t>23</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txBox="1">
            <a:spLocks noGrp="1" noChangeArrowheads="1"/>
          </p:cNvSpPr>
          <p:nvPr/>
        </p:nvSpPr>
        <p:spPr bwMode="auto">
          <a:xfrm>
            <a:off x="3155950" y="9047163"/>
            <a:ext cx="701675" cy="247650"/>
          </a:xfrm>
          <a:prstGeom prst="rect">
            <a:avLst/>
          </a:prstGeom>
          <a:noFill/>
          <a:ln w="9525">
            <a:noFill/>
            <a:miter lim="800000"/>
            <a:headEnd/>
            <a:tailEnd/>
          </a:ln>
        </p:spPr>
        <p:txBody>
          <a:bodyPr lIns="46020" tIns="46634" rIns="46020" bIns="46634" anchor="b">
            <a:spAutoFit/>
          </a:bodyPr>
          <a:lstStyle/>
          <a:p>
            <a:pPr algn="ctr" defTabSz="931863"/>
            <a:fld id="{6202821A-3E3F-4B01-BCC2-F54BF27CC085}" type="slidenum">
              <a:rPr lang="en-US" sz="1000"/>
              <a:pPr algn="ctr" defTabSz="931863"/>
              <a:t>24</a:t>
            </a:fld>
            <a:endParaRPr lang="en-US" sz="1000"/>
          </a:p>
        </p:txBody>
      </p:sp>
      <p:sp>
        <p:nvSpPr>
          <p:cNvPr id="962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6260" name="Rectangle 3"/>
          <p:cNvSpPr>
            <a:spLocks noGrp="1" noChangeArrowheads="1"/>
          </p:cNvSpPr>
          <p:nvPr>
            <p:ph type="body" idx="1"/>
          </p:nvPr>
        </p:nvSpPr>
        <p:spPr bwMode="auto">
          <a:noFill/>
        </p:spPr>
        <p:txBody>
          <a:bodyPr wrap="square" lIns="46199" tIns="46199" rIns="46199" bIns="46199" numCol="1" anchor="t" anchorCtr="0" compatLnSpc="1">
            <a:prstTxWarp prst="textNoShape">
              <a:avLst/>
            </a:prstTxWarp>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sldNum" sz="quarter" idx="5"/>
          </p:nvPr>
        </p:nvSpPr>
        <p:spPr/>
        <p:txBody>
          <a:bodyPr/>
          <a:lstStyle/>
          <a:p>
            <a:pPr>
              <a:defRPr/>
            </a:pPr>
            <a:fld id="{965671CC-94BD-4777-97C5-D546351BECCA}" type="slidenum">
              <a:rPr lang="en-US" smtClean="0"/>
              <a:pPr>
                <a:defRPr/>
              </a:pPr>
              <a:t>25</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342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z="24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3"/>
          <p:cNvSpPr txBox="1">
            <a:spLocks noGrp="1" noChangeArrowheads="1"/>
          </p:cNvSpPr>
          <p:nvPr/>
        </p:nvSpPr>
        <p:spPr bwMode="auto">
          <a:xfrm>
            <a:off x="3154363" y="9047163"/>
            <a:ext cx="704850" cy="247650"/>
          </a:xfrm>
          <a:prstGeom prst="rect">
            <a:avLst/>
          </a:prstGeom>
          <a:noFill/>
          <a:ln w="9525">
            <a:noFill/>
            <a:miter lim="800000"/>
            <a:headEnd/>
            <a:tailEnd/>
          </a:ln>
        </p:spPr>
        <p:txBody>
          <a:bodyPr lIns="45956" tIns="46569" rIns="45956" bIns="46569" anchor="b">
            <a:spAutoFit/>
          </a:bodyPr>
          <a:lstStyle/>
          <a:p>
            <a:pPr algn="ctr" defTabSz="931863"/>
            <a:fld id="{2501CCA1-48DB-4CA5-8528-10294746F5EE}" type="slidenum">
              <a:rPr lang="en-US" sz="1000"/>
              <a:pPr algn="ctr" defTabSz="931863"/>
              <a:t>27</a:t>
            </a:fld>
            <a:endParaRPr lang="en-US" sz="100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txBox="1">
            <a:spLocks noGrp="1" noChangeArrowheads="1"/>
          </p:cNvSpPr>
          <p:nvPr/>
        </p:nvSpPr>
        <p:spPr bwMode="auto">
          <a:xfrm>
            <a:off x="3154363" y="9047163"/>
            <a:ext cx="704850" cy="247650"/>
          </a:xfrm>
          <a:prstGeom prst="rect">
            <a:avLst/>
          </a:prstGeom>
          <a:noFill/>
          <a:ln w="9525">
            <a:noFill/>
            <a:miter lim="800000"/>
            <a:headEnd/>
            <a:tailEnd/>
          </a:ln>
        </p:spPr>
        <p:txBody>
          <a:bodyPr lIns="45956" tIns="46569" rIns="45956" bIns="46569" anchor="b">
            <a:spAutoFit/>
          </a:bodyPr>
          <a:lstStyle/>
          <a:p>
            <a:pPr algn="ctr" defTabSz="931863"/>
            <a:fld id="{054B2E35-9B97-437A-96D0-EA625130B09F}" type="slidenum">
              <a:rPr lang="en-US" sz="1000"/>
              <a:pPr algn="ctr" defTabSz="931863"/>
              <a:t>34</a:t>
            </a:fld>
            <a:endParaRPr lang="en-US" sz="100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3"/>
          <p:cNvSpPr>
            <a:spLocks noGrp="1" noChangeArrowheads="1"/>
          </p:cNvSpPr>
          <p:nvPr>
            <p:ph type="sldNum" sz="quarter" idx="5"/>
          </p:nvPr>
        </p:nvSpPr>
        <p:spPr>
          <a:noFill/>
        </p:spPr>
        <p:txBody>
          <a:bodyPr/>
          <a:lstStyle/>
          <a:p>
            <a:fld id="{0B6B629A-AA37-47A7-BD17-09A18BF75E67}" type="slidenum">
              <a:rPr lang="en-US" smtClean="0"/>
              <a:pPr/>
              <a:t>40</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3"/>
          <p:cNvSpPr txBox="1">
            <a:spLocks noGrp="1" noChangeArrowheads="1"/>
          </p:cNvSpPr>
          <p:nvPr/>
        </p:nvSpPr>
        <p:spPr bwMode="auto">
          <a:xfrm>
            <a:off x="3153726" y="9046822"/>
            <a:ext cx="706129" cy="247989"/>
          </a:xfrm>
          <a:prstGeom prst="rect">
            <a:avLst/>
          </a:prstGeom>
          <a:noFill/>
          <a:ln w="9525">
            <a:noFill/>
            <a:miter lim="800000"/>
            <a:headEnd/>
            <a:tailEnd/>
          </a:ln>
        </p:spPr>
        <p:txBody>
          <a:bodyPr lIns="45956" tIns="46569" rIns="45956" bIns="46569" anchor="b">
            <a:spAutoFit/>
          </a:bodyPr>
          <a:lstStyle/>
          <a:p>
            <a:pPr algn="ctr" defTabSz="931670"/>
            <a:fld id="{4FDC1BCE-8627-4E71-8B51-B510D2422205}" type="slidenum">
              <a:rPr lang="en-US" sz="1000"/>
              <a:pPr algn="ctr" defTabSz="931670"/>
              <a:t>3</a:t>
            </a:fld>
            <a:endParaRPr lang="en-US" sz="1000" dirty="0"/>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3"/>
          <p:cNvSpPr txBox="1">
            <a:spLocks noGrp="1" noChangeArrowheads="1"/>
          </p:cNvSpPr>
          <p:nvPr/>
        </p:nvSpPr>
        <p:spPr bwMode="auto">
          <a:xfrm>
            <a:off x="3153726" y="9046822"/>
            <a:ext cx="706129" cy="247989"/>
          </a:xfrm>
          <a:prstGeom prst="rect">
            <a:avLst/>
          </a:prstGeom>
          <a:noFill/>
          <a:ln w="9525">
            <a:noFill/>
            <a:miter lim="800000"/>
            <a:headEnd/>
            <a:tailEnd/>
          </a:ln>
        </p:spPr>
        <p:txBody>
          <a:bodyPr lIns="45956" tIns="46569" rIns="45956" bIns="46569" anchor="b">
            <a:spAutoFit/>
          </a:bodyPr>
          <a:lstStyle/>
          <a:p>
            <a:pPr algn="ctr" defTabSz="931670"/>
            <a:fld id="{D5319B8A-F17B-4362-9490-D06A94570050}" type="slidenum">
              <a:rPr lang="en-US" sz="1000"/>
              <a:pPr algn="ctr" defTabSz="931670"/>
              <a:t>4</a:t>
            </a:fld>
            <a:endParaRPr lang="en-US" sz="1000" dirty="0"/>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3"/>
          <p:cNvSpPr>
            <a:spLocks noGrp="1" noChangeArrowheads="1"/>
          </p:cNvSpPr>
          <p:nvPr>
            <p:ph type="sldNum" sz="quarter" idx="5"/>
          </p:nvPr>
        </p:nvSpPr>
        <p:spPr>
          <a:xfrm>
            <a:off x="3152136" y="9046822"/>
            <a:ext cx="709310" cy="247989"/>
          </a:xfrm>
        </p:spPr>
        <p:txBody>
          <a:bodyPr/>
          <a:lstStyle/>
          <a:p>
            <a:pPr defTabSz="930081">
              <a:defRPr/>
            </a:pPr>
            <a:fld id="{9A613E4B-A80A-460F-B1D6-E0AD87AB7DCB}" type="slidenum">
              <a:rPr lang="en-US" smtClean="0"/>
              <a:pPr defTabSz="930081">
                <a:defRPr/>
              </a:pPr>
              <a:t>5</a:t>
            </a:fld>
            <a:endParaRPr lang="en-US" dirty="0" smtClean="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p:spPr>
        <p:txBody>
          <a:bodyPr/>
          <a:lstStyle/>
          <a:p>
            <a:endParaRPr lang="en-US" sz="24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txBox="1">
            <a:spLocks noGrp="1" noChangeArrowheads="1"/>
          </p:cNvSpPr>
          <p:nvPr/>
        </p:nvSpPr>
        <p:spPr bwMode="auto">
          <a:xfrm>
            <a:off x="3154680" y="9047163"/>
            <a:ext cx="704286" cy="247650"/>
          </a:xfrm>
          <a:prstGeom prst="rect">
            <a:avLst/>
          </a:prstGeom>
          <a:noFill/>
          <a:ln w="9525">
            <a:noFill/>
            <a:miter lim="800000"/>
            <a:headEnd/>
            <a:tailEnd/>
          </a:ln>
        </p:spPr>
        <p:txBody>
          <a:bodyPr lIns="46020" tIns="46634" rIns="46020" bIns="46634" anchor="b">
            <a:spAutoFit/>
          </a:bodyPr>
          <a:lstStyle/>
          <a:p>
            <a:pPr algn="ctr" defTabSz="933261"/>
            <a:fld id="{D33E2A00-2CF7-4478-84A9-2FF29938CC9E}" type="slidenum">
              <a:rPr lang="en-US" sz="1000"/>
              <a:pPr algn="ctr" defTabSz="933261"/>
              <a:t>6</a:t>
            </a:fld>
            <a:endParaRPr lang="en-US" sz="1000" dirty="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lIns="46199" tIns="46199" rIns="46199" bIns="46199"/>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txBox="1">
            <a:spLocks noGrp="1" noChangeArrowheads="1"/>
          </p:cNvSpPr>
          <p:nvPr/>
        </p:nvSpPr>
        <p:spPr bwMode="auto">
          <a:xfrm>
            <a:off x="3154363" y="9047163"/>
            <a:ext cx="704850" cy="247650"/>
          </a:xfrm>
          <a:prstGeom prst="rect">
            <a:avLst/>
          </a:prstGeom>
          <a:noFill/>
          <a:ln w="9525">
            <a:noFill/>
            <a:miter lim="800000"/>
            <a:headEnd/>
            <a:tailEnd/>
          </a:ln>
        </p:spPr>
        <p:txBody>
          <a:bodyPr lIns="45956" tIns="46569" rIns="45956" bIns="46569" anchor="b">
            <a:spAutoFit/>
          </a:bodyPr>
          <a:lstStyle/>
          <a:p>
            <a:pPr algn="ctr" defTabSz="930275"/>
            <a:fld id="{8D9826C0-9104-48D5-A59A-38A0F72CE337}" type="slidenum">
              <a:rPr lang="en-US" sz="1000"/>
              <a:pPr algn="ctr" defTabSz="930275"/>
              <a:t>7</a:t>
            </a:fld>
            <a:endParaRPr lang="en-US" sz="10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txBox="1">
            <a:spLocks noGrp="1" noChangeArrowheads="1"/>
          </p:cNvSpPr>
          <p:nvPr/>
        </p:nvSpPr>
        <p:spPr bwMode="auto">
          <a:xfrm>
            <a:off x="3154363" y="9047163"/>
            <a:ext cx="704850" cy="247650"/>
          </a:xfrm>
          <a:prstGeom prst="rect">
            <a:avLst/>
          </a:prstGeom>
          <a:noFill/>
          <a:ln w="9525">
            <a:noFill/>
            <a:miter lim="800000"/>
            <a:headEnd/>
            <a:tailEnd/>
          </a:ln>
        </p:spPr>
        <p:txBody>
          <a:bodyPr lIns="45956" tIns="46569" rIns="45956" bIns="46569" anchor="b">
            <a:spAutoFit/>
          </a:bodyPr>
          <a:lstStyle/>
          <a:p>
            <a:pPr algn="ctr" defTabSz="930275"/>
            <a:fld id="{D02C0983-D3B8-4EF9-976D-668C8EBC57B9}" type="slidenum">
              <a:rPr lang="en-US" sz="1000"/>
              <a:pPr algn="ctr" defTabSz="930275"/>
              <a:t>8</a:t>
            </a:fld>
            <a:endParaRPr lang="en-US" sz="100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sldNum" sz="quarter" idx="5"/>
          </p:nvPr>
        </p:nvSpPr>
        <p:spPr>
          <a:noFill/>
        </p:spPr>
        <p:txBody>
          <a:bodyPr/>
          <a:lstStyle/>
          <a:p>
            <a:fld id="{3FEEC443-7FB1-4447-8444-C116B2FD60C4}" type="slidenum">
              <a:rPr lang="en-US" smtClean="0"/>
              <a:pPr/>
              <a:t>9</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83"/>
          <p:cNvSpPr>
            <a:spLocks noChangeArrowheads="1"/>
          </p:cNvSpPr>
          <p:nvPr userDrawn="1"/>
        </p:nvSpPr>
        <p:spPr bwMode="white">
          <a:xfrm>
            <a:off x="0" y="0"/>
            <a:ext cx="9144000" cy="6858000"/>
          </a:xfrm>
          <a:prstGeom prst="rect">
            <a:avLst/>
          </a:prstGeom>
          <a:solidFill>
            <a:srgbClr val="FFFFFF"/>
          </a:solidFill>
          <a:ln w="9525">
            <a:noFill/>
            <a:miter lim="800000"/>
            <a:headEnd/>
            <a:tailEnd/>
          </a:ln>
        </p:spPr>
        <p:txBody>
          <a:bodyPr wrap="none" anchor="ctr"/>
          <a:lstStyle/>
          <a:p>
            <a:pPr>
              <a:defRPr/>
            </a:pPr>
            <a:endParaRPr lang="en-US"/>
          </a:p>
        </p:txBody>
      </p:sp>
      <p:pic>
        <p:nvPicPr>
          <p:cNvPr id="5" name="Picture 1188" descr="Title Page bar_112409_1pm"/>
          <p:cNvPicPr>
            <a:picLocks noChangeAspect="1" noChangeArrowheads="1"/>
          </p:cNvPicPr>
          <p:nvPr userDrawn="1"/>
        </p:nvPicPr>
        <p:blipFill>
          <a:blip r:embed="rId2" cstate="email"/>
          <a:srcRect/>
          <a:stretch>
            <a:fillRect/>
          </a:stretch>
        </p:blipFill>
        <p:spPr bwMode="auto">
          <a:xfrm>
            <a:off x="0" y="268288"/>
            <a:ext cx="9144000" cy="1974850"/>
          </a:xfrm>
          <a:prstGeom prst="rect">
            <a:avLst/>
          </a:prstGeom>
          <a:noFill/>
          <a:ln w="9525">
            <a:noFill/>
            <a:miter lim="800000"/>
            <a:headEnd/>
            <a:tailEnd/>
          </a:ln>
        </p:spPr>
      </p:pic>
      <p:sp>
        <p:nvSpPr>
          <p:cNvPr id="6" name="Rectangle 1180"/>
          <p:cNvSpPr>
            <a:spLocks noChangeArrowheads="1"/>
          </p:cNvSpPr>
          <p:nvPr userDrawn="1"/>
        </p:nvSpPr>
        <p:spPr bwMode="auto">
          <a:xfrm>
            <a:off x="0" y="6556375"/>
            <a:ext cx="9144000" cy="301625"/>
          </a:xfrm>
          <a:prstGeom prst="rect">
            <a:avLst/>
          </a:prstGeom>
          <a:solidFill>
            <a:srgbClr val="225A7A"/>
          </a:solidFill>
          <a:ln w="9525">
            <a:noFill/>
            <a:miter lim="800000"/>
            <a:headEnd/>
            <a:tailEnd/>
          </a:ln>
        </p:spPr>
        <p:txBody>
          <a:bodyPr wrap="none" anchor="ctr"/>
          <a:lstStyle/>
          <a:p>
            <a:pPr>
              <a:defRPr/>
            </a:pPr>
            <a:endParaRPr lang="en-US"/>
          </a:p>
        </p:txBody>
      </p:sp>
      <p:pic>
        <p:nvPicPr>
          <p:cNvPr id="7" name="Picture 1181"/>
          <p:cNvPicPr>
            <a:picLocks noChangeAspect="1" noChangeArrowheads="1"/>
          </p:cNvPicPr>
          <p:nvPr userDrawn="1"/>
        </p:nvPicPr>
        <p:blipFill>
          <a:blip r:embed="rId3" cstate="email"/>
          <a:srcRect/>
          <a:stretch>
            <a:fillRect/>
          </a:stretch>
        </p:blipFill>
        <p:spPr bwMode="auto">
          <a:xfrm>
            <a:off x="3051175" y="838200"/>
            <a:ext cx="3032125" cy="838200"/>
          </a:xfrm>
          <a:prstGeom prst="rect">
            <a:avLst/>
          </a:prstGeom>
          <a:noFill/>
          <a:ln w="9525">
            <a:noFill/>
            <a:miter lim="800000"/>
            <a:headEnd/>
            <a:tailEnd/>
          </a:ln>
        </p:spPr>
      </p:pic>
      <p:sp>
        <p:nvSpPr>
          <p:cNvPr id="81978" name="Rectangle 1082"/>
          <p:cNvSpPr>
            <a:spLocks noGrp="1" noChangeArrowheads="1"/>
          </p:cNvSpPr>
          <p:nvPr>
            <p:ph type="ctrTitle"/>
          </p:nvPr>
        </p:nvSpPr>
        <p:spPr bwMode="auto">
          <a:xfrm>
            <a:off x="685800" y="2979738"/>
            <a:ext cx="7772400" cy="649287"/>
          </a:xfrm>
          <a:ln algn="ctr"/>
        </p:spPr>
        <p:txBody>
          <a:bodyPr>
            <a:spAutoFit/>
          </a:bodyPr>
          <a:lstStyle>
            <a:lvl1pPr algn="ctr">
              <a:lnSpc>
                <a:spcPct val="85000"/>
              </a:lnSpc>
              <a:spcBef>
                <a:spcPct val="40000"/>
              </a:spcBef>
              <a:defRPr sz="4300" smtClean="0">
                <a:solidFill>
                  <a:schemeClr val="accent2"/>
                </a:solidFill>
              </a:defRPr>
            </a:lvl1pPr>
          </a:lstStyle>
          <a:p>
            <a:r>
              <a:rPr lang="en-US" smtClean="0"/>
              <a:t>Click to edit Master title style</a:t>
            </a:r>
          </a:p>
        </p:txBody>
      </p:sp>
      <p:sp>
        <p:nvSpPr>
          <p:cNvPr id="81979" name="Rectangle 1083"/>
          <p:cNvSpPr>
            <a:spLocks noGrp="1" noChangeArrowheads="1"/>
          </p:cNvSpPr>
          <p:nvPr>
            <p:ph type="subTitle" idx="1"/>
          </p:nvPr>
        </p:nvSpPr>
        <p:spPr>
          <a:xfrm>
            <a:off x="668338" y="4867275"/>
            <a:ext cx="7807325" cy="430213"/>
          </a:xfrm>
        </p:spPr>
        <p:txBody>
          <a:bodyPr>
            <a:spAutoFit/>
          </a:bodyPr>
          <a:lstStyle>
            <a:lvl1pPr marL="0" indent="0" algn="ctr">
              <a:lnSpc>
                <a:spcPct val="85000"/>
              </a:lnSpc>
              <a:spcBef>
                <a:spcPct val="25000"/>
              </a:spcBef>
              <a:buFont typeface="Wingdings" pitchFamily="2" charset="2"/>
              <a:buNone/>
              <a:defRPr sz="2600" b="1" smtClean="0">
                <a:solidFill>
                  <a:srgbClr val="225A7A"/>
                </a:solidFill>
              </a:defRPr>
            </a:lvl1pPr>
          </a:lstStyle>
          <a:p>
            <a:r>
              <a:rPr lang="en-US" smtClean="0"/>
              <a:t>Click to edit Master subtitle style</a:t>
            </a:r>
          </a:p>
        </p:txBody>
      </p:sp>
      <p:sp>
        <p:nvSpPr>
          <p:cNvPr id="8" name="Rectangle 1184"/>
          <p:cNvSpPr>
            <a:spLocks noGrp="1" noChangeArrowheads="1"/>
          </p:cNvSpPr>
          <p:nvPr>
            <p:ph type="dt" sz="half" idx="10"/>
          </p:nvPr>
        </p:nvSpPr>
        <p:spPr/>
        <p:txBody>
          <a:bodyPr/>
          <a:lstStyle>
            <a:lvl1pPr>
              <a:defRPr/>
            </a:lvl1pPr>
          </a:lstStyle>
          <a:p>
            <a:pPr>
              <a:defRPr/>
            </a:pPr>
            <a:r>
              <a:rPr lang="en-US"/>
              <a:t>12/01/09 - 9pm</a:t>
            </a:r>
          </a:p>
        </p:txBody>
      </p:sp>
      <p:sp>
        <p:nvSpPr>
          <p:cNvPr id="9" name="Rectangle 1185"/>
          <p:cNvSpPr>
            <a:spLocks noGrp="1" noChangeArrowheads="1"/>
          </p:cNvSpPr>
          <p:nvPr>
            <p:ph type="ftr" sz="quarter" idx="11"/>
          </p:nvPr>
        </p:nvSpPr>
        <p:spPr/>
        <p:txBody>
          <a:bodyPr/>
          <a:lstStyle>
            <a:lvl1pPr>
              <a:defRPr/>
            </a:lvl1pPr>
          </a:lstStyle>
          <a:p>
            <a:pPr>
              <a:defRPr/>
            </a:pPr>
            <a:r>
              <a:rPr lang="en-US"/>
              <a:t>eSlide – P6466 – The Financial Crisis and the Future of the P/C</a:t>
            </a:r>
          </a:p>
        </p:txBody>
      </p:sp>
      <p:sp>
        <p:nvSpPr>
          <p:cNvPr id="10" name="Rectangle 1189"/>
          <p:cNvSpPr>
            <a:spLocks noGrp="1" noChangeArrowheads="1"/>
          </p:cNvSpPr>
          <p:nvPr>
            <p:ph type="sldNum" sz="quarter" idx="12"/>
          </p:nvPr>
        </p:nvSpPr>
        <p:spPr/>
        <p:txBody>
          <a:bodyPr/>
          <a:lstStyle>
            <a:lvl1pPr>
              <a:defRPr>
                <a:solidFill>
                  <a:schemeClr val="bg1"/>
                </a:solidFill>
              </a:defRPr>
            </a:lvl1pPr>
          </a:lstStyle>
          <a:p>
            <a:pPr>
              <a:defRPr/>
            </a:pPr>
            <a:fld id="{750C113D-554E-46EC-83A2-289028ACE92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548242B1-2BB9-49A5-924A-A72E40E2919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able Placeholder 2"/>
          <p:cNvSpPr>
            <a:spLocks noGrp="1"/>
          </p:cNvSpPr>
          <p:nvPr>
            <p:ph type="tbl" idx="1"/>
          </p:nvPr>
        </p:nvSpPr>
        <p:spPr/>
        <p:txBody>
          <a:bodyPr lIns="91440" rIns="91440" rtlCol="0"/>
          <a:lstStyle/>
          <a:p>
            <a:pPr lvl="0"/>
            <a:endParaRPr lang="en-US" noProof="0" smtClean="0"/>
          </a:p>
        </p:txBody>
      </p:sp>
      <p:sp>
        <p:nvSpPr>
          <p:cNvPr id="4"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B703D7A1-6BF1-4441-A542-E755CB9E2D7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98450" y="90488"/>
            <a:ext cx="7400925" cy="8604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95300" y="1647825"/>
            <a:ext cx="8153400" cy="4652963"/>
          </a:xfrm>
        </p:spPr>
        <p:txBody>
          <a:bodyPr/>
          <a:lstStyle/>
          <a:p>
            <a:pPr lvl="0"/>
            <a:endParaRPr lang="en-US" noProof="0"/>
          </a:p>
        </p:txBody>
      </p:sp>
      <p:sp>
        <p:nvSpPr>
          <p:cNvPr id="4"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217EFA11-C85C-4292-9878-BB3B6EB1C34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FB0B5F87-A83F-4985-8546-C3A1AB542A0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rtlCol="0"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5"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6" name="Rectangle 110"/>
          <p:cNvSpPr>
            <a:spLocks noGrp="1" noChangeArrowheads="1"/>
          </p:cNvSpPr>
          <p:nvPr>
            <p:ph type="sldNum" sz="quarter" idx="12"/>
          </p:nvPr>
        </p:nvSpPr>
        <p:spPr>
          <a:ln/>
        </p:spPr>
        <p:txBody>
          <a:bodyPr/>
          <a:lstStyle>
            <a:lvl1pPr>
              <a:defRPr/>
            </a:lvl1pPr>
          </a:lstStyle>
          <a:p>
            <a:pPr>
              <a:defRPr/>
            </a:pPr>
            <a:fld id="{B3D29D12-73CD-44D7-8BCC-734BF61BFFE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519C4B8F-73FC-4293-B926-76BB6490353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8"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9" name="Rectangle 110"/>
          <p:cNvSpPr>
            <a:spLocks noGrp="1" noChangeArrowheads="1"/>
          </p:cNvSpPr>
          <p:nvPr>
            <p:ph type="sldNum" sz="quarter" idx="12"/>
          </p:nvPr>
        </p:nvSpPr>
        <p:spPr>
          <a:ln/>
        </p:spPr>
        <p:txBody>
          <a:bodyPr/>
          <a:lstStyle>
            <a:lvl1pPr>
              <a:defRPr/>
            </a:lvl1pPr>
          </a:lstStyle>
          <a:p>
            <a:pPr>
              <a:defRPr/>
            </a:pPr>
            <a:fld id="{5D382518-0474-45C6-AC4E-78422440257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4"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5" name="Rectangle 110"/>
          <p:cNvSpPr>
            <a:spLocks noGrp="1" noChangeArrowheads="1"/>
          </p:cNvSpPr>
          <p:nvPr>
            <p:ph type="sldNum" sz="quarter" idx="12"/>
          </p:nvPr>
        </p:nvSpPr>
        <p:spPr>
          <a:ln/>
        </p:spPr>
        <p:txBody>
          <a:bodyPr/>
          <a:lstStyle>
            <a:lvl1pPr>
              <a:defRPr/>
            </a:lvl1pPr>
          </a:lstStyle>
          <a:p>
            <a:pPr>
              <a:defRPr/>
            </a:pPr>
            <a:fld id="{89BD3253-4CAC-46C3-A189-4DC34B6325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3"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4" name="Rectangle 110"/>
          <p:cNvSpPr>
            <a:spLocks noGrp="1" noChangeArrowheads="1"/>
          </p:cNvSpPr>
          <p:nvPr>
            <p:ph type="sldNum" sz="quarter" idx="12"/>
          </p:nvPr>
        </p:nvSpPr>
        <p:spPr>
          <a:ln/>
        </p:spPr>
        <p:txBody>
          <a:bodyPr/>
          <a:lstStyle>
            <a:lvl1pPr>
              <a:defRPr/>
            </a:lvl1pPr>
          </a:lstStyle>
          <a:p>
            <a:pPr>
              <a:defRPr/>
            </a:pPr>
            <a:fld id="{5AB78E8A-B60F-46DC-902C-8FE1640D344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rtlCol="0"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2BBCDC10-FEB1-42D3-8435-95077FDDB8F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lIns="91440" rIns="91440"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5"/>
          <p:cNvSpPr>
            <a:spLocks noGrp="1" noChangeArrowheads="1"/>
          </p:cNvSpPr>
          <p:nvPr>
            <p:ph type="dt" sz="half" idx="10"/>
          </p:nvPr>
        </p:nvSpPr>
        <p:spPr>
          <a:ln/>
        </p:spPr>
        <p:txBody>
          <a:bodyPr/>
          <a:lstStyle>
            <a:lvl1pPr>
              <a:defRPr/>
            </a:lvl1pPr>
          </a:lstStyle>
          <a:p>
            <a:pPr>
              <a:defRPr/>
            </a:pPr>
            <a:r>
              <a:rPr lang="en-US"/>
              <a:t>12/01/09 - 9pm</a:t>
            </a:r>
          </a:p>
        </p:txBody>
      </p:sp>
      <p:sp>
        <p:nvSpPr>
          <p:cNvPr id="6" name="Rectangle 106"/>
          <p:cNvSpPr>
            <a:spLocks noGrp="1" noChangeArrowheads="1"/>
          </p:cNvSpPr>
          <p:nvPr>
            <p:ph type="ftr" sz="quarter" idx="11"/>
          </p:nvPr>
        </p:nvSpPr>
        <p:spPr>
          <a:ln/>
        </p:spPr>
        <p:txBody>
          <a:bodyPr/>
          <a:lstStyle>
            <a:lvl1pPr>
              <a:defRPr/>
            </a:lvl1pPr>
          </a:lstStyle>
          <a:p>
            <a:pPr>
              <a:defRPr/>
            </a:pPr>
            <a:r>
              <a:rPr lang="en-US"/>
              <a:t>eSlide – P6466 – The Financial Crisis and the Future of the P/C</a:t>
            </a:r>
          </a:p>
        </p:txBody>
      </p:sp>
      <p:sp>
        <p:nvSpPr>
          <p:cNvPr id="7" name="Rectangle 110"/>
          <p:cNvSpPr>
            <a:spLocks noGrp="1" noChangeArrowheads="1"/>
          </p:cNvSpPr>
          <p:nvPr>
            <p:ph type="sldNum" sz="quarter" idx="12"/>
          </p:nvPr>
        </p:nvSpPr>
        <p:spPr>
          <a:ln/>
        </p:spPr>
        <p:txBody>
          <a:bodyPr/>
          <a:lstStyle>
            <a:lvl1pPr>
              <a:defRPr/>
            </a:lvl1pPr>
          </a:lstStyle>
          <a:p>
            <a:pPr>
              <a:defRPr/>
            </a:pPr>
            <a:fld id="{E08C139C-9854-4A46-B1F3-1D056538F77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4"/>
          <p:cNvSpPr>
            <a:spLocks noChangeArrowheads="1"/>
          </p:cNvSpPr>
          <p:nvPr userDrawn="1"/>
        </p:nvSpPr>
        <p:spPr bwMode="white">
          <a:xfrm>
            <a:off x="0" y="0"/>
            <a:ext cx="9144000" cy="6858000"/>
          </a:xfrm>
          <a:prstGeom prst="rect">
            <a:avLst/>
          </a:prstGeom>
          <a:solidFill>
            <a:srgbClr val="FFFFFF"/>
          </a:solidFill>
          <a:ln w="9525">
            <a:noFill/>
            <a:miter lim="800000"/>
            <a:headEnd/>
            <a:tailEnd/>
          </a:ln>
        </p:spPr>
        <p:txBody>
          <a:bodyPr wrap="none" anchor="ctr"/>
          <a:lstStyle/>
          <a:p>
            <a:pPr>
              <a:defRPr/>
            </a:pPr>
            <a:endParaRPr lang="en-US"/>
          </a:p>
        </p:txBody>
      </p:sp>
      <p:pic>
        <p:nvPicPr>
          <p:cNvPr id="39939" name="Picture 109" descr="Text Page"/>
          <p:cNvPicPr>
            <a:picLocks noChangeAspect="1" noChangeArrowheads="1"/>
          </p:cNvPicPr>
          <p:nvPr userDrawn="1"/>
        </p:nvPicPr>
        <p:blipFill>
          <a:blip r:embed="rId14" cstate="email"/>
          <a:srcRect/>
          <a:stretch>
            <a:fillRect/>
          </a:stretch>
        </p:blipFill>
        <p:spPr bwMode="auto">
          <a:xfrm>
            <a:off x="0" y="0"/>
            <a:ext cx="9144000" cy="1150938"/>
          </a:xfrm>
          <a:prstGeom prst="rect">
            <a:avLst/>
          </a:prstGeom>
          <a:noFill/>
          <a:ln w="9525">
            <a:noFill/>
            <a:miter lim="800000"/>
            <a:headEnd/>
            <a:tailEnd/>
          </a:ln>
        </p:spPr>
      </p:pic>
      <p:sp>
        <p:nvSpPr>
          <p:cNvPr id="39940" name="Rectangle 45"/>
          <p:cNvSpPr>
            <a:spLocks noGrp="1" noChangeArrowheads="1"/>
          </p:cNvSpPr>
          <p:nvPr>
            <p:ph type="body" idx="1"/>
          </p:nvPr>
        </p:nvSpPr>
        <p:spPr bwMode="auto">
          <a:xfrm>
            <a:off x="495300" y="1647825"/>
            <a:ext cx="8153400" cy="4652963"/>
          </a:xfrm>
          <a:prstGeom prst="rect">
            <a:avLst/>
          </a:prstGeom>
          <a:noFill/>
          <a:ln w="9525" algn="ctr">
            <a:noFill/>
            <a:miter lim="800000"/>
            <a:headEnd/>
            <a:tailEnd/>
          </a:ln>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1" name="Rectangle 44"/>
          <p:cNvSpPr>
            <a:spLocks noGrp="1" noChangeArrowheads="1"/>
          </p:cNvSpPr>
          <p:nvPr>
            <p:ph type="title"/>
          </p:nvPr>
        </p:nvSpPr>
        <p:spPr bwMode="black">
          <a:xfrm>
            <a:off x="298450" y="90488"/>
            <a:ext cx="7400925" cy="860425"/>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a:t>
            </a:r>
            <a:br>
              <a:rPr lang="en-US" smtClean="0"/>
            </a:br>
            <a:r>
              <a:rPr lang="en-US" smtClean="0"/>
              <a:t>Master title style</a:t>
            </a:r>
          </a:p>
        </p:txBody>
      </p:sp>
      <p:sp>
        <p:nvSpPr>
          <p:cNvPr id="1030" name="Rectangle 101"/>
          <p:cNvSpPr>
            <a:spLocks noChangeArrowheads="1"/>
          </p:cNvSpPr>
          <p:nvPr userDrawn="1"/>
        </p:nvSpPr>
        <p:spPr bwMode="auto">
          <a:xfrm>
            <a:off x="0" y="6807200"/>
            <a:ext cx="9144000" cy="50800"/>
          </a:xfrm>
          <a:prstGeom prst="rect">
            <a:avLst/>
          </a:prstGeom>
          <a:solidFill>
            <a:srgbClr val="225A7A"/>
          </a:solidFill>
          <a:ln w="9525">
            <a:noFill/>
            <a:miter lim="800000"/>
            <a:headEnd/>
            <a:tailEnd/>
          </a:ln>
        </p:spPr>
        <p:txBody>
          <a:bodyPr wrap="none" anchor="ctr"/>
          <a:lstStyle/>
          <a:p>
            <a:pPr>
              <a:defRPr/>
            </a:pPr>
            <a:endParaRPr lang="en-US"/>
          </a:p>
        </p:txBody>
      </p:sp>
      <p:pic>
        <p:nvPicPr>
          <p:cNvPr id="39943" name="Picture 102"/>
          <p:cNvPicPr>
            <a:picLocks noChangeAspect="1" noChangeArrowheads="1"/>
          </p:cNvPicPr>
          <p:nvPr userDrawn="1"/>
        </p:nvPicPr>
        <p:blipFill>
          <a:blip r:embed="rId15" cstate="email"/>
          <a:srcRect/>
          <a:stretch>
            <a:fillRect/>
          </a:stretch>
        </p:blipFill>
        <p:spPr bwMode="auto">
          <a:xfrm>
            <a:off x="7761288" y="349250"/>
            <a:ext cx="1228725" cy="341313"/>
          </a:xfrm>
          <a:prstGeom prst="rect">
            <a:avLst/>
          </a:prstGeom>
          <a:noFill/>
          <a:ln w="9525">
            <a:noFill/>
            <a:miter lim="800000"/>
            <a:headEnd/>
            <a:tailEnd/>
          </a:ln>
        </p:spPr>
      </p:pic>
      <p:sp>
        <p:nvSpPr>
          <p:cNvPr id="1129" name="Rectangle 105"/>
          <p:cNvSpPr>
            <a:spLocks noGrp="1" noChangeArrowheads="1"/>
          </p:cNvSpPr>
          <p:nvPr>
            <p:ph type="dt" sz="half" idx="2"/>
          </p:nvPr>
        </p:nvSpPr>
        <p:spPr bwMode="auto">
          <a:xfrm>
            <a:off x="85725" y="6961188"/>
            <a:ext cx="1352550"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eaLnBrk="0" hangingPunct="0">
              <a:lnSpc>
                <a:spcPct val="85000"/>
              </a:lnSpc>
              <a:spcBef>
                <a:spcPct val="20000"/>
              </a:spcBef>
              <a:defRPr sz="900">
                <a:solidFill>
                  <a:schemeClr val="bg1"/>
                </a:solidFill>
                <a:latin typeface="Arial" charset="0"/>
              </a:defRPr>
            </a:lvl1pPr>
          </a:lstStyle>
          <a:p>
            <a:pPr>
              <a:defRPr/>
            </a:pPr>
            <a:r>
              <a:rPr lang="en-US"/>
              <a:t>12/01/09 - 9pm</a:t>
            </a:r>
          </a:p>
        </p:txBody>
      </p:sp>
      <p:sp>
        <p:nvSpPr>
          <p:cNvPr id="1130" name="Rectangle 106"/>
          <p:cNvSpPr>
            <a:spLocks noGrp="1" noChangeArrowheads="1"/>
          </p:cNvSpPr>
          <p:nvPr>
            <p:ph type="ftr" sz="quarter" idx="3"/>
          </p:nvPr>
        </p:nvSpPr>
        <p:spPr bwMode="auto">
          <a:xfrm>
            <a:off x="2695575" y="6961188"/>
            <a:ext cx="3752850" cy="1174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lnSpc>
                <a:spcPct val="85000"/>
              </a:lnSpc>
              <a:spcBef>
                <a:spcPct val="20000"/>
              </a:spcBef>
              <a:defRPr sz="900">
                <a:solidFill>
                  <a:schemeClr val="bg1"/>
                </a:solidFill>
                <a:latin typeface="Arial" charset="0"/>
              </a:defRPr>
            </a:lvl1pPr>
          </a:lstStyle>
          <a:p>
            <a:pPr>
              <a:defRPr/>
            </a:pPr>
            <a:r>
              <a:rPr lang="en-US"/>
              <a:t>eSlide – P6466 – The Financial Crisis and the Future of the P/C</a:t>
            </a:r>
          </a:p>
        </p:txBody>
      </p:sp>
      <p:sp>
        <p:nvSpPr>
          <p:cNvPr id="1134" name="Rectangle 110"/>
          <p:cNvSpPr>
            <a:spLocks noGrp="1" noChangeArrowheads="1"/>
          </p:cNvSpPr>
          <p:nvPr>
            <p:ph type="sldNum" sz="quarter" idx="4"/>
          </p:nvPr>
        </p:nvSpPr>
        <p:spPr bwMode="auto">
          <a:xfrm>
            <a:off x="8601075" y="6656388"/>
            <a:ext cx="447675" cy="1158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lnSpc>
                <a:spcPct val="85000"/>
              </a:lnSpc>
              <a:spcBef>
                <a:spcPct val="20000"/>
              </a:spcBef>
              <a:defRPr sz="900">
                <a:latin typeface="Arial" charset="0"/>
              </a:defRPr>
            </a:lvl1pPr>
          </a:lstStyle>
          <a:p>
            <a:pPr>
              <a:defRPr/>
            </a:pPr>
            <a:fld id="{6C57B0C6-F8FD-4EC0-9C9E-691962C6601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941" r:id="rId1"/>
    <p:sldLayoutId id="2147485930" r:id="rId2"/>
    <p:sldLayoutId id="2147485931" r:id="rId3"/>
    <p:sldLayoutId id="2147485932" r:id="rId4"/>
    <p:sldLayoutId id="2147485933" r:id="rId5"/>
    <p:sldLayoutId id="2147485934" r:id="rId6"/>
    <p:sldLayoutId id="2147485935" r:id="rId7"/>
    <p:sldLayoutId id="2147485936" r:id="rId8"/>
    <p:sldLayoutId id="2147485937" r:id="rId9"/>
    <p:sldLayoutId id="2147485938" r:id="rId10"/>
    <p:sldLayoutId id="2147485939" r:id="rId11"/>
    <p:sldLayoutId id="2147485940" r:id="rId12"/>
  </p:sldLayoutIdLst>
  <p:timing>
    <p:tnLst>
      <p:par>
        <p:cTn id="1" dur="indefinite" restart="never" nodeType="tmRoot"/>
      </p:par>
    </p:tnLst>
  </p:timing>
  <p:hf hdr="0"/>
  <p:txStyles>
    <p:titleStyle>
      <a:lvl1pPr algn="l" defTabSz="114300" rtl="0" eaLnBrk="0" fontAlgn="base" hangingPunct="0">
        <a:lnSpc>
          <a:spcPct val="90000"/>
        </a:lnSpc>
        <a:spcBef>
          <a:spcPct val="0"/>
        </a:spcBef>
        <a:spcAft>
          <a:spcPct val="0"/>
        </a:spcAft>
        <a:defRPr sz="3000" b="1">
          <a:solidFill>
            <a:srgbClr val="225A7A"/>
          </a:solidFill>
          <a:latin typeface="Arial" charset="0"/>
          <a:ea typeface="+mj-ea"/>
          <a:cs typeface="+mj-cs"/>
        </a:defRPr>
      </a:lvl1pPr>
      <a:lvl2pPr algn="l" defTabSz="114300" rtl="0" eaLnBrk="0" fontAlgn="base" hangingPunct="0">
        <a:lnSpc>
          <a:spcPct val="90000"/>
        </a:lnSpc>
        <a:spcBef>
          <a:spcPct val="0"/>
        </a:spcBef>
        <a:spcAft>
          <a:spcPct val="0"/>
        </a:spcAft>
        <a:defRPr sz="3000" b="1">
          <a:solidFill>
            <a:srgbClr val="225A7A"/>
          </a:solidFill>
          <a:latin typeface="Arial"/>
        </a:defRPr>
      </a:lvl2pPr>
      <a:lvl3pPr algn="l" defTabSz="114300" rtl="0" eaLnBrk="0" fontAlgn="base" hangingPunct="0">
        <a:lnSpc>
          <a:spcPct val="90000"/>
        </a:lnSpc>
        <a:spcBef>
          <a:spcPct val="0"/>
        </a:spcBef>
        <a:spcAft>
          <a:spcPct val="0"/>
        </a:spcAft>
        <a:defRPr sz="3000" b="1">
          <a:solidFill>
            <a:srgbClr val="225A7A"/>
          </a:solidFill>
          <a:latin typeface="Arial"/>
        </a:defRPr>
      </a:lvl3pPr>
      <a:lvl4pPr algn="l" defTabSz="114300" rtl="0" eaLnBrk="0" fontAlgn="base" hangingPunct="0">
        <a:lnSpc>
          <a:spcPct val="90000"/>
        </a:lnSpc>
        <a:spcBef>
          <a:spcPct val="0"/>
        </a:spcBef>
        <a:spcAft>
          <a:spcPct val="0"/>
        </a:spcAft>
        <a:defRPr sz="3000" b="1">
          <a:solidFill>
            <a:srgbClr val="225A7A"/>
          </a:solidFill>
          <a:latin typeface="Arial"/>
        </a:defRPr>
      </a:lvl4pPr>
      <a:lvl5pPr algn="l" defTabSz="114300" rtl="0" eaLnBrk="0" fontAlgn="base" hangingPunct="0">
        <a:lnSpc>
          <a:spcPct val="90000"/>
        </a:lnSpc>
        <a:spcBef>
          <a:spcPct val="0"/>
        </a:spcBef>
        <a:spcAft>
          <a:spcPct val="0"/>
        </a:spcAft>
        <a:defRPr sz="3000" b="1">
          <a:solidFill>
            <a:srgbClr val="225A7A"/>
          </a:solidFill>
          <a:latin typeface="Arial"/>
        </a:defRPr>
      </a:lvl5pPr>
      <a:lvl6pPr marL="457200" algn="l" fontAlgn="base">
        <a:spcBef>
          <a:spcPct val="0"/>
        </a:spcBef>
        <a:spcAft>
          <a:spcPct val="0"/>
        </a:spcAft>
        <a:defRPr sz="3200">
          <a:solidFill>
            <a:schemeClr val="bg1">
              <a:alpha val="100000"/>
            </a:schemeClr>
          </a:solidFill>
          <a:latin typeface="Arial"/>
        </a:defRPr>
      </a:lvl6pPr>
      <a:lvl7pPr marL="914400" algn="l" fontAlgn="base">
        <a:spcBef>
          <a:spcPct val="0"/>
        </a:spcBef>
        <a:spcAft>
          <a:spcPct val="0"/>
        </a:spcAft>
        <a:defRPr sz="3200">
          <a:solidFill>
            <a:schemeClr val="bg1">
              <a:alpha val="100000"/>
            </a:schemeClr>
          </a:solidFill>
          <a:latin typeface="Arial"/>
        </a:defRPr>
      </a:lvl7pPr>
      <a:lvl8pPr marL="1371600" algn="l" fontAlgn="base">
        <a:spcBef>
          <a:spcPct val="0"/>
        </a:spcBef>
        <a:spcAft>
          <a:spcPct val="0"/>
        </a:spcAft>
        <a:defRPr sz="3200">
          <a:solidFill>
            <a:schemeClr val="bg1">
              <a:alpha val="100000"/>
            </a:schemeClr>
          </a:solidFill>
          <a:latin typeface="Arial"/>
        </a:defRPr>
      </a:lvl8pPr>
      <a:lvl9pPr marL="1828800" algn="l" fontAlgn="base">
        <a:spcBef>
          <a:spcPct val="0"/>
        </a:spcBef>
        <a:spcAft>
          <a:spcPct val="0"/>
        </a:spcAft>
        <a:defRPr sz="3200">
          <a:solidFill>
            <a:schemeClr val="bg1">
              <a:alpha val="100000"/>
            </a:schemeClr>
          </a:solidFill>
          <a:latin typeface="Arial"/>
        </a:defRPr>
      </a:lvl9pPr>
    </p:titleStyle>
    <p:bodyStyle>
      <a:lvl1pPr marL="292100" indent="-292100" algn="l" rtl="0" eaLnBrk="0" fontAlgn="base" hangingPunct="0">
        <a:lnSpc>
          <a:spcPct val="90000"/>
        </a:lnSpc>
        <a:spcBef>
          <a:spcPct val="100000"/>
        </a:spcBef>
        <a:spcAft>
          <a:spcPct val="0"/>
        </a:spcAft>
        <a:buClr>
          <a:schemeClr val="accent2"/>
        </a:buClr>
        <a:buFont typeface="Wingdings" pitchFamily="2" charset="2"/>
        <a:buChar char="n"/>
        <a:defRPr sz="2400">
          <a:solidFill>
            <a:schemeClr val="tx1"/>
          </a:solidFill>
          <a:latin typeface="Arial" charset="0"/>
          <a:ea typeface="+mn-ea"/>
          <a:cs typeface="+mn-cs"/>
        </a:defRPr>
      </a:lvl1pPr>
      <a:lvl2pPr marL="635000" indent="-228600" algn="l" rtl="0" eaLnBrk="0" fontAlgn="base" hangingPunct="0">
        <a:lnSpc>
          <a:spcPct val="90000"/>
        </a:lnSpc>
        <a:spcBef>
          <a:spcPct val="50000"/>
        </a:spcBef>
        <a:spcAft>
          <a:spcPct val="0"/>
        </a:spcAft>
        <a:buClr>
          <a:schemeClr val="accent2"/>
        </a:buClr>
        <a:buFont typeface="Wingdings" pitchFamily="2" charset="2"/>
        <a:buChar char="w"/>
        <a:defRPr sz="2200">
          <a:solidFill>
            <a:schemeClr val="tx1"/>
          </a:solidFill>
          <a:latin typeface="Arial" charset="0"/>
        </a:defRPr>
      </a:lvl2pPr>
      <a:lvl3pPr marL="977900" indent="-228600" algn="l" rtl="0" eaLnBrk="0" fontAlgn="base" hangingPunct="0">
        <a:lnSpc>
          <a:spcPct val="90000"/>
        </a:lnSpc>
        <a:spcBef>
          <a:spcPct val="25000"/>
        </a:spcBef>
        <a:spcAft>
          <a:spcPct val="0"/>
        </a:spcAft>
        <a:buClr>
          <a:schemeClr val="accent2"/>
        </a:buClr>
        <a:buFont typeface="Arial" charset="0"/>
        <a:buChar char="–"/>
        <a:defRPr sz="2000">
          <a:solidFill>
            <a:schemeClr val="tx1"/>
          </a:solidFill>
          <a:latin typeface="Arial" charset="0"/>
        </a:defRPr>
      </a:lvl3pPr>
      <a:lvl4pPr marL="1320800" indent="-228600" algn="l" rtl="0" eaLnBrk="0" fontAlgn="base" hangingPunct="0">
        <a:lnSpc>
          <a:spcPct val="90000"/>
        </a:lnSpc>
        <a:spcBef>
          <a:spcPct val="15000"/>
        </a:spcBef>
        <a:spcAft>
          <a:spcPct val="0"/>
        </a:spcAft>
        <a:buClr>
          <a:schemeClr val="accent2"/>
        </a:buClr>
        <a:buFont typeface="Wingdings" pitchFamily="2" charset="2"/>
        <a:buChar char="§"/>
        <a:defRPr>
          <a:solidFill>
            <a:schemeClr val="tx1"/>
          </a:solidFill>
          <a:latin typeface="Arial" charset="0"/>
        </a:defRPr>
      </a:lvl4pPr>
      <a:lvl5pPr marL="1663700" indent="-228600" algn="l" rtl="0" eaLnBrk="0" fontAlgn="base" hangingPunct="0">
        <a:lnSpc>
          <a:spcPct val="95000"/>
        </a:lnSpc>
        <a:spcBef>
          <a:spcPct val="15000"/>
        </a:spcBef>
        <a:spcAft>
          <a:spcPct val="0"/>
        </a:spcAft>
        <a:buClr>
          <a:schemeClr val="accent2"/>
        </a:buClr>
        <a:buChar char="»"/>
        <a:defRPr sz="1600">
          <a:solidFill>
            <a:schemeClr val="tx1"/>
          </a:solidFill>
          <a:latin typeface="Arial" charset="0"/>
        </a:defRPr>
      </a:lvl5pPr>
      <a:lvl6pPr marL="2514600" indent="-228600" algn="l" fontAlgn="base">
        <a:spcBef>
          <a:spcPct val="20000"/>
        </a:spcBef>
        <a:spcAft>
          <a:spcPct val="0"/>
        </a:spcAft>
        <a:buChar char="»"/>
        <a:defRPr>
          <a:solidFill>
            <a:schemeClr val="bg1">
              <a:alpha val="100000"/>
            </a:schemeClr>
          </a:solidFill>
          <a:latin typeface="+mn-lt"/>
        </a:defRPr>
      </a:lvl6pPr>
      <a:lvl7pPr marL="2971800" indent="-228600" algn="l" fontAlgn="base">
        <a:spcBef>
          <a:spcPct val="20000"/>
        </a:spcBef>
        <a:spcAft>
          <a:spcPct val="0"/>
        </a:spcAft>
        <a:buChar char="»"/>
        <a:defRPr>
          <a:solidFill>
            <a:schemeClr val="bg1">
              <a:alpha val="100000"/>
            </a:schemeClr>
          </a:solidFill>
          <a:latin typeface="+mn-lt"/>
        </a:defRPr>
      </a:lvl7pPr>
      <a:lvl8pPr marL="3429000" indent="-228600" algn="l" fontAlgn="base">
        <a:spcBef>
          <a:spcPct val="20000"/>
        </a:spcBef>
        <a:spcAft>
          <a:spcPct val="0"/>
        </a:spcAft>
        <a:buChar char="»"/>
        <a:defRPr>
          <a:solidFill>
            <a:schemeClr val="bg1">
              <a:alpha val="100000"/>
            </a:schemeClr>
          </a:solidFill>
          <a:latin typeface="+mn-lt"/>
        </a:defRPr>
      </a:lvl8pPr>
      <a:lvl9pPr marL="3886200" indent="-228600" algn="l" fontAlgn="base">
        <a:spcBef>
          <a:spcPct val="20000"/>
        </a:spcBef>
        <a:spcAft>
          <a:spcPct val="0"/>
        </a:spcAft>
        <a:buChar char="»"/>
        <a:defRPr>
          <a:solidFill>
            <a:schemeClr val="bg1">
              <a:alpha val="100000"/>
            </a:schemeClr>
          </a:solidFill>
          <a:latin typeface="+mn-lt"/>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oleObject" Target="../embeddings/Microsoft_Office_Excel_97-2003_Worksheet1.xls"/><Relationship Id="rId4" Type="http://schemas.openxmlformats.org/officeDocument/2006/relationships/hyperlink" Target="http://www.federalreserve.gov/releases/h15/data.htm"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oleObject" Target="../embeddings/oleObject7.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oleObject" Target="../embeddings/oleObject8.bin"/></Relationships>
</file>

<file path=ppt/slides/_rels/slide2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hyperlink" Target="http://www.bls.gov/iif/oshcfoi1.htm/" TargetMode="External"/></Relationships>
</file>

<file path=ppt/slides/_rels/slide3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www.bls.gov/news.release/pdf/osh2.pdf" TargetMode="External"/><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www.bls.gov/news.release/pdf/osh2.pdf" TargetMode="External"/><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apps.nccd.cdc.gov/brfss/display.asp?cat=OB&amp;yr=2012&amp;qkey=8261&amp;state=UB" TargetMode="External"/><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hyperlink" Target="http://research.stlouisfed.org/fred2/series/WASCUR"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546100" y="2325688"/>
            <a:ext cx="8229600" cy="1958975"/>
          </a:xfrm>
          <a:ln/>
        </p:spPr>
        <p:txBody>
          <a:bodyPr/>
          <a:lstStyle/>
          <a:p>
            <a:r>
              <a:rPr lang="en-US" sz="4800" dirty="0" smtClean="0"/>
              <a:t>Trends Affecting </a:t>
            </a:r>
            <a:r>
              <a:rPr lang="en-US" sz="4800" dirty="0"/>
              <a:t/>
            </a:r>
            <a:br>
              <a:rPr lang="en-US" sz="4800" dirty="0"/>
            </a:br>
            <a:r>
              <a:rPr lang="en-US" sz="4800" dirty="0"/>
              <a:t>the Workers Compensation </a:t>
            </a:r>
            <a:r>
              <a:rPr lang="en-US" sz="4800" dirty="0" smtClean="0"/>
              <a:t>System</a:t>
            </a:r>
            <a:endParaRPr lang="en-US" sz="4800" dirty="0"/>
          </a:p>
        </p:txBody>
      </p:sp>
      <p:sp>
        <p:nvSpPr>
          <p:cNvPr id="41987" name="Rectangle 3"/>
          <p:cNvSpPr>
            <a:spLocks noGrp="1" noChangeArrowheads="1"/>
          </p:cNvSpPr>
          <p:nvPr>
            <p:ph type="subTitle" idx="1"/>
          </p:nvPr>
        </p:nvSpPr>
        <p:spPr>
          <a:xfrm>
            <a:off x="681038" y="4451350"/>
            <a:ext cx="7807325" cy="1189493"/>
          </a:xfrm>
        </p:spPr>
        <p:txBody>
          <a:bodyPr/>
          <a:lstStyle/>
          <a:p>
            <a:pPr>
              <a:lnSpc>
                <a:spcPct val="70000"/>
              </a:lnSpc>
            </a:pPr>
            <a:r>
              <a:rPr lang="en-US" sz="2000" dirty="0"/>
              <a:t>Workers Compensation Bottom Line Solutions--Revisited</a:t>
            </a:r>
          </a:p>
          <a:p>
            <a:pPr>
              <a:lnSpc>
                <a:spcPct val="70000"/>
              </a:lnSpc>
            </a:pPr>
            <a:r>
              <a:rPr lang="en-US" sz="2000" dirty="0"/>
              <a:t>AMCOMP Workers Compensation Seminar</a:t>
            </a:r>
          </a:p>
          <a:p>
            <a:pPr>
              <a:lnSpc>
                <a:spcPct val="70000"/>
              </a:lnSpc>
            </a:pPr>
            <a:r>
              <a:rPr lang="en-US" sz="2000" dirty="0"/>
              <a:t>New York, NY</a:t>
            </a:r>
          </a:p>
          <a:p>
            <a:pPr>
              <a:lnSpc>
                <a:spcPct val="70000"/>
              </a:lnSpc>
            </a:pPr>
            <a:r>
              <a:rPr lang="en-US" sz="2000" dirty="0"/>
              <a:t>September 12, 2013</a:t>
            </a:r>
          </a:p>
        </p:txBody>
      </p:sp>
      <p:sp>
        <p:nvSpPr>
          <p:cNvPr id="41988" name="Rectangle 3"/>
          <p:cNvSpPr txBox="1">
            <a:spLocks noChangeArrowheads="1"/>
          </p:cNvSpPr>
          <p:nvPr/>
        </p:nvSpPr>
        <p:spPr bwMode="gray">
          <a:xfrm>
            <a:off x="0" y="5886450"/>
            <a:ext cx="9144000" cy="971550"/>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1"/>
              </a:buClr>
              <a:buFont typeface="Wingdings" pitchFamily="2" charset="2"/>
              <a:buNone/>
            </a:pPr>
            <a:r>
              <a:rPr lang="en-US" b="1" dirty="0">
                <a:solidFill>
                  <a:srgbClr val="28688C"/>
                </a:solidFill>
              </a:rPr>
              <a:t>Steven N. Weisbart, Ph.D., CLU, Senior Vice President &amp; Chief Economist</a:t>
            </a:r>
          </a:p>
          <a:p>
            <a:pPr algn="ctr" eaLnBrk="0" hangingPunct="0">
              <a:lnSpc>
                <a:spcPct val="90000"/>
              </a:lnSpc>
              <a:spcBef>
                <a:spcPct val="25000"/>
              </a:spcBef>
              <a:buClr>
                <a:schemeClr val="accent1"/>
              </a:buClr>
            </a:pPr>
            <a:r>
              <a:rPr lang="en-US" b="1" dirty="0">
                <a:solidFill>
                  <a:srgbClr val="28688C"/>
                </a:solidFill>
                <a:sym typeface="Symbol" pitchFamily="18" charset="2"/>
              </a:rPr>
              <a:t>Insurance Information Institute  110 William Street  New York, NY 10038</a:t>
            </a:r>
          </a:p>
          <a:p>
            <a:pPr algn="ctr" eaLnBrk="0" hangingPunct="0">
              <a:lnSpc>
                <a:spcPct val="90000"/>
              </a:lnSpc>
              <a:spcBef>
                <a:spcPct val="25000"/>
              </a:spcBef>
              <a:buClr>
                <a:schemeClr val="accent1"/>
              </a:buClr>
            </a:pPr>
            <a:r>
              <a:rPr lang="en-US" b="1" dirty="0">
                <a:solidFill>
                  <a:schemeClr val="bg1"/>
                </a:solidFill>
                <a:sym typeface="Symbol" pitchFamily="18" charset="2"/>
              </a:rPr>
              <a:t>Office: 212.346.5540  Cell: (917) 494-5945  stevenw@iii.org  www.iii.org</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460375" y="195263"/>
            <a:ext cx="6340475" cy="860425"/>
          </a:xfrm>
        </p:spPr>
        <p:txBody>
          <a:bodyPr/>
          <a:lstStyle/>
          <a:p>
            <a:r>
              <a:rPr lang="en-US" dirty="0" smtClean="0"/>
              <a:t>NY State Workers Compensation</a:t>
            </a:r>
            <a:br>
              <a:rPr lang="en-US" dirty="0" smtClean="0"/>
            </a:br>
            <a:r>
              <a:rPr lang="en-US" dirty="0" smtClean="0"/>
              <a:t>DPW, 2001–2012</a:t>
            </a:r>
            <a:endParaRPr lang="en-US" baseline="30000" dirty="0" smtClean="0"/>
          </a:p>
        </p:txBody>
      </p:sp>
      <p:graphicFrame>
        <p:nvGraphicFramePr>
          <p:cNvPr id="43010" name="Object 3"/>
          <p:cNvGraphicFramePr>
            <a:graphicFrameLocks/>
          </p:cNvGraphicFramePr>
          <p:nvPr/>
        </p:nvGraphicFramePr>
        <p:xfrm>
          <a:off x="323849" y="1371600"/>
          <a:ext cx="8439151" cy="3879850"/>
        </p:xfrm>
        <a:graphic>
          <a:graphicData uri="http://schemas.openxmlformats.org/presentationml/2006/ole">
            <p:oleObj spid="_x0000_s335874" name="Chart" r:id="rId4" imgW="8420033" imgH="3657735" progId="MSGraph.Chart.8">
              <p:embed followColorScheme="full"/>
            </p:oleObj>
          </a:graphicData>
        </a:graphic>
      </p:graphicFrame>
      <p:sp>
        <p:nvSpPr>
          <p:cNvPr id="242692" name="Rectangle 4"/>
          <p:cNvSpPr>
            <a:spLocks noChangeArrowheads="1"/>
          </p:cNvSpPr>
          <p:nvPr/>
        </p:nvSpPr>
        <p:spPr bwMode="blackWhite">
          <a:xfrm>
            <a:off x="542924" y="5308600"/>
            <a:ext cx="7972425" cy="1141413"/>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sz="2000" b="1" dirty="0" smtClean="0">
                <a:solidFill>
                  <a:srgbClr val="FFFFFF"/>
                </a:solidFill>
              </a:rPr>
              <a:t>WC premium </a:t>
            </a:r>
            <a:r>
              <a:rPr lang="en-US" sz="2000" b="1" dirty="0">
                <a:solidFill>
                  <a:srgbClr val="FFFFFF"/>
                </a:solidFill>
              </a:rPr>
              <a:t>v</a:t>
            </a:r>
            <a:r>
              <a:rPr lang="en-US" sz="2000" b="1" dirty="0" smtClean="0">
                <a:solidFill>
                  <a:srgbClr val="FFFFFF"/>
                </a:solidFill>
              </a:rPr>
              <a:t>olume </a:t>
            </a:r>
            <a:r>
              <a:rPr lang="en-US" sz="2000" b="1" dirty="0">
                <a:solidFill>
                  <a:srgbClr val="FFFFFF"/>
                </a:solidFill>
              </a:rPr>
              <a:t>in NY State </a:t>
            </a:r>
            <a:r>
              <a:rPr lang="en-US" sz="2000" b="1" smtClean="0">
                <a:solidFill>
                  <a:srgbClr val="FFFFFF"/>
                </a:solidFill>
              </a:rPr>
              <a:t>has recovered</a:t>
            </a:r>
            <a:br>
              <a:rPr lang="en-US" sz="2000" b="1" smtClean="0">
                <a:solidFill>
                  <a:srgbClr val="FFFFFF"/>
                </a:solidFill>
              </a:rPr>
            </a:br>
            <a:r>
              <a:rPr lang="en-US" sz="2000" b="1" smtClean="0">
                <a:solidFill>
                  <a:srgbClr val="FFFFFF"/>
                </a:solidFill>
              </a:rPr>
              <a:t>from </a:t>
            </a:r>
            <a:r>
              <a:rPr lang="en-US" sz="2000" b="1" dirty="0" smtClean="0">
                <a:solidFill>
                  <a:srgbClr val="FFFFFF"/>
                </a:solidFill>
              </a:rPr>
              <a:t>a </a:t>
            </a:r>
            <a:r>
              <a:rPr lang="en-US" sz="2000" b="1" dirty="0">
                <a:solidFill>
                  <a:srgbClr val="FFFFFF"/>
                </a:solidFill>
              </a:rPr>
              <a:t>19% </a:t>
            </a:r>
            <a:r>
              <a:rPr lang="en-US" sz="2000" b="1" dirty="0" smtClean="0">
                <a:solidFill>
                  <a:srgbClr val="FFFFFF"/>
                </a:solidFill>
              </a:rPr>
              <a:t>drop during the financial crisis/soft market.</a:t>
            </a:r>
            <a:br>
              <a:rPr lang="en-US" sz="2000" b="1" dirty="0" smtClean="0">
                <a:solidFill>
                  <a:srgbClr val="FFFFFF"/>
                </a:solidFill>
              </a:rPr>
            </a:br>
            <a:r>
              <a:rPr lang="en-US" sz="2000" b="1" dirty="0" smtClean="0">
                <a:solidFill>
                  <a:srgbClr val="FFFFFF"/>
                </a:solidFill>
              </a:rPr>
              <a:t>The gain in 2012 alone was 14.4%.</a:t>
            </a:r>
            <a:endParaRPr lang="en-US" sz="2000" b="1" dirty="0">
              <a:solidFill>
                <a:srgbClr val="FFFFFF"/>
              </a:solidFill>
            </a:endParaRPr>
          </a:p>
        </p:txBody>
      </p:sp>
      <p:sp>
        <p:nvSpPr>
          <p:cNvPr id="43013" name="Rectangle 5"/>
          <p:cNvSpPr>
            <a:spLocks noChangeArrowheads="1"/>
          </p:cNvSpPr>
          <p:nvPr/>
        </p:nvSpPr>
        <p:spPr bwMode="auto">
          <a:xfrm>
            <a:off x="-58738" y="6415088"/>
            <a:ext cx="8602663" cy="442912"/>
          </a:xfrm>
          <a:prstGeom prst="rect">
            <a:avLst/>
          </a:prstGeom>
          <a:noFill/>
          <a:ln w="9525" algn="ctr">
            <a:noFill/>
            <a:miter lim="800000"/>
            <a:headEnd/>
            <a:tailEnd/>
          </a:ln>
        </p:spPr>
        <p:txBody>
          <a:bodyPr lIns="365760" tIns="0" rIns="0" bIns="137160" anchor="b">
            <a:spAutoFit/>
          </a:bodyPr>
          <a:lstStyle/>
          <a:p>
            <a:pPr marL="133350" indent="-133350" eaLnBrk="0" hangingPunct="0">
              <a:lnSpc>
                <a:spcPct val="90000"/>
              </a:lnSpc>
              <a:buClr>
                <a:schemeClr val="accent2"/>
              </a:buClr>
              <a:buFont typeface="Wingdings" pitchFamily="2" charset="2"/>
              <a:buNone/>
              <a:tabLst>
                <a:tab pos="112713" algn="r"/>
              </a:tabLst>
            </a:pPr>
            <a:endParaRPr lang="en-US" sz="1100"/>
          </a:p>
          <a:p>
            <a:pPr marL="133350" indent="-133350" eaLnBrk="0" hangingPunct="0">
              <a:lnSpc>
                <a:spcPct val="90000"/>
              </a:lnSpc>
              <a:buClr>
                <a:schemeClr val="accent2"/>
              </a:buClr>
              <a:buFont typeface="Wingdings" pitchFamily="2" charset="2"/>
              <a:buNone/>
              <a:tabLst>
                <a:tab pos="112713" algn="r"/>
              </a:tabLst>
            </a:pPr>
            <a:r>
              <a:rPr lang="en-US" sz="1100"/>
              <a:t>Sources: SNL Financial; Insurance Information Institute.</a:t>
            </a:r>
          </a:p>
        </p:txBody>
      </p:sp>
      <p:sp>
        <p:nvSpPr>
          <p:cNvPr id="6" name="Date Placeholder 5"/>
          <p:cNvSpPr>
            <a:spLocks noGrp="1"/>
          </p:cNvSpPr>
          <p:nvPr>
            <p:ph type="dt" sz="quarter" idx="10"/>
          </p:nvPr>
        </p:nvSpPr>
        <p:spPr/>
        <p:txBody>
          <a:bodyPr/>
          <a:lstStyle/>
          <a:p>
            <a:pPr>
              <a:defRPr/>
            </a:pPr>
            <a:r>
              <a:rPr lang="en-US"/>
              <a:t>12/01/09 - 9pm</a:t>
            </a:r>
          </a:p>
        </p:txBody>
      </p:sp>
      <p:sp>
        <p:nvSpPr>
          <p:cNvPr id="7" name="Slide Number Placeholder 6"/>
          <p:cNvSpPr>
            <a:spLocks noGrp="1"/>
          </p:cNvSpPr>
          <p:nvPr>
            <p:ph type="sldNum" sz="quarter" idx="12"/>
          </p:nvPr>
        </p:nvSpPr>
        <p:spPr/>
        <p:txBody>
          <a:bodyPr/>
          <a:lstStyle/>
          <a:p>
            <a:pPr>
              <a:defRPr/>
            </a:pPr>
            <a:fld id="{1EB72CB5-7E53-4BCB-B3B6-071DFC47AB22}" type="slidenum">
              <a:rPr lang="en-US" smtClean="0"/>
              <a:pPr>
                <a:defRPr/>
              </a:pPr>
              <a:t>10</a:t>
            </a:fld>
            <a:endParaRPr lang="en-US"/>
          </a:p>
        </p:txBody>
      </p:sp>
      <p:sp>
        <p:nvSpPr>
          <p:cNvPr id="43016" name="Rectangle 8"/>
          <p:cNvSpPr>
            <a:spLocks noChangeArrowheads="1"/>
          </p:cNvSpPr>
          <p:nvPr/>
        </p:nvSpPr>
        <p:spPr bwMode="black">
          <a:xfrm>
            <a:off x="185738" y="1082675"/>
            <a:ext cx="8221662"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a:solidFill>
                  <a:srgbClr val="225A7A"/>
                </a:solidFill>
              </a:rPr>
              <a:t>$ Billions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242692"/>
                                        </p:tgtEl>
                                        <p:attrNameLst>
                                          <p:attrName>style.visibility</p:attrName>
                                        </p:attrNameLst>
                                      </p:cBhvr>
                                      <p:to>
                                        <p:strVal val="visible"/>
                                      </p:to>
                                    </p:set>
                                    <p:anim calcmode="lin" valueType="num">
                                      <p:cBhvr>
                                        <p:cTn id="7" dur="500" fill="hold"/>
                                        <p:tgtEl>
                                          <p:spTgt spid="242692"/>
                                        </p:tgtEl>
                                        <p:attrNameLst>
                                          <p:attrName>ppt_w</p:attrName>
                                        </p:attrNameLst>
                                      </p:cBhvr>
                                      <p:tavLst>
                                        <p:tav tm="0">
                                          <p:val>
                                            <p:fltVal val="0"/>
                                          </p:val>
                                        </p:tav>
                                        <p:tav tm="100000">
                                          <p:val>
                                            <p:strVal val="#ppt_w"/>
                                          </p:val>
                                        </p:tav>
                                      </p:tavLst>
                                    </p:anim>
                                    <p:anim calcmode="lin" valueType="num">
                                      <p:cBhvr>
                                        <p:cTn id="8" dur="500" fill="hold"/>
                                        <p:tgtEl>
                                          <p:spTgt spid="24269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5"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40436747-5EF2-4628-985D-9C2C8A35D23D}" type="slidenum">
              <a:rPr lang="en-US" sz="900"/>
              <a:pPr algn="r" eaLnBrk="0" hangingPunct="0">
                <a:lnSpc>
                  <a:spcPct val="85000"/>
                </a:lnSpc>
                <a:spcBef>
                  <a:spcPct val="20000"/>
                </a:spcBef>
              </a:pPr>
              <a:t>11</a:t>
            </a:fld>
            <a:endParaRPr lang="en-US" sz="900"/>
          </a:p>
        </p:txBody>
      </p:sp>
      <p:sp>
        <p:nvSpPr>
          <p:cNvPr id="64516" name="Rectangle 2"/>
          <p:cNvSpPr>
            <a:spLocks noGrp="1" noChangeArrowheads="1"/>
          </p:cNvSpPr>
          <p:nvPr>
            <p:ph type="title" idx="4294967295"/>
          </p:nvPr>
        </p:nvSpPr>
        <p:spPr>
          <a:xfrm>
            <a:off x="898525" y="214313"/>
            <a:ext cx="6492875" cy="860425"/>
          </a:xfrm>
        </p:spPr>
        <p:txBody>
          <a:bodyPr/>
          <a:lstStyle/>
          <a:p>
            <a:r>
              <a:rPr lang="en-US" dirty="0" smtClean="0"/>
              <a:t>Return on Net Worth, 2002-2011,</a:t>
            </a:r>
            <a:br>
              <a:rPr lang="en-US" dirty="0" smtClean="0"/>
            </a:br>
            <a:r>
              <a:rPr lang="en-US" dirty="0" smtClean="0"/>
              <a:t>Workers Comp: NY vs. U.S.</a:t>
            </a:r>
          </a:p>
        </p:txBody>
      </p:sp>
      <p:sp>
        <p:nvSpPr>
          <p:cNvPr id="64517" name="Rectangle 3"/>
          <p:cNvSpPr>
            <a:spLocks noChangeArrowheads="1"/>
          </p:cNvSpPr>
          <p:nvPr/>
        </p:nvSpPr>
        <p:spPr bwMode="auto">
          <a:xfrm>
            <a:off x="0" y="6415088"/>
            <a:ext cx="7569200" cy="442912"/>
          </a:xfrm>
          <a:prstGeom prst="rect">
            <a:avLst/>
          </a:prstGeom>
          <a:noFill/>
          <a:ln w="9525">
            <a:noFill/>
            <a:miter lim="800000"/>
            <a:headEnd/>
            <a:tailEnd/>
          </a:ln>
        </p:spPr>
        <p:txBody>
          <a:bodyPr lIns="365760" tIns="0" rIns="0" bIns="137160" anchor="b">
            <a:spAutoFit/>
          </a:bodyPr>
          <a:lstStyle/>
          <a:p>
            <a:pPr marL="133350" indent="-133350" eaLnBrk="0" hangingPunct="0">
              <a:lnSpc>
                <a:spcPct val="90000"/>
              </a:lnSpc>
              <a:buClr>
                <a:schemeClr val="accent2"/>
              </a:buClr>
              <a:buFont typeface="Wingdings" pitchFamily="2" charset="2"/>
              <a:buNone/>
              <a:tabLst>
                <a:tab pos="112713" algn="r"/>
              </a:tabLst>
            </a:pPr>
            <a:r>
              <a:rPr lang="en-US" sz="1100" dirty="0" smtClean="0"/>
              <a:t>NY RNW </a:t>
            </a:r>
            <a:r>
              <a:rPr lang="en-US" sz="1100" dirty="0"/>
              <a:t>for the period </a:t>
            </a:r>
            <a:r>
              <a:rPr lang="en-US" sz="1100" dirty="0" smtClean="0"/>
              <a:t>2002-2011 </a:t>
            </a:r>
            <a:r>
              <a:rPr lang="en-US" sz="1100" dirty="0"/>
              <a:t>is </a:t>
            </a:r>
            <a:r>
              <a:rPr lang="en-US" sz="1100" dirty="0" smtClean="0"/>
              <a:t>5.0%</a:t>
            </a:r>
            <a:r>
              <a:rPr lang="en-US" sz="1100" dirty="0"/>
              <a:t>	</a:t>
            </a:r>
          </a:p>
          <a:p>
            <a:pPr marL="133350" indent="-133350" eaLnBrk="0" hangingPunct="0">
              <a:lnSpc>
                <a:spcPct val="90000"/>
              </a:lnSpc>
              <a:buClr>
                <a:schemeClr val="accent2"/>
              </a:buClr>
              <a:buFont typeface="Wingdings" pitchFamily="2" charset="2"/>
              <a:buNone/>
              <a:tabLst>
                <a:tab pos="112713" algn="r"/>
              </a:tabLst>
            </a:pPr>
            <a:r>
              <a:rPr lang="en-US" sz="1100" dirty="0"/>
              <a:t>Sources: </a:t>
            </a:r>
            <a:r>
              <a:rPr lang="en-US" sz="1100" dirty="0" smtClean="0"/>
              <a:t>NAIC, Report on Profitability by Line by State in 2011, p. </a:t>
            </a:r>
            <a:r>
              <a:rPr lang="en-US" sz="1100" smtClean="0"/>
              <a:t>284</a:t>
            </a:r>
            <a:endParaRPr lang="en-US" sz="1100" dirty="0"/>
          </a:p>
        </p:txBody>
      </p:sp>
      <p:graphicFrame>
        <p:nvGraphicFramePr>
          <p:cNvPr id="2026500" name="Object 2"/>
          <p:cNvGraphicFramePr>
            <a:graphicFrameLocks/>
          </p:cNvGraphicFramePr>
          <p:nvPr/>
        </p:nvGraphicFramePr>
        <p:xfrm>
          <a:off x="323850" y="1020763"/>
          <a:ext cx="8569325" cy="4579937"/>
        </p:xfrm>
        <a:graphic>
          <a:graphicData uri="http://schemas.openxmlformats.org/presentationml/2006/ole">
            <p:oleObj spid="_x0000_s336898" name="Chart" r:id="rId4" imgW="8601024" imgH="4590947" progId="MSGraph.Chart.8">
              <p:embed followColorScheme="full"/>
            </p:oleObj>
          </a:graphicData>
        </a:graphic>
      </p:graphicFrame>
      <p:sp>
        <p:nvSpPr>
          <p:cNvPr id="64518" name="Rectangle 31"/>
          <p:cNvSpPr>
            <a:spLocks noChangeArrowheads="1"/>
          </p:cNvSpPr>
          <p:nvPr/>
        </p:nvSpPr>
        <p:spPr bwMode="black">
          <a:xfrm>
            <a:off x="347663" y="1139825"/>
            <a:ext cx="8221662"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a:solidFill>
                  <a:srgbClr val="225A7A"/>
                </a:solidFill>
              </a:rPr>
              <a:t>(Percent)</a:t>
            </a:r>
          </a:p>
        </p:txBody>
      </p:sp>
      <p:sp>
        <p:nvSpPr>
          <p:cNvPr id="10" name="Rectangle 4"/>
          <p:cNvSpPr>
            <a:spLocks noChangeArrowheads="1"/>
          </p:cNvSpPr>
          <p:nvPr/>
        </p:nvSpPr>
        <p:spPr bwMode="blackWhite">
          <a:xfrm>
            <a:off x="542924" y="5308600"/>
            <a:ext cx="7972425" cy="81597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sz="2000" b="1" dirty="0" smtClean="0">
                <a:solidFill>
                  <a:srgbClr val="FFFFFF"/>
                </a:solidFill>
              </a:rPr>
              <a:t>Since 2004, WC has been a less profitable line in New York</a:t>
            </a:r>
            <a:br>
              <a:rPr lang="en-US" sz="2000" b="1" dirty="0" smtClean="0">
                <a:solidFill>
                  <a:srgbClr val="FFFFFF"/>
                </a:solidFill>
              </a:rPr>
            </a:br>
            <a:r>
              <a:rPr lang="en-US" sz="2000" b="1" dirty="0" smtClean="0">
                <a:solidFill>
                  <a:srgbClr val="FFFFFF"/>
                </a:solidFill>
              </a:rPr>
              <a:t>than in the nation overall.</a:t>
            </a:r>
            <a:endParaRPr lang="en-US" sz="2000" b="1" dirty="0">
              <a:solidFill>
                <a:srgbClr val="FFFFFF"/>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700"/>
                                  </p:stCondLst>
                                  <p:childTnLst>
                                    <p:set>
                                      <p:cBhvr>
                                        <p:cTn id="6" dur="1" fill="hold">
                                          <p:stCondLst>
                                            <p:cond delay="0"/>
                                          </p:stCondLst>
                                        </p:cTn>
                                        <p:tgtEl>
                                          <p:spTgt spid="2026500">
                                            <p:oleChartEl type="series" lvl="1"/>
                                          </p:spTgt>
                                        </p:tgtEl>
                                        <p:attrNameLst>
                                          <p:attrName>style.visibility</p:attrName>
                                        </p:attrNameLst>
                                      </p:cBhvr>
                                      <p:to>
                                        <p:strVal val="visible"/>
                                      </p:to>
                                    </p:set>
                                    <p:animEffect transition="in" filter="wipe(left)">
                                      <p:cBhvr>
                                        <p:cTn id="7" dur="1000"/>
                                        <p:tgtEl>
                                          <p:spTgt spid="2026500">
                                            <p:oleChartEl type="series" lvl="1"/>
                                          </p:spTgt>
                                        </p:tgtEl>
                                      </p:cBhvr>
                                    </p:animEffect>
                                  </p:childTnLst>
                                </p:cTn>
                              </p:par>
                            </p:childTnLst>
                          </p:cTn>
                        </p:par>
                        <p:par>
                          <p:cTn id="8" fill="hold">
                            <p:stCondLst>
                              <p:cond delay="1700"/>
                            </p:stCondLst>
                            <p:childTnLst>
                              <p:par>
                                <p:cTn id="9" presetID="22" presetClass="entr" presetSubtype="8" fill="hold" grpId="0" nodeType="afterEffect">
                                  <p:stCondLst>
                                    <p:cond delay="700"/>
                                  </p:stCondLst>
                                  <p:childTnLst>
                                    <p:set>
                                      <p:cBhvr>
                                        <p:cTn id="10" dur="1" fill="hold">
                                          <p:stCondLst>
                                            <p:cond delay="0"/>
                                          </p:stCondLst>
                                        </p:cTn>
                                        <p:tgtEl>
                                          <p:spTgt spid="2026500">
                                            <p:oleChartEl type="series" lvl="2"/>
                                          </p:spTgt>
                                        </p:tgtEl>
                                        <p:attrNameLst>
                                          <p:attrName>style.visibility</p:attrName>
                                        </p:attrNameLst>
                                      </p:cBhvr>
                                      <p:to>
                                        <p:strVal val="visible"/>
                                      </p:to>
                                    </p:set>
                                    <p:animEffect transition="in" filter="wipe(left)">
                                      <p:cBhvr>
                                        <p:cTn id="11" dur="1000"/>
                                        <p:tgtEl>
                                          <p:spTgt spid="2026500">
                                            <p:oleChartEl type="series" lvl="2"/>
                                          </p:spTgt>
                                        </p:tgtEl>
                                      </p:cBhvr>
                                    </p:animEffect>
                                  </p:childTnLst>
                                </p:cTn>
                              </p:par>
                            </p:childTnLst>
                          </p:cTn>
                        </p:par>
                        <p:par>
                          <p:cTn id="12" fill="hold">
                            <p:stCondLst>
                              <p:cond delay="3400"/>
                            </p:stCondLst>
                            <p:childTnLst>
                              <p:par>
                                <p:cTn id="13" presetID="23" presetClass="entr" presetSubtype="16" fill="hold" grpId="0" nodeType="afterEffect">
                                  <p:stCondLst>
                                    <p:cond delay="100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2026500" grpId="0" bld="series" animBg="0"/>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110"/>
          <p:cNvSpPr>
            <a:spLocks noGrp="1" noChangeArrowheads="1"/>
          </p:cNvSpPr>
          <p:nvPr>
            <p:ph type="sldNum" sz="quarter" idx="12"/>
          </p:nvPr>
        </p:nvSpPr>
        <p:spPr>
          <a:noFill/>
        </p:spPr>
        <p:txBody>
          <a:bodyPr/>
          <a:lstStyle/>
          <a:p>
            <a:fld id="{F8B14498-B2FE-4000-8FE2-75AC003BE543}" type="slidenum">
              <a:rPr lang="en-US" smtClean="0">
                <a:solidFill>
                  <a:srgbClr val="000000"/>
                </a:solidFill>
              </a:rPr>
              <a:pPr/>
              <a:t>12</a:t>
            </a:fld>
            <a:endParaRPr lang="en-US" smtClean="0">
              <a:solidFill>
                <a:srgbClr val="000000"/>
              </a:solidFill>
            </a:endParaRPr>
          </a:p>
        </p:txBody>
      </p:sp>
      <p:sp>
        <p:nvSpPr>
          <p:cNvPr id="2052" name="Rectangle 2"/>
          <p:cNvSpPr>
            <a:spLocks noGrp="1" noChangeArrowheads="1"/>
          </p:cNvSpPr>
          <p:nvPr>
            <p:ph type="title" idx="4294967295"/>
          </p:nvPr>
        </p:nvSpPr>
        <p:spPr>
          <a:xfrm>
            <a:off x="723900" y="190500"/>
            <a:ext cx="5143500" cy="881063"/>
          </a:xfrm>
        </p:spPr>
        <p:txBody>
          <a:bodyPr lIns="92075" tIns="46038" rIns="92075" bIns="46038" anchor="b"/>
          <a:lstStyle/>
          <a:p>
            <a:r>
              <a:rPr lang="en-US" smtClean="0"/>
              <a:t>Workers Comp</a:t>
            </a:r>
            <a:br>
              <a:rPr lang="en-US" smtClean="0"/>
            </a:br>
            <a:r>
              <a:rPr lang="en-US" smtClean="0"/>
              <a:t>Return on Net Worth, 2011</a:t>
            </a:r>
          </a:p>
        </p:txBody>
      </p:sp>
      <p:graphicFrame>
        <p:nvGraphicFramePr>
          <p:cNvPr id="9" name="Object 3"/>
          <p:cNvGraphicFramePr>
            <a:graphicFrameLocks noGrp="1" noChangeAspect="1"/>
          </p:cNvGraphicFramePr>
          <p:nvPr>
            <p:ph idx="4294967295"/>
          </p:nvPr>
        </p:nvGraphicFramePr>
        <p:xfrm>
          <a:off x="50800" y="1249363"/>
          <a:ext cx="9042400" cy="4618037"/>
        </p:xfrm>
        <a:graphic>
          <a:graphicData uri="http://schemas.openxmlformats.org/drawingml/2006/chart">
            <c:chart xmlns:c="http://schemas.openxmlformats.org/drawingml/2006/chart" xmlns:r="http://schemas.openxmlformats.org/officeDocument/2006/relationships" r:id="rId3"/>
          </a:graphicData>
        </a:graphic>
      </p:graphicFrame>
      <p:sp>
        <p:nvSpPr>
          <p:cNvPr id="2053" name="Text Box 4"/>
          <p:cNvSpPr txBox="1">
            <a:spLocks noChangeArrowheads="1"/>
          </p:cNvSpPr>
          <p:nvPr/>
        </p:nvSpPr>
        <p:spPr bwMode="auto">
          <a:xfrm>
            <a:off x="269875" y="6361113"/>
            <a:ext cx="3568700" cy="330200"/>
          </a:xfrm>
          <a:prstGeom prst="rect">
            <a:avLst/>
          </a:prstGeom>
          <a:noFill/>
          <a:ln w="9525">
            <a:noFill/>
            <a:miter lim="800000"/>
            <a:headEnd/>
            <a:tailEnd/>
          </a:ln>
        </p:spPr>
        <p:txBody>
          <a:bodyPr lIns="92075" tIns="46038" rIns="92075" bIns="46038">
            <a:spAutoFit/>
          </a:bodyPr>
          <a:lstStyle/>
          <a:p>
            <a:pPr eaLnBrk="0" hangingPunct="0">
              <a:lnSpc>
                <a:spcPct val="70000"/>
              </a:lnSpc>
              <a:spcBef>
                <a:spcPct val="50000"/>
              </a:spcBef>
              <a:buClr>
                <a:srgbClr val="FF3300"/>
              </a:buClr>
              <a:buFont typeface="Wingdings" pitchFamily="2" charset="2"/>
              <a:buNone/>
            </a:pPr>
            <a:r>
              <a:rPr lang="en-US" sz="1100">
                <a:solidFill>
                  <a:srgbClr val="000000"/>
                </a:solidFill>
              </a:rPr>
              <a:t>Sources:  NAIC; Insurance Information Institute	</a:t>
            </a:r>
          </a:p>
        </p:txBody>
      </p:sp>
      <p:sp>
        <p:nvSpPr>
          <p:cNvPr id="2054" name="Rectangle 3"/>
          <p:cNvSpPr>
            <a:spLocks noChangeArrowheads="1"/>
          </p:cNvSpPr>
          <p:nvPr/>
        </p:nvSpPr>
        <p:spPr bwMode="black">
          <a:xfrm>
            <a:off x="347663" y="1266825"/>
            <a:ext cx="8534400" cy="331788"/>
          </a:xfrm>
          <a:prstGeom prst="rect">
            <a:avLst/>
          </a:prstGeom>
          <a:noFill/>
          <a:ln w="9525" algn="ctr">
            <a:noFill/>
            <a:miter lim="800000"/>
            <a:headEnd/>
            <a:tailEnd/>
          </a:ln>
        </p:spPr>
        <p:txBody>
          <a:bodyPr lIns="0" tIns="0" rIns="0" bIns="0">
            <a:spAutoFit/>
          </a:bodyPr>
          <a:lstStyle/>
          <a:p>
            <a:pPr algn="ctr" defTabSz="114300" eaLnBrk="0" hangingPunct="0">
              <a:lnSpc>
                <a:spcPct val="90000"/>
              </a:lnSpc>
              <a:spcBef>
                <a:spcPct val="20000"/>
              </a:spcBef>
            </a:pPr>
            <a:r>
              <a:rPr lang="en-US" sz="2400" b="1">
                <a:solidFill>
                  <a:srgbClr val="225A7A"/>
                </a:solidFill>
              </a:rPr>
              <a:t>Top 25 States</a:t>
            </a:r>
          </a:p>
        </p:txBody>
      </p:sp>
      <p:sp>
        <p:nvSpPr>
          <p:cNvPr id="8" name="AutoShape 14"/>
          <p:cNvSpPr>
            <a:spLocks noChangeArrowheads="1"/>
          </p:cNvSpPr>
          <p:nvPr/>
        </p:nvSpPr>
        <p:spPr bwMode="blackWhite">
          <a:xfrm>
            <a:off x="2344738" y="1857375"/>
            <a:ext cx="3235325" cy="685800"/>
          </a:xfrm>
          <a:prstGeom prst="wedgeRectCallout">
            <a:avLst>
              <a:gd name="adj1" fmla="val -36940"/>
              <a:gd name="adj2" fmla="val 177574"/>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b="1">
                <a:solidFill>
                  <a:schemeClr val="bg1"/>
                </a:solidFill>
              </a:rPr>
              <a:t>Nine states posted double-digit profits in WC in 2011</a:t>
            </a:r>
          </a:p>
        </p:txBody>
      </p:sp>
      <p:sp>
        <p:nvSpPr>
          <p:cNvPr id="2056" name="Date Placeholder 8"/>
          <p:cNvSpPr>
            <a:spLocks noGrp="1"/>
          </p:cNvSpPr>
          <p:nvPr>
            <p:ph type="dt" sz="quarter" idx="10"/>
          </p:nvPr>
        </p:nvSpPr>
        <p:spPr>
          <a:noFill/>
        </p:spPr>
        <p:txBody>
          <a:bodyPr/>
          <a:lstStyle/>
          <a:p>
            <a:r>
              <a:rPr lang="en-US" smtClean="0"/>
              <a:t>12/01/09 - 9pm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10"/>
          <p:cNvSpPr>
            <a:spLocks noGrp="1" noChangeArrowheads="1"/>
          </p:cNvSpPr>
          <p:nvPr>
            <p:ph type="sldNum" sz="quarter" idx="12"/>
          </p:nvPr>
        </p:nvSpPr>
        <p:spPr>
          <a:noFill/>
        </p:spPr>
        <p:txBody>
          <a:bodyPr/>
          <a:lstStyle/>
          <a:p>
            <a:fld id="{FC9D9CDC-FA22-414C-9B4A-168DAE4996F6}" type="slidenum">
              <a:rPr lang="en-US" smtClean="0">
                <a:solidFill>
                  <a:srgbClr val="000000"/>
                </a:solidFill>
              </a:rPr>
              <a:pPr/>
              <a:t>13</a:t>
            </a:fld>
            <a:endParaRPr lang="en-US" smtClean="0">
              <a:solidFill>
                <a:srgbClr val="000000"/>
              </a:solidFill>
            </a:endParaRPr>
          </a:p>
        </p:txBody>
      </p:sp>
      <p:sp>
        <p:nvSpPr>
          <p:cNvPr id="3076" name="Rectangle 2"/>
          <p:cNvSpPr>
            <a:spLocks noGrp="1" noChangeArrowheads="1"/>
          </p:cNvSpPr>
          <p:nvPr>
            <p:ph type="title" idx="4294967295"/>
          </p:nvPr>
        </p:nvSpPr>
        <p:spPr>
          <a:xfrm>
            <a:off x="904875" y="238125"/>
            <a:ext cx="5848350" cy="871538"/>
          </a:xfrm>
        </p:spPr>
        <p:txBody>
          <a:bodyPr lIns="92075" tIns="46038" rIns="92075" bIns="46038" anchor="b"/>
          <a:lstStyle/>
          <a:p>
            <a:r>
              <a:rPr lang="en-US" smtClean="0"/>
              <a:t>Workers Comp</a:t>
            </a:r>
            <a:br>
              <a:rPr lang="en-US" smtClean="0"/>
            </a:br>
            <a:r>
              <a:rPr lang="en-US" smtClean="0"/>
              <a:t>Return on Net Worth, 2011</a:t>
            </a:r>
          </a:p>
        </p:txBody>
      </p:sp>
      <p:graphicFrame>
        <p:nvGraphicFramePr>
          <p:cNvPr id="10" name="Object 3"/>
          <p:cNvGraphicFramePr>
            <a:graphicFrameLocks noGrp="1" noChangeAspect="1"/>
          </p:cNvGraphicFramePr>
          <p:nvPr>
            <p:ph idx="4294967295"/>
          </p:nvPr>
        </p:nvGraphicFramePr>
        <p:xfrm>
          <a:off x="61913" y="1147763"/>
          <a:ext cx="9031287" cy="4935537"/>
        </p:xfrm>
        <a:graphic>
          <a:graphicData uri="http://schemas.openxmlformats.org/drawingml/2006/chart">
            <c:chart xmlns:c="http://schemas.openxmlformats.org/drawingml/2006/chart" xmlns:r="http://schemas.openxmlformats.org/officeDocument/2006/relationships" r:id="rId3"/>
          </a:graphicData>
        </a:graphic>
      </p:graphicFrame>
      <p:sp>
        <p:nvSpPr>
          <p:cNvPr id="3077" name="Rectangle 3"/>
          <p:cNvSpPr>
            <a:spLocks noChangeArrowheads="1"/>
          </p:cNvSpPr>
          <p:nvPr/>
        </p:nvSpPr>
        <p:spPr bwMode="black">
          <a:xfrm>
            <a:off x="347663" y="1266825"/>
            <a:ext cx="8534400" cy="331788"/>
          </a:xfrm>
          <a:prstGeom prst="rect">
            <a:avLst/>
          </a:prstGeom>
          <a:noFill/>
          <a:ln w="9525" algn="ctr">
            <a:noFill/>
            <a:miter lim="800000"/>
            <a:headEnd/>
            <a:tailEnd/>
          </a:ln>
        </p:spPr>
        <p:txBody>
          <a:bodyPr lIns="0" tIns="0" rIns="0" bIns="0">
            <a:spAutoFit/>
          </a:bodyPr>
          <a:lstStyle/>
          <a:p>
            <a:pPr algn="ctr" defTabSz="114300" eaLnBrk="0" hangingPunct="0">
              <a:lnSpc>
                <a:spcPct val="90000"/>
              </a:lnSpc>
              <a:spcBef>
                <a:spcPct val="20000"/>
              </a:spcBef>
            </a:pPr>
            <a:r>
              <a:rPr lang="en-US" sz="2400" b="1">
                <a:solidFill>
                  <a:srgbClr val="225A7A"/>
                </a:solidFill>
              </a:rPr>
              <a:t>Bottom 25 States</a:t>
            </a:r>
          </a:p>
        </p:txBody>
      </p:sp>
      <p:sp>
        <p:nvSpPr>
          <p:cNvPr id="7" name="AutoShape 14"/>
          <p:cNvSpPr>
            <a:spLocks noChangeArrowheads="1"/>
          </p:cNvSpPr>
          <p:nvPr/>
        </p:nvSpPr>
        <p:spPr bwMode="blackWhite">
          <a:xfrm>
            <a:off x="5695950" y="1914525"/>
            <a:ext cx="2724150" cy="904875"/>
          </a:xfrm>
          <a:prstGeom prst="wedgeRectCallout">
            <a:avLst>
              <a:gd name="adj1" fmla="val 28560"/>
              <a:gd name="adj2" fmla="val 95051"/>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b="1">
                <a:solidFill>
                  <a:schemeClr val="bg1"/>
                </a:solidFill>
              </a:rPr>
              <a:t>In 2011, in 15 states the Return on Net Worth was under 4%</a:t>
            </a:r>
          </a:p>
        </p:txBody>
      </p:sp>
      <p:sp>
        <p:nvSpPr>
          <p:cNvPr id="3079" name="Text Box 4"/>
          <p:cNvSpPr txBox="1">
            <a:spLocks noChangeArrowheads="1"/>
          </p:cNvSpPr>
          <p:nvPr/>
        </p:nvSpPr>
        <p:spPr bwMode="auto">
          <a:xfrm>
            <a:off x="127000" y="6408738"/>
            <a:ext cx="9017000" cy="214312"/>
          </a:xfrm>
          <a:prstGeom prst="rect">
            <a:avLst/>
          </a:prstGeom>
          <a:noFill/>
          <a:ln w="9525">
            <a:noFill/>
            <a:miter lim="800000"/>
            <a:headEnd/>
            <a:tailEnd/>
          </a:ln>
        </p:spPr>
        <p:txBody>
          <a:bodyPr lIns="92075" tIns="46038" rIns="92075" bIns="46038">
            <a:spAutoFit/>
          </a:bodyPr>
          <a:lstStyle/>
          <a:p>
            <a:pPr eaLnBrk="0" hangingPunct="0">
              <a:lnSpc>
                <a:spcPct val="70000"/>
              </a:lnSpc>
              <a:spcBef>
                <a:spcPct val="50000"/>
              </a:spcBef>
              <a:buClr>
                <a:srgbClr val="FF3300"/>
              </a:buClr>
              <a:buFont typeface="Wingdings" pitchFamily="2" charset="2"/>
              <a:buNone/>
            </a:pPr>
            <a:r>
              <a:rPr lang="en-US" sz="1100">
                <a:solidFill>
                  <a:srgbClr val="000000"/>
                </a:solidFill>
              </a:rPr>
              <a:t>Sources:  NAIC; Insurance Information Institute 		</a:t>
            </a:r>
          </a:p>
        </p:txBody>
      </p:sp>
      <p:sp>
        <p:nvSpPr>
          <p:cNvPr id="3080" name="Date Placeholder 9"/>
          <p:cNvSpPr>
            <a:spLocks noGrp="1"/>
          </p:cNvSpPr>
          <p:nvPr>
            <p:ph type="dt" sz="quarter" idx="10"/>
          </p:nvPr>
        </p:nvSpPr>
        <p:spPr>
          <a:noFill/>
        </p:spPr>
        <p:txBody>
          <a:bodyPr/>
          <a:lstStyle/>
          <a:p>
            <a:r>
              <a:rPr lang="en-US" smtClean="0"/>
              <a:t>12/01/09 - 9pm</a:t>
            </a:r>
          </a:p>
        </p:txBody>
      </p:sp>
      <p:sp>
        <p:nvSpPr>
          <p:cNvPr id="9" name="Rectangle 7"/>
          <p:cNvSpPr>
            <a:spLocks noChangeArrowheads="1"/>
          </p:cNvSpPr>
          <p:nvPr/>
        </p:nvSpPr>
        <p:spPr bwMode="grayWhite">
          <a:xfrm>
            <a:off x="4286250" y="3324225"/>
            <a:ext cx="4514850" cy="2257425"/>
          </a:xfrm>
          <a:prstGeom prst="rect">
            <a:avLst/>
          </a:prstGeom>
          <a:noFill/>
          <a:ln w="28575">
            <a:solidFill>
              <a:schemeClr val="folHlink"/>
            </a:solidFill>
            <a:miter lim="800000"/>
            <a:headEnd/>
            <a:tailEnd/>
          </a:ln>
        </p:spPr>
        <p:txBody>
          <a:bodyPr wrap="none" anchor="ctr"/>
          <a:lstStyle/>
          <a:p>
            <a:endParaRPr lang="en-US"/>
          </a:p>
        </p:txBody>
      </p:sp>
      <p:sp>
        <p:nvSpPr>
          <p:cNvPr id="11" name="AutoShape 14"/>
          <p:cNvSpPr>
            <a:spLocks noChangeArrowheads="1"/>
          </p:cNvSpPr>
          <p:nvPr/>
        </p:nvSpPr>
        <p:spPr bwMode="blackWhite">
          <a:xfrm>
            <a:off x="2676525" y="1924050"/>
            <a:ext cx="2438400" cy="904875"/>
          </a:xfrm>
          <a:prstGeom prst="wedgeRectCallout">
            <a:avLst>
              <a:gd name="adj1" fmla="val 61077"/>
              <a:gd name="adj2" fmla="val 108735"/>
            </a:avLst>
          </a:prstGeom>
          <a:solidFill>
            <a:srgbClr val="E75E01"/>
          </a:soli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b="1" dirty="0">
                <a:solidFill>
                  <a:schemeClr val="bg1"/>
                </a:solidFill>
              </a:rPr>
              <a:t>In 2011, in </a:t>
            </a:r>
            <a:r>
              <a:rPr lang="en-US" b="1" dirty="0" smtClean="0">
                <a:solidFill>
                  <a:schemeClr val="bg1"/>
                </a:solidFill>
              </a:rPr>
              <a:t>NY, the </a:t>
            </a:r>
            <a:r>
              <a:rPr lang="en-US" b="1" dirty="0">
                <a:solidFill>
                  <a:schemeClr val="bg1"/>
                </a:solidFill>
              </a:rPr>
              <a:t>Return on Net Worth was </a:t>
            </a:r>
            <a:r>
              <a:rPr lang="en-US" b="1" dirty="0" smtClean="0">
                <a:solidFill>
                  <a:schemeClr val="bg1"/>
                </a:solidFill>
              </a:rPr>
              <a:t>3.1%</a:t>
            </a:r>
            <a:endParaRPr lang="en-US" b="1"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par>
                                <p:cTn id="8" presetID="16" presetClass="entr" presetSubtype="26" fill="hold" grpId="0" nodeType="withEffect">
                                  <p:stCondLst>
                                    <p:cond delay="1000"/>
                                  </p:stCondLst>
                                  <p:childTnLst>
                                    <p:set>
                                      <p:cBhvr>
                                        <p:cTn id="9" dur="1" fill="hold">
                                          <p:stCondLst>
                                            <p:cond delay="0"/>
                                          </p:stCondLst>
                                        </p:cTn>
                                        <p:tgtEl>
                                          <p:spTgt spid="9"/>
                                        </p:tgtEl>
                                        <p:attrNameLst>
                                          <p:attrName>style.visibility</p:attrName>
                                        </p:attrNameLst>
                                      </p:cBhvr>
                                      <p:to>
                                        <p:strVal val="visible"/>
                                      </p:to>
                                    </p:set>
                                    <p:animEffect transition="in" filter="barn(inHorizontal)">
                                      <p:cBhvr>
                                        <p:cTn id="10" dur="500"/>
                                        <p:tgtEl>
                                          <p:spTgt spid="9"/>
                                        </p:tgtEl>
                                      </p:cBhvr>
                                    </p:animEffect>
                                  </p:childTnLst>
                                </p:cTn>
                              </p:par>
                            </p:childTnLst>
                          </p:cTn>
                        </p:par>
                        <p:par>
                          <p:cTn id="11" fill="hold">
                            <p:stCondLst>
                              <p:cond delay="1500"/>
                            </p:stCondLst>
                            <p:childTnLst>
                              <p:par>
                                <p:cTn id="12" presetID="22" presetClass="entr" presetSubtype="2" fill="hold" grpId="0" nodeType="afterEffect">
                                  <p:stCondLst>
                                    <p:cond delay="1000"/>
                                  </p:stCondLst>
                                  <p:childTnLst>
                                    <p:set>
                                      <p:cBhvr>
                                        <p:cTn id="13" dur="1" fill="hold">
                                          <p:stCondLst>
                                            <p:cond delay="0"/>
                                          </p:stCondLst>
                                        </p:cTn>
                                        <p:tgtEl>
                                          <p:spTgt spid="11"/>
                                        </p:tgtEl>
                                        <p:attrNameLst>
                                          <p:attrName>style.visibility</p:attrName>
                                        </p:attrNameLst>
                                      </p:cBhvr>
                                      <p:to>
                                        <p:strVal val="visible"/>
                                      </p:to>
                                    </p:set>
                                    <p:animEffect transition="in" filter="wipe(right)">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smtClean="0"/>
              <a:t>Workers Compensation Combined Ratio: 1994–2012F</a:t>
            </a:r>
            <a:endParaRPr lang="en-US" baseline="30000" smtClean="0"/>
          </a:p>
        </p:txBody>
      </p:sp>
      <p:graphicFrame>
        <p:nvGraphicFramePr>
          <p:cNvPr id="8" name="Object 3"/>
          <p:cNvGraphicFramePr>
            <a:graphicFrameLocks/>
          </p:cNvGraphicFramePr>
          <p:nvPr/>
        </p:nvGraphicFramePr>
        <p:xfrm>
          <a:off x="344488" y="1422400"/>
          <a:ext cx="8350250" cy="3778250"/>
        </p:xfrm>
        <a:graphic>
          <a:graphicData uri="http://schemas.openxmlformats.org/drawingml/2006/chart">
            <c:chart xmlns:c="http://schemas.openxmlformats.org/drawingml/2006/chart" xmlns:r="http://schemas.openxmlformats.org/officeDocument/2006/relationships" r:id="rId3"/>
          </a:graphicData>
        </a:graphic>
      </p:graphicFrame>
      <p:sp>
        <p:nvSpPr>
          <p:cNvPr id="242692" name="Rectangle 4"/>
          <p:cNvSpPr>
            <a:spLocks noChangeArrowheads="1"/>
          </p:cNvSpPr>
          <p:nvPr/>
        </p:nvSpPr>
        <p:spPr bwMode="blackWhite">
          <a:xfrm>
            <a:off x="569913" y="5353050"/>
            <a:ext cx="8004175" cy="95885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sz="2400" b="1">
                <a:solidFill>
                  <a:srgbClr val="FFFFFF"/>
                </a:solidFill>
              </a:rPr>
              <a:t>Workers Comp underwriting results</a:t>
            </a:r>
            <a:br>
              <a:rPr lang="en-US" sz="2400" b="1">
                <a:solidFill>
                  <a:srgbClr val="FFFFFF"/>
                </a:solidFill>
              </a:rPr>
            </a:br>
            <a:r>
              <a:rPr lang="en-US" sz="2400" b="1">
                <a:solidFill>
                  <a:srgbClr val="FFFFFF"/>
                </a:solidFill>
              </a:rPr>
              <a:t>are the worst they have been in a decade.</a:t>
            </a:r>
          </a:p>
        </p:txBody>
      </p:sp>
      <p:sp>
        <p:nvSpPr>
          <p:cNvPr id="4101" name="Rectangle 5"/>
          <p:cNvSpPr>
            <a:spLocks noChangeArrowheads="1"/>
          </p:cNvSpPr>
          <p:nvPr/>
        </p:nvSpPr>
        <p:spPr bwMode="auto">
          <a:xfrm>
            <a:off x="-58738" y="6415088"/>
            <a:ext cx="8602663" cy="442912"/>
          </a:xfrm>
          <a:prstGeom prst="rect">
            <a:avLst/>
          </a:prstGeom>
          <a:noFill/>
          <a:ln w="9525" algn="ctr">
            <a:noFill/>
            <a:miter lim="800000"/>
            <a:headEnd/>
            <a:tailEnd/>
          </a:ln>
        </p:spPr>
        <p:txBody>
          <a:bodyPr lIns="365760" tIns="0" rIns="0" bIns="137160" anchor="b">
            <a:spAutoFit/>
          </a:bodyPr>
          <a:lstStyle/>
          <a:p>
            <a:pPr marL="133350" indent="-133350" eaLnBrk="0" hangingPunct="0">
              <a:lnSpc>
                <a:spcPct val="90000"/>
              </a:lnSpc>
              <a:buClr>
                <a:schemeClr val="accent2"/>
              </a:buClr>
              <a:buFont typeface="Wingdings" pitchFamily="2" charset="2"/>
              <a:buNone/>
              <a:tabLst>
                <a:tab pos="112713" algn="r"/>
              </a:tabLst>
            </a:pPr>
            <a:endParaRPr lang="en-US" sz="1100"/>
          </a:p>
          <a:p>
            <a:pPr marL="133350" indent="-133350" eaLnBrk="0" hangingPunct="0">
              <a:lnSpc>
                <a:spcPct val="90000"/>
              </a:lnSpc>
              <a:buClr>
                <a:schemeClr val="accent2"/>
              </a:buClr>
              <a:buFont typeface="Wingdings" pitchFamily="2" charset="2"/>
              <a:buNone/>
              <a:tabLst>
                <a:tab pos="112713" algn="r"/>
              </a:tabLst>
            </a:pPr>
            <a:r>
              <a:rPr lang="en-US" sz="1100"/>
              <a:t>Sources: A.M. Best; Insurance Information Institute.</a:t>
            </a:r>
          </a:p>
        </p:txBody>
      </p:sp>
      <p:sp>
        <p:nvSpPr>
          <p:cNvPr id="4102" name="Date Placeholder 5"/>
          <p:cNvSpPr>
            <a:spLocks noGrp="1"/>
          </p:cNvSpPr>
          <p:nvPr>
            <p:ph type="dt" sz="quarter" idx="10"/>
          </p:nvPr>
        </p:nvSpPr>
        <p:spPr>
          <a:noFill/>
        </p:spPr>
        <p:txBody>
          <a:bodyPr/>
          <a:lstStyle/>
          <a:p>
            <a:r>
              <a:rPr lang="en-US" smtClean="0"/>
              <a:t>12/01/09 - 9pm</a:t>
            </a:r>
          </a:p>
        </p:txBody>
      </p:sp>
      <p:sp>
        <p:nvSpPr>
          <p:cNvPr id="4103" name="Slide Number Placeholder 6"/>
          <p:cNvSpPr>
            <a:spLocks noGrp="1"/>
          </p:cNvSpPr>
          <p:nvPr>
            <p:ph type="sldNum" sz="quarter" idx="12"/>
          </p:nvPr>
        </p:nvSpPr>
        <p:spPr>
          <a:noFill/>
        </p:spPr>
        <p:txBody>
          <a:bodyPr/>
          <a:lstStyle/>
          <a:p>
            <a:fld id="{28ECE7FC-8495-4792-A2FF-BF9CB2DAA07D}" type="slidenum">
              <a:rPr lang="en-US" smtClean="0"/>
              <a:pPr/>
              <a:t>14</a:t>
            </a:fld>
            <a:endParaRPr lang="en-US"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242692"/>
                                        </p:tgtEl>
                                        <p:attrNameLst>
                                          <p:attrName>style.visibility</p:attrName>
                                        </p:attrNameLst>
                                      </p:cBhvr>
                                      <p:to>
                                        <p:strVal val="visible"/>
                                      </p:to>
                                    </p:set>
                                    <p:anim calcmode="lin" valueType="num">
                                      <p:cBhvr>
                                        <p:cTn id="7" dur="500" fill="hold"/>
                                        <p:tgtEl>
                                          <p:spTgt spid="242692"/>
                                        </p:tgtEl>
                                        <p:attrNameLst>
                                          <p:attrName>ppt_w</p:attrName>
                                        </p:attrNameLst>
                                      </p:cBhvr>
                                      <p:tavLst>
                                        <p:tav tm="0">
                                          <p:val>
                                            <p:fltVal val="0"/>
                                          </p:val>
                                        </p:tav>
                                        <p:tav tm="100000">
                                          <p:val>
                                            <p:strVal val="#ppt_w"/>
                                          </p:val>
                                        </p:tav>
                                      </p:tavLst>
                                    </p:anim>
                                    <p:anim calcmode="lin" valueType="num">
                                      <p:cBhvr>
                                        <p:cTn id="8" dur="500" fill="hold"/>
                                        <p:tgtEl>
                                          <p:spTgt spid="24269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2"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8" name="Object 2"/>
          <p:cNvGraphicFramePr>
            <a:graphicFrameLocks noChangeAspect="1"/>
          </p:cNvGraphicFramePr>
          <p:nvPr/>
        </p:nvGraphicFramePr>
        <p:xfrm>
          <a:off x="68263" y="1098550"/>
          <a:ext cx="8875712" cy="5462588"/>
        </p:xfrm>
        <a:graphic>
          <a:graphicData uri="http://schemas.openxmlformats.org/drawingml/2006/chart">
            <c:chart xmlns:c="http://schemas.openxmlformats.org/drawingml/2006/chart" xmlns:r="http://schemas.openxmlformats.org/officeDocument/2006/relationships" r:id="rId2"/>
          </a:graphicData>
        </a:graphic>
      </p:graphicFrame>
      <p:sp>
        <p:nvSpPr>
          <p:cNvPr id="19459" name="Rectangle 3"/>
          <p:cNvSpPr>
            <a:spLocks noGrp="1" noChangeArrowheads="1"/>
          </p:cNvSpPr>
          <p:nvPr>
            <p:ph type="title" idx="4294967295"/>
          </p:nvPr>
        </p:nvSpPr>
        <p:spPr>
          <a:xfrm>
            <a:off x="493713" y="0"/>
            <a:ext cx="7608887" cy="965200"/>
          </a:xfrm>
        </p:spPr>
        <p:txBody>
          <a:bodyPr lIns="92075" tIns="46038" rIns="92075" bIns="46038" anchor="b"/>
          <a:lstStyle/>
          <a:p>
            <a:pPr>
              <a:lnSpc>
                <a:spcPct val="85000"/>
              </a:lnSpc>
            </a:pPr>
            <a:r>
              <a:rPr lang="en-US" smtClean="0"/>
              <a:t>WC Medical Severity Typically Rises</a:t>
            </a:r>
            <a:br>
              <a:rPr lang="en-US" smtClean="0"/>
            </a:br>
            <a:r>
              <a:rPr lang="en-US" smtClean="0"/>
              <a:t>Faster Than the Medical CPI Rate</a:t>
            </a:r>
            <a:endParaRPr lang="en-US" sz="2100" smtClean="0"/>
          </a:p>
        </p:txBody>
      </p:sp>
      <p:sp>
        <p:nvSpPr>
          <p:cNvPr id="19460" name="Rectangle 4"/>
          <p:cNvSpPr>
            <a:spLocks noChangeArrowheads="1"/>
          </p:cNvSpPr>
          <p:nvPr/>
        </p:nvSpPr>
        <p:spPr bwMode="auto">
          <a:xfrm>
            <a:off x="490538" y="6410325"/>
            <a:ext cx="7429500" cy="261938"/>
          </a:xfrm>
          <a:prstGeom prst="rect">
            <a:avLst/>
          </a:prstGeom>
          <a:noFill/>
          <a:ln w="9525">
            <a:noFill/>
            <a:miter lim="800000"/>
            <a:headEnd/>
            <a:tailEnd/>
          </a:ln>
        </p:spPr>
        <p:txBody>
          <a:bodyPr wrap="none" lIns="92075" tIns="46038" rIns="92075" bIns="46038">
            <a:spAutoFit/>
          </a:bodyPr>
          <a:lstStyle/>
          <a:p>
            <a:pPr eaLnBrk="0" hangingPunct="0"/>
            <a:r>
              <a:rPr lang="en-US" sz="1100"/>
              <a:t>Sources:  CPI and Med CPI from US Bureau of Labor Statistics, WC med severity from NCCI based on NCCI states.</a:t>
            </a:r>
          </a:p>
        </p:txBody>
      </p:sp>
      <p:sp>
        <p:nvSpPr>
          <p:cNvPr id="6487045" name="Text Box 5"/>
          <p:cNvSpPr txBox="1">
            <a:spLocks noChangeArrowheads="1"/>
          </p:cNvSpPr>
          <p:nvPr/>
        </p:nvSpPr>
        <p:spPr bwMode="auto">
          <a:xfrm rot="10800000">
            <a:off x="8353425" y="1905000"/>
            <a:ext cx="428625" cy="1066800"/>
          </a:xfrm>
          <a:prstGeom prst="rect">
            <a:avLst/>
          </a:prstGeom>
          <a:noFill/>
          <a:ln w="9525">
            <a:noFill/>
            <a:miter lim="800000"/>
            <a:headEnd/>
            <a:tailEnd/>
          </a:ln>
        </p:spPr>
        <p:txBody>
          <a:bodyPr rot="10800000" vert="eaVert" lIns="92075" tIns="46038" rIns="92075" bIns="46038">
            <a:spAutoFit/>
          </a:bodyPr>
          <a:lstStyle/>
          <a:p>
            <a:pPr algn="ctr" eaLnBrk="0" hangingPunct="0">
              <a:spcBef>
                <a:spcPct val="50000"/>
              </a:spcBef>
              <a:buClr>
                <a:srgbClr val="FF3300"/>
              </a:buClr>
              <a:buFont typeface="Wingdings" pitchFamily="2" charset="2"/>
              <a:buNone/>
            </a:pPr>
            <a:endParaRPr lang="en-US" sz="1600" b="1">
              <a:latin typeface="Times New Roman" pitchFamily="18" charset="0"/>
            </a:endParaRPr>
          </a:p>
        </p:txBody>
      </p:sp>
      <p:sp>
        <p:nvSpPr>
          <p:cNvPr id="7" name="AutoShape 7"/>
          <p:cNvSpPr>
            <a:spLocks noChangeArrowheads="1"/>
          </p:cNvSpPr>
          <p:nvPr/>
        </p:nvSpPr>
        <p:spPr bwMode="blackWhite">
          <a:xfrm>
            <a:off x="4972050" y="1047750"/>
            <a:ext cx="3930650" cy="1019175"/>
          </a:xfrm>
          <a:prstGeom prst="wedgeRectCallout">
            <a:avLst>
              <a:gd name="adj1" fmla="val 32510"/>
              <a:gd name="adj2" fmla="val 30917"/>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dirty="0">
                <a:solidFill>
                  <a:schemeClr val="bg1"/>
                </a:solidFill>
              </a:rPr>
              <a:t>The average annual growth in WC medical severity from 2002 through </a:t>
            </a:r>
            <a:r>
              <a:rPr lang="en-US" sz="1400" b="1" dirty="0" smtClean="0">
                <a:solidFill>
                  <a:schemeClr val="bg1"/>
                </a:solidFill>
              </a:rPr>
              <a:t>2008 </a:t>
            </a:r>
            <a:r>
              <a:rPr lang="en-US" sz="1400" b="1" dirty="0">
                <a:solidFill>
                  <a:schemeClr val="bg1"/>
                </a:solidFill>
              </a:rPr>
              <a:t>was over 6% vs. the medical CPI (about 4%), which itself was higher than the overall CPI</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nodePh="1">
                                  <p:stCondLst>
                                    <p:cond delay="0"/>
                                  </p:stCondLst>
                                  <p:endCondLst>
                                    <p:cond evt="begin" delay="0">
                                      <p:tn val="5"/>
                                    </p:cond>
                                  </p:endCondLst>
                                  <p:childTnLst>
                                    <p:set>
                                      <p:cBhvr>
                                        <p:cTn id="6" dur="1" fill="hold">
                                          <p:stCondLst>
                                            <p:cond delay="0"/>
                                          </p:stCondLst>
                                        </p:cTn>
                                        <p:tgtEl>
                                          <p:spTgt spid="6487045"/>
                                        </p:tgtEl>
                                        <p:attrNameLst>
                                          <p:attrName>style.visibility</p:attrName>
                                        </p:attrNameLst>
                                      </p:cBhvr>
                                      <p:to>
                                        <p:strVal val="visible"/>
                                      </p:to>
                                    </p:set>
                                    <p:anim calcmode="lin" valueType="num">
                                      <p:cBhvr additive="base">
                                        <p:cTn id="7" dur="500" fill="hold"/>
                                        <p:tgtEl>
                                          <p:spTgt spid="6487045"/>
                                        </p:tgtEl>
                                        <p:attrNameLst>
                                          <p:attrName>ppt_x</p:attrName>
                                        </p:attrNameLst>
                                      </p:cBhvr>
                                      <p:tavLst>
                                        <p:tav tm="0">
                                          <p:val>
                                            <p:strVal val="0-#ppt_w/2"/>
                                          </p:val>
                                        </p:tav>
                                        <p:tav tm="100000">
                                          <p:val>
                                            <p:strVal val="#ppt_x"/>
                                          </p:val>
                                        </p:tav>
                                      </p:tavLst>
                                    </p:anim>
                                    <p:anim calcmode="lin" valueType="num">
                                      <p:cBhvr additive="base">
                                        <p:cTn id="8" dur="500" fill="hold"/>
                                        <p:tgtEl>
                                          <p:spTgt spid="648704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4" fill="hold" grpId="0" nodeType="afterEffect">
                                  <p:stCondLst>
                                    <p:cond delay="70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87045" grpId="0" autoUpdateAnimBg="0"/>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 name="Object 2"/>
          <p:cNvGraphicFramePr>
            <a:graphicFrameLocks noChangeAspect="1"/>
          </p:cNvGraphicFramePr>
          <p:nvPr/>
        </p:nvGraphicFramePr>
        <p:xfrm>
          <a:off x="50800" y="1117600"/>
          <a:ext cx="8813800" cy="5556250"/>
        </p:xfrm>
        <a:graphic>
          <a:graphicData uri="http://schemas.openxmlformats.org/drawingml/2006/chart">
            <c:chart xmlns:c="http://schemas.openxmlformats.org/drawingml/2006/chart" xmlns:r="http://schemas.openxmlformats.org/officeDocument/2006/relationships" r:id="rId2"/>
          </a:graphicData>
        </a:graphic>
      </p:graphicFrame>
      <p:sp>
        <p:nvSpPr>
          <p:cNvPr id="20483" name="Rectangle 3"/>
          <p:cNvSpPr>
            <a:spLocks noGrp="1" noChangeArrowheads="1"/>
          </p:cNvSpPr>
          <p:nvPr>
            <p:ph type="title"/>
          </p:nvPr>
        </p:nvSpPr>
        <p:spPr>
          <a:xfrm>
            <a:off x="638175" y="133350"/>
            <a:ext cx="7086600" cy="866775"/>
          </a:xfrm>
        </p:spPr>
        <p:txBody>
          <a:bodyPr/>
          <a:lstStyle/>
          <a:p>
            <a:r>
              <a:rPr lang="en-US" dirty="0" smtClean="0"/>
              <a:t>WC Indemnity Severity Generally Tracks Average Wages, </a:t>
            </a:r>
            <a:r>
              <a:rPr lang="en-US" sz="2000" dirty="0" smtClean="0"/>
              <a:t>2002-2012p</a:t>
            </a:r>
          </a:p>
        </p:txBody>
      </p:sp>
      <p:sp>
        <p:nvSpPr>
          <p:cNvPr id="20484" name="Text Box 4"/>
          <p:cNvSpPr txBox="1">
            <a:spLocks noChangeArrowheads="1"/>
          </p:cNvSpPr>
          <p:nvPr/>
        </p:nvSpPr>
        <p:spPr bwMode="auto">
          <a:xfrm>
            <a:off x="123825" y="6151563"/>
            <a:ext cx="8791575" cy="549275"/>
          </a:xfrm>
          <a:prstGeom prst="rect">
            <a:avLst/>
          </a:prstGeom>
          <a:noFill/>
          <a:ln w="0">
            <a:noFill/>
            <a:miter lim="800000"/>
            <a:headEnd/>
            <a:tailEnd/>
          </a:ln>
        </p:spPr>
        <p:txBody>
          <a:bodyPr wrap="square">
            <a:spAutoFit/>
          </a:bodyPr>
          <a:lstStyle/>
          <a:p>
            <a:r>
              <a:rPr lang="en-US" sz="1000" dirty="0" smtClean="0"/>
              <a:t>2012p</a:t>
            </a:r>
            <a:r>
              <a:rPr lang="en-US" sz="1000" dirty="0"/>
              <a:t>: Preliminary based on data valued as of </a:t>
            </a:r>
            <a:r>
              <a:rPr lang="en-US" sz="1000" dirty="0" smtClean="0"/>
              <a:t>12/31/2012; 1991-2011: </a:t>
            </a:r>
            <a:r>
              <a:rPr lang="en-US" sz="1000" dirty="0"/>
              <a:t>Based on data through </a:t>
            </a:r>
            <a:r>
              <a:rPr lang="en-US" sz="1000" dirty="0" smtClean="0"/>
              <a:t>12/31/2011, </a:t>
            </a:r>
            <a:r>
              <a:rPr lang="en-US" sz="1000" dirty="0"/>
              <a:t>developed to ultimate. Based on the </a:t>
            </a:r>
            <a:r>
              <a:rPr lang="en-US" sz="1000" dirty="0" smtClean="0"/>
              <a:t>states</a:t>
            </a:r>
            <a:br>
              <a:rPr lang="en-US" sz="1000" dirty="0" smtClean="0"/>
            </a:br>
            <a:r>
              <a:rPr lang="en-US" sz="1000" dirty="0" smtClean="0"/>
              <a:t>where </a:t>
            </a:r>
            <a:r>
              <a:rPr lang="en-US" sz="1000" dirty="0"/>
              <a:t>NCCI provides ratemaking services. Excludes the effects of deductible policies.</a:t>
            </a:r>
          </a:p>
          <a:p>
            <a:r>
              <a:rPr lang="en-US" sz="1000" dirty="0"/>
              <a:t>Sources: NCCI, BLS, from Current Population Survey</a:t>
            </a:r>
          </a:p>
        </p:txBody>
      </p:sp>
      <p:sp>
        <p:nvSpPr>
          <p:cNvPr id="6" name="TextBox 5"/>
          <p:cNvSpPr txBox="1"/>
          <p:nvPr/>
        </p:nvSpPr>
        <p:spPr>
          <a:xfrm>
            <a:off x="152400" y="1057275"/>
            <a:ext cx="2533650" cy="307777"/>
          </a:xfrm>
          <a:prstGeom prst="rect">
            <a:avLst/>
          </a:prstGeom>
          <a:noFill/>
        </p:spPr>
        <p:txBody>
          <a:bodyPr wrap="square" rtlCol="0">
            <a:spAutoFit/>
          </a:bodyPr>
          <a:lstStyle/>
          <a:p>
            <a:r>
              <a:rPr lang="en-US" sz="1400" b="1" dirty="0" smtClean="0"/>
              <a:t>Index (2001=100)</a:t>
            </a:r>
            <a:endParaRPr lang="en-US" sz="1400" b="1"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09762" name="Rectangle 2"/>
          <p:cNvSpPr>
            <a:spLocks noGrp="1" noChangeArrowheads="1"/>
          </p:cNvSpPr>
          <p:nvPr>
            <p:ph type="ctrTitle" idx="4294967295"/>
          </p:nvPr>
        </p:nvSpPr>
        <p:spPr bwMode="blackWhite">
          <a:xfrm>
            <a:off x="584200" y="1820863"/>
            <a:ext cx="7981950" cy="1398587"/>
          </a:xfrm>
          <a:gradFill rotWithShape="1">
            <a:gsLst>
              <a:gs pos="0">
                <a:srgbClr val="FF6801"/>
              </a:gs>
              <a:gs pos="100000">
                <a:srgbClr val="DC5A01"/>
              </a:gs>
            </a:gsLst>
            <a:lin ang="5400000" scaled="1"/>
          </a:gradFill>
          <a:ln w="12700" cap="flat" algn="ctr">
            <a:solidFill>
              <a:srgbClr val="FF6801"/>
            </a:solidFill>
          </a:ln>
        </p:spPr>
        <p:txBody>
          <a:bodyPr/>
          <a:lstStyle/>
          <a:p>
            <a:pPr marL="742950" indent="-742950" algn="ctr" defTabSz="914400" eaLnBrk="1" hangingPunct="1">
              <a:lnSpc>
                <a:spcPct val="95000"/>
              </a:lnSpc>
              <a:spcBef>
                <a:spcPct val="25000"/>
              </a:spcBef>
            </a:pPr>
            <a:r>
              <a:rPr lang="en-US" sz="3600" dirty="0" smtClean="0">
                <a:solidFill>
                  <a:schemeClr val="bg1"/>
                </a:solidFill>
              </a:rPr>
              <a:t>A Growing Exposure Base,</a:t>
            </a:r>
            <a:br>
              <a:rPr lang="en-US" sz="3600" dirty="0" smtClean="0">
                <a:solidFill>
                  <a:schemeClr val="bg1"/>
                </a:solidFill>
              </a:rPr>
            </a:br>
            <a:r>
              <a:rPr lang="en-US" sz="3600" dirty="0" smtClean="0">
                <a:solidFill>
                  <a:schemeClr val="bg1"/>
                </a:solidFill>
              </a:rPr>
              <a:t>but with a Different Mix of Risks</a:t>
            </a:r>
          </a:p>
        </p:txBody>
      </p:sp>
      <p:sp>
        <p:nvSpPr>
          <p:cNvPr id="46083"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46084"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0A88BCF7-C86A-4147-A7F9-7AC6D8A6F104}" type="slidenum">
              <a:rPr lang="en-US" sz="900">
                <a:solidFill>
                  <a:schemeClr val="bg1"/>
                </a:solidFill>
              </a:rPr>
              <a:pPr algn="r" eaLnBrk="0" hangingPunct="0">
                <a:lnSpc>
                  <a:spcPct val="85000"/>
                </a:lnSpc>
                <a:spcBef>
                  <a:spcPct val="20000"/>
                </a:spcBef>
              </a:pPr>
              <a:t>17</a:t>
            </a:fld>
            <a:endParaRPr lang="en-US" sz="900">
              <a:solidFill>
                <a:schemeClr val="bg1"/>
              </a:solidFill>
            </a:endParaRPr>
          </a:p>
        </p:txBody>
      </p:sp>
      <p:pic>
        <p:nvPicPr>
          <p:cNvPr id="46085" name="Picture 5"/>
          <p:cNvPicPr>
            <a:picLocks noChangeAspect="1" noChangeArrowheads="1"/>
          </p:cNvPicPr>
          <p:nvPr/>
        </p:nvPicPr>
        <p:blipFill>
          <a:blip r:embed="rId3" cstate="email"/>
          <a:srcRect/>
          <a:stretch>
            <a:fillRect/>
          </a:stretch>
        </p:blipFill>
        <p:spPr bwMode="auto">
          <a:xfrm>
            <a:off x="3051175" y="838200"/>
            <a:ext cx="3032125" cy="838200"/>
          </a:xfrm>
          <a:prstGeom prst="rect">
            <a:avLst/>
          </a:prstGeom>
          <a:noFill/>
          <a:ln w="9525">
            <a:noFill/>
            <a:miter lim="800000"/>
            <a:headEnd/>
            <a:tailEnd/>
          </a:ln>
        </p:spPr>
      </p:pic>
      <p:sp>
        <p:nvSpPr>
          <p:cNvPr id="46086" name="TextBox 1"/>
          <p:cNvSpPr txBox="1">
            <a:spLocks noChangeArrowheads="1"/>
          </p:cNvSpPr>
          <p:nvPr/>
        </p:nvSpPr>
        <p:spPr bwMode="auto">
          <a:xfrm>
            <a:off x="666750" y="3467100"/>
            <a:ext cx="7934325" cy="1200150"/>
          </a:xfrm>
          <a:prstGeom prst="rect">
            <a:avLst/>
          </a:prstGeom>
          <a:noFill/>
          <a:ln w="9525">
            <a:noFill/>
            <a:miter lim="800000"/>
            <a:headEnd/>
            <a:tailEnd/>
          </a:ln>
        </p:spPr>
        <p:txBody>
          <a:bodyPr>
            <a:spAutoFit/>
          </a:bodyPr>
          <a:lstStyle/>
          <a:p>
            <a:pPr algn="ctr"/>
            <a:r>
              <a:rPr lang="en-US" sz="3600" b="1">
                <a:solidFill>
                  <a:srgbClr val="28688C"/>
                </a:solidFill>
              </a:rPr>
              <a:t>Health Care, Education, Services </a:t>
            </a:r>
            <a:br>
              <a:rPr lang="en-US" sz="3600" b="1">
                <a:solidFill>
                  <a:srgbClr val="28688C"/>
                </a:solidFill>
              </a:rPr>
            </a:br>
            <a:r>
              <a:rPr lang="en-US" sz="3600" b="1">
                <a:solidFill>
                  <a:srgbClr val="28688C"/>
                </a:solidFill>
              </a:rPr>
              <a:t>Will Lead</a:t>
            </a:r>
            <a:endParaRPr lang="en-US" sz="3600" b="1"/>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1909762"/>
                                        </p:tgtEl>
                                        <p:attrNameLst>
                                          <p:attrName>style.visibility</p:attrName>
                                        </p:attrNameLst>
                                      </p:cBhvr>
                                      <p:to>
                                        <p:strVal val="visible"/>
                                      </p:to>
                                    </p:set>
                                    <p:animEffect transition="in" filter="barn(outVertical)">
                                      <p:cBhvr>
                                        <p:cTn id="7" dur="1000"/>
                                        <p:tgtEl>
                                          <p:spTgt spid="1909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976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3"/>
          <p:cNvGraphicFramePr>
            <a:graphicFrameLocks noGrp="1"/>
          </p:cNvGraphicFramePr>
          <p:nvPr>
            <p:ph idx="4294967295"/>
          </p:nvPr>
        </p:nvGraphicFramePr>
        <p:xfrm>
          <a:off x="180975" y="1546225"/>
          <a:ext cx="8674100" cy="3986213"/>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2"/>
          <p:cNvSpPr txBox="1">
            <a:spLocks noChangeArrowheads="1"/>
          </p:cNvSpPr>
          <p:nvPr/>
        </p:nvSpPr>
        <p:spPr bwMode="black">
          <a:xfrm>
            <a:off x="430213" y="176213"/>
            <a:ext cx="7700962" cy="860425"/>
          </a:xfrm>
          <a:prstGeom prst="rect">
            <a:avLst/>
          </a:prstGeom>
          <a:noFill/>
          <a:ln w="9525">
            <a:noFill/>
            <a:miter lim="800000"/>
            <a:headEnd/>
            <a:tailEnd/>
          </a:ln>
        </p:spPr>
        <p:txBody>
          <a:bodyPr lIns="45720" rIns="45720" anchor="ctr"/>
          <a:lstStyle/>
          <a:p>
            <a:pPr defTabSz="114300" eaLnBrk="0" hangingPunct="0">
              <a:lnSpc>
                <a:spcPct val="90000"/>
              </a:lnSpc>
              <a:defRPr/>
            </a:pPr>
            <a:r>
              <a:rPr lang="en-US" sz="2800" b="1" kern="0" dirty="0">
                <a:solidFill>
                  <a:srgbClr val="225A7A"/>
                </a:solidFill>
              </a:rPr>
              <a:t>Monthly Change in </a:t>
            </a:r>
            <a:r>
              <a:rPr lang="en-US" sz="2800" b="1" kern="0" dirty="0">
                <a:solidFill>
                  <a:srgbClr val="225A7A"/>
                </a:solidFill>
                <a:ea typeface="+mj-ea"/>
                <a:cs typeface="+mj-cs"/>
              </a:rPr>
              <a:t>Nonfarm Employment</a:t>
            </a:r>
            <a:r>
              <a:rPr lang="en-US" sz="2800" b="1" kern="0">
                <a:solidFill>
                  <a:srgbClr val="225A7A"/>
                </a:solidFill>
                <a:ea typeface="+mj-ea"/>
                <a:cs typeface="+mj-cs"/>
              </a:rPr>
              <a:t>,</a:t>
            </a:r>
            <a:r>
              <a:rPr lang="en-US" sz="2800" b="1" kern="0">
                <a:solidFill>
                  <a:srgbClr val="225A7A"/>
                </a:solidFill>
              </a:rPr>
              <a:t> </a:t>
            </a:r>
            <a:r>
              <a:rPr lang="en-US" sz="2800" b="1">
                <a:solidFill>
                  <a:srgbClr val="225A7A"/>
                </a:solidFill>
              </a:rPr>
              <a:t>2011 </a:t>
            </a:r>
            <a:r>
              <a:rPr lang="en-US" sz="2800" b="1" dirty="0">
                <a:solidFill>
                  <a:srgbClr val="225A7A"/>
                </a:solidFill>
              </a:rPr>
              <a:t>- 2013 </a:t>
            </a:r>
            <a:endParaRPr lang="en-US" sz="2800" b="1" kern="0" dirty="0">
              <a:solidFill>
                <a:srgbClr val="225A7A"/>
              </a:solidFill>
              <a:ea typeface="+mj-ea"/>
              <a:cs typeface="+mj-cs"/>
            </a:endParaRPr>
          </a:p>
        </p:txBody>
      </p:sp>
      <p:sp>
        <p:nvSpPr>
          <p:cNvPr id="19460" name="Rectangle 8"/>
          <p:cNvSpPr>
            <a:spLocks noChangeArrowheads="1"/>
          </p:cNvSpPr>
          <p:nvPr/>
        </p:nvSpPr>
        <p:spPr bwMode="black">
          <a:xfrm>
            <a:off x="0" y="1298575"/>
            <a:ext cx="2179638" cy="222250"/>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a:solidFill>
                  <a:srgbClr val="225A7A"/>
                </a:solidFill>
              </a:rPr>
              <a:t>Thousands</a:t>
            </a:r>
          </a:p>
        </p:txBody>
      </p:sp>
      <p:sp>
        <p:nvSpPr>
          <p:cNvPr id="10" name="Rectangle 7"/>
          <p:cNvSpPr>
            <a:spLocks noChangeArrowheads="1"/>
          </p:cNvSpPr>
          <p:nvPr/>
        </p:nvSpPr>
        <p:spPr bwMode="blackWhite">
          <a:xfrm>
            <a:off x="381000" y="5641975"/>
            <a:ext cx="8467725" cy="71120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sz="1700" b="1" dirty="0">
                <a:solidFill>
                  <a:srgbClr val="FFFFFF"/>
                </a:solidFill>
              </a:rPr>
              <a:t>The pace of job growth </a:t>
            </a:r>
            <a:r>
              <a:rPr lang="en-US" sz="1700" b="1" dirty="0" smtClean="0">
                <a:solidFill>
                  <a:srgbClr val="FFFFFF"/>
                </a:solidFill>
              </a:rPr>
              <a:t>does not appear to </a:t>
            </a:r>
            <a:r>
              <a:rPr lang="en-US" sz="1700" b="1" dirty="0">
                <a:solidFill>
                  <a:srgbClr val="FFFFFF"/>
                </a:solidFill>
              </a:rPr>
              <a:t>be picking up, although there is obviously considerable </a:t>
            </a:r>
            <a:r>
              <a:rPr lang="en-US" sz="1700" b="1" dirty="0" smtClean="0">
                <a:solidFill>
                  <a:srgbClr val="FFFFFF"/>
                </a:solidFill>
              </a:rPr>
              <a:t>variability.</a:t>
            </a:r>
            <a:endParaRPr lang="en-US" sz="1700" b="1" dirty="0">
              <a:solidFill>
                <a:srgbClr val="FFFFFF"/>
              </a:solidFill>
            </a:endParaRPr>
          </a:p>
        </p:txBody>
      </p:sp>
      <p:sp>
        <p:nvSpPr>
          <p:cNvPr id="19462" name="Rectangle 6"/>
          <p:cNvSpPr>
            <a:spLocks noChangeArrowheads="1"/>
          </p:cNvSpPr>
          <p:nvPr/>
        </p:nvSpPr>
        <p:spPr bwMode="auto">
          <a:xfrm>
            <a:off x="0" y="6430963"/>
            <a:ext cx="8539163" cy="427037"/>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*Seasonally adjusted. </a:t>
            </a:r>
            <a:r>
              <a:rPr lang="en-US" sz="1100" dirty="0" smtClean="0"/>
              <a:t>August 2013 and July 2013 </a:t>
            </a:r>
            <a:r>
              <a:rPr lang="en-US" sz="1100" dirty="0"/>
              <a:t>are preliminary data. 2013 average is </a:t>
            </a:r>
            <a:r>
              <a:rPr lang="en-US" sz="1100" dirty="0" smtClean="0"/>
              <a:t>January-August</a:t>
            </a:r>
            <a:r>
              <a:rPr lang="en-US" sz="1100" dirty="0"/>
              <a:t/>
            </a:r>
            <a:br>
              <a:rPr lang="en-US" sz="1100" dirty="0"/>
            </a:br>
            <a:r>
              <a:rPr lang="en-US" sz="1100" dirty="0"/>
              <a:t>Sources: US Bureau of Labor Statistics; Insurance Information Institute</a:t>
            </a:r>
          </a:p>
        </p:txBody>
      </p:sp>
      <p:sp>
        <p:nvSpPr>
          <p:cNvPr id="5128" name="Date Placeholder 8"/>
          <p:cNvSpPr>
            <a:spLocks noGrp="1"/>
          </p:cNvSpPr>
          <p:nvPr>
            <p:ph type="dt" sz="quarter" idx="10"/>
          </p:nvPr>
        </p:nvSpPr>
        <p:spPr/>
        <p:txBody>
          <a:bodyPr/>
          <a:lstStyle/>
          <a:p>
            <a:pPr>
              <a:defRPr/>
            </a:pPr>
            <a:r>
              <a:rPr lang="en-US" smtClean="0"/>
              <a:t>12/01/09 - 9pm</a:t>
            </a:r>
          </a:p>
        </p:txBody>
      </p:sp>
      <p:sp>
        <p:nvSpPr>
          <p:cNvPr id="5129" name="Slide Number Placeholder 10"/>
          <p:cNvSpPr>
            <a:spLocks noGrp="1"/>
          </p:cNvSpPr>
          <p:nvPr>
            <p:ph type="sldNum" sz="quarter" idx="12"/>
          </p:nvPr>
        </p:nvSpPr>
        <p:spPr/>
        <p:txBody>
          <a:bodyPr/>
          <a:lstStyle/>
          <a:p>
            <a:pPr>
              <a:defRPr/>
            </a:pPr>
            <a:fld id="{80EE1742-8B06-4DF6-8CBB-0DDD34D05A46}" type="slidenum">
              <a:rPr lang="en-US" smtClean="0"/>
              <a:pPr>
                <a:defRPr/>
              </a:pPr>
              <a:t>18</a:t>
            </a:fld>
            <a:endParaRPr lang="en-US" smtClean="0"/>
          </a:p>
        </p:txBody>
      </p:sp>
      <p:sp>
        <p:nvSpPr>
          <p:cNvPr id="19465" name="TextBox 11"/>
          <p:cNvSpPr txBox="1">
            <a:spLocks noChangeArrowheads="1"/>
          </p:cNvSpPr>
          <p:nvPr/>
        </p:nvSpPr>
        <p:spPr bwMode="auto">
          <a:xfrm>
            <a:off x="1838325" y="1066800"/>
            <a:ext cx="5124450" cy="584200"/>
          </a:xfrm>
          <a:prstGeom prst="rect">
            <a:avLst/>
          </a:prstGeom>
          <a:noFill/>
          <a:ln w="9525">
            <a:solidFill>
              <a:schemeClr val="tx1"/>
            </a:solidFill>
            <a:miter lim="800000"/>
            <a:headEnd/>
            <a:tailEnd/>
          </a:ln>
        </p:spPr>
        <p:txBody>
          <a:bodyPr wrap="square">
            <a:spAutoFit/>
          </a:bodyPr>
          <a:lstStyle/>
          <a:p>
            <a:pPr algn="ctr"/>
            <a:r>
              <a:rPr lang="en-US" sz="1600" u="sng" dirty="0"/>
              <a:t>Average Monthly Gain</a:t>
            </a:r>
            <a:r>
              <a:rPr lang="en-US" sz="1600" dirty="0"/>
              <a:t/>
            </a:r>
            <a:br>
              <a:rPr lang="en-US" sz="1600" dirty="0"/>
            </a:br>
            <a:r>
              <a:rPr lang="en-US" sz="1600" dirty="0"/>
              <a:t>2011: 175,300       2012: 182,800      2013*: </a:t>
            </a:r>
            <a:r>
              <a:rPr lang="en-US" sz="1600" dirty="0" smtClean="0"/>
              <a:t>182,600</a:t>
            </a:r>
            <a:endParaRPr lang="en-US" sz="16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50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13316"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13317"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A26BFE7-3ECF-4795-AC36-322A0D8FE200}" type="slidenum">
              <a:rPr lang="en-US" sz="900"/>
              <a:pPr algn="r" eaLnBrk="0" hangingPunct="0">
                <a:lnSpc>
                  <a:spcPct val="85000"/>
                </a:lnSpc>
                <a:spcBef>
                  <a:spcPct val="20000"/>
                </a:spcBef>
              </a:pPr>
              <a:t>19</a:t>
            </a:fld>
            <a:endParaRPr lang="en-US" sz="900"/>
          </a:p>
        </p:txBody>
      </p:sp>
      <p:sp>
        <p:nvSpPr>
          <p:cNvPr id="13318" name="Rectangle 7"/>
          <p:cNvSpPr>
            <a:spLocks noGrp="1" noChangeArrowheads="1"/>
          </p:cNvSpPr>
          <p:nvPr>
            <p:ph type="title" idx="4294967295"/>
          </p:nvPr>
        </p:nvSpPr>
        <p:spPr>
          <a:xfrm>
            <a:off x="708025" y="171450"/>
            <a:ext cx="6864350" cy="860425"/>
          </a:xfrm>
        </p:spPr>
        <p:txBody>
          <a:bodyPr/>
          <a:lstStyle/>
          <a:p>
            <a:r>
              <a:rPr lang="en-US" dirty="0" smtClean="0"/>
              <a:t>U.S. Employment in Manufacturing</a:t>
            </a:r>
            <a:r>
              <a:rPr lang="en-US" sz="2600" dirty="0" smtClean="0"/>
              <a:t/>
            </a:r>
            <a:br>
              <a:rPr lang="en-US" sz="2600" dirty="0" smtClean="0"/>
            </a:br>
            <a:r>
              <a:rPr lang="en-US" sz="2000" dirty="0" smtClean="0"/>
              <a:t>Monthly, 1990–2013*</a:t>
            </a:r>
          </a:p>
        </p:txBody>
      </p:sp>
      <p:sp>
        <p:nvSpPr>
          <p:cNvPr id="13319" name="Text Box 5"/>
          <p:cNvSpPr txBox="1">
            <a:spLocks noChangeArrowheads="1"/>
          </p:cNvSpPr>
          <p:nvPr/>
        </p:nvSpPr>
        <p:spPr bwMode="auto">
          <a:xfrm>
            <a:off x="0" y="6207125"/>
            <a:ext cx="8724900" cy="650875"/>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*As of </a:t>
            </a:r>
            <a:r>
              <a:rPr lang="en-US" sz="1100" dirty="0" smtClean="0"/>
              <a:t>August 2013 </a:t>
            </a:r>
            <a:r>
              <a:rPr lang="en-US" sz="1100" smtClean="0"/>
              <a:t>(Jul 2013 </a:t>
            </a:r>
            <a:r>
              <a:rPr lang="en-US" sz="1100"/>
              <a:t>and </a:t>
            </a:r>
            <a:r>
              <a:rPr lang="en-US" sz="1100" smtClean="0"/>
              <a:t>Aug 2013 </a:t>
            </a:r>
            <a:r>
              <a:rPr lang="en-US" sz="1100" dirty="0"/>
              <a:t>are preliminary); Seasonally adjusted</a:t>
            </a:r>
          </a:p>
          <a:p>
            <a:pPr eaLnBrk="0" hangingPunct="0">
              <a:lnSpc>
                <a:spcPct val="85000"/>
              </a:lnSpc>
              <a:spcBef>
                <a:spcPct val="25000"/>
              </a:spcBef>
              <a:buClr>
                <a:schemeClr val="accent2"/>
              </a:buClr>
              <a:buFont typeface="Wingdings" pitchFamily="2" charset="2"/>
              <a:buNone/>
            </a:pPr>
            <a:r>
              <a:rPr lang="en-US" sz="1100" dirty="0"/>
              <a:t>Note: Recessions indicated by gray shaded columns.</a:t>
            </a:r>
          </a:p>
          <a:p>
            <a:pPr eaLnBrk="0" hangingPunct="0">
              <a:lnSpc>
                <a:spcPct val="85000"/>
              </a:lnSpc>
              <a:spcBef>
                <a:spcPct val="25000"/>
              </a:spcBef>
              <a:buClr>
                <a:schemeClr val="accent2"/>
              </a:buClr>
              <a:buFont typeface="Wingdings" pitchFamily="2" charset="2"/>
              <a:buNone/>
            </a:pPr>
            <a:r>
              <a:rPr lang="en-US" sz="1100" dirty="0"/>
              <a:t>Sources: US Bureau of Labor Statistics;  National Bureau of Economic Research (recession dates); Insurance Information Institutes.</a:t>
            </a:r>
          </a:p>
        </p:txBody>
      </p:sp>
      <p:sp>
        <p:nvSpPr>
          <p:cNvPr id="13320" name="Rectangle 6"/>
          <p:cNvSpPr>
            <a:spLocks noChangeArrowheads="1"/>
          </p:cNvSpPr>
          <p:nvPr/>
        </p:nvSpPr>
        <p:spPr bwMode="black">
          <a:xfrm>
            <a:off x="165100" y="1152525"/>
            <a:ext cx="2438400"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a:solidFill>
                  <a:srgbClr val="225A7A"/>
                </a:solidFill>
              </a:rPr>
              <a:t>Millions</a:t>
            </a:r>
          </a:p>
        </p:txBody>
      </p:sp>
      <p:graphicFrame>
        <p:nvGraphicFramePr>
          <p:cNvPr id="11" name="Object 8"/>
          <p:cNvGraphicFramePr>
            <a:graphicFrameLocks noChangeAspect="1"/>
          </p:cNvGraphicFramePr>
          <p:nvPr/>
        </p:nvGraphicFramePr>
        <p:xfrm>
          <a:off x="428625" y="1466850"/>
          <a:ext cx="8242300" cy="4737100"/>
        </p:xfrm>
        <a:graphic>
          <a:graphicData uri="http://schemas.openxmlformats.org/drawingml/2006/chart">
            <c:chart xmlns:c="http://schemas.openxmlformats.org/drawingml/2006/chart" xmlns:r="http://schemas.openxmlformats.org/officeDocument/2006/relationships" r:id="rId3"/>
          </a:graphicData>
        </a:graphic>
      </p:graphicFrame>
      <p:sp>
        <p:nvSpPr>
          <p:cNvPr id="9" name="AutoShape 14"/>
          <p:cNvSpPr>
            <a:spLocks noChangeArrowheads="1"/>
          </p:cNvSpPr>
          <p:nvPr/>
        </p:nvSpPr>
        <p:spPr bwMode="blackWhite">
          <a:xfrm>
            <a:off x="3562350" y="4019550"/>
            <a:ext cx="2305050" cy="885825"/>
          </a:xfrm>
          <a:prstGeom prst="wedgeRectCallout">
            <a:avLst>
              <a:gd name="adj1" fmla="val 123759"/>
              <a:gd name="adj2" fmla="val 50505"/>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dirty="0">
                <a:solidFill>
                  <a:schemeClr val="bg1"/>
                </a:solidFill>
              </a:rPr>
              <a:t>Recent low point (Jan.  2010) was 11.46 million, down 16.6% from start of recession (Dec 2007)</a:t>
            </a:r>
          </a:p>
        </p:txBody>
      </p:sp>
      <p:sp>
        <p:nvSpPr>
          <p:cNvPr id="10" name="AutoShape 14"/>
          <p:cNvSpPr>
            <a:spLocks noChangeArrowheads="1"/>
          </p:cNvSpPr>
          <p:nvPr/>
        </p:nvSpPr>
        <p:spPr bwMode="blackWhite">
          <a:xfrm>
            <a:off x="7496174" y="1343025"/>
            <a:ext cx="1209675" cy="781050"/>
          </a:xfrm>
          <a:prstGeom prst="wedgeRectCallout">
            <a:avLst>
              <a:gd name="adj1" fmla="val 41876"/>
              <a:gd name="adj2" fmla="val 346765"/>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dirty="0">
                <a:solidFill>
                  <a:schemeClr val="bg1"/>
                </a:solidFill>
              </a:rPr>
              <a:t>Latest  was </a:t>
            </a:r>
            <a:r>
              <a:rPr lang="en-US" sz="1400" b="1" dirty="0" smtClean="0">
                <a:solidFill>
                  <a:schemeClr val="bg1"/>
                </a:solidFill>
              </a:rPr>
              <a:t>11.963 million</a:t>
            </a:r>
            <a:endParaRPr lang="en-US" sz="1400" b="1" dirty="0">
              <a:solidFill>
                <a:schemeClr val="bg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childTnLst>
                          </p:cTn>
                        </p:par>
                        <p:par>
                          <p:cTn id="8" fill="hold">
                            <p:stCondLst>
                              <p:cond delay="1500"/>
                            </p:stCondLst>
                            <p:childTnLst>
                              <p:par>
                                <p:cTn id="9" presetID="22" presetClass="entr" presetSubtype="2" fill="hold" grpId="0" nodeType="afterEffect">
                                  <p:stCondLst>
                                    <p:cond delay="1000"/>
                                  </p:stCondLst>
                                  <p:childTnLst>
                                    <p:set>
                                      <p:cBhvr>
                                        <p:cTn id="10" dur="1" fill="hold">
                                          <p:stCondLst>
                                            <p:cond delay="0"/>
                                          </p:stCondLst>
                                        </p:cTn>
                                        <p:tgtEl>
                                          <p:spTgt spid="10"/>
                                        </p:tgtEl>
                                        <p:attrNameLst>
                                          <p:attrName>style.visibility</p:attrName>
                                        </p:attrNameLst>
                                      </p:cBhvr>
                                      <p:to>
                                        <p:strVal val="visible"/>
                                      </p:to>
                                    </p:set>
                                    <p:animEffect transition="in" filter="wipe(right)">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05"/>
          <p:cNvSpPr>
            <a:spLocks noGrp="1" noChangeArrowheads="1"/>
          </p:cNvSpPr>
          <p:nvPr>
            <p:ph type="dt" sz="quarter" idx="10"/>
          </p:nvPr>
        </p:nvSpPr>
        <p:spPr/>
        <p:txBody>
          <a:bodyPr/>
          <a:lstStyle/>
          <a:p>
            <a:pPr>
              <a:defRPr/>
            </a:pPr>
            <a:r>
              <a:rPr lang="en-US"/>
              <a:t>12/01/09 - 9pm</a:t>
            </a:r>
          </a:p>
        </p:txBody>
      </p:sp>
      <p:sp>
        <p:nvSpPr>
          <p:cNvPr id="4101" name="Rectangle 110"/>
          <p:cNvSpPr>
            <a:spLocks noGrp="1" noChangeArrowheads="1"/>
          </p:cNvSpPr>
          <p:nvPr>
            <p:ph type="sldNum" sz="quarter" idx="12"/>
          </p:nvPr>
        </p:nvSpPr>
        <p:spPr/>
        <p:txBody>
          <a:bodyPr/>
          <a:lstStyle/>
          <a:p>
            <a:pPr>
              <a:defRPr/>
            </a:pPr>
            <a:fld id="{2539B824-89B2-4F0F-A3DB-29EB0060673D}" type="slidenum">
              <a:rPr lang="en-US" smtClean="0"/>
              <a:pPr>
                <a:defRPr/>
              </a:pPr>
              <a:t>2</a:t>
            </a:fld>
            <a:endParaRPr lang="en-US" smtClean="0"/>
          </a:p>
        </p:txBody>
      </p:sp>
      <p:sp>
        <p:nvSpPr>
          <p:cNvPr id="2053" name="Rectangle 11"/>
          <p:cNvSpPr>
            <a:spLocks noGrp="1" noChangeArrowheads="1"/>
          </p:cNvSpPr>
          <p:nvPr>
            <p:ph type="title"/>
          </p:nvPr>
        </p:nvSpPr>
        <p:spPr>
          <a:xfrm>
            <a:off x="622300" y="195263"/>
            <a:ext cx="6292850" cy="860425"/>
          </a:xfrm>
        </p:spPr>
        <p:txBody>
          <a:bodyPr/>
          <a:lstStyle/>
          <a:p>
            <a:r>
              <a:rPr lang="en-US" dirty="0" smtClean="0"/>
              <a:t>Real GDP Growth, 1997-2012:</a:t>
            </a:r>
            <a:br>
              <a:rPr lang="en-US" dirty="0" smtClean="0"/>
            </a:br>
            <a:r>
              <a:rPr lang="en-US" dirty="0" smtClean="0"/>
              <a:t>New York State vs. U.S.</a:t>
            </a:r>
          </a:p>
        </p:txBody>
      </p:sp>
      <p:sp>
        <p:nvSpPr>
          <p:cNvPr id="2054" name="Rectangle 3"/>
          <p:cNvSpPr>
            <a:spLocks noChangeArrowheads="1"/>
          </p:cNvSpPr>
          <p:nvPr/>
        </p:nvSpPr>
        <p:spPr bwMode="auto">
          <a:xfrm>
            <a:off x="0" y="6389688"/>
            <a:ext cx="7569200" cy="468312"/>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tabLst>
                <a:tab pos="342900" algn="l"/>
              </a:tabLst>
            </a:pPr>
            <a:endParaRPr lang="en-US" sz="1100" dirty="0"/>
          </a:p>
          <a:p>
            <a:pPr eaLnBrk="0" hangingPunct="0">
              <a:lnSpc>
                <a:spcPct val="85000"/>
              </a:lnSpc>
              <a:spcBef>
                <a:spcPct val="25000"/>
              </a:spcBef>
              <a:buClr>
                <a:schemeClr val="accent2"/>
              </a:buClr>
              <a:buFont typeface="Wingdings" pitchFamily="2" charset="2"/>
              <a:buNone/>
              <a:tabLst>
                <a:tab pos="342900" algn="l"/>
              </a:tabLst>
            </a:pPr>
            <a:r>
              <a:rPr lang="en-US" sz="1100" dirty="0" smtClean="0"/>
              <a:t>Sources: </a:t>
            </a:r>
            <a:r>
              <a:rPr lang="en-US" sz="1100" dirty="0"/>
              <a:t>US Department of Commerce, Bureau of Economic Analysis; Insurance Information Institute.</a:t>
            </a:r>
          </a:p>
        </p:txBody>
      </p:sp>
      <p:graphicFrame>
        <p:nvGraphicFramePr>
          <p:cNvPr id="2050" name="Object 4"/>
          <p:cNvGraphicFramePr>
            <a:graphicFrameLocks noChangeAspect="1"/>
          </p:cNvGraphicFramePr>
          <p:nvPr/>
        </p:nvGraphicFramePr>
        <p:xfrm>
          <a:off x="266700" y="1385887"/>
          <a:ext cx="8543925" cy="4090987"/>
        </p:xfrm>
        <a:graphic>
          <a:graphicData uri="http://schemas.openxmlformats.org/presentationml/2006/ole">
            <p:oleObj spid="_x0000_s529410" name="Chart" r:id="rId4" imgW="8534400" imgH="3772022" progId="MSGraph.Chart.8">
              <p:embed followColorScheme="full"/>
            </p:oleObj>
          </a:graphicData>
        </a:graphic>
      </p:graphicFrame>
      <p:sp>
        <p:nvSpPr>
          <p:cNvPr id="1926150" name="Rectangle 6"/>
          <p:cNvSpPr>
            <a:spLocks noChangeArrowheads="1"/>
          </p:cNvSpPr>
          <p:nvPr/>
        </p:nvSpPr>
        <p:spPr bwMode="blackWhite">
          <a:xfrm>
            <a:off x="428625" y="5524500"/>
            <a:ext cx="8315325" cy="74295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b="1" dirty="0" smtClean="0">
                <a:solidFill>
                  <a:schemeClr val="bg1"/>
                </a:solidFill>
              </a:rPr>
              <a:t>Since 1997, New York State’s economy grew at a similar pace</a:t>
            </a:r>
            <a:br>
              <a:rPr lang="en-US" b="1" dirty="0" smtClean="0">
                <a:solidFill>
                  <a:schemeClr val="bg1"/>
                </a:solidFill>
              </a:rPr>
            </a:br>
            <a:r>
              <a:rPr lang="en-US" b="1" dirty="0" smtClean="0">
                <a:solidFill>
                  <a:schemeClr val="bg1"/>
                </a:solidFill>
              </a:rPr>
              <a:t>to the U.S. overall, lagging slightly since the 2001 recession.</a:t>
            </a:r>
            <a:endParaRPr lang="en-US" b="1" dirty="0">
              <a:solidFill>
                <a:srgbClr val="FFFFFF"/>
              </a:solidFill>
            </a:endParaRPr>
          </a:p>
        </p:txBody>
      </p:sp>
      <p:sp>
        <p:nvSpPr>
          <p:cNvPr id="2056" name="Rectangle 8"/>
          <p:cNvSpPr>
            <a:spLocks noChangeArrowheads="1"/>
          </p:cNvSpPr>
          <p:nvPr/>
        </p:nvSpPr>
        <p:spPr bwMode="black">
          <a:xfrm>
            <a:off x="280988" y="1209675"/>
            <a:ext cx="1157287" cy="443198"/>
          </a:xfrm>
          <a:prstGeom prst="rect">
            <a:avLst/>
          </a:prstGeom>
          <a:noFill/>
          <a:ln w="9525" algn="ctr">
            <a:noFill/>
            <a:miter lim="800000"/>
            <a:headEnd/>
            <a:tailEnd/>
          </a:ln>
        </p:spPr>
        <p:txBody>
          <a:bodyPr wrap="square" lIns="0" tIns="0" rIns="0" bIns="0">
            <a:spAutoFit/>
          </a:bodyPr>
          <a:lstStyle/>
          <a:p>
            <a:pPr defTabSz="114300" eaLnBrk="0" hangingPunct="0">
              <a:lnSpc>
                <a:spcPct val="90000"/>
              </a:lnSpc>
              <a:spcBef>
                <a:spcPct val="20000"/>
              </a:spcBef>
            </a:pPr>
            <a:r>
              <a:rPr lang="en-US" sz="1600" b="1" dirty="0" smtClean="0">
                <a:solidFill>
                  <a:srgbClr val="225A7A"/>
                </a:solidFill>
              </a:rPr>
              <a:t>Index</a:t>
            </a:r>
            <a:br>
              <a:rPr lang="en-US" sz="1600" b="1" dirty="0" smtClean="0">
                <a:solidFill>
                  <a:srgbClr val="225A7A"/>
                </a:solidFill>
              </a:rPr>
            </a:br>
            <a:r>
              <a:rPr lang="en-US" sz="1600" b="1" dirty="0" smtClean="0">
                <a:solidFill>
                  <a:srgbClr val="225A7A"/>
                </a:solidFill>
              </a:rPr>
              <a:t>(1997=100)</a:t>
            </a:r>
            <a:endParaRPr lang="en-US" sz="1600" b="1" dirty="0">
              <a:solidFill>
                <a:srgbClr val="225A7A"/>
              </a:solidFill>
            </a:endParaRPr>
          </a:p>
        </p:txBody>
      </p:sp>
      <p:sp>
        <p:nvSpPr>
          <p:cNvPr id="9" name="AutoShape 38"/>
          <p:cNvSpPr>
            <a:spLocks noChangeArrowheads="1"/>
          </p:cNvSpPr>
          <p:nvPr/>
        </p:nvSpPr>
        <p:spPr bwMode="blackWhite">
          <a:xfrm>
            <a:off x="7124699" y="1063625"/>
            <a:ext cx="881063" cy="727075"/>
          </a:xfrm>
          <a:prstGeom prst="wedgeRectCallout">
            <a:avLst>
              <a:gd name="adj1" fmla="val 96160"/>
              <a:gd name="adj2" fmla="val 124995"/>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dirty="0" smtClean="0">
                <a:solidFill>
                  <a:schemeClr val="bg1"/>
                </a:solidFill>
              </a:rPr>
              <a:t>+40.3% since 1997</a:t>
            </a:r>
            <a:endParaRPr lang="en-US" sz="1400" b="1" dirty="0">
              <a:solidFill>
                <a:schemeClr val="bg1"/>
              </a:solidFill>
            </a:endParaRPr>
          </a:p>
        </p:txBody>
      </p:sp>
      <p:sp>
        <p:nvSpPr>
          <p:cNvPr id="10" name="AutoShape 38"/>
          <p:cNvSpPr>
            <a:spLocks noChangeArrowheads="1"/>
          </p:cNvSpPr>
          <p:nvPr/>
        </p:nvSpPr>
        <p:spPr bwMode="blackWhite">
          <a:xfrm>
            <a:off x="7439024" y="3340100"/>
            <a:ext cx="881063" cy="727075"/>
          </a:xfrm>
          <a:prstGeom prst="wedgeRectCallout">
            <a:avLst>
              <a:gd name="adj1" fmla="val 62647"/>
              <a:gd name="adj2" fmla="val -123913"/>
            </a:avLst>
          </a:prstGeom>
          <a:solidFill>
            <a:schemeClr val="accent6"/>
          </a:soli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dirty="0" smtClean="0">
                <a:solidFill>
                  <a:schemeClr val="bg1"/>
                </a:solidFill>
              </a:rPr>
              <a:t>+36.4% since 1997</a:t>
            </a:r>
            <a:endParaRPr lang="en-US" sz="1400" b="1" dirty="0">
              <a:solidFill>
                <a:schemeClr val="bg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1926150"/>
                                        </p:tgtEl>
                                        <p:attrNameLst>
                                          <p:attrName>style.visibility</p:attrName>
                                        </p:attrNameLst>
                                      </p:cBhvr>
                                      <p:to>
                                        <p:strVal val="visible"/>
                                      </p:to>
                                    </p:set>
                                    <p:anim calcmode="lin" valueType="num">
                                      <p:cBhvr>
                                        <p:cTn id="7" dur="500" fill="hold"/>
                                        <p:tgtEl>
                                          <p:spTgt spid="1926150"/>
                                        </p:tgtEl>
                                        <p:attrNameLst>
                                          <p:attrName>ppt_w</p:attrName>
                                        </p:attrNameLst>
                                      </p:cBhvr>
                                      <p:tavLst>
                                        <p:tav tm="0">
                                          <p:val>
                                            <p:fltVal val="0"/>
                                          </p:val>
                                        </p:tav>
                                        <p:tav tm="100000">
                                          <p:val>
                                            <p:strVal val="#ppt_w"/>
                                          </p:val>
                                        </p:tav>
                                      </p:tavLst>
                                    </p:anim>
                                    <p:anim calcmode="lin" valueType="num">
                                      <p:cBhvr>
                                        <p:cTn id="8" dur="500" fill="hold"/>
                                        <p:tgtEl>
                                          <p:spTgt spid="1926150"/>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2" presetClass="entr" presetSubtype="8" fill="hold" grpId="0" nodeType="afterEffect">
                                  <p:stCondLst>
                                    <p:cond delay="50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p:stCondLst>
                              <p:cond delay="2500"/>
                            </p:stCondLst>
                            <p:childTnLst>
                              <p:par>
                                <p:cTn id="14" presetID="22" presetClass="entr" presetSubtype="8" fill="hold" grpId="0" nodeType="afterEffect">
                                  <p:stCondLst>
                                    <p:cond delay="50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6150" grpId="0" animBg="1"/>
      <p:bldP spid="9"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14340"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14341"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619FDA3-A1D5-428C-9A2A-EEEC6D437991}" type="slidenum">
              <a:rPr lang="en-US" sz="900"/>
              <a:pPr algn="r" eaLnBrk="0" hangingPunct="0">
                <a:lnSpc>
                  <a:spcPct val="85000"/>
                </a:lnSpc>
                <a:spcBef>
                  <a:spcPct val="20000"/>
                </a:spcBef>
              </a:pPr>
              <a:t>20</a:t>
            </a:fld>
            <a:endParaRPr lang="en-US" sz="900"/>
          </a:p>
        </p:txBody>
      </p:sp>
      <p:sp>
        <p:nvSpPr>
          <p:cNvPr id="14342" name="Rectangle 7"/>
          <p:cNvSpPr>
            <a:spLocks noGrp="1" noChangeArrowheads="1"/>
          </p:cNvSpPr>
          <p:nvPr>
            <p:ph type="title" idx="4294967295"/>
          </p:nvPr>
        </p:nvSpPr>
        <p:spPr>
          <a:xfrm>
            <a:off x="708025" y="171450"/>
            <a:ext cx="6864350" cy="860425"/>
          </a:xfrm>
        </p:spPr>
        <p:txBody>
          <a:bodyPr/>
          <a:lstStyle/>
          <a:p>
            <a:r>
              <a:rPr lang="en-US" dirty="0" smtClean="0"/>
              <a:t>U.S. </a:t>
            </a:r>
            <a:r>
              <a:rPr lang="en-US" smtClean="0"/>
              <a:t>Employment in Construction</a:t>
            </a:r>
            <a:r>
              <a:rPr lang="en-US" sz="2600" smtClean="0"/>
              <a:t/>
            </a:r>
            <a:br>
              <a:rPr lang="en-US" sz="2600" smtClean="0"/>
            </a:br>
            <a:r>
              <a:rPr lang="en-US" sz="2000" smtClean="0"/>
              <a:t>Monthly, 1990–2013*</a:t>
            </a:r>
          </a:p>
        </p:txBody>
      </p:sp>
      <p:sp>
        <p:nvSpPr>
          <p:cNvPr id="14343" name="Text Box 5"/>
          <p:cNvSpPr txBox="1">
            <a:spLocks noChangeArrowheads="1"/>
          </p:cNvSpPr>
          <p:nvPr/>
        </p:nvSpPr>
        <p:spPr bwMode="auto">
          <a:xfrm>
            <a:off x="0" y="6207125"/>
            <a:ext cx="8724900" cy="650875"/>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*As of </a:t>
            </a:r>
            <a:r>
              <a:rPr lang="en-US" sz="1100" dirty="0" smtClean="0"/>
              <a:t>August 2013 (Jul 2013 </a:t>
            </a:r>
            <a:r>
              <a:rPr lang="en-US" sz="1100" dirty="0"/>
              <a:t>and </a:t>
            </a:r>
            <a:r>
              <a:rPr lang="en-US" sz="1100" dirty="0" smtClean="0"/>
              <a:t>Aug 2013 </a:t>
            </a:r>
            <a:r>
              <a:rPr lang="en-US" sz="1100" dirty="0"/>
              <a:t>are preliminary); Seasonally adjusted</a:t>
            </a:r>
          </a:p>
          <a:p>
            <a:pPr eaLnBrk="0" hangingPunct="0">
              <a:lnSpc>
                <a:spcPct val="85000"/>
              </a:lnSpc>
              <a:spcBef>
                <a:spcPct val="25000"/>
              </a:spcBef>
              <a:buClr>
                <a:schemeClr val="accent2"/>
              </a:buClr>
              <a:buFont typeface="Wingdings" pitchFamily="2" charset="2"/>
              <a:buNone/>
            </a:pPr>
            <a:r>
              <a:rPr lang="en-US" sz="1100" dirty="0"/>
              <a:t>Note: Recessions indicated by gray shaded columns.</a:t>
            </a:r>
          </a:p>
          <a:p>
            <a:pPr eaLnBrk="0" hangingPunct="0">
              <a:lnSpc>
                <a:spcPct val="85000"/>
              </a:lnSpc>
              <a:spcBef>
                <a:spcPct val="25000"/>
              </a:spcBef>
              <a:buClr>
                <a:schemeClr val="accent2"/>
              </a:buClr>
              <a:buFont typeface="Wingdings" pitchFamily="2" charset="2"/>
              <a:buNone/>
            </a:pPr>
            <a:r>
              <a:rPr lang="en-US" sz="1100" dirty="0"/>
              <a:t>Sources: US Bureau of Labor Statistics;  National Bureau of Economic Research (recession dates); Insurance Information Institutes.</a:t>
            </a:r>
          </a:p>
        </p:txBody>
      </p:sp>
      <p:sp>
        <p:nvSpPr>
          <p:cNvPr id="14344" name="Rectangle 6"/>
          <p:cNvSpPr>
            <a:spLocks noChangeArrowheads="1"/>
          </p:cNvSpPr>
          <p:nvPr/>
        </p:nvSpPr>
        <p:spPr bwMode="black">
          <a:xfrm>
            <a:off x="184150" y="1038225"/>
            <a:ext cx="1063625" cy="222250"/>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a:solidFill>
                  <a:srgbClr val="225A7A"/>
                </a:solidFill>
              </a:rPr>
              <a:t>Millions</a:t>
            </a:r>
          </a:p>
        </p:txBody>
      </p:sp>
      <p:graphicFrame>
        <p:nvGraphicFramePr>
          <p:cNvPr id="15" name="Object 8"/>
          <p:cNvGraphicFramePr>
            <a:graphicFrameLocks noChangeAspect="1"/>
          </p:cNvGraphicFramePr>
          <p:nvPr/>
        </p:nvGraphicFramePr>
        <p:xfrm>
          <a:off x="381000" y="1238250"/>
          <a:ext cx="8242300" cy="4737100"/>
        </p:xfrm>
        <a:graphic>
          <a:graphicData uri="http://schemas.openxmlformats.org/drawingml/2006/chart">
            <c:chart xmlns:c="http://schemas.openxmlformats.org/drawingml/2006/chart" xmlns:r="http://schemas.openxmlformats.org/officeDocument/2006/relationships" r:id="rId3"/>
          </a:graphicData>
        </a:graphic>
      </p:graphicFrame>
      <p:sp>
        <p:nvSpPr>
          <p:cNvPr id="9" name="AutoShape 14"/>
          <p:cNvSpPr>
            <a:spLocks noChangeArrowheads="1"/>
          </p:cNvSpPr>
          <p:nvPr/>
        </p:nvSpPr>
        <p:spPr bwMode="blackWhite">
          <a:xfrm>
            <a:off x="3714750" y="3552825"/>
            <a:ext cx="2305050" cy="1181100"/>
          </a:xfrm>
          <a:prstGeom prst="wedgeRectCallout">
            <a:avLst>
              <a:gd name="adj1" fmla="val -95663"/>
              <a:gd name="adj2" fmla="val -8007"/>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a:solidFill>
                  <a:schemeClr val="bg1"/>
                </a:solidFill>
              </a:rPr>
              <a:t>It often takes a long time after a recession for construction employment to surpass its pre-recession level</a:t>
            </a:r>
          </a:p>
        </p:txBody>
      </p:sp>
      <p:sp>
        <p:nvSpPr>
          <p:cNvPr id="10" name="AutoShape 14"/>
          <p:cNvSpPr>
            <a:spLocks noChangeArrowheads="1"/>
          </p:cNvSpPr>
          <p:nvPr/>
        </p:nvSpPr>
        <p:spPr bwMode="blackWhite">
          <a:xfrm>
            <a:off x="3486150" y="1285875"/>
            <a:ext cx="2000250" cy="581025"/>
          </a:xfrm>
          <a:prstGeom prst="wedgeRectCallout">
            <a:avLst>
              <a:gd name="adj1" fmla="val 80446"/>
              <a:gd name="adj2" fmla="val 11398"/>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dirty="0">
                <a:solidFill>
                  <a:schemeClr val="bg1"/>
                </a:solidFill>
              </a:rPr>
              <a:t>Peak was </a:t>
            </a:r>
            <a:r>
              <a:rPr lang="en-US" sz="1400" b="1" dirty="0" smtClean="0">
                <a:solidFill>
                  <a:schemeClr val="bg1"/>
                </a:solidFill>
              </a:rPr>
              <a:t>7.7 </a:t>
            </a:r>
            <a:r>
              <a:rPr lang="en-US" sz="1400" b="1" dirty="0">
                <a:solidFill>
                  <a:schemeClr val="bg1"/>
                </a:solidFill>
              </a:rPr>
              <a:t>million in Aug 2006</a:t>
            </a:r>
          </a:p>
        </p:txBody>
      </p:sp>
      <p:sp>
        <p:nvSpPr>
          <p:cNvPr id="11" name="Oval 8"/>
          <p:cNvSpPr>
            <a:spLocks noChangeArrowheads="1"/>
          </p:cNvSpPr>
          <p:nvPr/>
        </p:nvSpPr>
        <p:spPr bwMode="auto">
          <a:xfrm rot="-5400000">
            <a:off x="835025" y="3022600"/>
            <a:ext cx="1704975" cy="1762125"/>
          </a:xfrm>
          <a:prstGeom prst="ellipse">
            <a:avLst/>
          </a:prstGeom>
          <a:noFill/>
          <a:ln w="38100">
            <a:solidFill>
              <a:srgbClr val="FF00FF"/>
            </a:solidFill>
            <a:round/>
            <a:headEnd/>
            <a:tailEnd/>
          </a:ln>
        </p:spPr>
        <p:txBody>
          <a:bodyPr vert="eaVert" wrap="none" lIns="92075" tIns="46038" rIns="92075" bIns="46038" anchor="ctr"/>
          <a:lstStyle/>
          <a:p>
            <a:pPr eaLnBrk="0" hangingPunct="0">
              <a:spcBef>
                <a:spcPct val="50000"/>
              </a:spcBef>
              <a:buClr>
                <a:srgbClr val="FF3300"/>
              </a:buClr>
              <a:buFont typeface="Wingdings" pitchFamily="2" charset="2"/>
              <a:buNone/>
            </a:pPr>
            <a:endParaRPr lang="en-US" sz="1000">
              <a:latin typeface="Times New Roman" pitchFamily="18" charset="0"/>
            </a:endParaRPr>
          </a:p>
        </p:txBody>
      </p:sp>
      <p:sp>
        <p:nvSpPr>
          <p:cNvPr id="12" name="Oval 8"/>
          <p:cNvSpPr>
            <a:spLocks noChangeArrowheads="1"/>
          </p:cNvSpPr>
          <p:nvPr/>
        </p:nvSpPr>
        <p:spPr bwMode="auto">
          <a:xfrm rot="-5400000">
            <a:off x="4537075" y="1984375"/>
            <a:ext cx="866775" cy="1241425"/>
          </a:xfrm>
          <a:prstGeom prst="ellipse">
            <a:avLst/>
          </a:prstGeom>
          <a:noFill/>
          <a:ln w="38100">
            <a:solidFill>
              <a:srgbClr val="FF00FF"/>
            </a:solidFill>
            <a:round/>
            <a:headEnd/>
            <a:tailEnd/>
          </a:ln>
        </p:spPr>
        <p:txBody>
          <a:bodyPr vert="eaVert" wrap="none" lIns="92075" tIns="46038" rIns="92075" bIns="46038" anchor="ctr"/>
          <a:lstStyle/>
          <a:p>
            <a:pPr eaLnBrk="0" hangingPunct="0">
              <a:spcBef>
                <a:spcPct val="50000"/>
              </a:spcBef>
              <a:buClr>
                <a:srgbClr val="FF3300"/>
              </a:buClr>
              <a:buFont typeface="Wingdings" pitchFamily="2" charset="2"/>
              <a:buNone/>
            </a:pPr>
            <a:endParaRPr lang="en-US" sz="1000">
              <a:latin typeface="Times New Roman" pitchFamily="18" charset="0"/>
            </a:endParaRPr>
          </a:p>
        </p:txBody>
      </p:sp>
      <p:sp>
        <p:nvSpPr>
          <p:cNvPr id="13" name="Oval 8"/>
          <p:cNvSpPr>
            <a:spLocks noChangeArrowheads="1"/>
          </p:cNvSpPr>
          <p:nvPr/>
        </p:nvSpPr>
        <p:spPr bwMode="auto">
          <a:xfrm rot="-5400000">
            <a:off x="6575425" y="1597025"/>
            <a:ext cx="2514599" cy="2159000"/>
          </a:xfrm>
          <a:prstGeom prst="ellipse">
            <a:avLst/>
          </a:prstGeom>
          <a:noFill/>
          <a:ln w="38100">
            <a:solidFill>
              <a:srgbClr val="FF00FF"/>
            </a:solidFill>
            <a:round/>
            <a:headEnd/>
            <a:tailEnd/>
          </a:ln>
        </p:spPr>
        <p:txBody>
          <a:bodyPr vert="eaVert" wrap="none" lIns="92075" tIns="46038" rIns="92075" bIns="46038" anchor="ctr"/>
          <a:lstStyle/>
          <a:p>
            <a:pPr eaLnBrk="0" hangingPunct="0">
              <a:spcBef>
                <a:spcPct val="50000"/>
              </a:spcBef>
              <a:buClr>
                <a:srgbClr val="FF3300"/>
              </a:buClr>
              <a:buFont typeface="Wingdings" pitchFamily="2" charset="2"/>
              <a:buNone/>
            </a:pPr>
            <a:endParaRPr lang="en-US" sz="1000">
              <a:latin typeface="Times New Roman" pitchFamily="18" charset="0"/>
            </a:endParaRPr>
          </a:p>
        </p:txBody>
      </p:sp>
      <p:sp>
        <p:nvSpPr>
          <p:cNvPr id="14" name="AutoShape 14"/>
          <p:cNvSpPr>
            <a:spLocks noChangeArrowheads="1"/>
          </p:cNvSpPr>
          <p:nvPr/>
        </p:nvSpPr>
        <p:spPr bwMode="blackWhite">
          <a:xfrm>
            <a:off x="6943725" y="4257675"/>
            <a:ext cx="2000250" cy="581025"/>
          </a:xfrm>
          <a:prstGeom prst="wedgeRectCallout">
            <a:avLst>
              <a:gd name="adj1" fmla="val 31874"/>
              <a:gd name="adj2" fmla="val -198438"/>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dirty="0">
                <a:solidFill>
                  <a:schemeClr val="bg1"/>
                </a:solidFill>
              </a:rPr>
              <a:t>Latest </a:t>
            </a:r>
            <a:r>
              <a:rPr lang="en-US" sz="1400" b="1" dirty="0" smtClean="0">
                <a:solidFill>
                  <a:schemeClr val="bg1"/>
                </a:solidFill>
              </a:rPr>
              <a:t>(Aug 2013) </a:t>
            </a:r>
            <a:r>
              <a:rPr lang="en-US" sz="1400" b="1" dirty="0">
                <a:solidFill>
                  <a:schemeClr val="bg1"/>
                </a:solidFill>
              </a:rPr>
              <a:t>was </a:t>
            </a:r>
            <a:r>
              <a:rPr lang="en-US" sz="1400" b="1" dirty="0" smtClean="0">
                <a:solidFill>
                  <a:schemeClr val="bg1"/>
                </a:solidFill>
              </a:rPr>
              <a:t>5.8 </a:t>
            </a:r>
            <a:r>
              <a:rPr lang="en-US" sz="1400" b="1" dirty="0">
                <a:solidFill>
                  <a:schemeClr val="bg1"/>
                </a:solidFill>
              </a:rPr>
              <a:t>million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childTnLst>
                          </p:cTn>
                        </p:par>
                        <p:par>
                          <p:cTn id="8" fill="hold">
                            <p:stCondLst>
                              <p:cond delay="1500"/>
                            </p:stCondLst>
                            <p:childTnLst>
                              <p:par>
                                <p:cTn id="9" presetID="22" presetClass="entr" presetSubtype="2" fill="hold" grpId="0" nodeType="afterEffect">
                                  <p:stCondLst>
                                    <p:cond delay="1000"/>
                                  </p:stCondLst>
                                  <p:childTnLst>
                                    <p:set>
                                      <p:cBhvr>
                                        <p:cTn id="10" dur="1" fill="hold">
                                          <p:stCondLst>
                                            <p:cond delay="0"/>
                                          </p:stCondLst>
                                        </p:cTn>
                                        <p:tgtEl>
                                          <p:spTgt spid="10"/>
                                        </p:tgtEl>
                                        <p:attrNameLst>
                                          <p:attrName>style.visibility</p:attrName>
                                        </p:attrNameLst>
                                      </p:cBhvr>
                                      <p:to>
                                        <p:strVal val="visible"/>
                                      </p:to>
                                    </p:set>
                                    <p:animEffect transition="in" filter="wipe(right)">
                                      <p:cBhvr>
                                        <p:cTn id="11" dur="500"/>
                                        <p:tgtEl>
                                          <p:spTgt spid="10"/>
                                        </p:tgtEl>
                                      </p:cBhvr>
                                    </p:animEffect>
                                  </p:childTnLst>
                                </p:cTn>
                              </p:par>
                            </p:childTnLst>
                          </p:cTn>
                        </p:par>
                        <p:par>
                          <p:cTn id="12" fill="hold">
                            <p:stCondLst>
                              <p:cond delay="3000"/>
                            </p:stCondLst>
                            <p:childTnLst>
                              <p:par>
                                <p:cTn id="13" presetID="17" presetClass="entr" presetSubtype="4" fill="hold" grpId="0" nodeType="afterEffect">
                                  <p:stCondLst>
                                    <p:cond delay="100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ppt_x</p:attrName>
                                        </p:attrNameLst>
                                      </p:cBhvr>
                                      <p:tavLst>
                                        <p:tav tm="0">
                                          <p:val>
                                            <p:strVal val="#ppt_x"/>
                                          </p:val>
                                        </p:tav>
                                        <p:tav tm="100000">
                                          <p:val>
                                            <p:strVal val="#ppt_x"/>
                                          </p:val>
                                        </p:tav>
                                      </p:tavLst>
                                    </p:anim>
                                    <p:anim calcmode="lin" valueType="num">
                                      <p:cBhvr>
                                        <p:cTn id="16" dur="500" fill="hold"/>
                                        <p:tgtEl>
                                          <p:spTgt spid="11"/>
                                        </p:tgtEl>
                                        <p:attrNameLst>
                                          <p:attrName>ppt_y</p:attrName>
                                        </p:attrNameLst>
                                      </p:cBhvr>
                                      <p:tavLst>
                                        <p:tav tm="0">
                                          <p:val>
                                            <p:strVal val="#ppt_y+#ppt_h/2"/>
                                          </p:val>
                                        </p:tav>
                                        <p:tav tm="100000">
                                          <p:val>
                                            <p:strVal val="#ppt_y"/>
                                          </p:val>
                                        </p:tav>
                                      </p:tavLst>
                                    </p:anim>
                                    <p:anim calcmode="lin" valueType="num">
                                      <p:cBhvr>
                                        <p:cTn id="17" dur="500" fill="hold"/>
                                        <p:tgtEl>
                                          <p:spTgt spid="11"/>
                                        </p:tgtEl>
                                        <p:attrNameLst>
                                          <p:attrName>ppt_w</p:attrName>
                                        </p:attrNameLst>
                                      </p:cBhvr>
                                      <p:tavLst>
                                        <p:tav tm="0">
                                          <p:val>
                                            <p:strVal val="#ppt_w"/>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childTnLst>
                                </p:cTn>
                              </p:par>
                            </p:childTnLst>
                          </p:cTn>
                        </p:par>
                        <p:par>
                          <p:cTn id="19" fill="hold">
                            <p:stCondLst>
                              <p:cond delay="4500"/>
                            </p:stCondLst>
                            <p:childTnLst>
                              <p:par>
                                <p:cTn id="20" presetID="17" presetClass="entr" presetSubtype="4" fill="hold" grpId="0" nodeType="afterEffect">
                                  <p:stCondLst>
                                    <p:cond delay="100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ppt_x</p:attrName>
                                        </p:attrNameLst>
                                      </p:cBhvr>
                                      <p:tavLst>
                                        <p:tav tm="0">
                                          <p:val>
                                            <p:strVal val="#ppt_x"/>
                                          </p:val>
                                        </p:tav>
                                        <p:tav tm="100000">
                                          <p:val>
                                            <p:strVal val="#ppt_x"/>
                                          </p:val>
                                        </p:tav>
                                      </p:tavLst>
                                    </p:anim>
                                    <p:anim calcmode="lin" valueType="num">
                                      <p:cBhvr>
                                        <p:cTn id="23" dur="500" fill="hold"/>
                                        <p:tgtEl>
                                          <p:spTgt spid="12"/>
                                        </p:tgtEl>
                                        <p:attrNameLst>
                                          <p:attrName>ppt_y</p:attrName>
                                        </p:attrNameLst>
                                      </p:cBhvr>
                                      <p:tavLst>
                                        <p:tav tm="0">
                                          <p:val>
                                            <p:strVal val="#ppt_y+#ppt_h/2"/>
                                          </p:val>
                                        </p:tav>
                                        <p:tav tm="100000">
                                          <p:val>
                                            <p:strVal val="#ppt_y"/>
                                          </p:val>
                                        </p:tav>
                                      </p:tavLst>
                                    </p:anim>
                                    <p:anim calcmode="lin" valueType="num">
                                      <p:cBhvr>
                                        <p:cTn id="24" dur="500" fill="hold"/>
                                        <p:tgtEl>
                                          <p:spTgt spid="12"/>
                                        </p:tgtEl>
                                        <p:attrNameLst>
                                          <p:attrName>ppt_w</p:attrName>
                                        </p:attrNameLst>
                                      </p:cBhvr>
                                      <p:tavLst>
                                        <p:tav tm="0">
                                          <p:val>
                                            <p:strVal val="#ppt_w"/>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childTnLst>
                                </p:cTn>
                              </p:par>
                            </p:childTnLst>
                          </p:cTn>
                        </p:par>
                        <p:par>
                          <p:cTn id="26" fill="hold">
                            <p:stCondLst>
                              <p:cond delay="6000"/>
                            </p:stCondLst>
                            <p:childTnLst>
                              <p:par>
                                <p:cTn id="27" presetID="17" presetClass="entr" presetSubtype="4" fill="hold" grpId="0" nodeType="afterEffect">
                                  <p:stCondLst>
                                    <p:cond delay="100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ppt_x</p:attrName>
                                        </p:attrNameLst>
                                      </p:cBhvr>
                                      <p:tavLst>
                                        <p:tav tm="0">
                                          <p:val>
                                            <p:strVal val="#ppt_x"/>
                                          </p:val>
                                        </p:tav>
                                        <p:tav tm="100000">
                                          <p:val>
                                            <p:strVal val="#ppt_x"/>
                                          </p:val>
                                        </p:tav>
                                      </p:tavLst>
                                    </p:anim>
                                    <p:anim calcmode="lin" valueType="num">
                                      <p:cBhvr>
                                        <p:cTn id="30" dur="500" fill="hold"/>
                                        <p:tgtEl>
                                          <p:spTgt spid="13"/>
                                        </p:tgtEl>
                                        <p:attrNameLst>
                                          <p:attrName>ppt_y</p:attrName>
                                        </p:attrNameLst>
                                      </p:cBhvr>
                                      <p:tavLst>
                                        <p:tav tm="0">
                                          <p:val>
                                            <p:strVal val="#ppt_y+#ppt_h/2"/>
                                          </p:val>
                                        </p:tav>
                                        <p:tav tm="100000">
                                          <p:val>
                                            <p:strVal val="#ppt_y"/>
                                          </p:val>
                                        </p:tav>
                                      </p:tavLst>
                                    </p:anim>
                                    <p:anim calcmode="lin" valueType="num">
                                      <p:cBhvr>
                                        <p:cTn id="31" dur="500" fill="hold"/>
                                        <p:tgtEl>
                                          <p:spTgt spid="13"/>
                                        </p:tgtEl>
                                        <p:attrNameLst>
                                          <p:attrName>ppt_w</p:attrName>
                                        </p:attrNameLst>
                                      </p:cBhvr>
                                      <p:tavLst>
                                        <p:tav tm="0">
                                          <p:val>
                                            <p:strVal val="#ppt_w"/>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childTnLst>
                                </p:cTn>
                              </p:par>
                            </p:childTnLst>
                          </p:cTn>
                        </p:par>
                        <p:par>
                          <p:cTn id="33" fill="hold">
                            <p:stCondLst>
                              <p:cond delay="7500"/>
                            </p:stCondLst>
                            <p:childTnLst>
                              <p:par>
                                <p:cTn id="34" presetID="22" presetClass="entr" presetSubtype="2" fill="hold" grpId="0" nodeType="afterEffect">
                                  <p:stCondLst>
                                    <p:cond delay="1000"/>
                                  </p:stCondLst>
                                  <p:childTnLst>
                                    <p:set>
                                      <p:cBhvr>
                                        <p:cTn id="35" dur="1" fill="hold">
                                          <p:stCondLst>
                                            <p:cond delay="0"/>
                                          </p:stCondLst>
                                        </p:cTn>
                                        <p:tgtEl>
                                          <p:spTgt spid="14"/>
                                        </p:tgtEl>
                                        <p:attrNameLst>
                                          <p:attrName>style.visibility</p:attrName>
                                        </p:attrNameLst>
                                      </p:cBhvr>
                                      <p:to>
                                        <p:strVal val="visible"/>
                                      </p:to>
                                    </p:set>
                                    <p:animEffect transition="in" filter="wipe(right)">
                                      <p:cBhvr>
                                        <p:cTn id="3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11268"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11269"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92D6CA3A-3F85-4961-848D-7071B42CC099}" type="slidenum">
              <a:rPr lang="en-US" sz="900"/>
              <a:pPr algn="r" eaLnBrk="0" hangingPunct="0">
                <a:lnSpc>
                  <a:spcPct val="85000"/>
                </a:lnSpc>
                <a:spcBef>
                  <a:spcPct val="20000"/>
                </a:spcBef>
              </a:pPr>
              <a:t>21</a:t>
            </a:fld>
            <a:endParaRPr lang="en-US" sz="900"/>
          </a:p>
        </p:txBody>
      </p:sp>
      <p:sp>
        <p:nvSpPr>
          <p:cNvPr id="11270" name="Rectangle 7"/>
          <p:cNvSpPr>
            <a:spLocks noGrp="1" noChangeArrowheads="1"/>
          </p:cNvSpPr>
          <p:nvPr>
            <p:ph type="title" idx="4294967295"/>
          </p:nvPr>
        </p:nvSpPr>
        <p:spPr>
          <a:xfrm>
            <a:off x="441325" y="180975"/>
            <a:ext cx="7283450" cy="860425"/>
          </a:xfrm>
        </p:spPr>
        <p:txBody>
          <a:bodyPr/>
          <a:lstStyle/>
          <a:p>
            <a:r>
              <a:rPr lang="en-US" dirty="0" smtClean="0"/>
              <a:t>U.S. Employment in Service Industries, Private Sector,</a:t>
            </a:r>
            <a:r>
              <a:rPr lang="en-US" sz="2000" dirty="0" smtClean="0"/>
              <a:t> Monthly, 1990–2013*</a:t>
            </a:r>
          </a:p>
        </p:txBody>
      </p:sp>
      <p:sp>
        <p:nvSpPr>
          <p:cNvPr id="11271" name="Text Box 5"/>
          <p:cNvSpPr txBox="1">
            <a:spLocks noChangeArrowheads="1"/>
          </p:cNvSpPr>
          <p:nvPr/>
        </p:nvSpPr>
        <p:spPr bwMode="auto">
          <a:xfrm>
            <a:off x="0" y="6207125"/>
            <a:ext cx="8724900" cy="650875"/>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*As of </a:t>
            </a:r>
            <a:r>
              <a:rPr lang="en-US" sz="1100" dirty="0" smtClean="0"/>
              <a:t>August 2013; </a:t>
            </a:r>
            <a:r>
              <a:rPr lang="en-US" sz="1100" dirty="0"/>
              <a:t>Seasonally adjusted; </a:t>
            </a:r>
            <a:r>
              <a:rPr lang="en-US" sz="1100" dirty="0" smtClean="0"/>
              <a:t>July 2013 </a:t>
            </a:r>
            <a:r>
              <a:rPr lang="en-US" sz="1100" dirty="0"/>
              <a:t>and </a:t>
            </a:r>
            <a:r>
              <a:rPr lang="en-US" sz="1100" dirty="0" smtClean="0"/>
              <a:t>Aug 2013 </a:t>
            </a:r>
            <a:r>
              <a:rPr lang="en-US" sz="1100" dirty="0"/>
              <a:t>are preliminary</a:t>
            </a:r>
          </a:p>
          <a:p>
            <a:pPr eaLnBrk="0" hangingPunct="0">
              <a:lnSpc>
                <a:spcPct val="85000"/>
              </a:lnSpc>
              <a:spcBef>
                <a:spcPct val="25000"/>
              </a:spcBef>
              <a:buClr>
                <a:schemeClr val="accent2"/>
              </a:buClr>
              <a:buFont typeface="Wingdings" pitchFamily="2" charset="2"/>
              <a:buNone/>
            </a:pPr>
            <a:r>
              <a:rPr lang="en-US" sz="1100" dirty="0"/>
              <a:t>Note: Recessions indicated by gray shaded columns.</a:t>
            </a:r>
          </a:p>
          <a:p>
            <a:pPr eaLnBrk="0" hangingPunct="0">
              <a:lnSpc>
                <a:spcPct val="85000"/>
              </a:lnSpc>
              <a:spcBef>
                <a:spcPct val="25000"/>
              </a:spcBef>
              <a:buClr>
                <a:schemeClr val="accent2"/>
              </a:buClr>
              <a:buFont typeface="Wingdings" pitchFamily="2" charset="2"/>
              <a:buNone/>
            </a:pPr>
            <a:r>
              <a:rPr lang="en-US" sz="1100" dirty="0"/>
              <a:t>Sources: US Bureau of Labor Statistics;  National Bureau of Economic Research (recession dates); Insurance Information Institutes.</a:t>
            </a:r>
          </a:p>
        </p:txBody>
      </p:sp>
      <p:sp>
        <p:nvSpPr>
          <p:cNvPr id="11272" name="Rectangle 6"/>
          <p:cNvSpPr>
            <a:spLocks noChangeArrowheads="1"/>
          </p:cNvSpPr>
          <p:nvPr/>
        </p:nvSpPr>
        <p:spPr bwMode="black">
          <a:xfrm>
            <a:off x="165100" y="1152525"/>
            <a:ext cx="2438400"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a:solidFill>
                  <a:srgbClr val="225A7A"/>
                </a:solidFill>
              </a:rPr>
              <a:t>Millions</a:t>
            </a:r>
          </a:p>
        </p:txBody>
      </p:sp>
      <p:graphicFrame>
        <p:nvGraphicFramePr>
          <p:cNvPr id="12" name="Object 8"/>
          <p:cNvGraphicFramePr>
            <a:graphicFrameLocks noChangeAspect="1"/>
          </p:cNvGraphicFramePr>
          <p:nvPr/>
        </p:nvGraphicFramePr>
        <p:xfrm>
          <a:off x="428625" y="1466850"/>
          <a:ext cx="8242300" cy="4737100"/>
        </p:xfrm>
        <a:graphic>
          <a:graphicData uri="http://schemas.openxmlformats.org/drawingml/2006/chart">
            <c:chart xmlns:c="http://schemas.openxmlformats.org/drawingml/2006/chart" xmlns:r="http://schemas.openxmlformats.org/officeDocument/2006/relationships" r:id="rId3"/>
          </a:graphicData>
        </a:graphic>
      </p:graphicFrame>
      <p:sp>
        <p:nvSpPr>
          <p:cNvPr id="9" name="AutoShape 14"/>
          <p:cNvSpPr>
            <a:spLocks noChangeArrowheads="1"/>
          </p:cNvSpPr>
          <p:nvPr/>
        </p:nvSpPr>
        <p:spPr bwMode="blackWhite">
          <a:xfrm>
            <a:off x="4676775" y="3762375"/>
            <a:ext cx="1733550" cy="752475"/>
          </a:xfrm>
          <a:prstGeom prst="wedgeRectCallout">
            <a:avLst>
              <a:gd name="adj1" fmla="val 96483"/>
              <a:gd name="adj2" fmla="val -182750"/>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dirty="0">
                <a:solidFill>
                  <a:schemeClr val="bg1"/>
                </a:solidFill>
              </a:rPr>
              <a:t>Recent low point (Oct 2009) was </a:t>
            </a:r>
            <a:r>
              <a:rPr lang="en-US" sz="1400" b="1" dirty="0" smtClean="0">
                <a:solidFill>
                  <a:schemeClr val="bg1"/>
                </a:solidFill>
              </a:rPr>
              <a:t>89.171 million</a:t>
            </a:r>
            <a:endParaRPr lang="en-US" sz="1400" b="1" dirty="0">
              <a:solidFill>
                <a:schemeClr val="bg1"/>
              </a:solidFill>
            </a:endParaRPr>
          </a:p>
        </p:txBody>
      </p:sp>
      <p:sp>
        <p:nvSpPr>
          <p:cNvPr id="10" name="AutoShape 14"/>
          <p:cNvSpPr>
            <a:spLocks noChangeArrowheads="1"/>
          </p:cNvSpPr>
          <p:nvPr/>
        </p:nvSpPr>
        <p:spPr bwMode="blackWhite">
          <a:xfrm>
            <a:off x="7505700" y="3743325"/>
            <a:ext cx="1409700" cy="904875"/>
          </a:xfrm>
          <a:prstGeom prst="wedgeRectCallout">
            <a:avLst>
              <a:gd name="adj1" fmla="val 31606"/>
              <a:gd name="adj2" fmla="val -248532"/>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dirty="0">
                <a:solidFill>
                  <a:schemeClr val="bg1"/>
                </a:solidFill>
              </a:rPr>
              <a:t>Latest </a:t>
            </a:r>
            <a:r>
              <a:rPr lang="en-US" sz="1400" b="1" dirty="0" smtClean="0">
                <a:solidFill>
                  <a:schemeClr val="bg1"/>
                </a:solidFill>
              </a:rPr>
              <a:t>(Aug 2013)  </a:t>
            </a:r>
            <a:r>
              <a:rPr lang="en-US" sz="1400" b="1" dirty="0">
                <a:solidFill>
                  <a:schemeClr val="bg1"/>
                </a:solidFill>
              </a:rPr>
              <a:t>was </a:t>
            </a:r>
            <a:r>
              <a:rPr lang="en-US" sz="1400" b="1" dirty="0" smtClean="0">
                <a:solidFill>
                  <a:schemeClr val="bg1"/>
                </a:solidFill>
              </a:rPr>
              <a:t>95.664 </a:t>
            </a:r>
            <a:r>
              <a:rPr lang="en-US" sz="1400" b="1" dirty="0">
                <a:solidFill>
                  <a:schemeClr val="bg1"/>
                </a:solidFill>
              </a:rPr>
              <a:t>million, a new peak</a:t>
            </a:r>
          </a:p>
        </p:txBody>
      </p:sp>
      <p:sp>
        <p:nvSpPr>
          <p:cNvPr id="11" name="AutoShape 14"/>
          <p:cNvSpPr>
            <a:spLocks noChangeArrowheads="1"/>
          </p:cNvSpPr>
          <p:nvPr/>
        </p:nvSpPr>
        <p:spPr bwMode="blackWhite">
          <a:xfrm>
            <a:off x="3981450" y="1704975"/>
            <a:ext cx="1809750" cy="609600"/>
          </a:xfrm>
          <a:prstGeom prst="wedgeRectCallout">
            <a:avLst>
              <a:gd name="adj1" fmla="val 91550"/>
              <a:gd name="adj2" fmla="val 38021"/>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dirty="0">
                <a:solidFill>
                  <a:schemeClr val="bg1"/>
                </a:solidFill>
              </a:rPr>
              <a:t>Previous peak was </a:t>
            </a:r>
            <a:r>
              <a:rPr lang="en-US" sz="1400" b="1" dirty="0" smtClean="0">
                <a:solidFill>
                  <a:schemeClr val="bg1"/>
                </a:solidFill>
              </a:rPr>
              <a:t>93.721 </a:t>
            </a:r>
            <a:r>
              <a:rPr lang="en-US" sz="1400" b="1" dirty="0">
                <a:solidFill>
                  <a:schemeClr val="bg1"/>
                </a:solidFill>
              </a:rPr>
              <a:t>million</a:t>
            </a:r>
            <a:br>
              <a:rPr lang="en-US" sz="1400" b="1" dirty="0">
                <a:solidFill>
                  <a:schemeClr val="bg1"/>
                </a:solidFill>
              </a:rPr>
            </a:br>
            <a:r>
              <a:rPr lang="en-US" sz="1400" b="1" dirty="0">
                <a:solidFill>
                  <a:schemeClr val="bg1"/>
                </a:solidFill>
              </a:rPr>
              <a:t>(Jan 2008)</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childTnLst>
                          </p:cTn>
                        </p:par>
                        <p:par>
                          <p:cTn id="8" fill="hold">
                            <p:stCondLst>
                              <p:cond delay="1500"/>
                            </p:stCondLst>
                            <p:childTnLst>
                              <p:par>
                                <p:cTn id="9" presetID="22" presetClass="entr" presetSubtype="2" fill="hold" grpId="0" nodeType="afterEffect">
                                  <p:stCondLst>
                                    <p:cond delay="1000"/>
                                  </p:stCondLst>
                                  <p:childTnLst>
                                    <p:set>
                                      <p:cBhvr>
                                        <p:cTn id="10" dur="1" fill="hold">
                                          <p:stCondLst>
                                            <p:cond delay="0"/>
                                          </p:stCondLst>
                                        </p:cTn>
                                        <p:tgtEl>
                                          <p:spTgt spid="10"/>
                                        </p:tgtEl>
                                        <p:attrNameLst>
                                          <p:attrName>style.visibility</p:attrName>
                                        </p:attrNameLst>
                                      </p:cBhvr>
                                      <p:to>
                                        <p:strVal val="visible"/>
                                      </p:to>
                                    </p:set>
                                    <p:animEffect transition="in" filter="wipe(right)">
                                      <p:cBhvr>
                                        <p:cTn id="11" dur="500"/>
                                        <p:tgtEl>
                                          <p:spTgt spid="10"/>
                                        </p:tgtEl>
                                      </p:cBhvr>
                                    </p:animEffect>
                                  </p:childTnLst>
                                </p:cTn>
                              </p:par>
                            </p:childTnLst>
                          </p:cTn>
                        </p:par>
                        <p:par>
                          <p:cTn id="12" fill="hold">
                            <p:stCondLst>
                              <p:cond delay="3000"/>
                            </p:stCondLst>
                            <p:childTnLst>
                              <p:par>
                                <p:cTn id="13" presetID="22" presetClass="entr" presetSubtype="2" fill="hold" grpId="0" nodeType="afterEffect">
                                  <p:stCondLst>
                                    <p:cond delay="1000"/>
                                  </p:stCondLst>
                                  <p:childTnLst>
                                    <p:set>
                                      <p:cBhvr>
                                        <p:cTn id="14" dur="1" fill="hold">
                                          <p:stCondLst>
                                            <p:cond delay="0"/>
                                          </p:stCondLst>
                                        </p:cTn>
                                        <p:tgtEl>
                                          <p:spTgt spid="11"/>
                                        </p:tgtEl>
                                        <p:attrNameLst>
                                          <p:attrName>style.visibility</p:attrName>
                                        </p:attrNameLst>
                                      </p:cBhvr>
                                      <p:to>
                                        <p:strVal val="visible"/>
                                      </p:to>
                                    </p:set>
                                    <p:animEffect transition="in" filter="wipe(right)">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12292"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12293"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6624AA6B-B9CD-465B-BB3D-282D3D7E84F4}" type="slidenum">
              <a:rPr lang="en-US" sz="900"/>
              <a:pPr algn="r" eaLnBrk="0" hangingPunct="0">
                <a:lnSpc>
                  <a:spcPct val="85000"/>
                </a:lnSpc>
                <a:spcBef>
                  <a:spcPct val="20000"/>
                </a:spcBef>
              </a:pPr>
              <a:t>22</a:t>
            </a:fld>
            <a:endParaRPr lang="en-US" sz="900"/>
          </a:p>
        </p:txBody>
      </p:sp>
      <p:sp>
        <p:nvSpPr>
          <p:cNvPr id="12294" name="Rectangle 7"/>
          <p:cNvSpPr>
            <a:spLocks noGrp="1" noChangeArrowheads="1"/>
          </p:cNvSpPr>
          <p:nvPr>
            <p:ph type="title" idx="4294967295"/>
          </p:nvPr>
        </p:nvSpPr>
        <p:spPr>
          <a:xfrm>
            <a:off x="708025" y="171450"/>
            <a:ext cx="6864350" cy="860425"/>
          </a:xfrm>
        </p:spPr>
        <p:txBody>
          <a:bodyPr/>
          <a:lstStyle/>
          <a:p>
            <a:r>
              <a:rPr lang="en-US" dirty="0" smtClean="0"/>
              <a:t>U.S. </a:t>
            </a:r>
            <a:r>
              <a:rPr lang="en-US" smtClean="0"/>
              <a:t>Employment in Health Care &amp; Social Services,</a:t>
            </a:r>
            <a:r>
              <a:rPr lang="en-US" sz="2600" smtClean="0"/>
              <a:t> </a:t>
            </a:r>
            <a:r>
              <a:rPr lang="en-US" sz="2000" smtClean="0"/>
              <a:t>Monthly, 1990–2013*</a:t>
            </a:r>
          </a:p>
        </p:txBody>
      </p:sp>
      <p:sp>
        <p:nvSpPr>
          <p:cNvPr id="12295" name="Text Box 5"/>
          <p:cNvSpPr txBox="1">
            <a:spLocks noChangeArrowheads="1"/>
          </p:cNvSpPr>
          <p:nvPr/>
        </p:nvSpPr>
        <p:spPr bwMode="auto">
          <a:xfrm>
            <a:off x="0" y="6207125"/>
            <a:ext cx="8724900" cy="650875"/>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*As of </a:t>
            </a:r>
            <a:r>
              <a:rPr lang="en-US" sz="1100" dirty="0" smtClean="0"/>
              <a:t>Aug 2013 (Jul 2013 </a:t>
            </a:r>
            <a:r>
              <a:rPr lang="en-US" sz="1100" dirty="0"/>
              <a:t>and </a:t>
            </a:r>
            <a:r>
              <a:rPr lang="en-US" sz="1100" dirty="0" smtClean="0"/>
              <a:t>Aug 2013 </a:t>
            </a:r>
            <a:r>
              <a:rPr lang="en-US" sz="1100" dirty="0"/>
              <a:t>are preliminary); Seasonally adjusted</a:t>
            </a:r>
          </a:p>
          <a:p>
            <a:pPr eaLnBrk="0" hangingPunct="0">
              <a:lnSpc>
                <a:spcPct val="85000"/>
              </a:lnSpc>
              <a:spcBef>
                <a:spcPct val="25000"/>
              </a:spcBef>
              <a:buClr>
                <a:schemeClr val="accent2"/>
              </a:buClr>
              <a:buFont typeface="Wingdings" pitchFamily="2" charset="2"/>
              <a:buNone/>
            </a:pPr>
            <a:r>
              <a:rPr lang="en-US" sz="1100" dirty="0"/>
              <a:t>Note: Recessions indicated by gray shaded columns.</a:t>
            </a:r>
          </a:p>
          <a:p>
            <a:pPr eaLnBrk="0" hangingPunct="0">
              <a:lnSpc>
                <a:spcPct val="85000"/>
              </a:lnSpc>
              <a:spcBef>
                <a:spcPct val="25000"/>
              </a:spcBef>
              <a:buClr>
                <a:schemeClr val="accent2"/>
              </a:buClr>
              <a:buFont typeface="Wingdings" pitchFamily="2" charset="2"/>
              <a:buNone/>
            </a:pPr>
            <a:r>
              <a:rPr lang="en-US" sz="1100" dirty="0"/>
              <a:t>Sources: US Bureau of Labor Statistics;  National Bureau of Economic Research (recession dates); Insurance Information Institutes.</a:t>
            </a:r>
          </a:p>
        </p:txBody>
      </p:sp>
      <p:sp>
        <p:nvSpPr>
          <p:cNvPr id="12296" name="Rectangle 6"/>
          <p:cNvSpPr>
            <a:spLocks noChangeArrowheads="1"/>
          </p:cNvSpPr>
          <p:nvPr/>
        </p:nvSpPr>
        <p:spPr bwMode="black">
          <a:xfrm>
            <a:off x="165100" y="1152525"/>
            <a:ext cx="2438400"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a:solidFill>
                  <a:srgbClr val="225A7A"/>
                </a:solidFill>
              </a:rPr>
              <a:t>Millions</a:t>
            </a:r>
          </a:p>
        </p:txBody>
      </p:sp>
      <p:graphicFrame>
        <p:nvGraphicFramePr>
          <p:cNvPr id="12" name="Object 8"/>
          <p:cNvGraphicFramePr>
            <a:graphicFrameLocks noChangeAspect="1"/>
          </p:cNvGraphicFramePr>
          <p:nvPr/>
        </p:nvGraphicFramePr>
        <p:xfrm>
          <a:off x="428625" y="1466850"/>
          <a:ext cx="8242300" cy="4737100"/>
        </p:xfrm>
        <a:graphic>
          <a:graphicData uri="http://schemas.openxmlformats.org/drawingml/2006/chart">
            <c:chart xmlns:c="http://schemas.openxmlformats.org/drawingml/2006/chart" xmlns:r="http://schemas.openxmlformats.org/officeDocument/2006/relationships" r:id="rId3"/>
          </a:graphicData>
        </a:graphic>
      </p:graphicFrame>
      <p:sp>
        <p:nvSpPr>
          <p:cNvPr id="9" name="AutoShape 14"/>
          <p:cNvSpPr>
            <a:spLocks noChangeArrowheads="1"/>
          </p:cNvSpPr>
          <p:nvPr/>
        </p:nvSpPr>
        <p:spPr bwMode="blackWhite">
          <a:xfrm>
            <a:off x="3762375" y="1314450"/>
            <a:ext cx="2924175" cy="1314450"/>
          </a:xfrm>
          <a:prstGeom prst="wedgeRectCallout">
            <a:avLst>
              <a:gd name="adj1" fmla="val 42352"/>
              <a:gd name="adj2" fmla="val 26847"/>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a:solidFill>
                  <a:schemeClr val="bg1"/>
                </a:solidFill>
              </a:rPr>
              <a:t>Employment  in the health care and social service sectors grew in virtually every month for the last 22 years, unaffected by recessions…</a:t>
            </a:r>
          </a:p>
        </p:txBody>
      </p:sp>
      <p:sp>
        <p:nvSpPr>
          <p:cNvPr id="10" name="AutoShape 14"/>
          <p:cNvSpPr>
            <a:spLocks noChangeArrowheads="1"/>
          </p:cNvSpPr>
          <p:nvPr/>
        </p:nvSpPr>
        <p:spPr bwMode="blackWhite">
          <a:xfrm>
            <a:off x="1019176" y="3009900"/>
            <a:ext cx="1885950" cy="838199"/>
          </a:xfrm>
          <a:prstGeom prst="wedgeRectCallout">
            <a:avLst>
              <a:gd name="adj1" fmla="val -14671"/>
              <a:gd name="adj2" fmla="val 37606"/>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dirty="0">
                <a:solidFill>
                  <a:schemeClr val="bg1"/>
                </a:solidFill>
              </a:rPr>
              <a:t>Cumulative growth</a:t>
            </a:r>
            <a:br>
              <a:rPr lang="en-US" sz="1400" b="1" dirty="0">
                <a:solidFill>
                  <a:schemeClr val="bg1"/>
                </a:solidFill>
              </a:rPr>
            </a:br>
            <a:r>
              <a:rPr lang="en-US" sz="1400" b="1" dirty="0">
                <a:solidFill>
                  <a:schemeClr val="bg1"/>
                </a:solidFill>
              </a:rPr>
              <a:t>over 23 </a:t>
            </a:r>
            <a:r>
              <a:rPr lang="en-US" sz="1400" b="1" dirty="0" smtClean="0">
                <a:solidFill>
                  <a:schemeClr val="bg1"/>
                </a:solidFill>
              </a:rPr>
              <a:t>years (through 2012) : </a:t>
            </a:r>
            <a:r>
              <a:rPr lang="en-US" sz="1400" b="1" dirty="0">
                <a:solidFill>
                  <a:schemeClr val="bg1"/>
                </a:solidFill>
              </a:rPr>
              <a:t>89.5%</a:t>
            </a:r>
          </a:p>
        </p:txBody>
      </p:sp>
      <p:sp>
        <p:nvSpPr>
          <p:cNvPr id="11" name="AutoShape 14"/>
          <p:cNvSpPr>
            <a:spLocks noChangeArrowheads="1"/>
          </p:cNvSpPr>
          <p:nvPr/>
        </p:nvSpPr>
        <p:spPr bwMode="blackWhite">
          <a:xfrm>
            <a:off x="7667625" y="2571750"/>
            <a:ext cx="1181100" cy="1200150"/>
          </a:xfrm>
          <a:prstGeom prst="wedgeRectCallout">
            <a:avLst>
              <a:gd name="adj1" fmla="val -14671"/>
              <a:gd name="adj2" fmla="val 37606"/>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a:solidFill>
                  <a:schemeClr val="bg1"/>
                </a:solidFill>
              </a:rPr>
              <a:t>…and this growth is expected to continue indefinitely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childTnLst>
                          </p:cTn>
                        </p:par>
                        <p:par>
                          <p:cTn id="8" fill="hold">
                            <p:stCondLst>
                              <p:cond delay="1500"/>
                            </p:stCondLst>
                            <p:childTnLst>
                              <p:par>
                                <p:cTn id="9" presetID="22" presetClass="entr" presetSubtype="2" fill="hold" grpId="0" nodeType="afterEffect">
                                  <p:stCondLst>
                                    <p:cond delay="1000"/>
                                  </p:stCondLst>
                                  <p:childTnLst>
                                    <p:set>
                                      <p:cBhvr>
                                        <p:cTn id="10" dur="1" fill="hold">
                                          <p:stCondLst>
                                            <p:cond delay="0"/>
                                          </p:stCondLst>
                                        </p:cTn>
                                        <p:tgtEl>
                                          <p:spTgt spid="10"/>
                                        </p:tgtEl>
                                        <p:attrNameLst>
                                          <p:attrName>style.visibility</p:attrName>
                                        </p:attrNameLst>
                                      </p:cBhvr>
                                      <p:to>
                                        <p:strVal val="visible"/>
                                      </p:to>
                                    </p:set>
                                    <p:animEffect transition="in" filter="wipe(right)">
                                      <p:cBhvr>
                                        <p:cTn id="11" dur="500"/>
                                        <p:tgtEl>
                                          <p:spTgt spid="10"/>
                                        </p:tgtEl>
                                      </p:cBhvr>
                                    </p:animEffect>
                                  </p:childTnLst>
                                </p:cTn>
                              </p:par>
                            </p:childTnLst>
                          </p:cTn>
                        </p:par>
                        <p:par>
                          <p:cTn id="12" fill="hold">
                            <p:stCondLst>
                              <p:cond delay="3000"/>
                            </p:stCondLst>
                            <p:childTnLst>
                              <p:par>
                                <p:cTn id="13" presetID="22" presetClass="entr" presetSubtype="2" fill="hold" grpId="0" nodeType="afterEffect">
                                  <p:stCondLst>
                                    <p:cond delay="1000"/>
                                  </p:stCondLst>
                                  <p:childTnLst>
                                    <p:set>
                                      <p:cBhvr>
                                        <p:cTn id="14" dur="1" fill="hold">
                                          <p:stCondLst>
                                            <p:cond delay="0"/>
                                          </p:stCondLst>
                                        </p:cTn>
                                        <p:tgtEl>
                                          <p:spTgt spid="11"/>
                                        </p:tgtEl>
                                        <p:attrNameLst>
                                          <p:attrName>style.visibility</p:attrName>
                                        </p:attrNameLst>
                                      </p:cBhvr>
                                      <p:to>
                                        <p:strVal val="visible"/>
                                      </p:to>
                                    </p:set>
                                    <p:animEffect transition="in" filter="wipe(right)">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8594" name="Rectangle 2"/>
          <p:cNvSpPr>
            <a:spLocks noGrp="1" noChangeArrowheads="1"/>
          </p:cNvSpPr>
          <p:nvPr>
            <p:ph type="ctrTitle" idx="4294967295"/>
          </p:nvPr>
        </p:nvSpPr>
        <p:spPr bwMode="blackWhite">
          <a:xfrm>
            <a:off x="581025" y="2260600"/>
            <a:ext cx="7981950" cy="1485900"/>
          </a:xfrm>
          <a:gradFill rotWithShape="1">
            <a:gsLst>
              <a:gs pos="0">
                <a:srgbClr val="FF6801"/>
              </a:gs>
              <a:gs pos="100000">
                <a:srgbClr val="DC5A01"/>
              </a:gs>
            </a:gsLst>
            <a:lin ang="5400000" scaled="1"/>
          </a:gradFill>
          <a:ln w="12700" cap="flat" algn="ctr">
            <a:solidFill>
              <a:srgbClr val="FF6801"/>
            </a:solidFill>
          </a:ln>
        </p:spPr>
        <p:txBody>
          <a:bodyPr/>
          <a:lstStyle/>
          <a:p>
            <a:pPr marL="742950" indent="-742950" algn="ctr" defTabSz="914400" eaLnBrk="1" hangingPunct="1">
              <a:lnSpc>
                <a:spcPct val="95000"/>
              </a:lnSpc>
              <a:spcBef>
                <a:spcPct val="25000"/>
              </a:spcBef>
            </a:pPr>
            <a:r>
              <a:rPr lang="en-US" sz="3800" dirty="0" smtClean="0">
                <a:solidFill>
                  <a:schemeClr val="bg1"/>
                </a:solidFill>
              </a:rPr>
              <a:t>Low Investment Returns</a:t>
            </a:r>
          </a:p>
        </p:txBody>
      </p:sp>
      <p:sp>
        <p:nvSpPr>
          <p:cNvPr id="50179"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50180"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572B022F-8D54-4156-9CE9-1B5C1960D902}" type="slidenum">
              <a:rPr lang="en-US" sz="900">
                <a:solidFill>
                  <a:schemeClr val="bg1"/>
                </a:solidFill>
              </a:rPr>
              <a:pPr algn="r" eaLnBrk="0" hangingPunct="0">
                <a:lnSpc>
                  <a:spcPct val="85000"/>
                </a:lnSpc>
                <a:spcBef>
                  <a:spcPct val="20000"/>
                </a:spcBef>
              </a:pPr>
              <a:t>23</a:t>
            </a:fld>
            <a:endParaRPr lang="en-US" sz="900">
              <a:solidFill>
                <a:schemeClr val="bg1"/>
              </a:solidFill>
            </a:endParaRPr>
          </a:p>
        </p:txBody>
      </p:sp>
      <p:pic>
        <p:nvPicPr>
          <p:cNvPr id="50181" name="Picture 5"/>
          <p:cNvPicPr>
            <a:picLocks noChangeAspect="1" noChangeArrowheads="1"/>
          </p:cNvPicPr>
          <p:nvPr/>
        </p:nvPicPr>
        <p:blipFill>
          <a:blip r:embed="rId3" cstate="email"/>
          <a:srcRect/>
          <a:stretch>
            <a:fillRect/>
          </a:stretch>
        </p:blipFill>
        <p:spPr bwMode="auto">
          <a:xfrm>
            <a:off x="3051175" y="838200"/>
            <a:ext cx="3032125" cy="838200"/>
          </a:xfrm>
          <a:prstGeom prst="rect">
            <a:avLst/>
          </a:prstGeom>
          <a:noFill/>
          <a:ln w="9525">
            <a:noFill/>
            <a:miter lim="800000"/>
            <a:headEnd/>
            <a:tailEnd/>
          </a:ln>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2158594"/>
                                        </p:tgtEl>
                                        <p:attrNameLst>
                                          <p:attrName>style.visibility</p:attrName>
                                        </p:attrNameLst>
                                      </p:cBhvr>
                                      <p:to>
                                        <p:strVal val="visible"/>
                                      </p:to>
                                    </p:set>
                                    <p:animEffect transition="in" filter="barn(outVertical)">
                                      <p:cBhvr>
                                        <p:cTn id="7" dur="1000"/>
                                        <p:tgtEl>
                                          <p:spTgt spid="2158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859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29700"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29701"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17C1CD45-4C27-4426-A7AD-0E546AD55E21}" type="slidenum">
              <a:rPr lang="en-US" sz="900"/>
              <a:pPr algn="r" eaLnBrk="0" hangingPunct="0">
                <a:lnSpc>
                  <a:spcPct val="85000"/>
                </a:lnSpc>
                <a:spcBef>
                  <a:spcPct val="20000"/>
                </a:spcBef>
              </a:pPr>
              <a:t>24</a:t>
            </a:fld>
            <a:endParaRPr lang="en-US" sz="900"/>
          </a:p>
        </p:txBody>
      </p:sp>
      <p:sp>
        <p:nvSpPr>
          <p:cNvPr id="29702" name="Rectangle 7"/>
          <p:cNvSpPr>
            <a:spLocks noGrp="1" noChangeArrowheads="1"/>
          </p:cNvSpPr>
          <p:nvPr>
            <p:ph type="title" idx="4294967295"/>
          </p:nvPr>
        </p:nvSpPr>
        <p:spPr>
          <a:xfrm>
            <a:off x="565150" y="147638"/>
            <a:ext cx="7102475" cy="860425"/>
          </a:xfrm>
        </p:spPr>
        <p:txBody>
          <a:bodyPr/>
          <a:lstStyle/>
          <a:p>
            <a:r>
              <a:rPr lang="en-US" smtClean="0"/>
              <a:t>U.S. Treasury Security Yields*:</a:t>
            </a:r>
            <a:br>
              <a:rPr lang="en-US" smtClean="0"/>
            </a:br>
            <a:r>
              <a:rPr lang="en-US" smtClean="0"/>
              <a:t>A Long Downward Trend, 1990–2013</a:t>
            </a:r>
          </a:p>
        </p:txBody>
      </p:sp>
      <p:sp>
        <p:nvSpPr>
          <p:cNvPr id="29703" name="Text Box 5"/>
          <p:cNvSpPr txBox="1">
            <a:spLocks noChangeArrowheads="1"/>
          </p:cNvSpPr>
          <p:nvPr/>
        </p:nvSpPr>
        <p:spPr bwMode="auto">
          <a:xfrm>
            <a:off x="0" y="6284913"/>
            <a:ext cx="8724900" cy="612775"/>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*Monthly, constant maturity, nominal rates, through </a:t>
            </a:r>
            <a:r>
              <a:rPr lang="en-US" sz="1100" dirty="0" smtClean="0"/>
              <a:t>August 2013</a:t>
            </a:r>
            <a:r>
              <a:rPr lang="en-US" sz="1100" dirty="0"/>
              <a:t>.</a:t>
            </a:r>
          </a:p>
          <a:p>
            <a:pPr eaLnBrk="0" hangingPunct="0">
              <a:lnSpc>
                <a:spcPct val="85000"/>
              </a:lnSpc>
              <a:spcBef>
                <a:spcPct val="25000"/>
              </a:spcBef>
              <a:buClr>
                <a:schemeClr val="accent2"/>
              </a:buClr>
              <a:buFont typeface="Wingdings" pitchFamily="2" charset="2"/>
              <a:buNone/>
            </a:pPr>
            <a:r>
              <a:rPr lang="en-US" sz="1100" dirty="0"/>
              <a:t>Sources: Federal Reserve Bank at </a:t>
            </a:r>
            <a:r>
              <a:rPr lang="en-US" sz="1100" dirty="0">
                <a:hlinkClick r:id="rId4"/>
              </a:rPr>
              <a:t>http://www.federalreserve.gov/releases/h15/data.htm</a:t>
            </a:r>
            <a:r>
              <a:rPr lang="en-US" sz="1100" dirty="0"/>
              <a:t>.  </a:t>
            </a:r>
            <a:br>
              <a:rPr lang="en-US" sz="1100" dirty="0"/>
            </a:br>
            <a:r>
              <a:rPr lang="en-US" sz="1100" dirty="0"/>
              <a:t>National Bureau of Economic Research (recession dates); Insurance Information Institutes.</a:t>
            </a:r>
          </a:p>
        </p:txBody>
      </p:sp>
      <p:graphicFrame>
        <p:nvGraphicFramePr>
          <p:cNvPr id="29698" name="Object 2"/>
          <p:cNvGraphicFramePr>
            <a:graphicFrameLocks noChangeAspect="1"/>
          </p:cNvGraphicFramePr>
          <p:nvPr/>
        </p:nvGraphicFramePr>
        <p:xfrm>
          <a:off x="368300" y="987425"/>
          <a:ext cx="8547100" cy="4867275"/>
        </p:xfrm>
        <a:graphic>
          <a:graphicData uri="http://schemas.openxmlformats.org/presentationml/2006/ole">
            <p:oleObj spid="_x0000_s720898" name="Worksheet" r:id="rId5" imgW="8543841" imgH="4867344" progId="Excel.Sheet.8">
              <p:embed/>
            </p:oleObj>
          </a:graphicData>
        </a:graphic>
      </p:graphicFrame>
      <p:sp>
        <p:nvSpPr>
          <p:cNvPr id="9" name="AutoShape 38"/>
          <p:cNvSpPr>
            <a:spLocks noChangeArrowheads="1"/>
          </p:cNvSpPr>
          <p:nvPr/>
        </p:nvSpPr>
        <p:spPr bwMode="blackWhite">
          <a:xfrm>
            <a:off x="3352800" y="1143000"/>
            <a:ext cx="2876550" cy="809625"/>
          </a:xfrm>
          <a:prstGeom prst="wedgeRectCallout">
            <a:avLst>
              <a:gd name="adj1" fmla="val 15657"/>
              <a:gd name="adj2" fmla="val 148358"/>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a:solidFill>
                  <a:schemeClr val="bg1"/>
                </a:solidFill>
              </a:rPr>
              <a:t>Yields on 10-Year U.S. Treasury Notes have been essentially  below 5% for a full decade. </a:t>
            </a:r>
          </a:p>
        </p:txBody>
      </p:sp>
      <p:sp>
        <p:nvSpPr>
          <p:cNvPr id="29705" name="Rectangle 4"/>
          <p:cNvSpPr>
            <a:spLocks noChangeArrowheads="1"/>
          </p:cNvSpPr>
          <p:nvPr/>
        </p:nvSpPr>
        <p:spPr bwMode="blackWhite">
          <a:xfrm>
            <a:off x="447675" y="5667375"/>
            <a:ext cx="8382000" cy="57150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eaLnBrk="0" hangingPunct="0">
              <a:lnSpc>
                <a:spcPct val="90000"/>
              </a:lnSpc>
              <a:spcBef>
                <a:spcPct val="50000"/>
              </a:spcBef>
              <a:buClr>
                <a:schemeClr val="bg1"/>
              </a:buClr>
              <a:buFont typeface="Wingdings" pitchFamily="2" charset="2"/>
              <a:buNone/>
            </a:pPr>
            <a:r>
              <a:rPr lang="en-US" sz="1600" b="1">
                <a:solidFill>
                  <a:schemeClr val="bg1"/>
                </a:solidFill>
              </a:rPr>
              <a:t>Since roughly 80% of P/C bond/cash investments are in 10-year or shorter durations, most P/C insurer portfolios will have low-yielding bonds for years to come. </a:t>
            </a:r>
          </a:p>
        </p:txBody>
      </p:sp>
      <p:sp>
        <p:nvSpPr>
          <p:cNvPr id="11" name="AutoShape 38"/>
          <p:cNvSpPr>
            <a:spLocks noChangeArrowheads="1"/>
          </p:cNvSpPr>
          <p:nvPr/>
        </p:nvSpPr>
        <p:spPr bwMode="blackWhite">
          <a:xfrm>
            <a:off x="7258050" y="1295400"/>
            <a:ext cx="1704975" cy="942975"/>
          </a:xfrm>
          <a:prstGeom prst="wedgeRectCallout">
            <a:avLst>
              <a:gd name="adj1" fmla="val 14208"/>
              <a:gd name="adj2" fmla="val 195943"/>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a:solidFill>
                  <a:schemeClr val="bg1"/>
                </a:solidFill>
              </a:rPr>
              <a:t>U.S. Treasury security yields recently plunged to record lows</a:t>
            </a:r>
          </a:p>
        </p:txBody>
      </p:sp>
      <p:sp>
        <p:nvSpPr>
          <p:cNvPr id="12" name="Date Placeholder 11"/>
          <p:cNvSpPr>
            <a:spLocks noGrp="1"/>
          </p:cNvSpPr>
          <p:nvPr>
            <p:ph type="dt" sz="quarter" idx="10"/>
          </p:nvPr>
        </p:nvSpPr>
        <p:spPr/>
        <p:txBody>
          <a:bodyPr/>
          <a:lstStyle/>
          <a:p>
            <a:pPr>
              <a:defRPr/>
            </a:pPr>
            <a:r>
              <a:rPr lang="en-US"/>
              <a:t>12/01/09 - 9pm</a:t>
            </a:r>
          </a:p>
        </p:txBody>
      </p:sp>
      <p:sp>
        <p:nvSpPr>
          <p:cNvPr id="13" name="Slide Number Placeholder 12"/>
          <p:cNvSpPr>
            <a:spLocks noGrp="1"/>
          </p:cNvSpPr>
          <p:nvPr>
            <p:ph type="sldNum" sz="quarter" idx="12"/>
          </p:nvPr>
        </p:nvSpPr>
        <p:spPr/>
        <p:txBody>
          <a:bodyPr/>
          <a:lstStyle/>
          <a:p>
            <a:pPr>
              <a:defRPr/>
            </a:pPr>
            <a:fld id="{A0B19E87-7219-432F-A57E-75D99EB3ECE0}" type="slidenum">
              <a:rPr lang="en-US" smtClean="0"/>
              <a:pPr>
                <a:defRPr/>
              </a:pPr>
              <a:t>24</a:t>
            </a:fld>
            <a:endParaRPr lang="en-US"/>
          </a:p>
        </p:txBody>
      </p:sp>
      <p:sp>
        <p:nvSpPr>
          <p:cNvPr id="14" name="Rectangle 7"/>
          <p:cNvSpPr>
            <a:spLocks noChangeArrowheads="1"/>
          </p:cNvSpPr>
          <p:nvPr/>
        </p:nvSpPr>
        <p:spPr bwMode="grayWhite">
          <a:xfrm>
            <a:off x="8153400" y="3648075"/>
            <a:ext cx="762000" cy="1981200"/>
          </a:xfrm>
          <a:prstGeom prst="rect">
            <a:avLst/>
          </a:prstGeom>
          <a:noFill/>
          <a:ln w="28575">
            <a:solidFill>
              <a:schemeClr val="folHlink"/>
            </a:solidFill>
            <a:miter lim="800000"/>
            <a:headEnd/>
            <a:tailEnd/>
          </a:ln>
        </p:spPr>
        <p:txBody>
          <a:bodyPr wrap="none" anchor="ctr"/>
          <a:lstStyle/>
          <a:p>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nodeType="afterGroup">
                            <p:stCondLst>
                              <p:cond delay="1000"/>
                            </p:stCondLst>
                            <p:childTnLst>
                              <p:par>
                                <p:cTn id="9" presetID="22" presetClass="entr" presetSubtype="8" fill="hold" grpId="0" nodeType="after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par>
                                <p:cTn id="12" presetID="16" presetClass="entr" presetSubtype="26" fill="hold" grpId="0" nodeType="withEffect">
                                  <p:stCondLst>
                                    <p:cond delay="1000"/>
                                  </p:stCondLst>
                                  <p:childTnLst>
                                    <p:set>
                                      <p:cBhvr>
                                        <p:cTn id="13" dur="1" fill="hold">
                                          <p:stCondLst>
                                            <p:cond delay="0"/>
                                          </p:stCondLst>
                                        </p:cTn>
                                        <p:tgtEl>
                                          <p:spTgt spid="14"/>
                                        </p:tgtEl>
                                        <p:attrNameLst>
                                          <p:attrName>style.visibility</p:attrName>
                                        </p:attrNameLst>
                                      </p:cBhvr>
                                      <p:to>
                                        <p:strVal val="visible"/>
                                      </p:to>
                                    </p:set>
                                    <p:animEffect transition="in" filter="barn(inHorizontal)">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4"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105"/>
          <p:cNvSpPr>
            <a:spLocks noGrp="1" noChangeArrowheads="1"/>
          </p:cNvSpPr>
          <p:nvPr>
            <p:ph type="dt" sz="quarter" idx="10"/>
          </p:nvPr>
        </p:nvSpPr>
        <p:spPr/>
        <p:txBody>
          <a:bodyPr/>
          <a:lstStyle/>
          <a:p>
            <a:pPr>
              <a:defRPr/>
            </a:pPr>
            <a:r>
              <a:rPr lang="en-US" smtClean="0"/>
              <a:t>12/01/09 - 9pm</a:t>
            </a:r>
          </a:p>
        </p:txBody>
      </p:sp>
      <p:sp>
        <p:nvSpPr>
          <p:cNvPr id="20484" name="Rectangle 106"/>
          <p:cNvSpPr>
            <a:spLocks noGrp="1" noChangeArrowheads="1"/>
          </p:cNvSpPr>
          <p:nvPr>
            <p:ph type="ftr" sz="quarter" idx="11"/>
          </p:nvPr>
        </p:nvSpPr>
        <p:spPr/>
        <p:txBody>
          <a:bodyPr/>
          <a:lstStyle/>
          <a:p>
            <a:pPr>
              <a:defRPr/>
            </a:pPr>
            <a:r>
              <a:rPr lang="en-US" smtClean="0"/>
              <a:t>eSlide – P6466 – The Financial Crisis and the Future of the P/C</a:t>
            </a:r>
          </a:p>
        </p:txBody>
      </p:sp>
      <p:sp>
        <p:nvSpPr>
          <p:cNvPr id="20485" name="Rectangle 110"/>
          <p:cNvSpPr>
            <a:spLocks noGrp="1" noChangeArrowheads="1"/>
          </p:cNvSpPr>
          <p:nvPr>
            <p:ph type="sldNum" sz="quarter" idx="12"/>
          </p:nvPr>
        </p:nvSpPr>
        <p:spPr/>
        <p:txBody>
          <a:bodyPr/>
          <a:lstStyle/>
          <a:p>
            <a:pPr>
              <a:defRPr/>
            </a:pPr>
            <a:fld id="{7378550B-B475-4347-B0B4-C014A635EAF3}" type="slidenum">
              <a:rPr lang="en-US" smtClean="0"/>
              <a:pPr>
                <a:defRPr/>
              </a:pPr>
              <a:t>25</a:t>
            </a:fld>
            <a:endParaRPr lang="en-US" smtClean="0"/>
          </a:p>
        </p:txBody>
      </p:sp>
      <p:sp>
        <p:nvSpPr>
          <p:cNvPr id="13318" name="Rectangle 2"/>
          <p:cNvSpPr>
            <a:spLocks noGrp="1" noChangeArrowheads="1"/>
          </p:cNvSpPr>
          <p:nvPr>
            <p:ph type="title"/>
          </p:nvPr>
        </p:nvSpPr>
        <p:spPr>
          <a:xfrm>
            <a:off x="612775" y="157163"/>
            <a:ext cx="7064375" cy="860425"/>
          </a:xfrm>
        </p:spPr>
        <p:txBody>
          <a:bodyPr/>
          <a:lstStyle/>
          <a:p>
            <a:r>
              <a:rPr lang="en-US" smtClean="0"/>
              <a:t>Distribution of Bond Maturities,</a:t>
            </a:r>
            <a:br>
              <a:rPr lang="en-US" smtClean="0"/>
            </a:br>
            <a:r>
              <a:rPr lang="en-US" smtClean="0"/>
              <a:t>P/C Insurance Industry, 2003-2012</a:t>
            </a:r>
            <a:endParaRPr lang="en-US" sz="2000" smtClean="0"/>
          </a:p>
        </p:txBody>
      </p:sp>
      <p:graphicFrame>
        <p:nvGraphicFramePr>
          <p:cNvPr id="2050" name="Object 3"/>
          <p:cNvGraphicFramePr>
            <a:graphicFrameLocks noChangeAspect="1"/>
          </p:cNvGraphicFramePr>
          <p:nvPr/>
        </p:nvGraphicFramePr>
        <p:xfrm>
          <a:off x="160338" y="1039813"/>
          <a:ext cx="8713787" cy="4478337"/>
        </p:xfrm>
        <a:graphic>
          <a:graphicData uri="http://schemas.openxmlformats.org/presentationml/2006/ole">
            <p:oleObj spid="_x0000_s721922" name="Chart" r:id="rId4" imgW="8686800" imgH="4467203" progId="MSGraph.Chart.8">
              <p:embed followColorScheme="full"/>
            </p:oleObj>
          </a:graphicData>
        </a:graphic>
      </p:graphicFrame>
      <p:sp>
        <p:nvSpPr>
          <p:cNvPr id="13319" name="Rectangle 4"/>
          <p:cNvSpPr>
            <a:spLocks noChangeArrowheads="1"/>
          </p:cNvSpPr>
          <p:nvPr/>
        </p:nvSpPr>
        <p:spPr bwMode="auto">
          <a:xfrm>
            <a:off x="0" y="6389688"/>
            <a:ext cx="8121650" cy="468312"/>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endParaRPr lang="en-US" sz="1100"/>
          </a:p>
          <a:p>
            <a:pPr eaLnBrk="0" hangingPunct="0">
              <a:lnSpc>
                <a:spcPct val="85000"/>
              </a:lnSpc>
              <a:spcBef>
                <a:spcPct val="25000"/>
              </a:spcBef>
              <a:buClr>
                <a:schemeClr val="accent2"/>
              </a:buClr>
              <a:buFont typeface="Wingdings" pitchFamily="2" charset="2"/>
              <a:buNone/>
            </a:pPr>
            <a:r>
              <a:rPr lang="en-US" sz="1100"/>
              <a:t>Sources: SNL Financial; Insurance Information Institute. </a:t>
            </a:r>
          </a:p>
        </p:txBody>
      </p:sp>
      <p:sp>
        <p:nvSpPr>
          <p:cNvPr id="13320" name="Rectangle 5"/>
          <p:cNvSpPr>
            <a:spLocks noChangeArrowheads="1"/>
          </p:cNvSpPr>
          <p:nvPr/>
        </p:nvSpPr>
        <p:spPr bwMode="blackWhite">
          <a:xfrm>
            <a:off x="222250" y="5248275"/>
            <a:ext cx="8740775" cy="12668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eaLnBrk="0" hangingPunct="0">
              <a:lnSpc>
                <a:spcPct val="90000"/>
              </a:lnSpc>
              <a:spcBef>
                <a:spcPct val="50000"/>
              </a:spcBef>
              <a:buClr>
                <a:schemeClr val="bg1"/>
              </a:buClr>
            </a:pPr>
            <a:r>
              <a:rPr lang="en-US" sz="1600" b="1">
                <a:solidFill>
                  <a:schemeClr val="bg1"/>
                </a:solidFill>
              </a:rPr>
              <a:t>The main shift over these years has been from bonds with longer maturities to bonds with shorter maturities. The industry first trimmed its holdings of over-10-year bonds (from 24.6% in 2003 to 15.5% in 2012) and then trimmed bonds in the 5-10-year category (from 31.3% in 2003 to 27.6% in 2012) .</a:t>
            </a:r>
            <a:r>
              <a:rPr lang="en-US" sz="1600" b="1">
                <a:solidFill>
                  <a:srgbClr val="FFFFFF"/>
                </a:solidFill>
              </a:rPr>
              <a:t> Falling average maturity of the P/C industry’s bond portfolio is contributing to a drop in investment income along with lower yields.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050">
                                            <p:oleChartEl type="gridLegend"/>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0">
                                            <p:oleChartEl type="category" lvl="1"/>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0">
                                            <p:oleChartEl type="category" lvl="2"/>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0">
                                            <p:oleChartEl type="category" lvl="3"/>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50">
                                            <p:oleChartEl type="category" lvl="4"/>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50">
                                            <p:oleChartEl type="category" lvl="5"/>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50">
                                            <p:oleChartEl type="category" lvl="6"/>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50">
                                            <p:oleChartEl type="category" lvl="7"/>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50">
                                            <p:oleChartEl type="category" lvl="8"/>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50">
                                            <p:oleChartEl type="category" lvl="9"/>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50">
                                            <p:oleChartEl type="category" lvl="10"/>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2050" grpId="0" bld="category"/>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idx="4294967295"/>
          </p:nvPr>
        </p:nvSpPr>
        <p:spPr>
          <a:xfrm>
            <a:off x="609600" y="152400"/>
            <a:ext cx="6711950" cy="860425"/>
          </a:xfrm>
        </p:spPr>
        <p:txBody>
          <a:bodyPr/>
          <a:lstStyle/>
          <a:p>
            <a:r>
              <a:rPr lang="en-US" dirty="0" smtClean="0"/>
              <a:t>Inflation-Adjusted P/C Industry Investment Gains: 1994–2012F</a:t>
            </a:r>
            <a:r>
              <a:rPr lang="en-US" baseline="30000" dirty="0" smtClean="0"/>
              <a:t>1</a:t>
            </a:r>
          </a:p>
        </p:txBody>
      </p:sp>
      <p:graphicFrame>
        <p:nvGraphicFramePr>
          <p:cNvPr id="27650" name="Object 3"/>
          <p:cNvGraphicFramePr>
            <a:graphicFrameLocks/>
          </p:cNvGraphicFramePr>
          <p:nvPr/>
        </p:nvGraphicFramePr>
        <p:xfrm>
          <a:off x="360363" y="1558925"/>
          <a:ext cx="8451850" cy="3663950"/>
        </p:xfrm>
        <a:graphic>
          <a:graphicData uri="http://schemas.openxmlformats.org/presentationml/2006/ole">
            <p:oleObj spid="_x0000_s722946" name="Chart" r:id="rId4" imgW="8429743" imgH="3638552" progId="MSGraph.Chart.8">
              <p:embed followColorScheme="full"/>
            </p:oleObj>
          </a:graphicData>
        </a:graphic>
      </p:graphicFrame>
      <p:sp>
        <p:nvSpPr>
          <p:cNvPr id="242692" name="Rectangle 4"/>
          <p:cNvSpPr>
            <a:spLocks noChangeArrowheads="1"/>
          </p:cNvSpPr>
          <p:nvPr/>
        </p:nvSpPr>
        <p:spPr bwMode="blackWhite">
          <a:xfrm>
            <a:off x="484188" y="5127625"/>
            <a:ext cx="8283575" cy="112395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sz="1500" b="1">
                <a:solidFill>
                  <a:srgbClr val="FFFFFF"/>
                </a:solidFill>
              </a:rPr>
              <a:t>In 2012 (1</a:t>
            </a:r>
            <a:r>
              <a:rPr lang="en-US" sz="1500" b="1" baseline="30000">
                <a:solidFill>
                  <a:srgbClr val="FFFFFF"/>
                </a:solidFill>
              </a:rPr>
              <a:t>st</a:t>
            </a:r>
            <a:r>
              <a:rPr lang="en-US" sz="1500" b="1">
                <a:solidFill>
                  <a:srgbClr val="FFFFFF"/>
                </a:solidFill>
              </a:rPr>
              <a:t> three quarters) both investment income and realized capital gains were lower than in the comparable period in 2011. And because the Federal Reserve Board aims to keep interest rates exceptionally low until the unemployment rate hits 6.5%—likely at least another year off—maturing bonds will be re-invested at even lower rates.</a:t>
            </a:r>
          </a:p>
        </p:txBody>
      </p:sp>
      <p:sp>
        <p:nvSpPr>
          <p:cNvPr id="27653" name="Rectangle 5"/>
          <p:cNvSpPr>
            <a:spLocks noChangeArrowheads="1"/>
          </p:cNvSpPr>
          <p:nvPr/>
        </p:nvSpPr>
        <p:spPr bwMode="auto">
          <a:xfrm>
            <a:off x="0" y="6302375"/>
            <a:ext cx="9040813" cy="595313"/>
          </a:xfrm>
          <a:prstGeom prst="rect">
            <a:avLst/>
          </a:prstGeom>
          <a:noFill/>
          <a:ln w="9525" algn="ctr">
            <a:noFill/>
            <a:miter lim="800000"/>
            <a:headEnd/>
            <a:tailEnd/>
          </a:ln>
        </p:spPr>
        <p:txBody>
          <a:bodyPr lIns="365760" tIns="0" rIns="0" bIns="137160" anchor="b">
            <a:spAutoFit/>
          </a:bodyPr>
          <a:lstStyle/>
          <a:p>
            <a:pPr marL="133350" indent="-133350" eaLnBrk="0" hangingPunct="0">
              <a:lnSpc>
                <a:spcPct val="90000"/>
              </a:lnSpc>
              <a:buClr>
                <a:schemeClr val="accent2"/>
              </a:buClr>
              <a:buFont typeface="Wingdings" pitchFamily="2" charset="2"/>
              <a:buNone/>
              <a:tabLst>
                <a:tab pos="112713" algn="r"/>
              </a:tabLst>
            </a:pPr>
            <a:r>
              <a:rPr lang="en-US" sz="1100" baseline="30000"/>
              <a:t>1</a:t>
            </a:r>
            <a:r>
              <a:rPr lang="en-US" sz="1100"/>
              <a:t>Investment gains consist primarily of interest, stock dividends and realized capital gains and losses.</a:t>
            </a:r>
          </a:p>
          <a:p>
            <a:pPr marL="133350" indent="-133350" eaLnBrk="0" hangingPunct="0">
              <a:lnSpc>
                <a:spcPct val="90000"/>
              </a:lnSpc>
              <a:buClr>
                <a:schemeClr val="accent2"/>
              </a:buClr>
              <a:buFont typeface="Wingdings" pitchFamily="2" charset="2"/>
              <a:buNone/>
              <a:tabLst>
                <a:tab pos="112713" algn="r"/>
              </a:tabLst>
            </a:pPr>
            <a:r>
              <a:rPr lang="en-US" sz="1100"/>
              <a:t>*2005 figure includes special one-time dividend of $3.2B; 2012F figure is I.I.I. estimate based on annualized actual 2012:Q3 result of $38.089B. Sources: ISO; Insurance Information Institute.</a:t>
            </a:r>
          </a:p>
        </p:txBody>
      </p:sp>
      <p:sp>
        <p:nvSpPr>
          <p:cNvPr id="27654" name="Rectangle 6"/>
          <p:cNvSpPr>
            <a:spLocks noChangeArrowheads="1"/>
          </p:cNvSpPr>
          <p:nvPr/>
        </p:nvSpPr>
        <p:spPr bwMode="black">
          <a:xfrm>
            <a:off x="228600" y="1143000"/>
            <a:ext cx="1371600" cy="457200"/>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a:solidFill>
                  <a:srgbClr val="225A7A"/>
                </a:solidFill>
              </a:rPr>
              <a:t>($ Billions, 2012 dollars)</a:t>
            </a:r>
          </a:p>
        </p:txBody>
      </p:sp>
      <p:sp>
        <p:nvSpPr>
          <p:cNvPr id="8" name="AutoShape 7"/>
          <p:cNvSpPr>
            <a:spLocks noChangeArrowheads="1"/>
          </p:cNvSpPr>
          <p:nvPr/>
        </p:nvSpPr>
        <p:spPr bwMode="blackWhite">
          <a:xfrm>
            <a:off x="5791200" y="1219200"/>
            <a:ext cx="3087688" cy="806450"/>
          </a:xfrm>
          <a:prstGeom prst="wedgeRectCallout">
            <a:avLst>
              <a:gd name="adj1" fmla="val 27867"/>
              <a:gd name="adj2" fmla="val 165556"/>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600" b="1" dirty="0">
                <a:latin typeface="Arial" pitchFamily="34" charset="0"/>
                <a:cs typeface="+mn-cs"/>
              </a:rPr>
              <a:t>Average yearly gain: $60.85B. We haven’t hit that average in the last 5 years.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242692"/>
                                        </p:tgtEl>
                                        <p:attrNameLst>
                                          <p:attrName>style.visibility</p:attrName>
                                        </p:attrNameLst>
                                      </p:cBhvr>
                                      <p:to>
                                        <p:strVal val="visible"/>
                                      </p:to>
                                    </p:set>
                                    <p:anim calcmode="lin" valueType="num">
                                      <p:cBhvr>
                                        <p:cTn id="7" dur="500" fill="hold"/>
                                        <p:tgtEl>
                                          <p:spTgt spid="242692"/>
                                        </p:tgtEl>
                                        <p:attrNameLst>
                                          <p:attrName>ppt_w</p:attrName>
                                        </p:attrNameLst>
                                      </p:cBhvr>
                                      <p:tavLst>
                                        <p:tav tm="0">
                                          <p:val>
                                            <p:fltVal val="0"/>
                                          </p:val>
                                        </p:tav>
                                        <p:tav tm="100000">
                                          <p:val>
                                            <p:strVal val="#ppt_w"/>
                                          </p:val>
                                        </p:tav>
                                      </p:tavLst>
                                    </p:anim>
                                    <p:anim calcmode="lin" valueType="num">
                                      <p:cBhvr>
                                        <p:cTn id="8" dur="500" fill="hold"/>
                                        <p:tgtEl>
                                          <p:spTgt spid="242692"/>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2" presetClass="entr" presetSubtype="4" fill="hold" grpId="0" nodeType="afterEffect">
                                  <p:stCondLst>
                                    <p:cond delay="70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2"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8594" name="Rectangle 2"/>
          <p:cNvSpPr>
            <a:spLocks noGrp="1" noChangeArrowheads="1"/>
          </p:cNvSpPr>
          <p:nvPr>
            <p:ph type="ctrTitle" idx="4294967295"/>
          </p:nvPr>
        </p:nvSpPr>
        <p:spPr bwMode="blackWhite">
          <a:xfrm>
            <a:off x="581025" y="2260600"/>
            <a:ext cx="7981950" cy="1485900"/>
          </a:xfrm>
          <a:gradFill rotWithShape="1">
            <a:gsLst>
              <a:gs pos="0">
                <a:srgbClr val="FF6801"/>
              </a:gs>
              <a:gs pos="100000">
                <a:srgbClr val="DC5A01"/>
              </a:gs>
            </a:gsLst>
            <a:lin ang="5400000" scaled="1"/>
          </a:gradFill>
          <a:ln w="12700" cap="flat" algn="ctr">
            <a:solidFill>
              <a:srgbClr val="FF6801"/>
            </a:solidFill>
          </a:ln>
        </p:spPr>
        <p:txBody>
          <a:bodyPr/>
          <a:lstStyle/>
          <a:p>
            <a:pPr marL="742950" indent="-742950" algn="ctr" defTabSz="914400" eaLnBrk="1" hangingPunct="1">
              <a:lnSpc>
                <a:spcPct val="95000"/>
              </a:lnSpc>
              <a:spcBef>
                <a:spcPct val="25000"/>
              </a:spcBef>
            </a:pPr>
            <a:r>
              <a:rPr lang="en-US" sz="3800" dirty="0" smtClean="0">
                <a:solidFill>
                  <a:schemeClr val="bg1"/>
                </a:solidFill>
              </a:rPr>
              <a:t>The Aging Workforce</a:t>
            </a:r>
          </a:p>
        </p:txBody>
      </p:sp>
      <p:sp>
        <p:nvSpPr>
          <p:cNvPr id="52227"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52228"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37D1D07A-193E-4D42-9EAE-36551B511C32}" type="slidenum">
              <a:rPr lang="en-US" sz="900">
                <a:solidFill>
                  <a:schemeClr val="bg1"/>
                </a:solidFill>
              </a:rPr>
              <a:pPr algn="r" eaLnBrk="0" hangingPunct="0">
                <a:lnSpc>
                  <a:spcPct val="85000"/>
                </a:lnSpc>
                <a:spcBef>
                  <a:spcPct val="20000"/>
                </a:spcBef>
              </a:pPr>
              <a:t>27</a:t>
            </a:fld>
            <a:endParaRPr lang="en-US" sz="900">
              <a:solidFill>
                <a:schemeClr val="bg1"/>
              </a:solidFill>
            </a:endParaRPr>
          </a:p>
        </p:txBody>
      </p:sp>
      <p:pic>
        <p:nvPicPr>
          <p:cNvPr id="52229" name="Picture 5"/>
          <p:cNvPicPr>
            <a:picLocks noChangeAspect="1" noChangeArrowheads="1"/>
          </p:cNvPicPr>
          <p:nvPr/>
        </p:nvPicPr>
        <p:blipFill>
          <a:blip r:embed="rId3" cstate="email"/>
          <a:srcRect/>
          <a:stretch>
            <a:fillRect/>
          </a:stretch>
        </p:blipFill>
        <p:spPr bwMode="auto">
          <a:xfrm>
            <a:off x="3051175" y="838200"/>
            <a:ext cx="3032125" cy="838200"/>
          </a:xfrm>
          <a:prstGeom prst="rect">
            <a:avLst/>
          </a:prstGeom>
          <a:noFill/>
          <a:ln w="9525">
            <a:noFill/>
            <a:miter lim="800000"/>
            <a:headEnd/>
            <a:tailEnd/>
          </a:ln>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2158594"/>
                                        </p:tgtEl>
                                        <p:attrNameLst>
                                          <p:attrName>style.visibility</p:attrName>
                                        </p:attrNameLst>
                                      </p:cBhvr>
                                      <p:to>
                                        <p:strVal val="visible"/>
                                      </p:to>
                                    </p:set>
                                    <p:animEffect transition="in" filter="barn(outVertical)">
                                      <p:cBhvr>
                                        <p:cTn id="7" dur="1000"/>
                                        <p:tgtEl>
                                          <p:spTgt spid="2158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859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247650" y="198438"/>
            <a:ext cx="7708900" cy="727075"/>
          </a:xfrm>
        </p:spPr>
        <p:txBody>
          <a:bodyPr anchor="t" anchorCtr="1"/>
          <a:lstStyle/>
          <a:p>
            <a:pPr>
              <a:lnSpc>
                <a:spcPct val="85000"/>
              </a:lnSpc>
            </a:pPr>
            <a:r>
              <a:rPr lang="en-US" sz="2800" dirty="0" smtClean="0"/>
              <a:t>Labor Force Participation Rate, </a:t>
            </a:r>
            <a:br>
              <a:rPr lang="en-US" sz="2800" dirty="0" smtClean="0"/>
            </a:br>
            <a:r>
              <a:rPr lang="en-US" sz="2800" dirty="0" smtClean="0"/>
              <a:t>Ages 65-69, Quarterly, 1998:Q1-2013:Q2</a:t>
            </a:r>
          </a:p>
        </p:txBody>
      </p:sp>
      <p:graphicFrame>
        <p:nvGraphicFramePr>
          <p:cNvPr id="10" name="Object 2"/>
          <p:cNvGraphicFramePr>
            <a:graphicFrameLocks noGrp="1" noChangeAspect="1"/>
          </p:cNvGraphicFramePr>
          <p:nvPr>
            <p:ph type="chart" idx="1"/>
          </p:nvPr>
        </p:nvGraphicFramePr>
        <p:xfrm>
          <a:off x="307975" y="1365250"/>
          <a:ext cx="8404225" cy="4689475"/>
        </p:xfrm>
        <a:graphic>
          <a:graphicData uri="http://schemas.openxmlformats.org/drawingml/2006/chart">
            <c:chart xmlns:c="http://schemas.openxmlformats.org/drawingml/2006/chart" xmlns:r="http://schemas.openxmlformats.org/officeDocument/2006/relationships" r:id="rId2"/>
          </a:graphicData>
        </a:graphic>
      </p:graphicFrame>
      <p:sp>
        <p:nvSpPr>
          <p:cNvPr id="23556" name="Rectangle 4"/>
          <p:cNvSpPr>
            <a:spLocks noChangeArrowheads="1"/>
          </p:cNvSpPr>
          <p:nvPr/>
        </p:nvSpPr>
        <p:spPr bwMode="auto">
          <a:xfrm>
            <a:off x="0" y="6553200"/>
            <a:ext cx="7853363" cy="261938"/>
          </a:xfrm>
          <a:prstGeom prst="rect">
            <a:avLst/>
          </a:prstGeom>
          <a:noFill/>
          <a:ln w="9525">
            <a:noFill/>
            <a:miter lim="800000"/>
            <a:headEnd/>
            <a:tailEnd/>
          </a:ln>
        </p:spPr>
        <p:txBody>
          <a:bodyPr wrap="none" lIns="92075" tIns="46038" rIns="92075" bIns="46038">
            <a:spAutoFit/>
          </a:bodyPr>
          <a:lstStyle/>
          <a:p>
            <a:pPr eaLnBrk="0" hangingPunct="0"/>
            <a:r>
              <a:rPr lang="en-US" sz="1100"/>
              <a:t>Not seasonally adjusted.  Sources: US Bureau of Labor Statistics, US Department of Labor; Insurance Information Institute.</a:t>
            </a:r>
          </a:p>
        </p:txBody>
      </p:sp>
      <p:sp>
        <p:nvSpPr>
          <p:cNvPr id="324613" name="Text Box 5"/>
          <p:cNvSpPr txBox="1">
            <a:spLocks noChangeArrowheads="1"/>
          </p:cNvSpPr>
          <p:nvPr/>
        </p:nvSpPr>
        <p:spPr bwMode="auto">
          <a:xfrm>
            <a:off x="898525" y="2922588"/>
            <a:ext cx="1768475" cy="436562"/>
          </a:xfrm>
          <a:prstGeom prst="rect">
            <a:avLst/>
          </a:prstGeom>
          <a:solidFill>
            <a:srgbClr val="FFFF00"/>
          </a:solidFill>
          <a:ln w="12700">
            <a:solidFill>
              <a:srgbClr val="FF0000"/>
            </a:solidFill>
            <a:miter lim="800000"/>
            <a:headEnd type="none" w="sm" len="sm"/>
            <a:tailEnd type="none" w="sm" len="sm"/>
          </a:ln>
        </p:spPr>
        <p:txBody>
          <a:bodyPr>
            <a:spAutoFit/>
          </a:bodyPr>
          <a:lstStyle/>
          <a:p>
            <a:pPr algn="ctr" eaLnBrk="0" hangingPunct="0">
              <a:lnSpc>
                <a:spcPct val="80000"/>
              </a:lnSpc>
              <a:spcBef>
                <a:spcPct val="50000"/>
              </a:spcBef>
            </a:pPr>
            <a:r>
              <a:rPr lang="en-US" sz="1400">
                <a:solidFill>
                  <a:srgbClr val="0000FF"/>
                </a:solidFill>
              </a:rPr>
              <a:t>The brown bars indicate recessions.</a:t>
            </a:r>
          </a:p>
        </p:txBody>
      </p:sp>
      <p:sp>
        <p:nvSpPr>
          <p:cNvPr id="23558" name="Text Box 6"/>
          <p:cNvSpPr txBox="1">
            <a:spLocks noChangeArrowheads="1"/>
          </p:cNvSpPr>
          <p:nvPr/>
        </p:nvSpPr>
        <p:spPr bwMode="auto">
          <a:xfrm>
            <a:off x="0" y="1030288"/>
            <a:ext cx="1981200" cy="523875"/>
          </a:xfrm>
          <a:prstGeom prst="rect">
            <a:avLst/>
          </a:prstGeom>
          <a:noFill/>
          <a:ln w="9525">
            <a:noFill/>
            <a:miter lim="800000"/>
            <a:headEnd/>
            <a:tailEnd/>
          </a:ln>
        </p:spPr>
        <p:txBody>
          <a:bodyPr lIns="92075" tIns="46038" rIns="92075" bIns="46038">
            <a:spAutoFit/>
          </a:bodyPr>
          <a:lstStyle/>
          <a:p>
            <a:pPr eaLnBrk="0" hangingPunct="0">
              <a:spcBef>
                <a:spcPct val="50000"/>
              </a:spcBef>
              <a:buClr>
                <a:srgbClr val="FF3300"/>
              </a:buClr>
              <a:buFont typeface="Wingdings" pitchFamily="2" charset="2"/>
              <a:buNone/>
            </a:pPr>
            <a:r>
              <a:rPr lang="en-US" sz="1400" b="1"/>
              <a:t>Labor Force participation rate</a:t>
            </a:r>
          </a:p>
        </p:txBody>
      </p:sp>
      <p:sp>
        <p:nvSpPr>
          <p:cNvPr id="23559" name="Line 7"/>
          <p:cNvSpPr>
            <a:spLocks noChangeShapeType="1"/>
          </p:cNvSpPr>
          <p:nvPr/>
        </p:nvSpPr>
        <p:spPr bwMode="auto">
          <a:xfrm flipV="1">
            <a:off x="1066800" y="1511300"/>
            <a:ext cx="7848600" cy="2743200"/>
          </a:xfrm>
          <a:prstGeom prst="line">
            <a:avLst/>
          </a:prstGeom>
          <a:noFill/>
          <a:ln w="38100">
            <a:noFill/>
            <a:prstDash val="sysDot"/>
            <a:round/>
            <a:headEnd type="oval" w="med" len="med"/>
            <a:tailEnd type="oval" w="med" len="med"/>
          </a:ln>
        </p:spPr>
        <p:txBody>
          <a:bodyPr lIns="92075" tIns="46038" rIns="92075" bIns="46038">
            <a:spAutoFit/>
          </a:bodyPr>
          <a:lstStyle/>
          <a:p>
            <a:endParaRPr lang="en-US"/>
          </a:p>
        </p:txBody>
      </p:sp>
      <p:sp>
        <p:nvSpPr>
          <p:cNvPr id="8" name="Rectangle 6"/>
          <p:cNvSpPr>
            <a:spLocks noChangeArrowheads="1"/>
          </p:cNvSpPr>
          <p:nvPr/>
        </p:nvSpPr>
        <p:spPr bwMode="blackWhite">
          <a:xfrm>
            <a:off x="114300" y="5981700"/>
            <a:ext cx="8877300" cy="53657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eaLnBrk="0" hangingPunct="0">
              <a:lnSpc>
                <a:spcPct val="80000"/>
              </a:lnSpc>
              <a:spcBef>
                <a:spcPct val="50000"/>
              </a:spcBef>
            </a:pPr>
            <a:r>
              <a:rPr lang="en-US" sz="1600" b="1">
                <a:solidFill>
                  <a:schemeClr val="bg1"/>
                </a:solidFill>
              </a:rPr>
              <a:t>The labor force participation rate for workers 65-69 might grow even faster in the future as seniors find they can’t fully retire on their meager retirement savings. </a:t>
            </a:r>
          </a:p>
        </p:txBody>
      </p:sp>
      <p:sp>
        <p:nvSpPr>
          <p:cNvPr id="9" name="AutoShape 17"/>
          <p:cNvSpPr>
            <a:spLocks noChangeArrowheads="1"/>
          </p:cNvSpPr>
          <p:nvPr/>
        </p:nvSpPr>
        <p:spPr bwMode="blackWhite">
          <a:xfrm>
            <a:off x="2257425" y="1133475"/>
            <a:ext cx="2238375" cy="819150"/>
          </a:xfrm>
          <a:prstGeom prst="wedgeRectCallout">
            <a:avLst>
              <a:gd name="adj1" fmla="val 189056"/>
              <a:gd name="adj2" fmla="val -14731"/>
            </a:avLst>
          </a:prstGeom>
          <a:gradFill rotWithShape="1">
            <a:gsLst>
              <a:gs pos="0">
                <a:schemeClr val="accent1"/>
              </a:gs>
              <a:gs pos="100000">
                <a:srgbClr val="173C51"/>
              </a:gs>
            </a:gsLst>
            <a:lin ang="5400000" scaled="1"/>
          </a:gradFill>
          <a:ln w="28575" algn="ctr">
            <a:no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a:solidFill>
                  <a:schemeClr val="bg1"/>
                </a:solidFill>
              </a:rPr>
              <a:t>1 in 3 in this age group are working. Virtually none of them are “baby boomers”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1" nodeType="afterEffect">
                                  <p:stCondLst>
                                    <p:cond delay="0"/>
                                  </p:stCondLst>
                                  <p:childTnLst>
                                    <p:set>
                                      <p:cBhvr>
                                        <p:cTn id="6" dur="1" fill="hold">
                                          <p:stCondLst>
                                            <p:cond delay="0"/>
                                          </p:stCondLst>
                                        </p:cTn>
                                        <p:tgtEl>
                                          <p:spTgt spid="324613"/>
                                        </p:tgtEl>
                                        <p:attrNameLst>
                                          <p:attrName>style.visibility</p:attrName>
                                        </p:attrNameLst>
                                      </p:cBhvr>
                                      <p:to>
                                        <p:strVal val="visible"/>
                                      </p:to>
                                    </p:set>
                                    <p:animEffect transition="in" filter="dissolve">
                                      <p:cBhvr>
                                        <p:cTn id="7" dur="500"/>
                                        <p:tgtEl>
                                          <p:spTgt spid="324613"/>
                                        </p:tgtEl>
                                      </p:cBhvr>
                                    </p:animEffect>
                                  </p:childTnLst>
                                </p:cTn>
                              </p:par>
                            </p:childTnLst>
                          </p:cTn>
                        </p:par>
                        <p:par>
                          <p:cTn id="8" fill="hold">
                            <p:stCondLst>
                              <p:cond delay="500"/>
                            </p:stCondLst>
                            <p:childTnLst>
                              <p:par>
                                <p:cTn id="9" presetID="23" presetClass="entr" presetSubtype="16" fill="hold" grpId="0" nodeType="afterEffect">
                                  <p:stCondLst>
                                    <p:cond delay="100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childTnLst>
                                </p:cTn>
                              </p:par>
                            </p:childTnLst>
                          </p:cTn>
                        </p:par>
                        <p:par>
                          <p:cTn id="13" fill="hold">
                            <p:stCondLst>
                              <p:cond delay="2000"/>
                            </p:stCondLst>
                            <p:childTnLst>
                              <p:par>
                                <p:cTn id="14" presetID="2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324613" grpId="0" bld="series" animBg="0"/>
      <p:bldP spid="324613" grpId="1" animBg="1"/>
      <p:bldP spid="8" grpId="0" animBg="1"/>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0" y="123825"/>
            <a:ext cx="8166100" cy="815975"/>
          </a:xfrm>
        </p:spPr>
        <p:txBody>
          <a:bodyPr anchor="t" anchorCtr="1"/>
          <a:lstStyle/>
          <a:p>
            <a:pPr>
              <a:lnSpc>
                <a:spcPct val="85000"/>
              </a:lnSpc>
            </a:pPr>
            <a:r>
              <a:rPr lang="en-US" sz="2800" dirty="0" smtClean="0"/>
              <a:t>Labor Force Participation Rate,</a:t>
            </a:r>
            <a:br>
              <a:rPr lang="en-US" sz="2800" dirty="0" smtClean="0"/>
            </a:br>
            <a:r>
              <a:rPr lang="en-US" sz="2800" dirty="0" smtClean="0"/>
              <a:t>Ages 70-74, Quarterly, 1998:Q1-2013:Q2</a:t>
            </a:r>
          </a:p>
        </p:txBody>
      </p:sp>
      <p:graphicFrame>
        <p:nvGraphicFramePr>
          <p:cNvPr id="9" name="Object 2"/>
          <p:cNvGraphicFramePr>
            <a:graphicFrameLocks noGrp="1" noChangeAspect="1"/>
          </p:cNvGraphicFramePr>
          <p:nvPr>
            <p:ph type="chart" idx="1"/>
          </p:nvPr>
        </p:nvGraphicFramePr>
        <p:xfrm>
          <a:off x="200025" y="1333500"/>
          <a:ext cx="8597900" cy="4711700"/>
        </p:xfrm>
        <a:graphic>
          <a:graphicData uri="http://schemas.openxmlformats.org/drawingml/2006/chart">
            <c:chart xmlns:c="http://schemas.openxmlformats.org/drawingml/2006/chart" xmlns:r="http://schemas.openxmlformats.org/officeDocument/2006/relationships" r:id="rId2"/>
          </a:graphicData>
        </a:graphic>
      </p:graphicFrame>
      <p:sp>
        <p:nvSpPr>
          <p:cNvPr id="24580" name="Rectangle 4"/>
          <p:cNvSpPr>
            <a:spLocks noChangeArrowheads="1"/>
          </p:cNvSpPr>
          <p:nvPr/>
        </p:nvSpPr>
        <p:spPr bwMode="auto">
          <a:xfrm>
            <a:off x="0" y="6553200"/>
            <a:ext cx="6169025" cy="261938"/>
          </a:xfrm>
          <a:prstGeom prst="rect">
            <a:avLst/>
          </a:prstGeom>
          <a:noFill/>
          <a:ln w="9525">
            <a:noFill/>
            <a:miter lim="800000"/>
            <a:headEnd/>
            <a:tailEnd/>
          </a:ln>
        </p:spPr>
        <p:txBody>
          <a:bodyPr wrap="none" lIns="92075" tIns="46038" rIns="92075" bIns="46038">
            <a:spAutoFit/>
          </a:bodyPr>
          <a:lstStyle/>
          <a:p>
            <a:pPr eaLnBrk="0" hangingPunct="0"/>
            <a:r>
              <a:rPr lang="en-US" sz="1100"/>
              <a:t>Source: US Bureau of Labor Statistics, US Department of Labor; Insurance Information Institute.</a:t>
            </a:r>
          </a:p>
        </p:txBody>
      </p:sp>
      <p:sp>
        <p:nvSpPr>
          <p:cNvPr id="24581" name="Text Box 6"/>
          <p:cNvSpPr txBox="1">
            <a:spLocks noChangeArrowheads="1"/>
          </p:cNvSpPr>
          <p:nvPr/>
        </p:nvSpPr>
        <p:spPr bwMode="auto">
          <a:xfrm>
            <a:off x="0" y="1039813"/>
            <a:ext cx="1752600" cy="523875"/>
          </a:xfrm>
          <a:prstGeom prst="rect">
            <a:avLst/>
          </a:prstGeom>
          <a:noFill/>
          <a:ln w="9525">
            <a:noFill/>
            <a:miter lim="800000"/>
            <a:headEnd/>
            <a:tailEnd/>
          </a:ln>
        </p:spPr>
        <p:txBody>
          <a:bodyPr lIns="92075" tIns="46038" rIns="92075" bIns="46038">
            <a:spAutoFit/>
          </a:bodyPr>
          <a:lstStyle/>
          <a:p>
            <a:pPr eaLnBrk="0" hangingPunct="0">
              <a:spcBef>
                <a:spcPct val="50000"/>
              </a:spcBef>
              <a:buClr>
                <a:srgbClr val="FF3300"/>
              </a:buClr>
              <a:buFont typeface="Wingdings" pitchFamily="2" charset="2"/>
              <a:buNone/>
            </a:pPr>
            <a:r>
              <a:rPr lang="en-US" sz="1400" b="1"/>
              <a:t>Labor Force participation rate</a:t>
            </a:r>
          </a:p>
        </p:txBody>
      </p:sp>
      <p:sp>
        <p:nvSpPr>
          <p:cNvPr id="7" name="Rectangle 6"/>
          <p:cNvSpPr>
            <a:spLocks noChangeArrowheads="1"/>
          </p:cNvSpPr>
          <p:nvPr/>
        </p:nvSpPr>
        <p:spPr bwMode="blackWhite">
          <a:xfrm>
            <a:off x="114300" y="5981700"/>
            <a:ext cx="8877300" cy="53657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eaLnBrk="0" hangingPunct="0">
              <a:lnSpc>
                <a:spcPct val="80000"/>
              </a:lnSpc>
              <a:spcBef>
                <a:spcPct val="50000"/>
              </a:spcBef>
            </a:pPr>
            <a:r>
              <a:rPr lang="en-US" sz="1600" b="1">
                <a:solidFill>
                  <a:schemeClr val="bg1"/>
                </a:solidFill>
              </a:rPr>
              <a:t>The labor force participation rate for workers 70-74 grew by about 50% since 1998.</a:t>
            </a:r>
            <a:br>
              <a:rPr lang="en-US" sz="1600" b="1">
                <a:solidFill>
                  <a:schemeClr val="bg1"/>
                </a:solidFill>
              </a:rPr>
            </a:br>
            <a:r>
              <a:rPr lang="en-US" sz="1600" b="1">
                <a:solidFill>
                  <a:schemeClr val="bg1"/>
                </a:solidFill>
              </a:rPr>
              <a:t>Growth stalled during and after the Great Recession but has since resumed. </a:t>
            </a:r>
          </a:p>
        </p:txBody>
      </p:sp>
      <p:sp>
        <p:nvSpPr>
          <p:cNvPr id="8" name="AutoShape 17"/>
          <p:cNvSpPr>
            <a:spLocks noChangeArrowheads="1"/>
          </p:cNvSpPr>
          <p:nvPr/>
        </p:nvSpPr>
        <p:spPr bwMode="blackWhite">
          <a:xfrm>
            <a:off x="2676525" y="1362075"/>
            <a:ext cx="2181225" cy="819150"/>
          </a:xfrm>
          <a:prstGeom prst="wedgeRectCallout">
            <a:avLst>
              <a:gd name="adj1" fmla="val 189056"/>
              <a:gd name="adj2" fmla="val -14731"/>
            </a:avLst>
          </a:prstGeom>
          <a:gradFill rotWithShape="1">
            <a:gsLst>
              <a:gs pos="0">
                <a:schemeClr val="accent1"/>
              </a:gs>
              <a:gs pos="100000">
                <a:srgbClr val="173C51"/>
              </a:gs>
            </a:gsLst>
            <a:lin ang="5400000" scaled="1"/>
          </a:gradFill>
          <a:ln w="28575" algn="ctr">
            <a:no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a:solidFill>
                  <a:schemeClr val="bg1"/>
                </a:solidFill>
              </a:rPr>
              <a:t>Nearly 1 in 5 in this age group is working.</a:t>
            </a:r>
            <a:br>
              <a:rPr lang="en-US" sz="1400" b="1">
                <a:solidFill>
                  <a:schemeClr val="bg1"/>
                </a:solidFill>
              </a:rPr>
            </a:br>
            <a:r>
              <a:rPr lang="en-US" sz="1400" b="1">
                <a:solidFill>
                  <a:schemeClr val="bg1"/>
                </a:solidFill>
              </a:rPr>
              <a:t>A dozen years ago it was 1 in 8.</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2" presetClass="entr" presetSubtype="1"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21508"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21509"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AD834F57-A6C4-4F57-9565-4201F70BE73C}" type="slidenum">
              <a:rPr lang="en-US" sz="900"/>
              <a:pPr algn="r" eaLnBrk="0" hangingPunct="0">
                <a:lnSpc>
                  <a:spcPct val="85000"/>
                </a:lnSpc>
                <a:spcBef>
                  <a:spcPct val="20000"/>
                </a:spcBef>
              </a:pPr>
              <a:t>3</a:t>
            </a:fld>
            <a:endParaRPr lang="en-US" sz="900"/>
          </a:p>
        </p:txBody>
      </p:sp>
      <p:sp>
        <p:nvSpPr>
          <p:cNvPr id="21510" name="Rectangle 2"/>
          <p:cNvSpPr>
            <a:spLocks noGrp="1" noChangeArrowheads="1"/>
          </p:cNvSpPr>
          <p:nvPr>
            <p:ph type="title" idx="4294967295"/>
          </p:nvPr>
        </p:nvSpPr>
        <p:spPr>
          <a:xfrm>
            <a:off x="638175" y="209550"/>
            <a:ext cx="6581775" cy="769938"/>
          </a:xfrm>
        </p:spPr>
        <p:txBody>
          <a:bodyPr/>
          <a:lstStyle/>
          <a:p>
            <a:r>
              <a:rPr lang="en-US" dirty="0" smtClean="0"/>
              <a:t>NY State Has Recouped the Jobs Lost in the Great Recession </a:t>
            </a:r>
          </a:p>
        </p:txBody>
      </p:sp>
      <p:graphicFrame>
        <p:nvGraphicFramePr>
          <p:cNvPr id="21506" name="Object 2"/>
          <p:cNvGraphicFramePr>
            <a:graphicFrameLocks/>
          </p:cNvGraphicFramePr>
          <p:nvPr>
            <p:ph idx="4294967295"/>
          </p:nvPr>
        </p:nvGraphicFramePr>
        <p:xfrm>
          <a:off x="285749" y="1001713"/>
          <a:ext cx="8410575" cy="4867275"/>
        </p:xfrm>
        <a:graphic>
          <a:graphicData uri="http://schemas.openxmlformats.org/presentationml/2006/ole">
            <p:oleObj spid="_x0000_s885762" name="Chart" r:id="rId4" imgW="7086735" imgH="4876800" progId="MSGraph.Chart.8">
              <p:embed followColorScheme="full"/>
            </p:oleObj>
          </a:graphicData>
        </a:graphic>
      </p:graphicFrame>
      <p:sp>
        <p:nvSpPr>
          <p:cNvPr id="21511" name="Rectangle 8"/>
          <p:cNvSpPr>
            <a:spLocks noChangeArrowheads="1"/>
          </p:cNvSpPr>
          <p:nvPr/>
        </p:nvSpPr>
        <p:spPr bwMode="auto">
          <a:xfrm>
            <a:off x="0" y="6431729"/>
            <a:ext cx="7569200" cy="426271"/>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pPr>
            <a:r>
              <a:rPr lang="en-US" sz="1100" dirty="0" smtClean="0"/>
              <a:t>Data are Seasonally Adjusted, total nonfarm employed</a:t>
            </a:r>
            <a:br>
              <a:rPr lang="en-US" sz="1100" dirty="0" smtClean="0"/>
            </a:br>
            <a:r>
              <a:rPr lang="en-US" sz="1100" dirty="0" smtClean="0"/>
              <a:t>Source</a:t>
            </a:r>
            <a:r>
              <a:rPr lang="en-US" sz="1100" dirty="0"/>
              <a:t>: US Bureau of Labor Statistics; Insurance Information Institute.</a:t>
            </a:r>
          </a:p>
        </p:txBody>
      </p:sp>
      <p:sp>
        <p:nvSpPr>
          <p:cNvPr id="4" name="AutoShape 38"/>
          <p:cNvSpPr>
            <a:spLocks noChangeArrowheads="1"/>
          </p:cNvSpPr>
          <p:nvPr/>
        </p:nvSpPr>
        <p:spPr bwMode="blackWhite">
          <a:xfrm>
            <a:off x="1657350" y="1339850"/>
            <a:ext cx="2174875" cy="746125"/>
          </a:xfrm>
          <a:prstGeom prst="wedgeRectCallout">
            <a:avLst>
              <a:gd name="adj1" fmla="val 115283"/>
              <a:gd name="adj2" fmla="val 12727"/>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u="sng" dirty="0">
                <a:solidFill>
                  <a:schemeClr val="bg1"/>
                </a:solidFill>
              </a:rPr>
              <a:t>Pre-recession peak </a:t>
            </a:r>
            <a:r>
              <a:rPr lang="en-US" sz="1400" b="1" dirty="0" smtClean="0">
                <a:solidFill>
                  <a:schemeClr val="bg1"/>
                </a:solidFill>
              </a:rPr>
              <a:t>8.814 million employed in June </a:t>
            </a:r>
            <a:r>
              <a:rPr lang="en-US" sz="1400" b="1" dirty="0">
                <a:solidFill>
                  <a:schemeClr val="bg1"/>
                </a:solidFill>
              </a:rPr>
              <a:t>2008</a:t>
            </a:r>
          </a:p>
        </p:txBody>
      </p:sp>
      <p:sp>
        <p:nvSpPr>
          <p:cNvPr id="14" name="Rectangle 6"/>
          <p:cNvSpPr>
            <a:spLocks noChangeArrowheads="1"/>
          </p:cNvSpPr>
          <p:nvPr/>
        </p:nvSpPr>
        <p:spPr bwMode="blackWhite">
          <a:xfrm>
            <a:off x="471488" y="5753101"/>
            <a:ext cx="8220075" cy="619124"/>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b="1" dirty="0" smtClean="0">
                <a:solidFill>
                  <a:srgbClr val="FFFFFF"/>
                </a:solidFill>
              </a:rPr>
              <a:t>In the last 4 years, New York State added 355,700 jobs.</a:t>
            </a:r>
            <a:br>
              <a:rPr lang="en-US" b="1" dirty="0" smtClean="0">
                <a:solidFill>
                  <a:srgbClr val="FFFFFF"/>
                </a:solidFill>
              </a:rPr>
            </a:br>
            <a:r>
              <a:rPr lang="en-US" b="1" dirty="0" smtClean="0">
                <a:solidFill>
                  <a:srgbClr val="FFFFFF"/>
                </a:solidFill>
              </a:rPr>
              <a:t>However, the unemployment rate is still too high, at 7.48%.</a:t>
            </a:r>
            <a:endParaRPr lang="en-US" b="1" dirty="0">
              <a:solidFill>
                <a:srgbClr val="FFFFFF"/>
              </a:solidFill>
            </a:endParaRPr>
          </a:p>
        </p:txBody>
      </p:sp>
      <p:sp>
        <p:nvSpPr>
          <p:cNvPr id="15" name="Date Placeholder 14"/>
          <p:cNvSpPr>
            <a:spLocks noGrp="1"/>
          </p:cNvSpPr>
          <p:nvPr>
            <p:ph type="dt" sz="quarter" idx="10"/>
          </p:nvPr>
        </p:nvSpPr>
        <p:spPr/>
        <p:txBody>
          <a:bodyPr/>
          <a:lstStyle/>
          <a:p>
            <a:pPr>
              <a:defRPr/>
            </a:pPr>
            <a:r>
              <a:rPr lang="en-US"/>
              <a:t>12/01/09 - 9pm</a:t>
            </a:r>
          </a:p>
        </p:txBody>
      </p:sp>
      <p:sp>
        <p:nvSpPr>
          <p:cNvPr id="16" name="Slide Number Placeholder 15"/>
          <p:cNvSpPr>
            <a:spLocks noGrp="1"/>
          </p:cNvSpPr>
          <p:nvPr>
            <p:ph type="sldNum" sz="quarter" idx="12"/>
          </p:nvPr>
        </p:nvSpPr>
        <p:spPr/>
        <p:txBody>
          <a:bodyPr/>
          <a:lstStyle/>
          <a:p>
            <a:pPr>
              <a:defRPr/>
            </a:pPr>
            <a:fld id="{98AE735F-EAAB-4271-A156-8DABA2709C44}" type="slidenum">
              <a:rPr lang="en-US" smtClean="0"/>
              <a:pPr>
                <a:defRPr/>
              </a:pPr>
              <a:t>3</a:t>
            </a:fld>
            <a:endParaRPr lang="en-US"/>
          </a:p>
        </p:txBody>
      </p:sp>
      <p:sp>
        <p:nvSpPr>
          <p:cNvPr id="21519" name="Rectangle 11"/>
          <p:cNvSpPr>
            <a:spLocks noChangeArrowheads="1"/>
          </p:cNvSpPr>
          <p:nvPr/>
        </p:nvSpPr>
        <p:spPr bwMode="black">
          <a:xfrm>
            <a:off x="142875" y="1058863"/>
            <a:ext cx="2438400" cy="221599"/>
          </a:xfrm>
          <a:prstGeom prst="rect">
            <a:avLst/>
          </a:prstGeom>
          <a:noFill/>
          <a:ln w="9525" algn="ctr">
            <a:noFill/>
            <a:miter lim="800000"/>
            <a:headEnd/>
            <a:tailEnd/>
          </a:ln>
        </p:spPr>
        <p:txBody>
          <a:bodyPr wrap="square" lIns="0" tIns="0" rIns="0" bIns="0">
            <a:spAutoFit/>
          </a:bodyPr>
          <a:lstStyle/>
          <a:p>
            <a:pPr defTabSz="114300" eaLnBrk="0" hangingPunct="0">
              <a:lnSpc>
                <a:spcPct val="90000"/>
              </a:lnSpc>
              <a:spcBef>
                <a:spcPct val="20000"/>
              </a:spcBef>
            </a:pPr>
            <a:r>
              <a:rPr lang="en-US" sz="1600" b="1" dirty="0" smtClean="0">
                <a:solidFill>
                  <a:srgbClr val="225A7A"/>
                </a:solidFill>
              </a:rPr>
              <a:t>Thousands Employed</a:t>
            </a:r>
            <a:endParaRPr lang="en-US" sz="1600" b="1" dirty="0">
              <a:solidFill>
                <a:srgbClr val="225A7A"/>
              </a:solidFill>
            </a:endParaRPr>
          </a:p>
        </p:txBody>
      </p:sp>
      <p:sp>
        <p:nvSpPr>
          <p:cNvPr id="20" name="AutoShape 7"/>
          <p:cNvSpPr>
            <a:spLocks noChangeArrowheads="1"/>
          </p:cNvSpPr>
          <p:nvPr/>
        </p:nvSpPr>
        <p:spPr bwMode="blackWhite">
          <a:xfrm>
            <a:off x="3875088" y="3476625"/>
            <a:ext cx="1563687" cy="1385888"/>
          </a:xfrm>
          <a:prstGeom prst="wedgeRectCallout">
            <a:avLst>
              <a:gd name="adj1" fmla="val 76715"/>
              <a:gd name="adj2" fmla="val -19197"/>
            </a:avLst>
          </a:prstGeom>
          <a:gradFill rotWithShape="1">
            <a:gsLst>
              <a:gs pos="0">
                <a:schemeClr val="tx2"/>
              </a:gs>
              <a:gs pos="100000">
                <a:schemeClr val="tx2">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dirty="0">
                <a:cs typeface="+mn-cs"/>
              </a:rPr>
              <a:t>Employment </a:t>
            </a:r>
            <a:r>
              <a:rPr lang="en-US" sz="1400" b="1" dirty="0" smtClean="0">
                <a:cs typeface="+mn-cs"/>
              </a:rPr>
              <a:t>trough: 8.532 million </a:t>
            </a:r>
            <a:r>
              <a:rPr lang="en-US" sz="1400" b="1" dirty="0">
                <a:cs typeface="+mn-cs"/>
              </a:rPr>
              <a:t>jobs in </a:t>
            </a:r>
            <a:r>
              <a:rPr lang="en-US" sz="1400" b="1" dirty="0" smtClean="0">
                <a:cs typeface="+mn-cs"/>
              </a:rPr>
              <a:t>June 2009</a:t>
            </a:r>
            <a:r>
              <a:rPr lang="en-US" sz="1400" b="1" dirty="0">
                <a:cs typeface="+mn-cs"/>
              </a:rPr>
              <a:t>, a loss of </a:t>
            </a:r>
            <a:r>
              <a:rPr lang="en-US" sz="1400" b="1" dirty="0" smtClean="0">
                <a:cs typeface="+mn-cs"/>
              </a:rPr>
              <a:t>282,200 </a:t>
            </a:r>
            <a:r>
              <a:rPr lang="en-US" sz="1400" b="1" dirty="0">
                <a:cs typeface="+mn-cs"/>
              </a:rPr>
              <a:t>jobs from peak</a:t>
            </a:r>
          </a:p>
        </p:txBody>
      </p:sp>
      <p:sp>
        <p:nvSpPr>
          <p:cNvPr id="17" name="AutoShape 38"/>
          <p:cNvSpPr>
            <a:spLocks noChangeArrowheads="1"/>
          </p:cNvSpPr>
          <p:nvPr/>
        </p:nvSpPr>
        <p:spPr bwMode="blackWhite">
          <a:xfrm>
            <a:off x="7086600" y="3530600"/>
            <a:ext cx="1412875" cy="812800"/>
          </a:xfrm>
          <a:prstGeom prst="wedgeRectCallout">
            <a:avLst>
              <a:gd name="adj1" fmla="val 48916"/>
              <a:gd name="adj2" fmla="val -261053"/>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dirty="0" smtClean="0">
                <a:solidFill>
                  <a:schemeClr val="bg1"/>
                </a:solidFill>
              </a:rPr>
              <a:t>Latest:  8.882 million employed </a:t>
            </a:r>
            <a:r>
              <a:rPr lang="en-US" sz="1400" b="1" smtClean="0">
                <a:solidFill>
                  <a:schemeClr val="bg1"/>
                </a:solidFill>
              </a:rPr>
              <a:t>in July </a:t>
            </a:r>
            <a:r>
              <a:rPr lang="en-US" sz="1400" b="1" dirty="0" smtClean="0">
                <a:solidFill>
                  <a:schemeClr val="bg1"/>
                </a:solidFill>
              </a:rPr>
              <a:t>2013</a:t>
            </a:r>
            <a:endParaRPr lang="en-US" sz="1400" b="1" dirty="0">
              <a:solidFill>
                <a:schemeClr val="bg1"/>
              </a:solidFill>
            </a:endParaRPr>
          </a:p>
        </p:txBody>
      </p:sp>
      <p:sp>
        <p:nvSpPr>
          <p:cNvPr id="18" name="AutoShape 38"/>
          <p:cNvSpPr>
            <a:spLocks noChangeArrowheads="1"/>
          </p:cNvSpPr>
          <p:nvPr/>
        </p:nvSpPr>
        <p:spPr bwMode="blackWhite">
          <a:xfrm>
            <a:off x="5905500" y="1025525"/>
            <a:ext cx="1250950" cy="850900"/>
          </a:xfrm>
          <a:prstGeom prst="wedgeRectCallout">
            <a:avLst>
              <a:gd name="adj1" fmla="val 127933"/>
              <a:gd name="adj2" fmla="val 13355"/>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u="sng" dirty="0" smtClean="0">
                <a:solidFill>
                  <a:schemeClr val="bg1"/>
                </a:solidFill>
              </a:rPr>
              <a:t>New peak</a:t>
            </a:r>
            <a:br>
              <a:rPr lang="en-US" sz="1400" b="1" u="sng" dirty="0" smtClean="0">
                <a:solidFill>
                  <a:schemeClr val="bg1"/>
                </a:solidFill>
              </a:rPr>
            </a:br>
            <a:r>
              <a:rPr lang="en-US" sz="1400" b="1" dirty="0" smtClean="0">
                <a:solidFill>
                  <a:schemeClr val="bg1"/>
                </a:solidFill>
              </a:rPr>
              <a:t>8.899 million employed in May 2013</a:t>
            </a:r>
            <a:endParaRPr lang="en-US" sz="1400" b="1" dirty="0">
              <a:solidFill>
                <a:schemeClr val="bg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1000"/>
                            </p:stCondLst>
                            <p:childTnLst>
                              <p:par>
                                <p:cTn id="9" presetID="23" presetClass="entr" presetSubtype="16" fill="hold" grpId="0" nodeType="afterEffect">
                                  <p:stCondLst>
                                    <p:cond delay="100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childTnLst>
                                </p:cTn>
                              </p:par>
                            </p:childTnLst>
                          </p:cTn>
                        </p:par>
                        <p:par>
                          <p:cTn id="13" fill="hold">
                            <p:stCondLst>
                              <p:cond delay="2500"/>
                            </p:stCondLst>
                            <p:childTnLst>
                              <p:par>
                                <p:cTn id="14" presetID="22" presetClass="entr" presetSubtype="2" fill="hold" grpId="0" nodeType="afterEffect">
                                  <p:stCondLst>
                                    <p:cond delay="500"/>
                                  </p:stCondLst>
                                  <p:childTnLst>
                                    <p:set>
                                      <p:cBhvr>
                                        <p:cTn id="15" dur="1" fill="hold">
                                          <p:stCondLst>
                                            <p:cond delay="0"/>
                                          </p:stCondLst>
                                        </p:cTn>
                                        <p:tgtEl>
                                          <p:spTgt spid="20"/>
                                        </p:tgtEl>
                                        <p:attrNameLst>
                                          <p:attrName>style.visibility</p:attrName>
                                        </p:attrNameLst>
                                      </p:cBhvr>
                                      <p:to>
                                        <p:strVal val="visible"/>
                                      </p:to>
                                    </p:set>
                                    <p:animEffect transition="in" filter="wipe(right)">
                                      <p:cBhvr>
                                        <p:cTn id="16" dur="500"/>
                                        <p:tgtEl>
                                          <p:spTgt spid="20"/>
                                        </p:tgtEl>
                                      </p:cBhvr>
                                    </p:animEffect>
                                  </p:childTnLst>
                                </p:cTn>
                              </p:par>
                            </p:childTnLst>
                          </p:cTn>
                        </p:par>
                        <p:par>
                          <p:cTn id="17" fill="hold">
                            <p:stCondLst>
                              <p:cond delay="3500"/>
                            </p:stCondLst>
                            <p:childTnLst>
                              <p:par>
                                <p:cTn id="18" presetID="22" presetClass="entr" presetSubtype="8" fill="hold" grpId="0" nodeType="afterEffect">
                                  <p:stCondLst>
                                    <p:cond delay="500"/>
                                  </p:stCondLst>
                                  <p:childTnLst>
                                    <p:set>
                                      <p:cBhvr>
                                        <p:cTn id="19" dur="1" fill="hold">
                                          <p:stCondLst>
                                            <p:cond delay="0"/>
                                          </p:stCondLst>
                                        </p:cTn>
                                        <p:tgtEl>
                                          <p:spTgt spid="17"/>
                                        </p:tgtEl>
                                        <p:attrNameLst>
                                          <p:attrName>style.visibility</p:attrName>
                                        </p:attrNameLst>
                                      </p:cBhvr>
                                      <p:to>
                                        <p:strVal val="visible"/>
                                      </p:to>
                                    </p:set>
                                    <p:animEffect transition="in" filter="wipe(left)">
                                      <p:cBhvr>
                                        <p:cTn id="20" dur="500"/>
                                        <p:tgtEl>
                                          <p:spTgt spid="17"/>
                                        </p:tgtEl>
                                      </p:cBhvr>
                                    </p:animEffect>
                                  </p:childTnLst>
                                </p:cTn>
                              </p:par>
                            </p:childTnLst>
                          </p:cTn>
                        </p:par>
                        <p:par>
                          <p:cTn id="21" fill="hold">
                            <p:stCondLst>
                              <p:cond delay="4500"/>
                            </p:stCondLst>
                            <p:childTnLst>
                              <p:par>
                                <p:cTn id="22" presetID="22" presetClass="entr" presetSubtype="8" fill="hold" grpId="0" nodeType="afterEffect">
                                  <p:stCondLst>
                                    <p:cond delay="500"/>
                                  </p:stCondLst>
                                  <p:childTnLst>
                                    <p:set>
                                      <p:cBhvr>
                                        <p:cTn id="23" dur="1" fill="hold">
                                          <p:stCondLst>
                                            <p:cond delay="0"/>
                                          </p:stCondLst>
                                        </p:cTn>
                                        <p:tgtEl>
                                          <p:spTgt spid="18"/>
                                        </p:tgtEl>
                                        <p:attrNameLst>
                                          <p:attrName>style.visibility</p:attrName>
                                        </p:attrNameLst>
                                      </p:cBhvr>
                                      <p:to>
                                        <p:strVal val="visible"/>
                                      </p:to>
                                    </p:set>
                                    <p:animEffect transition="in" filter="wipe(left)">
                                      <p:cBhvr>
                                        <p:cTn id="2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20" grpId="0" animBg="1"/>
      <p:bldP spid="17" grpId="0" animBg="1"/>
      <p:bldP spid="1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11"/>
          <p:cNvSpPr txBox="1">
            <a:spLocks noGrp="1" noChangeArrowheads="1"/>
          </p:cNvSpPr>
          <p:nvPr/>
        </p:nvSpPr>
        <p:spPr bwMode="auto">
          <a:xfrm>
            <a:off x="6553200" y="6324600"/>
            <a:ext cx="1905000" cy="457200"/>
          </a:xfrm>
          <a:prstGeom prst="rect">
            <a:avLst/>
          </a:prstGeom>
          <a:noFill/>
          <a:ln w="9525">
            <a:noFill/>
            <a:miter lim="800000"/>
            <a:headEnd/>
            <a:tailEnd/>
          </a:ln>
        </p:spPr>
        <p:txBody>
          <a:bodyPr wrap="none" lIns="92075" tIns="46038" rIns="92075" bIns="46038" anchor="ctr"/>
          <a:lstStyle/>
          <a:p>
            <a:pPr algn="r" eaLnBrk="0" hangingPunct="0"/>
            <a:fld id="{51067BAC-695D-47EC-81A6-85DDA4C8F08A}" type="slidenum">
              <a:rPr lang="en-US" sz="1400"/>
              <a:pPr algn="r" eaLnBrk="0" hangingPunct="0"/>
              <a:t>30</a:t>
            </a:fld>
            <a:endParaRPr lang="en-US" sz="1400"/>
          </a:p>
        </p:txBody>
      </p:sp>
      <p:sp>
        <p:nvSpPr>
          <p:cNvPr id="26628" name="Rectangle 2"/>
          <p:cNvSpPr>
            <a:spLocks noGrp="1" noChangeArrowheads="1"/>
          </p:cNvSpPr>
          <p:nvPr>
            <p:ph type="title" idx="4294967295"/>
          </p:nvPr>
        </p:nvSpPr>
        <p:spPr>
          <a:xfrm>
            <a:off x="0" y="139699"/>
            <a:ext cx="7931150" cy="803275"/>
          </a:xfrm>
        </p:spPr>
        <p:txBody>
          <a:bodyPr lIns="92075" tIns="46038" rIns="92075" bIns="46038" anchor="t" anchorCtr="1"/>
          <a:lstStyle/>
          <a:p>
            <a:pPr>
              <a:lnSpc>
                <a:spcPct val="85000"/>
              </a:lnSpc>
            </a:pPr>
            <a:r>
              <a:rPr lang="en-US" dirty="0" smtClean="0"/>
              <a:t>Fatality Rates Improved Slightly Since</a:t>
            </a:r>
            <a:br>
              <a:rPr lang="en-US" dirty="0" smtClean="0"/>
            </a:br>
            <a:r>
              <a:rPr lang="en-US" dirty="0" smtClean="0"/>
              <a:t>2006 but Still Climb Sharply With Age</a:t>
            </a:r>
          </a:p>
        </p:txBody>
      </p:sp>
      <p:graphicFrame>
        <p:nvGraphicFramePr>
          <p:cNvPr id="26626" name="Object 3"/>
          <p:cNvGraphicFramePr>
            <a:graphicFrameLocks noChangeAspect="1"/>
          </p:cNvGraphicFramePr>
          <p:nvPr>
            <p:ph type="chart" idx="4294967295"/>
          </p:nvPr>
        </p:nvGraphicFramePr>
        <p:xfrm>
          <a:off x="127000" y="1155700"/>
          <a:ext cx="8874125" cy="5253038"/>
        </p:xfrm>
        <a:graphic>
          <a:graphicData uri="http://schemas.openxmlformats.org/presentationml/2006/ole">
            <p:oleObj spid="_x0000_s1053698" name="Chart" r:id="rId3" imgW="9020192" imgH="4429107" progId="MSGraph.Chart.8">
              <p:embed followColorScheme="full"/>
            </p:oleObj>
          </a:graphicData>
        </a:graphic>
      </p:graphicFrame>
      <p:sp>
        <p:nvSpPr>
          <p:cNvPr id="26629" name="Rectangle 4"/>
          <p:cNvSpPr>
            <a:spLocks noChangeArrowheads="1"/>
          </p:cNvSpPr>
          <p:nvPr/>
        </p:nvSpPr>
        <p:spPr bwMode="auto">
          <a:xfrm>
            <a:off x="325438" y="6391275"/>
            <a:ext cx="5529262" cy="261938"/>
          </a:xfrm>
          <a:prstGeom prst="rect">
            <a:avLst/>
          </a:prstGeom>
          <a:noFill/>
          <a:ln w="9525">
            <a:noFill/>
            <a:miter lim="800000"/>
            <a:headEnd/>
            <a:tailEnd/>
          </a:ln>
        </p:spPr>
        <p:txBody>
          <a:bodyPr wrap="none" lIns="92075" tIns="46038" rIns="92075" bIns="46038">
            <a:spAutoFit/>
          </a:bodyPr>
          <a:lstStyle/>
          <a:p>
            <a:pPr eaLnBrk="0" hangingPunct="0"/>
            <a:r>
              <a:rPr lang="en-US" sz="1100"/>
              <a:t>Source: US Bureau of Labor Statistics, </a:t>
            </a:r>
            <a:r>
              <a:rPr lang="en-US" sz="1100" i="1"/>
              <a:t>at </a:t>
            </a:r>
            <a:r>
              <a:rPr lang="en-US" sz="1100">
                <a:hlinkClick r:id="rId4"/>
              </a:rPr>
              <a:t>http://www.bls.gov/iif/oshcfoi1.htm/#2010</a:t>
            </a:r>
            <a:r>
              <a:rPr lang="en-US" sz="1100"/>
              <a:t> </a:t>
            </a:r>
          </a:p>
        </p:txBody>
      </p:sp>
      <p:sp>
        <p:nvSpPr>
          <p:cNvPr id="6112261" name="Text Box 5"/>
          <p:cNvSpPr txBox="1">
            <a:spLocks noChangeArrowheads="1"/>
          </p:cNvSpPr>
          <p:nvPr/>
        </p:nvSpPr>
        <p:spPr bwMode="auto">
          <a:xfrm>
            <a:off x="912813" y="2297113"/>
            <a:ext cx="4249737" cy="1139825"/>
          </a:xfrm>
          <a:prstGeom prst="rect">
            <a:avLst/>
          </a:prstGeom>
          <a:solidFill>
            <a:srgbClr val="2B7299"/>
          </a:solidFill>
          <a:ln w="12700">
            <a:noFill/>
            <a:miter lim="800000"/>
            <a:headEnd type="none" w="sm" len="sm"/>
            <a:tailEnd type="none" w="sm" len="sm"/>
          </a:ln>
        </p:spPr>
        <p:txBody>
          <a:bodyPr>
            <a:spAutoFit/>
          </a:bodyPr>
          <a:lstStyle/>
          <a:p>
            <a:pPr algn="ctr" eaLnBrk="0" hangingPunct="0">
              <a:lnSpc>
                <a:spcPct val="85000"/>
              </a:lnSpc>
              <a:spcBef>
                <a:spcPct val="50000"/>
              </a:spcBef>
            </a:pPr>
            <a:r>
              <a:rPr lang="en-US" sz="1600" b="1">
                <a:solidFill>
                  <a:schemeClr val="bg1"/>
                </a:solidFill>
                <a:cs typeface="Arial" charset="0"/>
              </a:rPr>
              <a:t>The fatality rate for workers 65 and older was </a:t>
            </a:r>
            <a:r>
              <a:rPr lang="en-US" sz="1600" b="1" i="1" u="sng">
                <a:solidFill>
                  <a:schemeClr val="bg1"/>
                </a:solidFill>
                <a:cs typeface="Arial" charset="0"/>
              </a:rPr>
              <a:t>5 times</a:t>
            </a:r>
            <a:r>
              <a:rPr lang="en-US" sz="1600" b="1">
                <a:solidFill>
                  <a:schemeClr val="bg1"/>
                </a:solidFill>
                <a:cs typeface="Arial" charset="0"/>
              </a:rPr>
              <a:t> that of workers age 25-34.  The workplace of the future will have to be completely redesigned to accommodate the surge in older workers.</a:t>
            </a:r>
          </a:p>
        </p:txBody>
      </p:sp>
      <p:sp>
        <p:nvSpPr>
          <p:cNvPr id="26631" name="Text Box 6"/>
          <p:cNvSpPr txBox="1">
            <a:spLocks noChangeArrowheads="1"/>
          </p:cNvSpPr>
          <p:nvPr/>
        </p:nvSpPr>
        <p:spPr bwMode="auto">
          <a:xfrm>
            <a:off x="0" y="1006475"/>
            <a:ext cx="3048000" cy="523875"/>
          </a:xfrm>
          <a:prstGeom prst="rect">
            <a:avLst/>
          </a:prstGeom>
          <a:noFill/>
          <a:ln w="9525">
            <a:noFill/>
            <a:miter lim="800000"/>
            <a:headEnd/>
            <a:tailEnd/>
          </a:ln>
        </p:spPr>
        <p:txBody>
          <a:bodyPr lIns="92075" tIns="46038" rIns="92075" bIns="46038">
            <a:spAutoFit/>
          </a:bodyPr>
          <a:lstStyle/>
          <a:p>
            <a:pPr eaLnBrk="0" hangingPunct="0">
              <a:spcBef>
                <a:spcPct val="50000"/>
              </a:spcBef>
              <a:buClr>
                <a:srgbClr val="FF3300"/>
              </a:buClr>
              <a:buFont typeface="Wingdings" pitchFamily="2" charset="2"/>
              <a:buNone/>
            </a:pPr>
            <a:r>
              <a:rPr lang="en-US" sz="1400"/>
              <a:t>Fatal Work Injury Rate per 100,000 full-time-equivalent workers</a:t>
            </a:r>
          </a:p>
        </p:txBody>
      </p:sp>
      <p:sp>
        <p:nvSpPr>
          <p:cNvPr id="10" name="AutoShape 7"/>
          <p:cNvSpPr>
            <a:spLocks noChangeArrowheads="1"/>
          </p:cNvSpPr>
          <p:nvPr/>
        </p:nvSpPr>
        <p:spPr bwMode="blackWhite">
          <a:xfrm>
            <a:off x="4848225" y="1141413"/>
            <a:ext cx="2266950" cy="773112"/>
          </a:xfrm>
          <a:prstGeom prst="wedgeRectCallout">
            <a:avLst>
              <a:gd name="adj1" fmla="val 47972"/>
              <a:gd name="adj2" fmla="val 107537"/>
            </a:avLst>
          </a:prstGeom>
          <a:solidFill>
            <a:schemeClr val="bg2"/>
          </a:soli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600" b="1"/>
              <a:t>No improvement in fatal work injury rate for this age group</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1" nodeType="afterEffect">
                                  <p:stCondLst>
                                    <p:cond delay="0"/>
                                  </p:stCondLst>
                                  <p:childTnLst>
                                    <p:set>
                                      <p:cBhvr>
                                        <p:cTn id="6" dur="1" fill="hold">
                                          <p:stCondLst>
                                            <p:cond delay="0"/>
                                          </p:stCondLst>
                                        </p:cTn>
                                        <p:tgtEl>
                                          <p:spTgt spid="6112261"/>
                                        </p:tgtEl>
                                        <p:attrNameLst>
                                          <p:attrName>style.visibility</p:attrName>
                                        </p:attrNameLst>
                                      </p:cBhvr>
                                      <p:to>
                                        <p:strVal val="visible"/>
                                      </p:to>
                                    </p:set>
                                    <p:animEffect transition="in" filter="dissolve">
                                      <p:cBhvr>
                                        <p:cTn id="7" dur="500"/>
                                        <p:tgtEl>
                                          <p:spTgt spid="6112261"/>
                                        </p:tgtEl>
                                      </p:cBhvr>
                                    </p:animEffect>
                                  </p:childTnLst>
                                </p:cTn>
                              </p:par>
                            </p:childTnLst>
                          </p:cTn>
                        </p:par>
                        <p:par>
                          <p:cTn id="8" fill="hold">
                            <p:stCondLst>
                              <p:cond delay="500"/>
                            </p:stCondLst>
                            <p:childTnLst>
                              <p:par>
                                <p:cTn id="9" presetID="22" presetClass="entr" presetSubtype="4" fill="hold" grpId="0" nodeType="afterEffect">
                                  <p:stCondLst>
                                    <p:cond delay="70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112261" grpId="0" bld="series" animBg="0"/>
      <p:bldP spid="6112261" grpId="1" animBg="1"/>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11"/>
          <p:cNvSpPr txBox="1">
            <a:spLocks noGrp="1" noChangeArrowheads="1"/>
          </p:cNvSpPr>
          <p:nvPr/>
        </p:nvSpPr>
        <p:spPr bwMode="auto">
          <a:xfrm>
            <a:off x="6553200" y="6324600"/>
            <a:ext cx="1905000" cy="457200"/>
          </a:xfrm>
          <a:prstGeom prst="rect">
            <a:avLst/>
          </a:prstGeom>
          <a:noFill/>
          <a:ln w="9525">
            <a:noFill/>
            <a:miter lim="800000"/>
            <a:headEnd/>
            <a:tailEnd/>
          </a:ln>
        </p:spPr>
        <p:txBody>
          <a:bodyPr wrap="none" lIns="92075" tIns="46038" rIns="92075" bIns="46038" anchor="ctr"/>
          <a:lstStyle/>
          <a:p>
            <a:pPr algn="r" eaLnBrk="0" hangingPunct="0"/>
            <a:fld id="{0770D83A-475B-47EA-A918-40CA3D066867}" type="slidenum">
              <a:rPr lang="en-US" sz="1400"/>
              <a:pPr algn="r" eaLnBrk="0" hangingPunct="0"/>
              <a:t>31</a:t>
            </a:fld>
            <a:endParaRPr lang="en-US" sz="1400"/>
          </a:p>
        </p:txBody>
      </p:sp>
      <p:sp>
        <p:nvSpPr>
          <p:cNvPr id="27652" name="Rectangle 2"/>
          <p:cNvSpPr>
            <a:spLocks noGrp="1" noChangeArrowheads="1"/>
          </p:cNvSpPr>
          <p:nvPr>
            <p:ph type="title" idx="4294967295"/>
          </p:nvPr>
        </p:nvSpPr>
        <p:spPr>
          <a:xfrm>
            <a:off x="352425" y="234950"/>
            <a:ext cx="7391400" cy="622300"/>
          </a:xfrm>
        </p:spPr>
        <p:txBody>
          <a:bodyPr lIns="92075" tIns="46038" rIns="92075" bIns="46038" anchor="t" anchorCtr="1"/>
          <a:lstStyle/>
          <a:p>
            <a:pPr>
              <a:lnSpc>
                <a:spcPct val="85000"/>
              </a:lnSpc>
            </a:pPr>
            <a:r>
              <a:rPr lang="en-US" smtClean="0"/>
              <a:t>Older Workers Lose More Days</a:t>
            </a:r>
            <a:br>
              <a:rPr lang="en-US" smtClean="0"/>
            </a:br>
            <a:r>
              <a:rPr lang="en-US" smtClean="0"/>
              <a:t>from Work Due to Injury or Illness</a:t>
            </a:r>
          </a:p>
        </p:txBody>
      </p:sp>
      <p:graphicFrame>
        <p:nvGraphicFramePr>
          <p:cNvPr id="11" name="Object 3"/>
          <p:cNvGraphicFramePr>
            <a:graphicFrameLocks noGrp="1" noChangeAspect="1"/>
          </p:cNvGraphicFramePr>
          <p:nvPr>
            <p:ph type="chart" idx="4294967295"/>
          </p:nvPr>
        </p:nvGraphicFramePr>
        <p:xfrm>
          <a:off x="311150" y="1263650"/>
          <a:ext cx="8629650" cy="4216400"/>
        </p:xfrm>
        <a:graphic>
          <a:graphicData uri="http://schemas.openxmlformats.org/drawingml/2006/chart">
            <c:chart xmlns:c="http://schemas.openxmlformats.org/drawingml/2006/chart" xmlns:r="http://schemas.openxmlformats.org/officeDocument/2006/relationships" r:id="rId2"/>
          </a:graphicData>
        </a:graphic>
      </p:graphicFrame>
      <p:sp>
        <p:nvSpPr>
          <p:cNvPr id="27653" name="Rectangle 4"/>
          <p:cNvSpPr>
            <a:spLocks noChangeArrowheads="1"/>
          </p:cNvSpPr>
          <p:nvPr/>
        </p:nvSpPr>
        <p:spPr bwMode="auto">
          <a:xfrm>
            <a:off x="211138" y="6186488"/>
            <a:ext cx="8085137" cy="431800"/>
          </a:xfrm>
          <a:prstGeom prst="rect">
            <a:avLst/>
          </a:prstGeom>
          <a:noFill/>
          <a:ln w="9525">
            <a:noFill/>
            <a:miter lim="800000"/>
            <a:headEnd/>
            <a:tailEnd/>
          </a:ln>
        </p:spPr>
        <p:txBody>
          <a:bodyPr lIns="92075" tIns="46038" rIns="92075" bIns="46038">
            <a:spAutoFit/>
          </a:bodyPr>
          <a:lstStyle/>
          <a:p>
            <a:pPr eaLnBrk="0" hangingPunct="0"/>
            <a:r>
              <a:rPr lang="en-US" sz="1100"/>
              <a:t>Source: US Bureau of Labor Statistics, </a:t>
            </a:r>
            <a:r>
              <a:rPr lang="en-US" sz="1100" i="1"/>
              <a:t>Nonfatal Occupational Injuries and Illnesses Requiring Days Away From Work, 2011 </a:t>
            </a:r>
            <a:r>
              <a:rPr lang="en-US" sz="1100"/>
              <a:t>(Table 10), released November 8, 2012.</a:t>
            </a:r>
          </a:p>
        </p:txBody>
      </p:sp>
      <p:sp>
        <p:nvSpPr>
          <p:cNvPr id="27654" name="Text Box 6"/>
          <p:cNvSpPr txBox="1">
            <a:spLocks noChangeArrowheads="1"/>
          </p:cNvSpPr>
          <p:nvPr/>
        </p:nvSpPr>
        <p:spPr bwMode="auto">
          <a:xfrm>
            <a:off x="0" y="1023938"/>
            <a:ext cx="1320800" cy="730250"/>
          </a:xfrm>
          <a:prstGeom prst="rect">
            <a:avLst/>
          </a:prstGeom>
          <a:noFill/>
          <a:ln w="9525">
            <a:noFill/>
            <a:miter lim="800000"/>
            <a:headEnd/>
            <a:tailEnd/>
          </a:ln>
        </p:spPr>
        <p:txBody>
          <a:bodyPr lIns="92075" tIns="46038" rIns="92075" bIns="46038">
            <a:spAutoFit/>
          </a:bodyPr>
          <a:lstStyle/>
          <a:p>
            <a:pPr eaLnBrk="0" hangingPunct="0">
              <a:spcBef>
                <a:spcPct val="50000"/>
              </a:spcBef>
              <a:buClr>
                <a:srgbClr val="FF3300"/>
              </a:buClr>
              <a:buFont typeface="Wingdings" pitchFamily="2" charset="2"/>
              <a:buNone/>
            </a:pPr>
            <a:r>
              <a:rPr lang="en-US" sz="1400" b="1"/>
              <a:t>Median Days Away From Work</a:t>
            </a:r>
          </a:p>
        </p:txBody>
      </p:sp>
      <p:sp>
        <p:nvSpPr>
          <p:cNvPr id="6110215" name="AutoShape 7"/>
          <p:cNvSpPr>
            <a:spLocks noChangeArrowheads="1"/>
          </p:cNvSpPr>
          <p:nvPr/>
        </p:nvSpPr>
        <p:spPr bwMode="auto">
          <a:xfrm>
            <a:off x="4800600" y="1127125"/>
            <a:ext cx="1524000" cy="644525"/>
          </a:xfrm>
          <a:prstGeom prst="wedgeRectCallout">
            <a:avLst>
              <a:gd name="adj1" fmla="val -981"/>
              <a:gd name="adj2" fmla="val 140824"/>
            </a:avLst>
          </a:prstGeom>
          <a:solidFill>
            <a:srgbClr val="2B7299"/>
          </a:solidFill>
          <a:ln w="9525">
            <a:solidFill>
              <a:schemeClr val="tx1"/>
            </a:solidFill>
            <a:miter lim="800000"/>
            <a:headEnd/>
            <a:tailEnd/>
          </a:ln>
        </p:spPr>
        <p:txBody>
          <a:bodyPr lIns="92075" tIns="46038" rIns="92075" bIns="46038"/>
          <a:lstStyle/>
          <a:p>
            <a:pPr algn="ctr" eaLnBrk="0" hangingPunct="0">
              <a:lnSpc>
                <a:spcPct val="85000"/>
              </a:lnSpc>
              <a:spcBef>
                <a:spcPct val="50000"/>
              </a:spcBef>
              <a:buClr>
                <a:srgbClr val="FF3300"/>
              </a:buClr>
              <a:buFont typeface="Wingdings" pitchFamily="2" charset="2"/>
              <a:buNone/>
            </a:pPr>
            <a:r>
              <a:rPr lang="en-US" sz="1400" b="1">
                <a:solidFill>
                  <a:schemeClr val="bg1"/>
                </a:solidFill>
                <a:cs typeface="Arial" charset="0"/>
              </a:rPr>
              <a:t>Youngest baby boomer is age 48 (in 2013) </a:t>
            </a:r>
          </a:p>
        </p:txBody>
      </p:sp>
      <p:sp>
        <p:nvSpPr>
          <p:cNvPr id="9" name="Rectangle 5"/>
          <p:cNvSpPr>
            <a:spLocks noChangeArrowheads="1"/>
          </p:cNvSpPr>
          <p:nvPr/>
        </p:nvSpPr>
        <p:spPr bwMode="blackWhite">
          <a:xfrm>
            <a:off x="492125" y="5419725"/>
            <a:ext cx="8220075" cy="72390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eaLnBrk="0" hangingPunct="0">
              <a:lnSpc>
                <a:spcPct val="85000"/>
              </a:lnSpc>
              <a:spcBef>
                <a:spcPct val="50000"/>
              </a:spcBef>
              <a:buClr>
                <a:srgbClr val="FF3300"/>
              </a:buClr>
              <a:buFont typeface="Wingdings" pitchFamily="2" charset="2"/>
              <a:buNone/>
            </a:pPr>
            <a:r>
              <a:rPr lang="en-US" b="1">
                <a:solidFill>
                  <a:schemeClr val="bg1"/>
                </a:solidFill>
                <a:cs typeface="Arial" charset="0"/>
              </a:rPr>
              <a:t>Median lost time of workers age 65+ is 2-3X that of workers age 25-34</a:t>
            </a:r>
          </a:p>
        </p:txBody>
      </p:sp>
      <p:sp>
        <p:nvSpPr>
          <p:cNvPr id="10" name="AutoShape 7"/>
          <p:cNvSpPr>
            <a:spLocks noChangeArrowheads="1"/>
          </p:cNvSpPr>
          <p:nvPr/>
        </p:nvSpPr>
        <p:spPr bwMode="auto">
          <a:xfrm>
            <a:off x="7400925" y="1031875"/>
            <a:ext cx="1524000" cy="644525"/>
          </a:xfrm>
          <a:prstGeom prst="wedgeRectCallout">
            <a:avLst>
              <a:gd name="adj1" fmla="val -10981"/>
              <a:gd name="adj2" fmla="val 78755"/>
            </a:avLst>
          </a:prstGeom>
          <a:solidFill>
            <a:srgbClr val="2B7299"/>
          </a:solidFill>
          <a:ln w="9525">
            <a:solidFill>
              <a:schemeClr val="tx1"/>
            </a:solidFill>
            <a:miter lim="800000"/>
            <a:headEnd/>
            <a:tailEnd/>
          </a:ln>
        </p:spPr>
        <p:txBody>
          <a:bodyPr lIns="92075" tIns="46038" rIns="92075" bIns="46038"/>
          <a:lstStyle/>
          <a:p>
            <a:pPr algn="ctr" eaLnBrk="0" hangingPunct="0">
              <a:lnSpc>
                <a:spcPct val="85000"/>
              </a:lnSpc>
              <a:spcBef>
                <a:spcPct val="50000"/>
              </a:spcBef>
              <a:buClr>
                <a:srgbClr val="FF3300"/>
              </a:buClr>
              <a:buFont typeface="Wingdings" pitchFamily="2" charset="2"/>
              <a:buNone/>
            </a:pPr>
            <a:r>
              <a:rPr lang="en-US" sz="1400" b="1">
                <a:solidFill>
                  <a:schemeClr val="bg1"/>
                </a:solidFill>
                <a:cs typeface="Arial" charset="0"/>
              </a:rPr>
              <a:t>Oldest baby boomer is age 67 (in 2013)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110215"/>
                                        </p:tgtEl>
                                        <p:attrNameLst>
                                          <p:attrName>style.visibility</p:attrName>
                                        </p:attrNameLst>
                                      </p:cBhvr>
                                      <p:to>
                                        <p:strVal val="visible"/>
                                      </p:to>
                                    </p:set>
                                    <p:anim calcmode="lin" valueType="num">
                                      <p:cBhvr additive="base">
                                        <p:cTn id="7" dur="500" fill="hold"/>
                                        <p:tgtEl>
                                          <p:spTgt spid="6110215"/>
                                        </p:tgtEl>
                                        <p:attrNameLst>
                                          <p:attrName>ppt_x</p:attrName>
                                        </p:attrNameLst>
                                      </p:cBhvr>
                                      <p:tavLst>
                                        <p:tav tm="0">
                                          <p:val>
                                            <p:strVal val="0-#ppt_w/2"/>
                                          </p:val>
                                        </p:tav>
                                        <p:tav tm="100000">
                                          <p:val>
                                            <p:strVal val="#ppt_x"/>
                                          </p:val>
                                        </p:tav>
                                      </p:tavLst>
                                    </p:anim>
                                    <p:anim calcmode="lin" valueType="num">
                                      <p:cBhvr additive="base">
                                        <p:cTn id="8" dur="500" fill="hold"/>
                                        <p:tgtEl>
                                          <p:spTgt spid="61102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16" fill="hold" grpId="0" nodeType="afterEffect">
                                  <p:stCondLst>
                                    <p:cond delay="100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2" presetClass="entr" presetSubtype="8"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0-#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10215" grpId="0" animBg="1" autoUpdateAnimBg="0"/>
      <p:bldP spid="9" grpId="0" animBg="1"/>
      <p:bldP spid="10"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11"/>
          <p:cNvSpPr txBox="1">
            <a:spLocks noGrp="1" noChangeArrowheads="1"/>
          </p:cNvSpPr>
          <p:nvPr/>
        </p:nvSpPr>
        <p:spPr bwMode="auto">
          <a:xfrm>
            <a:off x="6553200" y="6324600"/>
            <a:ext cx="1905000" cy="457200"/>
          </a:xfrm>
          <a:prstGeom prst="rect">
            <a:avLst/>
          </a:prstGeom>
          <a:noFill/>
          <a:ln w="9525">
            <a:noFill/>
            <a:miter lim="800000"/>
            <a:headEnd/>
            <a:tailEnd/>
          </a:ln>
        </p:spPr>
        <p:txBody>
          <a:bodyPr wrap="none" lIns="92075" tIns="46038" rIns="92075" bIns="46038" anchor="ctr"/>
          <a:lstStyle/>
          <a:p>
            <a:pPr algn="r" eaLnBrk="0" hangingPunct="0"/>
            <a:fld id="{20519A38-2275-4A66-95CE-D9BCADA72BD2}" type="slidenum">
              <a:rPr lang="en-US" sz="1400"/>
              <a:pPr algn="r" eaLnBrk="0" hangingPunct="0"/>
              <a:t>32</a:t>
            </a:fld>
            <a:endParaRPr lang="en-US" sz="1400"/>
          </a:p>
        </p:txBody>
      </p:sp>
      <p:sp>
        <p:nvSpPr>
          <p:cNvPr id="28676" name="Rectangle 2"/>
          <p:cNvSpPr>
            <a:spLocks noGrp="1" noChangeArrowheads="1"/>
          </p:cNvSpPr>
          <p:nvPr>
            <p:ph type="title" idx="4294967295"/>
          </p:nvPr>
        </p:nvSpPr>
        <p:spPr>
          <a:xfrm>
            <a:off x="0" y="177800"/>
            <a:ext cx="7391400" cy="622300"/>
          </a:xfrm>
        </p:spPr>
        <p:txBody>
          <a:bodyPr lIns="92075" tIns="46038" rIns="92075" bIns="46038" anchor="t" anchorCtr="1"/>
          <a:lstStyle/>
          <a:p>
            <a:pPr>
              <a:lnSpc>
                <a:spcPct val="85000"/>
              </a:lnSpc>
            </a:pPr>
            <a:r>
              <a:rPr lang="en-US" smtClean="0"/>
              <a:t>Older Workers Are Much</a:t>
            </a:r>
            <a:br>
              <a:rPr lang="en-US" smtClean="0"/>
            </a:br>
            <a:r>
              <a:rPr lang="en-US" smtClean="0"/>
              <a:t>More Likely to Break a Bone</a:t>
            </a:r>
          </a:p>
        </p:txBody>
      </p:sp>
      <p:graphicFrame>
        <p:nvGraphicFramePr>
          <p:cNvPr id="7" name="Object 3"/>
          <p:cNvGraphicFramePr>
            <a:graphicFrameLocks noGrp="1" noChangeAspect="1"/>
          </p:cNvGraphicFramePr>
          <p:nvPr>
            <p:ph type="chart" idx="4294967295"/>
          </p:nvPr>
        </p:nvGraphicFramePr>
        <p:xfrm>
          <a:off x="292100" y="1282700"/>
          <a:ext cx="8801100" cy="4597400"/>
        </p:xfrm>
        <a:graphic>
          <a:graphicData uri="http://schemas.openxmlformats.org/drawingml/2006/chart">
            <c:chart xmlns:c="http://schemas.openxmlformats.org/drawingml/2006/chart" xmlns:r="http://schemas.openxmlformats.org/officeDocument/2006/relationships" r:id="rId2"/>
          </a:graphicData>
        </a:graphic>
      </p:graphicFrame>
      <p:sp>
        <p:nvSpPr>
          <p:cNvPr id="28677" name="Rectangle 4"/>
          <p:cNvSpPr>
            <a:spLocks noChangeArrowheads="1"/>
          </p:cNvSpPr>
          <p:nvPr/>
        </p:nvSpPr>
        <p:spPr bwMode="auto">
          <a:xfrm>
            <a:off x="268288" y="6224588"/>
            <a:ext cx="7827962" cy="431800"/>
          </a:xfrm>
          <a:prstGeom prst="rect">
            <a:avLst/>
          </a:prstGeom>
          <a:noFill/>
          <a:ln w="9525">
            <a:noFill/>
            <a:miter lim="800000"/>
            <a:headEnd/>
            <a:tailEnd/>
          </a:ln>
        </p:spPr>
        <p:txBody>
          <a:bodyPr lIns="92075" tIns="46038" rIns="92075" bIns="46038">
            <a:spAutoFit/>
          </a:bodyPr>
          <a:lstStyle/>
          <a:p>
            <a:pPr eaLnBrk="0" hangingPunct="0"/>
            <a:r>
              <a:rPr lang="en-US" sz="1100"/>
              <a:t>*per 10,000 full-time-equivalent workers</a:t>
            </a:r>
            <a:br>
              <a:rPr lang="en-US" sz="1100"/>
            </a:br>
            <a:r>
              <a:rPr lang="en-US" sz="1100"/>
              <a:t>Source: US Bureau of Labor Statistics, US Department of Labor at </a:t>
            </a:r>
            <a:r>
              <a:rPr lang="en-US" sz="1100">
                <a:hlinkClick r:id="rId3"/>
              </a:rPr>
              <a:t>http://www.bls.gov/news.release/pdf/osh2.pdf</a:t>
            </a:r>
            <a:r>
              <a:rPr lang="en-US" sz="1100"/>
              <a:t> Table 14 </a:t>
            </a:r>
          </a:p>
        </p:txBody>
      </p:sp>
      <p:sp>
        <p:nvSpPr>
          <p:cNvPr id="28678" name="Text Box 6"/>
          <p:cNvSpPr txBox="1">
            <a:spLocks noChangeArrowheads="1"/>
          </p:cNvSpPr>
          <p:nvPr/>
        </p:nvSpPr>
        <p:spPr bwMode="auto">
          <a:xfrm>
            <a:off x="114300" y="1119188"/>
            <a:ext cx="1320800" cy="523875"/>
          </a:xfrm>
          <a:prstGeom prst="rect">
            <a:avLst/>
          </a:prstGeom>
          <a:noFill/>
          <a:ln w="9525">
            <a:noFill/>
            <a:miter lim="800000"/>
            <a:headEnd/>
            <a:tailEnd/>
          </a:ln>
        </p:spPr>
        <p:txBody>
          <a:bodyPr lIns="92075" tIns="46038" rIns="92075" bIns="46038">
            <a:spAutoFit/>
          </a:bodyPr>
          <a:lstStyle/>
          <a:p>
            <a:pPr eaLnBrk="0" hangingPunct="0">
              <a:spcBef>
                <a:spcPct val="50000"/>
              </a:spcBef>
              <a:buClr>
                <a:srgbClr val="FF3300"/>
              </a:buClr>
              <a:buFont typeface="Wingdings" pitchFamily="2" charset="2"/>
              <a:buNone/>
            </a:pPr>
            <a:r>
              <a:rPr lang="en-US" sz="1400" b="1"/>
              <a:t>Incidence Rate* (2011)</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11"/>
          <p:cNvSpPr txBox="1">
            <a:spLocks noGrp="1" noChangeArrowheads="1"/>
          </p:cNvSpPr>
          <p:nvPr/>
        </p:nvSpPr>
        <p:spPr bwMode="auto">
          <a:xfrm>
            <a:off x="6553200" y="6324600"/>
            <a:ext cx="1905000" cy="457200"/>
          </a:xfrm>
          <a:prstGeom prst="rect">
            <a:avLst/>
          </a:prstGeom>
          <a:noFill/>
          <a:ln w="9525">
            <a:noFill/>
            <a:miter lim="800000"/>
            <a:headEnd/>
            <a:tailEnd/>
          </a:ln>
        </p:spPr>
        <p:txBody>
          <a:bodyPr wrap="none" lIns="92075" tIns="46038" rIns="92075" bIns="46038" anchor="ctr"/>
          <a:lstStyle/>
          <a:p>
            <a:pPr algn="r" eaLnBrk="0" hangingPunct="0"/>
            <a:fld id="{82E64832-4702-4401-ADFE-E92AD0548A80}" type="slidenum">
              <a:rPr lang="en-US" sz="1400"/>
              <a:pPr algn="r" eaLnBrk="0" hangingPunct="0"/>
              <a:t>33</a:t>
            </a:fld>
            <a:endParaRPr lang="en-US" sz="1400"/>
          </a:p>
        </p:txBody>
      </p:sp>
      <p:sp>
        <p:nvSpPr>
          <p:cNvPr id="29700" name="Rectangle 2"/>
          <p:cNvSpPr>
            <a:spLocks noGrp="1" noChangeArrowheads="1"/>
          </p:cNvSpPr>
          <p:nvPr>
            <p:ph type="title" idx="4294967295"/>
          </p:nvPr>
        </p:nvSpPr>
        <p:spPr>
          <a:xfrm>
            <a:off x="228600" y="244475"/>
            <a:ext cx="7670800" cy="622300"/>
          </a:xfrm>
        </p:spPr>
        <p:txBody>
          <a:bodyPr lIns="92075" tIns="46038" rIns="92075" bIns="46038" anchor="t" anchorCtr="1"/>
          <a:lstStyle/>
          <a:p>
            <a:pPr>
              <a:lnSpc>
                <a:spcPct val="85000"/>
              </a:lnSpc>
            </a:pPr>
            <a:r>
              <a:rPr lang="en-US" sz="2400" smtClean="0"/>
              <a:t>Older Workers Are More Likely to Slip When Walking, but Less Likely to Overexert Themselves</a:t>
            </a:r>
          </a:p>
        </p:txBody>
      </p:sp>
      <p:graphicFrame>
        <p:nvGraphicFramePr>
          <p:cNvPr id="8" name="Object 3"/>
          <p:cNvGraphicFramePr>
            <a:graphicFrameLocks noGrp="1" noChangeAspect="1"/>
          </p:cNvGraphicFramePr>
          <p:nvPr>
            <p:ph type="chart" idx="4294967295"/>
          </p:nvPr>
        </p:nvGraphicFramePr>
        <p:xfrm>
          <a:off x="292100" y="1196975"/>
          <a:ext cx="8801100" cy="4597400"/>
        </p:xfrm>
        <a:graphic>
          <a:graphicData uri="http://schemas.openxmlformats.org/drawingml/2006/chart">
            <c:chart xmlns:c="http://schemas.openxmlformats.org/drawingml/2006/chart" xmlns:r="http://schemas.openxmlformats.org/officeDocument/2006/relationships" r:id="rId2"/>
          </a:graphicData>
        </a:graphic>
      </p:graphicFrame>
      <p:sp>
        <p:nvSpPr>
          <p:cNvPr id="29701" name="Rectangle 4"/>
          <p:cNvSpPr>
            <a:spLocks noChangeArrowheads="1"/>
          </p:cNvSpPr>
          <p:nvPr/>
        </p:nvSpPr>
        <p:spPr bwMode="auto">
          <a:xfrm>
            <a:off x="239713" y="6424613"/>
            <a:ext cx="7951787" cy="261937"/>
          </a:xfrm>
          <a:prstGeom prst="rect">
            <a:avLst/>
          </a:prstGeom>
          <a:noFill/>
          <a:ln w="9525">
            <a:noFill/>
            <a:miter lim="800000"/>
            <a:headEnd/>
            <a:tailEnd/>
          </a:ln>
        </p:spPr>
        <p:txBody>
          <a:bodyPr lIns="92075" tIns="46038" rIns="92075" bIns="46038">
            <a:spAutoFit/>
          </a:bodyPr>
          <a:lstStyle/>
          <a:p>
            <a:pPr eaLnBrk="0" hangingPunct="0"/>
            <a:r>
              <a:rPr lang="en-US" sz="1100"/>
              <a:t>Source: US Bureau of Labor Statistics, US Department of Labor at </a:t>
            </a:r>
            <a:r>
              <a:rPr lang="en-US" sz="1100">
                <a:hlinkClick r:id="rId3"/>
              </a:rPr>
              <a:t>http://www.bls.gov/news.release/pdf/osh2.pdf</a:t>
            </a:r>
            <a:r>
              <a:rPr lang="en-US" sz="1100"/>
              <a:t> Table 14</a:t>
            </a:r>
          </a:p>
        </p:txBody>
      </p:sp>
      <p:sp>
        <p:nvSpPr>
          <p:cNvPr id="29702" name="Text Box 6"/>
          <p:cNvSpPr txBox="1">
            <a:spLocks noChangeArrowheads="1"/>
          </p:cNvSpPr>
          <p:nvPr/>
        </p:nvSpPr>
        <p:spPr bwMode="auto">
          <a:xfrm>
            <a:off x="133350" y="1119188"/>
            <a:ext cx="1320800" cy="523875"/>
          </a:xfrm>
          <a:prstGeom prst="rect">
            <a:avLst/>
          </a:prstGeom>
          <a:noFill/>
          <a:ln w="9525">
            <a:noFill/>
            <a:miter lim="800000"/>
            <a:headEnd/>
            <a:tailEnd/>
          </a:ln>
        </p:spPr>
        <p:txBody>
          <a:bodyPr lIns="92075" tIns="46038" rIns="92075" bIns="46038">
            <a:spAutoFit/>
          </a:bodyPr>
          <a:lstStyle/>
          <a:p>
            <a:pPr eaLnBrk="0" hangingPunct="0">
              <a:spcBef>
                <a:spcPct val="50000"/>
              </a:spcBef>
              <a:buClr>
                <a:srgbClr val="FF3300"/>
              </a:buClr>
              <a:buFont typeface="Wingdings" pitchFamily="2" charset="2"/>
              <a:buNone/>
            </a:pPr>
            <a:r>
              <a:rPr lang="en-US" sz="1400" b="1"/>
              <a:t>Incidence Rate (2011)</a:t>
            </a:r>
          </a:p>
        </p:txBody>
      </p:sp>
      <p:sp>
        <p:nvSpPr>
          <p:cNvPr id="29703" name="Text Box 7"/>
          <p:cNvSpPr txBox="1">
            <a:spLocks noChangeArrowheads="1"/>
          </p:cNvSpPr>
          <p:nvPr/>
        </p:nvSpPr>
        <p:spPr bwMode="auto">
          <a:xfrm>
            <a:off x="1781175" y="1225550"/>
            <a:ext cx="2082800" cy="307975"/>
          </a:xfrm>
          <a:prstGeom prst="rect">
            <a:avLst/>
          </a:prstGeom>
          <a:noFill/>
          <a:ln w="9525">
            <a:noFill/>
            <a:miter lim="800000"/>
            <a:headEnd/>
            <a:tailEnd/>
          </a:ln>
        </p:spPr>
        <p:txBody>
          <a:bodyPr>
            <a:spAutoFit/>
          </a:bodyPr>
          <a:lstStyle/>
          <a:p>
            <a:pPr>
              <a:spcBef>
                <a:spcPct val="50000"/>
              </a:spcBef>
            </a:pPr>
            <a:r>
              <a:rPr lang="en-US" sz="1400">
                <a:cs typeface="Arial" charset="0"/>
              </a:rPr>
              <a:t>Source/Nature of Injury:</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8594" name="Rectangle 2"/>
          <p:cNvSpPr>
            <a:spLocks noGrp="1" noChangeArrowheads="1"/>
          </p:cNvSpPr>
          <p:nvPr>
            <p:ph type="ctrTitle" idx="4294967295"/>
          </p:nvPr>
        </p:nvSpPr>
        <p:spPr bwMode="blackWhite">
          <a:xfrm>
            <a:off x="581025" y="2089150"/>
            <a:ext cx="7981950" cy="958850"/>
          </a:xfrm>
          <a:gradFill rotWithShape="1">
            <a:gsLst>
              <a:gs pos="0">
                <a:srgbClr val="FF6801"/>
              </a:gs>
              <a:gs pos="100000">
                <a:srgbClr val="DC5A01"/>
              </a:gs>
            </a:gsLst>
            <a:lin ang="5400000" scaled="1"/>
          </a:gradFill>
          <a:ln w="12700" cap="flat" algn="ctr">
            <a:solidFill>
              <a:srgbClr val="FF6801"/>
            </a:solidFill>
          </a:ln>
        </p:spPr>
        <p:txBody>
          <a:bodyPr/>
          <a:lstStyle/>
          <a:p>
            <a:pPr marL="742950" indent="-742950" algn="ctr" defTabSz="914400" eaLnBrk="1" hangingPunct="1">
              <a:lnSpc>
                <a:spcPct val="95000"/>
              </a:lnSpc>
              <a:spcBef>
                <a:spcPct val="25000"/>
              </a:spcBef>
            </a:pPr>
            <a:r>
              <a:rPr lang="en-US" sz="3800" dirty="0" smtClean="0">
                <a:solidFill>
                  <a:schemeClr val="bg1"/>
                </a:solidFill>
              </a:rPr>
              <a:t>The Obesity Epidemic</a:t>
            </a:r>
          </a:p>
        </p:txBody>
      </p:sp>
      <p:sp>
        <p:nvSpPr>
          <p:cNvPr id="53251"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53252"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A42EEAA5-8A32-48A7-A856-69A329D79A2A}" type="slidenum">
              <a:rPr lang="en-US" sz="900">
                <a:solidFill>
                  <a:schemeClr val="bg1"/>
                </a:solidFill>
              </a:rPr>
              <a:pPr algn="r" eaLnBrk="0" hangingPunct="0">
                <a:lnSpc>
                  <a:spcPct val="85000"/>
                </a:lnSpc>
                <a:spcBef>
                  <a:spcPct val="20000"/>
                </a:spcBef>
              </a:pPr>
              <a:t>34</a:t>
            </a:fld>
            <a:endParaRPr lang="en-US" sz="900">
              <a:solidFill>
                <a:schemeClr val="bg1"/>
              </a:solidFill>
            </a:endParaRPr>
          </a:p>
        </p:txBody>
      </p:sp>
      <p:pic>
        <p:nvPicPr>
          <p:cNvPr id="53253" name="Picture 5"/>
          <p:cNvPicPr>
            <a:picLocks noChangeAspect="1" noChangeArrowheads="1"/>
          </p:cNvPicPr>
          <p:nvPr/>
        </p:nvPicPr>
        <p:blipFill>
          <a:blip r:embed="rId3" cstate="email"/>
          <a:srcRect/>
          <a:stretch>
            <a:fillRect/>
          </a:stretch>
        </p:blipFill>
        <p:spPr bwMode="auto">
          <a:xfrm>
            <a:off x="3051175" y="838200"/>
            <a:ext cx="3032125" cy="838200"/>
          </a:xfrm>
          <a:prstGeom prst="rect">
            <a:avLst/>
          </a:prstGeom>
          <a:noFill/>
          <a:ln w="9525">
            <a:noFill/>
            <a:miter lim="800000"/>
            <a:headEnd/>
            <a:tailEnd/>
          </a:ln>
        </p:spPr>
      </p:pic>
      <p:sp>
        <p:nvSpPr>
          <p:cNvPr id="53254" name="TextBox 5"/>
          <p:cNvSpPr txBox="1">
            <a:spLocks noChangeArrowheads="1"/>
          </p:cNvSpPr>
          <p:nvPr/>
        </p:nvSpPr>
        <p:spPr bwMode="auto">
          <a:xfrm>
            <a:off x="619125" y="3305175"/>
            <a:ext cx="7943850" cy="2678113"/>
          </a:xfrm>
          <a:prstGeom prst="rect">
            <a:avLst/>
          </a:prstGeom>
          <a:noFill/>
          <a:ln w="9525">
            <a:noFill/>
            <a:miter lim="800000"/>
            <a:headEnd/>
            <a:tailEnd/>
          </a:ln>
        </p:spPr>
        <p:txBody>
          <a:bodyPr>
            <a:spAutoFit/>
          </a:bodyPr>
          <a:lstStyle/>
          <a:p>
            <a:pPr algn="ctr"/>
            <a:r>
              <a:rPr lang="en-US" sz="2800" b="1">
                <a:solidFill>
                  <a:srgbClr val="2B7299"/>
                </a:solidFill>
              </a:rPr>
              <a:t>In 1994, in no state was the percent of adults who were obese as high as 20%.</a:t>
            </a:r>
            <a:br>
              <a:rPr lang="en-US" sz="2800" b="1">
                <a:solidFill>
                  <a:srgbClr val="2B7299"/>
                </a:solidFill>
              </a:rPr>
            </a:br>
            <a:r>
              <a:rPr lang="en-US" sz="2800" b="1">
                <a:solidFill>
                  <a:srgbClr val="2B7299"/>
                </a:solidFill>
              </a:rPr>
              <a:t/>
            </a:r>
            <a:br>
              <a:rPr lang="en-US" sz="2800" b="1">
                <a:solidFill>
                  <a:srgbClr val="2B7299"/>
                </a:solidFill>
              </a:rPr>
            </a:br>
            <a:r>
              <a:rPr lang="en-US" sz="2800" b="1">
                <a:solidFill>
                  <a:srgbClr val="2B7299"/>
                </a:solidFill>
              </a:rPr>
              <a:t>By 2010, </a:t>
            </a:r>
            <a:r>
              <a:rPr lang="en-US" sz="2800" b="1">
                <a:solidFill>
                  <a:srgbClr val="FF0000"/>
                </a:solidFill>
              </a:rPr>
              <a:t>all 50 states </a:t>
            </a:r>
            <a:r>
              <a:rPr lang="en-US" sz="2800" b="1">
                <a:solidFill>
                  <a:srgbClr val="2B7299"/>
                </a:solidFill>
              </a:rPr>
              <a:t>had adult obesity rates of 20% or more. In 12 states, 30% of the adults were obese.</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2158594"/>
                                        </p:tgtEl>
                                        <p:attrNameLst>
                                          <p:attrName>style.visibility</p:attrName>
                                        </p:attrNameLst>
                                      </p:cBhvr>
                                      <p:to>
                                        <p:strVal val="visible"/>
                                      </p:to>
                                    </p:set>
                                    <p:animEffect transition="in" filter="barn(outVertical)">
                                      <p:cBhvr>
                                        <p:cTn id="7" dur="1000"/>
                                        <p:tgtEl>
                                          <p:spTgt spid="2158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859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endParaRPr lang="en-US" smtClean="0"/>
          </a:p>
        </p:txBody>
      </p:sp>
      <p:pic>
        <p:nvPicPr>
          <p:cNvPr id="56323" name="Content Placeholder 6" descr="brfss-self-reported-obesity-2011.gif"/>
          <p:cNvPicPr>
            <a:picLocks noGrp="1" noChangeAspect="1"/>
          </p:cNvPicPr>
          <p:nvPr>
            <p:ph idx="1"/>
          </p:nvPr>
        </p:nvPicPr>
        <p:blipFill>
          <a:blip r:embed="rId2" cstate="email"/>
          <a:srcRect/>
          <a:stretch>
            <a:fillRect/>
          </a:stretch>
        </p:blipFill>
        <p:spPr>
          <a:xfrm>
            <a:off x="236538" y="1000125"/>
            <a:ext cx="8289925" cy="5610225"/>
          </a:xfrm>
        </p:spPr>
      </p:pic>
      <p:sp>
        <p:nvSpPr>
          <p:cNvPr id="56324" name="Date Placeholder 3"/>
          <p:cNvSpPr>
            <a:spLocks noGrp="1"/>
          </p:cNvSpPr>
          <p:nvPr>
            <p:ph type="dt" sz="quarter" idx="10"/>
          </p:nvPr>
        </p:nvSpPr>
        <p:spPr>
          <a:noFill/>
        </p:spPr>
        <p:txBody>
          <a:bodyPr/>
          <a:lstStyle/>
          <a:p>
            <a:r>
              <a:rPr lang="en-US" smtClean="0"/>
              <a:t>12/01/09 - 9pm</a:t>
            </a:r>
          </a:p>
        </p:txBody>
      </p:sp>
      <p:sp>
        <p:nvSpPr>
          <p:cNvPr id="56325" name="Footer Placeholder 4"/>
          <p:cNvSpPr>
            <a:spLocks noGrp="1"/>
          </p:cNvSpPr>
          <p:nvPr>
            <p:ph type="ftr" sz="quarter" idx="11"/>
          </p:nvPr>
        </p:nvSpPr>
        <p:spPr>
          <a:noFill/>
        </p:spPr>
        <p:txBody>
          <a:bodyPr/>
          <a:lstStyle/>
          <a:p>
            <a:r>
              <a:rPr lang="en-US" smtClean="0"/>
              <a:t>eSlide – P6466 – The Financial Crisis and the Future of the P/C</a:t>
            </a:r>
          </a:p>
        </p:txBody>
      </p:sp>
      <p:sp>
        <p:nvSpPr>
          <p:cNvPr id="56326" name="Slide Number Placeholder 5"/>
          <p:cNvSpPr>
            <a:spLocks noGrp="1"/>
          </p:cNvSpPr>
          <p:nvPr>
            <p:ph type="sldNum" sz="quarter" idx="12"/>
          </p:nvPr>
        </p:nvSpPr>
        <p:spPr>
          <a:noFill/>
        </p:spPr>
        <p:txBody>
          <a:bodyPr/>
          <a:lstStyle/>
          <a:p>
            <a:fld id="{1C61FA6E-D05B-4045-B941-DAE2F0748753}" type="slidenum">
              <a:rPr lang="en-US" smtClean="0"/>
              <a:pPr/>
              <a:t>35</a:t>
            </a:fld>
            <a:endParaRPr lang="en-US" smtClean="0"/>
          </a:p>
        </p:txBody>
      </p:sp>
      <p:sp>
        <p:nvSpPr>
          <p:cNvPr id="56327" name="TextBox 6"/>
          <p:cNvSpPr txBox="1">
            <a:spLocks noChangeArrowheads="1"/>
          </p:cNvSpPr>
          <p:nvPr/>
        </p:nvSpPr>
        <p:spPr bwMode="auto">
          <a:xfrm>
            <a:off x="5686425" y="4467225"/>
            <a:ext cx="647700" cy="307975"/>
          </a:xfrm>
          <a:prstGeom prst="rect">
            <a:avLst/>
          </a:prstGeom>
          <a:noFill/>
          <a:ln w="9525">
            <a:noFill/>
            <a:miter lim="800000"/>
            <a:headEnd/>
            <a:tailEnd/>
          </a:ln>
        </p:spPr>
        <p:txBody>
          <a:bodyPr>
            <a:spAutoFit/>
          </a:bodyPr>
          <a:lstStyle/>
          <a:p>
            <a:r>
              <a:rPr lang="en-US" sz="1400" b="1"/>
              <a:t>32%</a:t>
            </a:r>
          </a:p>
        </p:txBody>
      </p:sp>
      <p:sp>
        <p:nvSpPr>
          <p:cNvPr id="56328" name="TextBox 7"/>
          <p:cNvSpPr txBox="1">
            <a:spLocks noChangeArrowheads="1"/>
          </p:cNvSpPr>
          <p:nvPr/>
        </p:nvSpPr>
        <p:spPr bwMode="auto">
          <a:xfrm>
            <a:off x="4352925" y="4086225"/>
            <a:ext cx="647700" cy="307975"/>
          </a:xfrm>
          <a:prstGeom prst="rect">
            <a:avLst/>
          </a:prstGeom>
          <a:noFill/>
          <a:ln w="9525">
            <a:noFill/>
            <a:miter lim="800000"/>
            <a:headEnd/>
            <a:tailEnd/>
          </a:ln>
        </p:spPr>
        <p:txBody>
          <a:bodyPr>
            <a:spAutoFit/>
          </a:bodyPr>
          <a:lstStyle/>
          <a:p>
            <a:r>
              <a:rPr lang="en-US" sz="1400" b="1"/>
              <a:t>31%</a:t>
            </a:r>
          </a:p>
        </p:txBody>
      </p:sp>
      <p:sp>
        <p:nvSpPr>
          <p:cNvPr id="56329" name="TextBox 8"/>
          <p:cNvSpPr txBox="1">
            <a:spLocks noChangeArrowheads="1"/>
          </p:cNvSpPr>
          <p:nvPr/>
        </p:nvSpPr>
        <p:spPr bwMode="auto">
          <a:xfrm>
            <a:off x="6229350" y="3467100"/>
            <a:ext cx="647700" cy="307975"/>
          </a:xfrm>
          <a:prstGeom prst="rect">
            <a:avLst/>
          </a:prstGeom>
          <a:noFill/>
          <a:ln w="9525">
            <a:noFill/>
            <a:miter lim="800000"/>
            <a:headEnd/>
            <a:tailEnd/>
          </a:ln>
        </p:spPr>
        <p:txBody>
          <a:bodyPr>
            <a:spAutoFit/>
          </a:bodyPr>
          <a:lstStyle/>
          <a:p>
            <a:r>
              <a:rPr lang="en-US" sz="1400" b="1"/>
              <a:t>32%</a:t>
            </a:r>
          </a:p>
        </p:txBody>
      </p:sp>
      <p:sp>
        <p:nvSpPr>
          <p:cNvPr id="56330" name="TextBox 9"/>
          <p:cNvSpPr txBox="1">
            <a:spLocks noChangeArrowheads="1"/>
          </p:cNvSpPr>
          <p:nvPr/>
        </p:nvSpPr>
        <p:spPr bwMode="auto">
          <a:xfrm>
            <a:off x="4200525" y="4686300"/>
            <a:ext cx="762000" cy="307975"/>
          </a:xfrm>
          <a:prstGeom prst="rect">
            <a:avLst/>
          </a:prstGeom>
          <a:noFill/>
          <a:ln w="9525">
            <a:noFill/>
            <a:miter lim="800000"/>
            <a:headEnd/>
            <a:tailEnd/>
          </a:ln>
        </p:spPr>
        <p:txBody>
          <a:bodyPr>
            <a:spAutoFit/>
          </a:bodyPr>
          <a:lstStyle/>
          <a:p>
            <a:r>
              <a:rPr lang="en-US" sz="1400" b="1"/>
              <a:t>30.4%</a:t>
            </a:r>
          </a:p>
        </p:txBody>
      </p:sp>
      <p:sp>
        <p:nvSpPr>
          <p:cNvPr id="56331" name="TextBox 10"/>
          <p:cNvSpPr txBox="1">
            <a:spLocks noChangeArrowheads="1"/>
          </p:cNvSpPr>
          <p:nvPr/>
        </p:nvSpPr>
        <p:spPr bwMode="auto">
          <a:xfrm>
            <a:off x="5295900" y="4467225"/>
            <a:ext cx="647700" cy="307975"/>
          </a:xfrm>
          <a:prstGeom prst="rect">
            <a:avLst/>
          </a:prstGeom>
          <a:noFill/>
          <a:ln w="9525">
            <a:noFill/>
            <a:miter lim="800000"/>
            <a:headEnd/>
            <a:tailEnd/>
          </a:ln>
        </p:spPr>
        <p:txBody>
          <a:bodyPr>
            <a:spAutoFit/>
          </a:bodyPr>
          <a:lstStyle/>
          <a:p>
            <a:r>
              <a:rPr lang="en-US" sz="1400" b="1"/>
              <a:t>35%</a:t>
            </a:r>
          </a:p>
        </p:txBody>
      </p:sp>
      <p:sp>
        <p:nvSpPr>
          <p:cNvPr id="56332" name="TextBox 11"/>
          <p:cNvSpPr txBox="1">
            <a:spLocks noChangeArrowheads="1"/>
          </p:cNvSpPr>
          <p:nvPr/>
        </p:nvSpPr>
        <p:spPr bwMode="auto">
          <a:xfrm>
            <a:off x="3419475" y="3495675"/>
            <a:ext cx="762000" cy="307975"/>
          </a:xfrm>
          <a:prstGeom prst="rect">
            <a:avLst/>
          </a:prstGeom>
          <a:noFill/>
          <a:ln w="9525">
            <a:noFill/>
            <a:miter lim="800000"/>
            <a:headEnd/>
            <a:tailEnd/>
          </a:ln>
        </p:spPr>
        <p:txBody>
          <a:bodyPr>
            <a:spAutoFit/>
          </a:bodyPr>
          <a:lstStyle/>
          <a:p>
            <a:r>
              <a:rPr lang="en-US" sz="1400" b="1"/>
              <a:t>20.7%</a:t>
            </a:r>
          </a:p>
        </p:txBody>
      </p:sp>
      <p:sp>
        <p:nvSpPr>
          <p:cNvPr id="13" name="Oval 8"/>
          <p:cNvSpPr>
            <a:spLocks noChangeArrowheads="1"/>
          </p:cNvSpPr>
          <p:nvPr/>
        </p:nvSpPr>
        <p:spPr bwMode="auto">
          <a:xfrm rot="-5400000">
            <a:off x="6527800" y="2222500"/>
            <a:ext cx="866775" cy="1241425"/>
          </a:xfrm>
          <a:prstGeom prst="ellipse">
            <a:avLst/>
          </a:prstGeom>
          <a:noFill/>
          <a:ln w="38100">
            <a:solidFill>
              <a:srgbClr val="FF00FF"/>
            </a:solidFill>
            <a:round/>
            <a:headEnd/>
            <a:tailEnd/>
          </a:ln>
        </p:spPr>
        <p:txBody>
          <a:bodyPr vert="eaVert" wrap="none" lIns="92075" tIns="46038" rIns="92075" bIns="46038" anchor="ctr"/>
          <a:lstStyle/>
          <a:p>
            <a:pPr eaLnBrk="0" hangingPunct="0">
              <a:spcBef>
                <a:spcPct val="50000"/>
              </a:spcBef>
              <a:buClr>
                <a:srgbClr val="FF3300"/>
              </a:buClr>
              <a:buFont typeface="Wingdings" pitchFamily="2" charset="2"/>
              <a:buNone/>
            </a:pPr>
            <a:endParaRPr lang="en-US" sz="10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100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ppt_x</p:attrName>
                                        </p:attrNameLst>
                                      </p:cBhvr>
                                      <p:tavLst>
                                        <p:tav tm="0">
                                          <p:val>
                                            <p:strVal val="#ppt_x"/>
                                          </p:val>
                                        </p:tav>
                                        <p:tav tm="100000">
                                          <p:val>
                                            <p:strVal val="#ppt_x"/>
                                          </p:val>
                                        </p:tav>
                                      </p:tavLst>
                                    </p:anim>
                                    <p:anim calcmode="lin" valueType="num">
                                      <p:cBhvr>
                                        <p:cTn id="8" dur="500" fill="hold"/>
                                        <p:tgtEl>
                                          <p:spTgt spid="13"/>
                                        </p:tgtEl>
                                        <p:attrNameLst>
                                          <p:attrName>ppt_y</p:attrName>
                                        </p:attrNameLst>
                                      </p:cBhvr>
                                      <p:tavLst>
                                        <p:tav tm="0">
                                          <p:val>
                                            <p:strVal val="#ppt_y+#ppt_h/2"/>
                                          </p:val>
                                        </p:tav>
                                        <p:tav tm="100000">
                                          <p:val>
                                            <p:strVal val="#ppt_y"/>
                                          </p:val>
                                        </p:tav>
                                      </p:tavLst>
                                    </p:anim>
                                    <p:anim calcmode="lin" valueType="num">
                                      <p:cBhvr>
                                        <p:cTn id="9" dur="500" fill="hold"/>
                                        <p:tgtEl>
                                          <p:spTgt spid="13"/>
                                        </p:tgtEl>
                                        <p:attrNameLst>
                                          <p:attrName>ppt_w</p:attrName>
                                        </p:attrNameLst>
                                      </p:cBhvr>
                                      <p:tavLst>
                                        <p:tav tm="0">
                                          <p:val>
                                            <p:strVal val="#ppt_w"/>
                                          </p:val>
                                        </p:tav>
                                        <p:tav tm="100000">
                                          <p:val>
                                            <p:strVal val="#ppt_w"/>
                                          </p:val>
                                        </p:tav>
                                      </p:tavLst>
                                    </p:anim>
                                    <p:anim calcmode="lin" valueType="num">
                                      <p:cBhvr>
                                        <p:cTn id="10" dur="5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11"/>
          <p:cNvSpPr txBox="1">
            <a:spLocks noGrp="1" noChangeArrowheads="1"/>
          </p:cNvSpPr>
          <p:nvPr/>
        </p:nvSpPr>
        <p:spPr bwMode="auto">
          <a:xfrm>
            <a:off x="6553200" y="6324600"/>
            <a:ext cx="1905000" cy="457200"/>
          </a:xfrm>
          <a:prstGeom prst="rect">
            <a:avLst/>
          </a:prstGeom>
          <a:noFill/>
          <a:ln w="9525">
            <a:noFill/>
            <a:miter lim="800000"/>
            <a:headEnd/>
            <a:tailEnd/>
          </a:ln>
        </p:spPr>
        <p:txBody>
          <a:bodyPr wrap="none" lIns="92075" tIns="46038" rIns="92075" bIns="46038" anchor="ctr"/>
          <a:lstStyle/>
          <a:p>
            <a:pPr algn="r" eaLnBrk="0" hangingPunct="0"/>
            <a:fld id="{82E64832-4702-4401-ADFE-E92AD0548A80}" type="slidenum">
              <a:rPr lang="en-US" sz="1400"/>
              <a:pPr algn="r" eaLnBrk="0" hangingPunct="0"/>
              <a:t>36</a:t>
            </a:fld>
            <a:endParaRPr lang="en-US" sz="1400"/>
          </a:p>
        </p:txBody>
      </p:sp>
      <p:sp>
        <p:nvSpPr>
          <p:cNvPr id="29700" name="Rectangle 2"/>
          <p:cNvSpPr>
            <a:spLocks noGrp="1" noChangeArrowheads="1"/>
          </p:cNvSpPr>
          <p:nvPr>
            <p:ph type="title" idx="4294967295"/>
          </p:nvPr>
        </p:nvSpPr>
        <p:spPr>
          <a:xfrm>
            <a:off x="0" y="130175"/>
            <a:ext cx="7105650" cy="831850"/>
          </a:xfrm>
        </p:spPr>
        <p:txBody>
          <a:bodyPr lIns="92075" tIns="46038" rIns="92075" bIns="46038" anchor="t" anchorCtr="1"/>
          <a:lstStyle/>
          <a:p>
            <a:pPr>
              <a:lnSpc>
                <a:spcPct val="85000"/>
              </a:lnSpc>
            </a:pPr>
            <a:r>
              <a:rPr lang="en-US" dirty="0" smtClean="0"/>
              <a:t>Overweight and Obesity</a:t>
            </a:r>
            <a:br>
              <a:rPr lang="en-US" dirty="0" smtClean="0"/>
            </a:br>
            <a:r>
              <a:rPr lang="en-US" dirty="0" smtClean="0"/>
              <a:t>in New York and the U.S., 2012</a:t>
            </a:r>
          </a:p>
        </p:txBody>
      </p:sp>
      <p:graphicFrame>
        <p:nvGraphicFramePr>
          <p:cNvPr id="8" name="Object 3"/>
          <p:cNvGraphicFramePr>
            <a:graphicFrameLocks noGrp="1" noChangeAspect="1"/>
          </p:cNvGraphicFramePr>
          <p:nvPr>
            <p:ph type="chart" idx="4294967295"/>
          </p:nvPr>
        </p:nvGraphicFramePr>
        <p:xfrm>
          <a:off x="292100" y="1196975"/>
          <a:ext cx="8801100" cy="4597400"/>
        </p:xfrm>
        <a:graphic>
          <a:graphicData uri="http://schemas.openxmlformats.org/drawingml/2006/chart">
            <c:chart xmlns:c="http://schemas.openxmlformats.org/drawingml/2006/chart" xmlns:r="http://schemas.openxmlformats.org/officeDocument/2006/relationships" r:id="rId2"/>
          </a:graphicData>
        </a:graphic>
      </p:graphicFrame>
      <p:sp>
        <p:nvSpPr>
          <p:cNvPr id="29701" name="Rectangle 4"/>
          <p:cNvSpPr>
            <a:spLocks noChangeArrowheads="1"/>
          </p:cNvSpPr>
          <p:nvPr/>
        </p:nvSpPr>
        <p:spPr bwMode="auto">
          <a:xfrm>
            <a:off x="239713" y="6424613"/>
            <a:ext cx="7951787" cy="262252"/>
          </a:xfrm>
          <a:prstGeom prst="rect">
            <a:avLst/>
          </a:prstGeom>
          <a:noFill/>
          <a:ln w="9525">
            <a:noFill/>
            <a:miter lim="800000"/>
            <a:headEnd/>
            <a:tailEnd/>
          </a:ln>
        </p:spPr>
        <p:txBody>
          <a:bodyPr lIns="92075" tIns="46038" rIns="92075" bIns="46038">
            <a:spAutoFit/>
          </a:bodyPr>
          <a:lstStyle/>
          <a:p>
            <a:pPr eaLnBrk="0" hangingPunct="0"/>
            <a:r>
              <a:rPr lang="en-US" sz="1100" dirty="0"/>
              <a:t>Source: US </a:t>
            </a:r>
            <a:r>
              <a:rPr lang="en-US" sz="1100" dirty="0" smtClean="0"/>
              <a:t>CDC at </a:t>
            </a:r>
            <a:r>
              <a:rPr lang="en-US" sz="1100" dirty="0" smtClean="0">
                <a:hlinkClick r:id="rId3"/>
              </a:rPr>
              <a:t>http://apps.nccd.cdc.gov/brfss/display.asp?cat=OB&amp;yr=2012&amp;qkey=8261&amp;state=UB</a:t>
            </a:r>
            <a:r>
              <a:rPr lang="en-US" sz="1100" dirty="0" smtClean="0"/>
              <a:t> </a:t>
            </a:r>
            <a:endParaRPr lang="en-US" sz="1100" dirty="0"/>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11"/>
          <p:cNvSpPr txBox="1">
            <a:spLocks noGrp="1" noChangeArrowheads="1"/>
          </p:cNvSpPr>
          <p:nvPr/>
        </p:nvSpPr>
        <p:spPr bwMode="auto">
          <a:xfrm>
            <a:off x="6553200" y="6324600"/>
            <a:ext cx="1905000" cy="457200"/>
          </a:xfrm>
          <a:prstGeom prst="rect">
            <a:avLst/>
          </a:prstGeom>
          <a:noFill/>
          <a:ln w="9525">
            <a:noFill/>
            <a:miter lim="800000"/>
            <a:headEnd/>
            <a:tailEnd/>
          </a:ln>
        </p:spPr>
        <p:txBody>
          <a:bodyPr wrap="none" lIns="92075" tIns="46038" rIns="92075" bIns="46038" anchor="ctr"/>
          <a:lstStyle/>
          <a:p>
            <a:pPr algn="r" eaLnBrk="0" hangingPunct="0"/>
            <a:fld id="{F4F6A377-C68E-40F6-A79C-1FF573764D9A}" type="slidenum">
              <a:rPr lang="en-US" sz="1400"/>
              <a:pPr algn="r" eaLnBrk="0" hangingPunct="0"/>
              <a:t>37</a:t>
            </a:fld>
            <a:endParaRPr lang="en-US" sz="1400"/>
          </a:p>
        </p:txBody>
      </p:sp>
      <p:sp>
        <p:nvSpPr>
          <p:cNvPr id="30724" name="Rectangle 2"/>
          <p:cNvSpPr>
            <a:spLocks noGrp="1" noChangeArrowheads="1"/>
          </p:cNvSpPr>
          <p:nvPr>
            <p:ph type="title" idx="4294967295"/>
          </p:nvPr>
        </p:nvSpPr>
        <p:spPr>
          <a:xfrm>
            <a:off x="381000" y="138113"/>
            <a:ext cx="7870825" cy="790575"/>
          </a:xfrm>
        </p:spPr>
        <p:txBody>
          <a:bodyPr lIns="92075" tIns="46038" rIns="92075" bIns="46038" anchor="b"/>
          <a:lstStyle/>
          <a:p>
            <a:pPr>
              <a:lnSpc>
                <a:spcPct val="85000"/>
              </a:lnSpc>
            </a:pPr>
            <a:r>
              <a:rPr lang="en-US" sz="2600" smtClean="0">
                <a:solidFill>
                  <a:srgbClr val="2B7299"/>
                </a:solidFill>
              </a:rPr>
              <a:t>The Most Obese Workers File Twice as Many</a:t>
            </a:r>
            <a:br>
              <a:rPr lang="en-US" sz="2600" smtClean="0">
                <a:solidFill>
                  <a:srgbClr val="2B7299"/>
                </a:solidFill>
              </a:rPr>
            </a:br>
            <a:r>
              <a:rPr lang="en-US" sz="2600" smtClean="0">
                <a:solidFill>
                  <a:srgbClr val="2B7299"/>
                </a:solidFill>
              </a:rPr>
              <a:t>WC Claims as Healthy-Weight Workers</a:t>
            </a:r>
          </a:p>
        </p:txBody>
      </p:sp>
      <p:graphicFrame>
        <p:nvGraphicFramePr>
          <p:cNvPr id="7" name="Object 3"/>
          <p:cNvGraphicFramePr>
            <a:graphicFrameLocks noGrp="1" noChangeAspect="1"/>
          </p:cNvGraphicFramePr>
          <p:nvPr>
            <p:ph type="chart" idx="4294967295"/>
          </p:nvPr>
        </p:nvGraphicFramePr>
        <p:xfrm>
          <a:off x="141288" y="1230313"/>
          <a:ext cx="8951912" cy="4662487"/>
        </p:xfrm>
        <a:graphic>
          <a:graphicData uri="http://schemas.openxmlformats.org/drawingml/2006/chart">
            <c:chart xmlns:c="http://schemas.openxmlformats.org/drawingml/2006/chart" xmlns:r="http://schemas.openxmlformats.org/officeDocument/2006/relationships" r:id="rId2"/>
          </a:graphicData>
        </a:graphic>
      </p:graphicFrame>
      <p:sp>
        <p:nvSpPr>
          <p:cNvPr id="30725" name="Text Box 4"/>
          <p:cNvSpPr txBox="1">
            <a:spLocks noChangeArrowheads="1"/>
          </p:cNvSpPr>
          <p:nvPr/>
        </p:nvSpPr>
        <p:spPr bwMode="auto">
          <a:xfrm>
            <a:off x="90488" y="6315075"/>
            <a:ext cx="8977312" cy="439738"/>
          </a:xfrm>
          <a:prstGeom prst="rect">
            <a:avLst/>
          </a:prstGeom>
          <a:noFill/>
          <a:ln w="9525">
            <a:noFill/>
            <a:miter lim="800000"/>
            <a:headEnd/>
            <a:tailEnd/>
          </a:ln>
        </p:spPr>
        <p:txBody>
          <a:bodyPr lIns="92075" tIns="46038" rIns="92075" bIns="46038">
            <a:spAutoFit/>
          </a:bodyPr>
          <a:lstStyle/>
          <a:p>
            <a:pPr eaLnBrk="0" hangingPunct="0">
              <a:lnSpc>
                <a:spcPct val="90000"/>
              </a:lnSpc>
            </a:pPr>
            <a:endParaRPr lang="en-US" sz="1400">
              <a:latin typeface="Times New Roman" pitchFamily="18" charset="0"/>
            </a:endParaRPr>
          </a:p>
          <a:p>
            <a:pPr eaLnBrk="0" hangingPunct="0">
              <a:lnSpc>
                <a:spcPct val="90000"/>
              </a:lnSpc>
            </a:pPr>
            <a:r>
              <a:rPr lang="en-US" sz="1100"/>
              <a:t>Source: Ostbye, T., </a:t>
            </a:r>
            <a:r>
              <a:rPr lang="en-US" sz="1100" i="1"/>
              <a:t>et al</a:t>
            </a:r>
            <a:r>
              <a:rPr lang="en-US" sz="1100"/>
              <a:t>, “Obesity and Workers Compensation,” </a:t>
            </a:r>
            <a:r>
              <a:rPr lang="en-US" sz="1100" i="1"/>
              <a:t>Archives of Internal Medicine</a:t>
            </a:r>
            <a:r>
              <a:rPr lang="en-US" sz="1100"/>
              <a:t>, April 23, 2007</a:t>
            </a:r>
            <a:r>
              <a:rPr lang="en-US" sz="1100" i="1"/>
              <a:t>.</a:t>
            </a:r>
            <a:endParaRPr lang="en-US" sz="1100"/>
          </a:p>
        </p:txBody>
      </p:sp>
      <p:sp>
        <p:nvSpPr>
          <p:cNvPr id="6430725" name="AutoShape 5"/>
          <p:cNvSpPr>
            <a:spLocks noChangeArrowheads="1"/>
          </p:cNvSpPr>
          <p:nvPr/>
        </p:nvSpPr>
        <p:spPr bwMode="auto">
          <a:xfrm>
            <a:off x="2486025" y="1647825"/>
            <a:ext cx="2705100" cy="819150"/>
          </a:xfrm>
          <a:prstGeom prst="wedgeRectCallout">
            <a:avLst>
              <a:gd name="adj1" fmla="val 127241"/>
              <a:gd name="adj2" fmla="val 13500"/>
            </a:avLst>
          </a:prstGeom>
          <a:solidFill>
            <a:srgbClr val="2B7299"/>
          </a:solidFill>
          <a:ln w="9525">
            <a:solidFill>
              <a:schemeClr val="tx1"/>
            </a:solidFill>
            <a:miter lim="800000"/>
            <a:headEnd/>
            <a:tailEnd/>
          </a:ln>
        </p:spPr>
        <p:txBody>
          <a:bodyPr lIns="92075" tIns="46038" rIns="92075" bIns="46038"/>
          <a:lstStyle/>
          <a:p>
            <a:pPr algn="ctr" eaLnBrk="0" hangingPunct="0">
              <a:lnSpc>
                <a:spcPct val="80000"/>
              </a:lnSpc>
              <a:spcBef>
                <a:spcPct val="50000"/>
              </a:spcBef>
              <a:buClr>
                <a:srgbClr val="FF3300"/>
              </a:buClr>
              <a:buFont typeface="Wingdings" pitchFamily="2" charset="2"/>
              <a:buNone/>
            </a:pPr>
            <a:r>
              <a:rPr lang="en-US" sz="1400" b="1">
                <a:solidFill>
                  <a:schemeClr val="bg1"/>
                </a:solidFill>
                <a:cs typeface="Arial" charset="0"/>
              </a:rPr>
              <a:t>The most obese have twice as many claims and 13 times more lost workdays than healthy weight workers</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430725"/>
                                        </p:tgtEl>
                                        <p:attrNameLst>
                                          <p:attrName>style.visibility</p:attrName>
                                        </p:attrNameLst>
                                      </p:cBhvr>
                                      <p:to>
                                        <p:strVal val="visible"/>
                                      </p:to>
                                    </p:set>
                                    <p:anim calcmode="lin" valueType="num">
                                      <p:cBhvr additive="base">
                                        <p:cTn id="7" dur="500" fill="hold"/>
                                        <p:tgtEl>
                                          <p:spTgt spid="6430725"/>
                                        </p:tgtEl>
                                        <p:attrNameLst>
                                          <p:attrName>ppt_x</p:attrName>
                                        </p:attrNameLst>
                                      </p:cBhvr>
                                      <p:tavLst>
                                        <p:tav tm="0">
                                          <p:val>
                                            <p:strVal val="#ppt_x"/>
                                          </p:val>
                                        </p:tav>
                                        <p:tav tm="100000">
                                          <p:val>
                                            <p:strVal val="#ppt_x"/>
                                          </p:val>
                                        </p:tav>
                                      </p:tavLst>
                                    </p:anim>
                                    <p:anim calcmode="lin" valueType="num">
                                      <p:cBhvr additive="base">
                                        <p:cTn id="8" dur="500" fill="hold"/>
                                        <p:tgtEl>
                                          <p:spTgt spid="64307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3072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11"/>
          <p:cNvSpPr txBox="1">
            <a:spLocks noGrp="1" noChangeArrowheads="1"/>
          </p:cNvSpPr>
          <p:nvPr/>
        </p:nvSpPr>
        <p:spPr bwMode="auto">
          <a:xfrm>
            <a:off x="6553200" y="6324600"/>
            <a:ext cx="1905000" cy="457200"/>
          </a:xfrm>
          <a:prstGeom prst="rect">
            <a:avLst/>
          </a:prstGeom>
          <a:noFill/>
          <a:ln w="9525">
            <a:noFill/>
            <a:miter lim="800000"/>
            <a:headEnd/>
            <a:tailEnd/>
          </a:ln>
        </p:spPr>
        <p:txBody>
          <a:bodyPr wrap="none" lIns="92075" tIns="46038" rIns="92075" bIns="46038" anchor="ctr"/>
          <a:lstStyle/>
          <a:p>
            <a:pPr algn="r" eaLnBrk="0" hangingPunct="0"/>
            <a:fld id="{D8D7E150-3095-4412-941B-45527A46CCC3}" type="slidenum">
              <a:rPr lang="en-US" sz="1400"/>
              <a:pPr algn="r" eaLnBrk="0" hangingPunct="0"/>
              <a:t>38</a:t>
            </a:fld>
            <a:endParaRPr lang="en-US" sz="1400"/>
          </a:p>
        </p:txBody>
      </p:sp>
      <p:sp>
        <p:nvSpPr>
          <p:cNvPr id="31748" name="Rectangle 2"/>
          <p:cNvSpPr>
            <a:spLocks noGrp="1" noChangeArrowheads="1"/>
          </p:cNvSpPr>
          <p:nvPr>
            <p:ph type="title" idx="4294967295"/>
          </p:nvPr>
        </p:nvSpPr>
        <p:spPr>
          <a:xfrm>
            <a:off x="473075" y="238125"/>
            <a:ext cx="7870825" cy="676275"/>
          </a:xfrm>
        </p:spPr>
        <p:txBody>
          <a:bodyPr lIns="92075" tIns="46038" rIns="92075" bIns="46038" anchor="b"/>
          <a:lstStyle/>
          <a:p>
            <a:pPr>
              <a:lnSpc>
                <a:spcPct val="75000"/>
              </a:lnSpc>
            </a:pPr>
            <a:r>
              <a:rPr lang="en-US" sz="2600" smtClean="0">
                <a:solidFill>
                  <a:srgbClr val="2B7299"/>
                </a:solidFill>
              </a:rPr>
              <a:t>WC Medical Claims and Indemnity Costs</a:t>
            </a:r>
            <a:br>
              <a:rPr lang="en-US" sz="2600" smtClean="0">
                <a:solidFill>
                  <a:srgbClr val="2B7299"/>
                </a:solidFill>
              </a:rPr>
            </a:br>
            <a:r>
              <a:rPr lang="en-US" sz="2600" smtClean="0">
                <a:solidFill>
                  <a:srgbClr val="2B7299"/>
                </a:solidFill>
              </a:rPr>
              <a:t>are 5-10x Higher for the Most Obese Workers</a:t>
            </a:r>
          </a:p>
        </p:txBody>
      </p:sp>
      <p:graphicFrame>
        <p:nvGraphicFramePr>
          <p:cNvPr id="7" name="Object 3"/>
          <p:cNvGraphicFramePr>
            <a:graphicFrameLocks noGrp="1" noChangeAspect="1"/>
          </p:cNvGraphicFramePr>
          <p:nvPr>
            <p:ph type="chart" idx="4294967295"/>
          </p:nvPr>
        </p:nvGraphicFramePr>
        <p:xfrm>
          <a:off x="50800" y="1203325"/>
          <a:ext cx="8816975" cy="4686300"/>
        </p:xfrm>
        <a:graphic>
          <a:graphicData uri="http://schemas.openxmlformats.org/drawingml/2006/chart">
            <c:chart xmlns:c="http://schemas.openxmlformats.org/drawingml/2006/chart" xmlns:r="http://schemas.openxmlformats.org/officeDocument/2006/relationships" r:id="rId2"/>
          </a:graphicData>
        </a:graphic>
      </p:graphicFrame>
      <p:sp>
        <p:nvSpPr>
          <p:cNvPr id="31749" name="Text Box 4"/>
          <p:cNvSpPr txBox="1">
            <a:spLocks noChangeArrowheads="1"/>
          </p:cNvSpPr>
          <p:nvPr/>
        </p:nvSpPr>
        <p:spPr bwMode="auto">
          <a:xfrm>
            <a:off x="0" y="6573838"/>
            <a:ext cx="7007225" cy="246062"/>
          </a:xfrm>
          <a:prstGeom prst="rect">
            <a:avLst/>
          </a:prstGeom>
          <a:noFill/>
          <a:ln w="9525">
            <a:noFill/>
            <a:miter lim="800000"/>
            <a:headEnd/>
            <a:tailEnd/>
          </a:ln>
        </p:spPr>
        <p:txBody>
          <a:bodyPr wrap="none" lIns="92075" tIns="46038" rIns="92075" bIns="46038">
            <a:spAutoFit/>
          </a:bodyPr>
          <a:lstStyle/>
          <a:p>
            <a:pPr eaLnBrk="0" hangingPunct="0">
              <a:lnSpc>
                <a:spcPct val="90000"/>
              </a:lnSpc>
            </a:pPr>
            <a:r>
              <a:rPr lang="en-US" sz="1100"/>
              <a:t>Source: Ostbye, T., </a:t>
            </a:r>
            <a:r>
              <a:rPr lang="en-US" sz="1100" i="1"/>
              <a:t>et al</a:t>
            </a:r>
            <a:r>
              <a:rPr lang="en-US" sz="1100"/>
              <a:t>, “Obesity and Workers Compensation,” </a:t>
            </a:r>
            <a:r>
              <a:rPr lang="en-US" sz="1100" i="1"/>
              <a:t>Archives of Internal Medicine</a:t>
            </a:r>
            <a:r>
              <a:rPr lang="en-US" sz="1100"/>
              <a:t>, April 23, 2007</a:t>
            </a:r>
            <a:r>
              <a:rPr lang="en-US" sz="1100" i="1"/>
              <a:t>.</a:t>
            </a:r>
          </a:p>
        </p:txBody>
      </p:sp>
      <p:sp>
        <p:nvSpPr>
          <p:cNvPr id="6431749" name="AutoShape 5"/>
          <p:cNvSpPr>
            <a:spLocks noChangeArrowheads="1"/>
          </p:cNvSpPr>
          <p:nvPr/>
        </p:nvSpPr>
        <p:spPr bwMode="auto">
          <a:xfrm>
            <a:off x="2057400" y="1600200"/>
            <a:ext cx="3505200" cy="590550"/>
          </a:xfrm>
          <a:prstGeom prst="wedgeRectCallout">
            <a:avLst>
              <a:gd name="adj1" fmla="val 109236"/>
              <a:gd name="adj2" fmla="val -37954"/>
            </a:avLst>
          </a:prstGeom>
          <a:solidFill>
            <a:srgbClr val="2B7299"/>
          </a:solidFill>
          <a:ln w="9525">
            <a:solidFill>
              <a:schemeClr val="tx1"/>
            </a:solidFill>
            <a:miter lim="800000"/>
            <a:headEnd/>
            <a:tailEnd/>
          </a:ln>
        </p:spPr>
        <p:txBody>
          <a:bodyPr lIns="92075" tIns="46038" rIns="92075" bIns="46038"/>
          <a:lstStyle/>
          <a:p>
            <a:pPr algn="ctr" eaLnBrk="0" hangingPunct="0">
              <a:lnSpc>
                <a:spcPct val="80000"/>
              </a:lnSpc>
              <a:spcBef>
                <a:spcPct val="50000"/>
              </a:spcBef>
              <a:buClr>
                <a:srgbClr val="FF3300"/>
              </a:buClr>
              <a:buFont typeface="Wingdings" pitchFamily="2" charset="2"/>
              <a:buNone/>
            </a:pPr>
            <a:r>
              <a:rPr lang="en-US" sz="1400" b="1">
                <a:solidFill>
                  <a:schemeClr val="bg1"/>
                </a:solidFill>
                <a:cs typeface="Arial" charset="0"/>
              </a:rPr>
              <a:t>Indemnity costs are 11 times higher for the most obese workers than for healthy-weight workers.</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431749"/>
                                        </p:tgtEl>
                                        <p:attrNameLst>
                                          <p:attrName>style.visibility</p:attrName>
                                        </p:attrNameLst>
                                      </p:cBhvr>
                                      <p:to>
                                        <p:strVal val="visible"/>
                                      </p:to>
                                    </p:set>
                                    <p:anim calcmode="lin" valueType="num">
                                      <p:cBhvr additive="base">
                                        <p:cTn id="7" dur="500" fill="hold"/>
                                        <p:tgtEl>
                                          <p:spTgt spid="6431749"/>
                                        </p:tgtEl>
                                        <p:attrNameLst>
                                          <p:attrName>ppt_x</p:attrName>
                                        </p:attrNameLst>
                                      </p:cBhvr>
                                      <p:tavLst>
                                        <p:tav tm="0">
                                          <p:val>
                                            <p:strVal val="#ppt_x"/>
                                          </p:val>
                                        </p:tav>
                                        <p:tav tm="100000">
                                          <p:val>
                                            <p:strVal val="#ppt_x"/>
                                          </p:val>
                                        </p:tav>
                                      </p:tavLst>
                                    </p:anim>
                                    <p:anim calcmode="lin" valueType="num">
                                      <p:cBhvr additive="base">
                                        <p:cTn id="8" dur="500" fill="hold"/>
                                        <p:tgtEl>
                                          <p:spTgt spid="64317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3174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11"/>
          <p:cNvSpPr txBox="1">
            <a:spLocks noGrp="1" noChangeArrowheads="1"/>
          </p:cNvSpPr>
          <p:nvPr/>
        </p:nvSpPr>
        <p:spPr bwMode="auto">
          <a:xfrm>
            <a:off x="6553200" y="6324600"/>
            <a:ext cx="1905000" cy="457200"/>
          </a:xfrm>
          <a:prstGeom prst="rect">
            <a:avLst/>
          </a:prstGeom>
          <a:noFill/>
          <a:ln w="9525">
            <a:noFill/>
            <a:miter lim="800000"/>
            <a:headEnd/>
            <a:tailEnd/>
          </a:ln>
        </p:spPr>
        <p:txBody>
          <a:bodyPr wrap="none" lIns="92075" tIns="46038" rIns="92075" bIns="46038" anchor="ctr"/>
          <a:lstStyle/>
          <a:p>
            <a:pPr algn="r" eaLnBrk="0" hangingPunct="0"/>
            <a:fld id="{8E75BB8F-D319-4587-A74E-379277E55644}" type="slidenum">
              <a:rPr lang="en-US" sz="1400"/>
              <a:pPr algn="r" eaLnBrk="0" hangingPunct="0"/>
              <a:t>39</a:t>
            </a:fld>
            <a:endParaRPr lang="en-US" sz="1400"/>
          </a:p>
        </p:txBody>
      </p:sp>
      <p:sp>
        <p:nvSpPr>
          <p:cNvPr id="32772" name="Rectangle 2"/>
          <p:cNvSpPr>
            <a:spLocks noGrp="1" noChangeArrowheads="1"/>
          </p:cNvSpPr>
          <p:nvPr>
            <p:ph type="title" idx="4294967295"/>
          </p:nvPr>
        </p:nvSpPr>
        <p:spPr>
          <a:xfrm>
            <a:off x="473075" y="238125"/>
            <a:ext cx="7870825" cy="676275"/>
          </a:xfrm>
        </p:spPr>
        <p:txBody>
          <a:bodyPr lIns="92075" tIns="46038" rIns="92075" bIns="46038" anchor="b"/>
          <a:lstStyle/>
          <a:p>
            <a:pPr>
              <a:lnSpc>
                <a:spcPct val="75000"/>
              </a:lnSpc>
            </a:pPr>
            <a:r>
              <a:rPr lang="en-US" sz="2600" smtClean="0">
                <a:solidFill>
                  <a:srgbClr val="2B7299"/>
                </a:solidFill>
              </a:rPr>
              <a:t>Additional (to WC) Costs of Obese Workers </a:t>
            </a:r>
          </a:p>
        </p:txBody>
      </p:sp>
      <p:graphicFrame>
        <p:nvGraphicFramePr>
          <p:cNvPr id="8" name="Object 3"/>
          <p:cNvGraphicFramePr>
            <a:graphicFrameLocks noGrp="1" noChangeAspect="1"/>
          </p:cNvGraphicFramePr>
          <p:nvPr>
            <p:ph type="chart" idx="4294967295"/>
          </p:nvPr>
        </p:nvGraphicFramePr>
        <p:xfrm>
          <a:off x="276225" y="1374775"/>
          <a:ext cx="8816975" cy="4686300"/>
        </p:xfrm>
        <a:graphic>
          <a:graphicData uri="http://schemas.openxmlformats.org/drawingml/2006/chart">
            <c:chart xmlns:c="http://schemas.openxmlformats.org/drawingml/2006/chart" xmlns:r="http://schemas.openxmlformats.org/officeDocument/2006/relationships" r:id="rId2"/>
          </a:graphicData>
        </a:graphic>
      </p:graphicFrame>
      <p:sp>
        <p:nvSpPr>
          <p:cNvPr id="32773" name="Text Box 4"/>
          <p:cNvSpPr txBox="1">
            <a:spLocks noChangeArrowheads="1"/>
          </p:cNvSpPr>
          <p:nvPr/>
        </p:nvSpPr>
        <p:spPr bwMode="auto">
          <a:xfrm>
            <a:off x="485775" y="6326188"/>
            <a:ext cx="7515225" cy="398462"/>
          </a:xfrm>
          <a:prstGeom prst="rect">
            <a:avLst/>
          </a:prstGeom>
          <a:noFill/>
          <a:ln w="9525">
            <a:noFill/>
            <a:miter lim="800000"/>
            <a:headEnd/>
            <a:tailEnd/>
          </a:ln>
        </p:spPr>
        <p:txBody>
          <a:bodyPr lIns="92075" tIns="46038" rIns="92075" bIns="46038">
            <a:spAutoFit/>
          </a:bodyPr>
          <a:lstStyle/>
          <a:p>
            <a:pPr eaLnBrk="0" hangingPunct="0">
              <a:lnSpc>
                <a:spcPct val="90000"/>
              </a:lnSpc>
            </a:pPr>
            <a:r>
              <a:rPr lang="en-US" sz="1100"/>
              <a:t>Source: Finkelstein, E., </a:t>
            </a:r>
            <a:r>
              <a:rPr lang="en-US" sz="1100" i="1"/>
              <a:t>et al</a:t>
            </a:r>
            <a:r>
              <a:rPr lang="en-US" sz="1100"/>
              <a:t>, “The Costs of Obesity in the Workplace,” </a:t>
            </a:r>
            <a:r>
              <a:rPr lang="en-US" sz="1100" i="1"/>
              <a:t>Journal of Occupational and Environmental Medicine</a:t>
            </a:r>
            <a:r>
              <a:rPr lang="en-US" sz="1100"/>
              <a:t>, Volume 52, No. 10 (October 2010), pp. 971-976</a:t>
            </a:r>
            <a:r>
              <a:rPr lang="en-US" sz="1100" i="1"/>
              <a:t>.</a:t>
            </a:r>
          </a:p>
        </p:txBody>
      </p:sp>
      <p:sp>
        <p:nvSpPr>
          <p:cNvPr id="6431749" name="AutoShape 5"/>
          <p:cNvSpPr>
            <a:spLocks noChangeArrowheads="1"/>
          </p:cNvSpPr>
          <p:nvPr/>
        </p:nvSpPr>
        <p:spPr bwMode="auto">
          <a:xfrm>
            <a:off x="2057400" y="1600200"/>
            <a:ext cx="3505200" cy="1104900"/>
          </a:xfrm>
          <a:prstGeom prst="wedgeRectCallout">
            <a:avLst>
              <a:gd name="adj1" fmla="val 109236"/>
              <a:gd name="adj2" fmla="val -37954"/>
            </a:avLst>
          </a:prstGeom>
          <a:solidFill>
            <a:srgbClr val="2B7299"/>
          </a:solidFill>
          <a:ln w="9525">
            <a:solidFill>
              <a:schemeClr val="tx1"/>
            </a:solidFill>
            <a:miter lim="800000"/>
            <a:headEnd/>
            <a:tailEnd/>
          </a:ln>
        </p:spPr>
        <p:txBody>
          <a:bodyPr lIns="92075" tIns="46038" rIns="92075" bIns="46038"/>
          <a:lstStyle/>
          <a:p>
            <a:pPr algn="ctr" eaLnBrk="0" hangingPunct="0">
              <a:lnSpc>
                <a:spcPct val="80000"/>
              </a:lnSpc>
              <a:spcBef>
                <a:spcPct val="50000"/>
              </a:spcBef>
              <a:buClr>
                <a:srgbClr val="FF3300"/>
              </a:buClr>
              <a:buFont typeface="Wingdings" pitchFamily="2" charset="2"/>
              <a:buNone/>
            </a:pPr>
            <a:r>
              <a:rPr lang="en-US" sz="1600" b="1">
                <a:solidFill>
                  <a:schemeClr val="bg1"/>
                </a:solidFill>
                <a:cs typeface="Arial" charset="0"/>
              </a:rPr>
              <a:t>The most obese workers cost employers for greater medical care and by being less productive (by being absent more and being less productive when at work.</a:t>
            </a:r>
          </a:p>
        </p:txBody>
      </p:sp>
      <p:sp>
        <p:nvSpPr>
          <p:cNvPr id="32775" name="TextBox 6"/>
          <p:cNvSpPr txBox="1">
            <a:spLocks noChangeArrowheads="1"/>
          </p:cNvSpPr>
          <p:nvPr/>
        </p:nvSpPr>
        <p:spPr bwMode="auto">
          <a:xfrm>
            <a:off x="180975" y="1009650"/>
            <a:ext cx="1771650" cy="523875"/>
          </a:xfrm>
          <a:prstGeom prst="rect">
            <a:avLst/>
          </a:prstGeom>
          <a:noFill/>
          <a:ln w="9525">
            <a:noFill/>
            <a:miter lim="800000"/>
            <a:headEnd/>
            <a:tailEnd/>
          </a:ln>
        </p:spPr>
        <p:txBody>
          <a:bodyPr>
            <a:spAutoFit/>
          </a:bodyPr>
          <a:lstStyle/>
          <a:p>
            <a:r>
              <a:rPr lang="en-US" sz="1400"/>
              <a:t>Estimated Per Capita Costs</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431749"/>
                                        </p:tgtEl>
                                        <p:attrNameLst>
                                          <p:attrName>style.visibility</p:attrName>
                                        </p:attrNameLst>
                                      </p:cBhvr>
                                      <p:to>
                                        <p:strVal val="visible"/>
                                      </p:to>
                                    </p:set>
                                    <p:anim calcmode="lin" valueType="num">
                                      <p:cBhvr additive="base">
                                        <p:cTn id="7" dur="500" fill="hold"/>
                                        <p:tgtEl>
                                          <p:spTgt spid="6431749"/>
                                        </p:tgtEl>
                                        <p:attrNameLst>
                                          <p:attrName>ppt_x</p:attrName>
                                        </p:attrNameLst>
                                      </p:cBhvr>
                                      <p:tavLst>
                                        <p:tav tm="0">
                                          <p:val>
                                            <p:strVal val="#ppt_x"/>
                                          </p:val>
                                        </p:tav>
                                        <p:tav tm="100000">
                                          <p:val>
                                            <p:strVal val="#ppt_x"/>
                                          </p:val>
                                        </p:tav>
                                      </p:tavLst>
                                    </p:anim>
                                    <p:anim calcmode="lin" valueType="num">
                                      <p:cBhvr additive="base">
                                        <p:cTn id="8" dur="500" fill="hold"/>
                                        <p:tgtEl>
                                          <p:spTgt spid="64317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317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20484"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20485"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C694F15E-14FE-4FF4-8A1B-3B31D04E29AF}" type="slidenum">
              <a:rPr lang="en-US" sz="900"/>
              <a:pPr algn="r" eaLnBrk="0" hangingPunct="0">
                <a:lnSpc>
                  <a:spcPct val="85000"/>
                </a:lnSpc>
                <a:spcBef>
                  <a:spcPct val="20000"/>
                </a:spcBef>
              </a:pPr>
              <a:t>4</a:t>
            </a:fld>
            <a:endParaRPr lang="en-US" sz="900"/>
          </a:p>
        </p:txBody>
      </p:sp>
      <p:sp>
        <p:nvSpPr>
          <p:cNvPr id="20486" name="Rectangle 2"/>
          <p:cNvSpPr>
            <a:spLocks noGrp="1" noChangeArrowheads="1"/>
          </p:cNvSpPr>
          <p:nvPr>
            <p:ph type="title" idx="4294967295"/>
          </p:nvPr>
        </p:nvSpPr>
        <p:spPr>
          <a:xfrm>
            <a:off x="628650" y="0"/>
            <a:ext cx="7134225" cy="817563"/>
          </a:xfrm>
        </p:spPr>
        <p:txBody>
          <a:bodyPr/>
          <a:lstStyle/>
          <a:p>
            <a:r>
              <a:rPr lang="en-US" sz="2500" dirty="0" smtClean="0"/>
              <a:t>Unemployment Improvement Stalled in NY </a:t>
            </a:r>
            <a:br>
              <a:rPr lang="en-US" sz="2500" dirty="0" smtClean="0"/>
            </a:br>
            <a:r>
              <a:rPr lang="en-US" sz="2500" dirty="0" smtClean="0"/>
              <a:t>from Apr 2011 </a:t>
            </a:r>
            <a:r>
              <a:rPr lang="en-US" sz="2500" smtClean="0"/>
              <a:t>to Apr 2013, </a:t>
            </a:r>
            <a:r>
              <a:rPr lang="en-US" sz="2500" dirty="0" smtClean="0"/>
              <a:t>but Has Resumed</a:t>
            </a:r>
          </a:p>
        </p:txBody>
      </p:sp>
      <p:graphicFrame>
        <p:nvGraphicFramePr>
          <p:cNvPr id="20482" name="Object 2"/>
          <p:cNvGraphicFramePr>
            <a:graphicFrameLocks/>
          </p:cNvGraphicFramePr>
          <p:nvPr>
            <p:ph idx="4294967295"/>
          </p:nvPr>
        </p:nvGraphicFramePr>
        <p:xfrm>
          <a:off x="403224" y="1349375"/>
          <a:ext cx="8083551" cy="4867275"/>
        </p:xfrm>
        <a:graphic>
          <a:graphicData uri="http://schemas.openxmlformats.org/presentationml/2006/ole">
            <p:oleObj spid="_x0000_s332802" name="Chart" r:id="rId4" imgW="7096176" imgH="4876800" progId="MSGraph.Chart.8">
              <p:embed followColorScheme="full"/>
            </p:oleObj>
          </a:graphicData>
        </a:graphic>
      </p:graphicFrame>
      <p:sp>
        <p:nvSpPr>
          <p:cNvPr id="20488" name="Rectangle 8"/>
          <p:cNvSpPr>
            <a:spLocks noChangeArrowheads="1"/>
          </p:cNvSpPr>
          <p:nvPr/>
        </p:nvSpPr>
        <p:spPr bwMode="auto">
          <a:xfrm>
            <a:off x="0" y="6575615"/>
            <a:ext cx="7569200" cy="282385"/>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smtClean="0"/>
              <a:t>Sources: </a:t>
            </a:r>
            <a:r>
              <a:rPr lang="en-US" sz="1100" dirty="0"/>
              <a:t>US Bureau of Labor Statistics; Insurance Information Institute.</a:t>
            </a:r>
          </a:p>
        </p:txBody>
      </p:sp>
      <p:sp>
        <p:nvSpPr>
          <p:cNvPr id="2094089" name="AutoShape 38"/>
          <p:cNvSpPr>
            <a:spLocks noChangeArrowheads="1"/>
          </p:cNvSpPr>
          <p:nvPr/>
        </p:nvSpPr>
        <p:spPr bwMode="blackWhite">
          <a:xfrm>
            <a:off x="6724650" y="4067174"/>
            <a:ext cx="1852614" cy="1095375"/>
          </a:xfrm>
          <a:prstGeom prst="wedgeRectCallout">
            <a:avLst>
              <a:gd name="adj1" fmla="val 29896"/>
              <a:gd name="adj2" fmla="val -121368"/>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hangingPunct="0">
              <a:lnSpc>
                <a:spcPct val="90000"/>
              </a:lnSpc>
              <a:spcBef>
                <a:spcPct val="50000"/>
              </a:spcBef>
              <a:buClr>
                <a:schemeClr val="bg1"/>
              </a:buClr>
              <a:buFont typeface="Wingdings" pitchFamily="2" charset="2"/>
              <a:buNone/>
              <a:defRPr/>
            </a:pPr>
            <a:r>
              <a:rPr lang="en-US" sz="1400" b="1" dirty="0">
                <a:solidFill>
                  <a:schemeClr val="bg1"/>
                </a:solidFill>
                <a:cs typeface="+mn-cs"/>
              </a:rPr>
              <a:t>NY’s </a:t>
            </a:r>
            <a:r>
              <a:rPr lang="en-US" sz="1400" b="1" dirty="0" smtClean="0">
                <a:solidFill>
                  <a:schemeClr val="bg1"/>
                </a:solidFill>
                <a:cs typeface="+mn-cs"/>
              </a:rPr>
              <a:t>July 2013 unemployment </a:t>
            </a:r>
            <a:r>
              <a:rPr lang="en-US" sz="1400" b="1" dirty="0">
                <a:solidFill>
                  <a:schemeClr val="bg1"/>
                </a:solidFill>
                <a:cs typeface="+mn-cs"/>
              </a:rPr>
              <a:t>rate </a:t>
            </a:r>
            <a:r>
              <a:rPr lang="en-US" sz="1400" b="1" dirty="0" smtClean="0">
                <a:solidFill>
                  <a:schemeClr val="bg1"/>
                </a:solidFill>
                <a:cs typeface="+mn-cs"/>
              </a:rPr>
              <a:t>was 7.48%, about the same as the US (7.39%)</a:t>
            </a:r>
            <a:endParaRPr lang="en-US" sz="1400" b="1" dirty="0">
              <a:solidFill>
                <a:schemeClr val="bg1"/>
              </a:solidFill>
              <a:cs typeface="+mn-cs"/>
            </a:endParaRPr>
          </a:p>
        </p:txBody>
      </p:sp>
      <p:sp>
        <p:nvSpPr>
          <p:cNvPr id="20490" name="Rectangle 11"/>
          <p:cNvSpPr>
            <a:spLocks noChangeArrowheads="1"/>
          </p:cNvSpPr>
          <p:nvPr/>
        </p:nvSpPr>
        <p:spPr bwMode="black">
          <a:xfrm>
            <a:off x="671513" y="762000"/>
            <a:ext cx="3262312" cy="221599"/>
          </a:xfrm>
          <a:prstGeom prst="rect">
            <a:avLst/>
          </a:prstGeom>
          <a:noFill/>
          <a:ln w="9525" algn="ctr">
            <a:noFill/>
            <a:miter lim="800000"/>
            <a:headEnd/>
            <a:tailEnd/>
          </a:ln>
        </p:spPr>
        <p:txBody>
          <a:bodyPr wrap="square" lIns="0" tIns="0" rIns="0" bIns="0">
            <a:spAutoFit/>
          </a:bodyPr>
          <a:lstStyle/>
          <a:p>
            <a:pPr defTabSz="114300" eaLnBrk="0" hangingPunct="0">
              <a:lnSpc>
                <a:spcPct val="90000"/>
              </a:lnSpc>
              <a:spcBef>
                <a:spcPct val="20000"/>
              </a:spcBef>
            </a:pPr>
            <a:r>
              <a:rPr lang="en-US" sz="1600" b="1" dirty="0">
                <a:solidFill>
                  <a:srgbClr val="225A7A"/>
                </a:solidFill>
              </a:rPr>
              <a:t>January 2002 through </a:t>
            </a:r>
            <a:r>
              <a:rPr lang="en-US" sz="1600" b="1" dirty="0" smtClean="0">
                <a:solidFill>
                  <a:srgbClr val="225A7A"/>
                </a:solidFill>
              </a:rPr>
              <a:t>July 2013</a:t>
            </a:r>
            <a:endParaRPr lang="en-US" sz="1600" b="1" dirty="0">
              <a:solidFill>
                <a:srgbClr val="225A7A"/>
              </a:solidFill>
            </a:endParaRPr>
          </a:p>
        </p:txBody>
      </p:sp>
      <p:sp>
        <p:nvSpPr>
          <p:cNvPr id="4" name="AutoShape 38"/>
          <p:cNvSpPr>
            <a:spLocks noChangeArrowheads="1"/>
          </p:cNvSpPr>
          <p:nvPr/>
        </p:nvSpPr>
        <p:spPr bwMode="blackWhite">
          <a:xfrm>
            <a:off x="3567113" y="2435225"/>
            <a:ext cx="1343025" cy="914400"/>
          </a:xfrm>
          <a:prstGeom prst="wedgeRectCallout">
            <a:avLst>
              <a:gd name="adj1" fmla="val 24809"/>
              <a:gd name="adj2" fmla="val 210148"/>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a:solidFill>
                  <a:schemeClr val="bg1"/>
                </a:solidFill>
              </a:rPr>
              <a:t>Recession began in December 2007</a:t>
            </a:r>
          </a:p>
        </p:txBody>
      </p:sp>
      <p:sp>
        <p:nvSpPr>
          <p:cNvPr id="14" name="Rectangle 6"/>
          <p:cNvSpPr>
            <a:spLocks noChangeArrowheads="1"/>
          </p:cNvSpPr>
          <p:nvPr/>
        </p:nvSpPr>
        <p:spPr bwMode="blackWhite">
          <a:xfrm>
            <a:off x="481013" y="6134099"/>
            <a:ext cx="8220075" cy="361951"/>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b="1" dirty="0">
                <a:solidFill>
                  <a:srgbClr val="FFFFFF"/>
                </a:solidFill>
              </a:rPr>
              <a:t>NY State’s </a:t>
            </a:r>
            <a:r>
              <a:rPr lang="en-US" b="1" dirty="0" smtClean="0">
                <a:solidFill>
                  <a:srgbClr val="FFFFFF"/>
                </a:solidFill>
              </a:rPr>
              <a:t>unemployment </a:t>
            </a:r>
            <a:r>
              <a:rPr lang="en-US" b="1" dirty="0">
                <a:solidFill>
                  <a:srgbClr val="FFFFFF"/>
                </a:solidFill>
              </a:rPr>
              <a:t>r</a:t>
            </a:r>
            <a:r>
              <a:rPr lang="en-US" b="1" dirty="0" smtClean="0">
                <a:solidFill>
                  <a:srgbClr val="FFFFFF"/>
                </a:solidFill>
              </a:rPr>
              <a:t>ate was lower than the U.S. from 2005-2012.</a:t>
            </a:r>
            <a:endParaRPr lang="en-US" b="1" dirty="0">
              <a:solidFill>
                <a:srgbClr val="FFFFFF"/>
              </a:solidFill>
            </a:endParaRPr>
          </a:p>
        </p:txBody>
      </p:sp>
      <p:sp>
        <p:nvSpPr>
          <p:cNvPr id="15" name="Date Placeholder 14"/>
          <p:cNvSpPr>
            <a:spLocks noGrp="1"/>
          </p:cNvSpPr>
          <p:nvPr>
            <p:ph type="dt" sz="quarter" idx="10"/>
          </p:nvPr>
        </p:nvSpPr>
        <p:spPr/>
        <p:txBody>
          <a:bodyPr/>
          <a:lstStyle/>
          <a:p>
            <a:pPr>
              <a:defRPr/>
            </a:pPr>
            <a:r>
              <a:rPr lang="en-US"/>
              <a:t>12/01/09 - 9pm</a:t>
            </a:r>
          </a:p>
        </p:txBody>
      </p:sp>
      <p:sp>
        <p:nvSpPr>
          <p:cNvPr id="16" name="Slide Number Placeholder 15"/>
          <p:cNvSpPr>
            <a:spLocks noGrp="1"/>
          </p:cNvSpPr>
          <p:nvPr>
            <p:ph type="sldNum" sz="quarter" idx="12"/>
          </p:nvPr>
        </p:nvSpPr>
        <p:spPr/>
        <p:txBody>
          <a:bodyPr/>
          <a:lstStyle/>
          <a:p>
            <a:pPr>
              <a:defRPr/>
            </a:pPr>
            <a:fld id="{48CED34A-73CD-4BE8-AA4B-5D4AACDFE702}" type="slidenum">
              <a:rPr lang="en-US" smtClean="0"/>
              <a:pPr>
                <a:defRPr/>
              </a:pPr>
              <a:t>4</a:t>
            </a:fld>
            <a:endParaRPr lang="en-US"/>
          </a:p>
        </p:txBody>
      </p:sp>
      <p:sp>
        <p:nvSpPr>
          <p:cNvPr id="17" name="Rectangle 11"/>
          <p:cNvSpPr>
            <a:spLocks noChangeArrowheads="1"/>
          </p:cNvSpPr>
          <p:nvPr/>
        </p:nvSpPr>
        <p:spPr bwMode="black">
          <a:xfrm>
            <a:off x="185738" y="1095375"/>
            <a:ext cx="2481262" cy="221599"/>
          </a:xfrm>
          <a:prstGeom prst="rect">
            <a:avLst/>
          </a:prstGeom>
          <a:noFill/>
          <a:ln w="9525" algn="ctr">
            <a:noFill/>
            <a:miter lim="800000"/>
            <a:headEnd/>
            <a:tailEnd/>
          </a:ln>
        </p:spPr>
        <p:txBody>
          <a:bodyPr wrap="square" lIns="0" tIns="0" rIns="0" bIns="0">
            <a:spAutoFit/>
          </a:bodyPr>
          <a:lstStyle/>
          <a:p>
            <a:pPr defTabSz="114300" eaLnBrk="0" hangingPunct="0">
              <a:lnSpc>
                <a:spcPct val="90000"/>
              </a:lnSpc>
              <a:spcBef>
                <a:spcPct val="20000"/>
              </a:spcBef>
            </a:pPr>
            <a:r>
              <a:rPr lang="en-US" sz="1600" b="1" dirty="0" smtClean="0">
                <a:solidFill>
                  <a:srgbClr val="225A7A"/>
                </a:solidFill>
              </a:rPr>
              <a:t> </a:t>
            </a:r>
            <a:r>
              <a:rPr lang="en-US" sz="1600" b="1" dirty="0">
                <a:solidFill>
                  <a:srgbClr val="225A7A"/>
                </a:solidFill>
              </a:rPr>
              <a:t>Seasonally Adjusted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2094089"/>
                                        </p:tgtEl>
                                        <p:attrNameLst>
                                          <p:attrName>style.visibility</p:attrName>
                                        </p:attrNameLst>
                                      </p:cBhvr>
                                      <p:to>
                                        <p:strVal val="visible"/>
                                      </p:to>
                                    </p:set>
                                    <p:animEffect transition="in" filter="wipe(left)">
                                      <p:cBhvr>
                                        <p:cTn id="7" dur="500"/>
                                        <p:tgtEl>
                                          <p:spTgt spid="2094089"/>
                                        </p:tgtEl>
                                      </p:cBhvr>
                                    </p:animEffect>
                                  </p:childTnLst>
                                </p:cTn>
                              </p:par>
                            </p:childTnLst>
                          </p:cTn>
                        </p:par>
                        <p:par>
                          <p:cTn id="8" fill="hold">
                            <p:stCondLst>
                              <p:cond delay="1000"/>
                            </p:stCondLst>
                            <p:childTnLst>
                              <p:par>
                                <p:cTn id="9" presetID="22" presetClass="entr" presetSubtype="8" fill="hold" grpId="0" nodeType="afterEffect">
                                  <p:stCondLst>
                                    <p:cond delay="50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2000"/>
                            </p:stCondLst>
                            <p:childTnLst>
                              <p:par>
                                <p:cTn id="13" presetID="23" presetClass="entr" presetSubtype="16" fill="hold" grpId="0" nodeType="afterEffect">
                                  <p:stCondLst>
                                    <p:cond delay="100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fltVal val="0"/>
                                          </p:val>
                                        </p:tav>
                                        <p:tav tm="100000">
                                          <p:val>
                                            <p:strVal val="#ppt_w"/>
                                          </p:val>
                                        </p:tav>
                                      </p:tavLst>
                                    </p:anim>
                                    <p:anim calcmode="lin" valueType="num">
                                      <p:cBhvr>
                                        <p:cTn id="16" dur="500" fill="hold"/>
                                        <p:tgtEl>
                                          <p:spTgt spid="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4089" grpId="0" animBg="1"/>
      <p:bldP spid="4" grpId="0" animBg="1"/>
      <p:bldP spid="14"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77699" name="Rectangle 3"/>
          <p:cNvSpPr>
            <a:spLocks noChangeArrowheads="1"/>
          </p:cNvSpPr>
          <p:nvPr/>
        </p:nvSpPr>
        <p:spPr bwMode="blackWhite">
          <a:xfrm>
            <a:off x="685800" y="2327275"/>
            <a:ext cx="7772400" cy="14700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p>
            <a:pPr algn="ctr" defTabSz="114300">
              <a:lnSpc>
                <a:spcPct val="95000"/>
              </a:lnSpc>
              <a:spcBef>
                <a:spcPct val="25000"/>
              </a:spcBef>
            </a:pPr>
            <a:r>
              <a:rPr lang="en-US" sz="6000" b="1">
                <a:solidFill>
                  <a:srgbClr val="FFFFFF"/>
                </a:solidFill>
              </a:rPr>
              <a:t>www.iii.org</a:t>
            </a:r>
          </a:p>
        </p:txBody>
      </p:sp>
      <p:sp>
        <p:nvSpPr>
          <p:cNvPr id="2077700" name="Rectangle 4"/>
          <p:cNvSpPr>
            <a:spLocks noChangeArrowheads="1"/>
          </p:cNvSpPr>
          <p:nvPr/>
        </p:nvSpPr>
        <p:spPr bwMode="auto">
          <a:xfrm>
            <a:off x="668338" y="4613275"/>
            <a:ext cx="7807325" cy="1079500"/>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2"/>
              </a:buClr>
              <a:buFont typeface="Wingdings" pitchFamily="2" charset="2"/>
              <a:buNone/>
            </a:pPr>
            <a:r>
              <a:rPr lang="en-US" sz="3600" b="1" i="1">
                <a:solidFill>
                  <a:srgbClr val="225A7A"/>
                </a:solidFill>
              </a:rPr>
              <a:t>Thank you for your time</a:t>
            </a:r>
            <a:br>
              <a:rPr lang="en-US" sz="3600" b="1" i="1">
                <a:solidFill>
                  <a:srgbClr val="225A7A"/>
                </a:solidFill>
              </a:rPr>
            </a:br>
            <a:r>
              <a:rPr lang="en-US" sz="3600" b="1" i="1">
                <a:solidFill>
                  <a:srgbClr val="225A7A"/>
                </a:solidFill>
              </a:rPr>
              <a:t>and your attention!</a:t>
            </a:r>
          </a:p>
        </p:txBody>
      </p:sp>
      <p:sp>
        <p:nvSpPr>
          <p:cNvPr id="2077702" name="Rectangle 6"/>
          <p:cNvSpPr>
            <a:spLocks noChangeArrowheads="1"/>
          </p:cNvSpPr>
          <p:nvPr/>
        </p:nvSpPr>
        <p:spPr bwMode="auto">
          <a:xfrm>
            <a:off x="668338" y="1597025"/>
            <a:ext cx="7807325" cy="476250"/>
          </a:xfrm>
          <a:prstGeom prst="rect">
            <a:avLst/>
          </a:prstGeom>
          <a:noFill/>
          <a:ln w="9525" algn="ctr">
            <a:noFill/>
            <a:miter lim="800000"/>
            <a:headEnd/>
            <a:tailEnd/>
          </a:ln>
        </p:spPr>
        <p:txBody>
          <a:bodyPr lIns="45720" rIns="45720">
            <a:spAutoFit/>
          </a:bodyPr>
          <a:lstStyle/>
          <a:p>
            <a:pPr algn="ctr" eaLnBrk="0" hangingPunct="0">
              <a:lnSpc>
                <a:spcPct val="90000"/>
              </a:lnSpc>
              <a:spcBef>
                <a:spcPct val="25000"/>
              </a:spcBef>
              <a:buClr>
                <a:schemeClr val="accent2"/>
              </a:buClr>
              <a:buFont typeface="Wingdings" pitchFamily="2" charset="2"/>
              <a:buNone/>
              <a:tabLst>
                <a:tab pos="6172200" algn="l"/>
              </a:tabLst>
            </a:pPr>
            <a:r>
              <a:rPr lang="en-US" sz="2800" b="1">
                <a:solidFill>
                  <a:srgbClr val="225A7A"/>
                </a:solidFill>
              </a:rPr>
              <a:t>Insurance Information Institute Online:</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77702"/>
                                        </p:tgtEl>
                                        <p:attrNameLst>
                                          <p:attrName>style.visibility</p:attrName>
                                        </p:attrNameLst>
                                      </p:cBhvr>
                                      <p:to>
                                        <p:strVal val="visible"/>
                                      </p:to>
                                    </p:set>
                                    <p:animEffect transition="in" filter="fade">
                                      <p:cBhvr>
                                        <p:cTn id="7" dur="1000"/>
                                        <p:tgtEl>
                                          <p:spTgt spid="2077702"/>
                                        </p:tgtEl>
                                      </p:cBhvr>
                                    </p:animEffect>
                                  </p:childTnLst>
                                </p:cTn>
                              </p:par>
                              <p:par>
                                <p:cTn id="8" presetID="37" presetClass="entr" presetSubtype="0" fill="hold" grpId="0" nodeType="withEffect">
                                  <p:stCondLst>
                                    <p:cond delay="0"/>
                                  </p:stCondLst>
                                  <p:childTnLst>
                                    <p:set>
                                      <p:cBhvr>
                                        <p:cTn id="9" dur="1" fill="hold">
                                          <p:stCondLst>
                                            <p:cond delay="0"/>
                                          </p:stCondLst>
                                        </p:cTn>
                                        <p:tgtEl>
                                          <p:spTgt spid="2077699"/>
                                        </p:tgtEl>
                                        <p:attrNameLst>
                                          <p:attrName>style.visibility</p:attrName>
                                        </p:attrNameLst>
                                      </p:cBhvr>
                                      <p:to>
                                        <p:strVal val="visible"/>
                                      </p:to>
                                    </p:set>
                                    <p:animEffect transition="in" filter="fade">
                                      <p:cBhvr>
                                        <p:cTn id="10" dur="1000"/>
                                        <p:tgtEl>
                                          <p:spTgt spid="2077699"/>
                                        </p:tgtEl>
                                      </p:cBhvr>
                                    </p:animEffect>
                                    <p:anim calcmode="lin" valueType="num">
                                      <p:cBhvr>
                                        <p:cTn id="11" dur="1000" fill="hold"/>
                                        <p:tgtEl>
                                          <p:spTgt spid="2077699"/>
                                        </p:tgtEl>
                                        <p:attrNameLst>
                                          <p:attrName>ppt_x</p:attrName>
                                        </p:attrNameLst>
                                      </p:cBhvr>
                                      <p:tavLst>
                                        <p:tav tm="0">
                                          <p:val>
                                            <p:strVal val="#ppt_x"/>
                                          </p:val>
                                        </p:tav>
                                        <p:tav tm="100000">
                                          <p:val>
                                            <p:strVal val="#ppt_x"/>
                                          </p:val>
                                        </p:tav>
                                      </p:tavLst>
                                    </p:anim>
                                    <p:anim calcmode="lin" valueType="num">
                                      <p:cBhvr>
                                        <p:cTn id="12" dur="900" decel="100000" fill="hold"/>
                                        <p:tgtEl>
                                          <p:spTgt spid="2077699"/>
                                        </p:tgtEl>
                                        <p:attrNameLst>
                                          <p:attrName>ppt_y</p:attrName>
                                        </p:attrNameLst>
                                      </p:cBhvr>
                                      <p:tavLst>
                                        <p:tav tm="0">
                                          <p:val>
                                            <p:strVal val="#ppt_y+1"/>
                                          </p:val>
                                        </p:tav>
                                        <p:tav tm="100000">
                                          <p:val>
                                            <p:strVal val="#ppt_y-.03"/>
                                          </p:val>
                                        </p:tav>
                                      </p:tavLst>
                                    </p:anim>
                                    <p:anim calcmode="lin" valueType="num">
                                      <p:cBhvr>
                                        <p:cTn id="13" dur="100" accel="100000" fill="hold">
                                          <p:stCondLst>
                                            <p:cond delay="900"/>
                                          </p:stCondLst>
                                        </p:cTn>
                                        <p:tgtEl>
                                          <p:spTgt spid="2077699"/>
                                        </p:tgtEl>
                                        <p:attrNameLst>
                                          <p:attrName>ppt_y</p:attrName>
                                        </p:attrNameLst>
                                      </p:cBhvr>
                                      <p:tavLst>
                                        <p:tav tm="0">
                                          <p:val>
                                            <p:strVal val="#ppt_y-.03"/>
                                          </p:val>
                                        </p:tav>
                                        <p:tav tm="100000">
                                          <p:val>
                                            <p:strVal val="#ppt_y"/>
                                          </p:val>
                                        </p:tav>
                                      </p:tavLst>
                                    </p:anim>
                                  </p:childTnLst>
                                </p:cTn>
                              </p:par>
                            </p:childTnLst>
                          </p:cTn>
                        </p:par>
                        <p:par>
                          <p:cTn id="14" fill="hold" nodeType="afterGroup">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077700"/>
                                        </p:tgtEl>
                                        <p:attrNameLst>
                                          <p:attrName>style.visibility</p:attrName>
                                        </p:attrNameLst>
                                      </p:cBhvr>
                                      <p:to>
                                        <p:strVal val="visible"/>
                                      </p:to>
                                    </p:set>
                                    <p:animEffect transition="in" filter="fade">
                                      <p:cBhvr>
                                        <p:cTn id="17" dur="1000"/>
                                        <p:tgtEl>
                                          <p:spTgt spid="2077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7699" grpId="0" animBg="1"/>
      <p:bldP spid="2077700" grpId="0"/>
      <p:bldP spid="207770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05"/>
          <p:cNvSpPr>
            <a:spLocks noGrp="1" noChangeArrowheads="1"/>
          </p:cNvSpPr>
          <p:nvPr>
            <p:ph type="dt" sz="quarter" idx="10"/>
          </p:nvPr>
        </p:nvSpPr>
        <p:spPr/>
        <p:txBody>
          <a:bodyPr/>
          <a:lstStyle/>
          <a:p>
            <a:pPr>
              <a:defRPr/>
            </a:pPr>
            <a:r>
              <a:rPr lang="en-US"/>
              <a:t>12/01/09 - 9pm</a:t>
            </a:r>
          </a:p>
        </p:txBody>
      </p:sp>
      <p:sp>
        <p:nvSpPr>
          <p:cNvPr id="4101" name="Rectangle 110"/>
          <p:cNvSpPr>
            <a:spLocks noGrp="1" noChangeArrowheads="1"/>
          </p:cNvSpPr>
          <p:nvPr>
            <p:ph type="sldNum" sz="quarter" idx="12"/>
          </p:nvPr>
        </p:nvSpPr>
        <p:spPr/>
        <p:txBody>
          <a:bodyPr/>
          <a:lstStyle/>
          <a:p>
            <a:pPr>
              <a:defRPr/>
            </a:pPr>
            <a:fld id="{042F43E2-C41B-4439-9362-E77B39B16A58}" type="slidenum">
              <a:rPr lang="en-US" smtClean="0"/>
              <a:pPr>
                <a:defRPr/>
              </a:pPr>
              <a:t>5</a:t>
            </a:fld>
            <a:endParaRPr lang="en-US" smtClean="0"/>
          </a:p>
        </p:txBody>
      </p:sp>
      <p:sp>
        <p:nvSpPr>
          <p:cNvPr id="22533" name="Rectangle 11"/>
          <p:cNvSpPr>
            <a:spLocks noGrp="1" noChangeArrowheads="1"/>
          </p:cNvSpPr>
          <p:nvPr>
            <p:ph type="title"/>
          </p:nvPr>
        </p:nvSpPr>
        <p:spPr>
          <a:xfrm>
            <a:off x="727075" y="152400"/>
            <a:ext cx="6702425" cy="808038"/>
          </a:xfrm>
        </p:spPr>
        <p:txBody>
          <a:bodyPr/>
          <a:lstStyle/>
          <a:p>
            <a:r>
              <a:rPr lang="en-US" sz="2800" dirty="0" smtClean="0"/>
              <a:t>Unemployment Rates in NY State Metropolitan Areas, July 2013*</a:t>
            </a:r>
          </a:p>
        </p:txBody>
      </p:sp>
      <p:graphicFrame>
        <p:nvGraphicFramePr>
          <p:cNvPr id="22530" name="Object 4"/>
          <p:cNvGraphicFramePr>
            <a:graphicFrameLocks noChangeAspect="1"/>
          </p:cNvGraphicFramePr>
          <p:nvPr/>
        </p:nvGraphicFramePr>
        <p:xfrm>
          <a:off x="228600" y="1476375"/>
          <a:ext cx="8601075" cy="4457700"/>
        </p:xfrm>
        <a:graphic>
          <a:graphicData uri="http://schemas.openxmlformats.org/presentationml/2006/ole">
            <p:oleObj spid="_x0000_s334850" name="Chart" r:id="rId4" imgW="8534400" imgH="3772022" progId="MSGraph.Chart.8">
              <p:embed followColorScheme="full"/>
            </p:oleObj>
          </a:graphicData>
        </a:graphic>
      </p:graphicFrame>
      <p:sp>
        <p:nvSpPr>
          <p:cNvPr id="22534" name="Rectangle 8"/>
          <p:cNvSpPr>
            <a:spLocks noChangeArrowheads="1"/>
          </p:cNvSpPr>
          <p:nvPr/>
        </p:nvSpPr>
        <p:spPr bwMode="black">
          <a:xfrm>
            <a:off x="157163" y="1223963"/>
            <a:ext cx="1479550" cy="442912"/>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a:solidFill>
                  <a:srgbClr val="225A7A"/>
                </a:solidFill>
              </a:rPr>
              <a:t>Unemployment Rate (%)</a:t>
            </a:r>
          </a:p>
        </p:txBody>
      </p:sp>
      <p:sp>
        <p:nvSpPr>
          <p:cNvPr id="22536" name="Rectangle 4"/>
          <p:cNvSpPr>
            <a:spLocks noChangeArrowheads="1"/>
          </p:cNvSpPr>
          <p:nvPr/>
        </p:nvSpPr>
        <p:spPr bwMode="auto">
          <a:xfrm>
            <a:off x="395287" y="6290442"/>
            <a:ext cx="6777038" cy="426271"/>
          </a:xfrm>
          <a:prstGeom prst="rect">
            <a:avLst/>
          </a:prstGeom>
          <a:noFill/>
          <a:ln w="9525">
            <a:noFill/>
            <a:miter lim="800000"/>
            <a:headEnd/>
            <a:tailEnd/>
          </a:ln>
        </p:spPr>
        <p:txBody>
          <a:bodyPr wrap="square"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*Most recent available.  </a:t>
            </a:r>
            <a:r>
              <a:rPr lang="en-US" sz="1100" dirty="0" smtClean="0"/>
              <a:t>Data </a:t>
            </a:r>
            <a:r>
              <a:rPr lang="en-US" sz="1100" dirty="0"/>
              <a:t>are </a:t>
            </a:r>
            <a:r>
              <a:rPr lang="en-US" sz="1100" dirty="0" smtClean="0"/>
              <a:t>preliminary and are not </a:t>
            </a:r>
            <a:r>
              <a:rPr lang="en-US" sz="1100" dirty="0"/>
              <a:t>seasonally adjusted</a:t>
            </a:r>
            <a:r>
              <a:rPr lang="en-US" sz="1100" dirty="0" smtClean="0"/>
              <a:t>.</a:t>
            </a:r>
            <a:r>
              <a:rPr lang="en-US" sz="1100" dirty="0"/>
              <a:t/>
            </a:r>
            <a:br>
              <a:rPr lang="en-US" sz="1100" dirty="0"/>
            </a:br>
            <a:r>
              <a:rPr lang="en-US" sz="1100" dirty="0" smtClean="0"/>
              <a:t>Sources: </a:t>
            </a:r>
            <a:r>
              <a:rPr lang="en-US" sz="1100" dirty="0"/>
              <a:t>U.S. Bureau of Labor Statistics; Insurance Information Institute.  </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13316"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13317"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CFF73BF-3C85-4B75-B632-436947623127}" type="slidenum">
              <a:rPr lang="en-US" sz="900"/>
              <a:pPr algn="r" eaLnBrk="0" hangingPunct="0">
                <a:lnSpc>
                  <a:spcPct val="85000"/>
                </a:lnSpc>
                <a:spcBef>
                  <a:spcPct val="20000"/>
                </a:spcBef>
              </a:pPr>
              <a:t>6</a:t>
            </a:fld>
            <a:endParaRPr lang="en-US" sz="900"/>
          </a:p>
        </p:txBody>
      </p:sp>
      <p:sp>
        <p:nvSpPr>
          <p:cNvPr id="13318" name="Rectangle 7"/>
          <p:cNvSpPr>
            <a:spLocks noGrp="1" noChangeArrowheads="1"/>
          </p:cNvSpPr>
          <p:nvPr>
            <p:ph type="title" idx="4294967295"/>
          </p:nvPr>
        </p:nvSpPr>
        <p:spPr>
          <a:xfrm>
            <a:off x="241300" y="128588"/>
            <a:ext cx="6711950" cy="860425"/>
          </a:xfrm>
        </p:spPr>
        <p:txBody>
          <a:bodyPr/>
          <a:lstStyle/>
          <a:p>
            <a:r>
              <a:rPr lang="en-US" sz="2800" dirty="0" smtClean="0"/>
              <a:t>Nonfarm Payroll (Wages and Salaries):</a:t>
            </a:r>
            <a:br>
              <a:rPr lang="en-US" sz="2800" dirty="0" smtClean="0"/>
            </a:br>
            <a:r>
              <a:rPr lang="en-US" sz="2800" dirty="0" smtClean="0"/>
              <a:t>Quarterly, 2005–2013:Q2</a:t>
            </a:r>
          </a:p>
        </p:txBody>
      </p:sp>
      <p:sp>
        <p:nvSpPr>
          <p:cNvPr id="13319" name="Text Box 5"/>
          <p:cNvSpPr txBox="1">
            <a:spLocks noChangeArrowheads="1"/>
          </p:cNvSpPr>
          <p:nvPr/>
        </p:nvSpPr>
        <p:spPr bwMode="auto">
          <a:xfrm>
            <a:off x="0" y="6245225"/>
            <a:ext cx="8724900" cy="612775"/>
          </a:xfrm>
          <a:prstGeom prst="rect">
            <a:avLst/>
          </a:prstGeom>
          <a:noFill/>
          <a:ln w="9525" algn="ctr">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a:t>Note: Recession indicated by gray shaded column. Data are seasonally adjusted annual </a:t>
            </a:r>
            <a:r>
              <a:rPr lang="en-US" sz="1100" dirty="0" smtClean="0"/>
              <a:t>rates.</a:t>
            </a:r>
            <a:endParaRPr lang="en-US" sz="1100" dirty="0"/>
          </a:p>
          <a:p>
            <a:pPr eaLnBrk="0" hangingPunct="0">
              <a:lnSpc>
                <a:spcPct val="85000"/>
              </a:lnSpc>
              <a:spcBef>
                <a:spcPct val="25000"/>
              </a:spcBef>
              <a:buClr>
                <a:schemeClr val="accent2"/>
              </a:buClr>
              <a:buFont typeface="Wingdings" pitchFamily="2" charset="2"/>
              <a:buNone/>
            </a:pPr>
            <a:r>
              <a:rPr lang="en-US" sz="1100" dirty="0" smtClean="0"/>
              <a:t>Sources: </a:t>
            </a:r>
            <a:r>
              <a:rPr lang="en-US" sz="1100" dirty="0" smtClean="0">
                <a:hlinkClick r:id="rId3"/>
              </a:rPr>
              <a:t>http</a:t>
            </a:r>
            <a:r>
              <a:rPr lang="en-US" sz="1100" dirty="0">
                <a:hlinkClick r:id="rId3"/>
              </a:rPr>
              <a:t>://research.stlouisfed.org/fred2/series/WASCUR</a:t>
            </a:r>
            <a:r>
              <a:rPr lang="en-US" sz="1100" dirty="0" smtClean="0"/>
              <a:t>; </a:t>
            </a:r>
            <a:r>
              <a:rPr lang="en-US" sz="1100" dirty="0"/>
              <a:t>National Bureau of Economic Research (recession dates); Insurance Information </a:t>
            </a:r>
            <a:r>
              <a:rPr lang="en-US" sz="1100" dirty="0" smtClean="0"/>
              <a:t>Institute.</a:t>
            </a:r>
            <a:endParaRPr lang="en-US" sz="1100" dirty="0"/>
          </a:p>
        </p:txBody>
      </p:sp>
      <p:sp>
        <p:nvSpPr>
          <p:cNvPr id="13320" name="Rectangle 6"/>
          <p:cNvSpPr>
            <a:spLocks noChangeArrowheads="1"/>
          </p:cNvSpPr>
          <p:nvPr/>
        </p:nvSpPr>
        <p:spPr bwMode="black">
          <a:xfrm>
            <a:off x="193675" y="1047750"/>
            <a:ext cx="2438400" cy="220663"/>
          </a:xfrm>
          <a:prstGeom prst="rect">
            <a:avLst/>
          </a:prstGeom>
          <a:noFill/>
          <a:ln w="9525" algn="ctr">
            <a:noFill/>
            <a:miter lim="800000"/>
            <a:headEnd/>
            <a:tailEnd/>
          </a:ln>
        </p:spPr>
        <p:txBody>
          <a:bodyPr lIns="0" tIns="0" rIns="0" bIns="0">
            <a:spAutoFit/>
          </a:bodyPr>
          <a:lstStyle/>
          <a:p>
            <a:pPr defTabSz="114300" eaLnBrk="0" hangingPunct="0">
              <a:lnSpc>
                <a:spcPct val="90000"/>
              </a:lnSpc>
              <a:spcBef>
                <a:spcPct val="20000"/>
              </a:spcBef>
            </a:pPr>
            <a:r>
              <a:rPr lang="en-US" sz="1600" b="1">
                <a:solidFill>
                  <a:srgbClr val="225A7A"/>
                </a:solidFill>
              </a:rPr>
              <a:t>Billions</a:t>
            </a:r>
          </a:p>
        </p:txBody>
      </p:sp>
      <p:graphicFrame>
        <p:nvGraphicFramePr>
          <p:cNvPr id="17" name="Object 8"/>
          <p:cNvGraphicFramePr>
            <a:graphicFrameLocks noChangeAspect="1"/>
          </p:cNvGraphicFramePr>
          <p:nvPr/>
        </p:nvGraphicFramePr>
        <p:xfrm>
          <a:off x="403224" y="1237585"/>
          <a:ext cx="8434481" cy="4737100"/>
        </p:xfrm>
        <a:graphic>
          <a:graphicData uri="http://schemas.openxmlformats.org/drawingml/2006/chart">
            <c:chart xmlns:c="http://schemas.openxmlformats.org/drawingml/2006/chart" xmlns:r="http://schemas.openxmlformats.org/officeDocument/2006/relationships" r:id="rId4"/>
          </a:graphicData>
        </a:graphic>
      </p:graphicFrame>
      <p:sp>
        <p:nvSpPr>
          <p:cNvPr id="10" name="AutoShape 14"/>
          <p:cNvSpPr>
            <a:spLocks noChangeArrowheads="1"/>
          </p:cNvSpPr>
          <p:nvPr/>
        </p:nvSpPr>
        <p:spPr bwMode="blackWhite">
          <a:xfrm>
            <a:off x="1706819" y="2296956"/>
            <a:ext cx="2182456" cy="611188"/>
          </a:xfrm>
          <a:prstGeom prst="wedgeRectCallout">
            <a:avLst>
              <a:gd name="adj1" fmla="val 70520"/>
              <a:gd name="adj2" fmla="val 41828"/>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dirty="0" smtClean="0">
                <a:solidFill>
                  <a:schemeClr val="bg1"/>
                </a:solidFill>
              </a:rPr>
              <a:t>Prior Peak </a:t>
            </a:r>
            <a:r>
              <a:rPr lang="en-US" sz="1400" b="1" dirty="0">
                <a:solidFill>
                  <a:schemeClr val="bg1"/>
                </a:solidFill>
              </a:rPr>
              <a:t>was </a:t>
            </a:r>
            <a:r>
              <a:rPr lang="en-US" sz="1400" b="1" dirty="0" smtClean="0">
                <a:solidFill>
                  <a:schemeClr val="bg1"/>
                </a:solidFill>
              </a:rPr>
              <a:t>2008:Q3 </a:t>
            </a:r>
            <a:r>
              <a:rPr lang="en-US" sz="1400" b="1" dirty="0">
                <a:solidFill>
                  <a:schemeClr val="bg1"/>
                </a:solidFill>
              </a:rPr>
              <a:t>at $</a:t>
            </a:r>
            <a:r>
              <a:rPr lang="en-US" sz="1400" b="1" dirty="0" smtClean="0">
                <a:solidFill>
                  <a:schemeClr val="bg1"/>
                </a:solidFill>
              </a:rPr>
              <a:t>6.54 trillion</a:t>
            </a:r>
            <a:endParaRPr lang="en-US" sz="1400" b="1" dirty="0">
              <a:solidFill>
                <a:schemeClr val="bg1"/>
              </a:solidFill>
            </a:endParaRPr>
          </a:p>
        </p:txBody>
      </p:sp>
      <p:sp>
        <p:nvSpPr>
          <p:cNvPr id="11" name="AutoShape 14"/>
          <p:cNvSpPr>
            <a:spLocks noChangeArrowheads="1"/>
          </p:cNvSpPr>
          <p:nvPr/>
        </p:nvSpPr>
        <p:spPr bwMode="blackWhite">
          <a:xfrm>
            <a:off x="5334000" y="1066800"/>
            <a:ext cx="2328908" cy="923925"/>
          </a:xfrm>
          <a:prstGeom prst="wedgeRectCallout">
            <a:avLst>
              <a:gd name="adj1" fmla="val 96911"/>
              <a:gd name="adj2" fmla="val 10005"/>
            </a:avLst>
          </a:prstGeom>
          <a:solidFill>
            <a:srgbClr val="FFC000"/>
          </a:soli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600" b="1" dirty="0"/>
              <a:t>Latest (</a:t>
            </a:r>
            <a:r>
              <a:rPr lang="en-US" sz="1600" b="1" dirty="0" smtClean="0"/>
              <a:t>2013:Q2) </a:t>
            </a:r>
            <a:r>
              <a:rPr lang="en-US" sz="1600" b="1" dirty="0"/>
              <a:t>was </a:t>
            </a:r>
            <a:r>
              <a:rPr lang="en-US" sz="1600" b="1" dirty="0" smtClean="0"/>
              <a:t>$7.09 trillion</a:t>
            </a:r>
            <a:r>
              <a:rPr lang="en-US" sz="1600" b="1" dirty="0"/>
              <a:t>, a new </a:t>
            </a:r>
            <a:r>
              <a:rPr lang="en-US" sz="1600" b="1" dirty="0" smtClean="0"/>
              <a:t>peak--$860B above 2009 trough</a:t>
            </a:r>
            <a:endParaRPr lang="en-US" sz="1600" b="1" dirty="0"/>
          </a:p>
        </p:txBody>
      </p:sp>
      <p:sp>
        <p:nvSpPr>
          <p:cNvPr id="12" name="AutoShape 14"/>
          <p:cNvSpPr>
            <a:spLocks noChangeArrowheads="1"/>
          </p:cNvSpPr>
          <p:nvPr/>
        </p:nvSpPr>
        <p:spPr bwMode="blackWhite">
          <a:xfrm>
            <a:off x="2632594" y="4228788"/>
            <a:ext cx="2419350" cy="876300"/>
          </a:xfrm>
          <a:prstGeom prst="wedgeRectCallout">
            <a:avLst>
              <a:gd name="adj1" fmla="val 73132"/>
              <a:gd name="adj2" fmla="val -100557"/>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dirty="0">
                <a:solidFill>
                  <a:schemeClr val="bg1"/>
                </a:solidFill>
              </a:rPr>
              <a:t>Recent trough (</a:t>
            </a:r>
            <a:r>
              <a:rPr lang="en-US" sz="1400" b="1" dirty="0" smtClean="0">
                <a:solidFill>
                  <a:schemeClr val="bg1"/>
                </a:solidFill>
              </a:rPr>
              <a:t>2009:Q1) </a:t>
            </a:r>
            <a:r>
              <a:rPr lang="en-US" sz="1400" b="1" dirty="0">
                <a:solidFill>
                  <a:schemeClr val="bg1"/>
                </a:solidFill>
              </a:rPr>
              <a:t>was $</a:t>
            </a:r>
            <a:r>
              <a:rPr lang="en-US" sz="1400" b="1" dirty="0" smtClean="0">
                <a:solidFill>
                  <a:schemeClr val="bg1"/>
                </a:solidFill>
              </a:rPr>
              <a:t>6.23 </a:t>
            </a:r>
            <a:r>
              <a:rPr lang="en-US" sz="1400" b="1" dirty="0">
                <a:solidFill>
                  <a:schemeClr val="bg1"/>
                </a:solidFill>
              </a:rPr>
              <a:t>trillion, down </a:t>
            </a:r>
            <a:r>
              <a:rPr lang="en-US" sz="1400" b="1" dirty="0" smtClean="0">
                <a:solidFill>
                  <a:schemeClr val="bg1"/>
                </a:solidFill>
              </a:rPr>
              <a:t>4.8% </a:t>
            </a:r>
            <a:r>
              <a:rPr lang="en-US" sz="1400" b="1" dirty="0">
                <a:solidFill>
                  <a:schemeClr val="bg1"/>
                </a:solidFill>
              </a:rPr>
              <a:t>from prior </a:t>
            </a:r>
            <a:r>
              <a:rPr lang="en-US" sz="1400" b="1" dirty="0" smtClean="0">
                <a:solidFill>
                  <a:schemeClr val="bg1"/>
                </a:solidFill>
              </a:rPr>
              <a:t>peak</a:t>
            </a:r>
            <a:endParaRPr lang="en-US" sz="1400" b="1" dirty="0">
              <a:solidFill>
                <a:schemeClr val="bg1"/>
              </a:solidFill>
            </a:endParaRPr>
          </a:p>
        </p:txBody>
      </p:sp>
      <p:sp>
        <p:nvSpPr>
          <p:cNvPr id="13" name="AutoShape 14"/>
          <p:cNvSpPr>
            <a:spLocks noChangeArrowheads="1"/>
          </p:cNvSpPr>
          <p:nvPr/>
        </p:nvSpPr>
        <p:spPr bwMode="blackWhite">
          <a:xfrm>
            <a:off x="7086600" y="3200400"/>
            <a:ext cx="1674811" cy="1182129"/>
          </a:xfrm>
          <a:prstGeom prst="wedgeRectCallout">
            <a:avLst>
              <a:gd name="adj1" fmla="val 52166"/>
              <a:gd name="adj2" fmla="val -158073"/>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400" b="1" dirty="0" smtClean="0">
                <a:solidFill>
                  <a:schemeClr val="bg1"/>
                </a:solidFill>
              </a:rPr>
              <a:t>Payrolls are 13.8% above their 2009 trough and up 3.1% over the past year</a:t>
            </a:r>
            <a:endParaRPr lang="en-US" sz="1400" b="1" dirty="0">
              <a:solidFill>
                <a:schemeClr val="bg1"/>
              </a:solidFill>
            </a:endParaRPr>
          </a:p>
        </p:txBody>
      </p:sp>
      <p:sp>
        <p:nvSpPr>
          <p:cNvPr id="15" name="Date Placeholder 14"/>
          <p:cNvSpPr>
            <a:spLocks noGrp="1"/>
          </p:cNvSpPr>
          <p:nvPr>
            <p:ph type="dt" sz="half" idx="10"/>
          </p:nvPr>
        </p:nvSpPr>
        <p:spPr/>
        <p:txBody>
          <a:bodyPr/>
          <a:lstStyle/>
          <a:p>
            <a:pPr>
              <a:defRPr/>
            </a:pPr>
            <a:r>
              <a:rPr lang="en-US" smtClean="0"/>
              <a:t>12/01/09 - 9pm</a:t>
            </a:r>
            <a:endParaRPr lang="en-US"/>
          </a:p>
        </p:txBody>
      </p:sp>
      <p:sp>
        <p:nvSpPr>
          <p:cNvPr id="16" name="Slide Number Placeholder 15"/>
          <p:cNvSpPr>
            <a:spLocks noGrp="1"/>
          </p:cNvSpPr>
          <p:nvPr>
            <p:ph type="sldNum" sz="quarter" idx="12"/>
          </p:nvPr>
        </p:nvSpPr>
        <p:spPr/>
        <p:txBody>
          <a:bodyPr/>
          <a:lstStyle/>
          <a:p>
            <a:pPr>
              <a:defRPr/>
            </a:pPr>
            <a:fld id="{79649112-2361-4913-9798-B6AEBB59A8D4}" type="slidenum">
              <a:rPr lang="en-US" smtClean="0"/>
              <a:pPr>
                <a:defRPr/>
              </a:pPr>
              <a:t>6</a:t>
            </a:fld>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grpId="0" nodeType="afterEffect">
                                  <p:stCondLst>
                                    <p:cond delay="1000"/>
                                  </p:stCondLst>
                                  <p:childTnLst>
                                    <p:set>
                                      <p:cBhvr>
                                        <p:cTn id="6" dur="1" fill="hold">
                                          <p:stCondLst>
                                            <p:cond delay="0"/>
                                          </p:stCondLst>
                                        </p:cTn>
                                        <p:tgtEl>
                                          <p:spTgt spid="10"/>
                                        </p:tgtEl>
                                        <p:attrNameLst>
                                          <p:attrName>style.visibility</p:attrName>
                                        </p:attrNameLst>
                                      </p:cBhvr>
                                      <p:to>
                                        <p:strVal val="visible"/>
                                      </p:to>
                                    </p:set>
                                    <p:animEffect transition="in" filter="wipe(right)">
                                      <p:cBhvr>
                                        <p:cTn id="7" dur="500"/>
                                        <p:tgtEl>
                                          <p:spTgt spid="10"/>
                                        </p:tgtEl>
                                      </p:cBhvr>
                                    </p:animEffect>
                                  </p:childTnLst>
                                </p:cTn>
                              </p:par>
                            </p:childTnLst>
                          </p:cTn>
                        </p:par>
                        <p:par>
                          <p:cTn id="8" fill="hold" nodeType="afterGroup">
                            <p:stCondLst>
                              <p:cond delay="1500"/>
                            </p:stCondLst>
                            <p:childTnLst>
                              <p:par>
                                <p:cTn id="9" presetID="22" presetClass="entr" presetSubtype="2" fill="hold" grpId="0" nodeType="afterEffect">
                                  <p:stCondLst>
                                    <p:cond delay="1000"/>
                                  </p:stCondLst>
                                  <p:childTnLst>
                                    <p:set>
                                      <p:cBhvr>
                                        <p:cTn id="10" dur="1" fill="hold">
                                          <p:stCondLst>
                                            <p:cond delay="0"/>
                                          </p:stCondLst>
                                        </p:cTn>
                                        <p:tgtEl>
                                          <p:spTgt spid="11"/>
                                        </p:tgtEl>
                                        <p:attrNameLst>
                                          <p:attrName>style.visibility</p:attrName>
                                        </p:attrNameLst>
                                      </p:cBhvr>
                                      <p:to>
                                        <p:strVal val="visible"/>
                                      </p:to>
                                    </p:set>
                                    <p:animEffect transition="in" filter="wipe(right)">
                                      <p:cBhvr>
                                        <p:cTn id="11" dur="500"/>
                                        <p:tgtEl>
                                          <p:spTgt spid="11"/>
                                        </p:tgtEl>
                                      </p:cBhvr>
                                    </p:animEffect>
                                  </p:childTnLst>
                                </p:cTn>
                              </p:par>
                            </p:childTnLst>
                          </p:cTn>
                        </p:par>
                        <p:par>
                          <p:cTn id="12" fill="hold" nodeType="afterGroup">
                            <p:stCondLst>
                              <p:cond delay="3000"/>
                            </p:stCondLst>
                            <p:childTnLst>
                              <p:par>
                                <p:cTn id="13" presetID="22" presetClass="entr" presetSubtype="2" fill="hold" grpId="0" nodeType="afterEffect">
                                  <p:stCondLst>
                                    <p:cond delay="1000"/>
                                  </p:stCondLst>
                                  <p:childTnLst>
                                    <p:set>
                                      <p:cBhvr>
                                        <p:cTn id="14" dur="1" fill="hold">
                                          <p:stCondLst>
                                            <p:cond delay="0"/>
                                          </p:stCondLst>
                                        </p:cTn>
                                        <p:tgtEl>
                                          <p:spTgt spid="12"/>
                                        </p:tgtEl>
                                        <p:attrNameLst>
                                          <p:attrName>style.visibility</p:attrName>
                                        </p:attrNameLst>
                                      </p:cBhvr>
                                      <p:to>
                                        <p:strVal val="visible"/>
                                      </p:to>
                                    </p:set>
                                    <p:animEffect transition="in" filter="wipe(right)">
                                      <p:cBhvr>
                                        <p:cTn id="15" dur="500"/>
                                        <p:tgtEl>
                                          <p:spTgt spid="12"/>
                                        </p:tgtEl>
                                      </p:cBhvr>
                                    </p:animEffect>
                                  </p:childTnLst>
                                </p:cTn>
                              </p:par>
                            </p:childTnLst>
                          </p:cTn>
                        </p:par>
                        <p:par>
                          <p:cTn id="16" fill="hold">
                            <p:stCondLst>
                              <p:cond delay="4500"/>
                            </p:stCondLst>
                            <p:childTnLst>
                              <p:par>
                                <p:cTn id="17" presetID="22" presetClass="entr" presetSubtype="2"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animEffect transition="in" filter="wipe(right)">
                                      <p:cBhvr>
                                        <p:cTn id="1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16388"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16389"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7F5AA8FE-CCBB-41CA-B9F4-BB91086388BA}" type="slidenum">
              <a:rPr lang="en-US" sz="900"/>
              <a:pPr algn="r" eaLnBrk="0" hangingPunct="0">
                <a:lnSpc>
                  <a:spcPct val="85000"/>
                </a:lnSpc>
                <a:spcBef>
                  <a:spcPct val="20000"/>
                </a:spcBef>
              </a:pPr>
              <a:t>7</a:t>
            </a:fld>
            <a:endParaRPr lang="en-US" sz="900"/>
          </a:p>
        </p:txBody>
      </p:sp>
      <p:sp>
        <p:nvSpPr>
          <p:cNvPr id="16390" name="Rectangle 2"/>
          <p:cNvSpPr>
            <a:spLocks noGrp="1" noChangeArrowheads="1"/>
          </p:cNvSpPr>
          <p:nvPr>
            <p:ph type="title" idx="4294967295"/>
          </p:nvPr>
        </p:nvSpPr>
        <p:spPr>
          <a:xfrm>
            <a:off x="460375" y="190500"/>
            <a:ext cx="7400925" cy="860425"/>
          </a:xfrm>
        </p:spPr>
        <p:txBody>
          <a:bodyPr/>
          <a:lstStyle/>
          <a:p>
            <a:r>
              <a:rPr lang="en-US" sz="2900" dirty="0" smtClean="0"/>
              <a:t>Occupational Deaths, 1992–2012: Still Falling or Have We Reached a Plateau?</a:t>
            </a:r>
          </a:p>
        </p:txBody>
      </p:sp>
      <p:graphicFrame>
        <p:nvGraphicFramePr>
          <p:cNvPr id="11" name="Object 3"/>
          <p:cNvGraphicFramePr>
            <a:graphicFrameLocks noChangeAspect="1"/>
          </p:cNvGraphicFramePr>
          <p:nvPr/>
        </p:nvGraphicFramePr>
        <p:xfrm>
          <a:off x="457200" y="1317625"/>
          <a:ext cx="7813675"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16391" name="Rectangle 4"/>
          <p:cNvSpPr>
            <a:spLocks noChangeArrowheads="1"/>
          </p:cNvSpPr>
          <p:nvPr/>
        </p:nvSpPr>
        <p:spPr bwMode="auto">
          <a:xfrm>
            <a:off x="0" y="6431729"/>
            <a:ext cx="8597900" cy="426271"/>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dirty="0" smtClean="0"/>
              <a:t>Source</a:t>
            </a:r>
            <a:r>
              <a:rPr lang="en-US" sz="1100" dirty="0"/>
              <a:t>: U.S. Bureau of Labor Statistics, </a:t>
            </a:r>
            <a:r>
              <a:rPr lang="en-US" sz="1100" i="1" dirty="0"/>
              <a:t>National Census of Fatal Occupational Injuries in </a:t>
            </a:r>
            <a:r>
              <a:rPr lang="en-US" sz="1100" i="1" dirty="0" smtClean="0"/>
              <a:t>2012 </a:t>
            </a:r>
            <a:r>
              <a:rPr lang="en-US" sz="1100" i="1" dirty="0"/>
              <a:t>(Preliminary Results)</a:t>
            </a:r>
            <a:r>
              <a:rPr lang="en-US" sz="1100" dirty="0"/>
              <a:t>, released </a:t>
            </a:r>
            <a:r>
              <a:rPr lang="en-US" sz="1100" dirty="0" smtClean="0"/>
              <a:t>August 22, 2013, and previous reports. </a:t>
            </a:r>
            <a:endParaRPr lang="en-US" sz="1100" dirty="0"/>
          </a:p>
        </p:txBody>
      </p:sp>
      <p:sp>
        <p:nvSpPr>
          <p:cNvPr id="1965061" name="Rectangle 5"/>
          <p:cNvSpPr>
            <a:spLocks noChangeArrowheads="1"/>
          </p:cNvSpPr>
          <p:nvPr/>
        </p:nvSpPr>
        <p:spPr bwMode="blackWhite">
          <a:xfrm>
            <a:off x="304800" y="5632450"/>
            <a:ext cx="8524875" cy="68580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b="1" dirty="0">
                <a:solidFill>
                  <a:srgbClr val="FFFFFF"/>
                </a:solidFill>
              </a:rPr>
              <a:t>The death rate per 100,000 full-time-equivalent workers </a:t>
            </a:r>
            <a:r>
              <a:rPr lang="en-US" b="1" dirty="0" smtClean="0">
                <a:solidFill>
                  <a:srgbClr val="FFFFFF"/>
                </a:solidFill>
              </a:rPr>
              <a:t>was 3.5 </a:t>
            </a:r>
            <a:r>
              <a:rPr lang="en-US" b="1" dirty="0">
                <a:solidFill>
                  <a:srgbClr val="FFFFFF"/>
                </a:solidFill>
              </a:rPr>
              <a:t>in </a:t>
            </a:r>
            <a:r>
              <a:rPr lang="en-US" b="1" dirty="0" smtClean="0">
                <a:solidFill>
                  <a:srgbClr val="FFFFFF"/>
                </a:solidFill>
              </a:rPr>
              <a:t>2009,</a:t>
            </a:r>
            <a:r>
              <a:rPr lang="en-US" b="1" dirty="0">
                <a:solidFill>
                  <a:srgbClr val="FFFFFF"/>
                </a:solidFill>
              </a:rPr>
              <a:t/>
            </a:r>
            <a:br>
              <a:rPr lang="en-US" b="1" dirty="0">
                <a:solidFill>
                  <a:srgbClr val="FFFFFF"/>
                </a:solidFill>
              </a:rPr>
            </a:br>
            <a:r>
              <a:rPr lang="en-US" b="1" dirty="0" smtClean="0">
                <a:solidFill>
                  <a:srgbClr val="FFFFFF"/>
                </a:solidFill>
              </a:rPr>
              <a:t>3.6 </a:t>
            </a:r>
            <a:r>
              <a:rPr lang="en-US" b="1" dirty="0">
                <a:solidFill>
                  <a:srgbClr val="FFFFFF"/>
                </a:solidFill>
              </a:rPr>
              <a:t>in </a:t>
            </a:r>
            <a:r>
              <a:rPr lang="en-US" b="1" dirty="0" smtClean="0">
                <a:solidFill>
                  <a:srgbClr val="FFFFFF"/>
                </a:solidFill>
              </a:rPr>
              <a:t>2010, 3.5 in 2011, and (preliminary result) 3.2 in 2012.</a:t>
            </a:r>
            <a:endParaRPr lang="en-US" b="1" dirty="0">
              <a:solidFill>
                <a:srgbClr val="FFFFFF"/>
              </a:solidFill>
            </a:endParaRPr>
          </a:p>
        </p:txBody>
      </p:sp>
      <p:sp>
        <p:nvSpPr>
          <p:cNvPr id="1965063" name="AutoShape 7"/>
          <p:cNvSpPr>
            <a:spLocks noChangeArrowheads="1"/>
          </p:cNvSpPr>
          <p:nvPr/>
        </p:nvSpPr>
        <p:spPr bwMode="blackWhite">
          <a:xfrm>
            <a:off x="5981700" y="1093788"/>
            <a:ext cx="2828925" cy="896937"/>
          </a:xfrm>
          <a:prstGeom prst="wedgeRectCallout">
            <a:avLst>
              <a:gd name="adj1" fmla="val -207"/>
              <a:gd name="adj2" fmla="val 232591"/>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600" b="1">
                <a:solidFill>
                  <a:schemeClr val="bg1"/>
                </a:solidFill>
              </a:rPr>
              <a:t>Includes multiple deaths in Upper Big Branch coal mine and Deepwater Horizon oil rig</a:t>
            </a:r>
          </a:p>
        </p:txBody>
      </p:sp>
      <p:sp>
        <p:nvSpPr>
          <p:cNvPr id="16394" name="TextBox 9"/>
          <p:cNvSpPr txBox="1">
            <a:spLocks noChangeArrowheads="1"/>
          </p:cNvSpPr>
          <p:nvPr/>
        </p:nvSpPr>
        <p:spPr bwMode="auto">
          <a:xfrm>
            <a:off x="257175" y="1009650"/>
            <a:ext cx="1533525" cy="584200"/>
          </a:xfrm>
          <a:prstGeom prst="rect">
            <a:avLst/>
          </a:prstGeom>
          <a:noFill/>
          <a:ln w="9525">
            <a:noFill/>
            <a:miter lim="800000"/>
            <a:headEnd/>
            <a:tailEnd/>
          </a:ln>
        </p:spPr>
        <p:txBody>
          <a:bodyPr>
            <a:spAutoFit/>
          </a:bodyPr>
          <a:lstStyle/>
          <a:p>
            <a:r>
              <a:rPr lang="en-US" sz="1600"/>
              <a:t>Number of Fatal Injuries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700"/>
                                  </p:stCondLst>
                                  <p:childTnLst>
                                    <p:set>
                                      <p:cBhvr>
                                        <p:cTn id="6" dur="1" fill="hold">
                                          <p:stCondLst>
                                            <p:cond delay="0"/>
                                          </p:stCondLst>
                                        </p:cTn>
                                        <p:tgtEl>
                                          <p:spTgt spid="1965063"/>
                                        </p:tgtEl>
                                        <p:attrNameLst>
                                          <p:attrName>style.visibility</p:attrName>
                                        </p:attrNameLst>
                                      </p:cBhvr>
                                      <p:to>
                                        <p:strVal val="visible"/>
                                      </p:to>
                                    </p:set>
                                    <p:animEffect transition="in" filter="wipe(down)">
                                      <p:cBhvr>
                                        <p:cTn id="7" dur="500"/>
                                        <p:tgtEl>
                                          <p:spTgt spid="1965063"/>
                                        </p:tgtEl>
                                      </p:cBhvr>
                                    </p:animEffect>
                                  </p:childTnLst>
                                </p:cTn>
                              </p:par>
                            </p:childTnLst>
                          </p:cTn>
                        </p:par>
                        <p:par>
                          <p:cTn id="8" fill="hold" nodeType="afterGroup">
                            <p:stCondLst>
                              <p:cond delay="1200"/>
                            </p:stCondLst>
                            <p:childTnLst>
                              <p:par>
                                <p:cTn id="9" presetID="23" presetClass="entr" presetSubtype="16" fill="hold" grpId="0" nodeType="afterEffect">
                                  <p:stCondLst>
                                    <p:cond delay="700"/>
                                  </p:stCondLst>
                                  <p:childTnLst>
                                    <p:set>
                                      <p:cBhvr>
                                        <p:cTn id="10" dur="1" fill="hold">
                                          <p:stCondLst>
                                            <p:cond delay="0"/>
                                          </p:stCondLst>
                                        </p:cTn>
                                        <p:tgtEl>
                                          <p:spTgt spid="1965061"/>
                                        </p:tgtEl>
                                        <p:attrNameLst>
                                          <p:attrName>style.visibility</p:attrName>
                                        </p:attrNameLst>
                                      </p:cBhvr>
                                      <p:to>
                                        <p:strVal val="visible"/>
                                      </p:to>
                                    </p:set>
                                    <p:anim calcmode="lin" valueType="num">
                                      <p:cBhvr>
                                        <p:cTn id="11" dur="500" fill="hold"/>
                                        <p:tgtEl>
                                          <p:spTgt spid="1965061"/>
                                        </p:tgtEl>
                                        <p:attrNameLst>
                                          <p:attrName>ppt_w</p:attrName>
                                        </p:attrNameLst>
                                      </p:cBhvr>
                                      <p:tavLst>
                                        <p:tav tm="0">
                                          <p:val>
                                            <p:fltVal val="0"/>
                                          </p:val>
                                        </p:tav>
                                        <p:tav tm="100000">
                                          <p:val>
                                            <p:strVal val="#ppt_w"/>
                                          </p:val>
                                        </p:tav>
                                      </p:tavLst>
                                    </p:anim>
                                    <p:anim calcmode="lin" valueType="num">
                                      <p:cBhvr>
                                        <p:cTn id="12" dur="500" fill="hold"/>
                                        <p:tgtEl>
                                          <p:spTgt spid="196506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5061" grpId="0" animBg="1"/>
      <p:bldP spid="196506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hangingPunct="0">
              <a:lnSpc>
                <a:spcPct val="85000"/>
              </a:lnSpc>
              <a:spcBef>
                <a:spcPct val="20000"/>
              </a:spcBef>
            </a:pPr>
            <a:r>
              <a:rPr lang="en-US" sz="900">
                <a:solidFill>
                  <a:schemeClr val="bg1"/>
                </a:solidFill>
              </a:rPr>
              <a:t>12/01/09 - 9pm</a:t>
            </a:r>
          </a:p>
        </p:txBody>
      </p:sp>
      <p:sp>
        <p:nvSpPr>
          <p:cNvPr id="18436"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hangingPunct="0">
              <a:lnSpc>
                <a:spcPct val="85000"/>
              </a:lnSpc>
              <a:spcBef>
                <a:spcPct val="20000"/>
              </a:spcBef>
            </a:pPr>
            <a:r>
              <a:rPr lang="en-US" sz="900">
                <a:solidFill>
                  <a:schemeClr val="bg1"/>
                </a:solidFill>
              </a:rPr>
              <a:t>eSlide – P6466 – The Financial Crisis and the Future of the P/C</a:t>
            </a:r>
          </a:p>
        </p:txBody>
      </p:sp>
      <p:sp>
        <p:nvSpPr>
          <p:cNvPr id="18437"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E13EEC70-1A8F-4721-9170-0EDF624B6C22}" type="slidenum">
              <a:rPr lang="en-US" sz="900"/>
              <a:pPr algn="r" eaLnBrk="0" hangingPunct="0">
                <a:lnSpc>
                  <a:spcPct val="85000"/>
                </a:lnSpc>
                <a:spcBef>
                  <a:spcPct val="20000"/>
                </a:spcBef>
              </a:pPr>
              <a:t>8</a:t>
            </a:fld>
            <a:endParaRPr lang="en-US" sz="900"/>
          </a:p>
        </p:txBody>
      </p:sp>
      <p:sp>
        <p:nvSpPr>
          <p:cNvPr id="18438" name="Rectangle 2"/>
          <p:cNvSpPr>
            <a:spLocks noGrp="1" noChangeArrowheads="1"/>
          </p:cNvSpPr>
          <p:nvPr>
            <p:ph type="title" idx="4294967295"/>
          </p:nvPr>
        </p:nvSpPr>
        <p:spPr>
          <a:xfrm>
            <a:off x="546100" y="204788"/>
            <a:ext cx="6997700" cy="860425"/>
          </a:xfrm>
        </p:spPr>
        <p:txBody>
          <a:bodyPr/>
          <a:lstStyle/>
          <a:p>
            <a:r>
              <a:rPr lang="en-US" smtClean="0"/>
              <a:t>Private Industry: Fewer Injuries &amp; Illnesses with Days Away from Work</a:t>
            </a:r>
          </a:p>
        </p:txBody>
      </p:sp>
      <p:graphicFrame>
        <p:nvGraphicFramePr>
          <p:cNvPr id="12" name="Object 3"/>
          <p:cNvGraphicFramePr>
            <a:graphicFrameLocks noChangeAspect="1"/>
          </p:cNvGraphicFramePr>
          <p:nvPr/>
        </p:nvGraphicFramePr>
        <p:xfrm>
          <a:off x="447675" y="1231900"/>
          <a:ext cx="7997825"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18439" name="Rectangle 4"/>
          <p:cNvSpPr>
            <a:spLocks noChangeArrowheads="1"/>
          </p:cNvSpPr>
          <p:nvPr/>
        </p:nvSpPr>
        <p:spPr bwMode="auto">
          <a:xfrm>
            <a:off x="0" y="6430963"/>
            <a:ext cx="8715375" cy="427037"/>
          </a:xfrm>
          <a:prstGeom prst="rect">
            <a:avLst/>
          </a:prstGeom>
          <a:noFill/>
          <a:ln w="9525">
            <a:noFill/>
            <a:miter lim="800000"/>
            <a:headEnd/>
            <a:tailEnd/>
          </a:ln>
        </p:spPr>
        <p:txBody>
          <a:bodyPr lIns="365760" tIns="0" rIns="0" bIns="137160" anchor="b">
            <a:spAutoFit/>
          </a:bodyPr>
          <a:lstStyle/>
          <a:p>
            <a:pPr eaLnBrk="0" hangingPunct="0">
              <a:lnSpc>
                <a:spcPct val="85000"/>
              </a:lnSpc>
              <a:spcBef>
                <a:spcPct val="25000"/>
              </a:spcBef>
              <a:buClr>
                <a:schemeClr val="accent2"/>
              </a:buClr>
              <a:buFont typeface="Wingdings" pitchFamily="2" charset="2"/>
              <a:buNone/>
            </a:pPr>
            <a:r>
              <a:rPr lang="en-US" sz="1100"/>
              <a:t>Source: U.S. Bureau of Labor Statistics, </a:t>
            </a:r>
            <a:r>
              <a:rPr lang="en-US" sz="1100" i="1"/>
              <a:t>National Occupational Injuries and Illnesses Requiring Days Away from Work, 2011</a:t>
            </a:r>
            <a:r>
              <a:rPr lang="en-US" sz="1100"/>
              <a:t>, Table 1, released November 8, 2012. </a:t>
            </a:r>
          </a:p>
        </p:txBody>
      </p:sp>
      <p:sp>
        <p:nvSpPr>
          <p:cNvPr id="1965061" name="Rectangle 5"/>
          <p:cNvSpPr>
            <a:spLocks noChangeArrowheads="1"/>
          </p:cNvSpPr>
          <p:nvPr/>
        </p:nvSpPr>
        <p:spPr bwMode="blackWhite">
          <a:xfrm>
            <a:off x="304800" y="5457825"/>
            <a:ext cx="8524875" cy="8223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a:lnSpc>
                <a:spcPct val="95000"/>
              </a:lnSpc>
              <a:spcBef>
                <a:spcPct val="25000"/>
              </a:spcBef>
            </a:pPr>
            <a:r>
              <a:rPr lang="en-US" b="1">
                <a:solidFill>
                  <a:srgbClr val="FFFFFF"/>
                </a:solidFill>
              </a:rPr>
              <a:t>The number of illnesses and injuries dropped from 2003 to 2007 despite growth in employment and the aging of the workforce.</a:t>
            </a:r>
            <a:br>
              <a:rPr lang="en-US" b="1">
                <a:solidFill>
                  <a:srgbClr val="FFFFFF"/>
                </a:solidFill>
              </a:rPr>
            </a:br>
            <a:r>
              <a:rPr lang="en-US" b="1">
                <a:solidFill>
                  <a:srgbClr val="FFFFFF"/>
                </a:solidFill>
              </a:rPr>
              <a:t>The drop continued through the Great Recession and into the recovery.</a:t>
            </a:r>
          </a:p>
        </p:txBody>
      </p:sp>
      <p:sp>
        <p:nvSpPr>
          <p:cNvPr id="1965063" name="AutoShape 7"/>
          <p:cNvSpPr>
            <a:spLocks noChangeArrowheads="1"/>
          </p:cNvSpPr>
          <p:nvPr/>
        </p:nvSpPr>
        <p:spPr bwMode="blackWhite">
          <a:xfrm>
            <a:off x="6991350" y="1084263"/>
            <a:ext cx="1968500" cy="763587"/>
          </a:xfrm>
          <a:prstGeom prst="wedgeRectCallout">
            <a:avLst>
              <a:gd name="adj1" fmla="val -38306"/>
              <a:gd name="adj2" fmla="val 25023"/>
            </a:avLst>
          </a:prstGeom>
          <a:solidFill>
            <a:schemeClr val="accent2"/>
          </a:soli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600" b="1">
                <a:solidFill>
                  <a:schemeClr val="bg1"/>
                </a:solidFill>
              </a:rPr>
              <a:t>Goods-producing, 2011 vs. 2003: down 45.1%</a:t>
            </a:r>
          </a:p>
        </p:txBody>
      </p:sp>
      <p:sp>
        <p:nvSpPr>
          <p:cNvPr id="10" name="AutoShape 7"/>
          <p:cNvSpPr>
            <a:spLocks noChangeArrowheads="1"/>
          </p:cNvSpPr>
          <p:nvPr/>
        </p:nvSpPr>
        <p:spPr bwMode="blackWhite">
          <a:xfrm>
            <a:off x="6981825" y="1836738"/>
            <a:ext cx="2035175" cy="782637"/>
          </a:xfrm>
          <a:prstGeom prst="wedgeRectCallout">
            <a:avLst>
              <a:gd name="adj1" fmla="val 30389"/>
              <a:gd name="adj2" fmla="val 28000"/>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p>
            <a:pPr algn="ctr" eaLnBrk="0" hangingPunct="0">
              <a:lnSpc>
                <a:spcPct val="90000"/>
              </a:lnSpc>
              <a:spcBef>
                <a:spcPct val="50000"/>
              </a:spcBef>
              <a:buClr>
                <a:schemeClr val="bg1"/>
              </a:buClr>
              <a:buFont typeface="Wingdings" pitchFamily="2" charset="2"/>
              <a:buNone/>
            </a:pPr>
            <a:r>
              <a:rPr lang="en-US" sz="1600" b="1">
                <a:solidFill>
                  <a:schemeClr val="bg1"/>
                </a:solidFill>
              </a:rPr>
              <a:t>Service-producing, 2011 vs. 2003: down 24.7%</a:t>
            </a:r>
          </a:p>
        </p:txBody>
      </p:sp>
      <p:sp>
        <p:nvSpPr>
          <p:cNvPr id="18443" name="TextBox 10"/>
          <p:cNvSpPr txBox="1">
            <a:spLocks noChangeArrowheads="1"/>
          </p:cNvSpPr>
          <p:nvPr/>
        </p:nvSpPr>
        <p:spPr bwMode="auto">
          <a:xfrm>
            <a:off x="438150" y="1314450"/>
            <a:ext cx="1219200" cy="338138"/>
          </a:xfrm>
          <a:prstGeom prst="rect">
            <a:avLst/>
          </a:prstGeom>
          <a:noFill/>
          <a:ln w="9525">
            <a:noFill/>
            <a:miter lim="800000"/>
            <a:headEnd/>
            <a:tailEnd/>
          </a:ln>
        </p:spPr>
        <p:txBody>
          <a:bodyPr>
            <a:spAutoFit/>
          </a:bodyPr>
          <a:lstStyle/>
          <a:p>
            <a:r>
              <a:rPr lang="en-US" sz="1600"/>
              <a:t>Number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700"/>
                                  </p:stCondLst>
                                  <p:childTnLst>
                                    <p:set>
                                      <p:cBhvr>
                                        <p:cTn id="6" dur="1" fill="hold">
                                          <p:stCondLst>
                                            <p:cond delay="0"/>
                                          </p:stCondLst>
                                        </p:cTn>
                                        <p:tgtEl>
                                          <p:spTgt spid="1965063"/>
                                        </p:tgtEl>
                                        <p:attrNameLst>
                                          <p:attrName>style.visibility</p:attrName>
                                        </p:attrNameLst>
                                      </p:cBhvr>
                                      <p:to>
                                        <p:strVal val="visible"/>
                                      </p:to>
                                    </p:set>
                                    <p:animEffect transition="in" filter="wipe(down)">
                                      <p:cBhvr>
                                        <p:cTn id="7" dur="500"/>
                                        <p:tgtEl>
                                          <p:spTgt spid="1965063"/>
                                        </p:tgtEl>
                                      </p:cBhvr>
                                    </p:animEffect>
                                  </p:childTnLst>
                                </p:cTn>
                              </p:par>
                            </p:childTnLst>
                          </p:cTn>
                        </p:par>
                        <p:par>
                          <p:cTn id="8" fill="hold" nodeType="afterGroup">
                            <p:stCondLst>
                              <p:cond delay="1200"/>
                            </p:stCondLst>
                            <p:childTnLst>
                              <p:par>
                                <p:cTn id="9" presetID="23" presetClass="entr" presetSubtype="16" fill="hold" grpId="0" nodeType="afterEffect">
                                  <p:stCondLst>
                                    <p:cond delay="700"/>
                                  </p:stCondLst>
                                  <p:childTnLst>
                                    <p:set>
                                      <p:cBhvr>
                                        <p:cTn id="10" dur="1" fill="hold">
                                          <p:stCondLst>
                                            <p:cond delay="0"/>
                                          </p:stCondLst>
                                        </p:cTn>
                                        <p:tgtEl>
                                          <p:spTgt spid="1965061"/>
                                        </p:tgtEl>
                                        <p:attrNameLst>
                                          <p:attrName>style.visibility</p:attrName>
                                        </p:attrNameLst>
                                      </p:cBhvr>
                                      <p:to>
                                        <p:strVal val="visible"/>
                                      </p:to>
                                    </p:set>
                                    <p:anim calcmode="lin" valueType="num">
                                      <p:cBhvr>
                                        <p:cTn id="11" dur="500" fill="hold"/>
                                        <p:tgtEl>
                                          <p:spTgt spid="1965061"/>
                                        </p:tgtEl>
                                        <p:attrNameLst>
                                          <p:attrName>ppt_w</p:attrName>
                                        </p:attrNameLst>
                                      </p:cBhvr>
                                      <p:tavLst>
                                        <p:tav tm="0">
                                          <p:val>
                                            <p:fltVal val="0"/>
                                          </p:val>
                                        </p:tav>
                                        <p:tav tm="100000">
                                          <p:val>
                                            <p:strVal val="#ppt_w"/>
                                          </p:val>
                                        </p:tav>
                                      </p:tavLst>
                                    </p:anim>
                                    <p:anim calcmode="lin" valueType="num">
                                      <p:cBhvr>
                                        <p:cTn id="12" dur="500" fill="hold"/>
                                        <p:tgtEl>
                                          <p:spTgt spid="1965061"/>
                                        </p:tgtEl>
                                        <p:attrNameLst>
                                          <p:attrName>ppt_h</p:attrName>
                                        </p:attrNameLst>
                                      </p:cBhvr>
                                      <p:tavLst>
                                        <p:tav tm="0">
                                          <p:val>
                                            <p:fltVal val="0"/>
                                          </p:val>
                                        </p:tav>
                                        <p:tav tm="100000">
                                          <p:val>
                                            <p:strVal val="#ppt_h"/>
                                          </p:val>
                                        </p:tav>
                                      </p:tavLst>
                                    </p:anim>
                                  </p:childTnLst>
                                </p:cTn>
                              </p:par>
                            </p:childTnLst>
                          </p:cTn>
                        </p:par>
                        <p:par>
                          <p:cTn id="13" fill="hold">
                            <p:stCondLst>
                              <p:cond delay="2400"/>
                            </p:stCondLst>
                            <p:childTnLst>
                              <p:par>
                                <p:cTn id="14" presetID="22" presetClass="entr" presetSubtype="4" fill="hold" grpId="0" nodeType="afterEffect">
                                  <p:stCondLst>
                                    <p:cond delay="700"/>
                                  </p:stCondLst>
                                  <p:childTnLst>
                                    <p:set>
                                      <p:cBhvr>
                                        <p:cTn id="15" dur="1" fill="hold">
                                          <p:stCondLst>
                                            <p:cond delay="0"/>
                                          </p:stCondLst>
                                        </p:cTn>
                                        <p:tgtEl>
                                          <p:spTgt spid="10"/>
                                        </p:tgtEl>
                                        <p:attrNameLst>
                                          <p:attrName>style.visibility</p:attrName>
                                        </p:attrNameLst>
                                      </p:cBhvr>
                                      <p:to>
                                        <p:strVal val="visible"/>
                                      </p:to>
                                    </p:set>
                                    <p:animEffect transition="in" filter="wipe(down)">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5061" grpId="0" animBg="1"/>
      <p:bldP spid="1965063"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6306" name="Rectangle 2"/>
          <p:cNvSpPr>
            <a:spLocks noGrp="1" noChangeArrowheads="1"/>
          </p:cNvSpPr>
          <p:nvPr>
            <p:ph type="ctrTitle" idx="4294967295"/>
          </p:nvPr>
        </p:nvSpPr>
        <p:spPr bwMode="blackWhite">
          <a:xfrm>
            <a:off x="590550" y="1944688"/>
            <a:ext cx="7981950" cy="1470025"/>
          </a:xfrm>
          <a:gradFill rotWithShape="1">
            <a:gsLst>
              <a:gs pos="0">
                <a:srgbClr val="FF6801"/>
              </a:gs>
              <a:gs pos="100000">
                <a:srgbClr val="DC5A01"/>
              </a:gs>
            </a:gsLst>
            <a:lin ang="5400000" scaled="1"/>
          </a:gradFill>
          <a:ln w="12700" cap="flat" algn="ctr">
            <a:solidFill>
              <a:srgbClr val="FF6801"/>
            </a:solidFill>
          </a:ln>
        </p:spPr>
        <p:txBody>
          <a:bodyPr/>
          <a:lstStyle/>
          <a:p>
            <a:pPr algn="ctr" defTabSz="914400" eaLnBrk="1" hangingPunct="1">
              <a:lnSpc>
                <a:spcPct val="95000"/>
              </a:lnSpc>
              <a:spcBef>
                <a:spcPct val="25000"/>
              </a:spcBef>
            </a:pPr>
            <a:r>
              <a:rPr lang="en-US" sz="3800" dirty="0" smtClean="0">
                <a:solidFill>
                  <a:schemeClr val="bg1"/>
                </a:solidFill>
              </a:rPr>
              <a:t>WC Characteristics</a:t>
            </a:r>
          </a:p>
        </p:txBody>
      </p:sp>
      <p:sp>
        <p:nvSpPr>
          <p:cNvPr id="45059" name="Rectangle 3"/>
          <p:cNvSpPr>
            <a:spLocks noChangeArrowheads="1"/>
          </p:cNvSpPr>
          <p:nvPr/>
        </p:nvSpPr>
        <p:spPr bwMode="auto">
          <a:xfrm>
            <a:off x="0" y="6556375"/>
            <a:ext cx="9144000" cy="301625"/>
          </a:xfrm>
          <a:prstGeom prst="rect">
            <a:avLst/>
          </a:prstGeom>
          <a:solidFill>
            <a:srgbClr val="225A7A"/>
          </a:solidFill>
          <a:ln w="9525">
            <a:noFill/>
            <a:miter lim="800000"/>
            <a:headEnd/>
            <a:tailEnd/>
          </a:ln>
        </p:spPr>
        <p:txBody>
          <a:bodyPr wrap="none" anchor="ctr"/>
          <a:lstStyle/>
          <a:p>
            <a:endParaRPr lang="en-US"/>
          </a:p>
        </p:txBody>
      </p:sp>
      <p:sp>
        <p:nvSpPr>
          <p:cNvPr id="45060" name="Rectangle 4"/>
          <p:cNvSpPr>
            <a:spLocks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hangingPunct="0">
              <a:lnSpc>
                <a:spcPct val="85000"/>
              </a:lnSpc>
              <a:spcBef>
                <a:spcPct val="20000"/>
              </a:spcBef>
            </a:pPr>
            <a:fld id="{DFBB2E64-77A1-4619-936C-467EE1E05C54}" type="slidenum">
              <a:rPr lang="en-US" sz="900">
                <a:solidFill>
                  <a:schemeClr val="bg1"/>
                </a:solidFill>
              </a:rPr>
              <a:pPr algn="r" eaLnBrk="0" hangingPunct="0">
                <a:lnSpc>
                  <a:spcPct val="85000"/>
                </a:lnSpc>
                <a:spcBef>
                  <a:spcPct val="20000"/>
                </a:spcBef>
              </a:pPr>
              <a:t>9</a:t>
            </a:fld>
            <a:endParaRPr lang="en-US" sz="900">
              <a:solidFill>
                <a:schemeClr val="bg1"/>
              </a:solidFill>
            </a:endParaRPr>
          </a:p>
        </p:txBody>
      </p:sp>
      <p:sp>
        <p:nvSpPr>
          <p:cNvPr id="45061" name="Date Placeholder 6"/>
          <p:cNvSpPr>
            <a:spLocks noGrp="1"/>
          </p:cNvSpPr>
          <p:nvPr>
            <p:ph type="dt" sz="quarter" idx="10"/>
          </p:nvPr>
        </p:nvSpPr>
        <p:spPr>
          <a:noFill/>
        </p:spPr>
        <p:txBody>
          <a:bodyPr/>
          <a:lstStyle/>
          <a:p>
            <a:r>
              <a:rPr lang="en-US" smtClean="0"/>
              <a:t>12/01/09 - 9pm</a:t>
            </a:r>
          </a:p>
        </p:txBody>
      </p:sp>
      <p:sp>
        <p:nvSpPr>
          <p:cNvPr id="45062" name="Slide Number Placeholder 7"/>
          <p:cNvSpPr>
            <a:spLocks noGrp="1"/>
          </p:cNvSpPr>
          <p:nvPr>
            <p:ph type="sldNum" sz="quarter" idx="12"/>
          </p:nvPr>
        </p:nvSpPr>
        <p:spPr>
          <a:noFill/>
        </p:spPr>
        <p:txBody>
          <a:bodyPr/>
          <a:lstStyle/>
          <a:p>
            <a:fld id="{F5ECF8E7-5463-49A9-B980-B0098677C138}" type="slidenum">
              <a:rPr lang="en-US" smtClean="0"/>
              <a:pPr/>
              <a:t>9</a:t>
            </a:fld>
            <a:endParaRPr lang="en-US" smtClean="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300"/>
                                  </p:stCondLst>
                                  <p:childTnLst>
                                    <p:set>
                                      <p:cBhvr>
                                        <p:cTn id="6" dur="1" fill="hold">
                                          <p:stCondLst>
                                            <p:cond delay="0"/>
                                          </p:stCondLst>
                                        </p:cTn>
                                        <p:tgtEl>
                                          <p:spTgt spid="2146306"/>
                                        </p:tgtEl>
                                        <p:attrNameLst>
                                          <p:attrName>style.visibility</p:attrName>
                                        </p:attrNameLst>
                                      </p:cBhvr>
                                      <p:to>
                                        <p:strVal val="visible"/>
                                      </p:to>
                                    </p:set>
                                    <p:animEffect transition="in" filter="barn(outVertical)">
                                      <p:cBhvr>
                                        <p:cTn id="7" dur="1000"/>
                                        <p:tgtEl>
                                          <p:spTgt spid="2146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6306" grpId="0" animBg="1"/>
    </p:bldLst>
  </p:timing>
</p:sld>
</file>

<file path=ppt/theme/theme1.xml><?xml version="1.0" encoding="utf-8"?>
<a:theme xmlns:a="http://schemas.openxmlformats.org/drawingml/2006/main" name="Default Design">
  <a:themeElements>
    <a:clrScheme name="">
      <a:dk1>
        <a:srgbClr val="000000"/>
      </a:dk1>
      <a:lt1>
        <a:srgbClr val="FFFFFF"/>
      </a:lt1>
      <a:dk2>
        <a:srgbClr val="EEC100"/>
      </a:dk2>
      <a:lt2>
        <a:srgbClr val="6FCAEF"/>
      </a:lt2>
      <a:accent1>
        <a:srgbClr val="225A7A"/>
      </a:accent1>
      <a:accent2>
        <a:srgbClr val="FF6801"/>
      </a:accent2>
      <a:accent3>
        <a:srgbClr val="FFFFFF"/>
      </a:accent3>
      <a:accent4>
        <a:srgbClr val="000000"/>
      </a:accent4>
      <a:accent5>
        <a:srgbClr val="ABB5BE"/>
      </a:accent5>
      <a:accent6>
        <a:srgbClr val="E75E01"/>
      </a:accent6>
      <a:hlink>
        <a:srgbClr val="339966"/>
      </a:hlink>
      <a:folHlink>
        <a:srgbClr val="A50021"/>
      </a:folHlink>
    </a:clrScheme>
    <a:fontScheme name="Aspect">
      <a:majorFont>
        <a:latin typeface="Verdana"/>
        <a:ea typeface=""/>
        <a:cs typeface=""/>
        <a:font script="Jpan" typeface="ＭＳ ゴシック"/>
        <a:font script="Hang" typeface="굴림"/>
        <a:font script="Hans" typeface="黑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宋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336699"/>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2376BD"/>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1067B5"/>
        </a:dk2>
        <a:lt2>
          <a:srgbClr val="808080"/>
        </a:lt2>
        <a:accent1>
          <a:srgbClr val="0A2E4E"/>
        </a:accent1>
        <a:accent2>
          <a:srgbClr val="99CC00"/>
        </a:accent2>
        <a:accent3>
          <a:srgbClr val="FFFFFF"/>
        </a:accent3>
        <a:accent4>
          <a:srgbClr val="000000"/>
        </a:accent4>
        <a:accent5>
          <a:srgbClr val="AAADB2"/>
        </a:accent5>
        <a:accent6>
          <a:srgbClr val="8AB900"/>
        </a:accent6>
        <a:hlink>
          <a:srgbClr val="66CCFF"/>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7DC3"/>
      </a:dk2>
      <a:lt2>
        <a:srgbClr val="808080"/>
      </a:lt2>
      <a:accent1>
        <a:srgbClr val="0A2E4E"/>
      </a:accent1>
      <a:accent2>
        <a:srgbClr val="99CC00"/>
      </a:accent2>
      <a:accent3>
        <a:srgbClr val="FFFFFF"/>
      </a:accent3>
      <a:accent4>
        <a:srgbClr val="000000"/>
      </a:accent4>
      <a:accent5>
        <a:srgbClr val="AAADB2"/>
      </a:accent5>
      <a:accent6>
        <a:srgbClr val="8AB900"/>
      </a:accent6>
      <a:hlink>
        <a:srgbClr val="007DC3"/>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15820</TotalTime>
  <Words>2403</Words>
  <Application>Microsoft Office PowerPoint</Application>
  <PresentationFormat>On-screen Show (4:3)</PresentationFormat>
  <Paragraphs>308</Paragraphs>
  <Slides>40</Slides>
  <Notes>27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43" baseType="lpstr">
      <vt:lpstr>Default Design</vt:lpstr>
      <vt:lpstr>Chart</vt:lpstr>
      <vt:lpstr>Worksheet</vt:lpstr>
      <vt:lpstr>Trends Affecting  the Workers Compensation System</vt:lpstr>
      <vt:lpstr>Real GDP Growth, 1997-2012: New York State vs. U.S.</vt:lpstr>
      <vt:lpstr>NY State Has Recouped the Jobs Lost in the Great Recession </vt:lpstr>
      <vt:lpstr>Unemployment Improvement Stalled in NY  from Apr 2011 to Apr 2013, but Has Resumed</vt:lpstr>
      <vt:lpstr>Unemployment Rates in NY State Metropolitan Areas, July 2013*</vt:lpstr>
      <vt:lpstr>Nonfarm Payroll (Wages and Salaries): Quarterly, 2005–2013:Q2</vt:lpstr>
      <vt:lpstr>Occupational Deaths, 1992–2012: Still Falling or Have We Reached a Plateau?</vt:lpstr>
      <vt:lpstr>Private Industry: Fewer Injuries &amp; Illnesses with Days Away from Work</vt:lpstr>
      <vt:lpstr>WC Characteristics</vt:lpstr>
      <vt:lpstr>NY State Workers Compensation DPW, 2001–2012</vt:lpstr>
      <vt:lpstr>Return on Net Worth, 2002-2011, Workers Comp: NY vs. U.S.</vt:lpstr>
      <vt:lpstr>Workers Comp Return on Net Worth, 2011</vt:lpstr>
      <vt:lpstr>Workers Comp Return on Net Worth, 2011</vt:lpstr>
      <vt:lpstr>Workers Compensation Combined Ratio: 1994–2012F</vt:lpstr>
      <vt:lpstr>WC Medical Severity Typically Rises Faster Than the Medical CPI Rate</vt:lpstr>
      <vt:lpstr>WC Indemnity Severity Generally Tracks Average Wages, 2002-2012p</vt:lpstr>
      <vt:lpstr>A Growing Exposure Base, but with a Different Mix of Risks</vt:lpstr>
      <vt:lpstr>Slide 18</vt:lpstr>
      <vt:lpstr>U.S. Employment in Manufacturing Monthly, 1990–2013*</vt:lpstr>
      <vt:lpstr>U.S. Employment in Construction Monthly, 1990–2013*</vt:lpstr>
      <vt:lpstr>U.S. Employment in Service Industries, Private Sector, Monthly, 1990–2013*</vt:lpstr>
      <vt:lpstr>U.S. Employment in Health Care &amp; Social Services, Monthly, 1990–2013*</vt:lpstr>
      <vt:lpstr>Low Investment Returns</vt:lpstr>
      <vt:lpstr>U.S. Treasury Security Yields*: A Long Downward Trend, 1990–2013</vt:lpstr>
      <vt:lpstr>Distribution of Bond Maturities, P/C Insurance Industry, 2003-2012</vt:lpstr>
      <vt:lpstr>Inflation-Adjusted P/C Industry Investment Gains: 1994–2012F1</vt:lpstr>
      <vt:lpstr>The Aging Workforce</vt:lpstr>
      <vt:lpstr>Labor Force Participation Rate,  Ages 65-69, Quarterly, 1998:Q1-2013:Q2</vt:lpstr>
      <vt:lpstr>Labor Force Participation Rate, Ages 70-74, Quarterly, 1998:Q1-2013:Q2</vt:lpstr>
      <vt:lpstr>Fatality Rates Improved Slightly Since 2006 but Still Climb Sharply With Age</vt:lpstr>
      <vt:lpstr>Older Workers Lose More Days from Work Due to Injury or Illness</vt:lpstr>
      <vt:lpstr>Older Workers Are Much More Likely to Break a Bone</vt:lpstr>
      <vt:lpstr>Older Workers Are More Likely to Slip When Walking, but Less Likely to Overexert Themselves</vt:lpstr>
      <vt:lpstr>The Obesity Epidemic</vt:lpstr>
      <vt:lpstr>Slide 35</vt:lpstr>
      <vt:lpstr>Overweight and Obesity in New York and the U.S., 2012</vt:lpstr>
      <vt:lpstr>The Most Obese Workers File Twice as Many WC Claims as Healthy-Weight Workers</vt:lpstr>
      <vt:lpstr>WC Medical Claims and Indemnity Costs are 5-10x Higher for the Most Obese Workers</vt:lpstr>
      <vt:lpstr>Additional (to WC) Costs of Obese Workers </vt:lpstr>
      <vt:lpstr>Slide 40</vt:lpstr>
    </vt:vector>
  </TitlesOfParts>
  <Company>insurance information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P6466 - iii Template</dc:title>
  <dc:creator>Call @ 866-2-eSlide</dc:creator>
  <cp:lastModifiedBy>Shorna Lewis</cp:lastModifiedBy>
  <cp:revision>1488</cp:revision>
  <cp:lastPrinted>2011-01-12T22:13:44Z</cp:lastPrinted>
  <dcterms:modified xsi:type="dcterms:W3CDTF">2013-09-16T18:50:12Z</dcterms:modified>
</cp:coreProperties>
</file>